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04" r:id="rId1"/>
  </p:sldMasterIdLst>
  <p:notesMasterIdLst>
    <p:notesMasterId r:id="rId47"/>
  </p:notesMasterIdLst>
  <p:handoutMasterIdLst>
    <p:handoutMasterId r:id="rId48"/>
  </p:handoutMasterIdLst>
  <p:sldIdLst>
    <p:sldId id="256" r:id="rId2"/>
    <p:sldId id="709" r:id="rId3"/>
    <p:sldId id="710" r:id="rId4"/>
    <p:sldId id="634" r:id="rId5"/>
    <p:sldId id="727" r:id="rId6"/>
    <p:sldId id="711" r:id="rId7"/>
    <p:sldId id="725" r:id="rId8"/>
    <p:sldId id="669" r:id="rId9"/>
    <p:sldId id="554" r:id="rId10"/>
    <p:sldId id="626" r:id="rId11"/>
    <p:sldId id="627" r:id="rId12"/>
    <p:sldId id="501" r:id="rId13"/>
    <p:sldId id="628" r:id="rId14"/>
    <p:sldId id="629" r:id="rId15"/>
    <p:sldId id="678" r:id="rId16"/>
    <p:sldId id="631" r:id="rId17"/>
    <p:sldId id="632" r:id="rId18"/>
    <p:sldId id="726" r:id="rId19"/>
    <p:sldId id="640" r:id="rId20"/>
    <p:sldId id="729" r:id="rId21"/>
    <p:sldId id="714" r:id="rId22"/>
    <p:sldId id="641" r:id="rId23"/>
    <p:sldId id="684" r:id="rId24"/>
    <p:sldId id="668" r:id="rId25"/>
    <p:sldId id="683" r:id="rId26"/>
    <p:sldId id="715" r:id="rId27"/>
    <p:sldId id="642" r:id="rId28"/>
    <p:sldId id="685" r:id="rId29"/>
    <p:sldId id="646" r:id="rId30"/>
    <p:sldId id="701" r:id="rId31"/>
    <p:sldId id="716" r:id="rId32"/>
    <p:sldId id="717" r:id="rId33"/>
    <p:sldId id="706" r:id="rId34"/>
    <p:sldId id="549" r:id="rId35"/>
    <p:sldId id="704" r:id="rId36"/>
    <p:sldId id="676" r:id="rId37"/>
    <p:sldId id="702" r:id="rId38"/>
    <p:sldId id="700" r:id="rId39"/>
    <p:sldId id="605" r:id="rId40"/>
    <p:sldId id="625" r:id="rId41"/>
    <p:sldId id="602" r:id="rId42"/>
    <p:sldId id="667" r:id="rId43"/>
    <p:sldId id="682" r:id="rId44"/>
    <p:sldId id="689" r:id="rId45"/>
    <p:sldId id="724" r:id="rId46"/>
  </p:sldIdLst>
  <p:sldSz cx="9144000" cy="6858000" type="screen4x3"/>
  <p:notesSz cx="69469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0000FF"/>
    <a:srgbClr val="FFFF00"/>
    <a:srgbClr val="00863D"/>
    <a:srgbClr val="FCF8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15" autoAdjust="0"/>
    <p:restoredTop sz="83333" autoAdjust="0"/>
  </p:normalViewPr>
  <p:slideViewPr>
    <p:cSldViewPr>
      <p:cViewPr varScale="1">
        <p:scale>
          <a:sx n="110" d="100"/>
          <a:sy n="110" d="100"/>
        </p:scale>
        <p:origin x="264" y="184"/>
      </p:cViewPr>
      <p:guideLst>
        <p:guide orient="horz" pos="2160"/>
        <p:guide pos="2880"/>
      </p:guideLst>
    </p:cSldViewPr>
  </p:slideViewPr>
  <p:outlineViewPr>
    <p:cViewPr>
      <p:scale>
        <a:sx n="33" d="100"/>
        <a:sy n="33" d="100"/>
      </p:scale>
      <p:origin x="0" y="1848"/>
    </p:cViewPr>
  </p:outlineViewPr>
  <p:notesTextViewPr>
    <p:cViewPr>
      <p:scale>
        <a:sx n="1" d="1"/>
        <a:sy n="1" d="1"/>
      </p:scale>
      <p:origin x="0" y="0"/>
    </p:cViewPr>
  </p:notesTextViewPr>
  <p:sorterViewPr>
    <p:cViewPr varScale="1">
      <p:scale>
        <a:sx n="1" d="1"/>
        <a:sy n="1" d="1"/>
      </p:scale>
      <p:origin x="0" y="8632"/>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3550"/>
          </a:xfrm>
          <a:prstGeom prst="rect">
            <a:avLst/>
          </a:prstGeom>
        </p:spPr>
        <p:txBody>
          <a:bodyPr vert="horz" lIns="92665" tIns="46333" rIns="92665" bIns="46333" rtlCol="0"/>
          <a:lstStyle>
            <a:lvl1pPr algn="l">
              <a:defRPr sz="1200"/>
            </a:lvl1pPr>
          </a:lstStyle>
          <a:p>
            <a:endParaRPr lang="en-US"/>
          </a:p>
        </p:txBody>
      </p:sp>
      <p:sp>
        <p:nvSpPr>
          <p:cNvPr id="3" name="Date Placeholder 2"/>
          <p:cNvSpPr>
            <a:spLocks noGrp="1"/>
          </p:cNvSpPr>
          <p:nvPr>
            <p:ph type="dt" sz="quarter" idx="1"/>
          </p:nvPr>
        </p:nvSpPr>
        <p:spPr>
          <a:xfrm>
            <a:off x="3934969" y="0"/>
            <a:ext cx="3010323" cy="463550"/>
          </a:xfrm>
          <a:prstGeom prst="rect">
            <a:avLst/>
          </a:prstGeom>
        </p:spPr>
        <p:txBody>
          <a:bodyPr vert="horz" lIns="92665" tIns="46333" rIns="92665" bIns="46333" rtlCol="0"/>
          <a:lstStyle>
            <a:lvl1pPr algn="r">
              <a:defRPr sz="1200"/>
            </a:lvl1pPr>
          </a:lstStyle>
          <a:p>
            <a:fld id="{C41274E1-6006-4A2E-9684-B70B54FB3828}" type="datetimeFigureOut">
              <a:rPr lang="en-US" smtClean="0"/>
              <a:pPr/>
              <a:t>11/20/17</a:t>
            </a:fld>
            <a:endParaRPr lang="en-US"/>
          </a:p>
        </p:txBody>
      </p:sp>
      <p:sp>
        <p:nvSpPr>
          <p:cNvPr id="4" name="Footer Placeholder 3"/>
          <p:cNvSpPr>
            <a:spLocks noGrp="1"/>
          </p:cNvSpPr>
          <p:nvPr>
            <p:ph type="ftr" sz="quarter" idx="2"/>
          </p:nvPr>
        </p:nvSpPr>
        <p:spPr>
          <a:xfrm>
            <a:off x="0" y="8805841"/>
            <a:ext cx="3010323" cy="463550"/>
          </a:xfrm>
          <a:prstGeom prst="rect">
            <a:avLst/>
          </a:prstGeom>
        </p:spPr>
        <p:txBody>
          <a:bodyPr vert="horz" lIns="92665" tIns="46333" rIns="92665" bIns="46333" rtlCol="0" anchor="b"/>
          <a:lstStyle>
            <a:lvl1pPr algn="l">
              <a:defRPr sz="1200"/>
            </a:lvl1pPr>
          </a:lstStyle>
          <a:p>
            <a:endParaRPr lang="en-US"/>
          </a:p>
        </p:txBody>
      </p:sp>
      <p:sp>
        <p:nvSpPr>
          <p:cNvPr id="5" name="Slide Number Placeholder 4"/>
          <p:cNvSpPr>
            <a:spLocks noGrp="1"/>
          </p:cNvSpPr>
          <p:nvPr>
            <p:ph type="sldNum" sz="quarter" idx="3"/>
          </p:nvPr>
        </p:nvSpPr>
        <p:spPr>
          <a:xfrm>
            <a:off x="3934969" y="8805841"/>
            <a:ext cx="3010323" cy="463550"/>
          </a:xfrm>
          <a:prstGeom prst="rect">
            <a:avLst/>
          </a:prstGeom>
        </p:spPr>
        <p:txBody>
          <a:bodyPr vert="horz" lIns="92665" tIns="46333" rIns="92665" bIns="46333" rtlCol="0" anchor="b"/>
          <a:lstStyle>
            <a:lvl1pPr algn="r">
              <a:defRPr sz="1200"/>
            </a:lvl1pPr>
          </a:lstStyle>
          <a:p>
            <a:fld id="{F1824C7E-437C-4539-93E8-B43C12BA4343}" type="slidenum">
              <a:rPr lang="en-US" smtClean="0"/>
              <a:pPr/>
              <a:t>‹#›</a:t>
            </a:fld>
            <a:endParaRPr lang="en-US"/>
          </a:p>
        </p:txBody>
      </p:sp>
    </p:spTree>
    <p:extLst>
      <p:ext uri="{BB962C8B-B14F-4D97-AF65-F5344CB8AC3E}">
        <p14:creationId xmlns:p14="http://schemas.microsoft.com/office/powerpoint/2010/main" val="2896691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3550"/>
          </a:xfrm>
          <a:prstGeom prst="rect">
            <a:avLst/>
          </a:prstGeom>
        </p:spPr>
        <p:txBody>
          <a:bodyPr vert="horz" lIns="92665" tIns="46333" rIns="92665" bIns="46333" rtlCol="0"/>
          <a:lstStyle>
            <a:lvl1pPr algn="l">
              <a:defRPr sz="1200"/>
            </a:lvl1pPr>
          </a:lstStyle>
          <a:p>
            <a:endParaRPr lang="en-CA"/>
          </a:p>
        </p:txBody>
      </p:sp>
      <p:sp>
        <p:nvSpPr>
          <p:cNvPr id="3" name="Date Placeholder 2"/>
          <p:cNvSpPr>
            <a:spLocks noGrp="1"/>
          </p:cNvSpPr>
          <p:nvPr>
            <p:ph type="dt" idx="1"/>
          </p:nvPr>
        </p:nvSpPr>
        <p:spPr>
          <a:xfrm>
            <a:off x="3934969" y="0"/>
            <a:ext cx="3010323" cy="463550"/>
          </a:xfrm>
          <a:prstGeom prst="rect">
            <a:avLst/>
          </a:prstGeom>
        </p:spPr>
        <p:txBody>
          <a:bodyPr vert="horz" lIns="92665" tIns="46333" rIns="92665" bIns="46333" rtlCol="0"/>
          <a:lstStyle>
            <a:lvl1pPr algn="r">
              <a:defRPr sz="1200"/>
            </a:lvl1pPr>
          </a:lstStyle>
          <a:p>
            <a:fld id="{3A9B981B-5F53-4AE3-9709-462658B50159}" type="datetimeFigureOut">
              <a:rPr lang="en-CA" smtClean="0"/>
              <a:pPr/>
              <a:t>2017-11-20</a:t>
            </a:fld>
            <a:endParaRPr lang="en-CA"/>
          </a:p>
        </p:txBody>
      </p:sp>
      <p:sp>
        <p:nvSpPr>
          <p:cNvPr id="4" name="Slide Image Placeholder 3"/>
          <p:cNvSpPr>
            <a:spLocks noGrp="1" noRot="1" noChangeAspect="1"/>
          </p:cNvSpPr>
          <p:nvPr>
            <p:ph type="sldImg" idx="2"/>
          </p:nvPr>
        </p:nvSpPr>
        <p:spPr>
          <a:xfrm>
            <a:off x="1155700" y="695325"/>
            <a:ext cx="4635500" cy="3476625"/>
          </a:xfrm>
          <a:prstGeom prst="rect">
            <a:avLst/>
          </a:prstGeom>
          <a:noFill/>
          <a:ln w="12700">
            <a:solidFill>
              <a:prstClr val="black"/>
            </a:solidFill>
          </a:ln>
        </p:spPr>
        <p:txBody>
          <a:bodyPr vert="horz" lIns="92665" tIns="46333" rIns="92665" bIns="46333" rtlCol="0" anchor="ctr"/>
          <a:lstStyle/>
          <a:p>
            <a:endParaRPr lang="en-CA"/>
          </a:p>
        </p:txBody>
      </p:sp>
      <p:sp>
        <p:nvSpPr>
          <p:cNvPr id="5" name="Notes Placeholder 4"/>
          <p:cNvSpPr>
            <a:spLocks noGrp="1"/>
          </p:cNvSpPr>
          <p:nvPr>
            <p:ph type="body" sz="quarter" idx="3"/>
          </p:nvPr>
        </p:nvSpPr>
        <p:spPr>
          <a:xfrm>
            <a:off x="694690" y="4403725"/>
            <a:ext cx="5557520" cy="4171950"/>
          </a:xfrm>
          <a:prstGeom prst="rect">
            <a:avLst/>
          </a:prstGeom>
        </p:spPr>
        <p:txBody>
          <a:bodyPr vert="horz" lIns="92665" tIns="46333" rIns="92665" bIns="4633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05841"/>
            <a:ext cx="3010323" cy="463550"/>
          </a:xfrm>
          <a:prstGeom prst="rect">
            <a:avLst/>
          </a:prstGeom>
        </p:spPr>
        <p:txBody>
          <a:bodyPr vert="horz" lIns="92665" tIns="46333" rIns="92665" bIns="46333" rtlCol="0" anchor="b"/>
          <a:lstStyle>
            <a:lvl1pPr algn="l">
              <a:defRPr sz="1200"/>
            </a:lvl1pPr>
          </a:lstStyle>
          <a:p>
            <a:endParaRPr lang="en-CA"/>
          </a:p>
        </p:txBody>
      </p:sp>
      <p:sp>
        <p:nvSpPr>
          <p:cNvPr id="7" name="Slide Number Placeholder 6"/>
          <p:cNvSpPr>
            <a:spLocks noGrp="1"/>
          </p:cNvSpPr>
          <p:nvPr>
            <p:ph type="sldNum" sz="quarter" idx="5"/>
          </p:nvPr>
        </p:nvSpPr>
        <p:spPr>
          <a:xfrm>
            <a:off x="3934969" y="8805841"/>
            <a:ext cx="3010323" cy="463550"/>
          </a:xfrm>
          <a:prstGeom prst="rect">
            <a:avLst/>
          </a:prstGeom>
        </p:spPr>
        <p:txBody>
          <a:bodyPr vert="horz" lIns="92665" tIns="46333" rIns="92665" bIns="46333" rtlCol="0" anchor="b"/>
          <a:lstStyle>
            <a:lvl1pPr algn="r">
              <a:defRPr sz="1200"/>
            </a:lvl1pPr>
          </a:lstStyle>
          <a:p>
            <a:fld id="{1C7782E2-04BA-48E3-93E4-1B187F8043B2}" type="slidenum">
              <a:rPr lang="en-CA" smtClean="0"/>
              <a:pPr/>
              <a:t>‹#›</a:t>
            </a:fld>
            <a:endParaRPr lang="en-CA"/>
          </a:p>
        </p:txBody>
      </p:sp>
    </p:spTree>
    <p:extLst>
      <p:ext uri="{BB962C8B-B14F-4D97-AF65-F5344CB8AC3E}">
        <p14:creationId xmlns:p14="http://schemas.microsoft.com/office/powerpoint/2010/main" val="1995252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blog.thomsonreuters.com/index.php/el-nino-affects-weather-graphic-da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C7782E2-04BA-48E3-93E4-1B187F8043B2}" type="slidenum">
              <a:rPr lang="en-CA" smtClean="0"/>
              <a:pPr/>
              <a:t>1</a:t>
            </a:fld>
            <a:endParaRPr lang="en-CA"/>
          </a:p>
        </p:txBody>
      </p:sp>
    </p:spTree>
    <p:extLst>
      <p:ext uri="{BB962C8B-B14F-4D97-AF65-F5344CB8AC3E}">
        <p14:creationId xmlns:p14="http://schemas.microsoft.com/office/powerpoint/2010/main" val="1851094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dirty="0"/>
          </a:p>
          <a:p>
            <a:endParaRPr lang="en-CA" dirty="0"/>
          </a:p>
        </p:txBody>
      </p:sp>
      <p:sp>
        <p:nvSpPr>
          <p:cNvPr id="4" name="Slide Number Placeholder 3"/>
          <p:cNvSpPr>
            <a:spLocks noGrp="1"/>
          </p:cNvSpPr>
          <p:nvPr>
            <p:ph type="sldNum" sz="quarter" idx="10"/>
          </p:nvPr>
        </p:nvSpPr>
        <p:spPr/>
        <p:txBody>
          <a:bodyPr/>
          <a:lstStyle/>
          <a:p>
            <a:fld id="{1C7782E2-04BA-48E3-93E4-1B187F8043B2}" type="slidenum">
              <a:rPr lang="en-CA" smtClean="0"/>
              <a:pPr/>
              <a:t>2</a:t>
            </a:fld>
            <a:endParaRPr lang="en-CA"/>
          </a:p>
        </p:txBody>
      </p:sp>
    </p:spTree>
    <p:extLst>
      <p:ext uri="{BB962C8B-B14F-4D97-AF65-F5344CB8AC3E}">
        <p14:creationId xmlns:p14="http://schemas.microsoft.com/office/powerpoint/2010/main" val="666450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dirty="0"/>
          </a:p>
          <a:p>
            <a:endParaRPr lang="en-CA" dirty="0"/>
          </a:p>
        </p:txBody>
      </p:sp>
      <p:sp>
        <p:nvSpPr>
          <p:cNvPr id="4" name="Slide Number Placeholder 3"/>
          <p:cNvSpPr>
            <a:spLocks noGrp="1"/>
          </p:cNvSpPr>
          <p:nvPr>
            <p:ph type="sldNum" sz="quarter" idx="10"/>
          </p:nvPr>
        </p:nvSpPr>
        <p:spPr/>
        <p:txBody>
          <a:bodyPr/>
          <a:lstStyle/>
          <a:p>
            <a:fld id="{1C7782E2-04BA-48E3-93E4-1B187F8043B2}" type="slidenum">
              <a:rPr lang="en-CA" smtClean="0"/>
              <a:pPr/>
              <a:t>4</a:t>
            </a:fld>
            <a:endParaRPr lang="en-CA"/>
          </a:p>
        </p:txBody>
      </p:sp>
    </p:spTree>
    <p:extLst>
      <p:ext uri="{BB962C8B-B14F-4D97-AF65-F5344CB8AC3E}">
        <p14:creationId xmlns:p14="http://schemas.microsoft.com/office/powerpoint/2010/main" val="3289345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In the SV method, growing perturbations are calculated from the singular vectors of the linear propagator of primitive equations. For obtaining singular vectors, most studies used a simple model because the linearized version of a forecast model is required to obtain SVs (Chen et al., 1997; </a:t>
            </a:r>
            <a:r>
              <a:rPr lang="en-US" dirty="0" err="1" smtClean="0"/>
              <a:t>Xue</a:t>
            </a:r>
            <a:r>
              <a:rPr lang="en-US" dirty="0" smtClean="0"/>
              <a:t> et al., 1997a,b; Thompson, 1998; Fan et al., 2000). </a:t>
            </a:r>
          </a:p>
          <a:p>
            <a:pPr algn="just"/>
            <a:endParaRPr lang="en-US" dirty="0" smtClean="0"/>
          </a:p>
          <a:p>
            <a:pPr algn="just"/>
            <a:r>
              <a:rPr lang="en-US" dirty="0" smtClean="0"/>
              <a:t>To compute the SV in a complex model, </a:t>
            </a:r>
            <a:r>
              <a:rPr lang="en-US" dirty="0" err="1" smtClean="0"/>
              <a:t>Kleeman</a:t>
            </a:r>
            <a:r>
              <a:rPr lang="en-US" dirty="0" smtClean="0"/>
              <a:t> et al. (2003) proposed a method to calculate SVs by perturbing the forecast model. Tang et al. (2006) calculated singular vectors for coupled GCM based on this method; however, dozens of ensemble predictions are required to obtain singular vectors for a single case.</a:t>
            </a:r>
          </a:p>
          <a:p>
            <a:endParaRPr lang="en-CA" dirty="0"/>
          </a:p>
        </p:txBody>
      </p:sp>
      <p:sp>
        <p:nvSpPr>
          <p:cNvPr id="4" name="Slide Number Placeholder 3"/>
          <p:cNvSpPr>
            <a:spLocks noGrp="1"/>
          </p:cNvSpPr>
          <p:nvPr>
            <p:ph type="sldNum" sz="quarter" idx="10"/>
          </p:nvPr>
        </p:nvSpPr>
        <p:spPr/>
        <p:txBody>
          <a:bodyPr/>
          <a:lstStyle/>
          <a:p>
            <a:fld id="{1C7782E2-04BA-48E3-93E4-1B187F8043B2}" type="slidenum">
              <a:rPr lang="en-CA" smtClean="0"/>
              <a:t>5</a:t>
            </a:fld>
            <a:endParaRPr lang="en-CA"/>
          </a:p>
        </p:txBody>
      </p:sp>
    </p:spTree>
    <p:extLst>
      <p:ext uri="{BB962C8B-B14F-4D97-AF65-F5344CB8AC3E}">
        <p14:creationId xmlns:p14="http://schemas.microsoft.com/office/powerpoint/2010/main" val="84056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C7782E2-04BA-48E3-93E4-1B187F8043B2}" type="slidenum">
              <a:rPr lang="en-CA" smtClean="0"/>
              <a:pPr/>
              <a:t>8</a:t>
            </a:fld>
            <a:endParaRPr lang="en-CA"/>
          </a:p>
        </p:txBody>
      </p:sp>
    </p:spTree>
    <p:extLst>
      <p:ext uri="{BB962C8B-B14F-4D97-AF65-F5344CB8AC3E}">
        <p14:creationId xmlns:p14="http://schemas.microsoft.com/office/powerpoint/2010/main" val="1104190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1C84EB6-DF2D-4326-ADC3-8653F8787CFE}" type="slidenum">
              <a:rPr lang="en-CA" altLang="en-US"/>
              <a:pPr eaLnBrk="1" hangingPunct="1"/>
              <a:t>14</a:t>
            </a:fld>
            <a:endParaRPr lang="en-CA" altLang="en-US"/>
          </a:p>
        </p:txBody>
      </p:sp>
    </p:spTree>
    <p:extLst>
      <p:ext uri="{BB962C8B-B14F-4D97-AF65-F5344CB8AC3E}">
        <p14:creationId xmlns:p14="http://schemas.microsoft.com/office/powerpoint/2010/main" val="1650327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1C84EB6-DF2D-4326-ADC3-8653F8787CFE}" type="slidenum">
              <a:rPr lang="en-CA" altLang="en-US"/>
              <a:pPr eaLnBrk="1" hangingPunct="1"/>
              <a:t>16</a:t>
            </a:fld>
            <a:endParaRPr lang="en-CA" altLang="en-US"/>
          </a:p>
        </p:txBody>
      </p:sp>
    </p:spTree>
    <p:extLst>
      <p:ext uri="{BB962C8B-B14F-4D97-AF65-F5344CB8AC3E}">
        <p14:creationId xmlns:p14="http://schemas.microsoft.com/office/powerpoint/2010/main" val="1650327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7782E2-04BA-48E3-93E4-1B187F8043B2}" type="slidenum">
              <a:rPr lang="en-CA" smtClean="0"/>
              <a:pPr/>
              <a:t>22</a:t>
            </a:fld>
            <a:endParaRPr lang="en-CA"/>
          </a:p>
        </p:txBody>
      </p:sp>
    </p:spTree>
    <p:extLst>
      <p:ext uri="{BB962C8B-B14F-4D97-AF65-F5344CB8AC3E}">
        <p14:creationId xmlns:p14="http://schemas.microsoft.com/office/powerpoint/2010/main" val="2262451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hlinkClick r:id="rId3"/>
              </a:rPr>
              <a:t>How El Nino affects weather </a:t>
            </a:r>
            <a:endParaRPr lang="en-CA" dirty="0" smtClean="0"/>
          </a:p>
          <a:p>
            <a:r>
              <a:rPr lang="en-CA" dirty="0" smtClean="0"/>
              <a:t>El Niño is a warming of tropical Pacific waters that affects wind circulation patterns, recurring every three to eight years. Its effect on global climate varies from one event to the next.</a:t>
            </a:r>
            <a:endParaRPr lang="en-CA" dirty="0"/>
          </a:p>
        </p:txBody>
      </p:sp>
      <p:sp>
        <p:nvSpPr>
          <p:cNvPr id="4" name="Slide Number Placeholder 3"/>
          <p:cNvSpPr>
            <a:spLocks noGrp="1"/>
          </p:cNvSpPr>
          <p:nvPr>
            <p:ph type="sldNum" sz="quarter" idx="10"/>
          </p:nvPr>
        </p:nvSpPr>
        <p:spPr/>
        <p:txBody>
          <a:bodyPr/>
          <a:lstStyle/>
          <a:p>
            <a:fld id="{1C7782E2-04BA-48E3-93E4-1B187F8043B2}" type="slidenum">
              <a:rPr lang="en-CA" smtClean="0"/>
              <a:pPr/>
              <a:t>42</a:t>
            </a:fld>
            <a:endParaRPr lang="en-CA"/>
          </a:p>
        </p:txBody>
      </p:sp>
    </p:spTree>
    <p:extLst>
      <p:ext uri="{BB962C8B-B14F-4D97-AF65-F5344CB8AC3E}">
        <p14:creationId xmlns:p14="http://schemas.microsoft.com/office/powerpoint/2010/main" val="3522175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3600">
                <a:solidFill>
                  <a:srgbClr val="FF00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CBDC40-632E-4CB7-92CD-B2EA63C37A32}" type="datetime1">
              <a:rPr lang="en-US" smtClean="0"/>
              <a:pPr/>
              <a:t>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E1C06C-82B3-48EC-A380-608C8F703BD9}" type="slidenum">
              <a:rPr lang="en-US" smtClean="0"/>
              <a:pPr/>
              <a:t>‹#›</a:t>
            </a:fld>
            <a:endParaRPr lang="en-US"/>
          </a:p>
        </p:txBody>
      </p:sp>
      <p:pic>
        <p:nvPicPr>
          <p:cNvPr id="7" name="Picture 9" descr="logo_gre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19250" y="0"/>
            <a:ext cx="34290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abloid-gre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b="50000"/>
          <a:stretch>
            <a:fillRect/>
          </a:stretch>
        </p:blipFill>
        <p:spPr bwMode="auto">
          <a:xfrm>
            <a:off x="-1588" y="0"/>
            <a:ext cx="2714626"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95071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6C026-57DB-49ED-AE1B-542E8667166E}" type="datetime1">
              <a:rPr lang="en-US" smtClean="0"/>
              <a:pPr/>
              <a:t>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E1C06C-82B3-48EC-A380-608C8F703BD9}" type="slidenum">
              <a:rPr lang="en-US" smtClean="0"/>
              <a:pPr/>
              <a:t>‹#›</a:t>
            </a:fld>
            <a:endParaRPr lang="en-US"/>
          </a:p>
        </p:txBody>
      </p:sp>
    </p:spTree>
    <p:extLst>
      <p:ext uri="{BB962C8B-B14F-4D97-AF65-F5344CB8AC3E}">
        <p14:creationId xmlns:p14="http://schemas.microsoft.com/office/powerpoint/2010/main" val="433496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BA31C9-F4DE-439E-9739-CC7047BBC2A2}" type="datetime1">
              <a:rPr lang="en-US" smtClean="0"/>
              <a:pPr/>
              <a:t>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E1C06C-82B3-48EC-A380-608C8F703BD9}" type="slidenum">
              <a:rPr lang="en-US" smtClean="0"/>
              <a:pPr/>
              <a:t>‹#›</a:t>
            </a:fld>
            <a:endParaRPr lang="en-US"/>
          </a:p>
        </p:txBody>
      </p:sp>
    </p:spTree>
    <p:extLst>
      <p:ext uri="{BB962C8B-B14F-4D97-AF65-F5344CB8AC3E}">
        <p14:creationId xmlns:p14="http://schemas.microsoft.com/office/powerpoint/2010/main" val="475882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B1AE03-70DA-45ED-A834-AA2347994517}" type="datetime1">
              <a:rPr lang="en-US" smtClean="0"/>
              <a:pPr/>
              <a:t>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E1C06C-82B3-48EC-A380-608C8F703BD9}" type="slidenum">
              <a:rPr lang="en-US" smtClean="0"/>
              <a:pPr/>
              <a:t>‹#›</a:t>
            </a:fld>
            <a:endParaRPr lang="en-US"/>
          </a:p>
        </p:txBody>
      </p:sp>
    </p:spTree>
    <p:extLst>
      <p:ext uri="{BB962C8B-B14F-4D97-AF65-F5344CB8AC3E}">
        <p14:creationId xmlns:p14="http://schemas.microsoft.com/office/powerpoint/2010/main" val="1097457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126CE9-A6BE-48FC-A3B0-4965EF888ED3}" type="datetime1">
              <a:rPr lang="en-US" smtClean="0"/>
              <a:pPr/>
              <a:t>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E1C06C-82B3-48EC-A380-608C8F703BD9}" type="slidenum">
              <a:rPr lang="en-US" smtClean="0"/>
              <a:pPr/>
              <a:t>‹#›</a:t>
            </a:fld>
            <a:endParaRPr lang="en-US"/>
          </a:p>
        </p:txBody>
      </p:sp>
    </p:spTree>
    <p:extLst>
      <p:ext uri="{BB962C8B-B14F-4D97-AF65-F5344CB8AC3E}">
        <p14:creationId xmlns:p14="http://schemas.microsoft.com/office/powerpoint/2010/main" val="2352576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64128A-6DBB-4251-B8BB-82CC95AABA12}" type="datetime1">
              <a:rPr lang="en-US" smtClean="0"/>
              <a:pPr/>
              <a:t>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E1C06C-82B3-48EC-A380-608C8F703BD9}" type="slidenum">
              <a:rPr lang="en-US" smtClean="0"/>
              <a:pPr/>
              <a:t>‹#›</a:t>
            </a:fld>
            <a:endParaRPr lang="en-US"/>
          </a:p>
        </p:txBody>
      </p:sp>
    </p:spTree>
    <p:extLst>
      <p:ext uri="{BB962C8B-B14F-4D97-AF65-F5344CB8AC3E}">
        <p14:creationId xmlns:p14="http://schemas.microsoft.com/office/powerpoint/2010/main" val="1732673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9CFF37-5C36-4E7A-8A26-E07B9AA48A95}" type="datetime1">
              <a:rPr lang="en-US" smtClean="0"/>
              <a:pPr/>
              <a:t>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E1C06C-82B3-48EC-A380-608C8F703BD9}" type="slidenum">
              <a:rPr lang="en-US" smtClean="0"/>
              <a:pPr/>
              <a:t>‹#›</a:t>
            </a:fld>
            <a:endParaRPr lang="en-US"/>
          </a:p>
        </p:txBody>
      </p:sp>
    </p:spTree>
    <p:extLst>
      <p:ext uri="{BB962C8B-B14F-4D97-AF65-F5344CB8AC3E}">
        <p14:creationId xmlns:p14="http://schemas.microsoft.com/office/powerpoint/2010/main" val="2507974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D8242A-5DF4-4E37-8806-9F909F05D9EF}" type="datetime1">
              <a:rPr lang="en-US" smtClean="0"/>
              <a:pPr/>
              <a:t>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E1C06C-82B3-48EC-A380-608C8F703BD9}" type="slidenum">
              <a:rPr lang="en-US" smtClean="0"/>
              <a:pPr/>
              <a:t>‹#›</a:t>
            </a:fld>
            <a:endParaRPr lang="en-US"/>
          </a:p>
        </p:txBody>
      </p:sp>
    </p:spTree>
    <p:extLst>
      <p:ext uri="{BB962C8B-B14F-4D97-AF65-F5344CB8AC3E}">
        <p14:creationId xmlns:p14="http://schemas.microsoft.com/office/powerpoint/2010/main" val="12203363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60436B-7700-4A64-B032-59E5514AB0CB}" type="datetime1">
              <a:rPr lang="en-US" smtClean="0"/>
              <a:pPr/>
              <a:t>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E1C06C-82B3-48EC-A380-608C8F703BD9}" type="slidenum">
              <a:rPr lang="en-US" smtClean="0"/>
              <a:pPr/>
              <a:t>‹#›</a:t>
            </a:fld>
            <a:endParaRPr lang="en-US"/>
          </a:p>
        </p:txBody>
      </p:sp>
    </p:spTree>
    <p:extLst>
      <p:ext uri="{BB962C8B-B14F-4D97-AF65-F5344CB8AC3E}">
        <p14:creationId xmlns:p14="http://schemas.microsoft.com/office/powerpoint/2010/main" val="2916788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18F17C-1CE0-4F8F-A9A9-7252DF3EE253}" type="datetime1">
              <a:rPr lang="en-US" smtClean="0"/>
              <a:pPr/>
              <a:t>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E1C06C-82B3-48EC-A380-608C8F703BD9}" type="slidenum">
              <a:rPr lang="en-US" smtClean="0"/>
              <a:pPr/>
              <a:t>‹#›</a:t>
            </a:fld>
            <a:endParaRPr lang="en-US"/>
          </a:p>
        </p:txBody>
      </p:sp>
    </p:spTree>
    <p:extLst>
      <p:ext uri="{BB962C8B-B14F-4D97-AF65-F5344CB8AC3E}">
        <p14:creationId xmlns:p14="http://schemas.microsoft.com/office/powerpoint/2010/main" val="3954945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B11C50-1A27-4BDC-92E9-DB7EAFC1934E}" type="datetime1">
              <a:rPr lang="en-US" smtClean="0"/>
              <a:pPr/>
              <a:t>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E1C06C-82B3-48EC-A380-608C8F703BD9}" type="slidenum">
              <a:rPr lang="en-US" smtClean="0"/>
              <a:pPr/>
              <a:t>‹#›</a:t>
            </a:fld>
            <a:endParaRPr lang="en-US"/>
          </a:p>
        </p:txBody>
      </p:sp>
    </p:spTree>
    <p:extLst>
      <p:ext uri="{BB962C8B-B14F-4D97-AF65-F5344CB8AC3E}">
        <p14:creationId xmlns:p14="http://schemas.microsoft.com/office/powerpoint/2010/main" val="14556564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9835E2-2709-41B8-8863-660BB4D8E2AF}" type="datetime1">
              <a:rPr lang="en-US" smtClean="0"/>
              <a:pPr/>
              <a:t>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Rectangle 16"/>
          <p:cNvSpPr>
            <a:spLocks noChangeArrowheads="1"/>
          </p:cNvSpPr>
          <p:nvPr/>
        </p:nvSpPr>
        <p:spPr bwMode="auto">
          <a:xfrm>
            <a:off x="-3766" y="6611779"/>
            <a:ext cx="914776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000" b="1" i="0" cap="all" dirty="0" smtClean="0">
                <a:solidFill>
                  <a:schemeClr val="tx1"/>
                </a:solidFill>
                <a:effectLst/>
                <a:latin typeface="+mj-lt"/>
              </a:rPr>
              <a:t>Nonlinear and Stochastic Problems in Atmospheric and Oceanic Prediction, Nov. 19-24, 2017</a:t>
            </a:r>
            <a:endParaRPr lang="en-CA" sz="1000" b="1" i="0" cap="all" dirty="0" smtClean="0">
              <a:solidFill>
                <a:schemeClr val="tx1"/>
              </a:solidFill>
              <a:effectLst/>
              <a:latin typeface="+mj-lt"/>
            </a:endParaRPr>
          </a:p>
        </p:txBody>
      </p:sp>
      <p:pic>
        <p:nvPicPr>
          <p:cNvPr id="9" name="Picture 16" descr="logo_gree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65" y="0"/>
            <a:ext cx="23288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6629400" y="6356349"/>
            <a:ext cx="2133600" cy="365125"/>
          </a:xfrm>
          <a:prstGeom prst="rect">
            <a:avLst/>
          </a:prstGeom>
        </p:spPr>
        <p:txBody>
          <a:bodyPr vert="horz" lIns="91440" tIns="45720" rIns="91440" bIns="45720" rtlCol="0" anchor="ctr"/>
          <a:lstStyle>
            <a:lvl1pPr algn="r">
              <a:defRPr sz="1200">
                <a:solidFill>
                  <a:schemeClr val="tx1"/>
                </a:solidFill>
              </a:defRPr>
            </a:lvl1pPr>
          </a:lstStyle>
          <a:p>
            <a:fld id="{23E1C06C-82B3-48EC-A380-608C8F703BD9}" type="slidenum">
              <a:rPr lang="en-US" smtClean="0"/>
              <a:pPr/>
              <a:t>‹#›</a:t>
            </a:fld>
            <a:endParaRPr lang="en-US" dirty="0"/>
          </a:p>
        </p:txBody>
      </p:sp>
    </p:spTree>
    <p:extLst>
      <p:ext uri="{BB962C8B-B14F-4D97-AF65-F5344CB8AC3E}">
        <p14:creationId xmlns:p14="http://schemas.microsoft.com/office/powerpoint/2010/main" val="1594949450"/>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iming>
    <p:tnLst>
      <p:par>
        <p:cTn id="1" dur="indefinite" restart="never" nodeType="tmRoot"/>
      </p:par>
    </p:tnLst>
  </p:timing>
  <p:hf hdr="0" ftr="0" dt="0"/>
  <p:txStyles>
    <p:titleStyle>
      <a:lvl1pPr algn="ctr" defTabSz="914400" rtl="0" eaLnBrk="1" latinLnBrk="0" hangingPunct="1">
        <a:spcBef>
          <a:spcPct val="0"/>
        </a:spcBef>
        <a:buNone/>
        <a:defRPr sz="3600" kern="1200">
          <a:solidFill>
            <a:srgbClr val="FF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 Id="rId3" Type="http://schemas.openxmlformats.org/officeDocument/2006/relationships/image" Target="../media/image2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30425"/>
            <a:ext cx="8305800" cy="1470025"/>
          </a:xfrm>
        </p:spPr>
        <p:txBody>
          <a:bodyPr>
            <a:noAutofit/>
          </a:bodyPr>
          <a:lstStyle/>
          <a:p>
            <a:r>
              <a:rPr lang="en-US" sz="3200" dirty="0"/>
              <a:t>Optimum initialization of South Asian seasonal forecast using climatological relevant singular vectors</a:t>
            </a:r>
            <a:endParaRPr lang="en-US" sz="3200" b="1" dirty="0">
              <a:solidFill>
                <a:srgbClr val="FF0000"/>
              </a:solidFill>
            </a:endParaRPr>
          </a:p>
        </p:txBody>
      </p:sp>
      <p:sp>
        <p:nvSpPr>
          <p:cNvPr id="3" name="Subtitle 2"/>
          <p:cNvSpPr>
            <a:spLocks noGrp="1"/>
          </p:cNvSpPr>
          <p:nvPr>
            <p:ph type="subTitle" idx="1"/>
          </p:nvPr>
        </p:nvSpPr>
        <p:spPr>
          <a:xfrm>
            <a:off x="1066800" y="4191000"/>
            <a:ext cx="7086600" cy="2286000"/>
          </a:xfrm>
        </p:spPr>
        <p:txBody>
          <a:bodyPr>
            <a:normAutofit/>
          </a:bodyPr>
          <a:lstStyle/>
          <a:p>
            <a:r>
              <a:rPr lang="en-US" sz="2400" dirty="0" smtClean="0">
                <a:solidFill>
                  <a:srgbClr val="0070C0"/>
                </a:solidFill>
              </a:rPr>
              <a:t>Siraj </a:t>
            </a:r>
            <a:r>
              <a:rPr lang="en-US" sz="2400" dirty="0">
                <a:solidFill>
                  <a:srgbClr val="0070C0"/>
                </a:solidFill>
              </a:rPr>
              <a:t>U</a:t>
            </a:r>
            <a:r>
              <a:rPr lang="en-US" sz="2400" dirty="0" smtClean="0">
                <a:solidFill>
                  <a:srgbClr val="0070C0"/>
                </a:solidFill>
              </a:rPr>
              <a:t>l </a:t>
            </a:r>
            <a:r>
              <a:rPr lang="en-US" sz="2400" dirty="0" smtClean="0">
                <a:solidFill>
                  <a:srgbClr val="0070C0"/>
                </a:solidFill>
              </a:rPr>
              <a:t>Islam and </a:t>
            </a:r>
            <a:r>
              <a:rPr lang="en-US" sz="2400" dirty="0" err="1" smtClean="0">
                <a:solidFill>
                  <a:srgbClr val="0070C0"/>
                </a:solidFill>
              </a:rPr>
              <a:t>Youmin</a:t>
            </a:r>
            <a:r>
              <a:rPr lang="en-US" sz="2400" dirty="0" smtClean="0">
                <a:solidFill>
                  <a:srgbClr val="0070C0"/>
                </a:solidFill>
              </a:rPr>
              <a:t> Tang</a:t>
            </a:r>
            <a:endParaRPr lang="en-US" sz="2400" dirty="0" smtClean="0">
              <a:solidFill>
                <a:srgbClr val="0070C0"/>
              </a:solidFill>
            </a:endParaRPr>
          </a:p>
          <a:p>
            <a:endParaRPr lang="en-US" sz="2000" dirty="0" smtClean="0">
              <a:solidFill>
                <a:schemeClr val="tx1"/>
              </a:solidFill>
            </a:endParaRPr>
          </a:p>
          <a:p>
            <a:r>
              <a:rPr lang="en-US" sz="2000" dirty="0" smtClean="0">
                <a:solidFill>
                  <a:schemeClr val="tx1"/>
                </a:solidFill>
              </a:rPr>
              <a:t>Environmental </a:t>
            </a:r>
            <a:r>
              <a:rPr lang="en-US" sz="2000" dirty="0">
                <a:solidFill>
                  <a:schemeClr val="tx1"/>
                </a:solidFill>
              </a:rPr>
              <a:t>Science and Engineering</a:t>
            </a:r>
            <a:r>
              <a:rPr lang="en-US" sz="2000" dirty="0" smtClean="0">
                <a:solidFill>
                  <a:schemeClr val="tx1"/>
                </a:solidFill>
              </a:rPr>
              <a:t>,</a:t>
            </a:r>
          </a:p>
          <a:p>
            <a:r>
              <a:rPr lang="en-US" sz="2000" dirty="0" smtClean="0">
                <a:solidFill>
                  <a:schemeClr val="tx1"/>
                </a:solidFill>
              </a:rPr>
              <a:t> </a:t>
            </a:r>
            <a:r>
              <a:rPr lang="en-US" sz="2000" dirty="0">
                <a:solidFill>
                  <a:schemeClr val="tx1"/>
                </a:solidFill>
              </a:rPr>
              <a:t>University of Northern British </a:t>
            </a:r>
            <a:r>
              <a:rPr lang="en-US" sz="2000" dirty="0" smtClean="0">
                <a:solidFill>
                  <a:schemeClr val="tx1"/>
                </a:solidFill>
              </a:rPr>
              <a:t>Columbia, </a:t>
            </a:r>
          </a:p>
          <a:p>
            <a:r>
              <a:rPr lang="en-US" sz="2000" dirty="0" smtClean="0">
                <a:solidFill>
                  <a:schemeClr val="tx1"/>
                </a:solidFill>
              </a:rPr>
              <a:t>Prince </a:t>
            </a:r>
            <a:r>
              <a:rPr lang="en-US" sz="2000" dirty="0">
                <a:solidFill>
                  <a:schemeClr val="tx1"/>
                </a:solidFill>
              </a:rPr>
              <a:t>George, BC, </a:t>
            </a:r>
            <a:r>
              <a:rPr lang="en-US" sz="2000" dirty="0" smtClean="0">
                <a:solidFill>
                  <a:schemeClr val="tx1"/>
                </a:solidFill>
              </a:rPr>
              <a:t>Canada</a:t>
            </a:r>
            <a:endParaRPr lang="en-US" sz="2000" dirty="0">
              <a:solidFill>
                <a:schemeClr val="tx1"/>
              </a:solidFill>
            </a:endParaRPr>
          </a:p>
          <a:p>
            <a:endParaRPr lang="en-US" dirty="0">
              <a:solidFill>
                <a:schemeClr val="tx1"/>
              </a:solidFill>
            </a:endParaRPr>
          </a:p>
          <a:p>
            <a:endParaRPr lang="en-US" dirty="0"/>
          </a:p>
        </p:txBody>
      </p:sp>
    </p:spTree>
    <p:extLst>
      <p:ext uri="{BB962C8B-B14F-4D97-AF65-F5344CB8AC3E}">
        <p14:creationId xmlns:p14="http://schemas.microsoft.com/office/powerpoint/2010/main" val="1628292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814339" y="2069385"/>
            <a:ext cx="7066394" cy="2579563"/>
          </a:xfrm>
          <a:prstGeom prst="rect">
            <a:avLst/>
          </a:prstGeom>
        </p:spPr>
      </p:pic>
      <p:sp>
        <p:nvSpPr>
          <p:cNvPr id="15368" name="Rectangle 3"/>
          <p:cNvSpPr>
            <a:spLocks noChangeArrowheads="1"/>
          </p:cNvSpPr>
          <p:nvPr/>
        </p:nvSpPr>
        <p:spPr bwMode="auto">
          <a:xfrm>
            <a:off x="381000" y="5181600"/>
            <a:ext cx="830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CA" altLang="en-US" sz="1600" dirty="0"/>
              <a:t>IOD and ENSO plays an important role in modulating the </a:t>
            </a:r>
            <a:r>
              <a:rPr lang="en-CA" altLang="en-US" sz="1600" dirty="0" smtClean="0"/>
              <a:t>SAM </a:t>
            </a:r>
            <a:r>
              <a:rPr lang="en-CA" altLang="en-US" sz="1600" dirty="0"/>
              <a:t>depending on the sign and amplitude of these two phenomena. Both influence </a:t>
            </a:r>
            <a:r>
              <a:rPr lang="en-CA" altLang="en-US" sz="1600" dirty="0" smtClean="0"/>
              <a:t>SAM </a:t>
            </a:r>
            <a:r>
              <a:rPr lang="en-CA" altLang="en-US" sz="1600" dirty="0"/>
              <a:t>and interfere constructively or destructively (increase or decrease).</a:t>
            </a:r>
          </a:p>
        </p:txBody>
      </p:sp>
      <p:sp>
        <p:nvSpPr>
          <p:cNvPr id="17"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a:solidFill>
                  <a:srgbClr val="3366FF"/>
                </a:solidFill>
                <a:latin typeface="+mj-lt"/>
                <a:ea typeface="+mj-ea"/>
                <a:cs typeface="+mj-cs"/>
              </a:defRPr>
            </a:lvl1pPr>
          </a:lstStyle>
          <a:p>
            <a:r>
              <a:rPr lang="en-US" dirty="0" smtClean="0">
                <a:solidFill>
                  <a:srgbClr val="FF0000"/>
                </a:solidFill>
              </a:rPr>
              <a:t>SAM Teleconnections</a:t>
            </a:r>
            <a:endParaRPr lang="en-US" dirty="0">
              <a:solidFill>
                <a:srgbClr val="FF0000"/>
              </a:solidFill>
            </a:endParaRPr>
          </a:p>
        </p:txBody>
      </p:sp>
      <p:sp>
        <p:nvSpPr>
          <p:cNvPr id="15" name="Rectangle 14"/>
          <p:cNvSpPr/>
          <p:nvPr/>
        </p:nvSpPr>
        <p:spPr>
          <a:xfrm>
            <a:off x="6629400" y="2971800"/>
            <a:ext cx="762000" cy="381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El-Nino</a:t>
            </a:r>
            <a:endParaRPr lang="en-US" sz="1200" dirty="0"/>
          </a:p>
        </p:txBody>
      </p:sp>
      <p:sp>
        <p:nvSpPr>
          <p:cNvPr id="16" name="Rectangle 15"/>
          <p:cNvSpPr/>
          <p:nvPr/>
        </p:nvSpPr>
        <p:spPr>
          <a:xfrm>
            <a:off x="6629400" y="3421311"/>
            <a:ext cx="762000" cy="381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La-Nina</a:t>
            </a:r>
            <a:endParaRPr lang="en-US" sz="1200" dirty="0"/>
          </a:p>
        </p:txBody>
      </p:sp>
      <p:sp>
        <p:nvSpPr>
          <p:cNvPr id="18" name="Rectangle 17"/>
          <p:cNvSpPr/>
          <p:nvPr/>
        </p:nvSpPr>
        <p:spPr>
          <a:xfrm>
            <a:off x="838200" y="2895600"/>
            <a:ext cx="762000" cy="381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t>
            </a:r>
            <a:r>
              <a:rPr lang="en-US" sz="1400" dirty="0" err="1" smtClean="0"/>
              <a:t>ve</a:t>
            </a:r>
            <a:r>
              <a:rPr lang="en-US" sz="1400" dirty="0" smtClean="0"/>
              <a:t> IOD</a:t>
            </a:r>
            <a:endParaRPr lang="en-US" sz="1400" dirty="0"/>
          </a:p>
        </p:txBody>
      </p:sp>
      <p:sp>
        <p:nvSpPr>
          <p:cNvPr id="19" name="Rectangle 18"/>
          <p:cNvSpPr/>
          <p:nvPr/>
        </p:nvSpPr>
        <p:spPr>
          <a:xfrm>
            <a:off x="838200" y="3345112"/>
            <a:ext cx="762000" cy="381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t>
            </a:r>
            <a:r>
              <a:rPr lang="en-US" sz="1200" dirty="0" err="1" smtClean="0"/>
              <a:t>ve</a:t>
            </a:r>
            <a:r>
              <a:rPr lang="en-US" sz="1200" dirty="0" smtClean="0"/>
              <a:t> IOD</a:t>
            </a:r>
            <a:endParaRPr lang="en-US" sz="1200" dirty="0"/>
          </a:p>
        </p:txBody>
      </p:sp>
      <p:sp>
        <p:nvSpPr>
          <p:cNvPr id="20" name="Rectangle 19"/>
          <p:cNvSpPr/>
          <p:nvPr/>
        </p:nvSpPr>
        <p:spPr>
          <a:xfrm>
            <a:off x="1524001" y="2095500"/>
            <a:ext cx="795968" cy="381000"/>
          </a:xfrm>
          <a:prstGeom prst="rect">
            <a:avLst/>
          </a:prstGeom>
          <a:solidFill>
            <a:srgbClr val="E39F45"/>
          </a:solidFill>
          <a:ln>
            <a:solidFill>
              <a:srgbClr val="E39F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Weak Monsoon</a:t>
            </a:r>
            <a:endParaRPr lang="en-US" sz="1200" dirty="0">
              <a:solidFill>
                <a:schemeClr val="tx1"/>
              </a:solidFill>
            </a:endParaRPr>
          </a:p>
        </p:txBody>
      </p:sp>
      <p:sp>
        <p:nvSpPr>
          <p:cNvPr id="21" name="Rectangle 20"/>
          <p:cNvSpPr/>
          <p:nvPr/>
        </p:nvSpPr>
        <p:spPr>
          <a:xfrm>
            <a:off x="2362200" y="2095500"/>
            <a:ext cx="838200" cy="381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Strong Monsoon</a:t>
            </a:r>
            <a:endParaRPr lang="en-US" sz="1200" dirty="0">
              <a:solidFill>
                <a:schemeClr val="tx1"/>
              </a:solidFill>
            </a:endParaRPr>
          </a:p>
        </p:txBody>
      </p:sp>
      <p:sp>
        <p:nvSpPr>
          <p:cNvPr id="26" name="Text Box 8"/>
          <p:cNvSpPr txBox="1">
            <a:spLocks noChangeArrowheads="1"/>
          </p:cNvSpPr>
          <p:nvPr/>
        </p:nvSpPr>
        <p:spPr bwMode="auto">
          <a:xfrm>
            <a:off x="1905000" y="2450385"/>
            <a:ext cx="990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t>SAM</a:t>
            </a:r>
          </a:p>
        </p:txBody>
      </p:sp>
      <p:sp>
        <p:nvSpPr>
          <p:cNvPr id="27" name="Text Box 9"/>
          <p:cNvSpPr txBox="1">
            <a:spLocks noChangeArrowheads="1"/>
          </p:cNvSpPr>
          <p:nvPr/>
        </p:nvSpPr>
        <p:spPr bwMode="auto">
          <a:xfrm>
            <a:off x="4876800" y="3124200"/>
            <a:ext cx="152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b="1" dirty="0">
                <a:solidFill>
                  <a:schemeClr val="bg1"/>
                </a:solidFill>
              </a:rPr>
              <a:t>ENSO</a:t>
            </a:r>
          </a:p>
        </p:txBody>
      </p:sp>
      <p:sp>
        <p:nvSpPr>
          <p:cNvPr id="28" name="Text Box 10"/>
          <p:cNvSpPr txBox="1">
            <a:spLocks noChangeArrowheads="1"/>
          </p:cNvSpPr>
          <p:nvPr/>
        </p:nvSpPr>
        <p:spPr bwMode="auto">
          <a:xfrm>
            <a:off x="1524000" y="3352800"/>
            <a:ext cx="152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t>Indian Ocean</a:t>
            </a:r>
          </a:p>
        </p:txBody>
      </p:sp>
      <p:sp>
        <p:nvSpPr>
          <p:cNvPr id="2" name="Slide Number Placeholder 1"/>
          <p:cNvSpPr>
            <a:spLocks noGrp="1"/>
          </p:cNvSpPr>
          <p:nvPr>
            <p:ph type="sldNum" sz="quarter" idx="12"/>
          </p:nvPr>
        </p:nvSpPr>
        <p:spPr/>
        <p:txBody>
          <a:bodyPr/>
          <a:lstStyle/>
          <a:p>
            <a:fld id="{23E1C06C-82B3-48EC-A380-608C8F703BD9}" type="slidenum">
              <a:rPr lang="en-US" smtClean="0"/>
              <a:pPr/>
              <a:t>10</a:t>
            </a:fld>
            <a:endParaRPr lang="en-US" dirty="0"/>
          </a:p>
        </p:txBody>
      </p:sp>
    </p:spTree>
    <p:extLst>
      <p:ext uri="{BB962C8B-B14F-4D97-AF65-F5344CB8AC3E}">
        <p14:creationId xmlns:p14="http://schemas.microsoft.com/office/powerpoint/2010/main" val="30307706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49568" y="3792498"/>
            <a:ext cx="7391400" cy="16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4186" name="Group 90"/>
          <p:cNvGraphicFramePr>
            <a:graphicFrameLocks noGrp="1"/>
          </p:cNvGraphicFramePr>
          <p:nvPr>
            <p:extLst>
              <p:ext uri="{D42A27DB-BD31-4B8C-83A1-F6EECF244321}">
                <p14:modId xmlns:p14="http://schemas.microsoft.com/office/powerpoint/2010/main" val="1050709308"/>
              </p:ext>
            </p:extLst>
          </p:nvPr>
        </p:nvGraphicFramePr>
        <p:xfrm>
          <a:off x="960437" y="1295400"/>
          <a:ext cx="7375525" cy="2399013"/>
        </p:xfrm>
        <a:graphic>
          <a:graphicData uri="http://schemas.openxmlformats.org/drawingml/2006/table">
            <a:tbl>
              <a:tblPr/>
              <a:tblGrid>
                <a:gridCol w="1447800"/>
                <a:gridCol w="1981200"/>
                <a:gridCol w="1660525"/>
                <a:gridCol w="2286000"/>
              </a:tblGrid>
              <a:tr h="560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00FF"/>
                          </a:solidFill>
                          <a:effectLst/>
                          <a:latin typeface="Arial" charset="0"/>
                        </a:rPr>
                        <a:t>Model</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00FF"/>
                          </a:solidFill>
                          <a:effectLst/>
                          <a:latin typeface="Arial" charset="0"/>
                        </a:rPr>
                        <a:t>CCSM3</a:t>
                      </a:r>
                      <a:endParaRPr kumimoji="0" lang="en-US" sz="1400" b="1" i="0" u="none" strike="noStrike" cap="none" normalizeH="0" baseline="0" dirty="0" smtClean="0">
                        <a:ln>
                          <a:noFill/>
                        </a:ln>
                        <a:solidFill>
                          <a:srgbClr val="0000FF"/>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00FF"/>
                          </a:solidFill>
                          <a:effectLst/>
                          <a:latin typeface="Arial" charset="0"/>
                        </a:rPr>
                        <a:t>CCSM4</a:t>
                      </a:r>
                      <a:endParaRPr kumimoji="0" lang="en-US" sz="1400" b="1" i="0" u="none" strike="noStrike" cap="none" normalizeH="0" baseline="0" dirty="0" smtClean="0">
                        <a:ln>
                          <a:noFill/>
                        </a:ln>
                        <a:solidFill>
                          <a:srgbClr val="0000FF"/>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00FF"/>
                          </a:solidFill>
                          <a:effectLst/>
                          <a:latin typeface="Arial" charset="0"/>
                        </a:rPr>
                        <a:t>CESM1</a:t>
                      </a:r>
                      <a:endParaRPr kumimoji="0" lang="en-US" sz="1400" b="1" i="0" u="none" strike="noStrike" cap="none" normalizeH="0" baseline="0" dirty="0" smtClean="0">
                        <a:ln>
                          <a:noFill/>
                        </a:ln>
                        <a:solidFill>
                          <a:srgbClr val="0000FF"/>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Atmosphere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CAM3 (L26)</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CAM4 (L26)</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CAM5 (L30)</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6963">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T="45724" marB="4572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Dynamics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Spectral</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Finite Volume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Finite Volume</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Ocean</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POP2 (L40)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POP2.2(L60)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POP2.2 (L60)</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Land</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CLM3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CLM4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CLM4</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Sea Ice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CSIM4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CICE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CICE</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9544" name="Text Box 91"/>
          <p:cNvSpPr txBox="1">
            <a:spLocks noChangeArrowheads="1"/>
          </p:cNvSpPr>
          <p:nvPr/>
        </p:nvSpPr>
        <p:spPr bwMode="auto">
          <a:xfrm>
            <a:off x="1524000" y="304800"/>
            <a:ext cx="6019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3600" smtClean="0">
                <a:solidFill>
                  <a:srgbClr val="FF0000"/>
                </a:solidFill>
                <a:latin typeface="+mj-lt"/>
                <a:ea typeface="+mj-ea"/>
                <a:cs typeface="+mj-cs"/>
              </a:rPr>
              <a:t>Simulation Tools</a:t>
            </a:r>
            <a:endParaRPr lang="en-US" altLang="en-US" sz="3600" dirty="0">
              <a:solidFill>
                <a:srgbClr val="FF0000"/>
              </a:solidFill>
              <a:latin typeface="+mj-lt"/>
              <a:ea typeface="+mj-ea"/>
              <a:cs typeface="+mj-cs"/>
            </a:endParaRPr>
          </a:p>
        </p:txBody>
      </p:sp>
      <p:sp>
        <p:nvSpPr>
          <p:cNvPr id="4" name="Rectangle 3"/>
          <p:cNvSpPr/>
          <p:nvPr/>
        </p:nvSpPr>
        <p:spPr>
          <a:xfrm>
            <a:off x="4698047" y="4038600"/>
            <a:ext cx="992579" cy="369332"/>
          </a:xfrm>
          <a:prstGeom prst="rect">
            <a:avLst/>
          </a:prstGeom>
        </p:spPr>
        <p:txBody>
          <a:bodyPr wrap="none">
            <a:spAutoFit/>
          </a:bodyPr>
          <a:lstStyle/>
          <a:p>
            <a:pPr lvl="0" algn="ctr" fontAlgn="base">
              <a:spcBef>
                <a:spcPct val="20000"/>
              </a:spcBef>
              <a:spcAft>
                <a:spcPct val="0"/>
              </a:spcAft>
            </a:pPr>
            <a:r>
              <a:rPr lang="en-US" dirty="0">
                <a:solidFill>
                  <a:srgbClr val="0000FF"/>
                </a:solidFill>
                <a:latin typeface="Arial" charset="0"/>
              </a:rPr>
              <a:t>CCSM4</a:t>
            </a:r>
          </a:p>
        </p:txBody>
      </p:sp>
      <p:sp>
        <p:nvSpPr>
          <p:cNvPr id="5" name="Rectangle 4"/>
          <p:cNvSpPr/>
          <p:nvPr/>
        </p:nvSpPr>
        <p:spPr>
          <a:xfrm>
            <a:off x="4706450" y="4407932"/>
            <a:ext cx="1454244" cy="369332"/>
          </a:xfrm>
          <a:prstGeom prst="rect">
            <a:avLst/>
          </a:prstGeom>
        </p:spPr>
        <p:txBody>
          <a:bodyPr wrap="none">
            <a:spAutoFit/>
          </a:bodyPr>
          <a:lstStyle/>
          <a:p>
            <a:pPr lvl="0" algn="ctr" fontAlgn="base">
              <a:spcBef>
                <a:spcPct val="20000"/>
              </a:spcBef>
              <a:spcAft>
                <a:spcPct val="0"/>
              </a:spcAft>
            </a:pPr>
            <a:r>
              <a:rPr lang="en-US" dirty="0">
                <a:solidFill>
                  <a:srgbClr val="FF0000"/>
                </a:solidFill>
                <a:latin typeface="Arial" charset="0"/>
              </a:rPr>
              <a:t>CAM4 (L26)</a:t>
            </a:r>
          </a:p>
        </p:txBody>
      </p:sp>
      <p:sp>
        <p:nvSpPr>
          <p:cNvPr id="9" name="Rectangle 8"/>
          <p:cNvSpPr/>
          <p:nvPr/>
        </p:nvSpPr>
        <p:spPr>
          <a:xfrm>
            <a:off x="4706450" y="4774063"/>
            <a:ext cx="1454244" cy="369332"/>
          </a:xfrm>
          <a:prstGeom prst="rect">
            <a:avLst/>
          </a:prstGeom>
        </p:spPr>
        <p:txBody>
          <a:bodyPr wrap="none">
            <a:spAutoFit/>
          </a:bodyPr>
          <a:lstStyle/>
          <a:p>
            <a:pPr lvl="0" algn="ctr" fontAlgn="base">
              <a:spcBef>
                <a:spcPct val="20000"/>
              </a:spcBef>
              <a:spcAft>
                <a:spcPct val="0"/>
              </a:spcAft>
            </a:pPr>
            <a:r>
              <a:rPr lang="en-US" dirty="0" smtClean="0">
                <a:solidFill>
                  <a:srgbClr val="FF0000"/>
                </a:solidFill>
                <a:latin typeface="Arial" charset="0"/>
              </a:rPr>
              <a:t>CAM5 </a:t>
            </a:r>
            <a:r>
              <a:rPr lang="en-US" dirty="0">
                <a:solidFill>
                  <a:srgbClr val="FF0000"/>
                </a:solidFill>
                <a:latin typeface="Arial" charset="0"/>
              </a:rPr>
              <a:t>(</a:t>
            </a:r>
            <a:r>
              <a:rPr lang="en-US" dirty="0" smtClean="0">
                <a:solidFill>
                  <a:srgbClr val="FF0000"/>
                </a:solidFill>
                <a:latin typeface="Arial" charset="0"/>
              </a:rPr>
              <a:t>L30)</a:t>
            </a:r>
            <a:endParaRPr lang="en-US" dirty="0">
              <a:solidFill>
                <a:srgbClr val="FF0000"/>
              </a:solidFill>
              <a:latin typeface="Arial" charset="0"/>
            </a:endParaRPr>
          </a:p>
        </p:txBody>
      </p:sp>
      <p:sp>
        <p:nvSpPr>
          <p:cNvPr id="10" name="Rectangle 9"/>
          <p:cNvSpPr/>
          <p:nvPr/>
        </p:nvSpPr>
        <p:spPr>
          <a:xfrm>
            <a:off x="3200400" y="4038600"/>
            <a:ext cx="1043876" cy="369332"/>
          </a:xfrm>
          <a:prstGeom prst="rect">
            <a:avLst/>
          </a:prstGeom>
        </p:spPr>
        <p:txBody>
          <a:bodyPr wrap="none">
            <a:spAutoFit/>
          </a:bodyPr>
          <a:lstStyle/>
          <a:p>
            <a:pPr lvl="0" algn="ctr" fontAlgn="base">
              <a:spcBef>
                <a:spcPct val="20000"/>
              </a:spcBef>
              <a:spcAft>
                <a:spcPct val="0"/>
              </a:spcAft>
            </a:pPr>
            <a:r>
              <a:rPr lang="en-US" dirty="0" smtClean="0">
                <a:solidFill>
                  <a:srgbClr val="0000FF"/>
                </a:solidFill>
                <a:latin typeface="Arial" charset="0"/>
              </a:rPr>
              <a:t>Coupled</a:t>
            </a:r>
            <a:endParaRPr lang="en-US" dirty="0">
              <a:solidFill>
                <a:srgbClr val="0000FF"/>
              </a:solidFill>
              <a:latin typeface="Arial" charset="0"/>
            </a:endParaRPr>
          </a:p>
        </p:txBody>
      </p:sp>
      <p:sp>
        <p:nvSpPr>
          <p:cNvPr id="11" name="Rectangle 10"/>
          <p:cNvSpPr/>
          <p:nvPr/>
        </p:nvSpPr>
        <p:spPr>
          <a:xfrm>
            <a:off x="2122138" y="4407932"/>
            <a:ext cx="2154198" cy="369332"/>
          </a:xfrm>
          <a:prstGeom prst="rect">
            <a:avLst/>
          </a:prstGeom>
        </p:spPr>
        <p:txBody>
          <a:bodyPr wrap="square">
            <a:spAutoFit/>
          </a:bodyPr>
          <a:lstStyle/>
          <a:p>
            <a:pPr lvl="0" algn="ctr" fontAlgn="base">
              <a:spcBef>
                <a:spcPct val="20000"/>
              </a:spcBef>
              <a:spcAft>
                <a:spcPct val="0"/>
              </a:spcAft>
            </a:pPr>
            <a:r>
              <a:rPr lang="en-US" dirty="0" smtClean="0">
                <a:solidFill>
                  <a:srgbClr val="FF0000"/>
                </a:solidFill>
                <a:latin typeface="Arial" charset="0"/>
              </a:rPr>
              <a:t>Atmosphere Only</a:t>
            </a:r>
            <a:endParaRPr lang="en-US" dirty="0">
              <a:solidFill>
                <a:srgbClr val="FF0000"/>
              </a:solidFill>
              <a:latin typeface="Arial" charset="0"/>
            </a:endParaRPr>
          </a:p>
        </p:txBody>
      </p:sp>
      <p:sp>
        <p:nvSpPr>
          <p:cNvPr id="2" name="Slide Number Placeholder 1"/>
          <p:cNvSpPr>
            <a:spLocks noGrp="1"/>
          </p:cNvSpPr>
          <p:nvPr>
            <p:ph type="sldNum" sz="quarter" idx="12"/>
          </p:nvPr>
        </p:nvSpPr>
        <p:spPr/>
        <p:txBody>
          <a:bodyPr/>
          <a:lstStyle/>
          <a:p>
            <a:fld id="{23E1C06C-82B3-48EC-A380-608C8F703BD9}" type="slidenum">
              <a:rPr lang="en-US" smtClean="0"/>
              <a:pPr/>
              <a:t>11</a:t>
            </a:fld>
            <a:endParaRPr lang="en-US"/>
          </a:p>
        </p:txBody>
      </p:sp>
    </p:spTree>
    <p:extLst>
      <p:ext uri="{BB962C8B-B14F-4D97-AF65-F5344CB8AC3E}">
        <p14:creationId xmlns:p14="http://schemas.microsoft.com/office/powerpoint/2010/main" val="33818682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Arrow Connector 40"/>
          <p:cNvCxnSpPr/>
          <p:nvPr/>
        </p:nvCxnSpPr>
        <p:spPr>
          <a:xfrm>
            <a:off x="3607777" y="2574062"/>
            <a:ext cx="0" cy="180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715000" y="2557700"/>
            <a:ext cx="0" cy="180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361383" y="3276600"/>
            <a:ext cx="4556833" cy="369332"/>
          </a:xfrm>
          <a:prstGeom prst="rect">
            <a:avLst/>
          </a:prstGeom>
          <a:solidFill>
            <a:schemeClr val="accent5">
              <a:lumMod val="40000"/>
              <a:lumOff val="60000"/>
            </a:schemeClr>
          </a:solidFill>
          <a:ln>
            <a:solidFill>
              <a:schemeClr val="bg1"/>
            </a:solidFill>
          </a:ln>
        </p:spPr>
        <p:txBody>
          <a:bodyPr wrap="square" rtlCol="0">
            <a:spAutoFit/>
          </a:bodyPr>
          <a:lstStyle/>
          <a:p>
            <a:pPr algn="ctr"/>
            <a:r>
              <a:rPr lang="en-US" dirty="0" smtClean="0"/>
              <a:t>Seasonal Forecast &amp; Input </a:t>
            </a:r>
            <a:r>
              <a:rPr lang="en-US" dirty="0"/>
              <a:t>data </a:t>
            </a:r>
            <a:r>
              <a:rPr lang="en-US" dirty="0" smtClean="0"/>
              <a:t>preparation</a:t>
            </a:r>
            <a:endParaRPr lang="en-US" dirty="0"/>
          </a:p>
        </p:txBody>
      </p:sp>
      <p:sp>
        <p:nvSpPr>
          <p:cNvPr id="9" name="TextBox 8"/>
          <p:cNvSpPr txBox="1"/>
          <p:nvPr/>
        </p:nvSpPr>
        <p:spPr>
          <a:xfrm>
            <a:off x="1600200" y="1295400"/>
            <a:ext cx="6019800" cy="553998"/>
          </a:xfrm>
          <a:prstGeom prst="rect">
            <a:avLst/>
          </a:prstGeom>
          <a:solidFill>
            <a:srgbClr val="FFFF00"/>
          </a:solidFill>
          <a:ln>
            <a:solidFill>
              <a:schemeClr val="bg1"/>
            </a:solidFill>
          </a:ln>
        </p:spPr>
        <p:txBody>
          <a:bodyPr wrap="square" rtlCol="0">
            <a:spAutoFit/>
          </a:bodyPr>
          <a:lstStyle/>
          <a:p>
            <a:pPr algn="ctr"/>
            <a:r>
              <a:rPr lang="en-US" b="1" dirty="0" smtClean="0"/>
              <a:t>CAM4/CCSM4</a:t>
            </a:r>
            <a:endParaRPr lang="en-US" b="1" dirty="0" smtClean="0"/>
          </a:p>
          <a:p>
            <a:pPr algn="ctr"/>
            <a:r>
              <a:rPr lang="en-CA" sz="1200" i="1" dirty="0" smtClean="0">
                <a:solidFill>
                  <a:srgbClr val="C00000"/>
                </a:solidFill>
              </a:rPr>
              <a:t>Acquired from National Center for Atmospheric Research (NCAR)</a:t>
            </a:r>
            <a:endParaRPr lang="en-US" sz="1200" i="1" dirty="0"/>
          </a:p>
        </p:txBody>
      </p:sp>
      <p:cxnSp>
        <p:nvCxnSpPr>
          <p:cNvPr id="11" name="Straight Arrow Connector 10"/>
          <p:cNvCxnSpPr/>
          <p:nvPr/>
        </p:nvCxnSpPr>
        <p:spPr>
          <a:xfrm>
            <a:off x="2895600" y="2557700"/>
            <a:ext cx="0" cy="720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rot="16200000">
            <a:off x="4648200" y="2250466"/>
            <a:ext cx="0" cy="288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a:off x="3627823" y="1845600"/>
            <a:ext cx="0" cy="288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1871133" y="5740358"/>
            <a:ext cx="4953000" cy="369332"/>
          </a:xfrm>
          <a:prstGeom prst="rect">
            <a:avLst/>
          </a:prstGeom>
          <a:solidFill>
            <a:srgbClr val="FFFF00"/>
          </a:solidFill>
          <a:ln>
            <a:solidFill>
              <a:schemeClr val="bg1"/>
            </a:solidFill>
          </a:ln>
        </p:spPr>
        <p:txBody>
          <a:bodyPr wrap="square" rtlCol="0">
            <a:spAutoFit/>
          </a:bodyPr>
          <a:lstStyle/>
          <a:p>
            <a:pPr algn="ctr"/>
            <a:r>
              <a:rPr lang="en-US" b="1" dirty="0" smtClean="0"/>
              <a:t>Comparison Analysis</a:t>
            </a:r>
            <a:endParaRPr lang="en-US" b="1" dirty="0"/>
          </a:p>
        </p:txBody>
      </p:sp>
      <p:cxnSp>
        <p:nvCxnSpPr>
          <p:cNvPr id="21" name="Straight Arrow Connector 20"/>
          <p:cNvCxnSpPr/>
          <p:nvPr/>
        </p:nvCxnSpPr>
        <p:spPr>
          <a:xfrm>
            <a:off x="5638800" y="1852328"/>
            <a:ext cx="0" cy="288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2" name="TextBox 21"/>
          <p:cNvSpPr txBox="1"/>
          <p:nvPr/>
        </p:nvSpPr>
        <p:spPr>
          <a:xfrm>
            <a:off x="2718816" y="2209800"/>
            <a:ext cx="1776984" cy="369332"/>
          </a:xfrm>
          <a:prstGeom prst="rect">
            <a:avLst/>
          </a:prstGeom>
          <a:solidFill>
            <a:srgbClr val="92D050"/>
          </a:solidFill>
          <a:ln>
            <a:solidFill>
              <a:schemeClr val="bg1"/>
            </a:solidFill>
          </a:ln>
        </p:spPr>
        <p:txBody>
          <a:bodyPr wrap="square" rtlCol="0">
            <a:spAutoFit/>
          </a:bodyPr>
          <a:lstStyle/>
          <a:p>
            <a:pPr algn="ctr"/>
            <a:r>
              <a:rPr lang="en-US" dirty="0" smtClean="0"/>
              <a:t>Control Runs</a:t>
            </a:r>
            <a:endParaRPr lang="en-US" dirty="0"/>
          </a:p>
        </p:txBody>
      </p:sp>
      <p:cxnSp>
        <p:nvCxnSpPr>
          <p:cNvPr id="23" name="Straight Arrow Connector 22"/>
          <p:cNvCxnSpPr/>
          <p:nvPr/>
        </p:nvCxnSpPr>
        <p:spPr>
          <a:xfrm>
            <a:off x="2362200" y="4293400"/>
            <a:ext cx="0" cy="1476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4" name="Straight Arrow Connector 23"/>
          <p:cNvCxnSpPr/>
          <p:nvPr/>
        </p:nvCxnSpPr>
        <p:spPr>
          <a:xfrm>
            <a:off x="6324600" y="5473237"/>
            <a:ext cx="0" cy="288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a:off x="1070568" y="5087699"/>
            <a:ext cx="1224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71601" y="4835413"/>
            <a:ext cx="1524000" cy="307777"/>
          </a:xfrm>
          <a:prstGeom prst="rect">
            <a:avLst/>
          </a:prstGeom>
          <a:noFill/>
        </p:spPr>
        <p:txBody>
          <a:bodyPr wrap="square" rtlCol="0">
            <a:spAutoFit/>
          </a:bodyPr>
          <a:lstStyle/>
          <a:p>
            <a:pPr algn="ctr"/>
            <a:r>
              <a:rPr lang="en-CA" sz="1400" dirty="0" smtClean="0"/>
              <a:t>Ensemble Runs</a:t>
            </a:r>
            <a:endParaRPr lang="en-CA" sz="1400" dirty="0"/>
          </a:p>
        </p:txBody>
      </p:sp>
      <p:sp>
        <p:nvSpPr>
          <p:cNvPr id="35" name="TextBox 34"/>
          <p:cNvSpPr txBox="1"/>
          <p:nvPr/>
        </p:nvSpPr>
        <p:spPr>
          <a:xfrm>
            <a:off x="3001128" y="2694333"/>
            <a:ext cx="3449495" cy="461665"/>
          </a:xfrm>
          <a:prstGeom prst="rect">
            <a:avLst/>
          </a:prstGeom>
          <a:noFill/>
        </p:spPr>
        <p:txBody>
          <a:bodyPr wrap="square" rtlCol="0">
            <a:spAutoFit/>
          </a:bodyPr>
          <a:lstStyle/>
          <a:p>
            <a:pPr algn="ctr"/>
            <a:r>
              <a:rPr lang="en-CA" sz="1200" i="1" dirty="0">
                <a:solidFill>
                  <a:srgbClr val="C00000"/>
                </a:solidFill>
              </a:rPr>
              <a:t>Analysis, mean climatology, </a:t>
            </a:r>
            <a:r>
              <a:rPr lang="en-CA" sz="1200" i="1" dirty="0" smtClean="0">
                <a:solidFill>
                  <a:srgbClr val="C00000"/>
                </a:solidFill>
              </a:rPr>
              <a:t>ENSO teleconnections</a:t>
            </a:r>
            <a:r>
              <a:rPr lang="en-CA" sz="1200" i="1" dirty="0">
                <a:solidFill>
                  <a:srgbClr val="C00000"/>
                </a:solidFill>
              </a:rPr>
              <a:t>, air-sea interactions etc.</a:t>
            </a:r>
          </a:p>
        </p:txBody>
      </p:sp>
      <p:sp>
        <p:nvSpPr>
          <p:cNvPr id="28" name="TextBox 27"/>
          <p:cNvSpPr txBox="1"/>
          <p:nvPr/>
        </p:nvSpPr>
        <p:spPr>
          <a:xfrm>
            <a:off x="4792200" y="2210475"/>
            <a:ext cx="1776984" cy="369332"/>
          </a:xfrm>
          <a:prstGeom prst="rect">
            <a:avLst/>
          </a:prstGeom>
          <a:solidFill>
            <a:srgbClr val="92D050"/>
          </a:solidFill>
          <a:ln>
            <a:solidFill>
              <a:schemeClr val="bg1"/>
            </a:solidFill>
          </a:ln>
        </p:spPr>
        <p:txBody>
          <a:bodyPr wrap="square" rtlCol="0">
            <a:spAutoFit/>
          </a:bodyPr>
          <a:lstStyle/>
          <a:p>
            <a:pPr algn="ctr"/>
            <a:r>
              <a:rPr lang="en-US" dirty="0"/>
              <a:t>S</a:t>
            </a:r>
            <a:r>
              <a:rPr lang="en-US" dirty="0" smtClean="0"/>
              <a:t>ensitivity</a:t>
            </a:r>
            <a:r>
              <a:rPr lang="en-US" b="1" dirty="0" smtClean="0"/>
              <a:t> </a:t>
            </a:r>
            <a:r>
              <a:rPr lang="en-US" dirty="0" smtClean="0"/>
              <a:t>Runs</a:t>
            </a:r>
            <a:endParaRPr lang="en-US" dirty="0"/>
          </a:p>
        </p:txBody>
      </p:sp>
      <p:cxnSp>
        <p:nvCxnSpPr>
          <p:cNvPr id="29" name="Straight Arrow Connector 28"/>
          <p:cNvCxnSpPr/>
          <p:nvPr/>
        </p:nvCxnSpPr>
        <p:spPr>
          <a:xfrm>
            <a:off x="7467600" y="4293400"/>
            <a:ext cx="0" cy="288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6" name="Straight Arrow Connector 35"/>
          <p:cNvCxnSpPr/>
          <p:nvPr/>
        </p:nvCxnSpPr>
        <p:spPr>
          <a:xfrm>
            <a:off x="2395601" y="3646978"/>
            <a:ext cx="0" cy="288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7" name="TextBox 36"/>
          <p:cNvSpPr txBox="1"/>
          <p:nvPr/>
        </p:nvSpPr>
        <p:spPr>
          <a:xfrm>
            <a:off x="1551432" y="3932823"/>
            <a:ext cx="1776984" cy="369332"/>
          </a:xfrm>
          <a:prstGeom prst="rect">
            <a:avLst/>
          </a:prstGeom>
          <a:solidFill>
            <a:srgbClr val="92D050"/>
          </a:solidFill>
          <a:ln>
            <a:solidFill>
              <a:schemeClr val="bg1"/>
            </a:solidFill>
          </a:ln>
        </p:spPr>
        <p:txBody>
          <a:bodyPr wrap="square" rtlCol="0">
            <a:spAutoFit/>
          </a:bodyPr>
          <a:lstStyle/>
          <a:p>
            <a:pPr algn="ctr"/>
            <a:r>
              <a:rPr lang="en-US" dirty="0" smtClean="0"/>
              <a:t>Control Forecast</a:t>
            </a:r>
            <a:endParaRPr lang="en-US" dirty="0"/>
          </a:p>
        </p:txBody>
      </p:sp>
      <p:sp>
        <p:nvSpPr>
          <p:cNvPr id="40" name="TextBox 39"/>
          <p:cNvSpPr txBox="1"/>
          <p:nvPr/>
        </p:nvSpPr>
        <p:spPr>
          <a:xfrm>
            <a:off x="6009131" y="3932823"/>
            <a:ext cx="1776984" cy="369332"/>
          </a:xfrm>
          <a:prstGeom prst="rect">
            <a:avLst/>
          </a:prstGeom>
          <a:solidFill>
            <a:srgbClr val="92D050"/>
          </a:solidFill>
          <a:ln>
            <a:solidFill>
              <a:schemeClr val="bg1"/>
            </a:solidFill>
          </a:ln>
        </p:spPr>
        <p:txBody>
          <a:bodyPr wrap="square" rtlCol="0">
            <a:spAutoFit/>
          </a:bodyPr>
          <a:lstStyle/>
          <a:p>
            <a:pPr algn="ctr"/>
            <a:r>
              <a:rPr lang="en-US" dirty="0" smtClean="0"/>
              <a:t>CSV Runs</a:t>
            </a:r>
            <a:endParaRPr lang="en-US" dirty="0"/>
          </a:p>
        </p:txBody>
      </p:sp>
      <p:cxnSp>
        <p:nvCxnSpPr>
          <p:cNvPr id="42" name="Straight Arrow Connector 41"/>
          <p:cNvCxnSpPr/>
          <p:nvPr/>
        </p:nvCxnSpPr>
        <p:spPr>
          <a:xfrm>
            <a:off x="6889242" y="3646978"/>
            <a:ext cx="0" cy="288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3" name="Straight Arrow Connector 42"/>
          <p:cNvCxnSpPr/>
          <p:nvPr/>
        </p:nvCxnSpPr>
        <p:spPr>
          <a:xfrm>
            <a:off x="6324600" y="4311905"/>
            <a:ext cx="0" cy="792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4" name="TextBox 43"/>
          <p:cNvSpPr txBox="1"/>
          <p:nvPr/>
        </p:nvSpPr>
        <p:spPr>
          <a:xfrm>
            <a:off x="6579108" y="4588000"/>
            <a:ext cx="1776984" cy="369332"/>
          </a:xfrm>
          <a:prstGeom prst="rect">
            <a:avLst/>
          </a:prstGeom>
          <a:solidFill>
            <a:srgbClr val="92D050"/>
          </a:solidFill>
          <a:ln>
            <a:solidFill>
              <a:schemeClr val="bg1"/>
            </a:solidFill>
          </a:ln>
        </p:spPr>
        <p:txBody>
          <a:bodyPr wrap="square" rtlCol="0">
            <a:spAutoFit/>
          </a:bodyPr>
          <a:lstStyle/>
          <a:p>
            <a:pPr algn="ctr"/>
            <a:r>
              <a:rPr lang="en-US" dirty="0"/>
              <a:t>S</a:t>
            </a:r>
            <a:r>
              <a:rPr lang="en-US" dirty="0" smtClean="0"/>
              <a:t>ensitivity</a:t>
            </a:r>
            <a:r>
              <a:rPr lang="en-US" b="1" dirty="0" smtClean="0"/>
              <a:t> </a:t>
            </a:r>
            <a:r>
              <a:rPr lang="en-US" dirty="0" smtClean="0"/>
              <a:t>Runs</a:t>
            </a:r>
            <a:endParaRPr lang="en-US" dirty="0"/>
          </a:p>
        </p:txBody>
      </p:sp>
      <p:cxnSp>
        <p:nvCxnSpPr>
          <p:cNvPr id="45" name="Straight Arrow Connector 44"/>
          <p:cNvCxnSpPr/>
          <p:nvPr/>
        </p:nvCxnSpPr>
        <p:spPr>
          <a:xfrm>
            <a:off x="4623816" y="4304310"/>
            <a:ext cx="0" cy="1440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6" name="Straight Arrow Connector 45"/>
          <p:cNvCxnSpPr/>
          <p:nvPr/>
        </p:nvCxnSpPr>
        <p:spPr>
          <a:xfrm>
            <a:off x="4648200" y="3646978"/>
            <a:ext cx="0" cy="288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7" name="TextBox 46"/>
          <p:cNvSpPr txBox="1"/>
          <p:nvPr/>
        </p:nvSpPr>
        <p:spPr>
          <a:xfrm>
            <a:off x="3581400" y="3934978"/>
            <a:ext cx="2113027" cy="369332"/>
          </a:xfrm>
          <a:prstGeom prst="rect">
            <a:avLst/>
          </a:prstGeom>
          <a:solidFill>
            <a:srgbClr val="92D050"/>
          </a:solidFill>
          <a:ln>
            <a:solidFill>
              <a:schemeClr val="bg1"/>
            </a:solidFill>
          </a:ln>
        </p:spPr>
        <p:txBody>
          <a:bodyPr wrap="square" rtlCol="0">
            <a:spAutoFit/>
          </a:bodyPr>
          <a:lstStyle/>
          <a:p>
            <a:pPr algn="ctr"/>
            <a:r>
              <a:rPr lang="en-US" smtClean="0"/>
              <a:t>Time Lag </a:t>
            </a:r>
            <a:r>
              <a:rPr lang="en-US" dirty="0" smtClean="0"/>
              <a:t>Forecast</a:t>
            </a:r>
            <a:endParaRPr lang="en-US" dirty="0"/>
          </a:p>
        </p:txBody>
      </p:sp>
      <p:sp>
        <p:nvSpPr>
          <p:cNvPr id="48" name="TextBox 47"/>
          <p:cNvSpPr txBox="1"/>
          <p:nvPr/>
        </p:nvSpPr>
        <p:spPr>
          <a:xfrm>
            <a:off x="5436108" y="5103507"/>
            <a:ext cx="1776984" cy="369332"/>
          </a:xfrm>
          <a:prstGeom prst="rect">
            <a:avLst/>
          </a:prstGeom>
          <a:solidFill>
            <a:srgbClr val="92D050"/>
          </a:solidFill>
          <a:ln>
            <a:solidFill>
              <a:schemeClr val="bg1"/>
            </a:solidFill>
          </a:ln>
        </p:spPr>
        <p:txBody>
          <a:bodyPr wrap="square" rtlCol="0">
            <a:spAutoFit/>
          </a:bodyPr>
          <a:lstStyle/>
          <a:p>
            <a:pPr algn="ctr"/>
            <a:r>
              <a:rPr lang="en-US" dirty="0" smtClean="0"/>
              <a:t>CSV Forecast</a:t>
            </a:r>
            <a:endParaRPr lang="en-US" dirty="0"/>
          </a:p>
        </p:txBody>
      </p:sp>
      <p:sp>
        <p:nvSpPr>
          <p:cNvPr id="49"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3600" kern="1200">
                <a:solidFill>
                  <a:srgbClr val="FF0000"/>
                </a:solidFill>
                <a:latin typeface="+mj-lt"/>
                <a:ea typeface="+mj-ea"/>
                <a:cs typeface="+mj-cs"/>
              </a:defRPr>
            </a:lvl1pPr>
          </a:lstStyle>
          <a:p>
            <a:r>
              <a:rPr lang="en-US" dirty="0" smtClean="0"/>
              <a:t>Research Framework</a:t>
            </a:r>
            <a:endParaRPr lang="en-US" dirty="0"/>
          </a:p>
        </p:txBody>
      </p:sp>
      <p:cxnSp>
        <p:nvCxnSpPr>
          <p:cNvPr id="38" name="Straight Arrow Connector 37"/>
          <p:cNvCxnSpPr/>
          <p:nvPr/>
        </p:nvCxnSpPr>
        <p:spPr>
          <a:xfrm>
            <a:off x="1456101" y="2963374"/>
            <a:ext cx="1224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257134" y="2711088"/>
            <a:ext cx="1524000" cy="307777"/>
          </a:xfrm>
          <a:prstGeom prst="rect">
            <a:avLst/>
          </a:prstGeom>
          <a:noFill/>
        </p:spPr>
        <p:txBody>
          <a:bodyPr wrap="square" rtlCol="0">
            <a:spAutoFit/>
          </a:bodyPr>
          <a:lstStyle/>
          <a:p>
            <a:pPr algn="ctr"/>
            <a:r>
              <a:rPr lang="en-CA" sz="1400" dirty="0" smtClean="0"/>
              <a:t>Ensemble Runs</a:t>
            </a:r>
            <a:endParaRPr lang="en-CA" sz="1400" dirty="0"/>
          </a:p>
        </p:txBody>
      </p:sp>
      <p:sp>
        <p:nvSpPr>
          <p:cNvPr id="57" name="TextBox 56"/>
          <p:cNvSpPr txBox="1"/>
          <p:nvPr/>
        </p:nvSpPr>
        <p:spPr>
          <a:xfrm>
            <a:off x="2286000" y="4419600"/>
            <a:ext cx="1629390" cy="461665"/>
          </a:xfrm>
          <a:prstGeom prst="rect">
            <a:avLst/>
          </a:prstGeom>
          <a:noFill/>
        </p:spPr>
        <p:txBody>
          <a:bodyPr wrap="square" rtlCol="0">
            <a:spAutoFit/>
          </a:bodyPr>
          <a:lstStyle/>
          <a:p>
            <a:pPr algn="ctr"/>
            <a:r>
              <a:rPr lang="en-CA" sz="1200" i="1" dirty="0" smtClean="0">
                <a:solidFill>
                  <a:srgbClr val="C00000"/>
                </a:solidFill>
              </a:rPr>
              <a:t>Analysis of forecast basic skill, spread etc.</a:t>
            </a:r>
            <a:endParaRPr lang="en-CA" sz="1200" i="1" dirty="0">
              <a:solidFill>
                <a:srgbClr val="C00000"/>
              </a:solidFill>
            </a:endParaRPr>
          </a:p>
        </p:txBody>
      </p:sp>
      <p:cxnSp>
        <p:nvCxnSpPr>
          <p:cNvPr id="58" name="Straight Arrow Connector 57"/>
          <p:cNvCxnSpPr/>
          <p:nvPr/>
        </p:nvCxnSpPr>
        <p:spPr>
          <a:xfrm>
            <a:off x="2916115" y="4311905"/>
            <a:ext cx="0" cy="180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23E1C06C-82B3-48EC-A380-608C8F703BD9}" type="slidenum">
              <a:rPr lang="en-US" smtClean="0"/>
              <a:pPr/>
              <a:t>12</a:t>
            </a:fld>
            <a:endParaRPr lang="en-US"/>
          </a:p>
        </p:txBody>
      </p:sp>
      <p:sp>
        <p:nvSpPr>
          <p:cNvPr id="4" name="Rectangle 3"/>
          <p:cNvSpPr/>
          <p:nvPr/>
        </p:nvSpPr>
        <p:spPr>
          <a:xfrm>
            <a:off x="685800" y="990600"/>
            <a:ext cx="7772400" cy="22860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6200000">
            <a:off x="-527566" y="1910834"/>
            <a:ext cx="1905000" cy="369332"/>
          </a:xfrm>
          <a:prstGeom prst="rect">
            <a:avLst/>
          </a:prstGeom>
          <a:noFill/>
        </p:spPr>
        <p:txBody>
          <a:bodyPr wrap="square" rtlCol="0">
            <a:spAutoFit/>
          </a:bodyPr>
          <a:lstStyle/>
          <a:p>
            <a:pPr algn="ctr"/>
            <a:r>
              <a:rPr lang="en-US" smtClean="0">
                <a:solidFill>
                  <a:srgbClr val="FF0000"/>
                </a:solidFill>
              </a:rPr>
              <a:t>Model Validation</a:t>
            </a:r>
            <a:endParaRPr lang="en-US" dirty="0">
              <a:solidFill>
                <a:srgbClr val="FF0000"/>
              </a:solidFill>
            </a:endParaRPr>
          </a:p>
        </p:txBody>
      </p:sp>
      <p:sp>
        <p:nvSpPr>
          <p:cNvPr id="50" name="Rectangle 49"/>
          <p:cNvSpPr/>
          <p:nvPr/>
        </p:nvSpPr>
        <p:spPr>
          <a:xfrm>
            <a:off x="685800" y="3276600"/>
            <a:ext cx="7772400" cy="283309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rot="16200000">
            <a:off x="-314834" y="4421233"/>
            <a:ext cx="1456201" cy="369332"/>
          </a:xfrm>
          <a:prstGeom prst="rect">
            <a:avLst/>
          </a:prstGeom>
          <a:noFill/>
        </p:spPr>
        <p:txBody>
          <a:bodyPr wrap="square" rtlCol="0">
            <a:spAutoFit/>
          </a:bodyPr>
          <a:lstStyle/>
          <a:p>
            <a:pPr algn="ctr"/>
            <a:r>
              <a:rPr lang="en-US" smtClean="0">
                <a:solidFill>
                  <a:srgbClr val="FF0000"/>
                </a:solidFill>
              </a:rPr>
              <a:t>Forecast</a:t>
            </a:r>
            <a:endParaRPr lang="en-US" dirty="0">
              <a:solidFill>
                <a:srgbClr val="FF0000"/>
              </a:solidFill>
            </a:endParaRPr>
          </a:p>
        </p:txBody>
      </p:sp>
      <p:sp>
        <p:nvSpPr>
          <p:cNvPr id="52" name="Rectangle 51"/>
          <p:cNvSpPr/>
          <p:nvPr/>
        </p:nvSpPr>
        <p:spPr>
          <a:xfrm>
            <a:off x="685800" y="3276600"/>
            <a:ext cx="7772400" cy="2833090"/>
          </a:xfrm>
          <a:prstGeom prst="rect">
            <a:avLst/>
          </a:prstGeom>
          <a:solidFill>
            <a:srgbClr val="F2F2F2">
              <a:alpha val="92941"/>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447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1"/>
          <p:cNvSpPr txBox="1">
            <a:spLocks noChangeArrowheads="1"/>
          </p:cNvSpPr>
          <p:nvPr/>
        </p:nvSpPr>
        <p:spPr bwMode="auto">
          <a:xfrm>
            <a:off x="1676400" y="304800"/>
            <a:ext cx="5867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3600" dirty="0" smtClean="0">
                <a:solidFill>
                  <a:srgbClr val="FF0000"/>
                </a:solidFill>
                <a:latin typeface="+mj-lt"/>
                <a:ea typeface="+mj-ea"/>
                <a:cs typeface="+mj-cs"/>
              </a:rPr>
              <a:t>Validations Experiments </a:t>
            </a:r>
            <a:endParaRPr lang="en-US" altLang="en-US" sz="3600" dirty="0">
              <a:solidFill>
                <a:srgbClr val="FF0000"/>
              </a:solidFill>
              <a:latin typeface="+mj-lt"/>
              <a:ea typeface="+mj-ea"/>
              <a:cs typeface="+mj-cs"/>
            </a:endParaRPr>
          </a:p>
        </p:txBody>
      </p:sp>
      <p:pic>
        <p:nvPicPr>
          <p:cNvPr id="3" name="Picture 2"/>
          <p:cNvPicPr>
            <a:picLocks noChangeAspect="1"/>
          </p:cNvPicPr>
          <p:nvPr/>
        </p:nvPicPr>
        <p:blipFill rotWithShape="1">
          <a:blip r:embed="rId2" cstate="print"/>
          <a:srcRect l="6867" r="6773" b="59516"/>
          <a:stretch/>
        </p:blipFill>
        <p:spPr>
          <a:xfrm>
            <a:off x="36212" y="2094112"/>
            <a:ext cx="9108000" cy="2401687"/>
          </a:xfrm>
          <a:prstGeom prst="rect">
            <a:avLst/>
          </a:prstGeom>
        </p:spPr>
      </p:pic>
      <p:sp>
        <p:nvSpPr>
          <p:cNvPr id="5" name="Slide Number Placeholder 4"/>
          <p:cNvSpPr>
            <a:spLocks noGrp="1"/>
          </p:cNvSpPr>
          <p:nvPr>
            <p:ph type="sldNum" sz="quarter" idx="12"/>
          </p:nvPr>
        </p:nvSpPr>
        <p:spPr/>
        <p:txBody>
          <a:bodyPr/>
          <a:lstStyle/>
          <a:p>
            <a:fld id="{23E1C06C-82B3-48EC-A380-608C8F703BD9}" type="slidenum">
              <a:rPr lang="en-US" smtClean="0"/>
              <a:pPr/>
              <a:t>13</a:t>
            </a:fld>
            <a:endParaRPr lang="en-US"/>
          </a:p>
        </p:txBody>
      </p:sp>
      <p:pic>
        <p:nvPicPr>
          <p:cNvPr id="6" name="Picture 5"/>
          <p:cNvPicPr>
            <a:picLocks noChangeAspect="1"/>
          </p:cNvPicPr>
          <p:nvPr/>
        </p:nvPicPr>
        <p:blipFill rotWithShape="1">
          <a:blip r:embed="rId2" cstate="print"/>
          <a:srcRect l="6867" t="70027" r="6773" b="26120"/>
          <a:stretch/>
        </p:blipFill>
        <p:spPr>
          <a:xfrm>
            <a:off x="36212" y="4495800"/>
            <a:ext cx="9108000" cy="228600"/>
          </a:xfrm>
          <a:prstGeom prst="rect">
            <a:avLst/>
          </a:prstGeom>
        </p:spPr>
      </p:pic>
    </p:spTree>
    <p:extLst>
      <p:ext uri="{BB962C8B-B14F-4D97-AF65-F5344CB8AC3E}">
        <p14:creationId xmlns:p14="http://schemas.microsoft.com/office/powerpoint/2010/main" val="14677233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Box 1"/>
          <p:cNvSpPr txBox="1">
            <a:spLocks noChangeArrowheads="1"/>
          </p:cNvSpPr>
          <p:nvPr/>
        </p:nvSpPr>
        <p:spPr bwMode="auto">
          <a:xfrm>
            <a:off x="457200" y="152400"/>
            <a:ext cx="861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CA" altLang="en-US" sz="3600" dirty="0" smtClean="0">
                <a:solidFill>
                  <a:srgbClr val="FF0000"/>
                </a:solidFill>
                <a:latin typeface="+mj-lt"/>
                <a:ea typeface="+mj-ea"/>
                <a:cs typeface="+mj-cs"/>
              </a:rPr>
              <a:t>CAM4/5 </a:t>
            </a:r>
            <a:r>
              <a:rPr lang="en-CA" altLang="en-US" sz="3600" dirty="0">
                <a:solidFill>
                  <a:srgbClr val="FF0000"/>
                </a:solidFill>
                <a:latin typeface="+mj-lt"/>
                <a:ea typeface="+mj-ea"/>
                <a:cs typeface="+mj-cs"/>
              </a:rPr>
              <a:t>and CCSM4 </a:t>
            </a:r>
            <a:r>
              <a:rPr lang="en-US" sz="3600" dirty="0">
                <a:solidFill>
                  <a:srgbClr val="FF0000"/>
                </a:solidFill>
                <a:latin typeface="+mj-lt"/>
                <a:ea typeface="+mj-ea"/>
                <a:cs typeface="+mj-cs"/>
              </a:rPr>
              <a:t>Validation</a:t>
            </a:r>
            <a:endParaRPr lang="en-CA" altLang="en-US" sz="3600" dirty="0">
              <a:solidFill>
                <a:srgbClr val="FF0000"/>
              </a:solidFill>
              <a:latin typeface="+mj-lt"/>
              <a:ea typeface="+mj-ea"/>
              <a:cs typeface="+mj-cs"/>
            </a:endParaRPr>
          </a:p>
        </p:txBody>
      </p:sp>
      <p:grpSp>
        <p:nvGrpSpPr>
          <p:cNvPr id="3" name="Group 2"/>
          <p:cNvGrpSpPr/>
          <p:nvPr/>
        </p:nvGrpSpPr>
        <p:grpSpPr>
          <a:xfrm>
            <a:off x="1219200" y="990600"/>
            <a:ext cx="6405563" cy="5139266"/>
            <a:chOff x="1443037" y="1260601"/>
            <a:chExt cx="6024563" cy="4869265"/>
          </a:xfrm>
        </p:grpSpPr>
        <p:pic>
          <p:nvPicPr>
            <p:cNvPr id="9" name="Picture 2"/>
            <p:cNvPicPr preferRelativeResize="0">
              <a:picLocks noChangeArrowheads="1"/>
            </p:cNvPicPr>
            <p:nvPr/>
          </p:nvPicPr>
          <p:blipFill rotWithShape="1">
            <a:blip r:embed="rId3" cstate="print"/>
            <a:srcRect r="-1041" b="17201"/>
            <a:stretch/>
          </p:blipFill>
          <p:spPr bwMode="auto">
            <a:xfrm>
              <a:off x="1443037" y="3470400"/>
              <a:ext cx="2998258" cy="2016000"/>
            </a:xfrm>
            <a:prstGeom prst="rect">
              <a:avLst/>
            </a:prstGeom>
            <a:noFill/>
            <a:ln w="9525">
              <a:noFill/>
              <a:miter lim="800000"/>
              <a:headEnd/>
              <a:tailEnd/>
            </a:ln>
          </p:spPr>
        </p:pic>
        <p:pic>
          <p:nvPicPr>
            <p:cNvPr id="1026" name="Picture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8" b="55428"/>
            <a:stretch/>
          </p:blipFill>
          <p:spPr bwMode="auto">
            <a:xfrm>
              <a:off x="1443037" y="1260601"/>
              <a:ext cx="5953125" cy="2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320" t="45358" r="24480" b="10197"/>
            <a:stretch/>
          </p:blipFill>
          <p:spPr bwMode="auto">
            <a:xfrm>
              <a:off x="4419599" y="3470400"/>
              <a:ext cx="3048001" cy="2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320" t="90715" r="24480" b="118"/>
            <a:stretch/>
          </p:blipFill>
          <p:spPr bwMode="auto">
            <a:xfrm>
              <a:off x="3124200" y="5714066"/>
              <a:ext cx="3048001" cy="41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828800" y="1762370"/>
            <a:ext cx="609600" cy="53049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1828800" y="4121578"/>
            <a:ext cx="609600" cy="53049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5130825" y="4121577"/>
            <a:ext cx="609600" cy="53049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Down Arrow 3"/>
          <p:cNvSpPr/>
          <p:nvPr/>
        </p:nvSpPr>
        <p:spPr>
          <a:xfrm rot="2142893">
            <a:off x="2586182" y="1293911"/>
            <a:ext cx="253897" cy="402419"/>
          </a:xfrm>
          <a:prstGeom prst="downArrow">
            <a:avLst>
              <a:gd name="adj1" fmla="val 25889"/>
              <a:gd name="adj2" fmla="val 4535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Down Arrow 14"/>
          <p:cNvSpPr/>
          <p:nvPr/>
        </p:nvSpPr>
        <p:spPr>
          <a:xfrm rot="2142893">
            <a:off x="5732382" y="1255465"/>
            <a:ext cx="253897" cy="402419"/>
          </a:xfrm>
          <a:prstGeom prst="downArrow">
            <a:avLst>
              <a:gd name="adj1" fmla="val 25889"/>
              <a:gd name="adj2" fmla="val 4535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Down Arrow 15"/>
          <p:cNvSpPr/>
          <p:nvPr/>
        </p:nvSpPr>
        <p:spPr>
          <a:xfrm rot="2142893">
            <a:off x="2586182" y="3610072"/>
            <a:ext cx="253897" cy="402419"/>
          </a:xfrm>
          <a:prstGeom prst="downArrow">
            <a:avLst>
              <a:gd name="adj1" fmla="val 25889"/>
              <a:gd name="adj2" fmla="val 4535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5029200" y="1762369"/>
            <a:ext cx="609600" cy="53049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284285" y="5625956"/>
            <a:ext cx="1828800" cy="307777"/>
          </a:xfrm>
          <a:prstGeom prst="rect">
            <a:avLst/>
          </a:prstGeom>
          <a:noFill/>
        </p:spPr>
        <p:txBody>
          <a:bodyPr wrap="square" rtlCol="0">
            <a:spAutoFit/>
          </a:bodyPr>
          <a:lstStyle/>
          <a:p>
            <a:r>
              <a:rPr lang="en-CA" sz="1400" dirty="0" smtClean="0"/>
              <a:t>less overestimation</a:t>
            </a:r>
            <a:endParaRPr lang="en-CA" sz="1400" dirty="0"/>
          </a:p>
        </p:txBody>
      </p:sp>
      <p:cxnSp>
        <p:nvCxnSpPr>
          <p:cNvPr id="7" name="Straight Arrow Connector 6"/>
          <p:cNvCxnSpPr/>
          <p:nvPr/>
        </p:nvCxnSpPr>
        <p:spPr>
          <a:xfrm flipV="1">
            <a:off x="893885" y="5233810"/>
            <a:ext cx="6096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23E1C06C-82B3-48EC-A380-608C8F703BD9}" type="slidenum">
              <a:rPr lang="en-US" smtClean="0"/>
              <a:pPr/>
              <a:t>14</a:t>
            </a:fld>
            <a:endParaRPr lang="en-US"/>
          </a:p>
        </p:txBody>
      </p:sp>
    </p:spTree>
    <p:extLst>
      <p:ext uri="{BB962C8B-B14F-4D97-AF65-F5344CB8AC3E}">
        <p14:creationId xmlns:p14="http://schemas.microsoft.com/office/powerpoint/2010/main" val="614631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srcRect l="28222" r="26309"/>
          <a:stretch/>
        </p:blipFill>
        <p:spPr>
          <a:xfrm>
            <a:off x="3048000" y="152400"/>
            <a:ext cx="5328000" cy="6591292"/>
          </a:xfrm>
          <a:prstGeom prst="rect">
            <a:avLst/>
          </a:prstGeom>
        </p:spPr>
      </p:pic>
      <p:sp>
        <p:nvSpPr>
          <p:cNvPr id="4" name="Rectangle 3"/>
          <p:cNvSpPr/>
          <p:nvPr/>
        </p:nvSpPr>
        <p:spPr>
          <a:xfrm>
            <a:off x="152400" y="609600"/>
            <a:ext cx="3276600" cy="923330"/>
          </a:xfrm>
          <a:prstGeom prst="rect">
            <a:avLst/>
          </a:prstGeom>
        </p:spPr>
        <p:txBody>
          <a:bodyPr wrap="square">
            <a:spAutoFit/>
          </a:bodyPr>
          <a:lstStyle/>
          <a:p>
            <a:r>
              <a:rPr lang="en-CA" dirty="0"/>
              <a:t>June–September (JJAS) anomaly precipitation composites of </a:t>
            </a:r>
            <a:r>
              <a:rPr lang="en-CA" dirty="0" smtClean="0"/>
              <a:t>and monsoon </a:t>
            </a:r>
            <a:r>
              <a:rPr lang="en-CA" dirty="0"/>
              <a:t>years</a:t>
            </a:r>
          </a:p>
        </p:txBody>
      </p:sp>
      <p:sp>
        <p:nvSpPr>
          <p:cNvPr id="5" name="Rectangle 4"/>
          <p:cNvSpPr/>
          <p:nvPr/>
        </p:nvSpPr>
        <p:spPr>
          <a:xfrm>
            <a:off x="17352" y="2801715"/>
            <a:ext cx="2825621" cy="646331"/>
          </a:xfrm>
          <a:prstGeom prst="rect">
            <a:avLst/>
          </a:prstGeom>
        </p:spPr>
        <p:txBody>
          <a:bodyPr wrap="square">
            <a:spAutoFit/>
          </a:bodyPr>
          <a:lstStyle/>
          <a:p>
            <a:r>
              <a:rPr lang="en-CA" dirty="0">
                <a:solidFill>
                  <a:srgbClr val="0070C0"/>
                </a:solidFill>
              </a:rPr>
              <a:t>weak (1982, 1984, 1986, 1987, 1989 and 2002) </a:t>
            </a:r>
          </a:p>
        </p:txBody>
      </p:sp>
      <p:sp>
        <p:nvSpPr>
          <p:cNvPr id="6" name="Rectangle 5"/>
          <p:cNvSpPr/>
          <p:nvPr/>
        </p:nvSpPr>
        <p:spPr>
          <a:xfrm>
            <a:off x="0" y="3815145"/>
            <a:ext cx="3581400" cy="646331"/>
          </a:xfrm>
          <a:prstGeom prst="rect">
            <a:avLst/>
          </a:prstGeom>
        </p:spPr>
        <p:txBody>
          <a:bodyPr wrap="square">
            <a:spAutoFit/>
          </a:bodyPr>
          <a:lstStyle/>
          <a:p>
            <a:r>
              <a:rPr lang="en-CA" dirty="0">
                <a:solidFill>
                  <a:srgbClr val="FF0000"/>
                </a:solidFill>
              </a:rPr>
              <a:t>strong (1980, 1981, 1983, 1988, 1994, 1996, </a:t>
            </a:r>
            <a:r>
              <a:rPr lang="en-CA" dirty="0" smtClean="0">
                <a:solidFill>
                  <a:srgbClr val="FF0000"/>
                </a:solidFill>
              </a:rPr>
              <a:t>1998, 2007</a:t>
            </a:r>
            <a:r>
              <a:rPr lang="en-CA" dirty="0">
                <a:solidFill>
                  <a:srgbClr val="FF0000"/>
                </a:solidFill>
              </a:rPr>
              <a:t>) </a:t>
            </a:r>
          </a:p>
        </p:txBody>
      </p:sp>
      <p:sp>
        <p:nvSpPr>
          <p:cNvPr id="7" name="Down Arrow 6"/>
          <p:cNvSpPr/>
          <p:nvPr/>
        </p:nvSpPr>
        <p:spPr>
          <a:xfrm rot="2142893">
            <a:off x="4360780" y="2904060"/>
            <a:ext cx="253897" cy="402419"/>
          </a:xfrm>
          <a:prstGeom prst="downArrow">
            <a:avLst>
              <a:gd name="adj1" fmla="val 25889"/>
              <a:gd name="adj2" fmla="val 4535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Down Arrow 7"/>
          <p:cNvSpPr/>
          <p:nvPr/>
        </p:nvSpPr>
        <p:spPr>
          <a:xfrm rot="2142893">
            <a:off x="4360780" y="4816062"/>
            <a:ext cx="253897" cy="402419"/>
          </a:xfrm>
          <a:prstGeom prst="downArrow">
            <a:avLst>
              <a:gd name="adj1" fmla="val 25889"/>
              <a:gd name="adj2" fmla="val 4535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Down Arrow 8"/>
          <p:cNvSpPr/>
          <p:nvPr/>
        </p:nvSpPr>
        <p:spPr>
          <a:xfrm rot="2142893">
            <a:off x="7103982" y="2686196"/>
            <a:ext cx="253897" cy="402419"/>
          </a:xfrm>
          <a:prstGeom prst="downArrow">
            <a:avLst>
              <a:gd name="adj1" fmla="val 25889"/>
              <a:gd name="adj2" fmla="val 4535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Down Arrow 9"/>
          <p:cNvSpPr/>
          <p:nvPr/>
        </p:nvSpPr>
        <p:spPr>
          <a:xfrm rot="2142893">
            <a:off x="6692302" y="5053537"/>
            <a:ext cx="253897" cy="402419"/>
          </a:xfrm>
          <a:prstGeom prst="downArrow">
            <a:avLst>
              <a:gd name="adj1" fmla="val 25889"/>
              <a:gd name="adj2" fmla="val 4535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Slide Number Placeholder 1"/>
          <p:cNvSpPr>
            <a:spLocks noGrp="1"/>
          </p:cNvSpPr>
          <p:nvPr>
            <p:ph type="sldNum" sz="quarter" idx="12"/>
          </p:nvPr>
        </p:nvSpPr>
        <p:spPr/>
        <p:txBody>
          <a:bodyPr/>
          <a:lstStyle/>
          <a:p>
            <a:fld id="{23E1C06C-82B3-48EC-A380-608C8F703BD9}" type="slidenum">
              <a:rPr lang="en-US" smtClean="0"/>
              <a:pPr/>
              <a:t>15</a:t>
            </a:fld>
            <a:endParaRPr lang="en-US"/>
          </a:p>
        </p:txBody>
      </p:sp>
    </p:spTree>
    <p:extLst>
      <p:ext uri="{BB962C8B-B14F-4D97-AF65-F5344CB8AC3E}">
        <p14:creationId xmlns:p14="http://schemas.microsoft.com/office/powerpoint/2010/main" val="27423197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Box 1"/>
          <p:cNvSpPr txBox="1">
            <a:spLocks noChangeArrowheads="1"/>
          </p:cNvSpPr>
          <p:nvPr/>
        </p:nvSpPr>
        <p:spPr bwMode="auto">
          <a:xfrm>
            <a:off x="228600" y="152400"/>
            <a:ext cx="861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CA" altLang="en-US" sz="3600" dirty="0">
                <a:solidFill>
                  <a:srgbClr val="FF0000"/>
                </a:solidFill>
                <a:latin typeface="+mj-lt"/>
                <a:ea typeface="+mj-ea"/>
                <a:cs typeface="+mj-cs"/>
              </a:rPr>
              <a:t>SAM-ENSO Relationship</a:t>
            </a:r>
          </a:p>
        </p:txBody>
      </p:sp>
      <p:pic>
        <p:nvPicPr>
          <p:cNvPr id="10" name="Picture 2"/>
          <p:cNvPicPr>
            <a:picLocks noChangeAspect="1" noChangeArrowheads="1"/>
          </p:cNvPicPr>
          <p:nvPr/>
        </p:nvPicPr>
        <p:blipFill>
          <a:blip r:embed="rId3" cstate="print"/>
          <a:srcRect r="50000"/>
          <a:stretch>
            <a:fillRect/>
          </a:stretch>
        </p:blipFill>
        <p:spPr bwMode="auto">
          <a:xfrm>
            <a:off x="76200" y="1295400"/>
            <a:ext cx="4129087" cy="4152900"/>
          </a:xfrm>
          <a:prstGeom prst="rect">
            <a:avLst/>
          </a:prstGeom>
          <a:noFill/>
          <a:ln w="9525">
            <a:noFill/>
            <a:miter lim="800000"/>
            <a:headEnd/>
            <a:tailEnd/>
          </a:ln>
        </p:spPr>
      </p:pic>
      <p:sp>
        <p:nvSpPr>
          <p:cNvPr id="2" name="Rectangle 1"/>
          <p:cNvSpPr/>
          <p:nvPr/>
        </p:nvSpPr>
        <p:spPr>
          <a:xfrm>
            <a:off x="5715000" y="1621366"/>
            <a:ext cx="457200" cy="3238500"/>
          </a:xfrm>
          <a:prstGeom prst="rect">
            <a:avLst/>
          </a:prstGeom>
          <a:solidFill>
            <a:srgbClr val="FCF84A">
              <a:alpha val="50196"/>
            </a:srgbClr>
          </a:solidFill>
          <a:ln>
            <a:solidFill>
              <a:schemeClr val="tx1">
                <a:alpha val="1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2243668" y="1638300"/>
            <a:ext cx="457200" cy="3238500"/>
          </a:xfrm>
          <a:prstGeom prst="rect">
            <a:avLst/>
          </a:prstGeom>
          <a:solidFill>
            <a:srgbClr val="FCF84A">
              <a:alpha val="50196"/>
            </a:srgbClr>
          </a:solidFill>
          <a:ln>
            <a:solidFill>
              <a:schemeClr val="tx1">
                <a:alpha val="1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7" name="Straight Arrow Connector 6"/>
          <p:cNvCxnSpPr/>
          <p:nvPr/>
        </p:nvCxnSpPr>
        <p:spPr>
          <a:xfrm flipV="1">
            <a:off x="444663" y="3581400"/>
            <a:ext cx="1524000" cy="2057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9267" y="5637192"/>
            <a:ext cx="1236133" cy="523220"/>
          </a:xfrm>
          <a:prstGeom prst="rect">
            <a:avLst/>
          </a:prstGeom>
          <a:noFill/>
        </p:spPr>
        <p:txBody>
          <a:bodyPr wrap="square" rtlCol="0">
            <a:spAutoFit/>
          </a:bodyPr>
          <a:lstStyle/>
          <a:p>
            <a:r>
              <a:rPr lang="en-CA" sz="1400" dirty="0" smtClean="0"/>
              <a:t>Predictability</a:t>
            </a:r>
          </a:p>
          <a:p>
            <a:r>
              <a:rPr lang="en-CA" sz="1400" dirty="0" smtClean="0"/>
              <a:t>spring barrier</a:t>
            </a:r>
            <a:endParaRPr lang="en-CA" sz="1400" dirty="0"/>
          </a:p>
        </p:txBody>
      </p:sp>
      <p:sp>
        <p:nvSpPr>
          <p:cNvPr id="3" name="Slide Number Placeholder 2"/>
          <p:cNvSpPr>
            <a:spLocks noGrp="1"/>
          </p:cNvSpPr>
          <p:nvPr>
            <p:ph type="sldNum" sz="quarter" idx="12"/>
          </p:nvPr>
        </p:nvSpPr>
        <p:spPr/>
        <p:txBody>
          <a:bodyPr/>
          <a:lstStyle/>
          <a:p>
            <a:fld id="{23E1C06C-82B3-48EC-A380-608C8F703BD9}" type="slidenum">
              <a:rPr lang="en-US" smtClean="0"/>
              <a:pPr/>
              <a:t>16</a:t>
            </a:fld>
            <a:endParaRPr lang="en-US" dirty="0"/>
          </a:p>
        </p:txBody>
      </p:sp>
      <p:grpSp>
        <p:nvGrpSpPr>
          <p:cNvPr id="4" name="Group 3"/>
          <p:cNvGrpSpPr/>
          <p:nvPr/>
        </p:nvGrpSpPr>
        <p:grpSpPr>
          <a:xfrm>
            <a:off x="4876800" y="1598592"/>
            <a:ext cx="3636269" cy="3887808"/>
            <a:chOff x="4136131" y="1524000"/>
            <a:chExt cx="3636269" cy="3887808"/>
          </a:xfrm>
        </p:grpSpPr>
        <p:pic>
          <p:nvPicPr>
            <p:cNvPr id="11" name="Picture 3"/>
            <p:cNvPicPr>
              <a:picLocks noChangeAspect="1" noChangeArrowheads="1"/>
            </p:cNvPicPr>
            <p:nvPr/>
          </p:nvPicPr>
          <p:blipFill rotWithShape="1">
            <a:blip r:embed="rId4" cstate="print"/>
            <a:srcRect l="13778" t="47735" r="13200" b="7174"/>
            <a:stretch/>
          </p:blipFill>
          <p:spPr bwMode="auto">
            <a:xfrm>
              <a:off x="4156913" y="1524000"/>
              <a:ext cx="3589864" cy="3352800"/>
            </a:xfrm>
            <a:prstGeom prst="rect">
              <a:avLst/>
            </a:prstGeom>
            <a:noFill/>
            <a:ln w="9525">
              <a:noFill/>
              <a:miter lim="800000"/>
              <a:headEnd/>
              <a:tailEnd/>
            </a:ln>
          </p:spPr>
        </p:pic>
        <p:pic>
          <p:nvPicPr>
            <p:cNvPr id="12" name="Picture 2"/>
            <p:cNvPicPr>
              <a:picLocks noChangeAspect="1" noChangeArrowheads="1"/>
            </p:cNvPicPr>
            <p:nvPr/>
          </p:nvPicPr>
          <p:blipFill rotWithShape="1">
            <a:blip r:embed="rId3" cstate="print"/>
            <a:srcRect l="7555" t="87117" r="50000"/>
            <a:stretch/>
          </p:blipFill>
          <p:spPr bwMode="auto">
            <a:xfrm>
              <a:off x="4136131" y="4876800"/>
              <a:ext cx="3636269" cy="535008"/>
            </a:xfrm>
            <a:prstGeom prst="rect">
              <a:avLst/>
            </a:prstGeom>
            <a:noFill/>
            <a:ln w="9525">
              <a:noFill/>
              <a:miter lim="800000"/>
              <a:headEnd/>
              <a:tailEnd/>
            </a:ln>
          </p:spPr>
        </p:pic>
      </p:grpSp>
      <p:sp>
        <p:nvSpPr>
          <p:cNvPr id="13" name="TextBox 12"/>
          <p:cNvSpPr txBox="1"/>
          <p:nvPr/>
        </p:nvSpPr>
        <p:spPr>
          <a:xfrm>
            <a:off x="0" y="6217108"/>
            <a:ext cx="8839200" cy="369332"/>
          </a:xfrm>
          <a:prstGeom prst="rect">
            <a:avLst/>
          </a:prstGeom>
          <a:noFill/>
        </p:spPr>
        <p:txBody>
          <a:bodyPr wrap="square" rtlCol="0">
            <a:spAutoFit/>
          </a:bodyPr>
          <a:lstStyle/>
          <a:p>
            <a:pPr algn="ctr"/>
            <a:r>
              <a:rPr lang="en-CA" dirty="0" smtClean="0">
                <a:solidFill>
                  <a:srgbClr val="0000FF"/>
                </a:solidFill>
              </a:rPr>
              <a:t>SST simulations in CCSM4 are consistent with atmospheric model in </a:t>
            </a:r>
            <a:r>
              <a:rPr lang="en-CA" smtClean="0">
                <a:solidFill>
                  <a:srgbClr val="0000FF"/>
                </a:solidFill>
              </a:rPr>
              <a:t>coupled mode.</a:t>
            </a:r>
            <a:endParaRPr lang="en-CA" dirty="0">
              <a:solidFill>
                <a:srgbClr val="0000FF"/>
              </a:solidFill>
            </a:endParaRPr>
          </a:p>
        </p:txBody>
      </p:sp>
    </p:spTree>
    <p:extLst>
      <p:ext uri="{BB962C8B-B14F-4D97-AF65-F5344CB8AC3E}">
        <p14:creationId xmlns:p14="http://schemas.microsoft.com/office/powerpoint/2010/main" val="17839950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p:cNvPicPr>
          <p:nvPr/>
        </p:nvPicPr>
        <p:blipFill rotWithShape="1">
          <a:blip r:embed="rId2" cstate="print"/>
          <a:srcRect l="23750" t="5555" r="46705" b="26036"/>
          <a:stretch/>
        </p:blipFill>
        <p:spPr>
          <a:xfrm>
            <a:off x="514800" y="457200"/>
            <a:ext cx="3828600" cy="5105400"/>
          </a:xfrm>
          <a:prstGeom prst="rect">
            <a:avLst/>
          </a:prstGeom>
        </p:spPr>
      </p:pic>
      <p:sp>
        <p:nvSpPr>
          <p:cNvPr id="4" name="TextBox 1"/>
          <p:cNvSpPr txBox="1">
            <a:spLocks noChangeArrowheads="1"/>
          </p:cNvSpPr>
          <p:nvPr/>
        </p:nvSpPr>
        <p:spPr bwMode="auto">
          <a:xfrm>
            <a:off x="228600" y="152400"/>
            <a:ext cx="861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CA" altLang="en-US" sz="3600" dirty="0" smtClean="0">
                <a:solidFill>
                  <a:srgbClr val="FF0000"/>
                </a:solidFill>
                <a:latin typeface="+mj-lt"/>
                <a:ea typeface="+mj-ea"/>
                <a:cs typeface="+mj-cs"/>
              </a:rPr>
              <a:t>Sensitivity Simulations</a:t>
            </a:r>
            <a:endParaRPr lang="en-CA" altLang="en-US" sz="3600" dirty="0">
              <a:solidFill>
                <a:srgbClr val="FF0000"/>
              </a:solidFill>
              <a:latin typeface="+mj-lt"/>
              <a:ea typeface="+mj-ea"/>
              <a:cs typeface="+mj-cs"/>
            </a:endParaRPr>
          </a:p>
        </p:txBody>
      </p:sp>
      <p:sp>
        <p:nvSpPr>
          <p:cNvPr id="7" name="TextBox 6"/>
          <p:cNvSpPr txBox="1"/>
          <p:nvPr/>
        </p:nvSpPr>
        <p:spPr>
          <a:xfrm>
            <a:off x="0" y="6172200"/>
            <a:ext cx="8839200" cy="369332"/>
          </a:xfrm>
          <a:prstGeom prst="rect">
            <a:avLst/>
          </a:prstGeom>
          <a:noFill/>
        </p:spPr>
        <p:txBody>
          <a:bodyPr wrap="square" rtlCol="0">
            <a:spAutoFit/>
          </a:bodyPr>
          <a:lstStyle/>
          <a:p>
            <a:r>
              <a:rPr lang="en-CA" dirty="0" smtClean="0">
                <a:solidFill>
                  <a:srgbClr val="0000FF"/>
                </a:solidFill>
              </a:rPr>
              <a:t>Is consistent SST simulated by CCSM4 is responding to less precipitation or air-sea coupling?</a:t>
            </a:r>
            <a:endParaRPr lang="en-CA" dirty="0">
              <a:solidFill>
                <a:srgbClr val="0000FF"/>
              </a:solidFill>
            </a:endParaRPr>
          </a:p>
        </p:txBody>
      </p:sp>
      <p:sp>
        <p:nvSpPr>
          <p:cNvPr id="2" name="Slide Number Placeholder 1"/>
          <p:cNvSpPr>
            <a:spLocks noGrp="1"/>
          </p:cNvSpPr>
          <p:nvPr>
            <p:ph type="sldNum" sz="quarter" idx="12"/>
          </p:nvPr>
        </p:nvSpPr>
        <p:spPr/>
        <p:txBody>
          <a:bodyPr/>
          <a:lstStyle/>
          <a:p>
            <a:fld id="{23E1C06C-82B3-48EC-A380-608C8F703BD9}" type="slidenum">
              <a:rPr lang="en-US" smtClean="0"/>
              <a:pPr/>
              <a:t>17</a:t>
            </a:fld>
            <a:endParaRPr lang="en-US"/>
          </a:p>
        </p:txBody>
      </p:sp>
      <p:grpSp>
        <p:nvGrpSpPr>
          <p:cNvPr id="20" name="Group 19"/>
          <p:cNvGrpSpPr/>
          <p:nvPr/>
        </p:nvGrpSpPr>
        <p:grpSpPr>
          <a:xfrm>
            <a:off x="4477200" y="763411"/>
            <a:ext cx="3600000" cy="4783877"/>
            <a:chOff x="4477200" y="763411"/>
            <a:chExt cx="3600000" cy="4783877"/>
          </a:xfrm>
        </p:grpSpPr>
        <p:pic>
          <p:nvPicPr>
            <p:cNvPr id="11" name="Picture 10"/>
            <p:cNvPicPr>
              <a:picLocks noChangeAspect="1" noChangeArrowheads="1"/>
            </p:cNvPicPr>
            <p:nvPr/>
          </p:nvPicPr>
          <p:blipFill rotWithShape="1">
            <a:blip r:embed="rId3" cstate="print"/>
            <a:srcRect t="45133" b="9318"/>
            <a:stretch/>
          </p:blipFill>
          <p:spPr bwMode="auto">
            <a:xfrm>
              <a:off x="4477200" y="3200400"/>
              <a:ext cx="3600000" cy="2346888"/>
            </a:xfrm>
            <a:prstGeom prst="rect">
              <a:avLst/>
            </a:prstGeom>
            <a:noFill/>
            <a:ln w="9525">
              <a:noFill/>
              <a:miter lim="800000"/>
              <a:headEnd/>
              <a:tailEnd/>
            </a:ln>
          </p:spPr>
        </p:pic>
        <p:pic>
          <p:nvPicPr>
            <p:cNvPr id="9218" name="Picture 2"/>
            <p:cNvPicPr>
              <a:picLocks noChangeAspect="1" noChangeArrowheads="1"/>
            </p:cNvPicPr>
            <p:nvPr/>
          </p:nvPicPr>
          <p:blipFill rotWithShape="1">
            <a:blip r:embed="rId3" cstate="print"/>
            <a:srcRect b="55164"/>
            <a:stretch/>
          </p:blipFill>
          <p:spPr bwMode="auto">
            <a:xfrm>
              <a:off x="4477200" y="763411"/>
              <a:ext cx="3600000" cy="2310156"/>
            </a:xfrm>
            <a:prstGeom prst="rect">
              <a:avLst/>
            </a:prstGeom>
            <a:noFill/>
            <a:ln w="9525">
              <a:noFill/>
              <a:miter lim="800000"/>
              <a:headEnd/>
              <a:tailEnd/>
            </a:ln>
          </p:spPr>
        </p:pic>
      </p:grpSp>
      <p:pic>
        <p:nvPicPr>
          <p:cNvPr id="17" name="Picture 16"/>
          <p:cNvPicPr>
            <a:picLocks noChangeAspect="1" noChangeArrowheads="1"/>
          </p:cNvPicPr>
          <p:nvPr/>
        </p:nvPicPr>
        <p:blipFill rotWithShape="1">
          <a:blip r:embed="rId3" cstate="print"/>
          <a:srcRect t="91693"/>
          <a:stretch/>
        </p:blipFill>
        <p:spPr bwMode="auto">
          <a:xfrm>
            <a:off x="1734000" y="5562600"/>
            <a:ext cx="5505000" cy="654508"/>
          </a:xfrm>
          <a:prstGeom prst="rect">
            <a:avLst/>
          </a:prstGeom>
          <a:noFill/>
          <a:ln w="9525">
            <a:noFill/>
            <a:miter lim="800000"/>
            <a:headEnd/>
            <a:tailEnd/>
          </a:ln>
        </p:spPr>
      </p:pic>
    </p:spTree>
    <p:extLst>
      <p:ext uri="{BB962C8B-B14F-4D97-AF65-F5344CB8AC3E}">
        <p14:creationId xmlns:p14="http://schemas.microsoft.com/office/powerpoint/2010/main" val="31156255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Arrow Connector 40"/>
          <p:cNvCxnSpPr/>
          <p:nvPr/>
        </p:nvCxnSpPr>
        <p:spPr>
          <a:xfrm>
            <a:off x="3607777" y="2574062"/>
            <a:ext cx="0" cy="180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715000" y="2557700"/>
            <a:ext cx="0" cy="180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361383" y="3276600"/>
            <a:ext cx="4556833" cy="369332"/>
          </a:xfrm>
          <a:prstGeom prst="rect">
            <a:avLst/>
          </a:prstGeom>
          <a:solidFill>
            <a:schemeClr val="accent5">
              <a:lumMod val="40000"/>
              <a:lumOff val="60000"/>
            </a:schemeClr>
          </a:solidFill>
          <a:ln>
            <a:solidFill>
              <a:schemeClr val="bg1"/>
            </a:solidFill>
          </a:ln>
        </p:spPr>
        <p:txBody>
          <a:bodyPr wrap="square" rtlCol="0">
            <a:spAutoFit/>
          </a:bodyPr>
          <a:lstStyle/>
          <a:p>
            <a:pPr algn="ctr"/>
            <a:r>
              <a:rPr lang="en-US" dirty="0" smtClean="0"/>
              <a:t>Seasonal Forecast &amp; Input </a:t>
            </a:r>
            <a:r>
              <a:rPr lang="en-US" dirty="0"/>
              <a:t>data </a:t>
            </a:r>
            <a:r>
              <a:rPr lang="en-US" dirty="0" smtClean="0"/>
              <a:t>preparation</a:t>
            </a:r>
            <a:endParaRPr lang="en-US" dirty="0"/>
          </a:p>
        </p:txBody>
      </p:sp>
      <p:sp>
        <p:nvSpPr>
          <p:cNvPr id="9" name="TextBox 8"/>
          <p:cNvSpPr txBox="1"/>
          <p:nvPr/>
        </p:nvSpPr>
        <p:spPr>
          <a:xfrm>
            <a:off x="1600200" y="1295400"/>
            <a:ext cx="6019800" cy="553998"/>
          </a:xfrm>
          <a:prstGeom prst="rect">
            <a:avLst/>
          </a:prstGeom>
          <a:solidFill>
            <a:srgbClr val="FFFF00"/>
          </a:solidFill>
          <a:ln>
            <a:solidFill>
              <a:schemeClr val="bg1"/>
            </a:solidFill>
          </a:ln>
        </p:spPr>
        <p:txBody>
          <a:bodyPr wrap="square" rtlCol="0">
            <a:spAutoFit/>
          </a:bodyPr>
          <a:lstStyle/>
          <a:p>
            <a:pPr algn="ctr"/>
            <a:r>
              <a:rPr lang="en-US" b="1" dirty="0" smtClean="0"/>
              <a:t>CAM4/CCSM4</a:t>
            </a:r>
            <a:endParaRPr lang="en-US" b="1" dirty="0" smtClean="0"/>
          </a:p>
          <a:p>
            <a:pPr algn="ctr"/>
            <a:r>
              <a:rPr lang="en-CA" sz="1200" i="1" dirty="0" smtClean="0">
                <a:solidFill>
                  <a:srgbClr val="C00000"/>
                </a:solidFill>
              </a:rPr>
              <a:t>Acquired from National Center for Atmospheric Research (NCAR)</a:t>
            </a:r>
            <a:endParaRPr lang="en-US" sz="1200" i="1" dirty="0"/>
          </a:p>
        </p:txBody>
      </p:sp>
      <p:cxnSp>
        <p:nvCxnSpPr>
          <p:cNvPr id="11" name="Straight Arrow Connector 10"/>
          <p:cNvCxnSpPr/>
          <p:nvPr/>
        </p:nvCxnSpPr>
        <p:spPr>
          <a:xfrm>
            <a:off x="2895600" y="2557700"/>
            <a:ext cx="0" cy="720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rot="16200000">
            <a:off x="4648200" y="2250466"/>
            <a:ext cx="0" cy="288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a:off x="3627823" y="1845600"/>
            <a:ext cx="0" cy="288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1871133" y="5740358"/>
            <a:ext cx="4953000" cy="369332"/>
          </a:xfrm>
          <a:prstGeom prst="rect">
            <a:avLst/>
          </a:prstGeom>
          <a:solidFill>
            <a:srgbClr val="FFFF00"/>
          </a:solidFill>
          <a:ln>
            <a:solidFill>
              <a:schemeClr val="bg1"/>
            </a:solidFill>
          </a:ln>
        </p:spPr>
        <p:txBody>
          <a:bodyPr wrap="square" rtlCol="0">
            <a:spAutoFit/>
          </a:bodyPr>
          <a:lstStyle/>
          <a:p>
            <a:pPr algn="ctr"/>
            <a:r>
              <a:rPr lang="en-US" b="1" dirty="0" smtClean="0"/>
              <a:t>Comparison Analysis</a:t>
            </a:r>
            <a:endParaRPr lang="en-US" b="1" dirty="0"/>
          </a:p>
        </p:txBody>
      </p:sp>
      <p:cxnSp>
        <p:nvCxnSpPr>
          <p:cNvPr id="21" name="Straight Arrow Connector 20"/>
          <p:cNvCxnSpPr/>
          <p:nvPr/>
        </p:nvCxnSpPr>
        <p:spPr>
          <a:xfrm>
            <a:off x="5638800" y="1852328"/>
            <a:ext cx="0" cy="288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2" name="TextBox 21"/>
          <p:cNvSpPr txBox="1"/>
          <p:nvPr/>
        </p:nvSpPr>
        <p:spPr>
          <a:xfrm>
            <a:off x="2718816" y="2209800"/>
            <a:ext cx="1776984" cy="369332"/>
          </a:xfrm>
          <a:prstGeom prst="rect">
            <a:avLst/>
          </a:prstGeom>
          <a:solidFill>
            <a:srgbClr val="92D050"/>
          </a:solidFill>
          <a:ln>
            <a:solidFill>
              <a:schemeClr val="bg1"/>
            </a:solidFill>
          </a:ln>
        </p:spPr>
        <p:txBody>
          <a:bodyPr wrap="square" rtlCol="0">
            <a:spAutoFit/>
          </a:bodyPr>
          <a:lstStyle/>
          <a:p>
            <a:pPr algn="ctr"/>
            <a:r>
              <a:rPr lang="en-US" dirty="0" smtClean="0"/>
              <a:t>Control Runs</a:t>
            </a:r>
            <a:endParaRPr lang="en-US" dirty="0"/>
          </a:p>
        </p:txBody>
      </p:sp>
      <p:cxnSp>
        <p:nvCxnSpPr>
          <p:cNvPr id="23" name="Straight Arrow Connector 22"/>
          <p:cNvCxnSpPr/>
          <p:nvPr/>
        </p:nvCxnSpPr>
        <p:spPr>
          <a:xfrm>
            <a:off x="2362200" y="4293400"/>
            <a:ext cx="0" cy="1476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4" name="Straight Arrow Connector 23"/>
          <p:cNvCxnSpPr/>
          <p:nvPr/>
        </p:nvCxnSpPr>
        <p:spPr>
          <a:xfrm>
            <a:off x="6324600" y="5473237"/>
            <a:ext cx="0" cy="288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a:off x="1070568" y="5087699"/>
            <a:ext cx="1224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71601" y="4835413"/>
            <a:ext cx="1524000" cy="307777"/>
          </a:xfrm>
          <a:prstGeom prst="rect">
            <a:avLst/>
          </a:prstGeom>
          <a:noFill/>
        </p:spPr>
        <p:txBody>
          <a:bodyPr wrap="square" rtlCol="0">
            <a:spAutoFit/>
          </a:bodyPr>
          <a:lstStyle/>
          <a:p>
            <a:pPr algn="ctr"/>
            <a:r>
              <a:rPr lang="en-CA" sz="1400" dirty="0" smtClean="0"/>
              <a:t>Ensemble Runs</a:t>
            </a:r>
            <a:endParaRPr lang="en-CA" sz="1400" dirty="0"/>
          </a:p>
        </p:txBody>
      </p:sp>
      <p:sp>
        <p:nvSpPr>
          <p:cNvPr id="35" name="TextBox 34"/>
          <p:cNvSpPr txBox="1"/>
          <p:nvPr/>
        </p:nvSpPr>
        <p:spPr>
          <a:xfrm>
            <a:off x="3001128" y="2694333"/>
            <a:ext cx="3449495" cy="461665"/>
          </a:xfrm>
          <a:prstGeom prst="rect">
            <a:avLst/>
          </a:prstGeom>
          <a:noFill/>
        </p:spPr>
        <p:txBody>
          <a:bodyPr wrap="square" rtlCol="0">
            <a:spAutoFit/>
          </a:bodyPr>
          <a:lstStyle/>
          <a:p>
            <a:pPr algn="ctr"/>
            <a:r>
              <a:rPr lang="en-CA" sz="1200" i="1" dirty="0">
                <a:solidFill>
                  <a:srgbClr val="C00000"/>
                </a:solidFill>
              </a:rPr>
              <a:t>Analysis, mean climatology, </a:t>
            </a:r>
            <a:r>
              <a:rPr lang="en-CA" sz="1200" i="1" dirty="0" smtClean="0">
                <a:solidFill>
                  <a:srgbClr val="C00000"/>
                </a:solidFill>
              </a:rPr>
              <a:t>ENSO teleconnections</a:t>
            </a:r>
            <a:r>
              <a:rPr lang="en-CA" sz="1200" i="1" dirty="0">
                <a:solidFill>
                  <a:srgbClr val="C00000"/>
                </a:solidFill>
              </a:rPr>
              <a:t>, air-sea interactions etc.</a:t>
            </a:r>
          </a:p>
        </p:txBody>
      </p:sp>
      <p:sp>
        <p:nvSpPr>
          <p:cNvPr id="28" name="TextBox 27"/>
          <p:cNvSpPr txBox="1"/>
          <p:nvPr/>
        </p:nvSpPr>
        <p:spPr>
          <a:xfrm>
            <a:off x="4792200" y="2210475"/>
            <a:ext cx="1776984" cy="369332"/>
          </a:xfrm>
          <a:prstGeom prst="rect">
            <a:avLst/>
          </a:prstGeom>
          <a:solidFill>
            <a:srgbClr val="92D050"/>
          </a:solidFill>
          <a:ln>
            <a:solidFill>
              <a:schemeClr val="bg1"/>
            </a:solidFill>
          </a:ln>
        </p:spPr>
        <p:txBody>
          <a:bodyPr wrap="square" rtlCol="0">
            <a:spAutoFit/>
          </a:bodyPr>
          <a:lstStyle/>
          <a:p>
            <a:pPr algn="ctr"/>
            <a:r>
              <a:rPr lang="en-US" dirty="0"/>
              <a:t>S</a:t>
            </a:r>
            <a:r>
              <a:rPr lang="en-US" dirty="0" smtClean="0"/>
              <a:t>ensitivity</a:t>
            </a:r>
            <a:r>
              <a:rPr lang="en-US" b="1" dirty="0" smtClean="0"/>
              <a:t> </a:t>
            </a:r>
            <a:r>
              <a:rPr lang="en-US" dirty="0" smtClean="0"/>
              <a:t>Runs</a:t>
            </a:r>
            <a:endParaRPr lang="en-US" dirty="0"/>
          </a:p>
        </p:txBody>
      </p:sp>
      <p:cxnSp>
        <p:nvCxnSpPr>
          <p:cNvPr id="29" name="Straight Arrow Connector 28"/>
          <p:cNvCxnSpPr/>
          <p:nvPr/>
        </p:nvCxnSpPr>
        <p:spPr>
          <a:xfrm>
            <a:off x="7467600" y="4293400"/>
            <a:ext cx="0" cy="288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6" name="Straight Arrow Connector 35"/>
          <p:cNvCxnSpPr/>
          <p:nvPr/>
        </p:nvCxnSpPr>
        <p:spPr>
          <a:xfrm>
            <a:off x="2395601" y="3646978"/>
            <a:ext cx="0" cy="288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7" name="TextBox 36"/>
          <p:cNvSpPr txBox="1"/>
          <p:nvPr/>
        </p:nvSpPr>
        <p:spPr>
          <a:xfrm>
            <a:off x="1551432" y="3932823"/>
            <a:ext cx="1776984" cy="369332"/>
          </a:xfrm>
          <a:prstGeom prst="rect">
            <a:avLst/>
          </a:prstGeom>
          <a:solidFill>
            <a:srgbClr val="92D050"/>
          </a:solidFill>
          <a:ln>
            <a:solidFill>
              <a:schemeClr val="bg1"/>
            </a:solidFill>
          </a:ln>
        </p:spPr>
        <p:txBody>
          <a:bodyPr wrap="square" rtlCol="0">
            <a:spAutoFit/>
          </a:bodyPr>
          <a:lstStyle/>
          <a:p>
            <a:pPr algn="ctr"/>
            <a:r>
              <a:rPr lang="en-US" dirty="0" smtClean="0"/>
              <a:t>Control Forecast</a:t>
            </a:r>
            <a:endParaRPr lang="en-US" dirty="0"/>
          </a:p>
        </p:txBody>
      </p:sp>
      <p:sp>
        <p:nvSpPr>
          <p:cNvPr id="40" name="TextBox 39"/>
          <p:cNvSpPr txBox="1"/>
          <p:nvPr/>
        </p:nvSpPr>
        <p:spPr>
          <a:xfrm>
            <a:off x="6009131" y="3932823"/>
            <a:ext cx="1776984" cy="369332"/>
          </a:xfrm>
          <a:prstGeom prst="rect">
            <a:avLst/>
          </a:prstGeom>
          <a:solidFill>
            <a:srgbClr val="92D050"/>
          </a:solidFill>
          <a:ln>
            <a:solidFill>
              <a:schemeClr val="bg1"/>
            </a:solidFill>
          </a:ln>
        </p:spPr>
        <p:txBody>
          <a:bodyPr wrap="square" rtlCol="0">
            <a:spAutoFit/>
          </a:bodyPr>
          <a:lstStyle/>
          <a:p>
            <a:pPr algn="ctr"/>
            <a:r>
              <a:rPr lang="en-US" dirty="0" smtClean="0"/>
              <a:t>CSV Runs</a:t>
            </a:r>
            <a:endParaRPr lang="en-US" dirty="0"/>
          </a:p>
        </p:txBody>
      </p:sp>
      <p:cxnSp>
        <p:nvCxnSpPr>
          <p:cNvPr id="42" name="Straight Arrow Connector 41"/>
          <p:cNvCxnSpPr/>
          <p:nvPr/>
        </p:nvCxnSpPr>
        <p:spPr>
          <a:xfrm>
            <a:off x="6889242" y="3646978"/>
            <a:ext cx="0" cy="288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3" name="Straight Arrow Connector 42"/>
          <p:cNvCxnSpPr/>
          <p:nvPr/>
        </p:nvCxnSpPr>
        <p:spPr>
          <a:xfrm>
            <a:off x="6324600" y="4311905"/>
            <a:ext cx="0" cy="792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4" name="TextBox 43"/>
          <p:cNvSpPr txBox="1"/>
          <p:nvPr/>
        </p:nvSpPr>
        <p:spPr>
          <a:xfrm>
            <a:off x="6579108" y="4588000"/>
            <a:ext cx="1776984" cy="369332"/>
          </a:xfrm>
          <a:prstGeom prst="rect">
            <a:avLst/>
          </a:prstGeom>
          <a:solidFill>
            <a:srgbClr val="92D050"/>
          </a:solidFill>
          <a:ln>
            <a:solidFill>
              <a:schemeClr val="bg1"/>
            </a:solidFill>
          </a:ln>
        </p:spPr>
        <p:txBody>
          <a:bodyPr wrap="square" rtlCol="0">
            <a:spAutoFit/>
          </a:bodyPr>
          <a:lstStyle/>
          <a:p>
            <a:pPr algn="ctr"/>
            <a:r>
              <a:rPr lang="en-US" dirty="0"/>
              <a:t>S</a:t>
            </a:r>
            <a:r>
              <a:rPr lang="en-US" dirty="0" smtClean="0"/>
              <a:t>ensitivity</a:t>
            </a:r>
            <a:r>
              <a:rPr lang="en-US" b="1" dirty="0" smtClean="0"/>
              <a:t> </a:t>
            </a:r>
            <a:r>
              <a:rPr lang="en-US" dirty="0" smtClean="0"/>
              <a:t>Runs</a:t>
            </a:r>
            <a:endParaRPr lang="en-US" dirty="0"/>
          </a:p>
        </p:txBody>
      </p:sp>
      <p:cxnSp>
        <p:nvCxnSpPr>
          <p:cNvPr id="45" name="Straight Arrow Connector 44"/>
          <p:cNvCxnSpPr/>
          <p:nvPr/>
        </p:nvCxnSpPr>
        <p:spPr>
          <a:xfrm>
            <a:off x="4623816" y="4304310"/>
            <a:ext cx="0" cy="1440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6" name="Straight Arrow Connector 45"/>
          <p:cNvCxnSpPr/>
          <p:nvPr/>
        </p:nvCxnSpPr>
        <p:spPr>
          <a:xfrm>
            <a:off x="4648200" y="3646978"/>
            <a:ext cx="0" cy="288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7" name="TextBox 46"/>
          <p:cNvSpPr txBox="1"/>
          <p:nvPr/>
        </p:nvSpPr>
        <p:spPr>
          <a:xfrm>
            <a:off x="3581400" y="3934978"/>
            <a:ext cx="2113027" cy="369332"/>
          </a:xfrm>
          <a:prstGeom prst="rect">
            <a:avLst/>
          </a:prstGeom>
          <a:solidFill>
            <a:srgbClr val="92D050"/>
          </a:solidFill>
          <a:ln>
            <a:solidFill>
              <a:schemeClr val="bg1"/>
            </a:solidFill>
          </a:ln>
        </p:spPr>
        <p:txBody>
          <a:bodyPr wrap="square" rtlCol="0">
            <a:spAutoFit/>
          </a:bodyPr>
          <a:lstStyle/>
          <a:p>
            <a:pPr algn="ctr"/>
            <a:r>
              <a:rPr lang="en-US" smtClean="0"/>
              <a:t>Time Lag </a:t>
            </a:r>
            <a:r>
              <a:rPr lang="en-US" dirty="0" smtClean="0"/>
              <a:t>Forecast</a:t>
            </a:r>
            <a:endParaRPr lang="en-US" dirty="0"/>
          </a:p>
        </p:txBody>
      </p:sp>
      <p:sp>
        <p:nvSpPr>
          <p:cNvPr id="48" name="TextBox 47"/>
          <p:cNvSpPr txBox="1"/>
          <p:nvPr/>
        </p:nvSpPr>
        <p:spPr>
          <a:xfrm>
            <a:off x="5436108" y="5103507"/>
            <a:ext cx="1776984" cy="369332"/>
          </a:xfrm>
          <a:prstGeom prst="rect">
            <a:avLst/>
          </a:prstGeom>
          <a:solidFill>
            <a:srgbClr val="92D050"/>
          </a:solidFill>
          <a:ln>
            <a:solidFill>
              <a:schemeClr val="bg1"/>
            </a:solidFill>
          </a:ln>
        </p:spPr>
        <p:txBody>
          <a:bodyPr wrap="square" rtlCol="0">
            <a:spAutoFit/>
          </a:bodyPr>
          <a:lstStyle/>
          <a:p>
            <a:pPr algn="ctr"/>
            <a:r>
              <a:rPr lang="en-US" dirty="0" smtClean="0"/>
              <a:t>CSV Forecast</a:t>
            </a:r>
            <a:endParaRPr lang="en-US" dirty="0"/>
          </a:p>
        </p:txBody>
      </p:sp>
      <p:sp>
        <p:nvSpPr>
          <p:cNvPr id="49"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3600" kern="1200">
                <a:solidFill>
                  <a:srgbClr val="FF0000"/>
                </a:solidFill>
                <a:latin typeface="+mj-lt"/>
                <a:ea typeface="+mj-ea"/>
                <a:cs typeface="+mj-cs"/>
              </a:defRPr>
            </a:lvl1pPr>
          </a:lstStyle>
          <a:p>
            <a:r>
              <a:rPr lang="en-US" dirty="0" smtClean="0"/>
              <a:t>Research Framework</a:t>
            </a:r>
            <a:endParaRPr lang="en-US" dirty="0"/>
          </a:p>
        </p:txBody>
      </p:sp>
      <p:cxnSp>
        <p:nvCxnSpPr>
          <p:cNvPr id="38" name="Straight Arrow Connector 37"/>
          <p:cNvCxnSpPr/>
          <p:nvPr/>
        </p:nvCxnSpPr>
        <p:spPr>
          <a:xfrm>
            <a:off x="1456101" y="2963374"/>
            <a:ext cx="1224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257134" y="2711088"/>
            <a:ext cx="1524000" cy="307777"/>
          </a:xfrm>
          <a:prstGeom prst="rect">
            <a:avLst/>
          </a:prstGeom>
          <a:noFill/>
        </p:spPr>
        <p:txBody>
          <a:bodyPr wrap="square" rtlCol="0">
            <a:spAutoFit/>
          </a:bodyPr>
          <a:lstStyle/>
          <a:p>
            <a:pPr algn="ctr"/>
            <a:r>
              <a:rPr lang="en-CA" sz="1400" dirty="0" smtClean="0"/>
              <a:t>Ensemble Runs</a:t>
            </a:r>
            <a:endParaRPr lang="en-CA" sz="1400" dirty="0"/>
          </a:p>
        </p:txBody>
      </p:sp>
      <p:sp>
        <p:nvSpPr>
          <p:cNvPr id="57" name="TextBox 56"/>
          <p:cNvSpPr txBox="1"/>
          <p:nvPr/>
        </p:nvSpPr>
        <p:spPr>
          <a:xfrm>
            <a:off x="2286000" y="4419600"/>
            <a:ext cx="1629390" cy="461665"/>
          </a:xfrm>
          <a:prstGeom prst="rect">
            <a:avLst/>
          </a:prstGeom>
          <a:noFill/>
        </p:spPr>
        <p:txBody>
          <a:bodyPr wrap="square" rtlCol="0">
            <a:spAutoFit/>
          </a:bodyPr>
          <a:lstStyle/>
          <a:p>
            <a:pPr algn="ctr"/>
            <a:r>
              <a:rPr lang="en-CA" sz="1200" i="1" dirty="0" smtClean="0">
                <a:solidFill>
                  <a:srgbClr val="C00000"/>
                </a:solidFill>
              </a:rPr>
              <a:t>Analysis of forecast basic skill, spread etc.</a:t>
            </a:r>
            <a:endParaRPr lang="en-CA" sz="1200" i="1" dirty="0">
              <a:solidFill>
                <a:srgbClr val="C00000"/>
              </a:solidFill>
            </a:endParaRPr>
          </a:p>
        </p:txBody>
      </p:sp>
      <p:cxnSp>
        <p:nvCxnSpPr>
          <p:cNvPr id="58" name="Straight Arrow Connector 57"/>
          <p:cNvCxnSpPr/>
          <p:nvPr/>
        </p:nvCxnSpPr>
        <p:spPr>
          <a:xfrm>
            <a:off x="2916115" y="4311905"/>
            <a:ext cx="0" cy="180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23E1C06C-82B3-48EC-A380-608C8F703BD9}" type="slidenum">
              <a:rPr lang="en-US" smtClean="0"/>
              <a:pPr/>
              <a:t>18</a:t>
            </a:fld>
            <a:endParaRPr lang="en-US"/>
          </a:p>
        </p:txBody>
      </p:sp>
      <p:sp>
        <p:nvSpPr>
          <p:cNvPr id="4" name="Rectangle 3"/>
          <p:cNvSpPr/>
          <p:nvPr/>
        </p:nvSpPr>
        <p:spPr>
          <a:xfrm>
            <a:off x="685800" y="990600"/>
            <a:ext cx="7772400" cy="22860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6200000">
            <a:off x="-527566" y="1910834"/>
            <a:ext cx="1905000" cy="369332"/>
          </a:xfrm>
          <a:prstGeom prst="rect">
            <a:avLst/>
          </a:prstGeom>
          <a:noFill/>
        </p:spPr>
        <p:txBody>
          <a:bodyPr wrap="square" rtlCol="0">
            <a:spAutoFit/>
          </a:bodyPr>
          <a:lstStyle/>
          <a:p>
            <a:pPr algn="ctr"/>
            <a:r>
              <a:rPr lang="en-US" smtClean="0">
                <a:solidFill>
                  <a:srgbClr val="FF0000"/>
                </a:solidFill>
              </a:rPr>
              <a:t>Model Validation</a:t>
            </a:r>
            <a:endParaRPr lang="en-US" dirty="0">
              <a:solidFill>
                <a:srgbClr val="FF0000"/>
              </a:solidFill>
            </a:endParaRPr>
          </a:p>
        </p:txBody>
      </p:sp>
      <p:sp>
        <p:nvSpPr>
          <p:cNvPr id="50" name="Rectangle 49"/>
          <p:cNvSpPr/>
          <p:nvPr/>
        </p:nvSpPr>
        <p:spPr>
          <a:xfrm>
            <a:off x="685800" y="3276600"/>
            <a:ext cx="7772400" cy="283309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rot="16200000">
            <a:off x="-314834" y="4421233"/>
            <a:ext cx="1456201" cy="369332"/>
          </a:xfrm>
          <a:prstGeom prst="rect">
            <a:avLst/>
          </a:prstGeom>
          <a:noFill/>
        </p:spPr>
        <p:txBody>
          <a:bodyPr wrap="square" rtlCol="0">
            <a:spAutoFit/>
          </a:bodyPr>
          <a:lstStyle/>
          <a:p>
            <a:pPr algn="ctr"/>
            <a:r>
              <a:rPr lang="en-US" smtClean="0">
                <a:solidFill>
                  <a:srgbClr val="FF0000"/>
                </a:solidFill>
              </a:rPr>
              <a:t>Forecast</a:t>
            </a:r>
            <a:endParaRPr lang="en-US" dirty="0">
              <a:solidFill>
                <a:srgbClr val="FF0000"/>
              </a:solidFill>
            </a:endParaRPr>
          </a:p>
        </p:txBody>
      </p:sp>
      <p:sp>
        <p:nvSpPr>
          <p:cNvPr id="52" name="Rectangle 51"/>
          <p:cNvSpPr/>
          <p:nvPr/>
        </p:nvSpPr>
        <p:spPr>
          <a:xfrm>
            <a:off x="685800" y="990600"/>
            <a:ext cx="7772400" cy="2276250"/>
          </a:xfrm>
          <a:prstGeom prst="rect">
            <a:avLst/>
          </a:prstGeom>
          <a:solidFill>
            <a:srgbClr val="F2F2F2">
              <a:alpha val="92941"/>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42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Experiments for CSV Implementation </a:t>
            </a:r>
            <a:endParaRPr lang="en-CA" dirty="0"/>
          </a:p>
        </p:txBody>
      </p:sp>
      <p:graphicFrame>
        <p:nvGraphicFramePr>
          <p:cNvPr id="6" name="Table 5"/>
          <p:cNvGraphicFramePr>
            <a:graphicFrameLocks noGrp="1"/>
          </p:cNvGraphicFramePr>
          <p:nvPr/>
        </p:nvGraphicFramePr>
        <p:xfrm>
          <a:off x="533400" y="990600"/>
          <a:ext cx="8153400" cy="5548834"/>
        </p:xfrm>
        <a:graphic>
          <a:graphicData uri="http://schemas.openxmlformats.org/drawingml/2006/table">
            <a:tbl>
              <a:tblPr>
                <a:tableStyleId>{3C2FFA5D-87B4-456A-9821-1D502468CF0F}</a:tableStyleId>
              </a:tblPr>
              <a:tblGrid>
                <a:gridCol w="1054246"/>
                <a:gridCol w="1434783"/>
                <a:gridCol w="1285257"/>
                <a:gridCol w="907242"/>
                <a:gridCol w="1853961"/>
                <a:gridCol w="652709"/>
                <a:gridCol w="965202"/>
              </a:tblGrid>
              <a:tr h="409965">
                <a:tc>
                  <a:txBody>
                    <a:bodyPr/>
                    <a:lstStyle/>
                    <a:p>
                      <a:pPr algn="ctr">
                        <a:spcAft>
                          <a:spcPts val="0"/>
                        </a:spcAft>
                      </a:pPr>
                      <a:r>
                        <a:rPr lang="en-US" sz="1050" b="1" kern="1200" dirty="0"/>
                        <a:t>Exp. Name</a:t>
                      </a:r>
                      <a:endParaRPr lang="en-CA" sz="1050" b="1" dirty="0">
                        <a:latin typeface="Times New Roman"/>
                        <a:ea typeface="MS Mincho"/>
                        <a:cs typeface="Times New Roman"/>
                      </a:endParaRPr>
                    </a:p>
                  </a:txBody>
                  <a:tcPr marL="53474" marR="53474" marT="26737" marB="26737"/>
                </a:tc>
                <a:tc>
                  <a:txBody>
                    <a:bodyPr/>
                    <a:lstStyle/>
                    <a:p>
                      <a:pPr algn="ctr">
                        <a:spcAft>
                          <a:spcPts val="0"/>
                        </a:spcAft>
                      </a:pPr>
                      <a:r>
                        <a:rPr lang="en-US" sz="1050" b="1" kern="1200" dirty="0"/>
                        <a:t>Description</a:t>
                      </a:r>
                      <a:endParaRPr lang="en-CA" sz="1050" b="1" dirty="0">
                        <a:latin typeface="Times New Roman"/>
                        <a:ea typeface="MS Mincho"/>
                        <a:cs typeface="Times New Roman"/>
                      </a:endParaRPr>
                    </a:p>
                  </a:txBody>
                  <a:tcPr marL="53474" marR="53474" marT="26737" marB="26737"/>
                </a:tc>
                <a:tc>
                  <a:txBody>
                    <a:bodyPr/>
                    <a:lstStyle/>
                    <a:p>
                      <a:pPr algn="ctr">
                        <a:spcAft>
                          <a:spcPts val="0"/>
                        </a:spcAft>
                      </a:pPr>
                      <a:r>
                        <a:rPr lang="en-US" sz="1050" b="1" kern="1200" dirty="0"/>
                        <a:t>Perturbation Domain</a:t>
                      </a:r>
                      <a:endParaRPr lang="en-CA" sz="1050" b="1" dirty="0">
                        <a:latin typeface="Times New Roman"/>
                        <a:ea typeface="MS Mincho"/>
                        <a:cs typeface="Times New Roman"/>
                      </a:endParaRPr>
                    </a:p>
                  </a:txBody>
                  <a:tcPr marL="53474" marR="53474" marT="26737" marB="26737"/>
                </a:tc>
                <a:tc>
                  <a:txBody>
                    <a:bodyPr/>
                    <a:lstStyle/>
                    <a:p>
                      <a:pPr algn="ctr">
                        <a:spcAft>
                          <a:spcPts val="0"/>
                        </a:spcAft>
                      </a:pPr>
                      <a:r>
                        <a:rPr lang="en-US" sz="1050" b="1" kern="1200" dirty="0"/>
                        <a:t>Time Span</a:t>
                      </a:r>
                      <a:endParaRPr lang="en-CA" sz="1050" b="1" dirty="0">
                        <a:latin typeface="Times New Roman"/>
                        <a:ea typeface="MS Mincho"/>
                        <a:cs typeface="Times New Roman"/>
                      </a:endParaRPr>
                    </a:p>
                  </a:txBody>
                  <a:tcPr marL="53474" marR="53474" marT="26737" marB="26737"/>
                </a:tc>
                <a:tc>
                  <a:txBody>
                    <a:bodyPr/>
                    <a:lstStyle/>
                    <a:p>
                      <a:pPr algn="ctr">
                        <a:spcAft>
                          <a:spcPts val="0"/>
                        </a:spcAft>
                      </a:pPr>
                      <a:r>
                        <a:rPr lang="en-US" sz="1050" b="1" kern="1200" dirty="0"/>
                        <a:t>Initial Conditions (IC)</a:t>
                      </a:r>
                      <a:endParaRPr lang="en-CA" sz="1050" b="1" dirty="0">
                        <a:latin typeface="Times New Roman"/>
                        <a:ea typeface="MS Mincho"/>
                        <a:cs typeface="Times New Roman"/>
                      </a:endParaRPr>
                    </a:p>
                  </a:txBody>
                  <a:tcPr marL="53474" marR="53474" marT="26737" marB="26737"/>
                </a:tc>
                <a:tc>
                  <a:txBody>
                    <a:bodyPr/>
                    <a:lstStyle/>
                    <a:p>
                      <a:pPr algn="ctr">
                        <a:spcAft>
                          <a:spcPts val="0"/>
                        </a:spcAft>
                      </a:pPr>
                      <a:r>
                        <a:rPr lang="en-US" sz="1050" b="1" kern="1200" dirty="0"/>
                        <a:t>No of EOFs used</a:t>
                      </a:r>
                      <a:endParaRPr lang="en-CA" sz="1050" b="1" dirty="0">
                        <a:latin typeface="Times New Roman"/>
                        <a:ea typeface="MS Mincho"/>
                        <a:cs typeface="Times New Roman"/>
                      </a:endParaRPr>
                    </a:p>
                  </a:txBody>
                  <a:tcPr marL="53474" marR="53474" marT="26737" marB="26737"/>
                </a:tc>
                <a:tc>
                  <a:txBody>
                    <a:bodyPr/>
                    <a:lstStyle/>
                    <a:p>
                      <a:pPr algn="ctr">
                        <a:spcAft>
                          <a:spcPts val="0"/>
                        </a:spcAft>
                      </a:pPr>
                      <a:r>
                        <a:rPr lang="en-US" sz="1050" b="1" kern="1200" dirty="0"/>
                        <a:t>Ensemble Members for each EOF</a:t>
                      </a:r>
                      <a:endParaRPr lang="en-CA" sz="1050" b="1" dirty="0">
                        <a:latin typeface="Times New Roman"/>
                        <a:ea typeface="MS Mincho"/>
                        <a:cs typeface="Times New Roman"/>
                      </a:endParaRPr>
                    </a:p>
                  </a:txBody>
                  <a:tcPr marL="53474" marR="53474" marT="26737" marB="26737"/>
                </a:tc>
              </a:tr>
              <a:tr h="320842">
                <a:tc>
                  <a:txBody>
                    <a:bodyPr/>
                    <a:lstStyle/>
                    <a:p>
                      <a:pPr algn="ctr">
                        <a:spcAft>
                          <a:spcPts val="0"/>
                        </a:spcAft>
                      </a:pPr>
                      <a:r>
                        <a:rPr lang="en-US" sz="1050" b="1" kern="1200" dirty="0"/>
                        <a:t>IO30</a:t>
                      </a:r>
                      <a:endParaRPr lang="en-CA" sz="1050" b="1" dirty="0">
                        <a:latin typeface="Times New Roman"/>
                        <a:ea typeface="MS Mincho"/>
                        <a:cs typeface="Times New Roman"/>
                      </a:endParaRPr>
                    </a:p>
                  </a:txBody>
                  <a:tcPr marL="53474" marR="53474" marT="26737" marB="26737"/>
                </a:tc>
                <a:tc>
                  <a:txBody>
                    <a:bodyPr/>
                    <a:lstStyle/>
                    <a:p>
                      <a:pPr algn="ctr">
                        <a:spcAft>
                          <a:spcPts val="0"/>
                        </a:spcAft>
                      </a:pPr>
                      <a:r>
                        <a:rPr lang="en-US" sz="1050" kern="1200"/>
                        <a:t> 30 years perturb run using EOFs as perturbations </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Indian Ocean</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1980-2009</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Control run IC created with prescribed SST</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3</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10</a:t>
                      </a:r>
                      <a:endParaRPr lang="en-CA" sz="1050">
                        <a:latin typeface="Times New Roman"/>
                        <a:ea typeface="MS Mincho"/>
                        <a:cs typeface="Times New Roman"/>
                      </a:endParaRPr>
                    </a:p>
                  </a:txBody>
                  <a:tcPr marL="53474" marR="53474" marT="26737" marB="26737"/>
                </a:tc>
              </a:tr>
              <a:tr h="320842">
                <a:tc>
                  <a:txBody>
                    <a:bodyPr/>
                    <a:lstStyle/>
                    <a:p>
                      <a:pPr algn="ctr">
                        <a:spcAft>
                          <a:spcPts val="0"/>
                        </a:spcAft>
                      </a:pPr>
                      <a:r>
                        <a:rPr lang="en-US" sz="1050" b="1" kern="1200"/>
                        <a:t>IO10</a:t>
                      </a:r>
                      <a:endParaRPr lang="en-CA" sz="1050" b="1">
                        <a:latin typeface="Times New Roman"/>
                        <a:ea typeface="MS Mincho"/>
                        <a:cs typeface="Times New Roman"/>
                      </a:endParaRPr>
                    </a:p>
                  </a:txBody>
                  <a:tcPr marL="53474" marR="53474" marT="26737" marB="26737"/>
                </a:tc>
                <a:tc>
                  <a:txBody>
                    <a:bodyPr/>
                    <a:lstStyle/>
                    <a:p>
                      <a:pPr algn="ctr">
                        <a:spcAft>
                          <a:spcPts val="0"/>
                        </a:spcAft>
                      </a:pPr>
                      <a:r>
                        <a:rPr lang="en-US" sz="1050" kern="1200"/>
                        <a:t>10 years perturb run using EOFs as perturbations</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Indian Ocean</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2000-2009</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Observed IC from NCAR’s DART system</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3 and 10</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10 and 20</a:t>
                      </a:r>
                      <a:endParaRPr lang="en-CA" sz="1050">
                        <a:latin typeface="Times New Roman"/>
                        <a:ea typeface="MS Mincho"/>
                        <a:cs typeface="Times New Roman"/>
                      </a:endParaRPr>
                    </a:p>
                  </a:txBody>
                  <a:tcPr marL="53474" marR="53474" marT="26737" marB="26737"/>
                </a:tc>
              </a:tr>
              <a:tr h="320842">
                <a:tc>
                  <a:txBody>
                    <a:bodyPr/>
                    <a:lstStyle/>
                    <a:p>
                      <a:pPr algn="ctr">
                        <a:spcAft>
                          <a:spcPts val="0"/>
                        </a:spcAft>
                      </a:pPr>
                      <a:r>
                        <a:rPr lang="en-US" sz="1050" b="1" kern="1200" dirty="0"/>
                        <a:t>PO10</a:t>
                      </a:r>
                      <a:endParaRPr lang="en-CA" sz="1050" b="1" dirty="0">
                        <a:latin typeface="Times New Roman"/>
                        <a:ea typeface="MS Mincho"/>
                        <a:cs typeface="Times New Roman"/>
                      </a:endParaRPr>
                    </a:p>
                  </a:txBody>
                  <a:tcPr marL="53474" marR="53474" marT="26737" marB="26737"/>
                </a:tc>
                <a:tc>
                  <a:txBody>
                    <a:bodyPr/>
                    <a:lstStyle/>
                    <a:p>
                      <a:pPr algn="ctr">
                        <a:spcAft>
                          <a:spcPts val="0"/>
                        </a:spcAft>
                      </a:pPr>
                      <a:r>
                        <a:rPr lang="en-US" sz="1050" kern="1200"/>
                        <a:t>30 years perturb run using EOFs as perturbations</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Pacific Ocean</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2000-2009</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Observed IC from NCAR’s DART system</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3</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10</a:t>
                      </a:r>
                      <a:endParaRPr lang="en-CA" sz="1050">
                        <a:latin typeface="Times New Roman"/>
                        <a:ea typeface="MS Mincho"/>
                        <a:cs typeface="Times New Roman"/>
                      </a:endParaRPr>
                    </a:p>
                  </a:txBody>
                  <a:tcPr marL="53474" marR="53474" marT="26737" marB="26737"/>
                </a:tc>
              </a:tr>
              <a:tr h="409965">
                <a:tc>
                  <a:txBody>
                    <a:bodyPr/>
                    <a:lstStyle/>
                    <a:p>
                      <a:pPr algn="ctr">
                        <a:spcAft>
                          <a:spcPts val="0"/>
                        </a:spcAft>
                      </a:pPr>
                      <a:r>
                        <a:rPr lang="en-US" sz="1050" b="1" kern="1200" dirty="0"/>
                        <a:t>IO_CCSM4</a:t>
                      </a:r>
                      <a:endParaRPr lang="en-CA" sz="1050" b="1" dirty="0">
                        <a:latin typeface="Times New Roman"/>
                        <a:ea typeface="MS Mincho"/>
                        <a:cs typeface="Times New Roman"/>
                      </a:endParaRPr>
                    </a:p>
                  </a:txBody>
                  <a:tcPr marL="53474" marR="53474" marT="26737" marB="26737"/>
                </a:tc>
                <a:tc>
                  <a:txBody>
                    <a:bodyPr/>
                    <a:lstStyle/>
                    <a:p>
                      <a:pPr algn="ctr">
                        <a:spcAft>
                          <a:spcPts val="0"/>
                        </a:spcAft>
                      </a:pPr>
                      <a:r>
                        <a:rPr lang="en-US" sz="1050" kern="1200" dirty="0"/>
                        <a:t> 4 years coupled run using EOFs as perturbations</a:t>
                      </a:r>
                      <a:endParaRPr lang="en-CA" sz="1050" dirty="0">
                        <a:latin typeface="Times New Roman"/>
                        <a:ea typeface="MS Mincho"/>
                        <a:cs typeface="Times New Roman"/>
                      </a:endParaRPr>
                    </a:p>
                  </a:txBody>
                  <a:tcPr marL="53474" marR="53474" marT="26737" marB="26737"/>
                </a:tc>
                <a:tc>
                  <a:txBody>
                    <a:bodyPr/>
                    <a:lstStyle/>
                    <a:p>
                      <a:pPr algn="ctr">
                        <a:spcAft>
                          <a:spcPts val="0"/>
                        </a:spcAft>
                      </a:pPr>
                      <a:r>
                        <a:rPr lang="en-US" sz="1050" kern="1200"/>
                        <a:t>Indian Ocean</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2000, 2004, 2008 and</a:t>
                      </a:r>
                      <a:endParaRPr lang="en-CA" sz="1050"/>
                    </a:p>
                    <a:p>
                      <a:pPr algn="ctr">
                        <a:spcAft>
                          <a:spcPts val="0"/>
                        </a:spcAft>
                      </a:pPr>
                      <a:r>
                        <a:rPr lang="en-US" sz="1050" kern="1200"/>
                        <a:t>2009</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Observed IC from NCAR’s DART system + 100 Year control run SST</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3 </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10 </a:t>
                      </a:r>
                      <a:endParaRPr lang="en-CA" sz="1050">
                        <a:latin typeface="Times New Roman"/>
                        <a:ea typeface="MS Mincho"/>
                        <a:cs typeface="Times New Roman"/>
                      </a:endParaRPr>
                    </a:p>
                  </a:txBody>
                  <a:tcPr marL="53474" marR="53474" marT="26737" marB="26737"/>
                </a:tc>
              </a:tr>
              <a:tr h="320842">
                <a:tc>
                  <a:txBody>
                    <a:bodyPr/>
                    <a:lstStyle/>
                    <a:p>
                      <a:pPr algn="ctr">
                        <a:spcAft>
                          <a:spcPts val="0"/>
                        </a:spcAft>
                      </a:pPr>
                      <a:r>
                        <a:rPr lang="en-US" sz="1050" b="1" kern="1200" dirty="0"/>
                        <a:t>TLE</a:t>
                      </a:r>
                      <a:endParaRPr lang="en-CA" sz="1050" b="1" dirty="0">
                        <a:latin typeface="Times New Roman"/>
                        <a:ea typeface="MS Mincho"/>
                        <a:cs typeface="Times New Roman"/>
                      </a:endParaRPr>
                    </a:p>
                  </a:txBody>
                  <a:tcPr marL="53474" marR="53474" marT="26737" marB="26737"/>
                </a:tc>
                <a:tc>
                  <a:txBody>
                    <a:bodyPr/>
                    <a:lstStyle/>
                    <a:p>
                      <a:pPr algn="ctr">
                        <a:spcAft>
                          <a:spcPts val="0"/>
                        </a:spcAft>
                      </a:pPr>
                      <a:r>
                        <a:rPr lang="en-US" sz="1050" kern="1200"/>
                        <a:t>Time Lag Ensemble forecast</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2000-2009</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6 hours lag observed IC from NCAR’s DART system </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6</a:t>
                      </a:r>
                      <a:endParaRPr lang="en-CA" sz="1050">
                        <a:latin typeface="Times New Roman"/>
                        <a:ea typeface="MS Mincho"/>
                        <a:cs typeface="Times New Roman"/>
                      </a:endParaRPr>
                    </a:p>
                  </a:txBody>
                  <a:tcPr marL="53474" marR="53474" marT="26737" marB="26737"/>
                </a:tc>
              </a:tr>
              <a:tr h="409965">
                <a:tc>
                  <a:txBody>
                    <a:bodyPr/>
                    <a:lstStyle/>
                    <a:p>
                      <a:pPr algn="ctr">
                        <a:spcAft>
                          <a:spcPts val="0"/>
                        </a:spcAft>
                      </a:pPr>
                      <a:r>
                        <a:rPr lang="en-US" sz="1050" b="1" kern="1200" dirty="0" err="1"/>
                        <a:t>CSVp</a:t>
                      </a:r>
                      <a:endParaRPr lang="en-CA" sz="1050" b="1" dirty="0">
                        <a:latin typeface="Times New Roman"/>
                        <a:ea typeface="MS Mincho"/>
                        <a:cs typeface="Times New Roman"/>
                      </a:endParaRPr>
                    </a:p>
                  </a:txBody>
                  <a:tcPr marL="53474" marR="53474" marT="26737" marB="26737"/>
                </a:tc>
                <a:tc>
                  <a:txBody>
                    <a:bodyPr/>
                    <a:lstStyle/>
                    <a:p>
                      <a:pPr algn="ctr">
                        <a:spcAft>
                          <a:spcPts val="0"/>
                        </a:spcAft>
                      </a:pPr>
                      <a:r>
                        <a:rPr lang="en-US" sz="1050" kern="1200"/>
                        <a:t>Ensemble forecast using +ve CSV as perturbations</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Indian Ocean</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2000-2009</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Observed IC from NCAR’s DART system</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10</a:t>
                      </a:r>
                      <a:endParaRPr lang="en-CA" sz="1050">
                        <a:latin typeface="Times New Roman"/>
                        <a:ea typeface="MS Mincho"/>
                        <a:cs typeface="Times New Roman"/>
                      </a:endParaRPr>
                    </a:p>
                  </a:txBody>
                  <a:tcPr marL="53474" marR="53474" marT="26737" marB="26737"/>
                </a:tc>
              </a:tr>
              <a:tr h="409965">
                <a:tc>
                  <a:txBody>
                    <a:bodyPr/>
                    <a:lstStyle/>
                    <a:p>
                      <a:pPr algn="ctr">
                        <a:spcAft>
                          <a:spcPts val="0"/>
                        </a:spcAft>
                      </a:pPr>
                      <a:r>
                        <a:rPr lang="en-US" sz="1050" b="1" kern="1200" dirty="0" err="1"/>
                        <a:t>CSVn</a:t>
                      </a:r>
                      <a:endParaRPr lang="en-CA" sz="1050" b="1" dirty="0">
                        <a:latin typeface="Times New Roman"/>
                        <a:ea typeface="MS Mincho"/>
                        <a:cs typeface="Times New Roman"/>
                      </a:endParaRPr>
                    </a:p>
                  </a:txBody>
                  <a:tcPr marL="53474" marR="53474" marT="26737" marB="26737"/>
                </a:tc>
                <a:tc>
                  <a:txBody>
                    <a:bodyPr/>
                    <a:lstStyle/>
                    <a:p>
                      <a:pPr algn="ctr">
                        <a:spcAft>
                          <a:spcPts val="0"/>
                        </a:spcAft>
                      </a:pPr>
                      <a:r>
                        <a:rPr lang="en-US" sz="1050" kern="1200"/>
                        <a:t>Ensemble forecast using –ve CSV as perturbations</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Indian Ocean</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2000-2009</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Observed IC from NCAR’s DART system</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10</a:t>
                      </a:r>
                      <a:endParaRPr lang="en-CA" sz="1050">
                        <a:latin typeface="Times New Roman"/>
                        <a:ea typeface="MS Mincho"/>
                        <a:cs typeface="Times New Roman"/>
                      </a:endParaRPr>
                    </a:p>
                  </a:txBody>
                  <a:tcPr marL="53474" marR="53474" marT="26737" marB="26737"/>
                </a:tc>
              </a:tr>
              <a:tr h="409965">
                <a:tc>
                  <a:txBody>
                    <a:bodyPr/>
                    <a:lstStyle/>
                    <a:p>
                      <a:pPr algn="ctr">
                        <a:spcAft>
                          <a:spcPts val="0"/>
                        </a:spcAft>
                      </a:pPr>
                      <a:r>
                        <a:rPr lang="en-US" sz="1050" b="1" kern="1200" dirty="0"/>
                        <a:t>30CSVp</a:t>
                      </a:r>
                      <a:endParaRPr lang="en-CA" sz="1050" b="1" dirty="0">
                        <a:latin typeface="Times New Roman"/>
                        <a:ea typeface="MS Mincho"/>
                        <a:cs typeface="Times New Roman"/>
                      </a:endParaRPr>
                    </a:p>
                  </a:txBody>
                  <a:tcPr marL="53474" marR="53474" marT="26737" marB="26737"/>
                </a:tc>
                <a:tc>
                  <a:txBody>
                    <a:bodyPr/>
                    <a:lstStyle/>
                    <a:p>
                      <a:pPr algn="ctr">
                        <a:spcAft>
                          <a:spcPts val="0"/>
                        </a:spcAft>
                      </a:pPr>
                      <a:r>
                        <a:rPr lang="en-US" sz="1050" kern="1200"/>
                        <a:t>Ensemble forecast using +ve CSV as perturbations</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Indian Ocean</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1980-2009</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Control run IC created with prescribed SST</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10</a:t>
                      </a:r>
                      <a:endParaRPr lang="en-CA" sz="1050">
                        <a:latin typeface="Times New Roman"/>
                        <a:ea typeface="MS Mincho"/>
                        <a:cs typeface="Times New Roman"/>
                      </a:endParaRPr>
                    </a:p>
                  </a:txBody>
                  <a:tcPr marL="53474" marR="53474" marT="26737" marB="26737"/>
                </a:tc>
              </a:tr>
              <a:tr h="409965">
                <a:tc>
                  <a:txBody>
                    <a:bodyPr/>
                    <a:lstStyle/>
                    <a:p>
                      <a:pPr algn="ctr">
                        <a:spcAft>
                          <a:spcPts val="0"/>
                        </a:spcAft>
                      </a:pPr>
                      <a:r>
                        <a:rPr lang="en-US" sz="1050" b="1" kern="1200" dirty="0"/>
                        <a:t>Control Forecast</a:t>
                      </a:r>
                      <a:endParaRPr lang="en-CA" sz="1050" b="1" dirty="0">
                        <a:latin typeface="Times New Roman"/>
                        <a:ea typeface="MS Mincho"/>
                        <a:cs typeface="Times New Roman"/>
                      </a:endParaRPr>
                    </a:p>
                  </a:txBody>
                  <a:tcPr marL="53474" marR="53474" marT="26737" marB="26737"/>
                </a:tc>
                <a:tc>
                  <a:txBody>
                    <a:bodyPr/>
                    <a:lstStyle/>
                    <a:p>
                      <a:pPr algn="ctr">
                        <a:spcAft>
                          <a:spcPts val="0"/>
                        </a:spcAft>
                      </a:pPr>
                      <a:r>
                        <a:rPr lang="en-US" sz="1050" kern="1200"/>
                        <a:t>Ensemble forecast without CSV perturbation</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2000-2009 and </a:t>
                      </a:r>
                      <a:endParaRPr lang="en-CA" sz="1050"/>
                    </a:p>
                    <a:p>
                      <a:pPr algn="ctr">
                        <a:spcAft>
                          <a:spcPts val="0"/>
                        </a:spcAft>
                      </a:pPr>
                      <a:r>
                        <a:rPr lang="en-US" sz="1050" kern="1200"/>
                        <a:t>1980-2009</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Observed IC from NCAR’s DART system</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a:t>
                      </a:r>
                      <a:endParaRPr lang="en-CA" sz="1050">
                        <a:latin typeface="Times New Roman"/>
                        <a:ea typeface="MS Mincho"/>
                        <a:cs typeface="Times New Roman"/>
                      </a:endParaRPr>
                    </a:p>
                  </a:txBody>
                  <a:tcPr marL="53474" marR="53474" marT="26737" marB="26737"/>
                </a:tc>
                <a:tc>
                  <a:txBody>
                    <a:bodyPr/>
                    <a:lstStyle/>
                    <a:p>
                      <a:pPr algn="ctr">
                        <a:spcAft>
                          <a:spcPts val="0"/>
                        </a:spcAft>
                      </a:pPr>
                      <a:r>
                        <a:rPr lang="en-US" sz="1050" kern="1200"/>
                        <a:t>10</a:t>
                      </a:r>
                      <a:endParaRPr lang="en-CA" sz="1050">
                        <a:latin typeface="Times New Roman"/>
                        <a:ea typeface="MS Mincho"/>
                        <a:cs typeface="Times New Roman"/>
                      </a:endParaRPr>
                    </a:p>
                  </a:txBody>
                  <a:tcPr marL="53474" marR="53474" marT="26737" marB="26737"/>
                </a:tc>
              </a:tr>
              <a:tr h="320842">
                <a:tc gridSpan="7">
                  <a:txBody>
                    <a:bodyPr/>
                    <a:lstStyle/>
                    <a:p>
                      <a:pPr>
                        <a:spcAft>
                          <a:spcPts val="0"/>
                        </a:spcAft>
                      </a:pPr>
                      <a:r>
                        <a:rPr lang="en-US" sz="1050" kern="1200" dirty="0"/>
                        <a:t>All experiments start from Jun 1st of every year with lead time of 4 months (June, July, August and September, JJAS). In CAM4 experiments, persistence SST is used as boundary conditions (BC) whereas in CCSM4, SST is used from the multiyear year control run of ocean model.</a:t>
                      </a:r>
                      <a:endParaRPr lang="en-CA" sz="1050" dirty="0">
                        <a:latin typeface="Times New Roman"/>
                        <a:ea typeface="MS Mincho"/>
                        <a:cs typeface="Times New Roman"/>
                      </a:endParaRPr>
                    </a:p>
                  </a:txBody>
                  <a:tcPr marL="53474" marR="53474" marT="26737" marB="26737"/>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r>
            </a:tbl>
          </a:graphicData>
        </a:graphic>
      </p:graphicFrame>
      <p:sp>
        <p:nvSpPr>
          <p:cNvPr id="3" name="Slide Number Placeholder 2"/>
          <p:cNvSpPr>
            <a:spLocks noGrp="1"/>
          </p:cNvSpPr>
          <p:nvPr>
            <p:ph type="sldNum" sz="quarter" idx="12"/>
          </p:nvPr>
        </p:nvSpPr>
        <p:spPr/>
        <p:txBody>
          <a:bodyPr/>
          <a:lstStyle/>
          <a:p>
            <a:fld id="{23E1C06C-82B3-48EC-A380-608C8F703BD9}" type="slidenum">
              <a:rPr lang="en-US" smtClean="0"/>
              <a:pPr/>
              <a:t>19</a:t>
            </a:fld>
            <a:endParaRPr lang="en-US"/>
          </a:p>
        </p:txBody>
      </p:sp>
    </p:spTree>
    <p:extLst>
      <p:ext uri="{BB962C8B-B14F-4D97-AF65-F5344CB8AC3E}">
        <p14:creationId xmlns:p14="http://schemas.microsoft.com/office/powerpoint/2010/main" val="4094758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Forecast Errors </a:t>
            </a:r>
            <a:endParaRPr lang="en-US" dirty="0"/>
          </a:p>
        </p:txBody>
      </p:sp>
      <p:sp>
        <p:nvSpPr>
          <p:cNvPr id="3" name="Content Placeholder 2"/>
          <p:cNvSpPr>
            <a:spLocks noGrp="1"/>
          </p:cNvSpPr>
          <p:nvPr>
            <p:ph idx="1"/>
          </p:nvPr>
        </p:nvSpPr>
        <p:spPr>
          <a:xfrm>
            <a:off x="381000" y="1447800"/>
            <a:ext cx="8229600" cy="5011579"/>
          </a:xfrm>
        </p:spPr>
        <p:txBody>
          <a:bodyPr>
            <a:noAutofit/>
          </a:bodyPr>
          <a:lstStyle/>
          <a:p>
            <a:pPr lvl="0"/>
            <a:r>
              <a:rPr lang="en-CA" sz="2000" dirty="0">
                <a:solidFill>
                  <a:srgbClr val="000000"/>
                </a:solidFill>
              </a:rPr>
              <a:t>Forecast errors comes from model imperfection and poor initial conditions</a:t>
            </a:r>
            <a:r>
              <a:rPr lang="en-US" sz="2000" dirty="0">
                <a:solidFill>
                  <a:srgbClr val="000000"/>
                </a:solidFill>
              </a:rPr>
              <a:t>.</a:t>
            </a:r>
            <a:r>
              <a:rPr lang="en-CA" sz="2000" dirty="0">
                <a:solidFill>
                  <a:srgbClr val="000000"/>
                </a:solidFill>
              </a:rPr>
              <a:t> To improve initialization:</a:t>
            </a:r>
          </a:p>
          <a:p>
            <a:pPr lvl="1"/>
            <a:r>
              <a:rPr lang="en-CA" sz="1600" dirty="0">
                <a:solidFill>
                  <a:srgbClr val="FF0000"/>
                </a:solidFill>
              </a:rPr>
              <a:t>Knowledge about initial error distribution?</a:t>
            </a:r>
          </a:p>
          <a:p>
            <a:pPr lvl="1"/>
            <a:r>
              <a:rPr lang="en-CA" sz="1600" dirty="0">
                <a:solidFill>
                  <a:srgbClr val="FF0000"/>
                </a:solidFill>
              </a:rPr>
              <a:t>Infinite ensemble members?</a:t>
            </a:r>
          </a:p>
          <a:p>
            <a:pPr lvl="0" algn="just"/>
            <a:endParaRPr lang="en-CA" sz="2000" dirty="0">
              <a:solidFill>
                <a:prstClr val="black"/>
              </a:solidFill>
            </a:endParaRPr>
          </a:p>
          <a:p>
            <a:pPr lvl="0" algn="just"/>
            <a:endParaRPr lang="en-CA" sz="2000" dirty="0" smtClean="0">
              <a:solidFill>
                <a:prstClr val="black"/>
              </a:solidFill>
            </a:endParaRPr>
          </a:p>
          <a:p>
            <a:pPr lvl="0" algn="just"/>
            <a:endParaRPr lang="en-CA" sz="2000" dirty="0" smtClean="0">
              <a:solidFill>
                <a:prstClr val="black"/>
              </a:solidFill>
            </a:endParaRPr>
          </a:p>
          <a:p>
            <a:pPr lvl="0" algn="just"/>
            <a:endParaRPr lang="en-CA" sz="2000" dirty="0" smtClean="0">
              <a:solidFill>
                <a:prstClr val="black"/>
              </a:solidFill>
            </a:endParaRPr>
          </a:p>
          <a:p>
            <a:pPr lvl="0" algn="just"/>
            <a:endParaRPr lang="en-CA" sz="2000" dirty="0" smtClean="0">
              <a:solidFill>
                <a:prstClr val="black"/>
              </a:solidFill>
            </a:endParaRPr>
          </a:p>
          <a:p>
            <a:pPr lvl="0" algn="just"/>
            <a:endParaRPr lang="en-CA" sz="2000" dirty="0" smtClean="0">
              <a:solidFill>
                <a:prstClr val="black"/>
              </a:solidFill>
            </a:endParaRPr>
          </a:p>
          <a:p>
            <a:pPr lvl="0" algn="just"/>
            <a:endParaRPr lang="en-CA" sz="2000" dirty="0" smtClean="0">
              <a:solidFill>
                <a:prstClr val="black"/>
              </a:solidFill>
            </a:endParaRPr>
          </a:p>
          <a:p>
            <a:pPr lvl="0" algn="just"/>
            <a:endParaRPr lang="en-CA" sz="2000" dirty="0" smtClean="0">
              <a:solidFill>
                <a:prstClr val="black"/>
              </a:solidFill>
            </a:endParaRPr>
          </a:p>
          <a:p>
            <a:pPr lvl="0" algn="just"/>
            <a:r>
              <a:rPr lang="en-CA" sz="2000" dirty="0" smtClean="0">
                <a:solidFill>
                  <a:srgbClr val="FF0000"/>
                </a:solidFill>
              </a:rPr>
              <a:t>Model</a:t>
            </a:r>
            <a:r>
              <a:rPr lang="en-CA" sz="2000" dirty="0" smtClean="0">
                <a:solidFill>
                  <a:prstClr val="black"/>
                </a:solidFill>
              </a:rPr>
              <a:t> </a:t>
            </a:r>
            <a:r>
              <a:rPr lang="en-CA" sz="2000" dirty="0">
                <a:solidFill>
                  <a:prstClr val="black"/>
                </a:solidFill>
              </a:rPr>
              <a:t>improvements and good </a:t>
            </a:r>
            <a:r>
              <a:rPr lang="en-CA" sz="2000" dirty="0">
                <a:solidFill>
                  <a:srgbClr val="FF0000"/>
                </a:solidFill>
              </a:rPr>
              <a:t>initialization</a:t>
            </a:r>
            <a:r>
              <a:rPr lang="en-CA" sz="2000" dirty="0">
                <a:solidFill>
                  <a:prstClr val="black"/>
                </a:solidFill>
              </a:rPr>
              <a:t> process is essential to achieve skillful forecast.</a:t>
            </a:r>
            <a:endParaRPr lang="en-US" sz="2000" dirty="0">
              <a:solidFill>
                <a:prstClr val="black"/>
              </a:solidFill>
            </a:endParaRPr>
          </a:p>
          <a:p>
            <a:pPr algn="just"/>
            <a:endParaRPr lang="en-US" sz="2000" dirty="0" smtClean="0"/>
          </a:p>
          <a:p>
            <a:pPr algn="just"/>
            <a:endParaRPr lang="en-US" sz="2000" dirty="0" smtClean="0"/>
          </a:p>
        </p:txBody>
      </p:sp>
      <p:sp>
        <p:nvSpPr>
          <p:cNvPr id="4" name="Slide Number Placeholder 3"/>
          <p:cNvSpPr>
            <a:spLocks noGrp="1"/>
          </p:cNvSpPr>
          <p:nvPr>
            <p:ph type="sldNum" sz="quarter" idx="12"/>
          </p:nvPr>
        </p:nvSpPr>
        <p:spPr/>
        <p:txBody>
          <a:bodyPr/>
          <a:lstStyle/>
          <a:p>
            <a:fld id="{23E1C06C-82B3-48EC-A380-608C8F703BD9}" type="slidenum">
              <a:rPr lang="en-US" smtClean="0"/>
              <a:pPr/>
              <a:t>2</a:t>
            </a:fld>
            <a:endParaRPr lang="en-US"/>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2895600"/>
            <a:ext cx="4419600" cy="271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248400" y="6154146"/>
            <a:ext cx="1681807" cy="276999"/>
          </a:xfrm>
          <a:prstGeom prst="rect">
            <a:avLst/>
          </a:prstGeom>
          <a:noFill/>
        </p:spPr>
        <p:txBody>
          <a:bodyPr wrap="square" rtlCol="0">
            <a:spAutoFit/>
          </a:bodyPr>
          <a:lstStyle/>
          <a:p>
            <a:r>
              <a:rPr lang="en-US" sz="1200" smtClean="0">
                <a:solidFill>
                  <a:schemeClr val="bg1">
                    <a:lumMod val="50000"/>
                  </a:schemeClr>
                </a:solidFill>
              </a:rPr>
              <a:t>Kang et al, 2007</a:t>
            </a:r>
            <a:endParaRPr lang="en-US" sz="1200" dirty="0">
              <a:solidFill>
                <a:schemeClr val="bg1">
                  <a:lumMod val="50000"/>
                </a:schemeClr>
              </a:solidFill>
            </a:endParaRPr>
          </a:p>
        </p:txBody>
      </p:sp>
    </p:spTree>
    <p:extLst>
      <p:ext uri="{BB962C8B-B14F-4D97-AF65-F5344CB8AC3E}">
        <p14:creationId xmlns:p14="http://schemas.microsoft.com/office/powerpoint/2010/main" val="1645374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E1C06C-82B3-48EC-A380-608C8F703BD9}" type="slidenum">
              <a:rPr lang="en-US" smtClean="0"/>
              <a:pPr/>
              <a:t>20</a:t>
            </a:fld>
            <a:endParaRPr lang="en-US"/>
          </a:p>
        </p:txBody>
      </p:sp>
      <p:sp>
        <p:nvSpPr>
          <p:cNvPr id="3" name="Content Placeholder 2"/>
          <p:cNvSpPr txBox="1">
            <a:spLocks/>
          </p:cNvSpPr>
          <p:nvPr/>
        </p:nvSpPr>
        <p:spPr>
          <a:xfrm>
            <a:off x="457200" y="1722437"/>
            <a:ext cx="8229600" cy="4525963"/>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smtClean="0"/>
          </a:p>
          <a:p>
            <a:pPr algn="just"/>
            <a:endParaRPr lang="en-US" dirty="0" smtClean="0"/>
          </a:p>
          <a:p>
            <a:pPr marL="0" indent="0" algn="just">
              <a:buNone/>
            </a:pPr>
            <a:endParaRPr lang="en-US" dirty="0" smtClean="0"/>
          </a:p>
          <a:p>
            <a:pPr marL="0" indent="0" algn="just">
              <a:buNone/>
            </a:pPr>
            <a:endParaRPr lang="en-US" dirty="0"/>
          </a:p>
          <a:p>
            <a:pPr marL="0" indent="0" algn="just">
              <a:buNone/>
            </a:pPr>
            <a:endParaRPr lang="en-US" dirty="0" smtClean="0"/>
          </a:p>
          <a:p>
            <a:pPr marL="0" indent="0" algn="just">
              <a:buNone/>
            </a:pPr>
            <a:endParaRPr lang="en-US" dirty="0"/>
          </a:p>
          <a:p>
            <a:pPr marL="0" indent="0" algn="just">
              <a:buNone/>
            </a:pPr>
            <a:endParaRPr lang="en-US" dirty="0" smtClean="0"/>
          </a:p>
          <a:p>
            <a:pPr marL="0" indent="0" algn="just">
              <a:buNone/>
            </a:pPr>
            <a:r>
              <a:rPr lang="en-US" sz="2400" dirty="0" smtClean="0"/>
              <a:t>However, this method do not capture </a:t>
            </a:r>
            <a:r>
              <a:rPr lang="en-US" sz="2400" dirty="0" smtClean="0">
                <a:solidFill>
                  <a:srgbClr val="FF0000"/>
                </a:solidFill>
              </a:rPr>
              <a:t>optimal perturbation</a:t>
            </a:r>
            <a:r>
              <a:rPr lang="en-US" sz="2400" dirty="0" smtClean="0"/>
              <a:t>, which represents the maximum portion of forecast errors with a limited ensemble size. </a:t>
            </a:r>
          </a:p>
          <a:p>
            <a:endParaRPr lang="en-US" dirty="0" smtClean="0"/>
          </a:p>
          <a:p>
            <a:endParaRPr lang="en-US" dirty="0"/>
          </a:p>
        </p:txBody>
      </p:sp>
      <p:grpSp>
        <p:nvGrpSpPr>
          <p:cNvPr id="4" name="Group 111"/>
          <p:cNvGrpSpPr/>
          <p:nvPr/>
        </p:nvGrpSpPr>
        <p:grpSpPr>
          <a:xfrm>
            <a:off x="1007466" y="2981816"/>
            <a:ext cx="3899587" cy="576064"/>
            <a:chOff x="755576" y="836712"/>
            <a:chExt cx="3931283" cy="576064"/>
          </a:xfrm>
        </p:grpSpPr>
        <p:sp>
          <p:nvSpPr>
            <p:cNvPr id="5" name="Rectangle 109"/>
            <p:cNvSpPr/>
            <p:nvPr/>
          </p:nvSpPr>
          <p:spPr>
            <a:xfrm>
              <a:off x="971600" y="836712"/>
              <a:ext cx="3604408" cy="521622"/>
            </a:xfrm>
            <a:prstGeom prst="rect">
              <a:avLst/>
            </a:prstGeom>
            <a:noFill/>
            <a:ln>
              <a:solidFill>
                <a:srgbClr val="A38E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6" name="Rectangle 110"/>
            <p:cNvSpPr/>
            <p:nvPr/>
          </p:nvSpPr>
          <p:spPr>
            <a:xfrm>
              <a:off x="755576" y="1035170"/>
              <a:ext cx="3931283" cy="3776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grpSp>
      <p:sp>
        <p:nvSpPr>
          <p:cNvPr id="7" name="Rectangle 4"/>
          <p:cNvSpPr/>
          <p:nvPr/>
        </p:nvSpPr>
        <p:spPr>
          <a:xfrm>
            <a:off x="3673332" y="4305019"/>
            <a:ext cx="325872" cy="252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8" name="Rectangle 5"/>
          <p:cNvSpPr/>
          <p:nvPr/>
        </p:nvSpPr>
        <p:spPr>
          <a:xfrm>
            <a:off x="4177388" y="4305019"/>
            <a:ext cx="325872" cy="252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9" name="Rectangle 6"/>
          <p:cNvSpPr/>
          <p:nvPr/>
        </p:nvSpPr>
        <p:spPr>
          <a:xfrm>
            <a:off x="4392013" y="4303104"/>
            <a:ext cx="325872" cy="252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cxnSp>
        <p:nvCxnSpPr>
          <p:cNvPr id="10" name="직선 화살표 연결선 32"/>
          <p:cNvCxnSpPr/>
          <p:nvPr/>
        </p:nvCxnSpPr>
        <p:spPr>
          <a:xfrm flipV="1">
            <a:off x="1339093" y="4478325"/>
            <a:ext cx="6696000" cy="1"/>
          </a:xfrm>
          <a:prstGeom prst="straightConnector1">
            <a:avLst/>
          </a:prstGeom>
          <a:ln w="28575">
            <a:solidFill>
              <a:schemeClr val="tx1"/>
            </a:solidFill>
            <a:headEnd type="oval" w="med" len="med"/>
            <a:tailEnd type="triangle" w="med" len="med"/>
          </a:ln>
        </p:spPr>
        <p:style>
          <a:lnRef idx="3">
            <a:schemeClr val="accent3"/>
          </a:lnRef>
          <a:fillRef idx="0">
            <a:schemeClr val="accent3"/>
          </a:fillRef>
          <a:effectRef idx="2">
            <a:schemeClr val="accent3"/>
          </a:effectRef>
          <a:fontRef idx="minor">
            <a:schemeClr val="tx1"/>
          </a:fontRef>
        </p:style>
      </p:cxnSp>
      <p:grpSp>
        <p:nvGrpSpPr>
          <p:cNvPr id="11" name="그룹 3"/>
          <p:cNvGrpSpPr/>
          <p:nvPr/>
        </p:nvGrpSpPr>
        <p:grpSpPr>
          <a:xfrm>
            <a:off x="1538908" y="3914204"/>
            <a:ext cx="3111687" cy="548882"/>
            <a:chOff x="1490092" y="2014810"/>
            <a:chExt cx="3111687" cy="548882"/>
          </a:xfrm>
        </p:grpSpPr>
        <p:grpSp>
          <p:nvGrpSpPr>
            <p:cNvPr id="12" name="Group 7"/>
            <p:cNvGrpSpPr/>
            <p:nvPr/>
          </p:nvGrpSpPr>
          <p:grpSpPr>
            <a:xfrm>
              <a:off x="3972497" y="2014810"/>
              <a:ext cx="629282" cy="548108"/>
              <a:chOff x="2915816" y="2102364"/>
              <a:chExt cx="629282" cy="548108"/>
            </a:xfrm>
          </p:grpSpPr>
          <p:cxnSp>
            <p:nvCxnSpPr>
              <p:cNvPr id="29" name="직선 화살표 연결선 42"/>
              <p:cNvCxnSpPr/>
              <p:nvPr/>
            </p:nvCxnSpPr>
            <p:spPr>
              <a:xfrm rot="5400000">
                <a:off x="2642180" y="2376000"/>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30" name="직선 화살표 연결선 43"/>
              <p:cNvCxnSpPr/>
              <p:nvPr/>
            </p:nvCxnSpPr>
            <p:spPr>
              <a:xfrm rot="5400000">
                <a:off x="2798624" y="2376000"/>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31" name="직선 화살표 연결선 44"/>
              <p:cNvCxnSpPr/>
              <p:nvPr/>
            </p:nvCxnSpPr>
            <p:spPr>
              <a:xfrm rot="5400000">
                <a:off x="2956740" y="2376000"/>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32" name="직선 화살표 연결선 45"/>
              <p:cNvCxnSpPr/>
              <p:nvPr/>
            </p:nvCxnSpPr>
            <p:spPr>
              <a:xfrm rot="5400000">
                <a:off x="3117366" y="2376000"/>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33" name="직선 화살표 연결선 43"/>
              <p:cNvCxnSpPr/>
              <p:nvPr/>
            </p:nvCxnSpPr>
            <p:spPr>
              <a:xfrm rot="5400000">
                <a:off x="3270626" y="2376000"/>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grpSp>
        <p:cxnSp>
          <p:nvCxnSpPr>
            <p:cNvPr id="13" name="직선 화살표 연결선 35"/>
            <p:cNvCxnSpPr/>
            <p:nvPr/>
          </p:nvCxnSpPr>
          <p:spPr>
            <a:xfrm rot="5400000">
              <a:off x="1216456" y="2289213"/>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4" name="직선 화살표 연결선 36"/>
            <p:cNvCxnSpPr/>
            <p:nvPr/>
          </p:nvCxnSpPr>
          <p:spPr>
            <a:xfrm rot="5400000">
              <a:off x="1377082" y="2289206"/>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5" name="직선 화살표 연결선 37"/>
            <p:cNvCxnSpPr/>
            <p:nvPr/>
          </p:nvCxnSpPr>
          <p:spPr>
            <a:xfrm rot="5400000">
              <a:off x="1535198" y="2289213"/>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6" name="직선 화살표 연결선 38"/>
            <p:cNvCxnSpPr/>
            <p:nvPr/>
          </p:nvCxnSpPr>
          <p:spPr>
            <a:xfrm rot="5400000">
              <a:off x="1695824" y="2289206"/>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7" name="직선 화살표 연결선 39"/>
            <p:cNvCxnSpPr/>
            <p:nvPr/>
          </p:nvCxnSpPr>
          <p:spPr>
            <a:xfrm rot="5400000">
              <a:off x="1853104" y="2289213"/>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8" name="직선 화살표 연결선 40"/>
            <p:cNvCxnSpPr/>
            <p:nvPr/>
          </p:nvCxnSpPr>
          <p:spPr>
            <a:xfrm rot="5400000">
              <a:off x="2013731" y="2289206"/>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9" name="직선 화살표 연결선 41"/>
            <p:cNvCxnSpPr/>
            <p:nvPr/>
          </p:nvCxnSpPr>
          <p:spPr>
            <a:xfrm rot="5400000">
              <a:off x="2171846" y="2289213"/>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20" name="직선 화살표 연결선 42"/>
            <p:cNvCxnSpPr/>
            <p:nvPr/>
          </p:nvCxnSpPr>
          <p:spPr>
            <a:xfrm rot="5400000">
              <a:off x="2332473" y="2289206"/>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21" name="직선 화살표 연결선 43"/>
            <p:cNvCxnSpPr/>
            <p:nvPr/>
          </p:nvCxnSpPr>
          <p:spPr>
            <a:xfrm rot="5400000">
              <a:off x="2488917" y="2289206"/>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22" name="직선 화살표 연결선 44"/>
            <p:cNvCxnSpPr/>
            <p:nvPr/>
          </p:nvCxnSpPr>
          <p:spPr>
            <a:xfrm rot="5400000">
              <a:off x="2647033" y="2289213"/>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23" name="직선 화살표 연결선 45"/>
            <p:cNvCxnSpPr/>
            <p:nvPr/>
          </p:nvCxnSpPr>
          <p:spPr>
            <a:xfrm rot="5400000">
              <a:off x="3384317" y="2289206"/>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24" name="직선 화살표 연결선 43"/>
            <p:cNvCxnSpPr/>
            <p:nvPr/>
          </p:nvCxnSpPr>
          <p:spPr>
            <a:xfrm rot="5400000">
              <a:off x="3537577" y="2288446"/>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25" name="직선 화살표 연결선 41"/>
            <p:cNvCxnSpPr/>
            <p:nvPr/>
          </p:nvCxnSpPr>
          <p:spPr>
            <a:xfrm rot="5400000">
              <a:off x="2781815" y="2289220"/>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26" name="직선 화살표 연결선 42"/>
            <p:cNvCxnSpPr/>
            <p:nvPr/>
          </p:nvCxnSpPr>
          <p:spPr>
            <a:xfrm rot="5400000">
              <a:off x="2942442" y="2289213"/>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27" name="직선 화살표 연결선 43"/>
            <p:cNvCxnSpPr/>
            <p:nvPr/>
          </p:nvCxnSpPr>
          <p:spPr>
            <a:xfrm rot="5400000">
              <a:off x="3098886" y="2289213"/>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28" name="직선 화살표 연결선 44"/>
            <p:cNvCxnSpPr/>
            <p:nvPr/>
          </p:nvCxnSpPr>
          <p:spPr>
            <a:xfrm rot="5400000">
              <a:off x="3248239" y="2289220"/>
              <a:ext cx="548108" cy="836"/>
            </a:xfrm>
            <a:prstGeom prst="straightConnector1">
              <a:avLst/>
            </a:prstGeom>
            <a:ln w="28575">
              <a:solidFill>
                <a:schemeClr val="accent6">
                  <a:lumMod val="90000"/>
                </a:schemeClr>
              </a:solidFill>
              <a:headEnd type="none" w="med" len="med"/>
              <a:tailEnd type="triangle" w="med" len="med"/>
            </a:ln>
          </p:spPr>
          <p:style>
            <a:lnRef idx="3">
              <a:schemeClr val="accent3"/>
            </a:lnRef>
            <a:fillRef idx="0">
              <a:schemeClr val="accent3"/>
            </a:fillRef>
            <a:effectRef idx="2">
              <a:schemeClr val="accent3"/>
            </a:effectRef>
            <a:fontRef idx="minor">
              <a:schemeClr val="tx1"/>
            </a:fontRef>
          </p:style>
        </p:cxnSp>
      </p:grpSp>
      <p:sp>
        <p:nvSpPr>
          <p:cNvPr id="36" name="TextBox 35"/>
          <p:cNvSpPr txBox="1"/>
          <p:nvPr/>
        </p:nvSpPr>
        <p:spPr>
          <a:xfrm>
            <a:off x="1164982" y="2664098"/>
            <a:ext cx="1555234" cy="400110"/>
          </a:xfrm>
          <a:prstGeom prst="rect">
            <a:avLst/>
          </a:prstGeom>
          <a:noFill/>
        </p:spPr>
        <p:txBody>
          <a:bodyPr wrap="none" rtlCol="0">
            <a:spAutoFit/>
          </a:bodyPr>
          <a:lstStyle/>
          <a:p>
            <a:r>
              <a:rPr lang="en-US" altLang="ko-KR" sz="2000" b="1" dirty="0" smtClean="0">
                <a:solidFill>
                  <a:srgbClr val="CEC597">
                    <a:lumMod val="50000"/>
                  </a:srgbClr>
                </a:solidFill>
              </a:rPr>
              <a:t>Initialization</a:t>
            </a:r>
            <a:endParaRPr lang="ko-KR" altLang="en-US" sz="2000" b="1" dirty="0">
              <a:solidFill>
                <a:srgbClr val="CEC597">
                  <a:lumMod val="50000"/>
                </a:srgbClr>
              </a:solidFill>
            </a:endParaRPr>
          </a:p>
        </p:txBody>
      </p:sp>
      <p:grpSp>
        <p:nvGrpSpPr>
          <p:cNvPr id="37" name="Group 113"/>
          <p:cNvGrpSpPr/>
          <p:nvPr/>
        </p:nvGrpSpPr>
        <p:grpSpPr>
          <a:xfrm>
            <a:off x="4722725" y="2981816"/>
            <a:ext cx="3354475" cy="576064"/>
            <a:chOff x="755576" y="836712"/>
            <a:chExt cx="3931283" cy="576064"/>
          </a:xfrm>
        </p:grpSpPr>
        <p:sp>
          <p:nvSpPr>
            <p:cNvPr id="38" name="Rectangle 114"/>
            <p:cNvSpPr/>
            <p:nvPr/>
          </p:nvSpPr>
          <p:spPr>
            <a:xfrm>
              <a:off x="971600" y="836712"/>
              <a:ext cx="3604408" cy="52162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39" name="Rectangle 115"/>
            <p:cNvSpPr/>
            <p:nvPr/>
          </p:nvSpPr>
          <p:spPr>
            <a:xfrm>
              <a:off x="755576" y="1035170"/>
              <a:ext cx="3931283" cy="3776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grpSp>
      <p:sp>
        <p:nvSpPr>
          <p:cNvPr id="40" name="TextBox 39"/>
          <p:cNvSpPr txBox="1"/>
          <p:nvPr/>
        </p:nvSpPr>
        <p:spPr>
          <a:xfrm>
            <a:off x="4866741" y="2664098"/>
            <a:ext cx="1317990" cy="400110"/>
          </a:xfrm>
          <a:prstGeom prst="rect">
            <a:avLst/>
          </a:prstGeom>
          <a:noFill/>
        </p:spPr>
        <p:txBody>
          <a:bodyPr wrap="none" rtlCol="0">
            <a:spAutoFit/>
          </a:bodyPr>
          <a:lstStyle/>
          <a:p>
            <a:r>
              <a:rPr lang="en-US" altLang="ko-KR" sz="2000" b="1" dirty="0" smtClean="0">
                <a:solidFill>
                  <a:srgbClr val="676A55">
                    <a:lumMod val="50000"/>
                  </a:srgbClr>
                </a:solidFill>
              </a:rPr>
              <a:t>Prediction</a:t>
            </a:r>
            <a:endParaRPr lang="ko-KR" altLang="en-US" sz="2000" b="1" dirty="0">
              <a:solidFill>
                <a:srgbClr val="676A55">
                  <a:lumMod val="50000"/>
                </a:srgbClr>
              </a:solidFill>
            </a:endParaRPr>
          </a:p>
        </p:txBody>
      </p:sp>
      <p:cxnSp>
        <p:nvCxnSpPr>
          <p:cNvPr id="41" name="Straight Connector 130"/>
          <p:cNvCxnSpPr/>
          <p:nvPr/>
        </p:nvCxnSpPr>
        <p:spPr>
          <a:xfrm>
            <a:off x="4852333" y="3235888"/>
            <a:ext cx="0" cy="1219685"/>
          </a:xfrm>
          <a:prstGeom prst="line">
            <a:avLst/>
          </a:prstGeom>
          <a:ln w="158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2" name="Arc 45"/>
          <p:cNvSpPr>
            <a:spLocks/>
          </p:cNvSpPr>
          <p:nvPr/>
        </p:nvSpPr>
        <p:spPr bwMode="auto">
          <a:xfrm flipV="1">
            <a:off x="4654603" y="3914203"/>
            <a:ext cx="832660" cy="557905"/>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2225">
            <a:solidFill>
              <a:schemeClr val="bg2">
                <a:lumMod val="75000"/>
              </a:schemeClr>
            </a:solidFill>
            <a:round/>
            <a:headEnd/>
            <a:tailEnd type="stealth"/>
          </a:ln>
        </p:spPr>
        <p:txBody>
          <a:bodyPr wrap="square" anchor="ctr">
            <a:spAutoFit/>
          </a:bodyPr>
          <a:lstStyle/>
          <a:p>
            <a:pPr>
              <a:defRPr/>
            </a:pPr>
            <a:endParaRPr lang="ko-KR" altLang="en-US" sz="4000" dirty="0">
              <a:solidFill>
                <a:prstClr val="black"/>
              </a:solidFill>
              <a:latin typeface="Gill Sans MT" pitchFamily="34" charset="0"/>
              <a:ea typeface="굴림" pitchFamily="50" charset="-127"/>
            </a:endParaRPr>
          </a:p>
        </p:txBody>
      </p:sp>
      <p:sp>
        <p:nvSpPr>
          <p:cNvPr id="43" name="Arc 45"/>
          <p:cNvSpPr>
            <a:spLocks/>
          </p:cNvSpPr>
          <p:nvPr/>
        </p:nvSpPr>
        <p:spPr bwMode="auto">
          <a:xfrm flipV="1">
            <a:off x="4476800" y="3766277"/>
            <a:ext cx="992561" cy="689295"/>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2225">
            <a:solidFill>
              <a:schemeClr val="bg2">
                <a:lumMod val="75000"/>
              </a:schemeClr>
            </a:solidFill>
            <a:round/>
            <a:headEnd/>
            <a:tailEnd type="stealth"/>
          </a:ln>
        </p:spPr>
        <p:txBody>
          <a:bodyPr wrap="square" anchor="ctr">
            <a:spAutoFit/>
          </a:bodyPr>
          <a:lstStyle/>
          <a:p>
            <a:pPr>
              <a:defRPr/>
            </a:pPr>
            <a:endParaRPr lang="ko-KR" altLang="en-US" sz="4000" dirty="0">
              <a:solidFill>
                <a:prstClr val="black"/>
              </a:solidFill>
              <a:latin typeface="Gill Sans MT" pitchFamily="34" charset="0"/>
              <a:ea typeface="굴림" pitchFamily="50" charset="-127"/>
            </a:endParaRPr>
          </a:p>
        </p:txBody>
      </p:sp>
      <p:sp>
        <p:nvSpPr>
          <p:cNvPr id="44" name="TextBox 43"/>
          <p:cNvSpPr txBox="1"/>
          <p:nvPr/>
        </p:nvSpPr>
        <p:spPr>
          <a:xfrm>
            <a:off x="5772944" y="4061936"/>
            <a:ext cx="1630318" cy="738664"/>
          </a:xfrm>
          <a:prstGeom prst="rect">
            <a:avLst/>
          </a:prstGeom>
          <a:noFill/>
        </p:spPr>
        <p:txBody>
          <a:bodyPr wrap="none" rtlCol="0">
            <a:spAutoFit/>
          </a:bodyPr>
          <a:lstStyle/>
          <a:p>
            <a:r>
              <a:rPr lang="en-US" altLang="ko-KR" b="1" dirty="0">
                <a:solidFill>
                  <a:prstClr val="black"/>
                </a:solidFill>
              </a:rPr>
              <a:t>6</a:t>
            </a:r>
            <a:r>
              <a:rPr lang="en-US" altLang="ko-KR" sz="1200" b="1" dirty="0" smtClean="0">
                <a:solidFill>
                  <a:prstClr val="black"/>
                </a:solidFill>
              </a:rPr>
              <a:t> </a:t>
            </a:r>
            <a:r>
              <a:rPr lang="en-US" altLang="ko-KR" sz="1200" b="1" dirty="0">
                <a:solidFill>
                  <a:prstClr val="black"/>
                </a:solidFill>
              </a:rPr>
              <a:t>ensemble </a:t>
            </a:r>
            <a:r>
              <a:rPr lang="en-US" altLang="ko-KR" sz="1200" b="1" dirty="0" smtClean="0">
                <a:solidFill>
                  <a:prstClr val="black"/>
                </a:solidFill>
              </a:rPr>
              <a:t>members </a:t>
            </a:r>
          </a:p>
          <a:p>
            <a:endParaRPr lang="en-US" altLang="ko-KR" sz="1200" b="1" dirty="0">
              <a:solidFill>
                <a:prstClr val="black"/>
              </a:solidFill>
            </a:endParaRPr>
          </a:p>
          <a:p>
            <a:r>
              <a:rPr lang="en-US" altLang="ko-KR" sz="1200" b="1" dirty="0" smtClean="0">
                <a:solidFill>
                  <a:prstClr val="black"/>
                </a:solidFill>
              </a:rPr>
              <a:t>(6hr lag)</a:t>
            </a:r>
            <a:endParaRPr lang="ko-KR" altLang="en-US" sz="1200" b="1" dirty="0">
              <a:solidFill>
                <a:prstClr val="black"/>
              </a:solidFill>
            </a:endParaRPr>
          </a:p>
        </p:txBody>
      </p:sp>
      <p:sp>
        <p:nvSpPr>
          <p:cNvPr id="45" name="Arc 45"/>
          <p:cNvSpPr>
            <a:spLocks/>
          </p:cNvSpPr>
          <p:nvPr/>
        </p:nvSpPr>
        <p:spPr bwMode="auto">
          <a:xfrm flipV="1">
            <a:off x="4178594" y="3564298"/>
            <a:ext cx="900000" cy="900000"/>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2225">
            <a:solidFill>
              <a:schemeClr val="bg2">
                <a:lumMod val="75000"/>
              </a:schemeClr>
            </a:solidFill>
            <a:round/>
            <a:headEnd/>
            <a:tailEnd type="stealth"/>
          </a:ln>
        </p:spPr>
        <p:txBody>
          <a:bodyPr wrap="square" anchor="ctr">
            <a:spAutoFit/>
          </a:bodyPr>
          <a:lstStyle/>
          <a:p>
            <a:pPr>
              <a:defRPr/>
            </a:pPr>
            <a:endParaRPr lang="ko-KR" altLang="en-US" sz="4000" dirty="0">
              <a:solidFill>
                <a:prstClr val="black"/>
              </a:solidFill>
              <a:latin typeface="Gill Sans MT" pitchFamily="34" charset="0"/>
              <a:ea typeface="굴림" pitchFamily="50" charset="-127"/>
            </a:endParaRPr>
          </a:p>
        </p:txBody>
      </p:sp>
      <p:sp>
        <p:nvSpPr>
          <p:cNvPr id="46" name="Arc 45"/>
          <p:cNvSpPr>
            <a:spLocks/>
          </p:cNvSpPr>
          <p:nvPr/>
        </p:nvSpPr>
        <p:spPr bwMode="auto">
          <a:xfrm flipV="1">
            <a:off x="4348335" y="3492298"/>
            <a:ext cx="992561" cy="972000"/>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2225">
            <a:solidFill>
              <a:schemeClr val="bg2">
                <a:lumMod val="75000"/>
              </a:schemeClr>
            </a:solidFill>
            <a:round/>
            <a:headEnd/>
            <a:tailEnd type="stealth"/>
          </a:ln>
        </p:spPr>
        <p:txBody>
          <a:bodyPr wrap="square" anchor="ctr">
            <a:spAutoFit/>
          </a:bodyPr>
          <a:lstStyle/>
          <a:p>
            <a:pPr>
              <a:defRPr/>
            </a:pPr>
            <a:endParaRPr lang="ko-KR" altLang="en-US" sz="4000" dirty="0">
              <a:solidFill>
                <a:prstClr val="black"/>
              </a:solidFill>
              <a:latin typeface="Gill Sans MT" pitchFamily="34" charset="0"/>
              <a:ea typeface="굴림" pitchFamily="50" charset="-127"/>
            </a:endParaRPr>
          </a:p>
        </p:txBody>
      </p:sp>
      <p:grpSp>
        <p:nvGrpSpPr>
          <p:cNvPr id="47" name="Group 170"/>
          <p:cNvGrpSpPr/>
          <p:nvPr/>
        </p:nvGrpSpPr>
        <p:grpSpPr>
          <a:xfrm>
            <a:off x="4429933" y="4419600"/>
            <a:ext cx="266930" cy="120894"/>
            <a:chOff x="4381117" y="2421519"/>
            <a:chExt cx="266930" cy="120894"/>
          </a:xfrm>
        </p:grpSpPr>
        <p:sp>
          <p:nvSpPr>
            <p:cNvPr id="48" name="타원 49"/>
            <p:cNvSpPr>
              <a:spLocks noChangeAspect="1"/>
            </p:cNvSpPr>
            <p:nvPr/>
          </p:nvSpPr>
          <p:spPr bwMode="auto">
            <a:xfrm rot="19298095">
              <a:off x="4381117" y="2421519"/>
              <a:ext cx="114530" cy="120894"/>
            </a:xfrm>
            <a:prstGeom prst="ellipse">
              <a:avLst/>
            </a:prstGeom>
            <a:solidFill>
              <a:schemeClr val="bg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ko-KR" altLang="en-US">
                <a:solidFill>
                  <a:prstClr val="white"/>
                </a:solidFill>
              </a:endParaRPr>
            </a:p>
          </p:txBody>
        </p:sp>
        <p:sp>
          <p:nvSpPr>
            <p:cNvPr id="49" name="타원 49"/>
            <p:cNvSpPr>
              <a:spLocks noChangeAspect="1"/>
            </p:cNvSpPr>
            <p:nvPr/>
          </p:nvSpPr>
          <p:spPr bwMode="auto">
            <a:xfrm rot="19298095">
              <a:off x="4533517" y="2421519"/>
              <a:ext cx="114530" cy="120894"/>
            </a:xfrm>
            <a:prstGeom prst="ellipse">
              <a:avLst/>
            </a:prstGeom>
            <a:solidFill>
              <a:schemeClr val="bg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ko-KR" altLang="en-US">
                <a:solidFill>
                  <a:prstClr val="white"/>
                </a:solidFill>
              </a:endParaRPr>
            </a:p>
          </p:txBody>
        </p:sp>
      </p:grpSp>
      <p:grpSp>
        <p:nvGrpSpPr>
          <p:cNvPr id="50" name="Group 170"/>
          <p:cNvGrpSpPr/>
          <p:nvPr/>
        </p:nvGrpSpPr>
        <p:grpSpPr>
          <a:xfrm>
            <a:off x="4145386" y="4422607"/>
            <a:ext cx="266930" cy="120894"/>
            <a:chOff x="4381117" y="2421519"/>
            <a:chExt cx="266930" cy="120894"/>
          </a:xfrm>
        </p:grpSpPr>
        <p:sp>
          <p:nvSpPr>
            <p:cNvPr id="51" name="타원 49"/>
            <p:cNvSpPr>
              <a:spLocks noChangeAspect="1"/>
            </p:cNvSpPr>
            <p:nvPr/>
          </p:nvSpPr>
          <p:spPr bwMode="auto">
            <a:xfrm rot="19298095">
              <a:off x="4381117" y="2421519"/>
              <a:ext cx="114530" cy="120894"/>
            </a:xfrm>
            <a:prstGeom prst="ellipse">
              <a:avLst/>
            </a:prstGeom>
            <a:solidFill>
              <a:schemeClr val="bg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ko-KR" altLang="en-US">
                <a:solidFill>
                  <a:prstClr val="white"/>
                </a:solidFill>
              </a:endParaRPr>
            </a:p>
          </p:txBody>
        </p:sp>
        <p:sp>
          <p:nvSpPr>
            <p:cNvPr id="52" name="타원 49"/>
            <p:cNvSpPr>
              <a:spLocks noChangeAspect="1"/>
            </p:cNvSpPr>
            <p:nvPr/>
          </p:nvSpPr>
          <p:spPr bwMode="auto">
            <a:xfrm rot="19298095">
              <a:off x="4533517" y="2421519"/>
              <a:ext cx="114530" cy="120894"/>
            </a:xfrm>
            <a:prstGeom prst="ellipse">
              <a:avLst/>
            </a:prstGeom>
            <a:solidFill>
              <a:schemeClr val="bg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ko-KR" altLang="en-US">
                <a:solidFill>
                  <a:prstClr val="white"/>
                </a:solidFill>
              </a:endParaRPr>
            </a:p>
          </p:txBody>
        </p:sp>
      </p:grpSp>
      <p:sp>
        <p:nvSpPr>
          <p:cNvPr id="5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3600" kern="1200">
                <a:solidFill>
                  <a:srgbClr val="FF0000"/>
                </a:solidFill>
                <a:latin typeface="+mj-lt"/>
                <a:ea typeface="+mj-ea"/>
                <a:cs typeface="+mj-cs"/>
              </a:defRPr>
            </a:lvl1pPr>
          </a:lstStyle>
          <a:p>
            <a:r>
              <a:rPr lang="en-US" smtClean="0"/>
              <a:t>Time Lag Ensemble (TLE) </a:t>
            </a:r>
            <a:endParaRPr lang="en-US" dirty="0"/>
          </a:p>
        </p:txBody>
      </p:sp>
      <p:sp>
        <p:nvSpPr>
          <p:cNvPr id="54" name="Content Placeholder 2"/>
          <p:cNvSpPr txBox="1">
            <a:spLocks/>
          </p:cNvSpPr>
          <p:nvPr/>
        </p:nvSpPr>
        <p:spPr>
          <a:xfrm>
            <a:off x="457200" y="1600201"/>
            <a:ext cx="8229600" cy="838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gn="just">
              <a:buNone/>
            </a:pPr>
            <a:r>
              <a:rPr lang="en-US" sz="2000" dirty="0"/>
              <a:t>We initialized SAM forecast at previous times as well as at the current time.</a:t>
            </a:r>
          </a:p>
          <a:p>
            <a:pPr marL="0" indent="0" algn="just">
              <a:buFont typeface="Arial" pitchFamily="34" charset="0"/>
              <a:buNone/>
            </a:pPr>
            <a:endParaRPr lang="en-US" sz="2000" dirty="0" smtClean="0"/>
          </a:p>
          <a:p>
            <a:pPr algn="just"/>
            <a:endParaRPr lang="en-US" sz="2000" dirty="0" smtClean="0"/>
          </a:p>
          <a:p>
            <a:pPr algn="just"/>
            <a:endParaRPr lang="en-US" sz="2000" dirty="0"/>
          </a:p>
        </p:txBody>
      </p:sp>
      <p:sp>
        <p:nvSpPr>
          <p:cNvPr id="58" name="Arc 45"/>
          <p:cNvSpPr>
            <a:spLocks/>
          </p:cNvSpPr>
          <p:nvPr/>
        </p:nvSpPr>
        <p:spPr bwMode="auto">
          <a:xfrm flipV="1">
            <a:off x="3962400" y="3505200"/>
            <a:ext cx="992561" cy="972000"/>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2225">
            <a:solidFill>
              <a:schemeClr val="bg2">
                <a:lumMod val="75000"/>
              </a:schemeClr>
            </a:solidFill>
            <a:round/>
            <a:headEnd/>
            <a:tailEnd type="stealth"/>
          </a:ln>
        </p:spPr>
        <p:txBody>
          <a:bodyPr wrap="square" anchor="ctr">
            <a:spAutoFit/>
          </a:bodyPr>
          <a:lstStyle/>
          <a:p>
            <a:pPr>
              <a:defRPr/>
            </a:pPr>
            <a:endParaRPr lang="ko-KR" altLang="en-US" sz="4000" dirty="0">
              <a:solidFill>
                <a:prstClr val="black"/>
              </a:solidFill>
              <a:latin typeface="Gill Sans MT" pitchFamily="34" charset="0"/>
              <a:ea typeface="굴림" pitchFamily="50" charset="-127"/>
            </a:endParaRPr>
          </a:p>
        </p:txBody>
      </p:sp>
      <p:sp>
        <p:nvSpPr>
          <p:cNvPr id="59" name="Arc 45"/>
          <p:cNvSpPr>
            <a:spLocks/>
          </p:cNvSpPr>
          <p:nvPr/>
        </p:nvSpPr>
        <p:spPr bwMode="auto">
          <a:xfrm flipV="1">
            <a:off x="3810000" y="3505200"/>
            <a:ext cx="992561" cy="972000"/>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2225">
            <a:solidFill>
              <a:schemeClr val="bg2">
                <a:lumMod val="75000"/>
              </a:schemeClr>
            </a:solidFill>
            <a:round/>
            <a:headEnd/>
            <a:tailEnd type="stealth"/>
          </a:ln>
        </p:spPr>
        <p:txBody>
          <a:bodyPr wrap="square" anchor="ctr">
            <a:spAutoFit/>
          </a:bodyPr>
          <a:lstStyle/>
          <a:p>
            <a:pPr>
              <a:defRPr/>
            </a:pPr>
            <a:endParaRPr lang="ko-KR" altLang="en-US" sz="4000" dirty="0">
              <a:solidFill>
                <a:prstClr val="black"/>
              </a:solidFill>
              <a:latin typeface="Gill Sans MT" pitchFamily="34" charset="0"/>
              <a:ea typeface="굴림" pitchFamily="50" charset="-127"/>
            </a:endParaRPr>
          </a:p>
        </p:txBody>
      </p:sp>
      <p:grpSp>
        <p:nvGrpSpPr>
          <p:cNvPr id="55" name="Group 170"/>
          <p:cNvGrpSpPr/>
          <p:nvPr/>
        </p:nvGrpSpPr>
        <p:grpSpPr>
          <a:xfrm>
            <a:off x="3810000" y="4419600"/>
            <a:ext cx="266930" cy="120894"/>
            <a:chOff x="4381117" y="2421519"/>
            <a:chExt cx="266930" cy="120894"/>
          </a:xfrm>
        </p:grpSpPr>
        <p:sp>
          <p:nvSpPr>
            <p:cNvPr id="56" name="타원 49"/>
            <p:cNvSpPr>
              <a:spLocks noChangeAspect="1"/>
            </p:cNvSpPr>
            <p:nvPr/>
          </p:nvSpPr>
          <p:spPr bwMode="auto">
            <a:xfrm rot="19298095">
              <a:off x="4381117" y="2421519"/>
              <a:ext cx="114530" cy="120894"/>
            </a:xfrm>
            <a:prstGeom prst="ellipse">
              <a:avLst/>
            </a:prstGeom>
            <a:solidFill>
              <a:schemeClr val="bg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ko-KR" altLang="en-US">
                <a:solidFill>
                  <a:prstClr val="white"/>
                </a:solidFill>
              </a:endParaRPr>
            </a:p>
          </p:txBody>
        </p:sp>
        <p:sp>
          <p:nvSpPr>
            <p:cNvPr id="57" name="타원 49"/>
            <p:cNvSpPr>
              <a:spLocks noChangeAspect="1"/>
            </p:cNvSpPr>
            <p:nvPr/>
          </p:nvSpPr>
          <p:spPr bwMode="auto">
            <a:xfrm rot="19298095">
              <a:off x="4533517" y="2421519"/>
              <a:ext cx="114530" cy="120894"/>
            </a:xfrm>
            <a:prstGeom prst="ellipse">
              <a:avLst/>
            </a:prstGeom>
            <a:solidFill>
              <a:schemeClr val="bg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ko-KR" altLang="en-US">
                <a:solidFill>
                  <a:prstClr val="white"/>
                </a:solidFill>
              </a:endParaRPr>
            </a:p>
          </p:txBody>
        </p:sp>
      </p:grpSp>
    </p:spTree>
    <p:extLst>
      <p:ext uri="{BB962C8B-B14F-4D97-AF65-F5344CB8AC3E}">
        <p14:creationId xmlns:p14="http://schemas.microsoft.com/office/powerpoint/2010/main" val="20065425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5800" y="2797175"/>
            <a:ext cx="7467600" cy="1470025"/>
          </a:xfrm>
        </p:spPr>
        <p:txBody>
          <a:bodyPr>
            <a:noAutofit/>
          </a:bodyPr>
          <a:lstStyle/>
          <a:p>
            <a:pPr algn="l">
              <a:lnSpc>
                <a:spcPct val="200000"/>
              </a:lnSpc>
            </a:pPr>
            <a:r>
              <a:rPr lang="en-US" sz="2400" dirty="0" smtClean="0">
                <a:solidFill>
                  <a:schemeClr val="tx1"/>
                </a:solidFill>
              </a:rPr>
              <a:t>Models = </a:t>
            </a:r>
            <a:r>
              <a:rPr lang="en-US" sz="2400" dirty="0" smtClean="0">
                <a:solidFill>
                  <a:srgbClr val="0000FF"/>
                </a:solidFill>
              </a:rPr>
              <a:t>CAM4 </a:t>
            </a:r>
            <a:br>
              <a:rPr lang="en-US" sz="2400" dirty="0" smtClean="0">
                <a:solidFill>
                  <a:srgbClr val="0000FF"/>
                </a:solidFill>
              </a:rPr>
            </a:br>
            <a:r>
              <a:rPr lang="en-US" sz="2400" dirty="0" smtClean="0">
                <a:solidFill>
                  <a:schemeClr val="tx1"/>
                </a:solidFill>
              </a:rPr>
              <a:t>Climate System = </a:t>
            </a:r>
            <a:r>
              <a:rPr lang="en-US" sz="2400" dirty="0" smtClean="0">
                <a:solidFill>
                  <a:srgbClr val="0000FF"/>
                </a:solidFill>
              </a:rPr>
              <a:t>Monsoon</a:t>
            </a:r>
            <a:r>
              <a:rPr lang="en-US" sz="2400" dirty="0" smtClean="0"/>
              <a:t/>
            </a:r>
            <a:br>
              <a:rPr lang="en-US" sz="2400" dirty="0" smtClean="0"/>
            </a:br>
            <a:r>
              <a:rPr lang="en-US" sz="2400" dirty="0" smtClean="0">
                <a:solidFill>
                  <a:schemeClr val="tx1"/>
                </a:solidFill>
              </a:rPr>
              <a:t>Season = </a:t>
            </a:r>
            <a:r>
              <a:rPr lang="en-US" sz="2400" dirty="0" smtClean="0">
                <a:solidFill>
                  <a:srgbClr val="0000FF"/>
                </a:solidFill>
              </a:rPr>
              <a:t>JJAS</a:t>
            </a:r>
            <a:r>
              <a:rPr lang="en-US" sz="2400" dirty="0" smtClean="0"/>
              <a:t/>
            </a:r>
            <a:br>
              <a:rPr lang="en-US" sz="2400" dirty="0" smtClean="0"/>
            </a:br>
            <a:r>
              <a:rPr lang="en-US" sz="2400" dirty="0" smtClean="0">
                <a:solidFill>
                  <a:schemeClr val="tx1"/>
                </a:solidFill>
              </a:rPr>
              <a:t>Initial Perturbation Variable = </a:t>
            </a:r>
            <a:r>
              <a:rPr lang="en-US" sz="2400" dirty="0" smtClean="0">
                <a:solidFill>
                  <a:srgbClr val="0000FF"/>
                </a:solidFill>
              </a:rPr>
              <a:t>SST</a:t>
            </a:r>
            <a:r>
              <a:rPr lang="en-US" sz="2400" dirty="0" smtClean="0"/>
              <a:t/>
            </a:r>
            <a:br>
              <a:rPr lang="en-US" sz="2400" dirty="0" smtClean="0"/>
            </a:br>
            <a:r>
              <a:rPr lang="en-US" sz="2400" dirty="0" smtClean="0">
                <a:solidFill>
                  <a:schemeClr val="tx1"/>
                </a:solidFill>
              </a:rPr>
              <a:t>Target Variable = </a:t>
            </a:r>
            <a:r>
              <a:rPr lang="en-US" sz="2400" dirty="0" smtClean="0">
                <a:solidFill>
                  <a:srgbClr val="0000FF"/>
                </a:solidFill>
              </a:rPr>
              <a:t>OLR</a:t>
            </a:r>
            <a:br>
              <a:rPr lang="en-US" sz="2400" dirty="0" smtClean="0">
                <a:solidFill>
                  <a:srgbClr val="0000FF"/>
                </a:solidFill>
              </a:rPr>
            </a:br>
            <a:r>
              <a:rPr lang="en-US" sz="2400" dirty="0" smtClean="0">
                <a:solidFill>
                  <a:schemeClr val="tx1"/>
                </a:solidFill>
              </a:rPr>
              <a:t>Time Period = </a:t>
            </a:r>
            <a:r>
              <a:rPr lang="en-US" sz="2400" dirty="0" smtClean="0">
                <a:solidFill>
                  <a:srgbClr val="0000FF"/>
                </a:solidFill>
              </a:rPr>
              <a:t>2000-2009 and 1980-2010</a:t>
            </a:r>
            <a:endParaRPr lang="en-US" sz="2400" dirty="0">
              <a:solidFill>
                <a:srgbClr val="0000FF"/>
              </a:solidFill>
            </a:endParaRPr>
          </a:p>
        </p:txBody>
      </p:sp>
      <p:sp>
        <p:nvSpPr>
          <p:cNvPr id="4" name="Title 1"/>
          <p:cNvSpPr txBox="1">
            <a:spLocks/>
          </p:cNvSpPr>
          <p:nvPr/>
        </p:nvSpPr>
        <p:spPr>
          <a:xfrm>
            <a:off x="457200" y="579438"/>
            <a:ext cx="8229600" cy="639762"/>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3600" kern="1200">
                <a:solidFill>
                  <a:srgbClr val="FF0000"/>
                </a:solidFill>
                <a:latin typeface="+mj-lt"/>
                <a:ea typeface="+mj-ea"/>
                <a:cs typeface="+mj-cs"/>
              </a:defRPr>
            </a:lvl1pPr>
          </a:lstStyle>
          <a:p>
            <a:r>
              <a:rPr lang="en-US" sz="3700" dirty="0" smtClean="0"/>
              <a:t>CSV Perturbation</a:t>
            </a:r>
            <a:r>
              <a:rPr lang="en-US" dirty="0" smtClean="0"/>
              <a:t> and Target </a:t>
            </a:r>
            <a:r>
              <a:rPr lang="en-US" dirty="0" smtClean="0"/>
              <a:t>Variables</a:t>
            </a:r>
            <a:endParaRPr lang="en-CA" dirty="0"/>
          </a:p>
        </p:txBody>
      </p:sp>
    </p:spTree>
    <p:extLst>
      <p:ext uri="{BB962C8B-B14F-4D97-AF65-F5344CB8AC3E}">
        <p14:creationId xmlns:p14="http://schemas.microsoft.com/office/powerpoint/2010/main" val="17349681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dirty="0" smtClean="0"/>
              <a:t>SST EOFs </a:t>
            </a:r>
            <a:r>
              <a:rPr lang="en-US" dirty="0"/>
              <a:t>P</a:t>
            </a:r>
            <a:r>
              <a:rPr lang="en-US" dirty="0" smtClean="0"/>
              <a:t>atterns </a:t>
            </a:r>
            <a:r>
              <a:rPr lang="en-US" dirty="0"/>
              <a:t>U</a:t>
            </a:r>
            <a:r>
              <a:rPr lang="en-US" dirty="0" smtClean="0"/>
              <a:t>sed </a:t>
            </a:r>
            <a:r>
              <a:rPr lang="en-US" dirty="0" smtClean="0"/>
              <a:t>for </a:t>
            </a:r>
            <a:r>
              <a:rPr lang="en-US" dirty="0" smtClean="0"/>
              <a:t>Perturbation </a:t>
            </a:r>
            <a:endParaRPr lang="en-US" dirty="0"/>
          </a:p>
        </p:txBody>
      </p:sp>
      <p:pic>
        <p:nvPicPr>
          <p:cNvPr id="2050"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83"/>
          <a:stretch/>
        </p:blipFill>
        <p:spPr bwMode="auto">
          <a:xfrm>
            <a:off x="2822631" y="990600"/>
            <a:ext cx="5454069" cy="533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t="2495"/>
          <a:stretch>
            <a:fillRect/>
          </a:stretch>
        </p:blipFill>
        <p:spPr bwMode="auto">
          <a:xfrm>
            <a:off x="990600" y="944880"/>
            <a:ext cx="1764000" cy="53930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8700" y="6248400"/>
            <a:ext cx="1447800" cy="369332"/>
          </a:xfrm>
          <a:prstGeom prst="rect">
            <a:avLst/>
          </a:prstGeom>
          <a:noFill/>
        </p:spPr>
        <p:txBody>
          <a:bodyPr wrap="square" rtlCol="0">
            <a:spAutoFit/>
          </a:bodyPr>
          <a:lstStyle/>
          <a:p>
            <a:r>
              <a:rPr lang="en-CA" dirty="0" smtClean="0"/>
              <a:t>Indian Ocean</a:t>
            </a:r>
            <a:endParaRPr lang="en-CA" dirty="0"/>
          </a:p>
        </p:txBody>
      </p:sp>
      <p:sp>
        <p:nvSpPr>
          <p:cNvPr id="9" name="TextBox 8"/>
          <p:cNvSpPr txBox="1"/>
          <p:nvPr/>
        </p:nvSpPr>
        <p:spPr>
          <a:xfrm>
            <a:off x="4953000" y="6248400"/>
            <a:ext cx="1447800" cy="369332"/>
          </a:xfrm>
          <a:prstGeom prst="rect">
            <a:avLst/>
          </a:prstGeom>
          <a:noFill/>
        </p:spPr>
        <p:txBody>
          <a:bodyPr wrap="square" rtlCol="0">
            <a:spAutoFit/>
          </a:bodyPr>
          <a:lstStyle/>
          <a:p>
            <a:r>
              <a:rPr lang="en-CA" dirty="0" smtClean="0"/>
              <a:t>Pacific Ocean</a:t>
            </a:r>
            <a:endParaRPr lang="en-CA" dirty="0"/>
          </a:p>
        </p:txBody>
      </p:sp>
      <p:sp>
        <p:nvSpPr>
          <p:cNvPr id="3" name="Slide Number Placeholder 2"/>
          <p:cNvSpPr>
            <a:spLocks noGrp="1"/>
          </p:cNvSpPr>
          <p:nvPr>
            <p:ph type="sldNum" sz="quarter" idx="12"/>
          </p:nvPr>
        </p:nvSpPr>
        <p:spPr/>
        <p:txBody>
          <a:bodyPr/>
          <a:lstStyle/>
          <a:p>
            <a:fld id="{23E1C06C-82B3-48EC-A380-608C8F703BD9}" type="slidenum">
              <a:rPr lang="en-US" smtClean="0"/>
              <a:pPr/>
              <a:t>22</a:t>
            </a:fld>
            <a:endParaRPr lang="en-US"/>
          </a:p>
        </p:txBody>
      </p:sp>
    </p:spTree>
    <p:extLst>
      <p:ext uri="{BB962C8B-B14F-4D97-AF65-F5344CB8AC3E}">
        <p14:creationId xmlns:p14="http://schemas.microsoft.com/office/powerpoint/2010/main" val="24430669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800250" y="2451600"/>
            <a:ext cx="7543500" cy="2730000"/>
          </a:xfrm>
          <a:prstGeom prst="rect">
            <a:avLst/>
          </a:prstGeom>
        </p:spPr>
      </p:pic>
      <p:cxnSp>
        <p:nvCxnSpPr>
          <p:cNvPr id="6" name="Straight Arrow Connector 5"/>
          <p:cNvCxnSpPr/>
          <p:nvPr/>
        </p:nvCxnSpPr>
        <p:spPr>
          <a:xfrm>
            <a:off x="5334000" y="1987800"/>
            <a:ext cx="0" cy="990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447800" y="2498850"/>
            <a:ext cx="0" cy="9591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stretch>
            <a:fillRect/>
          </a:stretch>
        </p:blipFill>
        <p:spPr>
          <a:xfrm>
            <a:off x="2895600" y="5016750"/>
            <a:ext cx="3476625" cy="1140382"/>
          </a:xfrm>
          <a:prstGeom prst="rect">
            <a:avLst/>
          </a:prstGeom>
        </p:spPr>
      </p:pic>
      <p:cxnSp>
        <p:nvCxnSpPr>
          <p:cNvPr id="13" name="Straight Arrow Connector 12"/>
          <p:cNvCxnSpPr/>
          <p:nvPr/>
        </p:nvCxnSpPr>
        <p:spPr>
          <a:xfrm>
            <a:off x="7162800" y="1987800"/>
            <a:ext cx="0" cy="990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00250" y="2122910"/>
            <a:ext cx="1409550" cy="369332"/>
          </a:xfrm>
          <a:prstGeom prst="rect">
            <a:avLst/>
          </a:prstGeom>
          <a:noFill/>
        </p:spPr>
        <p:txBody>
          <a:bodyPr wrap="square" rtlCol="0">
            <a:spAutoFit/>
          </a:bodyPr>
          <a:lstStyle/>
          <a:p>
            <a:r>
              <a:rPr lang="en-CA" dirty="0">
                <a:solidFill>
                  <a:srgbClr val="0000FF"/>
                </a:solidFill>
              </a:rPr>
              <a:t>EOF Patterns</a:t>
            </a:r>
          </a:p>
        </p:txBody>
      </p:sp>
      <p:sp>
        <p:nvSpPr>
          <p:cNvPr id="16" name="TextBox 15"/>
          <p:cNvSpPr txBox="1"/>
          <p:nvPr/>
        </p:nvSpPr>
        <p:spPr>
          <a:xfrm>
            <a:off x="4724400" y="1149600"/>
            <a:ext cx="1409550" cy="923330"/>
          </a:xfrm>
          <a:prstGeom prst="rect">
            <a:avLst/>
          </a:prstGeom>
          <a:noFill/>
        </p:spPr>
        <p:txBody>
          <a:bodyPr wrap="square" rtlCol="0">
            <a:spAutoFit/>
          </a:bodyPr>
          <a:lstStyle/>
          <a:p>
            <a:r>
              <a:rPr lang="en-CA" dirty="0" smtClean="0">
                <a:solidFill>
                  <a:srgbClr val="0000FF"/>
                </a:solidFill>
              </a:rPr>
              <a:t>Perturbed Ensemble Mean</a:t>
            </a:r>
            <a:endParaRPr lang="en-CA" dirty="0">
              <a:solidFill>
                <a:srgbClr val="0000FF"/>
              </a:solidFill>
            </a:endParaRPr>
          </a:p>
        </p:txBody>
      </p:sp>
      <p:sp>
        <p:nvSpPr>
          <p:cNvPr id="17" name="TextBox 16"/>
          <p:cNvSpPr txBox="1"/>
          <p:nvPr/>
        </p:nvSpPr>
        <p:spPr>
          <a:xfrm>
            <a:off x="6686325" y="1111704"/>
            <a:ext cx="1409550" cy="923330"/>
          </a:xfrm>
          <a:prstGeom prst="rect">
            <a:avLst/>
          </a:prstGeom>
          <a:noFill/>
        </p:spPr>
        <p:txBody>
          <a:bodyPr wrap="square" rtlCol="0">
            <a:spAutoFit/>
          </a:bodyPr>
          <a:lstStyle/>
          <a:p>
            <a:r>
              <a:rPr lang="en-CA" dirty="0">
                <a:solidFill>
                  <a:srgbClr val="0000FF"/>
                </a:solidFill>
              </a:rPr>
              <a:t>Control</a:t>
            </a:r>
          </a:p>
          <a:p>
            <a:r>
              <a:rPr lang="en-CA" dirty="0">
                <a:solidFill>
                  <a:srgbClr val="0000FF"/>
                </a:solidFill>
              </a:rPr>
              <a:t>Ensemble Mean</a:t>
            </a:r>
          </a:p>
        </p:txBody>
      </p:sp>
      <p:sp>
        <p:nvSpPr>
          <p:cNvPr id="18" name="TextBox 17"/>
          <p:cNvSpPr txBox="1"/>
          <p:nvPr/>
        </p:nvSpPr>
        <p:spPr>
          <a:xfrm>
            <a:off x="1047826" y="4607550"/>
            <a:ext cx="7295924" cy="369332"/>
          </a:xfrm>
          <a:prstGeom prst="rect">
            <a:avLst/>
          </a:prstGeom>
          <a:noFill/>
        </p:spPr>
        <p:txBody>
          <a:bodyPr wrap="square" rtlCol="0">
            <a:spAutoFit/>
          </a:bodyPr>
          <a:lstStyle/>
          <a:p>
            <a:r>
              <a:rPr lang="en-CA" dirty="0" smtClean="0">
                <a:solidFill>
                  <a:srgbClr val="FF0000"/>
                </a:solidFill>
              </a:rPr>
              <a:t>SVD analysis of operator </a:t>
            </a:r>
            <a:r>
              <a:rPr lang="en-CA" dirty="0" smtClean="0"/>
              <a:t>R</a:t>
            </a:r>
            <a:r>
              <a:rPr lang="en-CA" dirty="0" smtClean="0">
                <a:solidFill>
                  <a:srgbClr val="FF0000"/>
                </a:solidFill>
              </a:rPr>
              <a:t> yield </a:t>
            </a:r>
            <a:r>
              <a:rPr lang="en-CA" dirty="0">
                <a:solidFill>
                  <a:srgbClr val="0000FF"/>
                </a:solidFill>
              </a:rPr>
              <a:t>SVs</a:t>
            </a:r>
            <a:r>
              <a:rPr lang="en-CA" dirty="0" smtClean="0">
                <a:solidFill>
                  <a:srgbClr val="FF0000"/>
                </a:solidFill>
              </a:rPr>
              <a:t>, </a:t>
            </a:r>
            <a:r>
              <a:rPr lang="en-CA" dirty="0">
                <a:solidFill>
                  <a:srgbClr val="0000FF"/>
                </a:solidFill>
              </a:rPr>
              <a:t>Singular values </a:t>
            </a:r>
            <a:r>
              <a:rPr lang="en-CA" dirty="0" smtClean="0">
                <a:solidFill>
                  <a:srgbClr val="FF0000"/>
                </a:solidFill>
              </a:rPr>
              <a:t>and </a:t>
            </a:r>
            <a:r>
              <a:rPr lang="en-CA">
                <a:solidFill>
                  <a:srgbClr val="0000FF"/>
                </a:solidFill>
              </a:rPr>
              <a:t>Final </a:t>
            </a:r>
            <a:r>
              <a:rPr lang="en-CA" smtClean="0">
                <a:solidFill>
                  <a:srgbClr val="0000FF"/>
                </a:solidFill>
              </a:rPr>
              <a:t>Patterns (FP)</a:t>
            </a:r>
            <a:endParaRPr lang="en-CA" dirty="0">
              <a:solidFill>
                <a:srgbClr val="0000FF"/>
              </a:solidFill>
            </a:endParaRPr>
          </a:p>
        </p:txBody>
      </p:sp>
      <p:sp>
        <p:nvSpPr>
          <p:cNvPr id="20" name="Title 1"/>
          <p:cNvSpPr txBox="1">
            <a:spLocks/>
          </p:cNvSpPr>
          <p:nvPr/>
        </p:nvSpPr>
        <p:spPr>
          <a:xfrm>
            <a:off x="457200" y="274638"/>
            <a:ext cx="8229600" cy="639762"/>
          </a:xfrm>
          <a:prstGeom prst="rect">
            <a:avLst/>
          </a:prstGeom>
        </p:spPr>
        <p:txBody>
          <a:bodyPr>
            <a:noAutofit/>
          </a:bodyPr>
          <a:lstStyle>
            <a:lvl1pPr algn="ctr" defTabSz="914400" rtl="0" eaLnBrk="1" latinLnBrk="0" hangingPunct="1">
              <a:spcBef>
                <a:spcPct val="0"/>
              </a:spcBef>
              <a:buNone/>
              <a:defRPr sz="3600" kern="1200">
                <a:solidFill>
                  <a:srgbClr val="FF0000"/>
                </a:solidFill>
                <a:latin typeface="+mj-lt"/>
                <a:ea typeface="+mj-ea"/>
                <a:cs typeface="+mj-cs"/>
              </a:defRPr>
            </a:lvl1pPr>
          </a:lstStyle>
          <a:p>
            <a:r>
              <a:rPr lang="en-US" dirty="0" smtClean="0"/>
              <a:t>CSV Theory</a:t>
            </a:r>
            <a:endParaRPr lang="en-US" dirty="0"/>
          </a:p>
        </p:txBody>
      </p:sp>
      <p:sp>
        <p:nvSpPr>
          <p:cNvPr id="3" name="Slide Number Placeholder 2"/>
          <p:cNvSpPr>
            <a:spLocks noGrp="1"/>
          </p:cNvSpPr>
          <p:nvPr>
            <p:ph type="sldNum" sz="quarter" idx="12"/>
          </p:nvPr>
        </p:nvSpPr>
        <p:spPr/>
        <p:txBody>
          <a:bodyPr/>
          <a:lstStyle/>
          <a:p>
            <a:fld id="{23E1C06C-82B3-48EC-A380-608C8F703BD9}" type="slidenum">
              <a:rPr lang="en-US" smtClean="0"/>
              <a:pPr/>
              <a:t>23</a:t>
            </a:fld>
            <a:endParaRPr lang="en-US"/>
          </a:p>
        </p:txBody>
      </p:sp>
    </p:spTree>
    <p:extLst>
      <p:ext uri="{BB962C8B-B14F-4D97-AF65-F5344CB8AC3E}">
        <p14:creationId xmlns:p14="http://schemas.microsoft.com/office/powerpoint/2010/main" val="26830372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p:cNvPicPr>
            <a:picLocks noChangeAspect="1" noChangeArrowheads="1"/>
          </p:cNvPicPr>
          <p:nvPr/>
        </p:nvPicPr>
        <p:blipFill>
          <a:blip r:embed="rId2" cstate="print"/>
          <a:srcRect/>
          <a:stretch>
            <a:fillRect/>
          </a:stretch>
        </p:blipFill>
        <p:spPr bwMode="auto">
          <a:xfrm>
            <a:off x="3962400" y="828146"/>
            <a:ext cx="4038600" cy="6029854"/>
          </a:xfrm>
          <a:prstGeom prst="rect">
            <a:avLst/>
          </a:prstGeom>
          <a:noFill/>
        </p:spPr>
      </p:pic>
      <p:sp>
        <p:nvSpPr>
          <p:cNvPr id="142338" name="Rectangle 2"/>
          <p:cNvSpPr>
            <a:spLocks noChangeArrowheads="1"/>
          </p:cNvSpPr>
          <p:nvPr/>
        </p:nvSpPr>
        <p:spPr bwMode="auto">
          <a:xfrm>
            <a:off x="819151" y="1910477"/>
            <a:ext cx="2381249"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b="0" i="0" u="none" strike="noStrike" cap="none" normalizeH="0" baseline="0" dirty="0" smtClean="0">
                <a:ln>
                  <a:noFill/>
                </a:ln>
                <a:solidFill>
                  <a:schemeClr val="tx1"/>
                </a:solidFill>
                <a:effectLst/>
                <a:latin typeface="+mj-lt"/>
                <a:ea typeface="MS Mincho" pitchFamily="49" charset="-128"/>
                <a:cs typeface="Times New Roman" pitchFamily="18" charset="0"/>
              </a:rPr>
              <a:t>Mean climatology of June, July, August and September for Outgoing Longwave Radiation (OLR). </a:t>
            </a:r>
            <a:endParaRPr kumimoji="0" lang="en-US" altLang="ja-JP" b="0" i="0" u="none" strike="noStrike" cap="none" normalizeH="0" baseline="0" dirty="0" smtClean="0">
              <a:ln>
                <a:noFill/>
              </a:ln>
              <a:solidFill>
                <a:schemeClr val="tx1"/>
              </a:solidFill>
              <a:effectLst/>
              <a:latin typeface="+mj-lt"/>
              <a:ea typeface="MS Mincho" pitchFamily="49"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altLang="ja-JP" dirty="0">
              <a:latin typeface="+mj-lt"/>
              <a:ea typeface="MS Mincho" pitchFamily="49"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b="0" i="0" u="none" strike="noStrike" cap="none" normalizeH="0" baseline="0" dirty="0" smtClean="0">
                <a:ln>
                  <a:noFill/>
                </a:ln>
                <a:solidFill>
                  <a:srgbClr val="FF0000"/>
                </a:solidFill>
                <a:effectLst/>
                <a:latin typeface="+mj-lt"/>
                <a:ea typeface="MS Mincho" pitchFamily="49" charset="-128"/>
                <a:cs typeface="Times New Roman" pitchFamily="18" charset="0"/>
              </a:rPr>
              <a:t>Much better climatology than precipitation</a:t>
            </a:r>
            <a:endParaRPr kumimoji="0" lang="en-US" altLang="ja-JP" b="0" i="0" u="none" strike="noStrike" cap="none" normalizeH="0" baseline="0" dirty="0" smtClean="0">
              <a:ln>
                <a:noFill/>
              </a:ln>
              <a:solidFill>
                <a:srgbClr val="FF0000"/>
              </a:solidFill>
              <a:effectLst/>
              <a:latin typeface="+mj-lt"/>
              <a:cs typeface="Arial" pitchFamily="34" charset="0"/>
            </a:endParaRPr>
          </a:p>
        </p:txBody>
      </p:sp>
      <p:sp>
        <p:nvSpPr>
          <p:cNvPr id="2" name="Slide Number Placeholder 1"/>
          <p:cNvSpPr>
            <a:spLocks noGrp="1"/>
          </p:cNvSpPr>
          <p:nvPr>
            <p:ph type="sldNum" sz="quarter" idx="12"/>
          </p:nvPr>
        </p:nvSpPr>
        <p:spPr/>
        <p:txBody>
          <a:bodyPr/>
          <a:lstStyle/>
          <a:p>
            <a:fld id="{23E1C06C-82B3-48EC-A380-608C8F703BD9}" type="slidenum">
              <a:rPr lang="en-US" smtClean="0"/>
              <a:pPr/>
              <a:t>24</a:t>
            </a:fld>
            <a:endParaRPr lang="en-US"/>
          </a:p>
        </p:txBody>
      </p:sp>
      <p:sp>
        <p:nvSpPr>
          <p:cNvPr id="5" name="Title 1"/>
          <p:cNvSpPr txBox="1">
            <a:spLocks/>
          </p:cNvSpPr>
          <p:nvPr/>
        </p:nvSpPr>
        <p:spPr>
          <a:xfrm>
            <a:off x="457200" y="274638"/>
            <a:ext cx="8229600" cy="487362"/>
          </a:xfrm>
          <a:prstGeom prst="rect">
            <a:avLst/>
          </a:prstGeom>
        </p:spPr>
        <p:txBody>
          <a:bodyP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0000"/>
                </a:solidFill>
                <a:effectLst/>
                <a:uLnTx/>
                <a:uFillTx/>
                <a:latin typeface="+mj-lt"/>
                <a:ea typeface="+mj-ea"/>
                <a:cs typeface="+mj-cs"/>
              </a:rPr>
              <a:t>Why only OLR?</a:t>
            </a:r>
            <a:endParaRPr kumimoji="0" lang="en-US" sz="3600" b="0" i="0" u="none" strike="noStrike" kern="1200" cap="none" spc="0" normalizeH="0" baseline="0" noProof="0" dirty="0">
              <a:ln>
                <a:noFill/>
              </a:ln>
              <a:solidFill>
                <a:srgbClr val="FF0000"/>
              </a:solidFill>
              <a:effectLst/>
              <a:uLnTx/>
              <a:uFillTx/>
              <a:latin typeface="+mj-lt"/>
              <a:ea typeface="+mj-ea"/>
              <a:cs typeface="+mj-cs"/>
            </a:endParaRPr>
          </a:p>
        </p:txBody>
      </p:sp>
    </p:spTree>
    <p:extLst>
      <p:ext uri="{BB962C8B-B14F-4D97-AF65-F5344CB8AC3E}">
        <p14:creationId xmlns:p14="http://schemas.microsoft.com/office/powerpoint/2010/main" val="22619962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0"/>
            <a:ext cx="8933717" cy="5190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457200" y="274638"/>
            <a:ext cx="8229600" cy="487362"/>
          </a:xfrm>
          <a:prstGeom prst="rect">
            <a:avLst/>
          </a:prstGeom>
        </p:spPr>
        <p:txBody>
          <a:bodyP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0000"/>
                </a:solidFill>
                <a:effectLst/>
                <a:uLnTx/>
                <a:uFillTx/>
                <a:latin typeface="+mj-lt"/>
                <a:ea typeface="+mj-ea"/>
                <a:cs typeface="+mj-cs"/>
              </a:rPr>
              <a:t>Why only OLR?</a:t>
            </a:r>
            <a:endParaRPr kumimoji="0" lang="en-US" sz="3600" b="0" i="0" u="none" strike="noStrike" kern="1200" cap="none" spc="0" normalizeH="0" baseline="0" noProof="0" dirty="0">
              <a:ln>
                <a:noFill/>
              </a:ln>
              <a:solidFill>
                <a:srgbClr val="FF0000"/>
              </a:solidFill>
              <a:effectLst/>
              <a:uLnTx/>
              <a:uFillTx/>
              <a:latin typeface="+mj-lt"/>
              <a:ea typeface="+mj-ea"/>
              <a:cs typeface="+mj-cs"/>
            </a:endParaRPr>
          </a:p>
        </p:txBody>
      </p:sp>
      <p:sp>
        <p:nvSpPr>
          <p:cNvPr id="2" name="Oval 1"/>
          <p:cNvSpPr/>
          <p:nvPr/>
        </p:nvSpPr>
        <p:spPr>
          <a:xfrm>
            <a:off x="4267200" y="1905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p:cNvSpPr/>
          <p:nvPr/>
        </p:nvSpPr>
        <p:spPr>
          <a:xfrm>
            <a:off x="2514600" y="2286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p:cNvSpPr/>
          <p:nvPr/>
        </p:nvSpPr>
        <p:spPr>
          <a:xfrm>
            <a:off x="1447800" y="124643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3505200" y="205153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8763000" y="2139462"/>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7010400" y="1462454"/>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5943600" y="1266092"/>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8001000" y="2074984"/>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4267200" y="4129099"/>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p:cNvSpPr/>
          <p:nvPr/>
        </p:nvSpPr>
        <p:spPr>
          <a:xfrm>
            <a:off x="2514600" y="3976699"/>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p:cNvSpPr/>
          <p:nvPr/>
        </p:nvSpPr>
        <p:spPr>
          <a:xfrm>
            <a:off x="1441938" y="4495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p:cNvSpPr/>
          <p:nvPr/>
        </p:nvSpPr>
        <p:spPr>
          <a:xfrm>
            <a:off x="3505200" y="4052899"/>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p:cNvSpPr/>
          <p:nvPr/>
        </p:nvSpPr>
        <p:spPr>
          <a:xfrm>
            <a:off x="8763000" y="4419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p:cNvSpPr/>
          <p:nvPr/>
        </p:nvSpPr>
        <p:spPr>
          <a:xfrm>
            <a:off x="7010400" y="3976699"/>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p:cNvSpPr/>
          <p:nvPr/>
        </p:nvSpPr>
        <p:spPr>
          <a:xfrm>
            <a:off x="5943600" y="412959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p:cNvSpPr/>
          <p:nvPr/>
        </p:nvSpPr>
        <p:spPr>
          <a:xfrm>
            <a:off x="7989277" y="4407877"/>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p:cNvSpPr>
            <a:spLocks noGrp="1"/>
          </p:cNvSpPr>
          <p:nvPr>
            <p:ph type="sldNum" sz="quarter" idx="12"/>
          </p:nvPr>
        </p:nvSpPr>
        <p:spPr/>
        <p:txBody>
          <a:bodyPr/>
          <a:lstStyle/>
          <a:p>
            <a:fld id="{23E1C06C-82B3-48EC-A380-608C8F703BD9}" type="slidenum">
              <a:rPr lang="en-US" smtClean="0"/>
              <a:pPr/>
              <a:t>25</a:t>
            </a:fld>
            <a:endParaRPr lang="en-US"/>
          </a:p>
        </p:txBody>
      </p:sp>
      <p:sp>
        <p:nvSpPr>
          <p:cNvPr id="21" name="Rectangle 2"/>
          <p:cNvSpPr>
            <a:spLocks noChangeArrowheads="1"/>
          </p:cNvSpPr>
          <p:nvPr/>
        </p:nvSpPr>
        <p:spPr bwMode="auto">
          <a:xfrm>
            <a:off x="381000" y="5980276"/>
            <a:ext cx="874853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b="0" i="0" u="none" strike="noStrike" cap="none" normalizeH="0" baseline="0" dirty="0" smtClean="0">
                <a:ln>
                  <a:noFill/>
                </a:ln>
                <a:solidFill>
                  <a:srgbClr val="FF0000"/>
                </a:solidFill>
                <a:effectLst/>
                <a:latin typeface="+mj-lt"/>
                <a:ea typeface="MS Mincho" pitchFamily="49" charset="-128"/>
                <a:cs typeface="Times New Roman" pitchFamily="18" charset="0"/>
              </a:rPr>
              <a:t>Singular</a:t>
            </a:r>
            <a:r>
              <a:rPr kumimoji="0" lang="en-US" altLang="ja-JP" b="0" i="0" u="none" strike="noStrike" cap="none" normalizeH="0" dirty="0" smtClean="0">
                <a:ln>
                  <a:noFill/>
                </a:ln>
                <a:solidFill>
                  <a:srgbClr val="FF0000"/>
                </a:solidFill>
                <a:effectLst/>
                <a:latin typeface="+mj-lt"/>
                <a:ea typeface="MS Mincho" pitchFamily="49" charset="-128"/>
                <a:cs typeface="Times New Roman" pitchFamily="18" charset="0"/>
              </a:rPr>
              <a:t> values grows fro more than </a:t>
            </a:r>
            <a:r>
              <a:rPr kumimoji="0" lang="en-US" altLang="ja-JP" b="0" i="0" u="none" strike="noStrike" cap="none" normalizeH="0" smtClean="0">
                <a:ln>
                  <a:noFill/>
                </a:ln>
                <a:solidFill>
                  <a:srgbClr val="FF0000"/>
                </a:solidFill>
                <a:effectLst/>
                <a:latin typeface="+mj-lt"/>
                <a:ea typeface="MS Mincho" pitchFamily="49" charset="-128"/>
                <a:cs typeface="Times New Roman" pitchFamily="18" charset="0"/>
              </a:rPr>
              <a:t>two months.</a:t>
            </a:r>
            <a:endParaRPr kumimoji="0" lang="en-US" altLang="ja-JP" b="0" i="0" u="none" strike="noStrike" cap="none" normalizeH="0" baseline="0" dirty="0" smtClean="0">
              <a:ln>
                <a:noFill/>
              </a:ln>
              <a:solidFill>
                <a:srgbClr val="FF0000"/>
              </a:solidFill>
              <a:effectLst/>
              <a:latin typeface="+mj-lt"/>
              <a:cs typeface="Arial" pitchFamily="34" charset="0"/>
            </a:endParaRPr>
          </a:p>
        </p:txBody>
      </p:sp>
    </p:spTree>
    <p:extLst>
      <p:ext uri="{BB962C8B-B14F-4D97-AF65-F5344CB8AC3E}">
        <p14:creationId xmlns:p14="http://schemas.microsoft.com/office/powerpoint/2010/main" val="41274984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Number of EOFs </a:t>
            </a:r>
            <a:r>
              <a:rPr lang="en-US" dirty="0" smtClean="0">
                <a:solidFill>
                  <a:schemeClr val="tx1"/>
                </a:solidFill>
              </a:rPr>
              <a:t>Vs</a:t>
            </a:r>
            <a:r>
              <a:rPr lang="en-US" dirty="0" smtClean="0"/>
              <a:t> Ensemble Members</a:t>
            </a:r>
            <a:endParaRPr lang="en-US" dirty="0"/>
          </a:p>
        </p:txBody>
      </p:sp>
      <p:sp>
        <p:nvSpPr>
          <p:cNvPr id="4" name="Slide Number Placeholder 3"/>
          <p:cNvSpPr>
            <a:spLocks noGrp="1"/>
          </p:cNvSpPr>
          <p:nvPr>
            <p:ph type="sldNum" sz="quarter" idx="12"/>
          </p:nvPr>
        </p:nvSpPr>
        <p:spPr/>
        <p:txBody>
          <a:bodyPr/>
          <a:lstStyle/>
          <a:p>
            <a:fld id="{23E1C06C-82B3-48EC-A380-608C8F703BD9}" type="slidenum">
              <a:rPr lang="en-US" smtClean="0"/>
              <a:pPr/>
              <a:t>26</a:t>
            </a:fld>
            <a:endParaRPr lang="en-US"/>
          </a:p>
        </p:txBody>
      </p:sp>
      <p:pic>
        <p:nvPicPr>
          <p:cNvPr id="10242" name="Picture 2" descr="Fig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2806" y="940001"/>
            <a:ext cx="4780594" cy="473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Fig12"/>
          <p:cNvPicPr>
            <a:picLocks noChangeAspect="1" noChangeArrowheads="1"/>
          </p:cNvPicPr>
          <p:nvPr/>
        </p:nvPicPr>
        <p:blipFill rotWithShape="1">
          <a:blip r:embed="rId3">
            <a:extLst>
              <a:ext uri="{28A0092B-C50C-407E-A947-70E740481C1C}">
                <a14:useLocalDpi xmlns:a14="http://schemas.microsoft.com/office/drawing/2010/main" val="0"/>
              </a:ext>
            </a:extLst>
          </a:blip>
          <a:srcRect r="51181"/>
          <a:stretch/>
        </p:blipFill>
        <p:spPr bwMode="auto">
          <a:xfrm>
            <a:off x="1828800" y="954469"/>
            <a:ext cx="1544006" cy="465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 y="5722203"/>
            <a:ext cx="8839200" cy="830997"/>
          </a:xfrm>
          <a:prstGeom prst="rect">
            <a:avLst/>
          </a:prstGeom>
        </p:spPr>
        <p:txBody>
          <a:bodyPr wrap="square">
            <a:spAutoFit/>
          </a:bodyPr>
          <a:lstStyle/>
          <a:p>
            <a:r>
              <a:rPr lang="en-CA" sz="1600" dirty="0">
                <a:latin typeface="+mj-lt"/>
                <a:ea typeface="MS Mincho" charset="-128"/>
              </a:rPr>
              <a:t>The convergence of the leading singular values with increasing number of ensemble members, optimized for 4 month time interval</a:t>
            </a:r>
            <a:r>
              <a:rPr lang="en-US" sz="1600" dirty="0">
                <a:latin typeface="+mj-lt"/>
                <a:ea typeface="MS Mincho" charset="-128"/>
              </a:rPr>
              <a:t>. Each color line represent individual year. In each year, 20 singular values are calculated by increasing the ensemble size from 1 to 20 in the CSV method. </a:t>
            </a:r>
            <a:endParaRPr lang="en-US" sz="1600" dirty="0">
              <a:latin typeface="+mj-lt"/>
            </a:endParaRPr>
          </a:p>
        </p:txBody>
      </p:sp>
    </p:spTree>
    <p:extLst>
      <p:ext uri="{BB962C8B-B14F-4D97-AF65-F5344CB8AC3E}">
        <p14:creationId xmlns:p14="http://schemas.microsoft.com/office/powerpoint/2010/main" val="10772254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noChangeArrowheads="1"/>
          </p:cNvPicPr>
          <p:nvPr/>
        </p:nvPicPr>
        <p:blipFill rotWithShape="1">
          <a:blip r:embed="rId2" cstate="print"/>
          <a:srcRect t="2556"/>
          <a:stretch/>
        </p:blipFill>
        <p:spPr bwMode="auto">
          <a:xfrm>
            <a:off x="3505200" y="381000"/>
            <a:ext cx="5029200" cy="6172200"/>
          </a:xfrm>
          <a:prstGeom prst="rect">
            <a:avLst/>
          </a:prstGeom>
          <a:noFill/>
          <a:ln w="9525">
            <a:noFill/>
            <a:miter lim="800000"/>
            <a:headEnd/>
            <a:tailEnd/>
          </a:ln>
        </p:spPr>
      </p:pic>
      <p:sp>
        <p:nvSpPr>
          <p:cNvPr id="3" name="Rectangle 2"/>
          <p:cNvSpPr/>
          <p:nvPr/>
        </p:nvSpPr>
        <p:spPr>
          <a:xfrm>
            <a:off x="6400800" y="5181600"/>
            <a:ext cx="838200" cy="762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p:cNvSpPr>
            <a:spLocks noGrp="1"/>
          </p:cNvSpPr>
          <p:nvPr>
            <p:ph type="sldNum" sz="quarter" idx="12"/>
          </p:nvPr>
        </p:nvSpPr>
        <p:spPr/>
        <p:txBody>
          <a:bodyPr/>
          <a:lstStyle/>
          <a:p>
            <a:fld id="{23E1C06C-82B3-48EC-A380-608C8F703BD9}" type="slidenum">
              <a:rPr lang="en-US" smtClean="0"/>
              <a:pPr/>
              <a:t>27</a:t>
            </a:fld>
            <a:endParaRPr lang="en-US"/>
          </a:p>
        </p:txBody>
      </p:sp>
      <p:sp>
        <p:nvSpPr>
          <p:cNvPr id="7" name="Rectangle 6"/>
          <p:cNvSpPr/>
          <p:nvPr/>
        </p:nvSpPr>
        <p:spPr>
          <a:xfrm>
            <a:off x="152400" y="1447800"/>
            <a:ext cx="2971800" cy="1754326"/>
          </a:xfrm>
          <a:prstGeom prst="rect">
            <a:avLst/>
          </a:prstGeom>
        </p:spPr>
        <p:txBody>
          <a:bodyPr wrap="square">
            <a:spAutoFit/>
          </a:bodyPr>
          <a:lstStyle/>
          <a:p>
            <a:r>
              <a:rPr lang="en-US" dirty="0">
                <a:latin typeface="+mj-lt"/>
                <a:ea typeface="MS Mincho" charset="-128"/>
              </a:rPr>
              <a:t>The first leading EOF patterns of the CSVs (left) and FPs (right) computed over 10 individual CSV patterns for all the four lead times</a:t>
            </a:r>
            <a:r>
              <a:rPr lang="en-US" dirty="0">
                <a:latin typeface="+mj-lt"/>
                <a:ea typeface="SimSun" charset="-122"/>
              </a:rPr>
              <a:t>. CSVs are extracted over Indian Ocean.</a:t>
            </a:r>
            <a:r>
              <a:rPr lang="en-US" dirty="0">
                <a:latin typeface="+mj-lt"/>
                <a:ea typeface="MS Mincho" charset="-128"/>
              </a:rPr>
              <a:t> </a:t>
            </a:r>
            <a:endParaRPr lang="en-US" dirty="0">
              <a:latin typeface="+mj-lt"/>
            </a:endParaRPr>
          </a:p>
        </p:txBody>
      </p:sp>
    </p:spTree>
    <p:extLst>
      <p:ext uri="{BB962C8B-B14F-4D97-AF65-F5344CB8AC3E}">
        <p14:creationId xmlns:p14="http://schemas.microsoft.com/office/powerpoint/2010/main" val="40313471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Leading EOF of OLR FPs, at lead time 3</a:t>
            </a:r>
          </a:p>
        </p:txBody>
      </p:sp>
      <p:pic>
        <p:nvPicPr>
          <p:cNvPr id="4" name="Picture 3"/>
          <p:cNvPicPr>
            <a:picLocks noChangeAspect="1"/>
          </p:cNvPicPr>
          <p:nvPr/>
        </p:nvPicPr>
        <p:blipFill rotWithShape="1">
          <a:blip r:embed="rId2" cstate="print"/>
          <a:srcRect l="34495" t="2786" r="31796" b="9410"/>
          <a:stretch/>
        </p:blipFill>
        <p:spPr>
          <a:xfrm>
            <a:off x="4419600" y="1066799"/>
            <a:ext cx="3774987" cy="5530795"/>
          </a:xfrm>
          <a:prstGeom prst="rect">
            <a:avLst/>
          </a:prstGeom>
        </p:spPr>
      </p:pic>
      <p:sp>
        <p:nvSpPr>
          <p:cNvPr id="5" name="Rectangle 4"/>
          <p:cNvSpPr/>
          <p:nvPr/>
        </p:nvSpPr>
        <p:spPr>
          <a:xfrm>
            <a:off x="228600" y="1882653"/>
            <a:ext cx="3962400" cy="1754326"/>
          </a:xfrm>
          <a:prstGeom prst="rect">
            <a:avLst/>
          </a:prstGeom>
        </p:spPr>
        <p:txBody>
          <a:bodyPr wrap="square">
            <a:spAutoFit/>
          </a:bodyPr>
          <a:lstStyle/>
          <a:p>
            <a:pPr marL="342900" indent="-342900">
              <a:buAutoNum type="alphaLcParenBoth"/>
            </a:pPr>
            <a:r>
              <a:rPr lang="en-CA" dirty="0" smtClean="0">
                <a:solidFill>
                  <a:srgbClr val="000000"/>
                </a:solidFill>
                <a:latin typeface="+mj-lt"/>
              </a:rPr>
              <a:t>calculated </a:t>
            </a:r>
            <a:r>
              <a:rPr lang="en-CA" dirty="0">
                <a:solidFill>
                  <a:srgbClr val="000000"/>
                </a:solidFill>
                <a:latin typeface="+mj-lt"/>
              </a:rPr>
              <a:t>using CSV as </a:t>
            </a:r>
            <a:r>
              <a:rPr lang="en-CA" dirty="0" smtClean="0">
                <a:solidFill>
                  <a:srgbClr val="000000"/>
                </a:solidFill>
                <a:latin typeface="+mj-lt"/>
              </a:rPr>
              <a:t>perturbation</a:t>
            </a:r>
          </a:p>
          <a:p>
            <a:pPr marL="342900" indent="-342900">
              <a:buAutoNum type="alphaLcParenBoth"/>
            </a:pPr>
            <a:endParaRPr lang="en-CA" dirty="0" smtClean="0">
              <a:solidFill>
                <a:srgbClr val="000000"/>
              </a:solidFill>
              <a:latin typeface="+mj-lt"/>
            </a:endParaRPr>
          </a:p>
          <a:p>
            <a:pPr marL="342900" indent="-342900">
              <a:buAutoNum type="alphaLcParenBoth"/>
            </a:pPr>
            <a:endParaRPr lang="en-CA" dirty="0">
              <a:solidFill>
                <a:srgbClr val="000000"/>
              </a:solidFill>
              <a:latin typeface="+mj-lt"/>
            </a:endParaRPr>
          </a:p>
          <a:p>
            <a:pPr marL="342900" indent="-342900">
              <a:buAutoNum type="alphaLcParenBoth"/>
            </a:pPr>
            <a:endParaRPr lang="en-CA" dirty="0" smtClean="0">
              <a:solidFill>
                <a:srgbClr val="000000"/>
              </a:solidFill>
              <a:latin typeface="+mj-lt"/>
            </a:endParaRPr>
          </a:p>
          <a:p>
            <a:pPr marL="342900" indent="-342900">
              <a:buAutoNum type="alphaLcParenBoth"/>
            </a:pPr>
            <a:r>
              <a:rPr lang="en-CA" dirty="0" smtClean="0">
                <a:solidFill>
                  <a:srgbClr val="000000"/>
                </a:solidFill>
                <a:latin typeface="+mj-lt"/>
              </a:rPr>
              <a:t>estimated </a:t>
            </a:r>
            <a:r>
              <a:rPr lang="en-CA" dirty="0">
                <a:solidFill>
                  <a:srgbClr val="000000"/>
                </a:solidFill>
                <a:latin typeface="+mj-lt"/>
              </a:rPr>
              <a:t>by applying linear propagator R to </a:t>
            </a:r>
            <a:r>
              <a:rPr lang="en-CA" dirty="0" smtClean="0">
                <a:solidFill>
                  <a:srgbClr val="000000"/>
                </a:solidFill>
                <a:latin typeface="+mj-lt"/>
              </a:rPr>
              <a:t>CSV</a:t>
            </a:r>
            <a:endParaRPr lang="en-CA" dirty="0">
              <a:latin typeface="+mj-lt"/>
            </a:endParaRPr>
          </a:p>
        </p:txBody>
      </p:sp>
      <p:sp>
        <p:nvSpPr>
          <p:cNvPr id="3" name="Slide Number Placeholder 2"/>
          <p:cNvSpPr>
            <a:spLocks noGrp="1"/>
          </p:cNvSpPr>
          <p:nvPr>
            <p:ph type="sldNum" sz="quarter" idx="12"/>
          </p:nvPr>
        </p:nvSpPr>
        <p:spPr/>
        <p:txBody>
          <a:bodyPr/>
          <a:lstStyle/>
          <a:p>
            <a:fld id="{23E1C06C-82B3-48EC-A380-608C8F703BD9}" type="slidenum">
              <a:rPr lang="en-US" smtClean="0"/>
              <a:pPr/>
              <a:t>28</a:t>
            </a:fld>
            <a:endParaRPr lang="en-US"/>
          </a:p>
        </p:txBody>
      </p:sp>
      <p:pic>
        <p:nvPicPr>
          <p:cNvPr id="6" name="Picture 5"/>
          <p:cNvPicPr>
            <a:picLocks noChangeAspect="1"/>
          </p:cNvPicPr>
          <p:nvPr/>
        </p:nvPicPr>
        <p:blipFill>
          <a:blip r:embed="rId3" cstate="print"/>
          <a:stretch>
            <a:fillRect/>
          </a:stretch>
        </p:blipFill>
        <p:spPr>
          <a:xfrm>
            <a:off x="822824" y="2371522"/>
            <a:ext cx="2773951" cy="376571"/>
          </a:xfrm>
          <a:prstGeom prst="rect">
            <a:avLst/>
          </a:prstGeom>
        </p:spPr>
      </p:pic>
      <p:sp>
        <p:nvSpPr>
          <p:cNvPr id="7" name="Rectangle 6"/>
          <p:cNvSpPr/>
          <p:nvPr/>
        </p:nvSpPr>
        <p:spPr>
          <a:xfrm>
            <a:off x="7391400" y="1066799"/>
            <a:ext cx="533400" cy="350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429500" y="4114800"/>
            <a:ext cx="533400" cy="198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06967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descr="Fig15b"/>
          <p:cNvPicPr>
            <a:picLocks noChangeAspect="1" noChangeArrowheads="1"/>
          </p:cNvPicPr>
          <p:nvPr/>
        </p:nvPicPr>
        <p:blipFill>
          <a:blip r:embed="rId2" cstate="print"/>
          <a:srcRect/>
          <a:stretch>
            <a:fillRect/>
          </a:stretch>
        </p:blipFill>
        <p:spPr bwMode="auto">
          <a:xfrm>
            <a:off x="3124200" y="3629025"/>
            <a:ext cx="5943600" cy="3000375"/>
          </a:xfrm>
          <a:prstGeom prst="rect">
            <a:avLst/>
          </a:prstGeom>
          <a:noFill/>
        </p:spPr>
      </p:pic>
      <p:sp>
        <p:nvSpPr>
          <p:cNvPr id="5" name="Title 1"/>
          <p:cNvSpPr>
            <a:spLocks noGrp="1"/>
          </p:cNvSpPr>
          <p:nvPr>
            <p:ph type="title"/>
          </p:nvPr>
        </p:nvSpPr>
        <p:spPr>
          <a:xfrm>
            <a:off x="180975" y="685800"/>
            <a:ext cx="3200400" cy="1143000"/>
          </a:xfrm>
        </p:spPr>
        <p:txBody>
          <a:bodyPr>
            <a:noAutofit/>
          </a:bodyPr>
          <a:lstStyle/>
          <a:p>
            <a:pPr algn="l"/>
            <a:r>
              <a:rPr lang="en-CA" sz="2800" dirty="0" smtClean="0"/>
              <a:t>SAM Ensemble Forecast using CSVs as perturbation</a:t>
            </a:r>
            <a:endParaRPr lang="en-CA" sz="2800" dirty="0"/>
          </a:p>
        </p:txBody>
      </p:sp>
      <p:pic>
        <p:nvPicPr>
          <p:cNvPr id="74754" name="Picture 2" descr="Fig15a"/>
          <p:cNvPicPr>
            <a:picLocks noChangeAspect="1" noChangeArrowheads="1"/>
          </p:cNvPicPr>
          <p:nvPr/>
        </p:nvPicPr>
        <p:blipFill>
          <a:blip r:embed="rId3" cstate="print"/>
          <a:srcRect/>
          <a:stretch>
            <a:fillRect/>
          </a:stretch>
        </p:blipFill>
        <p:spPr bwMode="auto">
          <a:xfrm>
            <a:off x="3200400" y="533400"/>
            <a:ext cx="5943600" cy="2981325"/>
          </a:xfrm>
          <a:prstGeom prst="rect">
            <a:avLst/>
          </a:prstGeom>
          <a:noFill/>
        </p:spPr>
      </p:pic>
      <p:sp>
        <p:nvSpPr>
          <p:cNvPr id="2" name="Rectangle 1"/>
          <p:cNvSpPr/>
          <p:nvPr/>
        </p:nvSpPr>
        <p:spPr>
          <a:xfrm>
            <a:off x="180975" y="2667000"/>
            <a:ext cx="3505200" cy="2308324"/>
          </a:xfrm>
          <a:prstGeom prst="rect">
            <a:avLst/>
          </a:prstGeom>
        </p:spPr>
        <p:txBody>
          <a:bodyPr wrap="square">
            <a:spAutoFit/>
          </a:bodyPr>
          <a:lstStyle/>
          <a:p>
            <a:pPr marL="342900" indent="-342900">
              <a:buAutoNum type="alphaLcParenBoth"/>
            </a:pPr>
            <a:r>
              <a:rPr lang="en-CA" dirty="0" smtClean="0"/>
              <a:t>RMSE </a:t>
            </a:r>
            <a:r>
              <a:rPr lang="en-CA" dirty="0"/>
              <a:t>calculated over 10 years (2000-2009 using observed initial conditions) </a:t>
            </a:r>
            <a:endParaRPr lang="en-CA" dirty="0" smtClean="0"/>
          </a:p>
          <a:p>
            <a:pPr marL="342900" indent="-342900">
              <a:buAutoNum type="alphaLcParenBoth"/>
            </a:pPr>
            <a:endParaRPr lang="en-CA" dirty="0" smtClean="0"/>
          </a:p>
          <a:p>
            <a:pPr marL="342900" indent="-342900">
              <a:buAutoNum type="alphaLcParenBoth"/>
            </a:pPr>
            <a:r>
              <a:rPr lang="en-CA" dirty="0" smtClean="0"/>
              <a:t>RMSE </a:t>
            </a:r>
            <a:r>
              <a:rPr lang="en-CA" dirty="0"/>
              <a:t>is for 30 years forecast (1980-2009 using CAM4 control initial conditions). </a:t>
            </a:r>
            <a:endParaRPr lang="en-CA" dirty="0" smtClean="0"/>
          </a:p>
          <a:p>
            <a:endParaRPr lang="en-CA" dirty="0"/>
          </a:p>
        </p:txBody>
      </p:sp>
      <p:sp>
        <p:nvSpPr>
          <p:cNvPr id="3" name="Slide Number Placeholder 2"/>
          <p:cNvSpPr>
            <a:spLocks noGrp="1"/>
          </p:cNvSpPr>
          <p:nvPr>
            <p:ph type="sldNum" sz="quarter" idx="12"/>
          </p:nvPr>
        </p:nvSpPr>
        <p:spPr/>
        <p:txBody>
          <a:bodyPr/>
          <a:lstStyle/>
          <a:p>
            <a:fld id="{23E1C06C-82B3-48EC-A380-608C8F703BD9}" type="slidenum">
              <a:rPr lang="en-US" smtClean="0"/>
              <a:pPr/>
              <a:t>29</a:t>
            </a:fld>
            <a:endParaRPr lang="en-US"/>
          </a:p>
        </p:txBody>
      </p:sp>
    </p:spTree>
    <p:extLst>
      <p:ext uri="{BB962C8B-B14F-4D97-AF65-F5344CB8AC3E}">
        <p14:creationId xmlns:p14="http://schemas.microsoft.com/office/powerpoint/2010/main" val="3338781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E1C06C-82B3-48EC-A380-608C8F703BD9}" type="slidenum">
              <a:rPr lang="en-US" smtClean="0"/>
              <a:pPr/>
              <a:t>3</a:t>
            </a:fld>
            <a:endParaRPr lang="en-US"/>
          </a:p>
        </p:txBody>
      </p:sp>
      <p:sp>
        <p:nvSpPr>
          <p:cNvPr id="3"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3600" kern="1200">
                <a:solidFill>
                  <a:srgbClr val="FF0000"/>
                </a:solidFill>
                <a:latin typeface="+mj-lt"/>
                <a:ea typeface="+mj-ea"/>
                <a:cs typeface="+mj-cs"/>
              </a:defRPr>
            </a:lvl1pPr>
          </a:lstStyle>
          <a:p>
            <a:r>
              <a:rPr lang="en-US" dirty="0" smtClean="0"/>
              <a:t>Forecast Initialization Methods </a:t>
            </a:r>
            <a:endParaRPr lang="en-US" dirty="0"/>
          </a:p>
        </p:txBody>
      </p:sp>
      <p:sp>
        <p:nvSpPr>
          <p:cNvPr id="4" name="Content Placeholder 2"/>
          <p:cNvSpPr txBox="1">
            <a:spLocks/>
          </p:cNvSpPr>
          <p:nvPr/>
        </p:nvSpPr>
        <p:spPr>
          <a:xfrm>
            <a:off x="457200" y="1371600"/>
            <a:ext cx="8229600" cy="501157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rgbClr val="0000FF"/>
                </a:solidFill>
              </a:rPr>
              <a:t>Random </a:t>
            </a:r>
            <a:r>
              <a:rPr lang="en-US" sz="2800" dirty="0" smtClean="0">
                <a:solidFill>
                  <a:srgbClr val="0000FF"/>
                </a:solidFill>
              </a:rPr>
              <a:t>Perturbations</a:t>
            </a:r>
          </a:p>
          <a:p>
            <a:pPr lvl="1"/>
            <a:r>
              <a:rPr lang="en-US" sz="2400" dirty="0"/>
              <a:t>Random</a:t>
            </a:r>
            <a:r>
              <a:rPr lang="en-US" sz="2400" dirty="0">
                <a:solidFill>
                  <a:srgbClr val="FF0000"/>
                </a:solidFill>
              </a:rPr>
              <a:t> </a:t>
            </a:r>
            <a:r>
              <a:rPr lang="en-US" sz="2400" dirty="0"/>
              <a:t>perturbation are generated without any consideration of </a:t>
            </a:r>
            <a:r>
              <a:rPr lang="en-US" sz="2400" dirty="0">
                <a:solidFill>
                  <a:srgbClr val="0000FF"/>
                </a:solidFill>
              </a:rPr>
              <a:t>model dynamics. </a:t>
            </a:r>
            <a:endParaRPr lang="en-US" sz="2400" dirty="0" smtClean="0">
              <a:solidFill>
                <a:srgbClr val="0000FF"/>
              </a:solidFill>
            </a:endParaRPr>
          </a:p>
          <a:p>
            <a:endParaRPr lang="en-US" sz="2800" dirty="0" smtClean="0">
              <a:solidFill>
                <a:srgbClr val="0000FF"/>
              </a:solidFill>
            </a:endParaRPr>
          </a:p>
          <a:p>
            <a:r>
              <a:rPr lang="en-US" sz="2800" dirty="0" smtClean="0">
                <a:solidFill>
                  <a:srgbClr val="0000FF"/>
                </a:solidFill>
              </a:rPr>
              <a:t>Time Lag </a:t>
            </a:r>
            <a:r>
              <a:rPr lang="en-US" sz="2800" dirty="0" smtClean="0">
                <a:solidFill>
                  <a:srgbClr val="0000FF"/>
                </a:solidFill>
              </a:rPr>
              <a:t>Ensemble</a:t>
            </a:r>
          </a:p>
          <a:p>
            <a:pPr lvl="1"/>
            <a:r>
              <a:rPr lang="en-US" sz="2400" dirty="0" smtClean="0"/>
              <a:t>Ensemble forecast initialized from different IC with time lag (6 hour, 3 hour etc.).</a:t>
            </a:r>
            <a:r>
              <a:rPr lang="en-US" sz="2400" dirty="0" smtClean="0">
                <a:solidFill>
                  <a:srgbClr val="0000FF"/>
                </a:solidFill>
              </a:rPr>
              <a:t> </a:t>
            </a:r>
            <a:endParaRPr lang="en-US" sz="2400" dirty="0">
              <a:solidFill>
                <a:srgbClr val="0000FF"/>
              </a:solidFill>
            </a:endParaRPr>
          </a:p>
          <a:p>
            <a:endParaRPr lang="en-US" sz="2800" dirty="0" smtClean="0">
              <a:solidFill>
                <a:srgbClr val="0000FF"/>
              </a:solidFill>
            </a:endParaRPr>
          </a:p>
          <a:p>
            <a:r>
              <a:rPr lang="en-US" sz="2800" dirty="0" smtClean="0">
                <a:solidFill>
                  <a:srgbClr val="0000FF"/>
                </a:solidFill>
              </a:rPr>
              <a:t>Optimized </a:t>
            </a:r>
            <a:r>
              <a:rPr lang="en-US" sz="2800" dirty="0" smtClean="0">
                <a:solidFill>
                  <a:srgbClr val="0000FF"/>
                </a:solidFill>
              </a:rPr>
              <a:t>perturbations</a:t>
            </a:r>
          </a:p>
          <a:p>
            <a:pPr lvl="1"/>
            <a:r>
              <a:rPr lang="en-US" sz="2400" dirty="0"/>
              <a:t>Maximize the benefit of ensemble prediction with a finite number of ensembles. </a:t>
            </a:r>
          </a:p>
          <a:p>
            <a:pPr lvl="1"/>
            <a:endParaRPr lang="en-US" sz="2000" dirty="0" smtClean="0"/>
          </a:p>
          <a:p>
            <a:pPr algn="just"/>
            <a:endParaRPr lang="en-US" sz="2400" dirty="0" smtClean="0"/>
          </a:p>
          <a:p>
            <a:pPr algn="just"/>
            <a:endParaRPr lang="en-US" sz="2400" dirty="0" smtClean="0">
              <a:solidFill>
                <a:prstClr val="black"/>
              </a:solidFill>
            </a:endParaRPr>
          </a:p>
          <a:p>
            <a:pPr algn="just"/>
            <a:endParaRPr lang="en-US" sz="2400" dirty="0"/>
          </a:p>
        </p:txBody>
      </p:sp>
    </p:spTree>
    <p:extLst>
      <p:ext uri="{BB962C8B-B14F-4D97-AF65-F5344CB8AC3E}">
        <p14:creationId xmlns:p14="http://schemas.microsoft.com/office/powerpoint/2010/main" val="1904821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575" y="452438"/>
            <a:ext cx="8324850"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23E1C06C-82B3-48EC-A380-608C8F703BD9}" type="slidenum">
              <a:rPr lang="en-US" smtClean="0"/>
              <a:pPr/>
              <a:t>30</a:t>
            </a:fld>
            <a:endParaRPr lang="en-US"/>
          </a:p>
        </p:txBody>
      </p:sp>
    </p:spTree>
    <p:extLst>
      <p:ext uri="{BB962C8B-B14F-4D97-AF65-F5344CB8AC3E}">
        <p14:creationId xmlns:p14="http://schemas.microsoft.com/office/powerpoint/2010/main" val="16934297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257800" y="3048000"/>
            <a:ext cx="3810000" cy="487362"/>
          </a:xfrm>
        </p:spPr>
        <p:txBody>
          <a:bodyPr>
            <a:noAutofit/>
          </a:bodyPr>
          <a:lstStyle/>
          <a:p>
            <a:pPr algn="l"/>
            <a:r>
              <a:rPr lang="en-US" sz="2400" dirty="0">
                <a:solidFill>
                  <a:schemeClr val="tx1"/>
                </a:solidFill>
              </a:rPr>
              <a:t>The </a:t>
            </a:r>
            <a:r>
              <a:rPr lang="en-US" sz="2400" dirty="0" smtClean="0">
                <a:solidFill>
                  <a:schemeClr val="tx1"/>
                </a:solidFill>
              </a:rPr>
              <a:t>leading </a:t>
            </a:r>
            <a:r>
              <a:rPr lang="en-US" sz="2400" dirty="0">
                <a:solidFill>
                  <a:schemeClr val="tx1"/>
                </a:solidFill>
              </a:rPr>
              <a:t>SST CSVs and OLR FPs for lead time 0, 1, 2 and 3 obtained using CCSM4 model. </a:t>
            </a: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a:solidFill>
                  <a:schemeClr val="tx1"/>
                </a:solidFill>
              </a:rPr>
              <a:t/>
            </a:r>
            <a:br>
              <a:rPr lang="en-US" sz="2400" dirty="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a:t>
            </a:r>
            <a:r>
              <a:rPr lang="en-US" sz="2400" dirty="0">
                <a:solidFill>
                  <a:schemeClr val="tx1"/>
                </a:solidFill>
              </a:rPr>
              <a:t>Line) Lead time variation of CCSM4 singular values over Indian Ocean</a:t>
            </a:r>
            <a:endParaRPr lang="en-CA" sz="2400" dirty="0">
              <a:solidFill>
                <a:schemeClr val="tx1"/>
              </a:solidFill>
            </a:endParaRPr>
          </a:p>
        </p:txBody>
      </p:sp>
      <p:sp>
        <p:nvSpPr>
          <p:cNvPr id="2" name="Slide Number Placeholder 1"/>
          <p:cNvSpPr>
            <a:spLocks noGrp="1"/>
          </p:cNvSpPr>
          <p:nvPr>
            <p:ph type="sldNum" sz="quarter" idx="12"/>
          </p:nvPr>
        </p:nvSpPr>
        <p:spPr/>
        <p:txBody>
          <a:bodyPr/>
          <a:lstStyle/>
          <a:p>
            <a:fld id="{23E1C06C-82B3-48EC-A380-608C8F703BD9}" type="slidenum">
              <a:rPr lang="en-US" smtClean="0"/>
              <a:pPr/>
              <a:t>31</a:t>
            </a:fld>
            <a:endParaRPr lang="en-US"/>
          </a:p>
        </p:txBody>
      </p:sp>
      <p:pic>
        <p:nvPicPr>
          <p:cNvPr id="9218" name="Picture 2" descr="Fig11"/>
          <p:cNvPicPr>
            <a:picLocks noChangeAspect="1" noChangeArrowheads="1"/>
          </p:cNvPicPr>
          <p:nvPr/>
        </p:nvPicPr>
        <p:blipFill rotWithShape="1">
          <a:blip r:embed="rId2">
            <a:extLst>
              <a:ext uri="{28A0092B-C50C-407E-A947-70E740481C1C}">
                <a14:useLocalDpi xmlns:a14="http://schemas.microsoft.com/office/drawing/2010/main" val="0"/>
              </a:ext>
            </a:extLst>
          </a:blip>
          <a:srcRect l="4237" b="27486"/>
          <a:stretch/>
        </p:blipFill>
        <p:spPr bwMode="auto">
          <a:xfrm>
            <a:off x="0" y="0"/>
            <a:ext cx="4895592" cy="539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Fig11"/>
          <p:cNvPicPr>
            <a:picLocks noChangeAspect="1" noChangeArrowheads="1"/>
          </p:cNvPicPr>
          <p:nvPr/>
        </p:nvPicPr>
        <p:blipFill rotWithShape="1">
          <a:blip r:embed="rId2">
            <a:extLst>
              <a:ext uri="{28A0092B-C50C-407E-A947-70E740481C1C}">
                <a14:useLocalDpi xmlns:a14="http://schemas.microsoft.com/office/drawing/2010/main" val="0"/>
              </a:ext>
            </a:extLst>
          </a:blip>
          <a:srcRect t="72047" b="3859"/>
          <a:stretch/>
        </p:blipFill>
        <p:spPr bwMode="auto">
          <a:xfrm>
            <a:off x="0" y="5257800"/>
            <a:ext cx="4572000" cy="160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5029200" y="228600"/>
            <a:ext cx="3657600" cy="639762"/>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3600" kern="1200">
                <a:solidFill>
                  <a:srgbClr val="FF0000"/>
                </a:solidFill>
                <a:latin typeface="+mj-lt"/>
                <a:ea typeface="+mj-ea"/>
                <a:cs typeface="+mj-cs"/>
              </a:defRPr>
            </a:lvl1pPr>
          </a:lstStyle>
          <a:p>
            <a:r>
              <a:rPr lang="en-US" dirty="0" smtClean="0"/>
              <a:t>Future Work Using CCSM4</a:t>
            </a:r>
            <a:endParaRPr lang="en-CA" dirty="0"/>
          </a:p>
        </p:txBody>
      </p:sp>
    </p:spTree>
    <p:extLst>
      <p:ext uri="{BB962C8B-B14F-4D97-AF65-F5344CB8AC3E}">
        <p14:creationId xmlns:p14="http://schemas.microsoft.com/office/powerpoint/2010/main" val="3894173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t>
            </a:r>
            <a:endParaRPr lang="en-US" dirty="0"/>
          </a:p>
        </p:txBody>
      </p:sp>
      <p:sp>
        <p:nvSpPr>
          <p:cNvPr id="3" name="Content Placeholder 2"/>
          <p:cNvSpPr>
            <a:spLocks noGrp="1"/>
          </p:cNvSpPr>
          <p:nvPr>
            <p:ph idx="1"/>
          </p:nvPr>
        </p:nvSpPr>
        <p:spPr>
          <a:xfrm>
            <a:off x="457200" y="1143000"/>
            <a:ext cx="8229600" cy="4525963"/>
          </a:xfrm>
        </p:spPr>
        <p:txBody>
          <a:bodyPr>
            <a:noAutofit/>
          </a:bodyPr>
          <a:lstStyle/>
          <a:p>
            <a:pPr algn="just"/>
            <a:r>
              <a:rPr lang="en-CA" sz="2000" dirty="0" smtClean="0"/>
              <a:t>The structure </a:t>
            </a:r>
            <a:r>
              <a:rPr lang="en-CA" sz="2000" dirty="0"/>
              <a:t>of </a:t>
            </a:r>
            <a:r>
              <a:rPr lang="en-CA" sz="2000" dirty="0" smtClean="0"/>
              <a:t>monsoon are </a:t>
            </a:r>
            <a:r>
              <a:rPr lang="en-CA" sz="2000" dirty="0"/>
              <a:t>well reproduced in </a:t>
            </a:r>
            <a:r>
              <a:rPr lang="en-CA" sz="2000" dirty="0" smtClean="0"/>
              <a:t>CCSM4 and CAM4 along with biases </a:t>
            </a:r>
            <a:r>
              <a:rPr lang="en-CA" sz="2000" dirty="0" smtClean="0"/>
              <a:t>(mostly</a:t>
            </a:r>
            <a:r>
              <a:rPr lang="en-CA" sz="2000" dirty="0" smtClean="0"/>
              <a:t> overestimation</a:t>
            </a:r>
            <a:r>
              <a:rPr lang="en-CA" sz="2000" smtClean="0"/>
              <a:t>). </a:t>
            </a:r>
          </a:p>
          <a:p>
            <a:pPr algn="just"/>
            <a:endParaRPr lang="en-CA" sz="2000" dirty="0" smtClean="0"/>
          </a:p>
          <a:p>
            <a:pPr algn="just"/>
            <a:r>
              <a:rPr lang="en-CA" sz="2000" dirty="0"/>
              <a:t>Forcing CAM4 with coupled model SST clarified the impact of the air-sea coupling in the </a:t>
            </a:r>
            <a:r>
              <a:rPr lang="en-CA" sz="2000" dirty="0" err="1"/>
              <a:t>interannual</a:t>
            </a:r>
            <a:r>
              <a:rPr lang="en-CA" sz="2000" dirty="0"/>
              <a:t> variability of the SAM precipitation. </a:t>
            </a:r>
            <a:endParaRPr lang="en-CA" sz="2000" dirty="0" smtClean="0"/>
          </a:p>
          <a:p>
            <a:pPr marL="0" indent="0" algn="just">
              <a:buNone/>
            </a:pPr>
            <a:endParaRPr lang="en-US" sz="2000" dirty="0" smtClean="0"/>
          </a:p>
          <a:p>
            <a:pPr algn="just"/>
            <a:r>
              <a:rPr lang="en-CA" sz="2000" dirty="0" smtClean="0"/>
              <a:t>CSV </a:t>
            </a:r>
            <a:r>
              <a:rPr lang="en-CA" sz="2000" dirty="0"/>
              <a:t>resembles a dipole-like structure over the Indian </a:t>
            </a:r>
            <a:r>
              <a:rPr lang="en-CA" sz="2000" dirty="0" smtClean="0"/>
              <a:t>Oceans. </a:t>
            </a:r>
            <a:r>
              <a:rPr lang="en-CA" sz="2000" dirty="0"/>
              <a:t>When the CSVs are extracted over the Indian Ocean, their growth rates are found to be more consistent with the increase of lead </a:t>
            </a:r>
            <a:r>
              <a:rPr lang="en-CA" sz="2000" dirty="0" smtClean="0"/>
              <a:t>time.</a:t>
            </a:r>
          </a:p>
          <a:p>
            <a:pPr algn="just"/>
            <a:endParaRPr lang="en-CA" sz="2000" dirty="0" smtClean="0"/>
          </a:p>
          <a:p>
            <a:pPr algn="just"/>
            <a:r>
              <a:rPr lang="en-CA" sz="2000" dirty="0" smtClean="0"/>
              <a:t>Ensemble </a:t>
            </a:r>
            <a:r>
              <a:rPr lang="en-CA" sz="2000" dirty="0"/>
              <a:t>forecast generated by CSV perturbations has a more reliable ensemble mean compared to both the TLE mean and the control </a:t>
            </a:r>
            <a:r>
              <a:rPr lang="en-CA" sz="2000" dirty="0" smtClean="0"/>
              <a:t>forecast.</a:t>
            </a:r>
          </a:p>
          <a:p>
            <a:pPr algn="just"/>
            <a:endParaRPr lang="en-CA" sz="2000" dirty="0" smtClean="0"/>
          </a:p>
          <a:p>
            <a:pPr algn="just"/>
            <a:r>
              <a:rPr lang="en-CA" sz="2000" dirty="0" smtClean="0"/>
              <a:t>Methods such as CSV have potential for long term climate prediction. For example, Hawkins </a:t>
            </a:r>
            <a:r>
              <a:rPr lang="en-CA" sz="2000" dirty="0"/>
              <a:t>and </a:t>
            </a:r>
            <a:r>
              <a:rPr lang="en-CA" sz="2000" dirty="0" smtClean="0"/>
              <a:t>Sutton (2011) applied this method to decadal predictions of the Atlantic Ocean. </a:t>
            </a:r>
            <a:endParaRPr lang="en-US" sz="2000" dirty="0" smtClean="0"/>
          </a:p>
        </p:txBody>
      </p:sp>
      <p:sp>
        <p:nvSpPr>
          <p:cNvPr id="4" name="Slide Number Placeholder 3"/>
          <p:cNvSpPr>
            <a:spLocks noGrp="1"/>
          </p:cNvSpPr>
          <p:nvPr>
            <p:ph type="sldNum" sz="quarter" idx="12"/>
          </p:nvPr>
        </p:nvSpPr>
        <p:spPr/>
        <p:txBody>
          <a:bodyPr/>
          <a:lstStyle/>
          <a:p>
            <a:fld id="{23E1C06C-82B3-48EC-A380-608C8F703BD9}" type="slidenum">
              <a:rPr lang="en-US" smtClean="0"/>
              <a:pPr/>
              <a:t>32</a:t>
            </a:fld>
            <a:endParaRPr lang="en-US"/>
          </a:p>
        </p:txBody>
      </p:sp>
    </p:spTree>
    <p:extLst>
      <p:ext uri="{BB962C8B-B14F-4D97-AF65-F5344CB8AC3E}">
        <p14:creationId xmlns:p14="http://schemas.microsoft.com/office/powerpoint/2010/main" val="1554460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960F0E03-9C3E-44A3-8467-579167C4DD79}" type="slidenum">
              <a:rPr lang="en-US" smtClean="0"/>
              <a:pPr>
                <a:defRPr/>
              </a:pPr>
              <a:t>33</a:t>
            </a:fld>
            <a:endParaRPr lang="en-US"/>
          </a:p>
        </p:txBody>
      </p:sp>
      <p:sp>
        <p:nvSpPr>
          <p:cNvPr id="4" name="Title 3"/>
          <p:cNvSpPr>
            <a:spLocks noGrp="1"/>
          </p:cNvSpPr>
          <p:nvPr>
            <p:ph type="title"/>
          </p:nvPr>
        </p:nvSpPr>
        <p:spPr/>
        <p:txBody>
          <a:bodyPr/>
          <a:lstStyle/>
          <a:p>
            <a:r>
              <a:rPr lang="en-CA" dirty="0" smtClean="0"/>
              <a:t>A simple forecast model</a:t>
            </a:r>
            <a:endParaRPr lang="en-CA" dirty="0"/>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1200" y="609600"/>
            <a:ext cx="7670800" cy="57404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77240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895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0000"/>
                </a:solidFill>
                <a:effectLst/>
                <a:uLnTx/>
                <a:uFillTx/>
                <a:latin typeface="+mj-lt"/>
                <a:ea typeface="+mj-ea"/>
                <a:cs typeface="+mj-cs"/>
              </a:rPr>
              <a:t>Extra</a:t>
            </a:r>
            <a:endParaRPr kumimoji="0" lang="en-US" sz="3600" b="0" i="0" u="none" strike="noStrike" kern="1200" cap="none" spc="0" normalizeH="0" baseline="0" noProof="0" dirty="0">
              <a:ln>
                <a:noFill/>
              </a:ln>
              <a:solidFill>
                <a:srgbClr val="FF0000"/>
              </a:solidFill>
              <a:effectLst/>
              <a:uLnTx/>
              <a:uFillTx/>
              <a:latin typeface="+mj-lt"/>
              <a:ea typeface="+mj-ea"/>
              <a:cs typeface="+mj-cs"/>
            </a:endParaRPr>
          </a:p>
        </p:txBody>
      </p:sp>
      <p:sp>
        <p:nvSpPr>
          <p:cNvPr id="3" name="Slide Number Placeholder 2"/>
          <p:cNvSpPr>
            <a:spLocks noGrp="1"/>
          </p:cNvSpPr>
          <p:nvPr>
            <p:ph type="sldNum" sz="quarter" idx="12"/>
          </p:nvPr>
        </p:nvSpPr>
        <p:spPr/>
        <p:txBody>
          <a:bodyPr/>
          <a:lstStyle/>
          <a:p>
            <a:fld id="{23E1C06C-82B3-48EC-A380-608C8F703BD9}" type="slidenum">
              <a:rPr lang="en-US" smtClean="0"/>
              <a:pPr/>
              <a:t>34</a:t>
            </a:fld>
            <a:endParaRPr lang="en-US"/>
          </a:p>
        </p:txBody>
      </p:sp>
    </p:spTree>
    <p:extLst>
      <p:ext uri="{BB962C8B-B14F-4D97-AF65-F5344CB8AC3E}">
        <p14:creationId xmlns:p14="http://schemas.microsoft.com/office/powerpoint/2010/main" val="29911354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E1C06C-82B3-48EC-A380-608C8F703BD9}" type="slidenum">
              <a:rPr lang="en-US" smtClean="0"/>
              <a:pPr/>
              <a:t>35</a:t>
            </a:fld>
            <a:endParaRPr lang="en-US"/>
          </a:p>
        </p:txBody>
      </p:sp>
      <p:pic>
        <p:nvPicPr>
          <p:cNvPr id="1026" name="Picture 2"/>
          <p:cNvPicPr>
            <a:picLocks noChangeAspect="1" noChangeArrowheads="1"/>
          </p:cNvPicPr>
          <p:nvPr/>
        </p:nvPicPr>
        <p:blipFill>
          <a:blip r:embed="rId2" cstate="print"/>
          <a:srcRect/>
          <a:stretch>
            <a:fillRect/>
          </a:stretch>
        </p:blipFill>
        <p:spPr bwMode="auto">
          <a:xfrm rot="5400000">
            <a:off x="1476375" y="-409575"/>
            <a:ext cx="6315075" cy="774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839000" y="739989"/>
            <a:ext cx="5400000" cy="5051211"/>
          </a:xfrm>
          <a:prstGeom prst="rect">
            <a:avLst/>
          </a:prstGeom>
          <a:noFill/>
          <a:ln w="9525">
            <a:noFill/>
            <a:miter lim="800000"/>
            <a:headEnd/>
            <a:tailEnd/>
          </a:ln>
        </p:spPr>
      </p:pic>
      <p:sp>
        <p:nvSpPr>
          <p:cNvPr id="3" name="TextBox 1"/>
          <p:cNvSpPr txBox="1">
            <a:spLocks noChangeArrowheads="1"/>
          </p:cNvSpPr>
          <p:nvPr/>
        </p:nvSpPr>
        <p:spPr bwMode="auto">
          <a:xfrm>
            <a:off x="228600" y="152400"/>
            <a:ext cx="861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CA" altLang="en-US" sz="3600" dirty="0" smtClean="0">
                <a:solidFill>
                  <a:srgbClr val="FF0000"/>
                </a:solidFill>
                <a:latin typeface="+mj-lt"/>
                <a:ea typeface="+mj-ea"/>
                <a:cs typeface="+mj-cs"/>
              </a:rPr>
              <a:t>Influence of SST bias (Sensitivity Runs)</a:t>
            </a:r>
            <a:endParaRPr lang="en-CA" altLang="en-US" sz="3600" dirty="0">
              <a:solidFill>
                <a:srgbClr val="FF0000"/>
              </a:solidFill>
              <a:latin typeface="+mj-lt"/>
              <a:ea typeface="+mj-ea"/>
              <a:cs typeface="+mj-cs"/>
            </a:endParaRPr>
          </a:p>
        </p:txBody>
      </p:sp>
      <p:sp>
        <p:nvSpPr>
          <p:cNvPr id="2" name="Slide Number Placeholder 1"/>
          <p:cNvSpPr>
            <a:spLocks noGrp="1"/>
          </p:cNvSpPr>
          <p:nvPr>
            <p:ph type="sldNum" sz="quarter" idx="12"/>
          </p:nvPr>
        </p:nvSpPr>
        <p:spPr/>
        <p:txBody>
          <a:bodyPr/>
          <a:lstStyle/>
          <a:p>
            <a:fld id="{23E1C06C-82B3-48EC-A380-608C8F703BD9}" type="slidenum">
              <a:rPr lang="en-US" smtClean="0"/>
              <a:pPr/>
              <a:t>36</a:t>
            </a:fld>
            <a:endParaRPr lang="en-US"/>
          </a:p>
        </p:txBody>
      </p:sp>
    </p:spTree>
    <p:extLst>
      <p:ext uri="{BB962C8B-B14F-4D97-AF65-F5344CB8AC3E}">
        <p14:creationId xmlns:p14="http://schemas.microsoft.com/office/powerpoint/2010/main" val="16890053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575" y="452438"/>
            <a:ext cx="8324850"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23E1C06C-82B3-48EC-A380-608C8F703BD9}" type="slidenum">
              <a:rPr lang="en-US" smtClean="0"/>
              <a:pPr/>
              <a:t>37</a:t>
            </a:fld>
            <a:endParaRPr lang="en-US"/>
          </a:p>
        </p:txBody>
      </p:sp>
    </p:spTree>
    <p:extLst>
      <p:ext uri="{BB962C8B-B14F-4D97-AF65-F5344CB8AC3E}">
        <p14:creationId xmlns:p14="http://schemas.microsoft.com/office/powerpoint/2010/main" val="32274114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3339225" y="76200"/>
            <a:ext cx="5728575" cy="6696207"/>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941483933"/>
              </p:ext>
            </p:extLst>
          </p:nvPr>
        </p:nvGraphicFramePr>
        <p:xfrm>
          <a:off x="609600" y="1828800"/>
          <a:ext cx="2209800" cy="2083014"/>
        </p:xfrm>
        <a:graphic>
          <a:graphicData uri="http://schemas.openxmlformats.org/drawingml/2006/table">
            <a:tbl>
              <a:tblPr firstRow="1" bandRow="1">
                <a:tableStyleId>{5940675A-B579-460E-94D1-54222C63F5DA}</a:tableStyleId>
              </a:tblPr>
              <a:tblGrid>
                <a:gridCol w="1104900"/>
                <a:gridCol w="1104900"/>
              </a:tblGrid>
              <a:tr h="238707">
                <a:tc>
                  <a:txBody>
                    <a:bodyPr/>
                    <a:lstStyle/>
                    <a:p>
                      <a:r>
                        <a:rPr lang="en-CA" dirty="0" smtClean="0">
                          <a:solidFill>
                            <a:srgbClr val="FF0000"/>
                          </a:solidFill>
                        </a:rPr>
                        <a:t>2004</a:t>
                      </a:r>
                    </a:p>
                  </a:txBody>
                  <a:tcPr/>
                </a:tc>
                <a:tc>
                  <a:txBody>
                    <a:bodyPr/>
                    <a:lstStyle/>
                    <a:p>
                      <a:r>
                        <a:rPr lang="en-CA" dirty="0" smtClean="0">
                          <a:solidFill>
                            <a:srgbClr val="FF0000"/>
                          </a:solidFill>
                        </a:rPr>
                        <a:t>El Nino</a:t>
                      </a:r>
                    </a:p>
                  </a:txBody>
                  <a:tcPr/>
                </a:tc>
              </a:tr>
              <a:tr h="238707">
                <a:tc>
                  <a:txBody>
                    <a:bodyPr/>
                    <a:lstStyle/>
                    <a:p>
                      <a:r>
                        <a:rPr lang="en-CA" dirty="0" smtClean="0">
                          <a:solidFill>
                            <a:srgbClr val="0000FF"/>
                          </a:solidFill>
                        </a:rPr>
                        <a:t>2007</a:t>
                      </a:r>
                      <a:endParaRPr lang="en-CA" dirty="0">
                        <a:solidFill>
                          <a:srgbClr val="0000FF"/>
                        </a:solidFill>
                      </a:endParaRPr>
                    </a:p>
                  </a:txBody>
                  <a:tcPr/>
                </a:tc>
                <a:tc>
                  <a:txBody>
                    <a:bodyPr/>
                    <a:lstStyle/>
                    <a:p>
                      <a:r>
                        <a:rPr lang="en-CA" dirty="0" smtClean="0">
                          <a:solidFill>
                            <a:srgbClr val="0000FF"/>
                          </a:solidFill>
                        </a:rPr>
                        <a:t>La Nina</a:t>
                      </a:r>
                      <a:endParaRPr lang="en-CA" dirty="0">
                        <a:solidFill>
                          <a:srgbClr val="0000FF"/>
                        </a:solidFill>
                      </a:endParaRPr>
                    </a:p>
                  </a:txBody>
                  <a:tcPr/>
                </a:tc>
              </a:tr>
              <a:tr h="238707">
                <a:tc>
                  <a:txBody>
                    <a:bodyPr/>
                    <a:lstStyle/>
                    <a:p>
                      <a:r>
                        <a:rPr lang="en-CA" dirty="0" smtClean="0">
                          <a:solidFill>
                            <a:srgbClr val="0000FF"/>
                          </a:solidFill>
                        </a:rPr>
                        <a:t>2008</a:t>
                      </a:r>
                      <a:endParaRPr lang="en-CA" dirty="0">
                        <a:solidFill>
                          <a:srgbClr val="0000FF"/>
                        </a:solidFill>
                      </a:endParaRPr>
                    </a:p>
                  </a:txBody>
                  <a:tcPr/>
                </a:tc>
                <a:tc>
                  <a:txBody>
                    <a:bodyPr/>
                    <a:lstStyle/>
                    <a:p>
                      <a:r>
                        <a:rPr lang="en-CA" dirty="0" smtClean="0">
                          <a:solidFill>
                            <a:srgbClr val="0000FF"/>
                          </a:solidFill>
                        </a:rPr>
                        <a:t>La Nina</a:t>
                      </a:r>
                      <a:endParaRPr lang="en-CA" dirty="0">
                        <a:solidFill>
                          <a:srgbClr val="0000FF"/>
                        </a:solidFill>
                      </a:endParaRPr>
                    </a:p>
                  </a:txBody>
                  <a:tcPr/>
                </a:tc>
              </a:tr>
              <a:tr h="238707">
                <a:tc>
                  <a:txBody>
                    <a:bodyPr/>
                    <a:lstStyle/>
                    <a:p>
                      <a:r>
                        <a:rPr lang="en-CA" dirty="0" smtClean="0">
                          <a:solidFill>
                            <a:srgbClr val="FF0000"/>
                          </a:solidFill>
                        </a:rPr>
                        <a:t>2009</a:t>
                      </a:r>
                      <a:endParaRPr lang="en-CA" dirty="0">
                        <a:solidFill>
                          <a:srgbClr val="FF0000"/>
                        </a:solidFill>
                      </a:endParaRPr>
                    </a:p>
                  </a:txBody>
                  <a:tcPr/>
                </a:tc>
                <a:tc>
                  <a:txBody>
                    <a:bodyPr/>
                    <a:lstStyle/>
                    <a:p>
                      <a:r>
                        <a:rPr lang="en-CA" dirty="0" smtClean="0">
                          <a:solidFill>
                            <a:srgbClr val="FF0000"/>
                          </a:solidFill>
                        </a:rPr>
                        <a:t>El Nino</a:t>
                      </a:r>
                      <a:endParaRPr lang="en-CA" dirty="0">
                        <a:solidFill>
                          <a:srgbClr val="FF0000"/>
                        </a:solidFill>
                      </a:endParaRPr>
                    </a:p>
                  </a:txBody>
                  <a:tcPr/>
                </a:tc>
              </a:tr>
              <a:tr h="619974">
                <a:tc gridSpan="2">
                  <a:txBody>
                    <a:bodyPr/>
                    <a:lstStyle/>
                    <a:p>
                      <a:r>
                        <a:rPr lang="en-CA" dirty="0" smtClean="0"/>
                        <a:t>2003 and 2007 IOD</a:t>
                      </a:r>
                      <a:endParaRPr lang="en-CA" dirty="0"/>
                    </a:p>
                  </a:txBody>
                  <a:tcPr/>
                </a:tc>
                <a:tc hMerge="1">
                  <a:txBody>
                    <a:bodyPr/>
                    <a:lstStyle/>
                    <a:p>
                      <a:endParaRPr lang="en-CA" dirty="0"/>
                    </a:p>
                  </a:txBody>
                  <a:tcPr/>
                </a:tc>
              </a:tr>
            </a:tbl>
          </a:graphicData>
        </a:graphic>
      </p:graphicFrame>
      <p:sp>
        <p:nvSpPr>
          <p:cNvPr id="2" name="Slide Number Placeholder 1"/>
          <p:cNvSpPr>
            <a:spLocks noGrp="1"/>
          </p:cNvSpPr>
          <p:nvPr>
            <p:ph type="sldNum" sz="quarter" idx="12"/>
          </p:nvPr>
        </p:nvSpPr>
        <p:spPr/>
        <p:txBody>
          <a:bodyPr/>
          <a:lstStyle/>
          <a:p>
            <a:fld id="{23E1C06C-82B3-48EC-A380-608C8F703BD9}" type="slidenum">
              <a:rPr lang="en-US" smtClean="0"/>
              <a:pPr/>
              <a:t>38</a:t>
            </a:fld>
            <a:endParaRPr lang="en-US"/>
          </a:p>
        </p:txBody>
      </p:sp>
    </p:spTree>
    <p:extLst>
      <p:ext uri="{BB962C8B-B14F-4D97-AF65-F5344CB8AC3E}">
        <p14:creationId xmlns:p14="http://schemas.microsoft.com/office/powerpoint/2010/main" val="39231329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86" name="Group 90"/>
          <p:cNvGraphicFramePr>
            <a:graphicFrameLocks noGrp="1"/>
          </p:cNvGraphicFramePr>
          <p:nvPr/>
        </p:nvGraphicFramePr>
        <p:xfrm>
          <a:off x="0" y="685800"/>
          <a:ext cx="9128125" cy="5727698"/>
        </p:xfrm>
        <a:graphic>
          <a:graphicData uri="http://schemas.openxmlformats.org/drawingml/2006/table">
            <a:tbl>
              <a:tblPr/>
              <a:tblGrid>
                <a:gridCol w="1447800"/>
                <a:gridCol w="1981200"/>
                <a:gridCol w="1752600"/>
                <a:gridCol w="1660525"/>
                <a:gridCol w="2286000"/>
              </a:tblGrid>
              <a:tr h="560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00FF"/>
                          </a:solidFill>
                          <a:effectLst/>
                          <a:latin typeface="Arial" charset="0"/>
                        </a:rPr>
                        <a:t>Model</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0000FF"/>
                          </a:solidFill>
                          <a:effectLst/>
                          <a:latin typeface="Arial" charset="0"/>
                        </a:rPr>
                        <a:t>CCSM3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0000FF"/>
                          </a:solidFill>
                          <a:effectLst/>
                          <a:latin typeface="Arial" charset="0"/>
                        </a:rPr>
                        <a:t>( 2004 )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0000FF"/>
                          </a:solidFill>
                          <a:effectLst/>
                          <a:latin typeface="Arial" charset="0"/>
                        </a:rPr>
                        <a:t>CCSM3.5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0000FF"/>
                          </a:solidFill>
                          <a:effectLst/>
                          <a:latin typeface="Arial" charset="0"/>
                        </a:rPr>
                        <a:t>( 2007 )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00FF"/>
                          </a:solidFill>
                          <a:effectLst/>
                          <a:latin typeface="Arial" charset="0"/>
                        </a:rPr>
                        <a:t>CCSM4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00FF"/>
                          </a:solidFill>
                          <a:effectLst/>
                          <a:latin typeface="Arial" charset="0"/>
                        </a:rPr>
                        <a:t>( Apr 2010 )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00FF"/>
                          </a:solidFill>
                          <a:effectLst/>
                          <a:latin typeface="Arial" charset="0"/>
                        </a:rPr>
                        <a:t>CESM1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00FF"/>
                          </a:solidFill>
                          <a:effectLst/>
                          <a:latin typeface="Arial" charset="0"/>
                        </a:rPr>
                        <a:t>( Jun 2010 )</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FF0000"/>
                          </a:solidFill>
                          <a:effectLst/>
                          <a:latin typeface="Arial" charset="0"/>
                        </a:rPr>
                        <a:t>Atmosphere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FF0000"/>
                          </a:solidFill>
                          <a:effectLst/>
                          <a:latin typeface="Arial" charset="0"/>
                        </a:rPr>
                        <a:t>CAM3 (L26)</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FF0000"/>
                          </a:solidFill>
                          <a:effectLst/>
                          <a:latin typeface="Arial" charset="0"/>
                        </a:rPr>
                        <a:t>CAM3.5 (L26)</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charset="0"/>
                        </a:rPr>
                        <a:t>CAM4 (L26)</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FF0000"/>
                          </a:solidFill>
                          <a:effectLst/>
                          <a:latin typeface="Arial" charset="0"/>
                        </a:rPr>
                        <a:t>CAM5 (L30)</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Boundary Layer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Turbulence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Holtslag-Boville(93)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Dry Turbulence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Holtslag-Boville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rPr>
                        <a:t>Holtslag-Boville</a:t>
                      </a:r>
                      <a:endParaRPr kumimoji="0" lang="en-US" sz="1200" b="1" i="0" u="none" strike="noStrike" cap="none" normalizeH="0" baseline="0" dirty="0" smtClean="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Bretherton Park(09)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UW Moist Turbulence </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38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Shallow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Convection</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Hack (94)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Hack</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Hack</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Park-Bretherton (09)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UW Shallow Convection</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1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Deep Convection</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Zhang-McFarlane (95)</a:t>
                      </a:r>
                      <a:r>
                        <a:rPr kumimoji="0" lang="en-US" sz="1200" b="0" i="0" u="none" strike="noStrike" cap="none" normalizeH="0" baseline="0" smtClean="0">
                          <a:ln>
                            <a:noFill/>
                          </a:ln>
                          <a:solidFill>
                            <a:schemeClr val="tx1"/>
                          </a:solidFill>
                          <a:effectLst/>
                          <a:latin typeface="Arial" charset="0"/>
                        </a:rPr>
                        <a:t>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Zhang-McFarlane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Neale et al.(08)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Richter-Rasch(08)</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Zhang-McFarlane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rPr>
                        <a:t>Neale et al.(08)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rPr>
                        <a:t>Richter-</a:t>
                      </a:r>
                      <a:r>
                        <a:rPr kumimoji="0" lang="en-US" sz="1000" b="0" i="0" u="none" strike="noStrike" cap="none" normalizeH="0" baseline="0" dirty="0" err="1" smtClean="0">
                          <a:ln>
                            <a:noFill/>
                          </a:ln>
                          <a:solidFill>
                            <a:schemeClr val="tx1"/>
                          </a:solidFill>
                          <a:effectLst/>
                          <a:latin typeface="Arial" charset="0"/>
                        </a:rPr>
                        <a:t>Rasch</a:t>
                      </a:r>
                      <a:r>
                        <a:rPr kumimoji="0" lang="en-US" sz="1000" b="0" i="0" u="none" strike="noStrike" cap="none" normalizeH="0" baseline="0" dirty="0" smtClean="0">
                          <a:ln>
                            <a:noFill/>
                          </a:ln>
                          <a:solidFill>
                            <a:schemeClr val="tx1"/>
                          </a:solidFill>
                          <a:effectLst/>
                          <a:latin typeface="Arial" charset="0"/>
                        </a:rPr>
                        <a:t>(08)</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Zhang-McFarlane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Neale et al.(08)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Richter-Rasch(08)</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38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Cloud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Macrophysics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Zhang et al. (03)</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Zhang et 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with Park &amp; Vavrus’ mods.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Zhang et 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rPr>
                        <a:t>with Park &amp; </a:t>
                      </a:r>
                      <a:r>
                        <a:rPr kumimoji="0" lang="en-US" sz="1000" b="0" i="0" u="none" strike="noStrike" cap="none" normalizeH="0" baseline="0" dirty="0" err="1" smtClean="0">
                          <a:ln>
                            <a:noFill/>
                          </a:ln>
                          <a:solidFill>
                            <a:schemeClr val="tx1"/>
                          </a:solidFill>
                          <a:effectLst/>
                          <a:latin typeface="Arial" charset="0"/>
                        </a:rPr>
                        <a:t>Vavrus</a:t>
                      </a:r>
                      <a:r>
                        <a:rPr kumimoji="0" lang="en-US" sz="1000" b="0" i="0" u="none" strike="noStrike" cap="none" normalizeH="0" baseline="0" dirty="0" smtClean="0">
                          <a:ln>
                            <a:noFill/>
                          </a:ln>
                          <a:solidFill>
                            <a:schemeClr val="tx1"/>
                          </a:solidFill>
                          <a:effectLst/>
                          <a:latin typeface="Arial" charset="0"/>
                        </a:rPr>
                        <a:t>’ mods.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Park-Bretherton Rasch (10)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Revised Cloud Macrophysic</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38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Stratiform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Microphysics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Rasch-Kristjansson (98)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Single Moment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Rasch-Kristian.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Single Moment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rPr>
                        <a:t>Rasch-Kristian</a:t>
                      </a:r>
                      <a:r>
                        <a:rPr kumimoji="0" lang="en-US" sz="1200" b="1" i="0" u="none" strike="noStrike" cap="none" normalizeH="0" baseline="0" dirty="0" smtClean="0">
                          <a:ln>
                            <a:noFill/>
                          </a:ln>
                          <a:solidFill>
                            <a:schemeClr val="tx1"/>
                          </a:solidFill>
                          <a:effectLst/>
                          <a:latin typeface="Arial"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rPr>
                        <a:t>Single Moment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Morrison and Gettelman (08)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Double Moment</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Radiation / Optics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CAMRT (01)</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CAMRT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CAMRT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RRTMG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rPr>
                        <a:t>Iaconoet</a:t>
                      </a:r>
                      <a:r>
                        <a:rPr kumimoji="0" lang="en-US" sz="1000" b="0" i="0" u="none" strike="noStrike" cap="none" normalizeH="0" baseline="0" dirty="0" smtClean="0">
                          <a:ln>
                            <a:noFill/>
                          </a:ln>
                          <a:solidFill>
                            <a:schemeClr val="tx1"/>
                          </a:solidFill>
                          <a:effectLst/>
                          <a:latin typeface="Arial" charset="0"/>
                        </a:rPr>
                        <a:t> al.(08) / Mitchell (08)</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Aerosols	</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Bulk Aerosol Model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(BAM)</a:t>
                      </a:r>
                      <a:r>
                        <a:rPr kumimoji="0" lang="en-US" sz="1200" b="0" i="0" u="none" strike="noStrike" cap="none" normalizeH="0" baseline="0" smtClean="0">
                          <a:ln>
                            <a:noFill/>
                          </a:ln>
                          <a:solidFill>
                            <a:schemeClr val="tx1"/>
                          </a:solidFill>
                          <a:effectLst/>
                          <a:latin typeface="Arial" charset="0"/>
                        </a:rPr>
                        <a:t>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BAM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BAM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Modal Aerosol Model (MAM)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Liu&amp; Ghan(2009)</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Dynamics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Spectral</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Finite Volume (96,04)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Finite Volume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Finite Volume</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Ocean</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POP2 (L40)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POP2.1 (L60)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POP2.2 -BGC</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POP2.2 </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Land</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CLM3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CLM3.5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CLM4 -CN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CLM4</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Sea Ice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CSIM4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CSIM4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CICE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CICE</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9544" name="Text Box 91"/>
          <p:cNvSpPr txBox="1">
            <a:spLocks noChangeArrowheads="1"/>
          </p:cNvSpPr>
          <p:nvPr/>
        </p:nvSpPr>
        <p:spPr bwMode="auto">
          <a:xfrm>
            <a:off x="2590800" y="0"/>
            <a:ext cx="4114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800" b="1">
                <a:solidFill>
                  <a:srgbClr val="FF0000"/>
                </a:solidFill>
              </a:rPr>
              <a:t>CAM Evolution  </a:t>
            </a:r>
          </a:p>
        </p:txBody>
      </p:sp>
      <p:sp>
        <p:nvSpPr>
          <p:cNvPr id="19545" name="TextBox 1"/>
          <p:cNvSpPr txBox="1">
            <a:spLocks noChangeArrowheads="1"/>
          </p:cNvSpPr>
          <p:nvPr/>
        </p:nvSpPr>
        <p:spPr bwMode="auto">
          <a:xfrm>
            <a:off x="4648200" y="6400800"/>
            <a:ext cx="4495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1400"/>
              <a:t>Slide taken from NCAR CCSM4 tutorials (modified) </a:t>
            </a:r>
          </a:p>
        </p:txBody>
      </p:sp>
      <p:sp>
        <p:nvSpPr>
          <p:cNvPr id="2" name="Slide Number Placeholder 1"/>
          <p:cNvSpPr>
            <a:spLocks noGrp="1"/>
          </p:cNvSpPr>
          <p:nvPr>
            <p:ph type="sldNum" sz="quarter" idx="12"/>
          </p:nvPr>
        </p:nvSpPr>
        <p:spPr/>
        <p:txBody>
          <a:bodyPr/>
          <a:lstStyle/>
          <a:p>
            <a:fld id="{23E1C06C-82B3-48EC-A380-608C8F703BD9}" type="slidenum">
              <a:rPr lang="en-US" smtClean="0"/>
              <a:pPr/>
              <a:t>39</a:t>
            </a:fld>
            <a:endParaRPr lang="en-US"/>
          </a:p>
        </p:txBody>
      </p:sp>
    </p:spTree>
    <p:extLst>
      <p:ext uri="{BB962C8B-B14F-4D97-AF65-F5344CB8AC3E}">
        <p14:creationId xmlns:p14="http://schemas.microsoft.com/office/powerpoint/2010/main" val="39282958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Optimum Perturbations </a:t>
            </a:r>
            <a:endParaRPr lang="en-US" dirty="0"/>
          </a:p>
        </p:txBody>
      </p:sp>
      <p:sp>
        <p:nvSpPr>
          <p:cNvPr id="3" name="Content Placeholder 2"/>
          <p:cNvSpPr>
            <a:spLocks noGrp="1"/>
          </p:cNvSpPr>
          <p:nvPr>
            <p:ph idx="1"/>
          </p:nvPr>
        </p:nvSpPr>
        <p:spPr/>
        <p:txBody>
          <a:bodyPr>
            <a:noAutofit/>
          </a:bodyPr>
          <a:lstStyle/>
          <a:p>
            <a:pPr algn="just"/>
            <a:r>
              <a:rPr lang="en-US" sz="2000" dirty="0"/>
              <a:t>Initial error grows in the forecasts can be explained by a set of ensemble with perturbed forecasts</a:t>
            </a:r>
            <a:r>
              <a:rPr lang="en-US" sz="2000" dirty="0" smtClean="0"/>
              <a:t>.</a:t>
            </a:r>
          </a:p>
          <a:p>
            <a:pPr algn="just"/>
            <a:endParaRPr lang="en-US" sz="2000" dirty="0" smtClean="0"/>
          </a:p>
          <a:p>
            <a:pPr lvl="0"/>
            <a:endParaRPr lang="en-US" sz="2000" dirty="0" smtClean="0">
              <a:solidFill>
                <a:srgbClr val="0000FF"/>
              </a:solidFill>
            </a:endParaRPr>
          </a:p>
          <a:p>
            <a:pPr algn="just"/>
            <a:r>
              <a:rPr lang="en-US" sz="2000" dirty="0">
                <a:solidFill>
                  <a:prstClr val="black"/>
                </a:solidFill>
              </a:rPr>
              <a:t>Two widely used d</a:t>
            </a:r>
            <a:r>
              <a:rPr lang="en-US" sz="2000" dirty="0"/>
              <a:t>ynamically constrained methods </a:t>
            </a:r>
            <a:r>
              <a:rPr lang="en-US" sz="2000" dirty="0" smtClean="0"/>
              <a:t>are</a:t>
            </a:r>
            <a:endParaRPr lang="en-US" sz="2000" dirty="0"/>
          </a:p>
          <a:p>
            <a:pPr lvl="1" algn="just"/>
            <a:r>
              <a:rPr lang="en-US" sz="1800" dirty="0" smtClean="0">
                <a:solidFill>
                  <a:srgbClr val="0000FF"/>
                </a:solidFill>
              </a:rPr>
              <a:t>Breeding </a:t>
            </a:r>
            <a:r>
              <a:rPr lang="en-US" sz="1800" dirty="0">
                <a:solidFill>
                  <a:srgbClr val="0000FF"/>
                </a:solidFill>
              </a:rPr>
              <a:t>vectors</a:t>
            </a:r>
          </a:p>
          <a:p>
            <a:pPr lvl="1" algn="just"/>
            <a:r>
              <a:rPr lang="en-US" sz="1800" dirty="0">
                <a:solidFill>
                  <a:srgbClr val="0000FF"/>
                </a:solidFill>
              </a:rPr>
              <a:t>S</a:t>
            </a:r>
            <a:r>
              <a:rPr lang="en-US" sz="1800" dirty="0" smtClean="0">
                <a:solidFill>
                  <a:srgbClr val="0000FF"/>
                </a:solidFill>
              </a:rPr>
              <a:t>ingular </a:t>
            </a:r>
            <a:r>
              <a:rPr lang="en-US" sz="1800" dirty="0" smtClean="0">
                <a:solidFill>
                  <a:srgbClr val="0000FF"/>
                </a:solidFill>
              </a:rPr>
              <a:t>vectors (SV)</a:t>
            </a:r>
            <a:endParaRPr lang="en-US" sz="1800" dirty="0">
              <a:solidFill>
                <a:srgbClr val="0000FF"/>
              </a:solidFill>
            </a:endParaRPr>
          </a:p>
          <a:p>
            <a:pPr lvl="1" algn="just"/>
            <a:endParaRPr lang="en-US" sz="1800" dirty="0">
              <a:solidFill>
                <a:srgbClr val="0000FF"/>
              </a:solidFill>
            </a:endParaRPr>
          </a:p>
          <a:p>
            <a:pPr algn="just"/>
            <a:r>
              <a:rPr lang="en-CA" sz="2000" dirty="0" smtClean="0"/>
              <a:t>The goal is to generate </a:t>
            </a:r>
            <a:r>
              <a:rPr lang="en-CA" sz="2000" dirty="0"/>
              <a:t>few ensemble members to efficiently describe forecast uncertainty -&gt; Fast growing </a:t>
            </a:r>
            <a:r>
              <a:rPr lang="en-CA" sz="2000" dirty="0" smtClean="0"/>
              <a:t>perturbations</a:t>
            </a:r>
            <a:endParaRPr lang="en-US" sz="2000" dirty="0">
              <a:solidFill>
                <a:prstClr val="black"/>
              </a:solidFill>
            </a:endParaRPr>
          </a:p>
          <a:p>
            <a:pPr algn="just"/>
            <a:endParaRPr lang="en-US" sz="2000" dirty="0" smtClean="0"/>
          </a:p>
          <a:p>
            <a:pPr algn="just"/>
            <a:endParaRPr lang="en-US" sz="2000" dirty="0" smtClean="0"/>
          </a:p>
        </p:txBody>
      </p:sp>
      <p:sp>
        <p:nvSpPr>
          <p:cNvPr id="4" name="Slide Number Placeholder 3"/>
          <p:cNvSpPr>
            <a:spLocks noGrp="1"/>
          </p:cNvSpPr>
          <p:nvPr>
            <p:ph type="sldNum" sz="quarter" idx="12"/>
          </p:nvPr>
        </p:nvSpPr>
        <p:spPr/>
        <p:txBody>
          <a:bodyPr/>
          <a:lstStyle/>
          <a:p>
            <a:fld id="{23E1C06C-82B3-48EC-A380-608C8F703BD9}" type="slidenum">
              <a:rPr lang="en-US" smtClean="0"/>
              <a:pPr/>
              <a:t>4</a:t>
            </a:fld>
            <a:endParaRPr lang="en-US"/>
          </a:p>
        </p:txBody>
      </p:sp>
    </p:spTree>
    <p:extLst>
      <p:ext uri="{BB962C8B-B14F-4D97-AF65-F5344CB8AC3E}">
        <p14:creationId xmlns:p14="http://schemas.microsoft.com/office/powerpoint/2010/main" val="370608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monsoons"/>
          <p:cNvPicPr>
            <a:picLocks noChangeAspect="1" noChangeArrowheads="1"/>
          </p:cNvPicPr>
          <p:nvPr/>
        </p:nvPicPr>
        <p:blipFill rotWithShape="1">
          <a:blip r:embed="rId2" cstate="print"/>
          <a:srcRect l="67213" t="16229" b="40210"/>
          <a:stretch/>
        </p:blipFill>
        <p:spPr bwMode="auto">
          <a:xfrm>
            <a:off x="6125378" y="457200"/>
            <a:ext cx="2950822" cy="2924978"/>
          </a:xfrm>
          <a:prstGeom prst="rect">
            <a:avLst/>
          </a:prstGeom>
          <a:noFill/>
        </p:spPr>
      </p:pic>
      <p:pic>
        <p:nvPicPr>
          <p:cNvPr id="6" name="Picture 2" descr="monsoons"/>
          <p:cNvPicPr>
            <a:picLocks noChangeAspect="1" noChangeArrowheads="1"/>
          </p:cNvPicPr>
          <p:nvPr/>
        </p:nvPicPr>
        <p:blipFill>
          <a:blip r:embed="rId2" cstate="print"/>
          <a:srcRect t="16230"/>
          <a:stretch>
            <a:fillRect/>
          </a:stretch>
        </p:blipFill>
        <p:spPr bwMode="auto">
          <a:xfrm>
            <a:off x="76200" y="457200"/>
            <a:ext cx="9000000" cy="5625000"/>
          </a:xfrm>
          <a:prstGeom prst="rect">
            <a:avLst/>
          </a:prstGeom>
          <a:noFill/>
        </p:spPr>
      </p:pic>
      <p:sp>
        <p:nvSpPr>
          <p:cNvPr id="2" name="Slide Number Placeholder 1"/>
          <p:cNvSpPr>
            <a:spLocks noGrp="1"/>
          </p:cNvSpPr>
          <p:nvPr>
            <p:ph type="sldNum" sz="quarter" idx="12"/>
          </p:nvPr>
        </p:nvSpPr>
        <p:spPr/>
        <p:txBody>
          <a:bodyPr/>
          <a:lstStyle/>
          <a:p>
            <a:fld id="{23E1C06C-82B3-48EC-A380-608C8F703BD9}" type="slidenum">
              <a:rPr lang="en-US" smtClean="0"/>
              <a:pPr/>
              <a:t>40</a:t>
            </a:fld>
            <a:endParaRPr lang="en-US"/>
          </a:p>
        </p:txBody>
      </p:sp>
    </p:spTree>
    <p:extLst>
      <p:ext uri="{BB962C8B-B14F-4D97-AF65-F5344CB8AC3E}">
        <p14:creationId xmlns:p14="http://schemas.microsoft.com/office/powerpoint/2010/main" val="246696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12083"/>
          <a:stretch>
            <a:fillRect/>
          </a:stretch>
        </p:blipFill>
        <p:spPr bwMode="auto">
          <a:xfrm>
            <a:off x="395288" y="984250"/>
            <a:ext cx="8353425"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extBox 1"/>
          <p:cNvSpPr txBox="1">
            <a:spLocks noChangeArrowheads="1"/>
          </p:cNvSpPr>
          <p:nvPr/>
        </p:nvSpPr>
        <p:spPr bwMode="auto">
          <a:xfrm>
            <a:off x="838200" y="228600"/>
            <a:ext cx="7910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sz="2800" b="1">
                <a:solidFill>
                  <a:srgbClr val="FF0000"/>
                </a:solidFill>
              </a:rPr>
              <a:t>Indian Ocean Dipole (IOD) </a:t>
            </a:r>
          </a:p>
        </p:txBody>
      </p:sp>
      <p:sp>
        <p:nvSpPr>
          <p:cNvPr id="16388" name="TextBox 2"/>
          <p:cNvSpPr txBox="1">
            <a:spLocks noChangeArrowheads="1"/>
          </p:cNvSpPr>
          <p:nvPr/>
        </p:nvSpPr>
        <p:spPr bwMode="auto">
          <a:xfrm>
            <a:off x="609600" y="4876800"/>
            <a:ext cx="31242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CA" altLang="en-US"/>
          </a:p>
          <a:p>
            <a:pPr eaLnBrk="1" hangingPunct="1"/>
            <a:endParaRPr lang="en-CA" altLang="en-US"/>
          </a:p>
        </p:txBody>
      </p:sp>
      <p:sp>
        <p:nvSpPr>
          <p:cNvPr id="2" name="Slide Number Placeholder 1"/>
          <p:cNvSpPr>
            <a:spLocks noGrp="1"/>
          </p:cNvSpPr>
          <p:nvPr>
            <p:ph type="sldNum" sz="quarter" idx="12"/>
          </p:nvPr>
        </p:nvSpPr>
        <p:spPr/>
        <p:txBody>
          <a:bodyPr/>
          <a:lstStyle/>
          <a:p>
            <a:fld id="{23E1C06C-82B3-48EC-A380-608C8F703BD9}" type="slidenum">
              <a:rPr lang="en-US" smtClean="0"/>
              <a:pPr/>
              <a:t>41</a:t>
            </a:fld>
            <a:endParaRPr lang="en-US"/>
          </a:p>
        </p:txBody>
      </p:sp>
    </p:spTree>
    <p:extLst>
      <p:ext uri="{BB962C8B-B14F-4D97-AF65-F5344CB8AC3E}">
        <p14:creationId xmlns:p14="http://schemas.microsoft.com/office/powerpoint/2010/main" val="42760070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84994" name="Picture 2" descr="el nino"/>
          <p:cNvPicPr>
            <a:picLocks noChangeAspect="1" noChangeArrowheads="1"/>
          </p:cNvPicPr>
          <p:nvPr/>
        </p:nvPicPr>
        <p:blipFill>
          <a:blip r:embed="rId3" cstate="print"/>
          <a:srcRect t="13535"/>
          <a:stretch>
            <a:fillRect/>
          </a:stretch>
        </p:blipFill>
        <p:spPr bwMode="auto">
          <a:xfrm>
            <a:off x="762000" y="1"/>
            <a:ext cx="7722600" cy="6858000"/>
          </a:xfrm>
          <a:prstGeom prst="rect">
            <a:avLst/>
          </a:prstGeom>
          <a:noFill/>
        </p:spPr>
      </p:pic>
      <p:sp>
        <p:nvSpPr>
          <p:cNvPr id="5" name="Rectangle 4"/>
          <p:cNvSpPr/>
          <p:nvPr/>
        </p:nvSpPr>
        <p:spPr>
          <a:xfrm>
            <a:off x="2286000" y="2551837"/>
            <a:ext cx="4572000" cy="369332"/>
          </a:xfrm>
          <a:prstGeom prst="rect">
            <a:avLst/>
          </a:prstGeom>
        </p:spPr>
        <p:txBody>
          <a:bodyPr>
            <a:spAutoFit/>
          </a:bodyPr>
          <a:lstStyle/>
          <a:p>
            <a:r>
              <a:rPr lang="en-CA" dirty="0" smtClean="0"/>
              <a:t> </a:t>
            </a:r>
            <a:endParaRPr lang="en-CA" dirty="0"/>
          </a:p>
        </p:txBody>
      </p:sp>
      <p:sp>
        <p:nvSpPr>
          <p:cNvPr id="3" name="Slide Number Placeholder 2"/>
          <p:cNvSpPr>
            <a:spLocks noGrp="1"/>
          </p:cNvSpPr>
          <p:nvPr>
            <p:ph type="sldNum" sz="quarter" idx="12"/>
          </p:nvPr>
        </p:nvSpPr>
        <p:spPr/>
        <p:txBody>
          <a:bodyPr/>
          <a:lstStyle/>
          <a:p>
            <a:fld id="{23E1C06C-82B3-48EC-A380-608C8F703BD9}" type="slidenum">
              <a:rPr lang="en-US" smtClean="0"/>
              <a:pPr/>
              <a:t>42</a:t>
            </a:fld>
            <a:endParaRPr lang="en-US"/>
          </a:p>
        </p:txBody>
      </p:sp>
    </p:spTree>
    <p:extLst>
      <p:ext uri="{BB962C8B-B14F-4D97-AF65-F5344CB8AC3E}">
        <p14:creationId xmlns:p14="http://schemas.microsoft.com/office/powerpoint/2010/main" val="38758223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Singular </a:t>
            </a:r>
            <a:r>
              <a:rPr lang="en-CA" dirty="0" smtClean="0"/>
              <a:t>Vector</a:t>
            </a:r>
            <a:endParaRPr lang="en-CA"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89612" y="1601369"/>
            <a:ext cx="6364776"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23E1C06C-82B3-48EC-A380-608C8F703BD9}" type="slidenum">
              <a:rPr lang="en-US" smtClean="0"/>
              <a:pPr/>
              <a:t>43</a:t>
            </a:fld>
            <a:endParaRPr lang="en-US"/>
          </a:p>
        </p:txBody>
      </p:sp>
    </p:spTree>
    <p:extLst>
      <p:ext uri="{BB962C8B-B14F-4D97-AF65-F5344CB8AC3E}">
        <p14:creationId xmlns:p14="http://schemas.microsoft.com/office/powerpoint/2010/main" val="33841598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4654" y="533400"/>
            <a:ext cx="9108000" cy="5880178"/>
          </a:xfrm>
          <a:prstGeom prst="rect">
            <a:avLst/>
          </a:prstGeom>
        </p:spPr>
      </p:pic>
      <p:sp>
        <p:nvSpPr>
          <p:cNvPr id="3" name="Slide Number Placeholder 2"/>
          <p:cNvSpPr>
            <a:spLocks noGrp="1"/>
          </p:cNvSpPr>
          <p:nvPr>
            <p:ph type="sldNum" sz="quarter" idx="12"/>
          </p:nvPr>
        </p:nvSpPr>
        <p:spPr/>
        <p:txBody>
          <a:bodyPr/>
          <a:lstStyle/>
          <a:p>
            <a:fld id="{23E1C06C-82B3-48EC-A380-608C8F703BD9}" type="slidenum">
              <a:rPr lang="en-US" smtClean="0"/>
              <a:pPr/>
              <a:t>44</a:t>
            </a:fld>
            <a:endParaRPr lang="en-US"/>
          </a:p>
        </p:txBody>
      </p:sp>
    </p:spTree>
    <p:extLst>
      <p:ext uri="{BB962C8B-B14F-4D97-AF65-F5344CB8AC3E}">
        <p14:creationId xmlns:p14="http://schemas.microsoft.com/office/powerpoint/2010/main" val="22345115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7811" name="Group 3"/>
          <p:cNvGrpSpPr>
            <a:grpSpLocks/>
          </p:cNvGrpSpPr>
          <p:nvPr/>
        </p:nvGrpSpPr>
        <p:grpSpPr bwMode="auto">
          <a:xfrm>
            <a:off x="1114425" y="2205038"/>
            <a:ext cx="3087688" cy="1141412"/>
            <a:chOff x="663" y="1389"/>
            <a:chExt cx="1945" cy="719"/>
          </a:xfrm>
        </p:grpSpPr>
        <p:sp>
          <p:nvSpPr>
            <p:cNvPr id="247812" name="AutoShape 4"/>
            <p:cNvSpPr>
              <a:spLocks noChangeArrowheads="1"/>
            </p:cNvSpPr>
            <p:nvPr/>
          </p:nvSpPr>
          <p:spPr bwMode="auto">
            <a:xfrm>
              <a:off x="703" y="1389"/>
              <a:ext cx="1905" cy="680"/>
            </a:xfrm>
            <a:prstGeom prst="roundRect">
              <a:avLst>
                <a:gd name="adj" fmla="val 16667"/>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813" name="AutoShape 5"/>
            <p:cNvSpPr>
              <a:spLocks noChangeArrowheads="1"/>
            </p:cNvSpPr>
            <p:nvPr/>
          </p:nvSpPr>
          <p:spPr bwMode="auto">
            <a:xfrm>
              <a:off x="663" y="1428"/>
              <a:ext cx="1905" cy="680"/>
            </a:xfrm>
            <a:prstGeom prst="roundRect">
              <a:avLst>
                <a:gd name="adj" fmla="val 16667"/>
              </a:avLst>
            </a:prstGeom>
            <a:solidFill>
              <a:srgbClr val="33CC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7814" name="Line 6"/>
          <p:cNvSpPr>
            <a:spLocks noChangeShapeType="1"/>
          </p:cNvSpPr>
          <p:nvPr/>
        </p:nvSpPr>
        <p:spPr bwMode="auto">
          <a:xfrm flipV="1">
            <a:off x="1619250" y="32131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15" name="Line 7"/>
          <p:cNvSpPr>
            <a:spLocks noChangeShapeType="1"/>
          </p:cNvSpPr>
          <p:nvPr/>
        </p:nvSpPr>
        <p:spPr bwMode="auto">
          <a:xfrm flipV="1">
            <a:off x="2051050" y="32131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16" name="Line 8"/>
          <p:cNvSpPr>
            <a:spLocks noChangeShapeType="1"/>
          </p:cNvSpPr>
          <p:nvPr/>
        </p:nvSpPr>
        <p:spPr bwMode="auto">
          <a:xfrm flipV="1">
            <a:off x="2482850" y="32131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17" name="Line 9"/>
          <p:cNvSpPr>
            <a:spLocks noChangeShapeType="1"/>
          </p:cNvSpPr>
          <p:nvPr/>
        </p:nvSpPr>
        <p:spPr bwMode="auto">
          <a:xfrm flipV="1">
            <a:off x="2843213" y="32131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18" name="Line 10"/>
          <p:cNvSpPr>
            <a:spLocks noChangeShapeType="1"/>
          </p:cNvSpPr>
          <p:nvPr/>
        </p:nvSpPr>
        <p:spPr bwMode="auto">
          <a:xfrm flipV="1">
            <a:off x="3203575" y="32131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19" name="Line 11"/>
          <p:cNvSpPr>
            <a:spLocks noChangeShapeType="1"/>
          </p:cNvSpPr>
          <p:nvPr/>
        </p:nvSpPr>
        <p:spPr bwMode="auto">
          <a:xfrm flipV="1">
            <a:off x="3563938" y="32131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20" name="Text Box 12"/>
          <p:cNvSpPr txBox="1">
            <a:spLocks noChangeArrowheads="1"/>
          </p:cNvSpPr>
          <p:nvPr/>
        </p:nvSpPr>
        <p:spPr bwMode="auto">
          <a:xfrm>
            <a:off x="1114425" y="3700463"/>
            <a:ext cx="30861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latin typeface="Arial" charset="0"/>
              </a:rPr>
              <a:t>Prescribe SST as boundary condition</a:t>
            </a:r>
          </a:p>
        </p:txBody>
      </p:sp>
      <p:grpSp>
        <p:nvGrpSpPr>
          <p:cNvPr id="247821" name="Group 13"/>
          <p:cNvGrpSpPr>
            <a:grpSpLocks/>
          </p:cNvGrpSpPr>
          <p:nvPr/>
        </p:nvGrpSpPr>
        <p:grpSpPr bwMode="auto">
          <a:xfrm>
            <a:off x="5003800" y="2205038"/>
            <a:ext cx="3087688" cy="1141412"/>
            <a:chOff x="663" y="1389"/>
            <a:chExt cx="1945" cy="719"/>
          </a:xfrm>
        </p:grpSpPr>
        <p:sp>
          <p:nvSpPr>
            <p:cNvPr id="247822" name="AutoShape 14"/>
            <p:cNvSpPr>
              <a:spLocks noChangeArrowheads="1"/>
            </p:cNvSpPr>
            <p:nvPr/>
          </p:nvSpPr>
          <p:spPr bwMode="auto">
            <a:xfrm>
              <a:off x="703" y="1389"/>
              <a:ext cx="1905" cy="680"/>
            </a:xfrm>
            <a:prstGeom prst="roundRect">
              <a:avLst>
                <a:gd name="adj" fmla="val 16667"/>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823" name="AutoShape 15"/>
            <p:cNvSpPr>
              <a:spLocks noChangeArrowheads="1"/>
            </p:cNvSpPr>
            <p:nvPr/>
          </p:nvSpPr>
          <p:spPr bwMode="auto">
            <a:xfrm>
              <a:off x="663" y="1428"/>
              <a:ext cx="1905" cy="680"/>
            </a:xfrm>
            <a:prstGeom prst="roundRect">
              <a:avLst>
                <a:gd name="adj" fmla="val 16667"/>
              </a:avLst>
            </a:prstGeom>
            <a:solidFill>
              <a:srgbClr val="33CC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7824" name="AutoShape 16"/>
          <p:cNvSpPr>
            <a:spLocks noChangeArrowheads="1"/>
          </p:cNvSpPr>
          <p:nvPr/>
        </p:nvSpPr>
        <p:spPr bwMode="auto">
          <a:xfrm>
            <a:off x="5067300" y="3500438"/>
            <a:ext cx="3024188" cy="1079500"/>
          </a:xfrm>
          <a:prstGeom prst="roundRect">
            <a:avLst>
              <a:gd name="adj" fmla="val 16667"/>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825" name="AutoShape 17"/>
          <p:cNvSpPr>
            <a:spLocks noChangeArrowheads="1"/>
          </p:cNvSpPr>
          <p:nvPr/>
        </p:nvSpPr>
        <p:spPr bwMode="auto">
          <a:xfrm>
            <a:off x="5003800" y="3573463"/>
            <a:ext cx="3024188" cy="1079500"/>
          </a:xfrm>
          <a:prstGeom prst="roundRect">
            <a:avLst>
              <a:gd name="adj" fmla="val 16667"/>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47826" name="Group 18"/>
          <p:cNvGrpSpPr>
            <a:grpSpLocks/>
          </p:cNvGrpSpPr>
          <p:nvPr/>
        </p:nvGrpSpPr>
        <p:grpSpPr bwMode="auto">
          <a:xfrm>
            <a:off x="5580063" y="3213100"/>
            <a:ext cx="1944687" cy="503238"/>
            <a:chOff x="3243" y="1979"/>
            <a:chExt cx="1225" cy="317"/>
          </a:xfrm>
        </p:grpSpPr>
        <p:sp>
          <p:nvSpPr>
            <p:cNvPr id="247827" name="Line 19"/>
            <p:cNvSpPr>
              <a:spLocks noChangeShapeType="1"/>
            </p:cNvSpPr>
            <p:nvPr/>
          </p:nvSpPr>
          <p:spPr bwMode="auto">
            <a:xfrm flipV="1">
              <a:off x="3243"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28" name="Line 20"/>
            <p:cNvSpPr>
              <a:spLocks noChangeShapeType="1"/>
            </p:cNvSpPr>
            <p:nvPr/>
          </p:nvSpPr>
          <p:spPr bwMode="auto">
            <a:xfrm flipV="1">
              <a:off x="3515"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29" name="Line 21"/>
            <p:cNvSpPr>
              <a:spLocks noChangeShapeType="1"/>
            </p:cNvSpPr>
            <p:nvPr/>
          </p:nvSpPr>
          <p:spPr bwMode="auto">
            <a:xfrm flipV="1">
              <a:off x="3787"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30" name="Line 22"/>
            <p:cNvSpPr>
              <a:spLocks noChangeShapeType="1"/>
            </p:cNvSpPr>
            <p:nvPr/>
          </p:nvSpPr>
          <p:spPr bwMode="auto">
            <a:xfrm flipV="1">
              <a:off x="4014"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31" name="Line 23"/>
            <p:cNvSpPr>
              <a:spLocks noChangeShapeType="1"/>
            </p:cNvSpPr>
            <p:nvPr/>
          </p:nvSpPr>
          <p:spPr bwMode="auto">
            <a:xfrm flipV="1">
              <a:off x="4241"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32" name="Line 24"/>
            <p:cNvSpPr>
              <a:spLocks noChangeShapeType="1"/>
            </p:cNvSpPr>
            <p:nvPr/>
          </p:nvSpPr>
          <p:spPr bwMode="auto">
            <a:xfrm flipV="1">
              <a:off x="4468"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7833" name="Line 25"/>
          <p:cNvSpPr>
            <a:spLocks noChangeShapeType="1"/>
          </p:cNvSpPr>
          <p:nvPr/>
        </p:nvSpPr>
        <p:spPr bwMode="auto">
          <a:xfrm rot="10800000" flipV="1">
            <a:off x="7400925" y="3227388"/>
            <a:ext cx="0" cy="503237"/>
          </a:xfrm>
          <a:prstGeom prst="line">
            <a:avLst/>
          </a:prstGeom>
          <a:noFill/>
          <a:ln w="12700">
            <a:solidFill>
              <a:srgbClr val="333333"/>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34" name="Line 26"/>
          <p:cNvSpPr>
            <a:spLocks noChangeShapeType="1"/>
          </p:cNvSpPr>
          <p:nvPr/>
        </p:nvSpPr>
        <p:spPr bwMode="auto">
          <a:xfrm rot="10800000" flipV="1">
            <a:off x="7019925" y="3227388"/>
            <a:ext cx="0" cy="503237"/>
          </a:xfrm>
          <a:prstGeom prst="line">
            <a:avLst/>
          </a:prstGeom>
          <a:noFill/>
          <a:ln w="12700">
            <a:solidFill>
              <a:srgbClr val="333333"/>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35" name="Line 27"/>
          <p:cNvSpPr>
            <a:spLocks noChangeShapeType="1"/>
          </p:cNvSpPr>
          <p:nvPr/>
        </p:nvSpPr>
        <p:spPr bwMode="auto">
          <a:xfrm rot="10800000" flipV="1">
            <a:off x="6650038" y="3241675"/>
            <a:ext cx="0" cy="503238"/>
          </a:xfrm>
          <a:prstGeom prst="line">
            <a:avLst/>
          </a:prstGeom>
          <a:noFill/>
          <a:ln w="12700">
            <a:solidFill>
              <a:srgbClr val="333333"/>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36" name="Line 28"/>
          <p:cNvSpPr>
            <a:spLocks noChangeShapeType="1"/>
          </p:cNvSpPr>
          <p:nvPr/>
        </p:nvSpPr>
        <p:spPr bwMode="auto">
          <a:xfrm rot="10800000" flipV="1">
            <a:off x="6284913" y="3246438"/>
            <a:ext cx="0" cy="503237"/>
          </a:xfrm>
          <a:prstGeom prst="line">
            <a:avLst/>
          </a:prstGeom>
          <a:noFill/>
          <a:ln w="12700">
            <a:solidFill>
              <a:srgbClr val="333333"/>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37" name="Line 29"/>
          <p:cNvSpPr>
            <a:spLocks noChangeShapeType="1"/>
          </p:cNvSpPr>
          <p:nvPr/>
        </p:nvSpPr>
        <p:spPr bwMode="auto">
          <a:xfrm rot="10800000" flipV="1">
            <a:off x="5862638" y="3236913"/>
            <a:ext cx="0" cy="503237"/>
          </a:xfrm>
          <a:prstGeom prst="line">
            <a:avLst/>
          </a:prstGeom>
          <a:noFill/>
          <a:ln w="12700">
            <a:solidFill>
              <a:srgbClr val="333333"/>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38" name="Line 30"/>
          <p:cNvSpPr>
            <a:spLocks noChangeShapeType="1"/>
          </p:cNvSpPr>
          <p:nvPr/>
        </p:nvSpPr>
        <p:spPr bwMode="auto">
          <a:xfrm rot="10800000" flipV="1">
            <a:off x="5435600" y="3236913"/>
            <a:ext cx="0" cy="503237"/>
          </a:xfrm>
          <a:prstGeom prst="line">
            <a:avLst/>
          </a:prstGeom>
          <a:noFill/>
          <a:ln w="12700">
            <a:solidFill>
              <a:srgbClr val="333333"/>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39" name="Text Box 31"/>
          <p:cNvSpPr txBox="1">
            <a:spLocks noChangeArrowheads="1"/>
          </p:cNvSpPr>
          <p:nvPr/>
        </p:nvSpPr>
        <p:spPr bwMode="auto">
          <a:xfrm>
            <a:off x="1835150" y="2565400"/>
            <a:ext cx="16557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b="1">
                <a:solidFill>
                  <a:srgbClr val="FFFFFF"/>
                </a:solidFill>
                <a:latin typeface="Arial" charset="0"/>
              </a:rPr>
              <a:t>Atmosphere</a:t>
            </a:r>
          </a:p>
        </p:txBody>
      </p:sp>
      <p:sp>
        <p:nvSpPr>
          <p:cNvPr id="247840" name="Text Box 32"/>
          <p:cNvSpPr txBox="1">
            <a:spLocks noChangeArrowheads="1"/>
          </p:cNvSpPr>
          <p:nvPr/>
        </p:nvSpPr>
        <p:spPr bwMode="auto">
          <a:xfrm>
            <a:off x="5724525" y="2565400"/>
            <a:ext cx="16557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b="1">
                <a:solidFill>
                  <a:srgbClr val="FFFFFF"/>
                </a:solidFill>
                <a:latin typeface="Arial" charset="0"/>
              </a:rPr>
              <a:t>Atmosphere</a:t>
            </a:r>
          </a:p>
        </p:txBody>
      </p:sp>
      <p:sp>
        <p:nvSpPr>
          <p:cNvPr id="247841" name="Text Box 33"/>
          <p:cNvSpPr txBox="1">
            <a:spLocks noChangeArrowheads="1"/>
          </p:cNvSpPr>
          <p:nvPr/>
        </p:nvSpPr>
        <p:spPr bwMode="auto">
          <a:xfrm>
            <a:off x="5724525" y="3925888"/>
            <a:ext cx="16557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b="1">
                <a:solidFill>
                  <a:srgbClr val="FFFF99"/>
                </a:solidFill>
                <a:latin typeface="Arial" charset="0"/>
              </a:rPr>
              <a:t>Ocean</a:t>
            </a:r>
          </a:p>
        </p:txBody>
      </p:sp>
      <p:sp>
        <p:nvSpPr>
          <p:cNvPr id="247842" name="Rectangle 34"/>
          <p:cNvSpPr>
            <a:spLocks noChangeArrowheads="1"/>
          </p:cNvSpPr>
          <p:nvPr/>
        </p:nvSpPr>
        <p:spPr bwMode="auto">
          <a:xfrm>
            <a:off x="4787900" y="2060575"/>
            <a:ext cx="3529013" cy="2736850"/>
          </a:xfrm>
          <a:prstGeom prst="rect">
            <a:avLst/>
          </a:prstGeom>
          <a:noFill/>
          <a:ln w="15875">
            <a:solidFill>
              <a:srgbClr val="33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843" name="Rectangle 35"/>
          <p:cNvSpPr>
            <a:spLocks noChangeArrowheads="1"/>
          </p:cNvSpPr>
          <p:nvPr/>
        </p:nvSpPr>
        <p:spPr bwMode="auto">
          <a:xfrm>
            <a:off x="971550" y="2062163"/>
            <a:ext cx="3363913" cy="1438275"/>
          </a:xfrm>
          <a:prstGeom prst="rect">
            <a:avLst/>
          </a:prstGeom>
          <a:noFill/>
          <a:ln w="15875">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844" name="Rectangle 36"/>
          <p:cNvSpPr>
            <a:spLocks noChangeArrowheads="1"/>
          </p:cNvSpPr>
          <p:nvPr/>
        </p:nvSpPr>
        <p:spPr bwMode="auto">
          <a:xfrm>
            <a:off x="971550" y="3573463"/>
            <a:ext cx="3363913" cy="1223962"/>
          </a:xfrm>
          <a:prstGeom prst="rect">
            <a:avLst/>
          </a:prstGeom>
          <a:noFill/>
          <a:ln w="15875">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845" name="Text Box 37"/>
          <p:cNvSpPr txBox="1">
            <a:spLocks noChangeArrowheads="1"/>
          </p:cNvSpPr>
          <p:nvPr/>
        </p:nvSpPr>
        <p:spPr bwMode="auto">
          <a:xfrm>
            <a:off x="1835150" y="4005263"/>
            <a:ext cx="16557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1600" b="1">
                <a:solidFill>
                  <a:srgbClr val="FF5050"/>
                </a:solidFill>
                <a:latin typeface="Arial" charset="0"/>
              </a:rPr>
              <a:t>SST Prediction</a:t>
            </a:r>
          </a:p>
        </p:txBody>
      </p:sp>
      <p:sp>
        <p:nvSpPr>
          <p:cNvPr id="247846" name="Text Box 38"/>
          <p:cNvSpPr txBox="1">
            <a:spLocks noChangeArrowheads="1"/>
          </p:cNvSpPr>
          <p:nvPr/>
        </p:nvSpPr>
        <p:spPr bwMode="auto">
          <a:xfrm>
            <a:off x="971550" y="1484313"/>
            <a:ext cx="3384550" cy="3365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600" b="1">
                <a:latin typeface="Arial" charset="0"/>
              </a:rPr>
              <a:t>2-tier Climate prediction system</a:t>
            </a:r>
          </a:p>
        </p:txBody>
      </p:sp>
      <p:sp>
        <p:nvSpPr>
          <p:cNvPr id="247847" name="Text Box 39"/>
          <p:cNvSpPr txBox="1">
            <a:spLocks noChangeArrowheads="1"/>
          </p:cNvSpPr>
          <p:nvPr/>
        </p:nvSpPr>
        <p:spPr bwMode="auto">
          <a:xfrm>
            <a:off x="4778375" y="1527175"/>
            <a:ext cx="3538538" cy="3365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600" b="1">
                <a:latin typeface="Arial" charset="0"/>
              </a:rPr>
              <a:t>1-tier Climate prediction system</a:t>
            </a:r>
          </a:p>
        </p:txBody>
      </p:sp>
      <p:sp>
        <p:nvSpPr>
          <p:cNvPr id="247850" name="Text Box 42"/>
          <p:cNvSpPr txBox="1">
            <a:spLocks noChangeArrowheads="1"/>
          </p:cNvSpPr>
          <p:nvPr/>
        </p:nvSpPr>
        <p:spPr bwMode="auto">
          <a:xfrm>
            <a:off x="1546225" y="5326063"/>
            <a:ext cx="2881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b="1" u="sng">
                <a:solidFill>
                  <a:schemeClr val="accent2"/>
                </a:solidFill>
                <a:latin typeface="Arial" charset="0"/>
              </a:rPr>
              <a:t>SST prediction skill</a:t>
            </a:r>
          </a:p>
        </p:txBody>
      </p:sp>
      <p:sp>
        <p:nvSpPr>
          <p:cNvPr id="247851" name="Text Box 43"/>
          <p:cNvSpPr txBox="1">
            <a:spLocks noChangeArrowheads="1"/>
          </p:cNvSpPr>
          <p:nvPr/>
        </p:nvSpPr>
        <p:spPr bwMode="auto">
          <a:xfrm>
            <a:off x="5076825" y="5295900"/>
            <a:ext cx="28813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1400" b="1" u="sng">
                <a:solidFill>
                  <a:schemeClr val="accent2"/>
                </a:solidFill>
                <a:latin typeface="Arial" charset="0"/>
              </a:rPr>
              <a:t>Coupling of atmosphere and ocean process</a:t>
            </a:r>
          </a:p>
        </p:txBody>
      </p:sp>
    </p:spTree>
    <p:extLst>
      <p:ext uri="{BB962C8B-B14F-4D97-AF65-F5344CB8AC3E}">
        <p14:creationId xmlns:p14="http://schemas.microsoft.com/office/powerpoint/2010/main" val="3242283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Breeding </a:t>
            </a:r>
            <a:r>
              <a:rPr lang="en-US" dirty="0" smtClean="0"/>
              <a:t>method</a:t>
            </a:r>
            <a:endParaRPr lang="en-US" dirty="0"/>
          </a:p>
        </p:txBody>
      </p:sp>
      <p:sp>
        <p:nvSpPr>
          <p:cNvPr id="3" name="Content Placeholder 2"/>
          <p:cNvSpPr>
            <a:spLocks noGrp="1"/>
          </p:cNvSpPr>
          <p:nvPr>
            <p:ph idx="1"/>
          </p:nvPr>
        </p:nvSpPr>
        <p:spPr/>
        <p:txBody>
          <a:bodyPr>
            <a:normAutofit/>
          </a:bodyPr>
          <a:lstStyle/>
          <a:p>
            <a:pPr marL="0" lvl="1" indent="0" algn="just">
              <a:buNone/>
            </a:pPr>
            <a:r>
              <a:rPr lang="en-US" sz="2000" dirty="0" smtClean="0">
                <a:ea typeface="ＭＳ Ｐゴシック" pitchFamily="2"/>
                <a:cs typeface="ＭＳ Ｐゴシック" pitchFamily="2"/>
              </a:rPr>
              <a:t>Breeding </a:t>
            </a:r>
            <a:r>
              <a:rPr lang="en-US" sz="2000" dirty="0">
                <a:ea typeface="ＭＳ Ｐゴシック" pitchFamily="2"/>
                <a:cs typeface="ＭＳ Ｐゴシック" pitchFamily="2"/>
              </a:rPr>
              <a:t>takes a pair of forecast perturbations and periodically rescales them down and adds them to the new analysis state. Perturbations only grossly reflect analysis errors. </a:t>
            </a:r>
            <a:r>
              <a:rPr lang="en-US" sz="2000" dirty="0"/>
              <a:t>(</a:t>
            </a:r>
            <a:r>
              <a:rPr lang="en-US" sz="2000" dirty="0" err="1"/>
              <a:t>Toth</a:t>
            </a:r>
            <a:r>
              <a:rPr lang="en-US" sz="2000" dirty="0"/>
              <a:t> and </a:t>
            </a:r>
            <a:r>
              <a:rPr lang="en-US" sz="2000" dirty="0" err="1"/>
              <a:t>Kalnay</a:t>
            </a:r>
            <a:r>
              <a:rPr lang="en-US" sz="2000" dirty="0"/>
              <a:t>, 1993, 1997; </a:t>
            </a:r>
            <a:r>
              <a:rPr lang="en-US" sz="2000" dirty="0" err="1"/>
              <a:t>Cai</a:t>
            </a:r>
            <a:r>
              <a:rPr lang="en-US" sz="2000" dirty="0"/>
              <a:t> et al., 2003; Tang and Deng, 2010, 2011). </a:t>
            </a:r>
          </a:p>
          <a:p>
            <a:pPr marL="0" lvl="1" indent="0" algn="just">
              <a:buNone/>
            </a:pPr>
            <a:endParaRPr lang="en-US" sz="2000" dirty="0">
              <a:ea typeface="ＭＳ Ｐゴシック" pitchFamily="2"/>
              <a:cs typeface="ＭＳ Ｐゴシック" pitchFamily="2"/>
            </a:endParaRPr>
          </a:p>
          <a:p>
            <a:pPr marL="0" lvl="1" indent="0" algn="just">
              <a:buNone/>
            </a:pPr>
            <a:endParaRPr lang="en-US" sz="2000" dirty="0" smtClean="0"/>
          </a:p>
          <a:p>
            <a:pPr lvl="1" algn="just"/>
            <a:endParaRPr lang="en-US" sz="2000" dirty="0"/>
          </a:p>
          <a:p>
            <a:pPr lvl="1" algn="just"/>
            <a:endParaRPr lang="en-US" sz="2000" dirty="0"/>
          </a:p>
          <a:p>
            <a:pPr algn="just"/>
            <a:endParaRPr lang="en-US" sz="2000" dirty="0"/>
          </a:p>
          <a:p>
            <a:pPr algn="just"/>
            <a:endParaRPr lang="en-US" sz="2000" dirty="0" smtClean="0"/>
          </a:p>
          <a:p>
            <a:pPr algn="just"/>
            <a:endParaRPr lang="en-US" sz="2000" dirty="0"/>
          </a:p>
        </p:txBody>
      </p:sp>
      <p:grpSp>
        <p:nvGrpSpPr>
          <p:cNvPr id="4" name="Group 215"/>
          <p:cNvGrpSpPr/>
          <p:nvPr/>
        </p:nvGrpSpPr>
        <p:grpSpPr>
          <a:xfrm>
            <a:off x="1360942" y="4441268"/>
            <a:ext cx="899030" cy="929045"/>
            <a:chOff x="6769314" y="4156139"/>
            <a:chExt cx="899030" cy="929045"/>
          </a:xfrm>
        </p:grpSpPr>
        <p:grpSp>
          <p:nvGrpSpPr>
            <p:cNvPr id="5" name="Group 216"/>
            <p:cNvGrpSpPr/>
            <p:nvPr/>
          </p:nvGrpSpPr>
          <p:grpSpPr>
            <a:xfrm>
              <a:off x="6804248" y="4156139"/>
              <a:ext cx="766098" cy="778191"/>
              <a:chOff x="3813715" y="2901355"/>
              <a:chExt cx="766098" cy="778191"/>
            </a:xfrm>
            <a:scene3d>
              <a:camera prst="orthographicFront">
                <a:rot lat="10800000" lon="0" rev="0"/>
              </a:camera>
              <a:lightRig rig="threePt" dir="t"/>
            </a:scene3d>
          </p:grpSpPr>
          <p:sp>
            <p:nvSpPr>
              <p:cNvPr id="7" name="Arc 45"/>
              <p:cNvSpPr>
                <a:spLocks/>
              </p:cNvSpPr>
              <p:nvPr/>
            </p:nvSpPr>
            <p:spPr bwMode="auto">
              <a:xfrm flipV="1">
                <a:off x="3878138" y="2901355"/>
                <a:ext cx="701675" cy="708025"/>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8575">
                <a:solidFill>
                  <a:srgbClr val="86BC99"/>
                </a:solidFill>
                <a:round/>
                <a:headEnd/>
                <a:tailEnd/>
              </a:ln>
            </p:spPr>
            <p:txBody>
              <a:bodyPr anchor="ctr">
                <a:spAutoFit/>
              </a:bodyPr>
              <a:lstStyle/>
              <a:p>
                <a:pPr>
                  <a:defRPr/>
                </a:pPr>
                <a:endParaRPr lang="ko-KR" altLang="en-US" sz="4000" dirty="0">
                  <a:solidFill>
                    <a:prstClr val="black"/>
                  </a:solidFill>
                  <a:latin typeface="Gill Sans MT" pitchFamily="34" charset="0"/>
                  <a:ea typeface="굴림" pitchFamily="50" charset="-127"/>
                </a:endParaRPr>
              </a:p>
            </p:txBody>
          </p:sp>
          <p:sp>
            <p:nvSpPr>
              <p:cNvPr id="8" name="Arc 39"/>
              <p:cNvSpPr>
                <a:spLocks/>
              </p:cNvSpPr>
              <p:nvPr/>
            </p:nvSpPr>
            <p:spPr bwMode="auto">
              <a:xfrm flipV="1">
                <a:off x="3859088" y="3450366"/>
                <a:ext cx="444008" cy="155787"/>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47625">
                <a:solidFill>
                  <a:srgbClr val="569C6F"/>
                </a:solidFill>
                <a:round/>
                <a:headEnd/>
                <a:tailEnd type="triangle"/>
              </a:ln>
            </p:spPr>
            <p:txBody>
              <a:bodyPr wrap="square" anchor="ctr">
                <a:spAutoFit/>
              </a:bodyPr>
              <a:lstStyle/>
              <a:p>
                <a:pPr>
                  <a:defRPr/>
                </a:pPr>
                <a:endParaRPr lang="ko-KR" altLang="en-US" sz="6000">
                  <a:solidFill>
                    <a:prstClr val="black"/>
                  </a:solidFill>
                  <a:latin typeface="Gill Sans MT" pitchFamily="34" charset="0"/>
                  <a:ea typeface="굴림" pitchFamily="50" charset="-127"/>
                </a:endParaRPr>
              </a:p>
            </p:txBody>
          </p:sp>
          <p:sp>
            <p:nvSpPr>
              <p:cNvPr id="9" name="타원 49"/>
              <p:cNvSpPr/>
              <p:nvPr/>
            </p:nvSpPr>
            <p:spPr bwMode="auto">
              <a:xfrm rot="19298095">
                <a:off x="3813715" y="3511638"/>
                <a:ext cx="159070" cy="167908"/>
              </a:xfrm>
              <a:prstGeom prst="ellipse">
                <a:avLst/>
              </a:prstGeom>
              <a:solidFill>
                <a:schemeClr val="bg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ko-KR" altLang="en-US">
                  <a:solidFill>
                    <a:prstClr val="white"/>
                  </a:solidFill>
                </a:endParaRPr>
              </a:p>
            </p:txBody>
          </p:sp>
        </p:grpSp>
        <p:sp>
          <p:nvSpPr>
            <p:cNvPr id="6" name="Rectangle 217"/>
            <p:cNvSpPr/>
            <p:nvPr/>
          </p:nvSpPr>
          <p:spPr>
            <a:xfrm>
              <a:off x="6769314" y="4205204"/>
              <a:ext cx="899030" cy="879980"/>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grpSp>
      <p:grpSp>
        <p:nvGrpSpPr>
          <p:cNvPr id="10" name="Group 209"/>
          <p:cNvGrpSpPr/>
          <p:nvPr/>
        </p:nvGrpSpPr>
        <p:grpSpPr>
          <a:xfrm>
            <a:off x="2187964" y="4448327"/>
            <a:ext cx="899030" cy="929045"/>
            <a:chOff x="6769314" y="4156139"/>
            <a:chExt cx="899030" cy="929045"/>
          </a:xfrm>
        </p:grpSpPr>
        <p:grpSp>
          <p:nvGrpSpPr>
            <p:cNvPr id="11" name="Group 210"/>
            <p:cNvGrpSpPr/>
            <p:nvPr/>
          </p:nvGrpSpPr>
          <p:grpSpPr>
            <a:xfrm>
              <a:off x="6804248" y="4156139"/>
              <a:ext cx="766098" cy="778191"/>
              <a:chOff x="3813715" y="2901355"/>
              <a:chExt cx="766098" cy="778191"/>
            </a:xfrm>
            <a:scene3d>
              <a:camera prst="orthographicFront">
                <a:rot lat="10800000" lon="0" rev="0"/>
              </a:camera>
              <a:lightRig rig="threePt" dir="t"/>
            </a:scene3d>
          </p:grpSpPr>
          <p:sp>
            <p:nvSpPr>
              <p:cNvPr id="13" name="Arc 45"/>
              <p:cNvSpPr>
                <a:spLocks/>
              </p:cNvSpPr>
              <p:nvPr/>
            </p:nvSpPr>
            <p:spPr bwMode="auto">
              <a:xfrm flipV="1">
                <a:off x="3878138" y="2901355"/>
                <a:ext cx="701675" cy="708025"/>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8575">
                <a:solidFill>
                  <a:srgbClr val="86BC99"/>
                </a:solidFill>
                <a:round/>
                <a:headEnd/>
                <a:tailEnd/>
              </a:ln>
            </p:spPr>
            <p:txBody>
              <a:bodyPr anchor="ctr">
                <a:spAutoFit/>
              </a:bodyPr>
              <a:lstStyle/>
              <a:p>
                <a:pPr>
                  <a:defRPr/>
                </a:pPr>
                <a:endParaRPr lang="ko-KR" altLang="en-US" sz="4000" dirty="0">
                  <a:solidFill>
                    <a:prstClr val="black"/>
                  </a:solidFill>
                  <a:latin typeface="Gill Sans MT" pitchFamily="34" charset="0"/>
                  <a:ea typeface="굴림" pitchFamily="50" charset="-127"/>
                </a:endParaRPr>
              </a:p>
            </p:txBody>
          </p:sp>
          <p:sp>
            <p:nvSpPr>
              <p:cNvPr id="14" name="Arc 39"/>
              <p:cNvSpPr>
                <a:spLocks/>
              </p:cNvSpPr>
              <p:nvPr/>
            </p:nvSpPr>
            <p:spPr bwMode="auto">
              <a:xfrm flipV="1">
                <a:off x="3859088" y="3450366"/>
                <a:ext cx="444008" cy="155787"/>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47625">
                <a:solidFill>
                  <a:srgbClr val="569C6F"/>
                </a:solidFill>
                <a:round/>
                <a:headEnd/>
                <a:tailEnd type="triangle"/>
              </a:ln>
            </p:spPr>
            <p:txBody>
              <a:bodyPr wrap="square" anchor="ctr">
                <a:spAutoFit/>
              </a:bodyPr>
              <a:lstStyle/>
              <a:p>
                <a:pPr>
                  <a:defRPr/>
                </a:pPr>
                <a:endParaRPr lang="ko-KR" altLang="en-US" sz="6000">
                  <a:solidFill>
                    <a:prstClr val="black"/>
                  </a:solidFill>
                  <a:latin typeface="Gill Sans MT" pitchFamily="34" charset="0"/>
                  <a:ea typeface="굴림" pitchFamily="50" charset="-127"/>
                </a:endParaRPr>
              </a:p>
            </p:txBody>
          </p:sp>
          <p:sp>
            <p:nvSpPr>
              <p:cNvPr id="15" name="타원 49"/>
              <p:cNvSpPr/>
              <p:nvPr/>
            </p:nvSpPr>
            <p:spPr bwMode="auto">
              <a:xfrm rot="19298095">
                <a:off x="3813715" y="3511638"/>
                <a:ext cx="159070" cy="167908"/>
              </a:xfrm>
              <a:prstGeom prst="ellipse">
                <a:avLst/>
              </a:prstGeom>
              <a:solidFill>
                <a:schemeClr val="bg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ko-KR" altLang="en-US">
                  <a:solidFill>
                    <a:prstClr val="white"/>
                  </a:solidFill>
                </a:endParaRPr>
              </a:p>
            </p:txBody>
          </p:sp>
        </p:grpSp>
        <p:sp>
          <p:nvSpPr>
            <p:cNvPr id="12" name="Rectangle 211"/>
            <p:cNvSpPr/>
            <p:nvPr/>
          </p:nvSpPr>
          <p:spPr>
            <a:xfrm>
              <a:off x="6769314" y="4205204"/>
              <a:ext cx="899030" cy="879980"/>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grpSp>
      <p:sp>
        <p:nvSpPr>
          <p:cNvPr id="16" name="Arc 45"/>
          <p:cNvSpPr>
            <a:spLocks/>
          </p:cNvSpPr>
          <p:nvPr/>
        </p:nvSpPr>
        <p:spPr bwMode="auto">
          <a:xfrm flipV="1">
            <a:off x="4860372" y="3611777"/>
            <a:ext cx="832660" cy="557905"/>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2225">
            <a:solidFill>
              <a:schemeClr val="bg2">
                <a:lumMod val="75000"/>
              </a:schemeClr>
            </a:solidFill>
            <a:round/>
            <a:headEnd/>
            <a:tailEnd type="stealth"/>
          </a:ln>
        </p:spPr>
        <p:txBody>
          <a:bodyPr wrap="square" anchor="ctr">
            <a:spAutoFit/>
          </a:bodyPr>
          <a:lstStyle/>
          <a:p>
            <a:pPr>
              <a:defRPr/>
            </a:pPr>
            <a:endParaRPr lang="ko-KR" altLang="en-US" sz="4000" dirty="0">
              <a:solidFill>
                <a:prstClr val="black"/>
              </a:solidFill>
              <a:latin typeface="Gill Sans MT" pitchFamily="34" charset="0"/>
              <a:ea typeface="굴림" pitchFamily="50" charset="-127"/>
            </a:endParaRPr>
          </a:p>
        </p:txBody>
      </p:sp>
      <p:cxnSp>
        <p:nvCxnSpPr>
          <p:cNvPr id="17" name="직선 화살표 연결선 32"/>
          <p:cNvCxnSpPr/>
          <p:nvPr/>
        </p:nvCxnSpPr>
        <p:spPr>
          <a:xfrm flipV="1">
            <a:off x="1354075" y="4369259"/>
            <a:ext cx="6696000" cy="1"/>
          </a:xfrm>
          <a:prstGeom prst="straightConnector1">
            <a:avLst/>
          </a:prstGeom>
          <a:ln w="28575">
            <a:headEnd type="oval"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8" name="Straight Connector 72"/>
          <p:cNvCxnSpPr/>
          <p:nvPr/>
        </p:nvCxnSpPr>
        <p:spPr>
          <a:xfrm>
            <a:off x="1463059" y="4225359"/>
            <a:ext cx="0" cy="575949"/>
          </a:xfrm>
          <a:prstGeom prst="line">
            <a:avLst/>
          </a:prstGeom>
          <a:ln w="28575">
            <a:prstDash val="sysDash"/>
          </a:ln>
        </p:spPr>
        <p:style>
          <a:lnRef idx="1">
            <a:schemeClr val="accent6"/>
          </a:lnRef>
          <a:fillRef idx="0">
            <a:schemeClr val="accent6"/>
          </a:fillRef>
          <a:effectRef idx="0">
            <a:schemeClr val="accent6"/>
          </a:effectRef>
          <a:fontRef idx="minor">
            <a:schemeClr val="tx1"/>
          </a:fontRef>
        </p:style>
      </p:cxnSp>
      <p:sp>
        <p:nvSpPr>
          <p:cNvPr id="19" name="Arc 23"/>
          <p:cNvSpPr>
            <a:spLocks/>
          </p:cNvSpPr>
          <p:nvPr/>
        </p:nvSpPr>
        <p:spPr bwMode="auto">
          <a:xfrm flipV="1">
            <a:off x="1486290" y="3338513"/>
            <a:ext cx="703262" cy="862012"/>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8575">
            <a:solidFill>
              <a:srgbClr val="86BC99"/>
            </a:solidFill>
            <a:round/>
            <a:headEnd/>
            <a:tailEnd/>
          </a:ln>
        </p:spPr>
        <p:txBody>
          <a:bodyPr anchor="ctr">
            <a:spAutoFit/>
          </a:bodyPr>
          <a:lstStyle/>
          <a:p>
            <a:pPr>
              <a:defRPr/>
            </a:pPr>
            <a:endParaRPr lang="ko-KR" altLang="en-US" sz="5000" dirty="0">
              <a:solidFill>
                <a:prstClr val="black"/>
              </a:solidFill>
              <a:latin typeface="Gill Sans MT" pitchFamily="34" charset="0"/>
              <a:ea typeface="굴림" pitchFamily="50" charset="-127"/>
            </a:endParaRPr>
          </a:p>
        </p:txBody>
      </p:sp>
      <p:sp>
        <p:nvSpPr>
          <p:cNvPr id="20" name="Arc 39"/>
          <p:cNvSpPr>
            <a:spLocks/>
          </p:cNvSpPr>
          <p:nvPr/>
        </p:nvSpPr>
        <p:spPr bwMode="auto">
          <a:xfrm flipV="1">
            <a:off x="2230827" y="3200400"/>
            <a:ext cx="701675" cy="1014413"/>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8575">
            <a:solidFill>
              <a:srgbClr val="86BC99"/>
            </a:solidFill>
            <a:round/>
            <a:headEnd/>
            <a:tailEnd/>
          </a:ln>
        </p:spPr>
        <p:txBody>
          <a:bodyPr anchor="ctr">
            <a:spAutoFit/>
          </a:bodyPr>
          <a:lstStyle/>
          <a:p>
            <a:pPr>
              <a:defRPr/>
            </a:pPr>
            <a:endParaRPr lang="ko-KR" altLang="en-US" sz="6000">
              <a:solidFill>
                <a:prstClr val="black"/>
              </a:solidFill>
              <a:latin typeface="Gill Sans MT" pitchFamily="34" charset="0"/>
              <a:ea typeface="굴림" pitchFamily="50" charset="-127"/>
            </a:endParaRPr>
          </a:p>
        </p:txBody>
      </p:sp>
      <p:sp>
        <p:nvSpPr>
          <p:cNvPr id="21" name="Arc 45"/>
          <p:cNvSpPr>
            <a:spLocks/>
          </p:cNvSpPr>
          <p:nvPr/>
        </p:nvSpPr>
        <p:spPr bwMode="auto">
          <a:xfrm flipV="1">
            <a:off x="3056151" y="3478348"/>
            <a:ext cx="701675" cy="708025"/>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8575">
            <a:solidFill>
              <a:srgbClr val="86BC99"/>
            </a:solidFill>
            <a:round/>
            <a:headEnd/>
            <a:tailEnd/>
          </a:ln>
        </p:spPr>
        <p:txBody>
          <a:bodyPr anchor="ctr">
            <a:spAutoFit/>
          </a:bodyPr>
          <a:lstStyle/>
          <a:p>
            <a:pPr>
              <a:defRPr/>
            </a:pPr>
            <a:endParaRPr lang="ko-KR" altLang="en-US" sz="4000" dirty="0">
              <a:solidFill>
                <a:prstClr val="black"/>
              </a:solidFill>
              <a:latin typeface="Gill Sans MT" pitchFamily="34" charset="0"/>
              <a:ea typeface="굴림" pitchFamily="50" charset="-127"/>
            </a:endParaRPr>
          </a:p>
        </p:txBody>
      </p:sp>
      <p:sp>
        <p:nvSpPr>
          <p:cNvPr id="22" name="Arc 19"/>
          <p:cNvSpPr>
            <a:spLocks/>
          </p:cNvSpPr>
          <p:nvPr/>
        </p:nvSpPr>
        <p:spPr bwMode="auto">
          <a:xfrm flipV="1">
            <a:off x="3037101" y="4126420"/>
            <a:ext cx="703263" cy="215900"/>
          </a:xfrm>
          <a:custGeom>
            <a:avLst/>
            <a:gdLst>
              <a:gd name="G0" fmla="+- 0 0 0"/>
              <a:gd name="G1" fmla="+- 21600 0 0"/>
              <a:gd name="G2" fmla="+- 21600 0 0"/>
              <a:gd name="T0" fmla="*/ 0 w 21581"/>
              <a:gd name="T1" fmla="*/ 0 h 21600"/>
              <a:gd name="T2" fmla="*/ 21581 w 21581"/>
              <a:gd name="T3" fmla="*/ 20687 h 21600"/>
              <a:gd name="T4" fmla="*/ 0 w 21581"/>
              <a:gd name="T5" fmla="*/ 21600 h 21600"/>
            </a:gdLst>
            <a:ahLst/>
            <a:cxnLst>
              <a:cxn ang="0">
                <a:pos x="T0" y="T1"/>
              </a:cxn>
              <a:cxn ang="0">
                <a:pos x="T2" y="T3"/>
              </a:cxn>
              <a:cxn ang="0">
                <a:pos x="T4" y="T5"/>
              </a:cxn>
            </a:cxnLst>
            <a:rect l="0" t="0" r="r" b="b"/>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8575">
            <a:solidFill>
              <a:schemeClr val="accent4">
                <a:lumMod val="75000"/>
              </a:schemeClr>
            </a:solidFill>
            <a:round/>
            <a:headEnd/>
            <a:tailEnd/>
          </a:ln>
          <a:effectLst/>
        </p:spPr>
        <p:txBody>
          <a:bodyPr anchor="ctr">
            <a:spAutoFit/>
          </a:bodyPr>
          <a:lstStyle/>
          <a:p>
            <a:pPr>
              <a:defRPr/>
            </a:pPr>
            <a:endParaRPr lang="ko-KR" altLang="en-US" sz="800">
              <a:solidFill>
                <a:prstClr val="black"/>
              </a:solidFill>
              <a:latin typeface="Gill Sans MT" pitchFamily="34" charset="0"/>
              <a:ea typeface="굴림" pitchFamily="50" charset="-127"/>
            </a:endParaRPr>
          </a:p>
        </p:txBody>
      </p:sp>
      <p:sp>
        <p:nvSpPr>
          <p:cNvPr id="23" name="Arc 19"/>
          <p:cNvSpPr>
            <a:spLocks/>
          </p:cNvSpPr>
          <p:nvPr/>
        </p:nvSpPr>
        <p:spPr bwMode="auto">
          <a:xfrm flipV="1">
            <a:off x="2214952" y="4128008"/>
            <a:ext cx="703263" cy="214312"/>
          </a:xfrm>
          <a:custGeom>
            <a:avLst/>
            <a:gdLst>
              <a:gd name="G0" fmla="+- 0 0 0"/>
              <a:gd name="G1" fmla="+- 21600 0 0"/>
              <a:gd name="G2" fmla="+- 21600 0 0"/>
              <a:gd name="T0" fmla="*/ 0 w 21581"/>
              <a:gd name="T1" fmla="*/ 0 h 21600"/>
              <a:gd name="T2" fmla="*/ 21581 w 21581"/>
              <a:gd name="T3" fmla="*/ 20687 h 21600"/>
              <a:gd name="T4" fmla="*/ 0 w 21581"/>
              <a:gd name="T5" fmla="*/ 21600 h 21600"/>
            </a:gdLst>
            <a:ahLst/>
            <a:cxnLst>
              <a:cxn ang="0">
                <a:pos x="T0" y="T1"/>
              </a:cxn>
              <a:cxn ang="0">
                <a:pos x="T2" y="T3"/>
              </a:cxn>
              <a:cxn ang="0">
                <a:pos x="T4" y="T5"/>
              </a:cxn>
            </a:cxnLst>
            <a:rect l="0" t="0" r="r" b="b"/>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8575">
            <a:solidFill>
              <a:schemeClr val="accent4">
                <a:lumMod val="75000"/>
              </a:schemeClr>
            </a:solidFill>
            <a:round/>
            <a:headEnd/>
            <a:tailEnd/>
          </a:ln>
          <a:effectLst/>
        </p:spPr>
        <p:txBody>
          <a:bodyPr anchor="ctr">
            <a:spAutoFit/>
          </a:bodyPr>
          <a:lstStyle/>
          <a:p>
            <a:pPr>
              <a:defRPr/>
            </a:pPr>
            <a:endParaRPr lang="ko-KR" altLang="en-US" sz="800">
              <a:solidFill>
                <a:prstClr val="black"/>
              </a:solidFill>
              <a:latin typeface="Gill Sans MT" pitchFamily="34" charset="0"/>
              <a:ea typeface="굴림" pitchFamily="50" charset="-127"/>
            </a:endParaRPr>
          </a:p>
        </p:txBody>
      </p:sp>
      <p:sp>
        <p:nvSpPr>
          <p:cNvPr id="24" name="Arc 19"/>
          <p:cNvSpPr>
            <a:spLocks/>
          </p:cNvSpPr>
          <p:nvPr/>
        </p:nvSpPr>
        <p:spPr bwMode="auto">
          <a:xfrm flipV="1">
            <a:off x="1454962" y="4129088"/>
            <a:ext cx="703263" cy="215900"/>
          </a:xfrm>
          <a:custGeom>
            <a:avLst/>
            <a:gdLst>
              <a:gd name="G0" fmla="+- 0 0 0"/>
              <a:gd name="G1" fmla="+- 21600 0 0"/>
              <a:gd name="G2" fmla="+- 21600 0 0"/>
              <a:gd name="T0" fmla="*/ 0 w 21581"/>
              <a:gd name="T1" fmla="*/ 0 h 21600"/>
              <a:gd name="T2" fmla="*/ 21581 w 21581"/>
              <a:gd name="T3" fmla="*/ 20687 h 21600"/>
              <a:gd name="T4" fmla="*/ 0 w 21581"/>
              <a:gd name="T5" fmla="*/ 21600 h 21600"/>
            </a:gdLst>
            <a:ahLst/>
            <a:cxnLst>
              <a:cxn ang="0">
                <a:pos x="T0" y="T1"/>
              </a:cxn>
              <a:cxn ang="0">
                <a:pos x="T2" y="T3"/>
              </a:cxn>
              <a:cxn ang="0">
                <a:pos x="T4" y="T5"/>
              </a:cxn>
            </a:cxnLst>
            <a:rect l="0" t="0" r="r" b="b"/>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8575">
            <a:solidFill>
              <a:schemeClr val="accent4">
                <a:lumMod val="75000"/>
              </a:schemeClr>
            </a:solidFill>
            <a:round/>
            <a:headEnd/>
            <a:tailEnd/>
          </a:ln>
          <a:effectLst/>
        </p:spPr>
        <p:txBody>
          <a:bodyPr anchor="ctr">
            <a:spAutoFit/>
          </a:bodyPr>
          <a:lstStyle/>
          <a:p>
            <a:pPr>
              <a:defRPr/>
            </a:pPr>
            <a:endParaRPr lang="ko-KR" altLang="en-US" sz="800">
              <a:solidFill>
                <a:prstClr val="black"/>
              </a:solidFill>
              <a:latin typeface="Gill Sans MT" pitchFamily="34" charset="0"/>
              <a:ea typeface="굴림" pitchFamily="50" charset="-127"/>
            </a:endParaRPr>
          </a:p>
        </p:txBody>
      </p:sp>
      <p:cxnSp>
        <p:nvCxnSpPr>
          <p:cNvPr id="25" name="Straight Arrow Connector 90"/>
          <p:cNvCxnSpPr/>
          <p:nvPr/>
        </p:nvCxnSpPr>
        <p:spPr>
          <a:xfrm>
            <a:off x="1469353" y="4585284"/>
            <a:ext cx="704390" cy="0"/>
          </a:xfrm>
          <a:prstGeom prst="straightConnector1">
            <a:avLst/>
          </a:prstGeom>
          <a:ln w="28575">
            <a:headEnd type="arrow"/>
            <a:tailEnd type="arrow"/>
          </a:ln>
        </p:spPr>
        <p:style>
          <a:lnRef idx="1">
            <a:schemeClr val="accent6"/>
          </a:lnRef>
          <a:fillRef idx="0">
            <a:schemeClr val="accent6"/>
          </a:fillRef>
          <a:effectRef idx="0">
            <a:schemeClr val="accent6"/>
          </a:effectRef>
          <a:fontRef idx="minor">
            <a:schemeClr val="tx1"/>
          </a:fontRef>
        </p:style>
      </p:cxnSp>
      <p:cxnSp>
        <p:nvCxnSpPr>
          <p:cNvPr id="26" name="Straight Connector 91"/>
          <p:cNvCxnSpPr/>
          <p:nvPr/>
        </p:nvCxnSpPr>
        <p:spPr>
          <a:xfrm>
            <a:off x="2190978" y="3443028"/>
            <a:ext cx="834" cy="1358280"/>
          </a:xfrm>
          <a:prstGeom prst="line">
            <a:avLst/>
          </a:prstGeom>
          <a:ln w="28575">
            <a:prstDash val="sysDash"/>
          </a:ln>
        </p:spPr>
        <p:style>
          <a:lnRef idx="1">
            <a:schemeClr val="accent6"/>
          </a:lnRef>
          <a:fillRef idx="0">
            <a:schemeClr val="accent6"/>
          </a:fillRef>
          <a:effectRef idx="0">
            <a:schemeClr val="accent6"/>
          </a:effectRef>
          <a:fontRef idx="minor">
            <a:schemeClr val="tx1"/>
          </a:fontRef>
        </p:style>
      </p:cxnSp>
      <p:sp>
        <p:nvSpPr>
          <p:cNvPr id="27" name="Arc 39"/>
          <p:cNvSpPr>
            <a:spLocks/>
          </p:cNvSpPr>
          <p:nvPr/>
        </p:nvSpPr>
        <p:spPr bwMode="auto">
          <a:xfrm flipV="1">
            <a:off x="2271755" y="4042996"/>
            <a:ext cx="343579" cy="155787"/>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47625">
            <a:solidFill>
              <a:srgbClr val="569C6F"/>
            </a:solidFill>
            <a:round/>
            <a:headEnd/>
            <a:tailEnd type="triangle"/>
          </a:ln>
        </p:spPr>
        <p:txBody>
          <a:bodyPr wrap="square" anchor="ctr">
            <a:spAutoFit/>
          </a:bodyPr>
          <a:lstStyle/>
          <a:p>
            <a:pPr>
              <a:defRPr/>
            </a:pPr>
            <a:endParaRPr lang="ko-KR" altLang="en-US" sz="6000">
              <a:solidFill>
                <a:prstClr val="black"/>
              </a:solidFill>
              <a:latin typeface="Gill Sans MT" pitchFamily="34" charset="0"/>
              <a:ea typeface="굴림" pitchFamily="50" charset="-127"/>
            </a:endParaRPr>
          </a:p>
        </p:txBody>
      </p:sp>
      <p:sp>
        <p:nvSpPr>
          <p:cNvPr id="28" name="타원 49"/>
          <p:cNvSpPr/>
          <p:nvPr/>
        </p:nvSpPr>
        <p:spPr bwMode="auto">
          <a:xfrm rot="19298095">
            <a:off x="2201458" y="4136731"/>
            <a:ext cx="159070" cy="167908"/>
          </a:xfrm>
          <a:prstGeom prst="ellipse">
            <a:avLst/>
          </a:prstGeom>
          <a:solidFill>
            <a:schemeClr val="bg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ko-KR" altLang="en-US">
              <a:solidFill>
                <a:prstClr val="white"/>
              </a:solidFill>
            </a:endParaRPr>
          </a:p>
        </p:txBody>
      </p:sp>
      <p:sp>
        <p:nvSpPr>
          <p:cNvPr id="29" name="Arc 39"/>
          <p:cNvSpPr>
            <a:spLocks/>
          </p:cNvSpPr>
          <p:nvPr/>
        </p:nvSpPr>
        <p:spPr bwMode="auto">
          <a:xfrm flipV="1">
            <a:off x="1397130" y="4061420"/>
            <a:ext cx="444008" cy="155787"/>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47625">
            <a:solidFill>
              <a:srgbClr val="569C6F"/>
            </a:solidFill>
            <a:round/>
            <a:headEnd/>
            <a:tailEnd type="triangle"/>
          </a:ln>
        </p:spPr>
        <p:txBody>
          <a:bodyPr wrap="square" anchor="ctr">
            <a:spAutoFit/>
          </a:bodyPr>
          <a:lstStyle/>
          <a:p>
            <a:pPr>
              <a:defRPr/>
            </a:pPr>
            <a:endParaRPr lang="ko-KR" altLang="en-US" sz="6000">
              <a:solidFill>
                <a:prstClr val="black"/>
              </a:solidFill>
              <a:latin typeface="Gill Sans MT" pitchFamily="34" charset="0"/>
              <a:ea typeface="굴림" pitchFamily="50" charset="-127"/>
            </a:endParaRPr>
          </a:p>
        </p:txBody>
      </p:sp>
      <p:sp>
        <p:nvSpPr>
          <p:cNvPr id="30" name="타원 49"/>
          <p:cNvSpPr/>
          <p:nvPr/>
        </p:nvSpPr>
        <p:spPr bwMode="auto">
          <a:xfrm rot="19298095">
            <a:off x="1391789" y="4126567"/>
            <a:ext cx="159070" cy="167908"/>
          </a:xfrm>
          <a:prstGeom prst="ellipse">
            <a:avLst/>
          </a:prstGeom>
          <a:solidFill>
            <a:schemeClr val="bg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ko-KR" altLang="en-US">
              <a:solidFill>
                <a:prstClr val="white"/>
              </a:solidFill>
            </a:endParaRPr>
          </a:p>
        </p:txBody>
      </p:sp>
      <p:sp>
        <p:nvSpPr>
          <p:cNvPr id="31" name="Arc 39"/>
          <p:cNvSpPr>
            <a:spLocks/>
          </p:cNvSpPr>
          <p:nvPr/>
        </p:nvSpPr>
        <p:spPr bwMode="auto">
          <a:xfrm flipV="1">
            <a:off x="3037101" y="4027359"/>
            <a:ext cx="444008" cy="155787"/>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47625">
            <a:solidFill>
              <a:srgbClr val="569C6F"/>
            </a:solidFill>
            <a:round/>
            <a:headEnd/>
            <a:tailEnd type="triangle"/>
          </a:ln>
        </p:spPr>
        <p:txBody>
          <a:bodyPr wrap="square" anchor="ctr">
            <a:spAutoFit/>
          </a:bodyPr>
          <a:lstStyle/>
          <a:p>
            <a:pPr>
              <a:defRPr/>
            </a:pPr>
            <a:endParaRPr lang="ko-KR" altLang="en-US" sz="6000">
              <a:solidFill>
                <a:prstClr val="black"/>
              </a:solidFill>
              <a:latin typeface="Gill Sans MT" pitchFamily="34" charset="0"/>
              <a:ea typeface="굴림" pitchFamily="50" charset="-127"/>
            </a:endParaRPr>
          </a:p>
        </p:txBody>
      </p:sp>
      <p:sp>
        <p:nvSpPr>
          <p:cNvPr id="32" name="타원 49"/>
          <p:cNvSpPr/>
          <p:nvPr/>
        </p:nvSpPr>
        <p:spPr bwMode="auto">
          <a:xfrm rot="19298095">
            <a:off x="3025759" y="4085728"/>
            <a:ext cx="159070" cy="167908"/>
          </a:xfrm>
          <a:prstGeom prst="ellipse">
            <a:avLst/>
          </a:prstGeom>
          <a:solidFill>
            <a:schemeClr val="bg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ko-KR" altLang="en-US">
              <a:solidFill>
                <a:prstClr val="white"/>
              </a:solidFill>
            </a:endParaRPr>
          </a:p>
        </p:txBody>
      </p:sp>
      <p:sp>
        <p:nvSpPr>
          <p:cNvPr id="33" name="Arc 19"/>
          <p:cNvSpPr>
            <a:spLocks/>
          </p:cNvSpPr>
          <p:nvPr/>
        </p:nvSpPr>
        <p:spPr bwMode="auto">
          <a:xfrm flipV="1">
            <a:off x="3923324" y="4129647"/>
            <a:ext cx="703263" cy="215900"/>
          </a:xfrm>
          <a:custGeom>
            <a:avLst/>
            <a:gdLst>
              <a:gd name="G0" fmla="+- 0 0 0"/>
              <a:gd name="G1" fmla="+- 21600 0 0"/>
              <a:gd name="G2" fmla="+- 21600 0 0"/>
              <a:gd name="T0" fmla="*/ 0 w 21581"/>
              <a:gd name="T1" fmla="*/ 0 h 21600"/>
              <a:gd name="T2" fmla="*/ 21581 w 21581"/>
              <a:gd name="T3" fmla="*/ 20687 h 21600"/>
              <a:gd name="T4" fmla="*/ 0 w 21581"/>
              <a:gd name="T5" fmla="*/ 21600 h 21600"/>
            </a:gdLst>
            <a:ahLst/>
            <a:cxnLst>
              <a:cxn ang="0">
                <a:pos x="T0" y="T1"/>
              </a:cxn>
              <a:cxn ang="0">
                <a:pos x="T2" y="T3"/>
              </a:cxn>
              <a:cxn ang="0">
                <a:pos x="T4" y="T5"/>
              </a:cxn>
            </a:cxnLst>
            <a:rect l="0" t="0" r="r" b="b"/>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8575">
            <a:solidFill>
              <a:schemeClr val="accent4">
                <a:lumMod val="75000"/>
              </a:schemeClr>
            </a:solidFill>
            <a:round/>
            <a:headEnd/>
            <a:tailEnd/>
          </a:ln>
          <a:effectLst/>
        </p:spPr>
        <p:txBody>
          <a:bodyPr anchor="ctr">
            <a:spAutoFit/>
          </a:bodyPr>
          <a:lstStyle/>
          <a:p>
            <a:pPr>
              <a:defRPr/>
            </a:pPr>
            <a:endParaRPr lang="ko-KR" altLang="en-US" sz="800">
              <a:solidFill>
                <a:prstClr val="black"/>
              </a:solidFill>
              <a:latin typeface="Gill Sans MT" pitchFamily="34" charset="0"/>
              <a:ea typeface="굴림" pitchFamily="50" charset="-127"/>
            </a:endParaRPr>
          </a:p>
        </p:txBody>
      </p:sp>
      <p:grpSp>
        <p:nvGrpSpPr>
          <p:cNvPr id="34" name="Group 187"/>
          <p:cNvGrpSpPr/>
          <p:nvPr/>
        </p:nvGrpSpPr>
        <p:grpSpPr>
          <a:xfrm>
            <a:off x="3877951" y="3481575"/>
            <a:ext cx="766098" cy="778191"/>
            <a:chOff x="3813715" y="2901355"/>
            <a:chExt cx="766098" cy="778191"/>
          </a:xfrm>
        </p:grpSpPr>
        <p:sp>
          <p:nvSpPr>
            <p:cNvPr id="35" name="Arc 45"/>
            <p:cNvSpPr>
              <a:spLocks/>
            </p:cNvSpPr>
            <p:nvPr/>
          </p:nvSpPr>
          <p:spPr bwMode="auto">
            <a:xfrm flipV="1">
              <a:off x="3878138" y="2901355"/>
              <a:ext cx="701675" cy="708025"/>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8575">
              <a:solidFill>
                <a:srgbClr val="86BC99"/>
              </a:solidFill>
              <a:round/>
              <a:headEnd/>
              <a:tailEnd/>
            </a:ln>
          </p:spPr>
          <p:txBody>
            <a:bodyPr anchor="ctr">
              <a:spAutoFit/>
            </a:bodyPr>
            <a:lstStyle/>
            <a:p>
              <a:pPr>
                <a:defRPr/>
              </a:pPr>
              <a:endParaRPr lang="ko-KR" altLang="en-US" sz="4000" dirty="0">
                <a:solidFill>
                  <a:prstClr val="black"/>
                </a:solidFill>
                <a:latin typeface="Gill Sans MT" pitchFamily="34" charset="0"/>
                <a:ea typeface="굴림" pitchFamily="50" charset="-127"/>
              </a:endParaRPr>
            </a:p>
          </p:txBody>
        </p:sp>
        <p:sp>
          <p:nvSpPr>
            <p:cNvPr id="36" name="Arc 39"/>
            <p:cNvSpPr>
              <a:spLocks/>
            </p:cNvSpPr>
            <p:nvPr/>
          </p:nvSpPr>
          <p:spPr bwMode="auto">
            <a:xfrm flipV="1">
              <a:off x="3859088" y="3450366"/>
              <a:ext cx="444008" cy="155787"/>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47625">
              <a:solidFill>
                <a:srgbClr val="569C6F"/>
              </a:solidFill>
              <a:round/>
              <a:headEnd/>
              <a:tailEnd type="triangle"/>
            </a:ln>
          </p:spPr>
          <p:txBody>
            <a:bodyPr wrap="square" anchor="ctr">
              <a:spAutoFit/>
            </a:bodyPr>
            <a:lstStyle/>
            <a:p>
              <a:pPr>
                <a:defRPr/>
              </a:pPr>
              <a:endParaRPr lang="ko-KR" altLang="en-US" sz="6000">
                <a:solidFill>
                  <a:prstClr val="black"/>
                </a:solidFill>
                <a:latin typeface="Gill Sans MT" pitchFamily="34" charset="0"/>
                <a:ea typeface="굴림" pitchFamily="50" charset="-127"/>
              </a:endParaRPr>
            </a:p>
          </p:txBody>
        </p:sp>
        <p:sp>
          <p:nvSpPr>
            <p:cNvPr id="37" name="타원 49"/>
            <p:cNvSpPr/>
            <p:nvPr/>
          </p:nvSpPr>
          <p:spPr bwMode="auto">
            <a:xfrm rot="19298095">
              <a:off x="3813715" y="3511638"/>
              <a:ext cx="159070" cy="167908"/>
            </a:xfrm>
            <a:prstGeom prst="ellipse">
              <a:avLst/>
            </a:prstGeom>
            <a:solidFill>
              <a:schemeClr val="bg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ko-KR" altLang="en-US">
                <a:solidFill>
                  <a:prstClr val="white"/>
                </a:solidFill>
              </a:endParaRPr>
            </a:p>
          </p:txBody>
        </p:sp>
      </p:grpSp>
      <p:cxnSp>
        <p:nvCxnSpPr>
          <p:cNvPr id="38" name="Straight Connector 131"/>
          <p:cNvCxnSpPr>
            <a:endCxn id="43" idx="7"/>
          </p:cNvCxnSpPr>
          <p:nvPr/>
        </p:nvCxnSpPr>
        <p:spPr>
          <a:xfrm flipH="1">
            <a:off x="4867022" y="3265820"/>
            <a:ext cx="731" cy="1266409"/>
          </a:xfrm>
          <a:prstGeom prst="line">
            <a:avLst/>
          </a:prstGeom>
          <a:ln w="158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04800" y="4190111"/>
            <a:ext cx="1002839" cy="323165"/>
          </a:xfrm>
          <a:prstGeom prst="rect">
            <a:avLst/>
          </a:prstGeom>
          <a:noFill/>
        </p:spPr>
        <p:txBody>
          <a:bodyPr wrap="none" rtlCol="0">
            <a:spAutoFit/>
          </a:bodyPr>
          <a:lstStyle/>
          <a:p>
            <a:r>
              <a:rPr lang="en-US" altLang="ko-KR" sz="1500" b="1" dirty="0" smtClean="0">
                <a:solidFill>
                  <a:srgbClr val="B49B1E"/>
                </a:solidFill>
              </a:rPr>
              <a:t>Breeding</a:t>
            </a:r>
            <a:endParaRPr lang="ko-KR" altLang="en-US" sz="1500" b="1" dirty="0">
              <a:solidFill>
                <a:srgbClr val="B49B1E"/>
              </a:solidFill>
            </a:endParaRPr>
          </a:p>
        </p:txBody>
      </p:sp>
      <p:sp>
        <p:nvSpPr>
          <p:cNvPr id="40" name="Rectangle 172"/>
          <p:cNvSpPr/>
          <p:nvPr/>
        </p:nvSpPr>
        <p:spPr>
          <a:xfrm>
            <a:off x="1220709" y="4785424"/>
            <a:ext cx="1882262" cy="461665"/>
          </a:xfrm>
          <a:prstGeom prst="rect">
            <a:avLst/>
          </a:prstGeom>
        </p:spPr>
        <p:txBody>
          <a:bodyPr wrap="square">
            <a:spAutoFit/>
          </a:bodyPr>
          <a:lstStyle/>
          <a:p>
            <a:r>
              <a:rPr lang="en-US" altLang="ko-KR" sz="1200" b="1" dirty="0">
                <a:solidFill>
                  <a:prstClr val="black"/>
                </a:solidFill>
              </a:rPr>
              <a:t>breeding interval </a:t>
            </a:r>
            <a:endParaRPr lang="en-US" altLang="ko-KR" sz="1200" b="1" dirty="0" smtClean="0">
              <a:solidFill>
                <a:prstClr val="black"/>
              </a:solidFill>
            </a:endParaRPr>
          </a:p>
          <a:p>
            <a:r>
              <a:rPr lang="en-US" altLang="ko-KR" sz="1200" b="1" dirty="0" smtClean="0">
                <a:solidFill>
                  <a:prstClr val="black"/>
                </a:solidFill>
              </a:rPr>
              <a:t>: 1 day, 3 days, 5 days</a:t>
            </a:r>
            <a:endParaRPr lang="en-US" altLang="ko-KR" sz="1200" b="1" dirty="0">
              <a:solidFill>
                <a:prstClr val="black"/>
              </a:solidFill>
            </a:endParaRPr>
          </a:p>
        </p:txBody>
      </p:sp>
      <p:sp>
        <p:nvSpPr>
          <p:cNvPr id="41" name="타원 49"/>
          <p:cNvSpPr/>
          <p:nvPr/>
        </p:nvSpPr>
        <p:spPr bwMode="auto">
          <a:xfrm rot="19298095">
            <a:off x="4780837" y="4087356"/>
            <a:ext cx="159070" cy="167908"/>
          </a:xfrm>
          <a:prstGeom prst="ellipse">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ko-KR" altLang="en-US">
              <a:solidFill>
                <a:prstClr val="white"/>
              </a:solidFill>
            </a:endParaRPr>
          </a:p>
        </p:txBody>
      </p:sp>
      <p:sp>
        <p:nvSpPr>
          <p:cNvPr id="42" name="Arc 45"/>
          <p:cNvSpPr>
            <a:spLocks/>
          </p:cNvSpPr>
          <p:nvPr/>
        </p:nvSpPr>
        <p:spPr bwMode="auto">
          <a:xfrm flipV="1">
            <a:off x="4852260" y="4657292"/>
            <a:ext cx="832660" cy="557905"/>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2225">
            <a:solidFill>
              <a:schemeClr val="bg2">
                <a:lumMod val="75000"/>
              </a:schemeClr>
            </a:solidFill>
            <a:round/>
            <a:headEnd/>
            <a:tailEnd type="stealth"/>
          </a:ln>
          <a:scene3d>
            <a:camera prst="orthographicFront">
              <a:rot lat="10800000" lon="0" rev="0"/>
            </a:camera>
            <a:lightRig rig="threePt" dir="t"/>
          </a:scene3d>
        </p:spPr>
        <p:txBody>
          <a:bodyPr wrap="square" anchor="ctr">
            <a:spAutoFit/>
          </a:bodyPr>
          <a:lstStyle/>
          <a:p>
            <a:pPr>
              <a:defRPr/>
            </a:pPr>
            <a:endParaRPr lang="ko-KR" altLang="en-US" sz="4000" dirty="0">
              <a:solidFill>
                <a:prstClr val="black"/>
              </a:solidFill>
              <a:latin typeface="Gill Sans MT" pitchFamily="34" charset="0"/>
              <a:ea typeface="굴림" pitchFamily="50" charset="-127"/>
            </a:endParaRPr>
          </a:p>
        </p:txBody>
      </p:sp>
      <p:sp>
        <p:nvSpPr>
          <p:cNvPr id="43" name="타원 49"/>
          <p:cNvSpPr/>
          <p:nvPr/>
        </p:nvSpPr>
        <p:spPr bwMode="auto">
          <a:xfrm rot="19298095">
            <a:off x="4780236" y="4529727"/>
            <a:ext cx="159070" cy="167908"/>
          </a:xfrm>
          <a:prstGeom prst="ellipse">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ko-KR" altLang="en-US">
              <a:solidFill>
                <a:prstClr val="white"/>
              </a:solidFill>
            </a:endParaRPr>
          </a:p>
        </p:txBody>
      </p:sp>
      <p:sp>
        <p:nvSpPr>
          <p:cNvPr id="44" name="TextBox 43"/>
          <p:cNvSpPr txBox="1"/>
          <p:nvPr/>
        </p:nvSpPr>
        <p:spPr>
          <a:xfrm>
            <a:off x="4586610" y="3773933"/>
            <a:ext cx="1034257" cy="374461"/>
          </a:xfrm>
          <a:prstGeom prst="rect">
            <a:avLst/>
          </a:prstGeom>
          <a:noFill/>
        </p:spPr>
        <p:txBody>
          <a:bodyPr wrap="none" rtlCol="0">
            <a:spAutoFit/>
          </a:bodyPr>
          <a:lstStyle/>
          <a:p>
            <a:pPr>
              <a:lnSpc>
                <a:spcPts val="1100"/>
              </a:lnSpc>
            </a:pPr>
            <a:r>
              <a:rPr lang="en-US" altLang="ko-KR" sz="1200" b="1" dirty="0" smtClean="0">
                <a:solidFill>
                  <a:srgbClr val="C00000"/>
                </a:solidFill>
              </a:rPr>
              <a:t>BD (+) </a:t>
            </a:r>
          </a:p>
          <a:p>
            <a:pPr>
              <a:lnSpc>
                <a:spcPts val="1100"/>
              </a:lnSpc>
            </a:pPr>
            <a:r>
              <a:rPr lang="en-US" altLang="ko-KR" sz="1200" b="1" dirty="0" smtClean="0">
                <a:solidFill>
                  <a:srgbClr val="C00000"/>
                </a:solidFill>
              </a:rPr>
              <a:t>perturbation</a:t>
            </a:r>
            <a:endParaRPr lang="ko-KR" altLang="en-US" sz="1200" b="1" dirty="0">
              <a:solidFill>
                <a:srgbClr val="C00000"/>
              </a:solidFill>
            </a:endParaRPr>
          </a:p>
        </p:txBody>
      </p:sp>
      <p:sp>
        <p:nvSpPr>
          <p:cNvPr id="45" name="TextBox 44"/>
          <p:cNvSpPr txBox="1"/>
          <p:nvPr/>
        </p:nvSpPr>
        <p:spPr>
          <a:xfrm>
            <a:off x="4564228" y="4666220"/>
            <a:ext cx="1034257" cy="374461"/>
          </a:xfrm>
          <a:prstGeom prst="rect">
            <a:avLst/>
          </a:prstGeom>
          <a:noFill/>
        </p:spPr>
        <p:txBody>
          <a:bodyPr wrap="none" rtlCol="0">
            <a:spAutoFit/>
          </a:bodyPr>
          <a:lstStyle/>
          <a:p>
            <a:pPr>
              <a:lnSpc>
                <a:spcPts val="1100"/>
              </a:lnSpc>
            </a:pPr>
            <a:r>
              <a:rPr lang="en-US" altLang="ko-KR" sz="1200" b="1" dirty="0" smtClean="0">
                <a:solidFill>
                  <a:srgbClr val="C00000"/>
                </a:solidFill>
              </a:rPr>
              <a:t>BD (-) </a:t>
            </a:r>
          </a:p>
          <a:p>
            <a:pPr>
              <a:lnSpc>
                <a:spcPts val="1100"/>
              </a:lnSpc>
            </a:pPr>
            <a:r>
              <a:rPr lang="en-US" altLang="ko-KR" sz="1200" b="1" dirty="0" smtClean="0">
                <a:solidFill>
                  <a:srgbClr val="C00000"/>
                </a:solidFill>
              </a:rPr>
              <a:t>perturbation</a:t>
            </a:r>
            <a:endParaRPr lang="ko-KR" altLang="en-US" sz="1200" b="1" dirty="0">
              <a:solidFill>
                <a:srgbClr val="C00000"/>
              </a:solidFill>
            </a:endParaRPr>
          </a:p>
        </p:txBody>
      </p:sp>
      <p:grpSp>
        <p:nvGrpSpPr>
          <p:cNvPr id="46" name="Group 188"/>
          <p:cNvGrpSpPr/>
          <p:nvPr/>
        </p:nvGrpSpPr>
        <p:grpSpPr>
          <a:xfrm>
            <a:off x="3870138" y="4455165"/>
            <a:ext cx="766098" cy="778191"/>
            <a:chOff x="3813715" y="2901355"/>
            <a:chExt cx="766098" cy="778191"/>
          </a:xfrm>
          <a:scene3d>
            <a:camera prst="orthographicFront">
              <a:rot lat="10800000" lon="0" rev="0"/>
            </a:camera>
            <a:lightRig rig="threePt" dir="t"/>
          </a:scene3d>
        </p:grpSpPr>
        <p:sp>
          <p:nvSpPr>
            <p:cNvPr id="47" name="Arc 45"/>
            <p:cNvSpPr>
              <a:spLocks/>
            </p:cNvSpPr>
            <p:nvPr/>
          </p:nvSpPr>
          <p:spPr bwMode="auto">
            <a:xfrm flipV="1">
              <a:off x="3878138" y="2901355"/>
              <a:ext cx="701675" cy="708025"/>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8575">
              <a:solidFill>
                <a:srgbClr val="86BC99"/>
              </a:solidFill>
              <a:round/>
              <a:headEnd/>
              <a:tailEnd/>
            </a:ln>
          </p:spPr>
          <p:txBody>
            <a:bodyPr anchor="ctr">
              <a:spAutoFit/>
            </a:bodyPr>
            <a:lstStyle/>
            <a:p>
              <a:pPr>
                <a:defRPr/>
              </a:pPr>
              <a:endParaRPr lang="ko-KR" altLang="en-US" sz="4000" dirty="0">
                <a:solidFill>
                  <a:prstClr val="black"/>
                </a:solidFill>
                <a:latin typeface="Gill Sans MT" pitchFamily="34" charset="0"/>
                <a:ea typeface="굴림" pitchFamily="50" charset="-127"/>
              </a:endParaRPr>
            </a:p>
          </p:txBody>
        </p:sp>
        <p:sp>
          <p:nvSpPr>
            <p:cNvPr id="48" name="Arc 39"/>
            <p:cNvSpPr>
              <a:spLocks/>
            </p:cNvSpPr>
            <p:nvPr/>
          </p:nvSpPr>
          <p:spPr bwMode="auto">
            <a:xfrm flipV="1">
              <a:off x="3859088" y="3450366"/>
              <a:ext cx="444008" cy="155787"/>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47625">
              <a:solidFill>
                <a:srgbClr val="569C6F"/>
              </a:solidFill>
              <a:round/>
              <a:headEnd/>
              <a:tailEnd type="triangle"/>
            </a:ln>
          </p:spPr>
          <p:txBody>
            <a:bodyPr wrap="square" anchor="ctr">
              <a:spAutoFit/>
            </a:bodyPr>
            <a:lstStyle/>
            <a:p>
              <a:pPr>
                <a:defRPr/>
              </a:pPr>
              <a:endParaRPr lang="ko-KR" altLang="en-US" sz="6000">
                <a:solidFill>
                  <a:prstClr val="black"/>
                </a:solidFill>
                <a:latin typeface="Gill Sans MT" pitchFamily="34" charset="0"/>
                <a:ea typeface="굴림" pitchFamily="50" charset="-127"/>
              </a:endParaRPr>
            </a:p>
          </p:txBody>
        </p:sp>
        <p:sp>
          <p:nvSpPr>
            <p:cNvPr id="49" name="타원 49"/>
            <p:cNvSpPr/>
            <p:nvPr/>
          </p:nvSpPr>
          <p:spPr bwMode="auto">
            <a:xfrm rot="19298095">
              <a:off x="3813715" y="3511638"/>
              <a:ext cx="159070" cy="167908"/>
            </a:xfrm>
            <a:prstGeom prst="ellipse">
              <a:avLst/>
            </a:prstGeom>
            <a:solidFill>
              <a:schemeClr val="bg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ko-KR" altLang="en-US">
                <a:solidFill>
                  <a:prstClr val="white"/>
                </a:solidFill>
              </a:endParaRPr>
            </a:p>
          </p:txBody>
        </p:sp>
      </p:grpSp>
      <p:grpSp>
        <p:nvGrpSpPr>
          <p:cNvPr id="50" name="Group 192"/>
          <p:cNvGrpSpPr/>
          <p:nvPr/>
        </p:nvGrpSpPr>
        <p:grpSpPr>
          <a:xfrm>
            <a:off x="3023436" y="4455165"/>
            <a:ext cx="766098" cy="778191"/>
            <a:chOff x="3813715" y="2901355"/>
            <a:chExt cx="766098" cy="778191"/>
          </a:xfrm>
          <a:scene3d>
            <a:camera prst="orthographicFront">
              <a:rot lat="10800000" lon="0" rev="0"/>
            </a:camera>
            <a:lightRig rig="threePt" dir="t"/>
          </a:scene3d>
        </p:grpSpPr>
        <p:sp>
          <p:nvSpPr>
            <p:cNvPr id="51" name="Arc 45"/>
            <p:cNvSpPr>
              <a:spLocks/>
            </p:cNvSpPr>
            <p:nvPr/>
          </p:nvSpPr>
          <p:spPr bwMode="auto">
            <a:xfrm flipV="1">
              <a:off x="3878138" y="2901355"/>
              <a:ext cx="701675" cy="708025"/>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28575">
              <a:solidFill>
                <a:srgbClr val="86BC99"/>
              </a:solidFill>
              <a:round/>
              <a:headEnd/>
              <a:tailEnd/>
            </a:ln>
          </p:spPr>
          <p:txBody>
            <a:bodyPr anchor="ctr">
              <a:spAutoFit/>
            </a:bodyPr>
            <a:lstStyle/>
            <a:p>
              <a:pPr>
                <a:defRPr/>
              </a:pPr>
              <a:endParaRPr lang="ko-KR" altLang="en-US" sz="4000" dirty="0">
                <a:solidFill>
                  <a:prstClr val="black"/>
                </a:solidFill>
                <a:latin typeface="Gill Sans MT" pitchFamily="34" charset="0"/>
                <a:ea typeface="굴림" pitchFamily="50" charset="-127"/>
              </a:endParaRPr>
            </a:p>
          </p:txBody>
        </p:sp>
        <p:sp>
          <p:nvSpPr>
            <p:cNvPr id="52" name="Arc 39"/>
            <p:cNvSpPr>
              <a:spLocks/>
            </p:cNvSpPr>
            <p:nvPr/>
          </p:nvSpPr>
          <p:spPr bwMode="auto">
            <a:xfrm flipV="1">
              <a:off x="3859088" y="3450366"/>
              <a:ext cx="444008" cy="155787"/>
            </a:xfrm>
            <a:custGeom>
              <a:avLst/>
              <a:gdLst>
                <a:gd name="T0" fmla="*/ 0 w 21581"/>
                <a:gd name="T1" fmla="*/ 0 h 21600"/>
                <a:gd name="T2" fmla="*/ 2147483647 w 21581"/>
                <a:gd name="T3" fmla="*/ 2147483647 h 21600"/>
                <a:gd name="T4" fmla="*/ 0 w 21581"/>
                <a:gd name="T5" fmla="*/ 2147483647 h 21600"/>
                <a:gd name="T6" fmla="*/ 0 60000 65536"/>
                <a:gd name="T7" fmla="*/ 0 60000 65536"/>
                <a:gd name="T8" fmla="*/ 0 60000 65536"/>
                <a:gd name="T9" fmla="*/ 0 w 21581"/>
                <a:gd name="T10" fmla="*/ 0 h 21600"/>
                <a:gd name="T11" fmla="*/ 21581 w 21581"/>
                <a:gd name="T12" fmla="*/ 21600 h 21600"/>
              </a:gdLst>
              <a:ahLst/>
              <a:cxnLst>
                <a:cxn ang="T6">
                  <a:pos x="T0" y="T1"/>
                </a:cxn>
                <a:cxn ang="T7">
                  <a:pos x="T2" y="T3"/>
                </a:cxn>
                <a:cxn ang="T8">
                  <a:pos x="T4" y="T5"/>
                </a:cxn>
              </a:cxnLst>
              <a:rect l="T9" t="T10" r="T11" b="T12"/>
              <a:pathLst>
                <a:path w="21581" h="21600" fill="none" extrusionOk="0">
                  <a:moveTo>
                    <a:pt x="-1" y="0"/>
                  </a:moveTo>
                  <a:cubicBezTo>
                    <a:pt x="11574" y="0"/>
                    <a:pt x="21091" y="9123"/>
                    <a:pt x="21580" y="20687"/>
                  </a:cubicBezTo>
                </a:path>
                <a:path w="21581" h="21600" stroke="0" extrusionOk="0">
                  <a:moveTo>
                    <a:pt x="-1" y="0"/>
                  </a:moveTo>
                  <a:cubicBezTo>
                    <a:pt x="11574" y="0"/>
                    <a:pt x="21091" y="9123"/>
                    <a:pt x="21580" y="20687"/>
                  </a:cubicBezTo>
                  <a:lnTo>
                    <a:pt x="0" y="21600"/>
                  </a:lnTo>
                  <a:close/>
                </a:path>
              </a:pathLst>
            </a:custGeom>
            <a:noFill/>
            <a:ln w="47625">
              <a:solidFill>
                <a:srgbClr val="569C6F"/>
              </a:solidFill>
              <a:round/>
              <a:headEnd/>
              <a:tailEnd type="triangle"/>
            </a:ln>
          </p:spPr>
          <p:txBody>
            <a:bodyPr wrap="square" anchor="ctr">
              <a:spAutoFit/>
            </a:bodyPr>
            <a:lstStyle/>
            <a:p>
              <a:pPr>
                <a:defRPr/>
              </a:pPr>
              <a:endParaRPr lang="ko-KR" altLang="en-US" sz="6000">
                <a:solidFill>
                  <a:prstClr val="black"/>
                </a:solidFill>
                <a:latin typeface="Gill Sans MT" pitchFamily="34" charset="0"/>
                <a:ea typeface="굴림" pitchFamily="50" charset="-127"/>
              </a:endParaRPr>
            </a:p>
          </p:txBody>
        </p:sp>
        <p:sp>
          <p:nvSpPr>
            <p:cNvPr id="53" name="타원 49"/>
            <p:cNvSpPr/>
            <p:nvPr/>
          </p:nvSpPr>
          <p:spPr bwMode="auto">
            <a:xfrm rot="19298095">
              <a:off x="3813715" y="3511638"/>
              <a:ext cx="159070" cy="167908"/>
            </a:xfrm>
            <a:prstGeom prst="ellipse">
              <a:avLst/>
            </a:prstGeom>
            <a:solidFill>
              <a:schemeClr val="bg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ko-KR" altLang="en-US">
                <a:solidFill>
                  <a:prstClr val="white"/>
                </a:solidFill>
              </a:endParaRPr>
            </a:p>
          </p:txBody>
        </p:sp>
      </p:grpSp>
      <p:sp>
        <p:nvSpPr>
          <p:cNvPr id="54" name="Rectangle 228"/>
          <p:cNvSpPr/>
          <p:nvPr/>
        </p:nvSpPr>
        <p:spPr>
          <a:xfrm>
            <a:off x="5684920" y="3868346"/>
            <a:ext cx="3523316" cy="923330"/>
          </a:xfrm>
          <a:prstGeom prst="rect">
            <a:avLst/>
          </a:prstGeom>
        </p:spPr>
        <p:txBody>
          <a:bodyPr wrap="square">
            <a:spAutoFit/>
          </a:bodyPr>
          <a:lstStyle/>
          <a:p>
            <a:pPr lvl="0"/>
            <a:r>
              <a:rPr lang="en-US" altLang="ko-KR" sz="1200" b="1" dirty="0">
                <a:solidFill>
                  <a:srgbClr val="3F3F3F"/>
                </a:solidFill>
              </a:rPr>
              <a:t> 3(breeding intervals) × 2(mirror images) </a:t>
            </a:r>
            <a:r>
              <a:rPr lang="en-US" altLang="ko-KR" sz="1200" b="1" dirty="0" smtClean="0">
                <a:solidFill>
                  <a:srgbClr val="3F3F3F"/>
                </a:solidFill>
              </a:rPr>
              <a:t/>
            </a:r>
            <a:br>
              <a:rPr lang="en-US" altLang="ko-KR" sz="1200" b="1" dirty="0" smtClean="0">
                <a:solidFill>
                  <a:srgbClr val="3F3F3F"/>
                </a:solidFill>
              </a:rPr>
            </a:br>
            <a:r>
              <a:rPr lang="en-US" altLang="ko-KR" sz="1200" b="1" dirty="0" smtClean="0">
                <a:solidFill>
                  <a:srgbClr val="3F3F3F"/>
                </a:solidFill>
              </a:rPr>
              <a:t>= </a:t>
            </a:r>
            <a:r>
              <a:rPr lang="en-US" altLang="ko-KR" b="1" dirty="0">
                <a:solidFill>
                  <a:srgbClr val="3F3F3F"/>
                </a:solidFill>
              </a:rPr>
              <a:t>6</a:t>
            </a:r>
            <a:r>
              <a:rPr lang="en-US" altLang="ko-KR" sz="1200" b="1" dirty="0">
                <a:solidFill>
                  <a:srgbClr val="3F3F3F"/>
                </a:solidFill>
              </a:rPr>
              <a:t> ensemble members</a:t>
            </a:r>
            <a:endParaRPr lang="ko-KR" altLang="en-US" sz="1200" b="1" dirty="0">
              <a:solidFill>
                <a:srgbClr val="3F3F3F"/>
              </a:solidFill>
            </a:endParaRPr>
          </a:p>
          <a:p>
            <a:endParaRPr lang="en-US" altLang="ko-KR" sz="1200" b="1" dirty="0" smtClean="0">
              <a:solidFill>
                <a:prstClr val="black"/>
              </a:solidFill>
            </a:endParaRPr>
          </a:p>
          <a:p>
            <a:r>
              <a:rPr lang="en-US" altLang="ko-KR" sz="1200" b="1" dirty="0" smtClean="0">
                <a:solidFill>
                  <a:prstClr val="black"/>
                </a:solidFill>
              </a:rPr>
              <a:t>Rescaling </a:t>
            </a:r>
            <a:r>
              <a:rPr lang="en-US" altLang="ko-KR" sz="1200" b="1" dirty="0">
                <a:solidFill>
                  <a:prstClr val="black"/>
                </a:solidFill>
              </a:rPr>
              <a:t>factor (percentage)  :  </a:t>
            </a:r>
            <a:r>
              <a:rPr lang="en-US" altLang="ko-KR" sz="1200" b="1" dirty="0" smtClean="0">
                <a:solidFill>
                  <a:prstClr val="black"/>
                </a:solidFill>
              </a:rPr>
              <a:t>10%</a:t>
            </a:r>
          </a:p>
        </p:txBody>
      </p:sp>
    </p:spTree>
    <p:extLst>
      <p:ext uri="{BB962C8B-B14F-4D97-AF65-F5344CB8AC3E}">
        <p14:creationId xmlns:p14="http://schemas.microsoft.com/office/powerpoint/2010/main" val="14843909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E1C06C-82B3-48EC-A380-608C8F703BD9}" type="slidenum">
              <a:rPr lang="en-US" smtClean="0"/>
              <a:pPr/>
              <a:t>6</a:t>
            </a:fld>
            <a:endParaRPr lang="en-US"/>
          </a:p>
        </p:txBody>
      </p:sp>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3600" kern="1200">
                <a:solidFill>
                  <a:srgbClr val="FF0000"/>
                </a:solidFill>
                <a:latin typeface="+mj-lt"/>
                <a:ea typeface="+mj-ea"/>
                <a:cs typeface="+mj-cs"/>
              </a:defRPr>
            </a:lvl1pPr>
          </a:lstStyle>
          <a:p>
            <a:r>
              <a:rPr lang="en-US" smtClean="0"/>
              <a:t>Singular vector (SV)</a:t>
            </a:r>
            <a:endParaRPr lang="en-US" dirty="0"/>
          </a:p>
        </p:txBody>
      </p:sp>
      <p:sp>
        <p:nvSpPr>
          <p:cNvPr id="4" name="Content Placeholder 2"/>
          <p:cNvSpPr txBox="1">
            <a:spLocks/>
          </p:cNvSpPr>
          <p:nvPr/>
        </p:nvSpPr>
        <p:spPr>
          <a:xfrm>
            <a:off x="457200" y="1219200"/>
            <a:ext cx="8229600" cy="539257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just">
              <a:buFont typeface="Arial" pitchFamily="34" charset="0"/>
              <a:buNone/>
            </a:pPr>
            <a:r>
              <a:rPr lang="en-US" sz="2000" dirty="0" smtClean="0"/>
              <a:t>SV method (Palmer et al., 1994 etc.) measure the optimal error growth of nonlinear dynamic systems. </a:t>
            </a:r>
          </a:p>
          <a:p>
            <a:pPr lvl="1" algn="just"/>
            <a:r>
              <a:rPr lang="en-US" sz="1600" dirty="0" smtClean="0">
                <a:solidFill>
                  <a:srgbClr val="FF0000"/>
                </a:solidFill>
              </a:rPr>
              <a:t>perturbations which grow most rapidly</a:t>
            </a:r>
          </a:p>
          <a:p>
            <a:pPr algn="just"/>
            <a:r>
              <a:rPr lang="en-US" sz="2000" dirty="0" smtClean="0"/>
              <a:t>computationally very expensive for seasonal prediction</a:t>
            </a:r>
          </a:p>
          <a:p>
            <a:pPr lvl="1" algn="just"/>
            <a:r>
              <a:rPr lang="en-US" sz="1600" dirty="0" smtClean="0">
                <a:solidFill>
                  <a:srgbClr val="FF0000"/>
                </a:solidFill>
              </a:rPr>
              <a:t>requires a linearized version of a real model.</a:t>
            </a:r>
          </a:p>
          <a:p>
            <a:pPr algn="just"/>
            <a:r>
              <a:rPr lang="en-US" sz="2000" dirty="0" smtClean="0"/>
              <a:t>major difficulty in separating the SVs from the unwanted growing modes</a:t>
            </a:r>
          </a:p>
          <a:p>
            <a:pPr lvl="1" algn="just"/>
            <a:r>
              <a:rPr lang="en-US" sz="1600" dirty="0" smtClean="0">
                <a:solidFill>
                  <a:srgbClr val="FF0000"/>
                </a:solidFill>
              </a:rPr>
              <a:t>SV in GCMs (coupled or uncoupled)</a:t>
            </a:r>
          </a:p>
          <a:p>
            <a:pPr algn="just"/>
            <a:r>
              <a:rPr lang="en-US" sz="2000" dirty="0" smtClean="0"/>
              <a:t>This methods has been implemented mainly on ensemble weather forecast.</a:t>
            </a:r>
          </a:p>
          <a:p>
            <a:pPr algn="just"/>
            <a:endParaRPr lang="en-US" sz="2000" dirty="0" smtClean="0"/>
          </a:p>
          <a:p>
            <a:pPr algn="just"/>
            <a:endParaRPr lang="en-US" sz="2000" dirty="0" smtClean="0"/>
          </a:p>
        </p:txBody>
      </p:sp>
      <p:pic>
        <p:nvPicPr>
          <p:cNvPr id="5" name="Picture 4"/>
          <p:cNvPicPr>
            <a:picLocks noChangeAspect="1"/>
          </p:cNvPicPr>
          <p:nvPr/>
        </p:nvPicPr>
        <p:blipFill rotWithShape="1">
          <a:blip r:embed="rId2" cstate="print"/>
          <a:srcRect l="7020" t="50327"/>
          <a:stretch/>
        </p:blipFill>
        <p:spPr>
          <a:xfrm>
            <a:off x="1743990" y="4642507"/>
            <a:ext cx="5723610" cy="1860354"/>
          </a:xfrm>
          <a:prstGeom prst="rect">
            <a:avLst/>
          </a:prstGeom>
        </p:spPr>
      </p:pic>
      <p:sp>
        <p:nvSpPr>
          <p:cNvPr id="6" name="Rectangle 5"/>
          <p:cNvSpPr/>
          <p:nvPr/>
        </p:nvSpPr>
        <p:spPr>
          <a:xfrm>
            <a:off x="1684421" y="6217841"/>
            <a:ext cx="1219200" cy="276999"/>
          </a:xfrm>
          <a:prstGeom prst="rect">
            <a:avLst/>
          </a:prstGeom>
        </p:spPr>
        <p:txBody>
          <a:bodyPr wrap="square">
            <a:spAutoFit/>
          </a:bodyPr>
          <a:lstStyle/>
          <a:p>
            <a:pPr algn="just"/>
            <a:r>
              <a:rPr lang="en-US" sz="1200" dirty="0" smtClean="0">
                <a:solidFill>
                  <a:srgbClr val="0000FF"/>
                </a:solidFill>
              </a:rPr>
              <a:t>Tang </a:t>
            </a:r>
            <a:r>
              <a:rPr lang="en-US" sz="1200" dirty="0">
                <a:solidFill>
                  <a:srgbClr val="0000FF"/>
                </a:solidFill>
              </a:rPr>
              <a:t>et al., </a:t>
            </a:r>
            <a:r>
              <a:rPr lang="en-US" sz="1200" dirty="0" smtClean="0">
                <a:solidFill>
                  <a:srgbClr val="0000FF"/>
                </a:solidFill>
              </a:rPr>
              <a:t>2006 </a:t>
            </a:r>
            <a:endParaRPr lang="en-US" sz="1200" dirty="0">
              <a:solidFill>
                <a:srgbClr val="0000FF"/>
              </a:solidFill>
            </a:endParaRPr>
          </a:p>
        </p:txBody>
      </p:sp>
    </p:spTree>
    <p:extLst>
      <p:ext uri="{BB962C8B-B14F-4D97-AF65-F5344CB8AC3E}">
        <p14:creationId xmlns:p14="http://schemas.microsoft.com/office/powerpoint/2010/main" val="1800678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Climatically-relevant SV (CSV)</a:t>
            </a:r>
          </a:p>
        </p:txBody>
      </p:sp>
      <p:sp>
        <p:nvSpPr>
          <p:cNvPr id="3" name="Content Placeholder 2"/>
          <p:cNvSpPr>
            <a:spLocks noGrp="1"/>
          </p:cNvSpPr>
          <p:nvPr>
            <p:ph idx="1"/>
          </p:nvPr>
        </p:nvSpPr>
        <p:spPr>
          <a:xfrm>
            <a:off x="457200" y="1600200"/>
            <a:ext cx="8229600" cy="4952999"/>
          </a:xfrm>
        </p:spPr>
        <p:txBody>
          <a:bodyPr>
            <a:noAutofit/>
          </a:bodyPr>
          <a:lstStyle/>
          <a:p>
            <a:pPr algn="just"/>
            <a:r>
              <a:rPr lang="en-US" sz="2400" dirty="0" smtClean="0"/>
              <a:t>Its </a:t>
            </a:r>
            <a:r>
              <a:rPr lang="en-US" sz="2400" dirty="0"/>
              <a:t>is modified SV method </a:t>
            </a:r>
            <a:r>
              <a:rPr lang="en-US" sz="2400" dirty="0" smtClean="0"/>
              <a:t>where the fast </a:t>
            </a:r>
            <a:r>
              <a:rPr lang="en-US" sz="2400" dirty="0"/>
              <a:t>error </a:t>
            </a:r>
            <a:r>
              <a:rPr lang="en-US" sz="2400" dirty="0" smtClean="0"/>
              <a:t>growth is </a:t>
            </a:r>
            <a:r>
              <a:rPr lang="en-US" sz="2400" dirty="0"/>
              <a:t>due to climatically relevant instabilities</a:t>
            </a:r>
          </a:p>
          <a:p>
            <a:pPr lvl="1" algn="just"/>
            <a:r>
              <a:rPr lang="en-US" sz="2400" dirty="0">
                <a:solidFill>
                  <a:srgbClr val="0000FF"/>
                </a:solidFill>
              </a:rPr>
              <a:t>running a large ensemble of integrations to average out the weather noise. </a:t>
            </a:r>
            <a:endParaRPr lang="en-US" sz="2400" dirty="0" smtClean="0">
              <a:solidFill>
                <a:srgbClr val="0000FF"/>
              </a:solidFill>
            </a:endParaRPr>
          </a:p>
          <a:p>
            <a:pPr lvl="1" algn="just"/>
            <a:endParaRPr lang="en-US" sz="2400" dirty="0"/>
          </a:p>
          <a:p>
            <a:pPr algn="just"/>
            <a:r>
              <a:rPr lang="en-US" sz="2400" dirty="0"/>
              <a:t>CSV is cost efficient since</a:t>
            </a:r>
          </a:p>
          <a:p>
            <a:pPr lvl="1" algn="just"/>
            <a:r>
              <a:rPr lang="en-US" sz="2400" dirty="0">
                <a:solidFill>
                  <a:srgbClr val="0000FF"/>
                </a:solidFill>
              </a:rPr>
              <a:t>it does not demand tangent linear and </a:t>
            </a:r>
            <a:r>
              <a:rPr lang="en-US" sz="2400" dirty="0" err="1">
                <a:solidFill>
                  <a:srgbClr val="0000FF"/>
                </a:solidFill>
              </a:rPr>
              <a:t>adjoint</a:t>
            </a:r>
            <a:r>
              <a:rPr lang="en-US" sz="2400" dirty="0">
                <a:solidFill>
                  <a:srgbClr val="0000FF"/>
                </a:solidFill>
              </a:rPr>
              <a:t> models. </a:t>
            </a:r>
            <a:endParaRPr lang="en-US" sz="2400" dirty="0" smtClean="0">
              <a:solidFill>
                <a:srgbClr val="0000FF"/>
              </a:solidFill>
            </a:endParaRPr>
          </a:p>
          <a:p>
            <a:pPr lvl="1" algn="just"/>
            <a:endParaRPr lang="en-US" sz="2400" dirty="0"/>
          </a:p>
          <a:p>
            <a:pPr algn="just"/>
            <a:r>
              <a:rPr lang="en-US" sz="2400" dirty="0"/>
              <a:t>This method derive SVs with an ensemble of 10–30 members in a reduced space based using empirical orthogonal function (EOF) modes. </a:t>
            </a:r>
            <a:endParaRPr lang="en-US" sz="2400" dirty="0" smtClean="0"/>
          </a:p>
        </p:txBody>
      </p:sp>
      <p:sp>
        <p:nvSpPr>
          <p:cNvPr id="4" name="Slide Number Placeholder 3"/>
          <p:cNvSpPr>
            <a:spLocks noGrp="1"/>
          </p:cNvSpPr>
          <p:nvPr>
            <p:ph type="sldNum" sz="quarter" idx="12"/>
          </p:nvPr>
        </p:nvSpPr>
        <p:spPr/>
        <p:txBody>
          <a:bodyPr/>
          <a:lstStyle/>
          <a:p>
            <a:fld id="{23E1C06C-82B3-48EC-A380-608C8F703BD9}" type="slidenum">
              <a:rPr lang="en-US" smtClean="0"/>
              <a:pPr/>
              <a:t>7</a:t>
            </a:fld>
            <a:endParaRPr lang="en-US"/>
          </a:p>
        </p:txBody>
      </p:sp>
    </p:spTree>
    <p:extLst>
      <p:ext uri="{BB962C8B-B14F-4D97-AF65-F5344CB8AC3E}">
        <p14:creationId xmlns:p14="http://schemas.microsoft.com/office/powerpoint/2010/main" val="1174228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CSV Application</a:t>
            </a:r>
            <a:endParaRPr lang="en-US" dirty="0"/>
          </a:p>
        </p:txBody>
      </p:sp>
      <p:sp>
        <p:nvSpPr>
          <p:cNvPr id="6" name="Slide Number Placeholder 5"/>
          <p:cNvSpPr>
            <a:spLocks noGrp="1"/>
          </p:cNvSpPr>
          <p:nvPr>
            <p:ph type="sldNum" sz="quarter" idx="12"/>
          </p:nvPr>
        </p:nvSpPr>
        <p:spPr/>
        <p:txBody>
          <a:bodyPr/>
          <a:lstStyle/>
          <a:p>
            <a:fld id="{23E1C06C-82B3-48EC-A380-608C8F703BD9}" type="slidenum">
              <a:rPr lang="en-US" smtClean="0"/>
              <a:pPr/>
              <a:t>8</a:t>
            </a:fld>
            <a:endParaRPr lang="en-US" dirty="0"/>
          </a:p>
        </p:txBody>
      </p:sp>
      <p:pic>
        <p:nvPicPr>
          <p:cNvPr id="8" name="Picture 7"/>
          <p:cNvPicPr>
            <a:picLocks noChangeAspect="1" noChangeArrowheads="1"/>
          </p:cNvPicPr>
          <p:nvPr/>
        </p:nvPicPr>
        <p:blipFill>
          <a:blip r:embed="rId3" cstate="print"/>
          <a:srcRect l="34554" t="23959" r="33235" b="7291"/>
          <a:stretch>
            <a:fillRect/>
          </a:stretch>
        </p:blipFill>
        <p:spPr bwMode="auto">
          <a:xfrm>
            <a:off x="5079167" y="1356360"/>
            <a:ext cx="3912433" cy="3977640"/>
          </a:xfrm>
          <a:prstGeom prst="rect">
            <a:avLst/>
          </a:prstGeom>
          <a:noFill/>
          <a:ln w="9525">
            <a:noFill/>
            <a:miter lim="800000"/>
            <a:headEnd/>
            <a:tailEnd/>
          </a:ln>
        </p:spPr>
      </p:pic>
      <p:sp>
        <p:nvSpPr>
          <p:cNvPr id="10" name="Content Placeholder 2"/>
          <p:cNvSpPr>
            <a:spLocks noGrp="1"/>
          </p:cNvSpPr>
          <p:nvPr>
            <p:ph idx="1"/>
          </p:nvPr>
        </p:nvSpPr>
        <p:spPr>
          <a:xfrm>
            <a:off x="152400" y="1295400"/>
            <a:ext cx="4800600" cy="4830763"/>
          </a:xfrm>
        </p:spPr>
        <p:txBody>
          <a:bodyPr>
            <a:noAutofit/>
          </a:bodyPr>
          <a:lstStyle/>
          <a:p>
            <a:pPr marL="342900" lvl="1" indent="-342900">
              <a:spcBef>
                <a:spcPts val="1032"/>
              </a:spcBef>
              <a:buFont typeface="Arial" panose="020B0604020202020204" pitchFamily="34" charset="0"/>
              <a:buChar char="•"/>
            </a:pPr>
            <a:r>
              <a:rPr lang="en-US" sz="1800" dirty="0" smtClean="0"/>
              <a:t>While </a:t>
            </a:r>
            <a:r>
              <a:rPr lang="en-US" sz="1800" dirty="0" smtClean="0"/>
              <a:t>the correlation </a:t>
            </a:r>
            <a:r>
              <a:rPr lang="en-US" sz="1800" dirty="0"/>
              <a:t>skill of ENSO forecasts </a:t>
            </a:r>
            <a:r>
              <a:rPr lang="en-US" sz="1800" dirty="0" smtClean="0"/>
              <a:t>have improved remarkably, seasonal </a:t>
            </a:r>
            <a:r>
              <a:rPr lang="en-US" sz="1800" dirty="0"/>
              <a:t>prediction of </a:t>
            </a:r>
            <a:r>
              <a:rPr lang="en-US" sz="1800" dirty="0" smtClean="0"/>
              <a:t>climatic </a:t>
            </a:r>
            <a:r>
              <a:rPr lang="en-US" sz="1800" dirty="0"/>
              <a:t>features such as </a:t>
            </a:r>
            <a:r>
              <a:rPr lang="en-US" sz="1800" dirty="0" smtClean="0"/>
              <a:t>the </a:t>
            </a:r>
            <a:r>
              <a:rPr lang="en-US" sz="1800" dirty="0">
                <a:solidFill>
                  <a:srgbClr val="0000FF"/>
                </a:solidFill>
              </a:rPr>
              <a:t>South Asian Monsoon</a:t>
            </a:r>
            <a:r>
              <a:rPr lang="en-US" sz="1800" dirty="0">
                <a:solidFill>
                  <a:srgbClr val="FF0000"/>
                </a:solidFill>
              </a:rPr>
              <a:t> </a:t>
            </a:r>
            <a:r>
              <a:rPr lang="en-US" sz="1800" dirty="0" smtClean="0"/>
              <a:t>(SAM) </a:t>
            </a:r>
            <a:r>
              <a:rPr lang="en-US" sz="1800" dirty="0"/>
              <a:t>still needs substantial </a:t>
            </a:r>
            <a:r>
              <a:rPr lang="en-US" sz="1800" dirty="0" smtClean="0"/>
              <a:t>efforts. </a:t>
            </a:r>
            <a:endParaRPr lang="en-US" sz="1800" dirty="0"/>
          </a:p>
          <a:p>
            <a:pPr marL="342900" lvl="1" indent="-342900">
              <a:spcBef>
                <a:spcPts val="1032"/>
              </a:spcBef>
              <a:buFont typeface="Arial" panose="020B0604020202020204" pitchFamily="34" charset="0"/>
              <a:buChar char="•"/>
            </a:pPr>
            <a:endParaRPr lang="en-US" sz="1800" dirty="0" smtClean="0"/>
          </a:p>
          <a:p>
            <a:pPr marL="342900" lvl="1" indent="-342900">
              <a:spcBef>
                <a:spcPts val="1032"/>
              </a:spcBef>
              <a:buFont typeface="Arial" panose="020B0604020202020204" pitchFamily="34" charset="0"/>
              <a:buChar char="•"/>
            </a:pPr>
            <a:r>
              <a:rPr lang="en-US" sz="1800" dirty="0" smtClean="0"/>
              <a:t>So </a:t>
            </a:r>
            <a:r>
              <a:rPr lang="en-US" sz="1800" dirty="0"/>
              <a:t>far </a:t>
            </a:r>
            <a:r>
              <a:rPr lang="en-US" sz="1800" dirty="0" smtClean="0"/>
              <a:t>most of the optimized initialization methods are </a:t>
            </a:r>
            <a:r>
              <a:rPr lang="en-US" sz="1800" dirty="0"/>
              <a:t>applied for ENSO forecast only. </a:t>
            </a:r>
            <a:endParaRPr lang="en-CA" sz="1800" dirty="0" smtClean="0"/>
          </a:p>
          <a:p>
            <a:pPr marL="342900" lvl="1" indent="-342900">
              <a:spcBef>
                <a:spcPts val="1032"/>
              </a:spcBef>
              <a:buFont typeface="Wingdings" panose="05000000000000000000" pitchFamily="2" charset="2"/>
              <a:buChar char="§"/>
            </a:pPr>
            <a:endParaRPr lang="en-CA" sz="1800" dirty="0"/>
          </a:p>
          <a:p>
            <a:pPr marL="342900" lvl="1" indent="-342900">
              <a:spcBef>
                <a:spcPts val="1032"/>
              </a:spcBef>
              <a:buFont typeface="Wingdings" panose="05000000000000000000" pitchFamily="2" charset="2"/>
              <a:buChar char="§"/>
            </a:pPr>
            <a:r>
              <a:rPr lang="en-CA" sz="1800" dirty="0" smtClean="0"/>
              <a:t>We </a:t>
            </a:r>
            <a:r>
              <a:rPr lang="en-CA" sz="1800" dirty="0"/>
              <a:t>have therefore tried to investigate </a:t>
            </a:r>
            <a:r>
              <a:rPr lang="en-CA" sz="1800" dirty="0">
                <a:solidFill>
                  <a:srgbClr val="0000FF"/>
                </a:solidFill>
              </a:rPr>
              <a:t>“Can we improve the SAM forecast skill using optimum perturbation?”  </a:t>
            </a:r>
            <a:endParaRPr lang="en-CA" sz="1800" dirty="0"/>
          </a:p>
          <a:p>
            <a:pPr marL="342900" lvl="1" indent="-342900">
              <a:spcBef>
                <a:spcPts val="1032"/>
              </a:spcBef>
              <a:buFont typeface="Arial" panose="020B0604020202020204" pitchFamily="34" charset="0"/>
              <a:buChar char="•"/>
            </a:pPr>
            <a:endParaRPr lang="en-CA" sz="1800" dirty="0" smtClean="0"/>
          </a:p>
          <a:p>
            <a:pPr marL="342900" lvl="1" indent="-342900">
              <a:spcBef>
                <a:spcPts val="1032"/>
              </a:spcBef>
              <a:buFont typeface="Arial" panose="020B0604020202020204" pitchFamily="34" charset="0"/>
              <a:buChar char="•"/>
            </a:pPr>
            <a:endParaRPr lang="en-CA" sz="1800" dirty="0">
              <a:solidFill>
                <a:srgbClr val="0000FF"/>
              </a:solidFill>
            </a:endParaRPr>
          </a:p>
        </p:txBody>
      </p:sp>
    </p:spTree>
    <p:extLst>
      <p:ext uri="{BB962C8B-B14F-4D97-AF65-F5344CB8AC3E}">
        <p14:creationId xmlns:p14="http://schemas.microsoft.com/office/powerpoint/2010/main" val="227934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605" y="809743"/>
            <a:ext cx="3733800" cy="5819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http://vortex.accuweather.com/adc2004/pub/includes/columns/andrews/2013/590x393_05231038_onset.jpg"/>
          <p:cNvPicPr>
            <a:picLocks noChangeAspect="1" noChangeArrowheads="1"/>
          </p:cNvPicPr>
          <p:nvPr/>
        </p:nvPicPr>
        <p:blipFill>
          <a:blip r:embed="rId3" cstate="print"/>
          <a:srcRect/>
          <a:stretch>
            <a:fillRect/>
          </a:stretch>
        </p:blipFill>
        <p:spPr bwMode="auto">
          <a:xfrm>
            <a:off x="4360565" y="990600"/>
            <a:ext cx="4461470" cy="2971800"/>
          </a:xfrm>
          <a:prstGeom prst="rect">
            <a:avLst/>
          </a:prstGeom>
          <a:noFill/>
        </p:spPr>
      </p:pic>
      <p:sp>
        <p:nvSpPr>
          <p:cNvPr id="27" name="Title 1"/>
          <p:cNvSpPr txBox="1">
            <a:spLocks/>
          </p:cNvSpPr>
          <p:nvPr/>
        </p:nvSpPr>
        <p:spPr>
          <a:xfrm>
            <a:off x="457200" y="232363"/>
            <a:ext cx="8229600" cy="605837"/>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3600" kern="1200">
                <a:solidFill>
                  <a:srgbClr val="3366FF"/>
                </a:solidFill>
                <a:latin typeface="+mj-lt"/>
                <a:ea typeface="+mj-ea"/>
                <a:cs typeface="+mj-cs"/>
              </a:defRPr>
            </a:lvl1pPr>
          </a:lstStyle>
          <a:p>
            <a:r>
              <a:rPr lang="en-US" dirty="0" smtClean="0">
                <a:solidFill>
                  <a:srgbClr val="FF0000"/>
                </a:solidFill>
              </a:rPr>
              <a:t>South Asian Monsoon (SAM)</a:t>
            </a:r>
            <a:endParaRPr lang="en-US" dirty="0">
              <a:solidFill>
                <a:srgbClr val="FF0000"/>
              </a:solidFill>
            </a:endParaRPr>
          </a:p>
        </p:txBody>
      </p:sp>
      <p:sp>
        <p:nvSpPr>
          <p:cNvPr id="5" name="Rectangle 4"/>
          <p:cNvSpPr/>
          <p:nvPr/>
        </p:nvSpPr>
        <p:spPr>
          <a:xfrm>
            <a:off x="4485700" y="5029200"/>
            <a:ext cx="4326235" cy="923330"/>
          </a:xfrm>
          <a:prstGeom prst="rect">
            <a:avLst/>
          </a:prstGeom>
        </p:spPr>
        <p:txBody>
          <a:bodyPr wrap="square">
            <a:spAutoFit/>
          </a:bodyPr>
          <a:lstStyle/>
          <a:p>
            <a:r>
              <a:rPr lang="en-CA" dirty="0">
                <a:solidFill>
                  <a:srgbClr val="FF0000"/>
                </a:solidFill>
              </a:rPr>
              <a:t>Monsoon systems are caused by the seasonal reversal of winds due to differential heating between land and </a:t>
            </a:r>
            <a:r>
              <a:rPr lang="en-CA" dirty="0" smtClean="0">
                <a:solidFill>
                  <a:srgbClr val="FF0000"/>
                </a:solidFill>
              </a:rPr>
              <a:t>ocean</a:t>
            </a:r>
            <a:endParaRPr lang="en-CA" dirty="0">
              <a:solidFill>
                <a:srgbClr val="FF0000"/>
              </a:solidFill>
            </a:endParaRPr>
          </a:p>
        </p:txBody>
      </p:sp>
      <p:sp>
        <p:nvSpPr>
          <p:cNvPr id="2" name="Slide Number Placeholder 1"/>
          <p:cNvSpPr>
            <a:spLocks noGrp="1"/>
          </p:cNvSpPr>
          <p:nvPr>
            <p:ph type="sldNum" sz="quarter" idx="12"/>
          </p:nvPr>
        </p:nvSpPr>
        <p:spPr/>
        <p:txBody>
          <a:bodyPr/>
          <a:lstStyle/>
          <a:p>
            <a:fld id="{23E1C06C-82B3-48EC-A380-608C8F703BD9}" type="slidenum">
              <a:rPr lang="en-US" smtClean="0"/>
              <a:pPr/>
              <a:t>9</a:t>
            </a:fld>
            <a:endParaRPr lang="en-US"/>
          </a:p>
        </p:txBody>
      </p:sp>
    </p:spTree>
    <p:extLst>
      <p:ext uri="{BB962C8B-B14F-4D97-AF65-F5344CB8AC3E}">
        <p14:creationId xmlns:p14="http://schemas.microsoft.com/office/powerpoint/2010/main" val="16477390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23747</TotalTime>
  <Words>2086</Words>
  <Application>Microsoft Macintosh PowerPoint</Application>
  <PresentationFormat>On-screen Show (4:3)</PresentationFormat>
  <Paragraphs>476</Paragraphs>
  <Slides>45</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Calibri</vt:lpstr>
      <vt:lpstr>Gill Sans MT</vt:lpstr>
      <vt:lpstr>MS Mincho</vt:lpstr>
      <vt:lpstr>ＭＳ Ｐゴシック</vt:lpstr>
      <vt:lpstr>SimSun</vt:lpstr>
      <vt:lpstr>Times New Roman</vt:lpstr>
      <vt:lpstr>Wingdings</vt:lpstr>
      <vt:lpstr>굴림</vt:lpstr>
      <vt:lpstr>맑은 고딕</vt:lpstr>
      <vt:lpstr>Arial</vt:lpstr>
      <vt:lpstr>Office Theme</vt:lpstr>
      <vt:lpstr>Optimum initialization of South Asian seasonal forecast using climatological relevant singular vectors</vt:lpstr>
      <vt:lpstr>Forecast Errors </vt:lpstr>
      <vt:lpstr>PowerPoint Presentation</vt:lpstr>
      <vt:lpstr>Optimum Perturbations </vt:lpstr>
      <vt:lpstr>Breeding method</vt:lpstr>
      <vt:lpstr>PowerPoint Presentation</vt:lpstr>
      <vt:lpstr>Climatically-relevant SV (CSV)</vt:lpstr>
      <vt:lpstr>CSV Application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Experiments for CSV Implementation </vt:lpstr>
      <vt:lpstr>PowerPoint Presentation</vt:lpstr>
      <vt:lpstr>Models = CAM4  Climate System = Monsoon Season = JJAS Initial Perturbation Variable = SST Target Variable = OLR Time Period = 2000-2009 and 1980-2010</vt:lpstr>
      <vt:lpstr>SST EOFs Patterns Used for Perturbation </vt:lpstr>
      <vt:lpstr>PowerPoint Presentation</vt:lpstr>
      <vt:lpstr>PowerPoint Presentation</vt:lpstr>
      <vt:lpstr>PowerPoint Presentation</vt:lpstr>
      <vt:lpstr>Number of EOFs Vs Ensemble Members</vt:lpstr>
      <vt:lpstr>PowerPoint Presentation</vt:lpstr>
      <vt:lpstr>Leading EOF of OLR FPs, at lead time 3</vt:lpstr>
      <vt:lpstr>SAM Ensemble Forecast using CSVs as perturbation</vt:lpstr>
      <vt:lpstr>PowerPoint Presentation</vt:lpstr>
      <vt:lpstr>The leading SST CSVs and OLR FPs for lead time 0, 1, 2 and 3 obtained using CCSM4 model.     (Line) Lead time variation of CCSM4 singular values over Indian Ocean</vt:lpstr>
      <vt:lpstr>Summary </vt:lpstr>
      <vt:lpstr>A simple forecast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Singular Vector</vt:lpstr>
      <vt:lpstr>PowerPoint Presentation</vt:lpstr>
      <vt:lpstr>PowerPoint Presentation</vt:lpstr>
    </vt:vector>
  </TitlesOfParts>
  <Company>UNBC</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setup</dc:creator>
  <cp:lastModifiedBy>Siraj ul Islam</cp:lastModifiedBy>
  <cp:revision>599</cp:revision>
  <cp:lastPrinted>2012-10-15T19:19:23Z</cp:lastPrinted>
  <dcterms:created xsi:type="dcterms:W3CDTF">2012-10-13T22:15:10Z</dcterms:created>
  <dcterms:modified xsi:type="dcterms:W3CDTF">2017-11-21T18:40:20Z</dcterms:modified>
</cp:coreProperties>
</file>