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53" r:id="rId3"/>
    <p:sldMasterId id="2147483771" r:id="rId4"/>
  </p:sldMasterIdLst>
  <p:notesMasterIdLst>
    <p:notesMasterId r:id="rId46"/>
  </p:notesMasterIdLst>
  <p:handoutMasterIdLst>
    <p:handoutMasterId r:id="rId47"/>
  </p:handoutMasterIdLst>
  <p:sldIdLst>
    <p:sldId id="753" r:id="rId5"/>
    <p:sldId id="823" r:id="rId6"/>
    <p:sldId id="691" r:id="rId7"/>
    <p:sldId id="815" r:id="rId8"/>
    <p:sldId id="816" r:id="rId9"/>
    <p:sldId id="817" r:id="rId10"/>
    <p:sldId id="818" r:id="rId11"/>
    <p:sldId id="819" r:id="rId12"/>
    <p:sldId id="820" r:id="rId13"/>
    <p:sldId id="806" r:id="rId14"/>
    <p:sldId id="807" r:id="rId15"/>
    <p:sldId id="808" r:id="rId16"/>
    <p:sldId id="809" r:id="rId17"/>
    <p:sldId id="805" r:id="rId18"/>
    <p:sldId id="822" r:id="rId19"/>
    <p:sldId id="824" r:id="rId20"/>
    <p:sldId id="825" r:id="rId21"/>
    <p:sldId id="826" r:id="rId22"/>
    <p:sldId id="827" r:id="rId23"/>
    <p:sldId id="828" r:id="rId24"/>
    <p:sldId id="829" r:id="rId25"/>
    <p:sldId id="830" r:id="rId26"/>
    <p:sldId id="831" r:id="rId27"/>
    <p:sldId id="832" r:id="rId28"/>
    <p:sldId id="833" r:id="rId29"/>
    <p:sldId id="834" r:id="rId30"/>
    <p:sldId id="835" r:id="rId31"/>
    <p:sldId id="836" r:id="rId32"/>
    <p:sldId id="837" r:id="rId33"/>
    <p:sldId id="838" r:id="rId34"/>
    <p:sldId id="839" r:id="rId35"/>
    <p:sldId id="840" r:id="rId36"/>
    <p:sldId id="841" r:id="rId37"/>
    <p:sldId id="842" r:id="rId38"/>
    <p:sldId id="843" r:id="rId39"/>
    <p:sldId id="844" r:id="rId40"/>
    <p:sldId id="845" r:id="rId41"/>
    <p:sldId id="846" r:id="rId42"/>
    <p:sldId id="847" r:id="rId43"/>
    <p:sldId id="848" r:id="rId44"/>
    <p:sldId id="849" r:id="rId45"/>
  </p:sldIdLst>
  <p:sldSz cx="9144000" cy="6858000" type="screen4x3"/>
  <p:notesSz cx="6858000" cy="9144000"/>
  <p:defaultTextStyle>
    <a:defPPr>
      <a:defRPr lang="en-US"/>
    </a:defPPr>
    <a:lvl1pPr algn="l" rtl="0" fontAlgn="base">
      <a:lnSpc>
        <a:spcPct val="120000"/>
      </a:lnSpc>
      <a:spcBef>
        <a:spcPct val="50000"/>
      </a:spcBef>
      <a:spcAft>
        <a:spcPct val="0"/>
      </a:spcAft>
      <a:buFont typeface="Wingdings" pitchFamily="2" charset="2"/>
      <a:buChar char="q"/>
      <a:defRPr kumimoji="1" b="1" u="sng" kern="1200">
        <a:solidFill>
          <a:schemeClr val="tx1"/>
        </a:solidFill>
        <a:latin typeface="Times New Roman" pitchFamily="18" charset="0"/>
        <a:ea typeface="黑体" pitchFamily="49" charset="-122"/>
        <a:cs typeface="+mn-cs"/>
      </a:defRPr>
    </a:lvl1pPr>
    <a:lvl2pPr marL="457200" algn="l" rtl="0" fontAlgn="base">
      <a:lnSpc>
        <a:spcPct val="120000"/>
      </a:lnSpc>
      <a:spcBef>
        <a:spcPct val="50000"/>
      </a:spcBef>
      <a:spcAft>
        <a:spcPct val="0"/>
      </a:spcAft>
      <a:buFont typeface="Wingdings" pitchFamily="2" charset="2"/>
      <a:buChar char="q"/>
      <a:defRPr kumimoji="1" b="1" u="sng" kern="1200">
        <a:solidFill>
          <a:schemeClr val="tx1"/>
        </a:solidFill>
        <a:latin typeface="Times New Roman" pitchFamily="18" charset="0"/>
        <a:ea typeface="黑体" pitchFamily="49" charset="-122"/>
        <a:cs typeface="+mn-cs"/>
      </a:defRPr>
    </a:lvl2pPr>
    <a:lvl3pPr marL="914400" algn="l" rtl="0" fontAlgn="base">
      <a:lnSpc>
        <a:spcPct val="120000"/>
      </a:lnSpc>
      <a:spcBef>
        <a:spcPct val="50000"/>
      </a:spcBef>
      <a:spcAft>
        <a:spcPct val="0"/>
      </a:spcAft>
      <a:buFont typeface="Wingdings" pitchFamily="2" charset="2"/>
      <a:buChar char="q"/>
      <a:defRPr kumimoji="1" b="1" u="sng" kern="1200">
        <a:solidFill>
          <a:schemeClr val="tx1"/>
        </a:solidFill>
        <a:latin typeface="Times New Roman" pitchFamily="18" charset="0"/>
        <a:ea typeface="黑体" pitchFamily="49" charset="-122"/>
        <a:cs typeface="+mn-cs"/>
      </a:defRPr>
    </a:lvl3pPr>
    <a:lvl4pPr marL="1371600" algn="l" rtl="0" fontAlgn="base">
      <a:lnSpc>
        <a:spcPct val="120000"/>
      </a:lnSpc>
      <a:spcBef>
        <a:spcPct val="50000"/>
      </a:spcBef>
      <a:spcAft>
        <a:spcPct val="0"/>
      </a:spcAft>
      <a:buFont typeface="Wingdings" pitchFamily="2" charset="2"/>
      <a:buChar char="q"/>
      <a:defRPr kumimoji="1" b="1" u="sng" kern="1200">
        <a:solidFill>
          <a:schemeClr val="tx1"/>
        </a:solidFill>
        <a:latin typeface="Times New Roman" pitchFamily="18" charset="0"/>
        <a:ea typeface="黑体" pitchFamily="49" charset="-122"/>
        <a:cs typeface="+mn-cs"/>
      </a:defRPr>
    </a:lvl4pPr>
    <a:lvl5pPr marL="1828800" algn="l" rtl="0" fontAlgn="base">
      <a:lnSpc>
        <a:spcPct val="120000"/>
      </a:lnSpc>
      <a:spcBef>
        <a:spcPct val="50000"/>
      </a:spcBef>
      <a:spcAft>
        <a:spcPct val="0"/>
      </a:spcAft>
      <a:buFont typeface="Wingdings" pitchFamily="2" charset="2"/>
      <a:buChar char="q"/>
      <a:defRPr kumimoji="1" b="1" u="sng" kern="1200">
        <a:solidFill>
          <a:schemeClr val="tx1"/>
        </a:solidFill>
        <a:latin typeface="Times New Roman" pitchFamily="18" charset="0"/>
        <a:ea typeface="黑体" pitchFamily="49" charset="-122"/>
        <a:cs typeface="+mn-cs"/>
      </a:defRPr>
    </a:lvl5pPr>
    <a:lvl6pPr marL="2286000" algn="l" defTabSz="914400" rtl="0" eaLnBrk="1" latinLnBrk="0" hangingPunct="1">
      <a:defRPr kumimoji="1" b="1" u="sng" kern="1200">
        <a:solidFill>
          <a:schemeClr val="tx1"/>
        </a:solidFill>
        <a:latin typeface="Times New Roman" pitchFamily="18" charset="0"/>
        <a:ea typeface="黑体" pitchFamily="49" charset="-122"/>
        <a:cs typeface="+mn-cs"/>
      </a:defRPr>
    </a:lvl6pPr>
    <a:lvl7pPr marL="2743200" algn="l" defTabSz="914400" rtl="0" eaLnBrk="1" latinLnBrk="0" hangingPunct="1">
      <a:defRPr kumimoji="1" b="1" u="sng" kern="1200">
        <a:solidFill>
          <a:schemeClr val="tx1"/>
        </a:solidFill>
        <a:latin typeface="Times New Roman" pitchFamily="18" charset="0"/>
        <a:ea typeface="黑体" pitchFamily="49" charset="-122"/>
        <a:cs typeface="+mn-cs"/>
      </a:defRPr>
    </a:lvl7pPr>
    <a:lvl8pPr marL="3200400" algn="l" defTabSz="914400" rtl="0" eaLnBrk="1" latinLnBrk="0" hangingPunct="1">
      <a:defRPr kumimoji="1" b="1" u="sng" kern="1200">
        <a:solidFill>
          <a:schemeClr val="tx1"/>
        </a:solidFill>
        <a:latin typeface="Times New Roman" pitchFamily="18" charset="0"/>
        <a:ea typeface="黑体" pitchFamily="49" charset="-122"/>
        <a:cs typeface="+mn-cs"/>
      </a:defRPr>
    </a:lvl8pPr>
    <a:lvl9pPr marL="3657600" algn="l" defTabSz="914400" rtl="0" eaLnBrk="1" latinLnBrk="0" hangingPunct="1">
      <a:defRPr kumimoji="1" b="1" u="sng" kern="1200">
        <a:solidFill>
          <a:schemeClr val="tx1"/>
        </a:solidFill>
        <a:latin typeface="Times New Roman" pitchFamily="18" charset="0"/>
        <a:ea typeface="黑体" pitchFamily="49" charset="-122"/>
        <a:cs typeface="+mn-cs"/>
      </a:defRPr>
    </a:lvl9pPr>
  </p:defaultTextStyle>
  <p:extLst>
    <p:ext uri="{EFAFB233-063F-42B5-8137-9DF3F51BA10A}">
      <p15:sldGuideLst xmlns:p15="http://schemas.microsoft.com/office/powerpoint/2012/main">
        <p15:guide id="1" orient="horz" pos="2116">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CC00"/>
    <a:srgbClr val="000099"/>
    <a:srgbClr val="00FFFF"/>
    <a:srgbClr val="0000FF"/>
    <a:srgbClr val="000066"/>
    <a:srgbClr val="0000CC"/>
    <a:srgbClr val="0033CC"/>
    <a:srgbClr val="009900"/>
    <a:srgbClr val="66FFFF"/>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37" autoAdjust="0"/>
    <p:restoredTop sz="96379" autoAdjust="0"/>
  </p:normalViewPr>
  <p:slideViewPr>
    <p:cSldViewPr snapToGrid="0">
      <p:cViewPr varScale="1">
        <p:scale>
          <a:sx n="111" d="100"/>
          <a:sy n="111" d="100"/>
        </p:scale>
        <p:origin x="1758" y="102"/>
      </p:cViewPr>
      <p:guideLst>
        <p:guide orient="horz" pos="211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0" d="100"/>
          <a:sy n="80" d="100"/>
        </p:scale>
        <p:origin x="-2106" y="-96"/>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image" Target="../media/image30.wmf"/><Relationship Id="rId7" Type="http://schemas.openxmlformats.org/officeDocument/2006/relationships/image" Target="../media/image34.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1.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image" Target="../media/image41.wmf"/><Relationship Id="rId7" Type="http://schemas.openxmlformats.org/officeDocument/2006/relationships/image" Target="../media/image45.wmf"/><Relationship Id="rId2" Type="http://schemas.openxmlformats.org/officeDocument/2006/relationships/image" Target="../media/image40.wmf"/><Relationship Id="rId1" Type="http://schemas.openxmlformats.org/officeDocument/2006/relationships/image" Target="../media/image39.wmf"/><Relationship Id="rId6" Type="http://schemas.openxmlformats.org/officeDocument/2006/relationships/image" Target="../media/image44.wmf"/><Relationship Id="rId5" Type="http://schemas.openxmlformats.org/officeDocument/2006/relationships/image" Target="../media/image43.wmf"/><Relationship Id="rId10" Type="http://schemas.openxmlformats.org/officeDocument/2006/relationships/image" Target="../media/image48.wmf"/><Relationship Id="rId4" Type="http://schemas.openxmlformats.org/officeDocument/2006/relationships/image" Target="../media/image42.wmf"/><Relationship Id="rId9" Type="http://schemas.openxmlformats.org/officeDocument/2006/relationships/image" Target="../media/image47.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image" Target="../media/image90.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image" Target="../media/image9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5" Type="http://schemas.openxmlformats.org/officeDocument/2006/relationships/image" Target="../media/image19.wmf"/><Relationship Id="rId4" Type="http://schemas.openxmlformats.org/officeDocument/2006/relationships/image" Target="../media/image18.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17.wmf"/><Relationship Id="rId1" Type="http://schemas.openxmlformats.org/officeDocument/2006/relationships/image" Target="../media/image16.wmf"/><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54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kumimoji="0" sz="1200" b="0" u="none" smtClean="0">
                <a:latin typeface="Arial" charset="0"/>
                <a:ea typeface="宋体" pitchFamily="2" charset="-122"/>
              </a:defRPr>
            </a:lvl1pPr>
          </a:lstStyle>
          <a:p>
            <a:pPr>
              <a:defRPr/>
            </a:pPr>
            <a:endParaRPr lang="zh-CN" altLang="en-US"/>
          </a:p>
        </p:txBody>
      </p:sp>
      <p:sp>
        <p:nvSpPr>
          <p:cNvPr id="57549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kumimoji="0" sz="1200" b="0" u="none" smtClean="0">
                <a:latin typeface="Arial" charset="0"/>
                <a:ea typeface="宋体" pitchFamily="2" charset="-122"/>
              </a:defRPr>
            </a:lvl1pPr>
          </a:lstStyle>
          <a:p>
            <a:pPr>
              <a:defRPr/>
            </a:pPr>
            <a:endParaRPr lang="en-US" altLang="zh-CN"/>
          </a:p>
        </p:txBody>
      </p:sp>
      <p:sp>
        <p:nvSpPr>
          <p:cNvPr id="57549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buFontTx/>
              <a:buNone/>
              <a:defRPr kumimoji="0" sz="1200" b="0" u="none" smtClean="0">
                <a:latin typeface="Arial" charset="0"/>
                <a:ea typeface="宋体" pitchFamily="2" charset="-122"/>
              </a:defRPr>
            </a:lvl1pPr>
          </a:lstStyle>
          <a:p>
            <a:pPr>
              <a:defRPr/>
            </a:pPr>
            <a:endParaRPr lang="en-US" altLang="zh-CN"/>
          </a:p>
        </p:txBody>
      </p:sp>
      <p:sp>
        <p:nvSpPr>
          <p:cNvPr id="57549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FontTx/>
              <a:buNone/>
              <a:defRPr kumimoji="0" sz="1200" b="0" u="none" smtClean="0">
                <a:latin typeface="Arial" charset="0"/>
                <a:ea typeface="宋体" pitchFamily="2" charset="-122"/>
              </a:defRPr>
            </a:lvl1pPr>
          </a:lstStyle>
          <a:p>
            <a:pPr>
              <a:defRPr/>
            </a:pPr>
            <a:fld id="{ED7B9ECD-AF6F-4CCC-89CD-78EC0C07F2CC}"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kumimoji="0" sz="1200" b="0" u="none" smtClean="0">
                <a:latin typeface="Arial" charset="0"/>
                <a:ea typeface="宋体" pitchFamily="2" charset="-122"/>
              </a:defRPr>
            </a:lvl1pPr>
          </a:lstStyle>
          <a:p>
            <a:pPr>
              <a:defRPr/>
            </a:pPr>
            <a:endParaRPr lang="zh-CN" altLang="en-US"/>
          </a:p>
        </p:txBody>
      </p:sp>
      <p:sp>
        <p:nvSpPr>
          <p:cNvPr id="1003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kumimoji="0" sz="1200" b="0" u="none" smtClean="0">
                <a:latin typeface="Arial" charset="0"/>
                <a:ea typeface="宋体" pitchFamily="2" charset="-122"/>
              </a:defRPr>
            </a:lvl1pPr>
          </a:lstStyle>
          <a:p>
            <a:pPr>
              <a:defRPr/>
            </a:pPr>
            <a:endParaRPr lang="en-US" altLang="zh-CN"/>
          </a:p>
        </p:txBody>
      </p:sp>
      <p:sp>
        <p:nvSpPr>
          <p:cNvPr id="563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03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1003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buFontTx/>
              <a:buNone/>
              <a:defRPr kumimoji="0" sz="1200" b="0" u="none" smtClean="0">
                <a:latin typeface="Arial" charset="0"/>
                <a:ea typeface="宋体" pitchFamily="2" charset="-122"/>
              </a:defRPr>
            </a:lvl1pPr>
          </a:lstStyle>
          <a:p>
            <a:pPr>
              <a:defRPr/>
            </a:pPr>
            <a:endParaRPr lang="en-US" altLang="zh-CN"/>
          </a:p>
        </p:txBody>
      </p:sp>
      <p:sp>
        <p:nvSpPr>
          <p:cNvPr id="1003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FontTx/>
              <a:buNone/>
              <a:defRPr kumimoji="0" sz="1200" b="0" u="none" smtClean="0">
                <a:latin typeface="Arial" charset="0"/>
                <a:ea typeface="宋体" pitchFamily="2" charset="-122"/>
              </a:defRPr>
            </a:lvl1pPr>
          </a:lstStyle>
          <a:p>
            <a:pPr>
              <a:defRPr/>
            </a:pPr>
            <a:fld id="{B0CC06DB-9581-482E-9701-67AEA1FB3C8C}"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7470A838-D288-421A-8C1E-34EAB45F7C5D}" type="slidenum">
              <a:rPr lang="zh-CN" altLang="en-US"/>
              <a:pPr/>
              <a:t>3</a:t>
            </a:fld>
            <a:endParaRPr lang="en-US" altLang="zh-CN"/>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r>
              <a:rPr lang="zh-CN" altLang="en-US"/>
              <a:t>可预报性研究的方法分为定性和定量两大类。定性的方法主要为信噪比方法；定量方法包括经验、动力学</a:t>
            </a:r>
            <a:r>
              <a:rPr lang="en-US" altLang="zh-CN"/>
              <a:t>-</a:t>
            </a:r>
            <a:r>
              <a:rPr lang="zh-CN" altLang="en-US"/>
              <a:t>经验、动力学方法，而后者是目前使用最广泛的，其又包括数值试验方法和动力系统理论方法，由于目前数值模式不完美，估计的可预报性依赖于模式。我们的工作主要基于动力系统理论方法。然而动力系统理论方法以前的研究主要基于线性误差增长理论</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D99C73-D4D1-47A5-9F36-3805817BB6AE}" type="slidenum">
              <a:rPr lang="zh-CN" altLang="en-US"/>
              <a:pPr/>
              <a:t>29</a:t>
            </a:fld>
            <a:endParaRPr lang="en-US" altLang="zh-CN"/>
          </a:p>
        </p:txBody>
      </p:sp>
      <p:sp>
        <p:nvSpPr>
          <p:cNvPr id="942082" name="Rectangle 2"/>
          <p:cNvSpPr>
            <a:spLocks noGrp="1" noRot="1" noChangeAspect="1" noChangeArrowheads="1" noTextEdit="1"/>
          </p:cNvSpPr>
          <p:nvPr>
            <p:ph type="sldImg"/>
          </p:nvPr>
        </p:nvSpPr>
        <p:spPr>
          <a:ln/>
        </p:spPr>
      </p:sp>
      <p:sp>
        <p:nvSpPr>
          <p:cNvPr id="942083"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23444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97C543-F223-4869-BFEE-CB1C6BE5669C}" type="slidenum">
              <a:rPr lang="zh-CN" altLang="en-US"/>
              <a:pPr/>
              <a:t>30</a:t>
            </a:fld>
            <a:endParaRPr lang="en-US" altLang="zh-CN"/>
          </a:p>
        </p:txBody>
      </p:sp>
      <p:sp>
        <p:nvSpPr>
          <p:cNvPr id="944130" name="Rectangle 2"/>
          <p:cNvSpPr>
            <a:spLocks noGrp="1" noRot="1" noChangeAspect="1" noChangeArrowheads="1" noTextEdit="1"/>
          </p:cNvSpPr>
          <p:nvPr>
            <p:ph type="sldImg"/>
          </p:nvPr>
        </p:nvSpPr>
        <p:spPr>
          <a:ln/>
        </p:spPr>
      </p:sp>
      <p:sp>
        <p:nvSpPr>
          <p:cNvPr id="944131"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1090050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p:spPr>
        <p:txBody>
          <a:bodyPr/>
          <a:lstStyle/>
          <a:p>
            <a:pPr eaLnBrk="1" hangingPunct="1"/>
            <a:r>
              <a:rPr lang="zh-CN" altLang="en-US" smtClean="0">
                <a:latin typeface="Arial" panose="020B0604020202020204" pitchFamily="34" charset="0"/>
              </a:rPr>
              <a:t>用</a:t>
            </a:r>
            <a:r>
              <a:rPr lang="en-US" altLang="zh-CN" smtClean="0">
                <a:latin typeface="Arial" panose="020B0604020202020204" pitchFamily="34" charset="0"/>
              </a:rPr>
              <a:t>ENKF</a:t>
            </a:r>
            <a:r>
              <a:rPr lang="zh-CN" altLang="en-US" smtClean="0">
                <a:latin typeface="Arial" panose="020B0604020202020204" pitchFamily="34" charset="0"/>
              </a:rPr>
              <a:t>集合扰动的出发点： 在实际数值天气模式中，分析误差并不是随机的。</a:t>
            </a:r>
            <a:r>
              <a:rPr lang="en-US" altLang="zh-CN" smtClean="0">
                <a:latin typeface="Arial" panose="020B0604020202020204" pitchFamily="34" charset="0"/>
              </a:rPr>
              <a:t>----</a:t>
            </a:r>
            <a:r>
              <a:rPr lang="fr-FR" altLang="zh-CN" smtClean="0">
                <a:latin typeface="Arial" panose="020B0604020202020204" pitchFamily="34" charset="0"/>
              </a:rPr>
              <a:t>EnKF initial ensemble perturbations  </a:t>
            </a:r>
            <a:r>
              <a:rPr lang="en-US" altLang="zh-CN" smtClean="0">
                <a:latin typeface="Arial" panose="020B0604020202020204" pitchFamily="34" charset="0"/>
              </a:rPr>
              <a:t>regarded as reliable estimation of analysis uncertainties </a:t>
            </a:r>
          </a:p>
          <a:p>
            <a:pPr eaLnBrk="1" hangingPunct="1"/>
            <a:endParaRPr lang="en-US" altLang="zh-CN" smtClean="0">
              <a:latin typeface="Arial" panose="020B0604020202020204" pitchFamily="34" charset="0"/>
            </a:endParaRPr>
          </a:p>
          <a:p>
            <a:pPr eaLnBrk="1" hangingPunct="1"/>
            <a:r>
              <a:rPr lang="zh-CN" altLang="en-US" smtClean="0">
                <a:latin typeface="Arial" panose="020B0604020202020204" pitchFamily="34" charset="0"/>
              </a:rPr>
              <a:t>更高的相关；不同区域</a:t>
            </a:r>
            <a:r>
              <a:rPr lang="en-US" altLang="zh-CN" smtClean="0">
                <a:latin typeface="Arial" panose="020B0604020202020204" pitchFamily="34" charset="0"/>
              </a:rPr>
              <a:t>1,2,3 </a:t>
            </a:r>
            <a:r>
              <a:rPr lang="zh-CN" altLang="en-US" smtClean="0">
                <a:latin typeface="Arial" panose="020B0604020202020204" pitchFamily="34" charset="0"/>
              </a:rPr>
              <a:t>相对强度模拟的</a:t>
            </a:r>
            <a:r>
              <a:rPr lang="en-US" altLang="zh-CN" smtClean="0">
                <a:latin typeface="Arial" panose="020B0604020202020204" pitchFamily="34" charset="0"/>
              </a:rPr>
              <a:t>NLLV</a:t>
            </a:r>
            <a:r>
              <a:rPr lang="zh-CN" altLang="en-US" smtClean="0">
                <a:latin typeface="Arial" panose="020B0604020202020204" pitchFamily="34" charset="0"/>
              </a:rPr>
              <a:t>模拟的更好。</a:t>
            </a:r>
            <a:endParaRPr lang="en-US" altLang="zh-CN" smtClean="0">
              <a:latin typeface="Arial" panose="020B0604020202020204" pitchFamily="34" charset="0"/>
            </a:endParaRPr>
          </a:p>
        </p:txBody>
      </p:sp>
    </p:spTree>
    <p:extLst>
      <p:ext uri="{BB962C8B-B14F-4D97-AF65-F5344CB8AC3E}">
        <p14:creationId xmlns:p14="http://schemas.microsoft.com/office/powerpoint/2010/main" val="2898071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defTabSz="955675">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defTabSz="955675">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defTabSz="955675">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defTabSz="955675">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defTabSz="955675">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32053279-03C4-46D7-9E0D-EC94D1A2C30E}" type="slidenum">
              <a:rPr lang="zh-CN" altLang="en-US" sz="1300">
                <a:solidFill>
                  <a:srgbClr val="000000"/>
                </a:solidFill>
              </a:rPr>
              <a:pPr>
                <a:spcBef>
                  <a:spcPct val="0"/>
                </a:spcBef>
              </a:pPr>
              <a:t>32</a:t>
            </a:fld>
            <a:endParaRPr lang="en-US" altLang="zh-CN" sz="1300">
              <a:solidFill>
                <a:srgbClr val="000000"/>
              </a:solidFill>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r>
              <a:rPr lang="en-US" altLang="zh-CN" smtClean="0">
                <a:latin typeface="Arial" panose="020B0604020202020204" pitchFamily="34" charset="0"/>
              </a:rPr>
              <a:t>First, we compare the local dimension of BVs and NLLVs. Local dimension is calculated by using this equation. This figure shows the first 5 BVs and NLLVs of QT model. We can </a:t>
            </a:r>
          </a:p>
        </p:txBody>
      </p:sp>
    </p:spTree>
    <p:extLst>
      <p:ext uri="{BB962C8B-B14F-4D97-AF65-F5344CB8AC3E}">
        <p14:creationId xmlns:p14="http://schemas.microsoft.com/office/powerpoint/2010/main" val="396415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p:spPr>
        <p:txBody>
          <a:bodyPr/>
          <a:lstStyle/>
          <a:p>
            <a:pPr eaLnBrk="1" hangingPunct="1"/>
            <a:r>
              <a:rPr lang="zh-CN" altLang="en-US" smtClean="0">
                <a:latin typeface="Arial" panose="020B0604020202020204" pitchFamily="34" charset="0"/>
              </a:rPr>
              <a:t>用</a:t>
            </a:r>
            <a:r>
              <a:rPr lang="en-US" altLang="zh-CN" smtClean="0">
                <a:latin typeface="Arial" panose="020B0604020202020204" pitchFamily="34" charset="0"/>
              </a:rPr>
              <a:t>ENKF</a:t>
            </a:r>
            <a:r>
              <a:rPr lang="zh-CN" altLang="en-US" smtClean="0">
                <a:latin typeface="Arial" panose="020B0604020202020204" pitchFamily="34" charset="0"/>
              </a:rPr>
              <a:t>集合扰动的出发点： 在实际数值天气模式中，分析误差并不是随机的。</a:t>
            </a:r>
            <a:r>
              <a:rPr lang="en-US" altLang="zh-CN" smtClean="0">
                <a:latin typeface="Arial" panose="020B0604020202020204" pitchFamily="34" charset="0"/>
              </a:rPr>
              <a:t>----</a:t>
            </a:r>
            <a:r>
              <a:rPr lang="fr-FR" altLang="zh-CN" smtClean="0">
                <a:latin typeface="Arial" panose="020B0604020202020204" pitchFamily="34" charset="0"/>
              </a:rPr>
              <a:t>EnKF initial ensemble perturbations  </a:t>
            </a:r>
            <a:r>
              <a:rPr lang="en-US" altLang="zh-CN" smtClean="0">
                <a:latin typeface="Arial" panose="020B0604020202020204" pitchFamily="34" charset="0"/>
              </a:rPr>
              <a:t>regarded as reliable estimation of analysis uncertainties </a:t>
            </a:r>
          </a:p>
          <a:p>
            <a:pPr eaLnBrk="1" hangingPunct="1"/>
            <a:endParaRPr lang="en-US" altLang="zh-CN" smtClean="0">
              <a:latin typeface="Arial" panose="020B0604020202020204" pitchFamily="34" charset="0"/>
            </a:endParaRPr>
          </a:p>
          <a:p>
            <a:pPr eaLnBrk="1" hangingPunct="1"/>
            <a:r>
              <a:rPr lang="zh-CN" altLang="en-US" smtClean="0">
                <a:latin typeface="Arial" panose="020B0604020202020204" pitchFamily="34" charset="0"/>
              </a:rPr>
              <a:t>更高的相关；不同区域</a:t>
            </a:r>
            <a:r>
              <a:rPr lang="en-US" altLang="zh-CN" smtClean="0">
                <a:latin typeface="Arial" panose="020B0604020202020204" pitchFamily="34" charset="0"/>
              </a:rPr>
              <a:t>1,2,3 </a:t>
            </a:r>
            <a:r>
              <a:rPr lang="zh-CN" altLang="en-US" smtClean="0">
                <a:latin typeface="Arial" panose="020B0604020202020204" pitchFamily="34" charset="0"/>
              </a:rPr>
              <a:t>相对强度模拟的</a:t>
            </a:r>
            <a:r>
              <a:rPr lang="en-US" altLang="zh-CN" smtClean="0">
                <a:latin typeface="Arial" panose="020B0604020202020204" pitchFamily="34" charset="0"/>
              </a:rPr>
              <a:t>NLLV</a:t>
            </a:r>
            <a:r>
              <a:rPr lang="zh-CN" altLang="en-US" smtClean="0">
                <a:latin typeface="Arial" panose="020B0604020202020204" pitchFamily="34" charset="0"/>
              </a:rPr>
              <a:t>模拟的更好。</a:t>
            </a:r>
            <a:endParaRPr lang="en-US" altLang="zh-CN" smtClean="0">
              <a:latin typeface="Arial" panose="020B0604020202020204" pitchFamily="34" charset="0"/>
            </a:endParaRPr>
          </a:p>
        </p:txBody>
      </p:sp>
    </p:spTree>
    <p:extLst>
      <p:ext uri="{BB962C8B-B14F-4D97-AF65-F5344CB8AC3E}">
        <p14:creationId xmlns:p14="http://schemas.microsoft.com/office/powerpoint/2010/main" val="1582923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pattern anomaly correlation (PAC)</a:t>
            </a:r>
            <a:endParaRPr lang="zh-CN" altLang="en-US" dirty="0"/>
          </a:p>
        </p:txBody>
      </p:sp>
      <p:sp>
        <p:nvSpPr>
          <p:cNvPr id="4" name="灯片编号占位符 3"/>
          <p:cNvSpPr>
            <a:spLocks noGrp="1"/>
          </p:cNvSpPr>
          <p:nvPr>
            <p:ph type="sldNum" sz="quarter" idx="10"/>
          </p:nvPr>
        </p:nvSpPr>
        <p:spPr/>
        <p:txBody>
          <a:bodyPr/>
          <a:lstStyle/>
          <a:p>
            <a:pPr>
              <a:defRPr/>
            </a:pPr>
            <a:fld id="{B0CC06DB-9581-482E-9701-67AEA1FB3C8C}" type="slidenum">
              <a:rPr lang="zh-CN" altLang="en-US" smtClean="0"/>
              <a:pPr>
                <a:defRPr/>
              </a:pPr>
              <a:t>34</a:t>
            </a:fld>
            <a:endParaRPr lang="en-US" altLang="zh-CN"/>
          </a:p>
        </p:txBody>
      </p:sp>
    </p:spTree>
    <p:extLst>
      <p:ext uri="{BB962C8B-B14F-4D97-AF65-F5344CB8AC3E}">
        <p14:creationId xmlns:p14="http://schemas.microsoft.com/office/powerpoint/2010/main" val="1776052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b="1" dirty="0" smtClean="0"/>
              <a:t>几何平均数</a:t>
            </a:r>
            <a:r>
              <a:rPr lang="zh-CN" altLang="zh-CN" dirty="0" smtClean="0"/>
              <a:t>（Geometric mean）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B9F532-43C0-4772-A7A4-0D3C4ED6AD08}" type="slidenum">
              <a:rPr kumimoji="0" lang="zh-CN" altLang="en-US" sz="1200" b="0" i="0" u="none" strike="noStrike" kern="1200" cap="none" spc="0" normalizeH="0" baseline="0" noProof="0" smtClean="0">
                <a:ln>
                  <a:noFill/>
                </a:ln>
                <a:solidFill>
                  <a:srgbClr val="000000"/>
                </a:solidFill>
                <a:effectLst/>
                <a:uLnTx/>
                <a:uFillTx/>
                <a:latin typeface="Arial"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zh-CN" sz="1200" b="0" i="0" u="none" strike="noStrike" kern="1200" cap="none" spc="0" normalizeH="0" baseline="0" noProof="0">
              <a:ln>
                <a:noFill/>
              </a:ln>
              <a:solidFill>
                <a:srgbClr val="000000"/>
              </a:solidFill>
              <a:effectLst/>
              <a:uLnTx/>
              <a:uFillTx/>
              <a:latin typeface="Arial" charset="0"/>
              <a:ea typeface="宋体" pitchFamily="2" charset="-122"/>
              <a:cs typeface="+mn-cs"/>
            </a:endParaRPr>
          </a:p>
        </p:txBody>
      </p:sp>
    </p:spTree>
    <p:extLst>
      <p:ext uri="{BB962C8B-B14F-4D97-AF65-F5344CB8AC3E}">
        <p14:creationId xmlns:p14="http://schemas.microsoft.com/office/powerpoint/2010/main" val="2568686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p:cNvSpPr>
            <a:spLocks noGrp="1" noRot="1" noChangeAspect="1" noTextEdit="1"/>
          </p:cNvSpPr>
          <p:nvPr>
            <p:ph type="sldImg"/>
          </p:nvPr>
        </p:nvSpPr>
        <p:spPr>
          <a:ln/>
        </p:spPr>
      </p:sp>
      <p:sp>
        <p:nvSpPr>
          <p:cNvPr id="3" name="备注占位符 2"/>
          <p:cNvSpPr>
            <a:spLocks noGrp="1"/>
          </p:cNvSpPr>
          <p:nvPr>
            <p:ph type="body" idx="1"/>
          </p:nvPr>
        </p:nvSpPr>
        <p:spPr/>
        <p:txBody>
          <a:bodyPr>
            <a:normAutofit/>
          </a:bodyPr>
          <a:lstStyle/>
          <a:p>
            <a:pPr marL="442913" indent="-442913">
              <a:spcBef>
                <a:spcPct val="0"/>
              </a:spcBef>
              <a:buClr>
                <a:srgbClr val="FF0000"/>
              </a:buClr>
              <a:buFont typeface="Wingdings" pitchFamily="2" charset="2"/>
              <a:buNone/>
              <a:defRPr/>
            </a:pPr>
            <a:r>
              <a:rPr lang="en-US" altLang="zh-CN" dirty="0" smtClean="0"/>
              <a:t>A reasonable algorithm is provided to obtain the estimation of the NLLE by using the atmospheric observation or reanalysis data.</a:t>
            </a:r>
          </a:p>
          <a:p>
            <a:pPr marL="442913" indent="-442913" algn="dist">
              <a:spcBef>
                <a:spcPct val="0"/>
              </a:spcBef>
              <a:buClr>
                <a:srgbClr val="FF0000"/>
              </a:buClr>
              <a:buFont typeface="Wingdings" pitchFamily="2" charset="2"/>
              <a:buNone/>
              <a:defRPr/>
            </a:pPr>
            <a:endParaRPr lang="en-US" altLang="zh-CN" dirty="0" smtClean="0"/>
          </a:p>
          <a:p>
            <a:pPr marL="442913" indent="-442913" algn="just">
              <a:spcBef>
                <a:spcPct val="0"/>
              </a:spcBef>
              <a:buClr>
                <a:srgbClr val="FF0000"/>
              </a:buClr>
              <a:buFont typeface="Wingdings" pitchFamily="2" charset="2"/>
              <a:buNone/>
              <a:defRPr/>
            </a:pPr>
            <a:r>
              <a:rPr lang="en-US" altLang="zh-CN" dirty="0" smtClean="0"/>
              <a:t>The general idea of the algorithm is to find </a:t>
            </a:r>
            <a:r>
              <a:rPr lang="en-US" altLang="zh-CN" dirty="0" smtClean="0">
                <a:solidFill>
                  <a:srgbClr val="FFFF00"/>
                </a:solidFill>
              </a:rPr>
              <a:t>local dynamical analogues</a:t>
            </a:r>
            <a:r>
              <a:rPr lang="en-US" altLang="zh-CN" dirty="0" smtClean="0"/>
              <a:t> from the observational time series. This local analogue is based on the </a:t>
            </a:r>
            <a:r>
              <a:rPr lang="en-US" altLang="zh-CN" dirty="0" smtClean="0">
                <a:solidFill>
                  <a:srgbClr val="FFFF00"/>
                </a:solidFill>
              </a:rPr>
              <a:t>initial information</a:t>
            </a:r>
            <a:r>
              <a:rPr lang="en-US" altLang="zh-CN" dirty="0" smtClean="0"/>
              <a:t> and </a:t>
            </a:r>
            <a:r>
              <a:rPr lang="en-US" altLang="zh-CN" dirty="0" smtClean="0">
                <a:solidFill>
                  <a:srgbClr val="FFFF00"/>
                </a:solidFill>
              </a:rPr>
              <a:t>evolution information</a:t>
            </a:r>
            <a:r>
              <a:rPr lang="en-US" altLang="zh-CN" dirty="0" smtClean="0"/>
              <a:t> at two different time points of time series. The NLLE is estimated by calculating the mean exponential divergence rate of initially analogous points [Li and Ding, 2011]. </a:t>
            </a:r>
          </a:p>
          <a:p>
            <a:pPr marL="442913" indent="-442913" algn="just">
              <a:spcBef>
                <a:spcPct val="0"/>
              </a:spcBef>
              <a:buClr>
                <a:srgbClr val="FF0000"/>
              </a:buClr>
              <a:buFont typeface="Wingdings" pitchFamily="2" charset="2"/>
              <a:buNone/>
              <a:defRPr/>
            </a:pPr>
            <a:r>
              <a:rPr lang="zh-CN" altLang="en-US" dirty="0" smtClean="0"/>
              <a:t>两种相似：初始相似和演化相似</a:t>
            </a:r>
            <a:endParaRPr lang="en-US" altLang="zh-CN" dirty="0" smtClean="0"/>
          </a:p>
          <a:p>
            <a:pPr marL="442913" indent="-442913">
              <a:spcBef>
                <a:spcPct val="0"/>
              </a:spcBef>
              <a:buClr>
                <a:srgbClr val="FF0000"/>
              </a:buClr>
              <a:buFont typeface="Wingdings" pitchFamily="2" charset="2"/>
              <a:buNone/>
              <a:defRPr/>
            </a:pPr>
            <a:endParaRPr lang="en-US" altLang="zh-CN" dirty="0" smtClean="0"/>
          </a:p>
          <a:p>
            <a:pPr>
              <a:defRPr/>
            </a:pPr>
            <a:endParaRPr lang="zh-CN" altLang="en-US" dirty="0"/>
          </a:p>
        </p:txBody>
      </p:sp>
      <p:sp>
        <p:nvSpPr>
          <p:cNvPr id="69636" name="灯片编号占位符 3"/>
          <p:cNvSpPr>
            <a:spLocks noGrp="1"/>
          </p:cNvSpPr>
          <p:nvPr>
            <p:ph type="sldNum" sz="quarter" idx="5"/>
          </p:nvPr>
        </p:nvSpPr>
        <p:spPr>
          <a:noFill/>
        </p:spPr>
        <p:txBody>
          <a:bodyPr/>
          <a:lstStyle/>
          <a:p>
            <a:fld id="{B9F4D648-B3B4-4183-8A15-3F4EF839D16C}" type="slidenum">
              <a:rPr lang="zh-CN" altLang="en-US" smtClean="0">
                <a:latin typeface="Arial" pitchFamily="34" charset="0"/>
              </a:rPr>
              <a:pPr/>
              <a:t>8</a:t>
            </a:fld>
            <a:endParaRPr lang="en-US" altLang="zh-CN" smtClean="0">
              <a:latin typeface="Arial" pitchFamily="34" charset="0"/>
            </a:endParaRPr>
          </a:p>
        </p:txBody>
      </p:sp>
    </p:spTree>
    <p:extLst>
      <p:ext uri="{BB962C8B-B14F-4D97-AF65-F5344CB8AC3E}">
        <p14:creationId xmlns:p14="http://schemas.microsoft.com/office/powerpoint/2010/main" val="4168915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smtClean="0">
                <a:solidFill>
                  <a:schemeClr val="tx1"/>
                </a:solidFill>
                <a:effectLst/>
                <a:latin typeface="Arial" charset="0"/>
                <a:ea typeface="宋体" pitchFamily="2" charset="-122"/>
                <a:cs typeface="+mn-cs"/>
              </a:rPr>
              <a:t>the square root of 2</a:t>
            </a:r>
            <a:endParaRPr lang="zh-CN" altLang="en-US" dirty="0"/>
          </a:p>
        </p:txBody>
      </p:sp>
      <p:sp>
        <p:nvSpPr>
          <p:cNvPr id="4" name="灯片编号占位符 3"/>
          <p:cNvSpPr>
            <a:spLocks noGrp="1"/>
          </p:cNvSpPr>
          <p:nvPr>
            <p:ph type="sldNum" sz="quarter" idx="10"/>
          </p:nvPr>
        </p:nvSpPr>
        <p:spPr/>
        <p:txBody>
          <a:bodyPr/>
          <a:lstStyle/>
          <a:p>
            <a:pPr>
              <a:defRPr/>
            </a:pPr>
            <a:fld id="{B0CC06DB-9581-482E-9701-67AEA1FB3C8C}" type="slidenum">
              <a:rPr lang="zh-CN" altLang="en-US" smtClean="0"/>
              <a:pPr>
                <a:defRPr/>
              </a:pPr>
              <a:t>12</a:t>
            </a:fld>
            <a:endParaRPr lang="en-US" altLang="zh-CN"/>
          </a:p>
        </p:txBody>
      </p:sp>
    </p:spTree>
    <p:extLst>
      <p:ext uri="{BB962C8B-B14F-4D97-AF65-F5344CB8AC3E}">
        <p14:creationId xmlns:p14="http://schemas.microsoft.com/office/powerpoint/2010/main" val="1703748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Arial" charset="0"/>
                <a:ea typeface="宋体" pitchFamily="2" charset="-122"/>
                <a:cs typeface="+mn-cs"/>
              </a:rPr>
              <a:t>Schematic illustration of the typical mean error growth (measured as the global ensemble average RMSE) of a nonlinear chaotic system as a function of time, and the relationships of the practical predictability limit (</a:t>
            </a:r>
            <a:r>
              <a:rPr lang="en-US" altLang="zh-CN" sz="1200" i="1" kern="1200" dirty="0" err="1">
                <a:solidFill>
                  <a:schemeClr val="tx1"/>
                </a:solidFill>
                <a:effectLst/>
                <a:latin typeface="Arial" charset="0"/>
                <a:ea typeface="宋体" pitchFamily="2" charset="-122"/>
                <a:cs typeface="+mn-cs"/>
              </a:rPr>
              <a:t>T</a:t>
            </a:r>
            <a:r>
              <a:rPr lang="en-US" altLang="zh-CN" sz="1200" i="1" kern="1200" baseline="-25000" dirty="0" err="1">
                <a:solidFill>
                  <a:schemeClr val="tx1"/>
                </a:solidFill>
                <a:effectLst/>
                <a:latin typeface="Arial" charset="0"/>
                <a:ea typeface="宋体" pitchFamily="2" charset="-122"/>
                <a:cs typeface="+mn-cs"/>
              </a:rPr>
              <a:t>pr</a:t>
            </a:r>
            <a:r>
              <a:rPr lang="en-US" altLang="zh-CN" sz="1200" kern="1200" dirty="0">
                <a:solidFill>
                  <a:schemeClr val="tx1"/>
                </a:solidFill>
                <a:effectLst/>
                <a:latin typeface="Arial" charset="0"/>
                <a:ea typeface="宋体" pitchFamily="2" charset="-122"/>
                <a:cs typeface="+mn-cs"/>
              </a:rPr>
              <a:t>) and potential predictability limit (</a:t>
            </a:r>
            <a:r>
              <a:rPr lang="en-US" altLang="zh-CN" sz="1200" i="1" kern="1200" dirty="0" err="1">
                <a:solidFill>
                  <a:schemeClr val="tx1"/>
                </a:solidFill>
                <a:effectLst/>
                <a:latin typeface="Arial" charset="0"/>
                <a:ea typeface="宋体" pitchFamily="2" charset="-122"/>
                <a:cs typeface="+mn-cs"/>
              </a:rPr>
              <a:t>T</a:t>
            </a:r>
            <a:r>
              <a:rPr lang="en-US" altLang="zh-CN" sz="1200" i="1" kern="1200" baseline="-25000" dirty="0" err="1">
                <a:solidFill>
                  <a:schemeClr val="tx1"/>
                </a:solidFill>
                <a:effectLst/>
                <a:latin typeface="Arial" charset="0"/>
                <a:ea typeface="宋体" pitchFamily="2" charset="-122"/>
                <a:cs typeface="+mn-cs"/>
              </a:rPr>
              <a:t>po</a:t>
            </a:r>
            <a:r>
              <a:rPr lang="en-US" altLang="zh-CN" sz="1200" kern="1200" dirty="0">
                <a:solidFill>
                  <a:schemeClr val="tx1"/>
                </a:solidFill>
                <a:effectLst/>
                <a:latin typeface="Arial" charset="0"/>
                <a:ea typeface="宋体" pitchFamily="2" charset="-122"/>
                <a:cs typeface="+mn-cs"/>
              </a:rPr>
              <a:t>) to the attractor radius ( ; lower dashed line) and GAR ( ; upper dashed line).</a:t>
            </a:r>
            <a:endParaRPr lang="zh-CN" altLang="en-US" dirty="0"/>
          </a:p>
        </p:txBody>
      </p:sp>
      <p:sp>
        <p:nvSpPr>
          <p:cNvPr id="4" name="灯片编号占位符 3"/>
          <p:cNvSpPr>
            <a:spLocks noGrp="1"/>
          </p:cNvSpPr>
          <p:nvPr>
            <p:ph type="sldNum" sz="quarter" idx="10"/>
          </p:nvPr>
        </p:nvSpPr>
        <p:spPr/>
        <p:txBody>
          <a:bodyPr/>
          <a:lstStyle/>
          <a:p>
            <a:pPr>
              <a:defRPr/>
            </a:pPr>
            <a:fld id="{B0CC06DB-9581-482E-9701-67AEA1FB3C8C}" type="slidenum">
              <a:rPr lang="zh-CN" altLang="en-US" smtClean="0"/>
              <a:pPr>
                <a:defRPr/>
              </a:pPr>
              <a:t>14</a:t>
            </a:fld>
            <a:endParaRPr lang="en-US" altLang="zh-CN"/>
          </a:p>
        </p:txBody>
      </p:sp>
    </p:spTree>
    <p:extLst>
      <p:ext uri="{BB962C8B-B14F-4D97-AF65-F5344CB8AC3E}">
        <p14:creationId xmlns:p14="http://schemas.microsoft.com/office/powerpoint/2010/main" val="397938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794" marR="0" lvl="0" indent="-342794" algn="l" defTabSz="913269" rtl="0" eaLnBrk="1" fontAlgn="auto" latinLnBrk="0" hangingPunct="1">
              <a:lnSpc>
                <a:spcPct val="150000"/>
              </a:lnSpc>
              <a:spcBef>
                <a:spcPts val="0"/>
              </a:spcBef>
              <a:spcAft>
                <a:spcPts val="0"/>
              </a:spcAft>
              <a:buClrTx/>
              <a:buSzTx/>
              <a:buFont typeface="Wingdings" pitchFamily="2" charset="2"/>
              <a:buChar char="ü"/>
              <a:tabLst/>
              <a:defRPr/>
            </a:pPr>
            <a:r>
              <a:rPr kumimoji="0" lang="en-US" altLang="zh-CN" sz="1200" b="1" i="0" u="none" strike="noStrike" kern="0" cap="none" spc="0" normalizeH="0" baseline="0" noProof="0" dirty="0" smtClean="0">
                <a:ln>
                  <a:noFill/>
                </a:ln>
                <a:solidFill>
                  <a:srgbClr val="FFFFFF"/>
                </a:solidFill>
                <a:effectLst/>
                <a:uLnTx/>
                <a:uFillTx/>
                <a:latin typeface="Times New Roman" panose="02020603050405020304" pitchFamily="18" charset="0"/>
                <a:ea typeface="宋体"/>
                <a:cs typeface="Times New Roman" panose="02020603050405020304" pitchFamily="18" charset="0"/>
              </a:rPr>
              <a:t>The PLs of all TC tracks over the WNP basin is about </a:t>
            </a:r>
            <a:r>
              <a:rPr kumimoji="0" lang="en-US" altLang="zh-CN" sz="1200" b="1" i="0" u="none" strike="noStrike" kern="0" cap="none" spc="0" normalizeH="0" baseline="0" noProof="0" dirty="0" smtClean="0">
                <a:ln>
                  <a:noFill/>
                </a:ln>
                <a:solidFill>
                  <a:srgbClr val="FFFF00"/>
                </a:solidFill>
                <a:effectLst/>
                <a:uLnTx/>
                <a:uFillTx/>
                <a:latin typeface="Times New Roman" panose="02020603050405020304" pitchFamily="18" charset="0"/>
                <a:ea typeface="宋体"/>
                <a:cs typeface="Times New Roman" panose="02020603050405020304" pitchFamily="18" charset="0"/>
              </a:rPr>
              <a:t>102 hours (4.25 days) </a:t>
            </a:r>
            <a:r>
              <a:rPr kumimoji="0" lang="en-US" altLang="zh-CN" sz="1200" b="1" i="0" u="none" strike="noStrike" kern="0" cap="none" spc="0" normalizeH="0" baseline="0" noProof="0" dirty="0" smtClean="0">
                <a:ln>
                  <a:noFill/>
                </a:ln>
                <a:solidFill>
                  <a:srgbClr val="FFFFFF"/>
                </a:solidFill>
                <a:effectLst/>
                <a:uLnTx/>
                <a:uFillTx/>
                <a:latin typeface="Times New Roman" panose="02020603050405020304" pitchFamily="18" charset="0"/>
                <a:ea typeface="宋体"/>
                <a:cs typeface="Times New Roman" panose="02020603050405020304" pitchFamily="18" charset="0"/>
              </a:rPr>
              <a:t>or </a:t>
            </a:r>
            <a:r>
              <a:rPr kumimoji="0" lang="en-US" altLang="zh-CN" sz="1200" b="1" i="0" u="none" strike="noStrike" kern="0" cap="none" spc="0" normalizeH="0" baseline="0" noProof="0" dirty="0" smtClean="0">
                <a:ln>
                  <a:noFill/>
                </a:ln>
                <a:solidFill>
                  <a:srgbClr val="FFFF00"/>
                </a:solidFill>
                <a:effectLst/>
                <a:uLnTx/>
                <a:uFillTx/>
                <a:latin typeface="Times New Roman" panose="02020603050405020304" pitchFamily="18" charset="0"/>
                <a:ea typeface="宋体"/>
                <a:cs typeface="Times New Roman" panose="02020603050405020304" pitchFamily="18" charset="0"/>
              </a:rPr>
              <a:t>108 hours (4.5 days) .</a:t>
            </a:r>
          </a:p>
          <a:p>
            <a:pPr marL="342794" marR="0" lvl="0" indent="-342794" algn="l" defTabSz="913269" rtl="0" eaLnBrk="1" fontAlgn="auto" latinLnBrk="0" hangingPunct="1">
              <a:lnSpc>
                <a:spcPct val="150000"/>
              </a:lnSpc>
              <a:spcBef>
                <a:spcPts val="0"/>
              </a:spcBef>
              <a:spcAft>
                <a:spcPts val="0"/>
              </a:spcAft>
              <a:buClrTx/>
              <a:buSzTx/>
              <a:buFont typeface="Wingdings" pitchFamily="2" charset="2"/>
              <a:buChar char="ü"/>
              <a:tabLst/>
              <a:defRPr/>
            </a:pPr>
            <a:r>
              <a:rPr kumimoji="0" lang="en-US" altLang="zh-CN" sz="1200" b="1" i="0" u="none" strike="noStrike" kern="0" cap="none" spc="0" normalizeH="0" baseline="0" noProof="0" dirty="0" smtClean="0">
                <a:ln>
                  <a:noFill/>
                </a:ln>
                <a:solidFill>
                  <a:srgbClr val="FFFFFF"/>
                </a:solidFill>
                <a:effectLst/>
                <a:uLnTx/>
                <a:uFillTx/>
                <a:latin typeface="Times New Roman" panose="02020603050405020304" pitchFamily="18" charset="0"/>
                <a:ea typeface="宋体"/>
                <a:cs typeface="Times New Roman" panose="02020603050405020304" pitchFamily="18" charset="0"/>
              </a:rPr>
              <a:t>The PLs of single TC range from </a:t>
            </a:r>
            <a:r>
              <a:rPr kumimoji="0" lang="en-US" altLang="zh-CN" sz="1200" b="1" i="0" u="none" strike="noStrike" kern="0" cap="none" spc="0" normalizeH="0" baseline="0" noProof="0" dirty="0" smtClean="0">
                <a:ln>
                  <a:noFill/>
                </a:ln>
                <a:solidFill>
                  <a:srgbClr val="FFFF00"/>
                </a:solidFill>
                <a:effectLst/>
                <a:uLnTx/>
                <a:uFillTx/>
                <a:latin typeface="Times New Roman" panose="02020603050405020304" pitchFamily="18" charset="0"/>
                <a:ea typeface="宋体"/>
                <a:cs typeface="Times New Roman" panose="02020603050405020304" pitchFamily="18" charset="0"/>
              </a:rPr>
              <a:t>72 to 120 h (3–5 days) </a:t>
            </a:r>
            <a:r>
              <a:rPr kumimoji="0" lang="en-US" altLang="zh-CN" sz="1200" b="1" i="0" u="none" strike="noStrike" kern="0" cap="none" spc="0" normalizeH="0" baseline="0" noProof="0" dirty="0" smtClean="0">
                <a:ln>
                  <a:noFill/>
                </a:ln>
                <a:solidFill>
                  <a:srgbClr val="FFFFFF"/>
                </a:solidFill>
                <a:effectLst/>
                <a:uLnTx/>
                <a:uFillTx/>
                <a:latin typeface="Times New Roman" panose="02020603050405020304" pitchFamily="18" charset="0"/>
                <a:ea typeface="宋体"/>
                <a:cs typeface="Times New Roman" panose="02020603050405020304" pitchFamily="18" charset="0"/>
              </a:rPr>
              <a:t>over the WNP basin.</a:t>
            </a:r>
          </a:p>
          <a:p>
            <a:pPr marL="342794" marR="0" lvl="0" indent="-342794" algn="l" defTabSz="913269" rtl="0" eaLnBrk="1" fontAlgn="auto" latinLnBrk="0" hangingPunct="1">
              <a:lnSpc>
                <a:spcPct val="150000"/>
              </a:lnSpc>
              <a:spcBef>
                <a:spcPts val="0"/>
              </a:spcBef>
              <a:spcAft>
                <a:spcPts val="0"/>
              </a:spcAft>
              <a:buClrTx/>
              <a:buSzTx/>
              <a:buFont typeface="Wingdings" pitchFamily="2" charset="2"/>
              <a:buChar char="ü"/>
              <a:tabLst/>
              <a:defRPr/>
            </a:pPr>
            <a:r>
              <a:rPr kumimoji="0" lang="en-US" altLang="zh-CN" sz="1200" b="1" i="0" u="none" strike="noStrike" kern="0" cap="none" spc="0" normalizeH="0" baseline="0" noProof="0" dirty="0" smtClean="0">
                <a:ln>
                  <a:noFill/>
                </a:ln>
                <a:solidFill>
                  <a:srgbClr val="FFFFFF"/>
                </a:solidFill>
                <a:effectLst/>
                <a:uLnTx/>
                <a:uFillTx/>
                <a:latin typeface="Times New Roman" panose="02020603050405020304" pitchFamily="18" charset="0"/>
                <a:ea typeface="宋体"/>
                <a:cs typeface="Times New Roman" panose="02020603050405020304" pitchFamily="18" charset="0"/>
              </a:rPr>
              <a:t>The PLs show a gradual increase </a:t>
            </a:r>
            <a:r>
              <a:rPr kumimoji="0" lang="en-US" altLang="zh-CN" sz="1200" b="1" i="0" u="none" strike="noStrike" kern="0" cap="none" spc="0" normalizeH="0" baseline="0" noProof="0" dirty="0" smtClean="0">
                <a:ln>
                  <a:noFill/>
                </a:ln>
                <a:solidFill>
                  <a:srgbClr val="FFFF00"/>
                </a:solidFill>
                <a:effectLst/>
                <a:uLnTx/>
                <a:uFillTx/>
                <a:latin typeface="Times New Roman" panose="02020603050405020304" pitchFamily="18" charset="0"/>
                <a:ea typeface="宋体"/>
                <a:cs typeface="Times New Roman" panose="02020603050405020304" pitchFamily="18" charset="0"/>
              </a:rPr>
              <a:t>from 100°E to 180</a:t>
            </a:r>
            <a:r>
              <a:rPr kumimoji="0" lang="en-US" altLang="zh-CN" sz="1200" b="1" i="0" u="none" strike="noStrike" kern="0" cap="none" spc="0" normalizeH="0" baseline="0" noProof="0" dirty="0" smtClean="0">
                <a:ln>
                  <a:noFill/>
                </a:ln>
                <a:solidFill>
                  <a:srgbClr val="FFFFFF"/>
                </a:solidFill>
                <a:effectLst/>
                <a:uLnTx/>
                <a:uFillTx/>
                <a:latin typeface="Times New Roman" panose="02020603050405020304" pitchFamily="18" charset="0"/>
                <a:ea typeface="宋体"/>
                <a:cs typeface="Times New Roman" panose="02020603050405020304" pitchFamily="18" charset="0"/>
              </a:rPr>
              <a:t>°, and this is highlighted by the meridional mean.</a:t>
            </a:r>
          </a:p>
          <a:p>
            <a:pPr marL="342794" marR="0" lvl="0" indent="-342794" algn="l" defTabSz="913269" rtl="0" eaLnBrk="1" fontAlgn="auto" latinLnBrk="0" hangingPunct="1">
              <a:lnSpc>
                <a:spcPct val="150000"/>
              </a:lnSpc>
              <a:spcBef>
                <a:spcPts val="0"/>
              </a:spcBef>
              <a:spcAft>
                <a:spcPts val="0"/>
              </a:spcAft>
              <a:buClrTx/>
              <a:buSzTx/>
              <a:buFont typeface="Wingdings" pitchFamily="2" charset="2"/>
              <a:buChar char="ü"/>
              <a:tabLst/>
              <a:defRPr/>
            </a:pPr>
            <a:r>
              <a:rPr lang="en-US" altLang="zh-CN" dirty="0" smtClean="0"/>
              <a:t>Joint Typhoon Warning Center (JTWC) </a:t>
            </a:r>
            <a:r>
              <a:rPr lang="zh-CN" altLang="en-US" dirty="0" smtClean="0"/>
              <a:t>美国联合台风预警中心，空间分布是</a:t>
            </a:r>
            <a:r>
              <a:rPr lang="en-US" altLang="zh-CN" dirty="0" smtClean="0"/>
              <a:t>JTWC</a:t>
            </a:r>
            <a:r>
              <a:rPr lang="zh-CN" altLang="en-US" dirty="0" smtClean="0"/>
              <a:t>资料的结果 </a:t>
            </a:r>
            <a:br>
              <a:rPr lang="zh-CN" altLang="en-US" dirty="0" smtClean="0"/>
            </a:br>
            <a:r>
              <a:rPr lang="en-US" altLang="zh-CN" dirty="0" smtClean="0"/>
              <a:t>International Best Track Archive for Climate Stewardship (</a:t>
            </a:r>
            <a:r>
              <a:rPr lang="en-US" altLang="zh-CN" dirty="0" err="1" smtClean="0"/>
              <a:t>IBTrACS</a:t>
            </a:r>
            <a:r>
              <a:rPr lang="en-US" altLang="zh-CN" dirty="0" smtClean="0"/>
              <a:t>) </a:t>
            </a:r>
            <a:r>
              <a:rPr lang="en-US" altLang="zh-CN" dirty="0" err="1" smtClean="0"/>
              <a:t>IBTrACS</a:t>
            </a:r>
            <a:r>
              <a:rPr lang="zh-CN" altLang="en-US" dirty="0" smtClean="0"/>
              <a:t>是一个数据集合，由</a:t>
            </a:r>
            <a:r>
              <a:rPr lang="en-US" altLang="zh-CN" dirty="0" smtClean="0"/>
              <a:t>NOAA</a:t>
            </a:r>
            <a:r>
              <a:rPr lang="zh-CN" altLang="en-US" dirty="0" smtClean="0"/>
              <a:t>整理的</a:t>
            </a:r>
            <a:endParaRPr kumimoji="0" lang="zh-CN" altLang="en-US" sz="1200" b="1" i="0" u="none" strike="noStrike" kern="0" cap="none" spc="0" normalizeH="0" baseline="0" noProof="0" dirty="0" smtClean="0">
              <a:ln>
                <a:noFill/>
              </a:ln>
              <a:solidFill>
                <a:srgbClr val="FFFFFF"/>
              </a:solidFill>
              <a:effectLst/>
              <a:uLnTx/>
              <a:uFillTx/>
              <a:latin typeface="Times New Roman" panose="02020603050405020304" pitchFamily="18" charset="0"/>
              <a:ea typeface="宋体"/>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pPr>
              <a:defRPr/>
            </a:pPr>
            <a:fld id="{B0CC06DB-9581-482E-9701-67AEA1FB3C8C}" type="slidenum">
              <a:rPr lang="zh-CN" altLang="en-US" smtClean="0"/>
              <a:pPr>
                <a:defRPr/>
              </a:pPr>
              <a:t>18</a:t>
            </a:fld>
            <a:endParaRPr lang="en-US" altLang="zh-CN"/>
          </a:p>
        </p:txBody>
      </p:sp>
    </p:spTree>
    <p:extLst>
      <p:ext uri="{BB962C8B-B14F-4D97-AF65-F5344CB8AC3E}">
        <p14:creationId xmlns:p14="http://schemas.microsoft.com/office/powerpoint/2010/main" val="382700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B0CC06DB-9581-482E-9701-67AEA1FB3C8C}" type="slidenum">
              <a:rPr lang="zh-CN" altLang="en-US" smtClean="0"/>
              <a:pPr>
                <a:defRPr/>
              </a:pPr>
              <a:t>22</a:t>
            </a:fld>
            <a:endParaRPr lang="en-US" altLang="zh-CN"/>
          </a:p>
        </p:txBody>
      </p:sp>
    </p:spTree>
    <p:extLst>
      <p:ext uri="{BB962C8B-B14F-4D97-AF65-F5344CB8AC3E}">
        <p14:creationId xmlns:p14="http://schemas.microsoft.com/office/powerpoint/2010/main" val="2356591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2A03A676-8C09-45BC-A033-2DC02F3FD8E7}"/>
              </a:ext>
            </a:extLst>
          </p:cNvPr>
          <p:cNvSpPr>
            <a:spLocks noGrp="1" noRot="1" noChangeAspect="1" noChangeArrowheads="1" noTextEdit="1"/>
          </p:cNvSpPr>
          <p:nvPr>
            <p:ph type="sldImg"/>
          </p:nvPr>
        </p:nvSpPr>
        <p:spPr>
          <a:ln/>
        </p:spPr>
      </p:sp>
      <p:sp>
        <p:nvSpPr>
          <p:cNvPr id="230403" name="Rectangle 3">
            <a:extLst>
              <a:ext uri="{FF2B5EF4-FFF2-40B4-BE49-F238E27FC236}">
                <a16:creationId xmlns:a16="http://schemas.microsoft.com/office/drawing/2014/main" id="{DFC15345-FBF1-466F-B597-A54AB95C75E2}"/>
              </a:ext>
            </a:extLst>
          </p:cNvPr>
          <p:cNvSpPr>
            <a:spLocks noGrp="1" noChangeArrowheads="1"/>
          </p:cNvSpPr>
          <p:nvPr>
            <p:ph type="body" idx="1"/>
          </p:nvPr>
        </p:nvSpPr>
        <p:spPr/>
        <p:txBody>
          <a:bodyPr/>
          <a:lstStyle/>
          <a:p>
            <a:pPr>
              <a:defRPr/>
            </a:pPr>
            <a:r>
              <a:rPr lang="zh-CN" altLang="en-US" dirty="0">
                <a:latin typeface="Arial" pitchFamily="34" charset="0"/>
              </a:rPr>
              <a:t>过去</a:t>
            </a:r>
            <a:r>
              <a:rPr lang="en-US" altLang="zh-CN" dirty="0">
                <a:latin typeface="Arial" pitchFamily="34" charset="0"/>
              </a:rPr>
              <a:t>ENSO</a:t>
            </a:r>
            <a:r>
              <a:rPr lang="zh-CN" altLang="en-US" dirty="0">
                <a:latin typeface="Arial" pitchFamily="34" charset="0"/>
              </a:rPr>
              <a:t>对大气可预报性影响的工作很多，但由于受方法的限制缺乏</a:t>
            </a:r>
            <a:r>
              <a:rPr kumimoji="1" lang="en-US" altLang="zh-CN" b="1" dirty="0">
                <a:solidFill>
                  <a:srgbClr val="FFFF00"/>
                </a:solidFill>
                <a:effectLst>
                  <a:outerShdw blurRad="38100" dist="38100" dir="2700000" algn="tl">
                    <a:srgbClr val="C0C0C0"/>
                  </a:outerShdw>
                </a:effectLst>
                <a:latin typeface="Arial" pitchFamily="34" charset="0"/>
              </a:rPr>
              <a:t>ENSO</a:t>
            </a:r>
            <a:r>
              <a:rPr kumimoji="1" lang="zh-CN" altLang="en-US" b="1" dirty="0">
                <a:solidFill>
                  <a:srgbClr val="FFFF00"/>
                </a:solidFill>
                <a:effectLst>
                  <a:outerShdw blurRad="38100" dist="38100" dir="2700000" algn="tl">
                    <a:srgbClr val="C0C0C0"/>
                  </a:outerShdw>
                </a:effectLst>
                <a:latin typeface="Arial" pitchFamily="34" charset="0"/>
              </a:rPr>
              <a:t>对大气</a:t>
            </a:r>
            <a:r>
              <a:rPr kumimoji="1" lang="zh-CN" altLang="zh-CN" b="1" dirty="0">
                <a:solidFill>
                  <a:srgbClr val="FFFF00"/>
                </a:solidFill>
                <a:effectLst>
                  <a:outerShdw blurRad="38100" dist="38100" dir="2700000" algn="tl">
                    <a:srgbClr val="C0C0C0"/>
                  </a:outerShdw>
                </a:effectLst>
                <a:latin typeface="Arial" pitchFamily="34" charset="0"/>
              </a:rPr>
              <a:t>可预报</a:t>
            </a:r>
            <a:r>
              <a:rPr kumimoji="1" lang="zh-CN" altLang="en-US" b="1" dirty="0">
                <a:solidFill>
                  <a:srgbClr val="FFFF00"/>
                </a:solidFill>
                <a:effectLst>
                  <a:outerShdw blurRad="38100" dist="38100" dir="2700000" algn="tl">
                    <a:srgbClr val="C0C0C0"/>
                  </a:outerShdw>
                </a:effectLst>
                <a:latin typeface="Arial" pitchFamily="34" charset="0"/>
              </a:rPr>
              <a:t>期限的定量研究。在条件</a:t>
            </a:r>
            <a:r>
              <a:rPr kumimoji="1" lang="en-US" altLang="zh-CN" b="1" dirty="0">
                <a:solidFill>
                  <a:srgbClr val="FFFF00"/>
                </a:solidFill>
                <a:effectLst>
                  <a:outerShdw blurRad="38100" dist="38100" dir="2700000" algn="tl">
                    <a:srgbClr val="C0C0C0"/>
                  </a:outerShdw>
                </a:effectLst>
                <a:latin typeface="Arial" pitchFamily="34" charset="0"/>
              </a:rPr>
              <a:t>NLLE</a:t>
            </a:r>
            <a:r>
              <a:rPr kumimoji="1" lang="zh-CN" altLang="en-US" b="1" dirty="0">
                <a:solidFill>
                  <a:srgbClr val="FFFF00"/>
                </a:solidFill>
                <a:effectLst>
                  <a:outerShdw blurRad="38100" dist="38100" dir="2700000" algn="tl">
                    <a:srgbClr val="C0C0C0"/>
                  </a:outerShdw>
                </a:effectLst>
                <a:latin typeface="Arial" pitchFamily="34" charset="0"/>
              </a:rPr>
              <a:t>的基础上，我们定量估计了</a:t>
            </a:r>
            <a:r>
              <a:rPr kumimoji="1" lang="en-US" altLang="zh-CN" b="1" dirty="0">
                <a:solidFill>
                  <a:srgbClr val="FFFF00"/>
                </a:solidFill>
                <a:effectLst>
                  <a:outerShdw blurRad="38100" dist="38100" dir="2700000" algn="tl">
                    <a:srgbClr val="C0C0C0"/>
                  </a:outerShdw>
                </a:effectLst>
                <a:latin typeface="Arial" pitchFamily="34" charset="0"/>
              </a:rPr>
              <a:t>ENSO</a:t>
            </a:r>
            <a:r>
              <a:rPr kumimoji="1" lang="zh-CN" altLang="en-US" b="1" dirty="0">
                <a:solidFill>
                  <a:srgbClr val="FFFF00"/>
                </a:solidFill>
                <a:effectLst>
                  <a:outerShdw blurRad="38100" dist="38100" dir="2700000" algn="tl">
                    <a:srgbClr val="C0C0C0"/>
                  </a:outerShdw>
                </a:effectLst>
                <a:latin typeface="Arial" pitchFamily="34" charset="0"/>
              </a:rPr>
              <a:t>对</a:t>
            </a:r>
            <a:r>
              <a:rPr kumimoji="1" lang="en-GB" altLang="zh-CN" b="1" dirty="0">
                <a:latin typeface="Arial" pitchFamily="34" charset="0"/>
              </a:rPr>
              <a:t>500 </a:t>
            </a:r>
            <a:r>
              <a:rPr kumimoji="1" lang="en-GB" altLang="zh-CN" b="1" dirty="0" err="1">
                <a:latin typeface="Arial" pitchFamily="34" charset="0"/>
              </a:rPr>
              <a:t>hPa</a:t>
            </a:r>
            <a:r>
              <a:rPr kumimoji="1" lang="zh-CN" altLang="en-GB" b="1" dirty="0">
                <a:latin typeface="Arial" pitchFamily="34" charset="0"/>
              </a:rPr>
              <a:t>月平均位势高度场可预报期限的贡献，可以看到</a:t>
            </a:r>
            <a:r>
              <a:rPr kumimoji="1" lang="en-GB" altLang="zh-CN" b="1" dirty="0">
                <a:latin typeface="Arial" pitchFamily="34" charset="0"/>
              </a:rPr>
              <a:t>ENSO</a:t>
            </a:r>
            <a:r>
              <a:rPr kumimoji="1" lang="zh-CN" altLang="en-GB" b="1" dirty="0">
                <a:latin typeface="Arial" pitchFamily="34" charset="0"/>
              </a:rPr>
              <a:t>对大气可预报期限的贡献在热带地区最大，其中在热带太平洋与热带印度洋</a:t>
            </a:r>
            <a:r>
              <a:rPr kumimoji="1" lang="en-GB" altLang="zh-CN" b="1" dirty="0">
                <a:latin typeface="Arial" pitchFamily="34" charset="0"/>
              </a:rPr>
              <a:t>ENSO</a:t>
            </a:r>
            <a:r>
              <a:rPr kumimoji="1" lang="zh-CN" altLang="en-GB" b="1" dirty="0">
                <a:latin typeface="Arial" pitchFamily="34" charset="0"/>
              </a:rPr>
              <a:t>的贡献占到总可预报期限的</a:t>
            </a:r>
            <a:r>
              <a:rPr kumimoji="1" lang="en-GB" altLang="zh-CN" b="1" dirty="0">
                <a:latin typeface="Arial" pitchFamily="34" charset="0"/>
              </a:rPr>
              <a:t>60%</a:t>
            </a:r>
            <a:r>
              <a:rPr kumimoji="1" lang="zh-CN" altLang="en-GB" b="1" dirty="0">
                <a:latin typeface="Arial" pitchFamily="34" charset="0"/>
              </a:rPr>
              <a:t>以上；我们注意到，在亚洲区域</a:t>
            </a:r>
            <a:r>
              <a:rPr kumimoji="1" lang="en-GB" altLang="zh-CN" b="1" dirty="0">
                <a:latin typeface="Arial" pitchFamily="34" charset="0"/>
              </a:rPr>
              <a:t>ENSO</a:t>
            </a:r>
            <a:r>
              <a:rPr kumimoji="1" lang="zh-CN" altLang="en-GB" b="1" dirty="0">
                <a:latin typeface="Arial" pitchFamily="34" charset="0"/>
              </a:rPr>
              <a:t>的贡献率较低，大约</a:t>
            </a:r>
            <a:r>
              <a:rPr kumimoji="1" lang="en-GB" altLang="zh-CN" b="1" dirty="0">
                <a:latin typeface="Arial" pitchFamily="34" charset="0"/>
              </a:rPr>
              <a:t>40%</a:t>
            </a:r>
            <a:r>
              <a:rPr kumimoji="1" lang="zh-CN" altLang="en-GB" b="1" dirty="0">
                <a:latin typeface="Arial" pitchFamily="34" charset="0"/>
              </a:rPr>
              <a:t>，这可能反映出该区域可预报性影响因子的复杂性。</a:t>
            </a:r>
            <a:endParaRPr kumimoji="1" lang="zh-CN" altLang="en-US" b="1" dirty="0">
              <a:latin typeface="Arial" pitchFamily="34" charset="0"/>
            </a:endParaRPr>
          </a:p>
          <a:p>
            <a:pPr>
              <a:defRPr/>
            </a:pPr>
            <a:endParaRPr kumimoji="1" lang="zh-CN" altLang="en-US" b="1" dirty="0">
              <a:solidFill>
                <a:srgbClr val="FFFF00"/>
              </a:solidFill>
              <a:effectLst>
                <a:outerShdw blurRad="38100" dist="38100" dir="2700000" algn="tl">
                  <a:srgbClr val="C0C0C0"/>
                </a:outerShdw>
              </a:effectLst>
              <a:latin typeface="Arial" pitchFamily="34" charset="0"/>
            </a:endParaRPr>
          </a:p>
        </p:txBody>
      </p:sp>
    </p:spTree>
    <p:extLst>
      <p:ext uri="{BB962C8B-B14F-4D97-AF65-F5344CB8AC3E}">
        <p14:creationId xmlns:p14="http://schemas.microsoft.com/office/powerpoint/2010/main" val="4257319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latin typeface="Arial" panose="020B0604020202020204" pitchFamily="34" charset="0"/>
              </a:rPr>
              <a:t>The other important implication of the NLLVs is ensemble forecasting. The NLLVs can provide initial perturbations for ensemble forecasting.</a:t>
            </a:r>
          </a:p>
          <a:p>
            <a:endParaRPr lang="zh-CN" altLang="en-US" dirty="0"/>
          </a:p>
        </p:txBody>
      </p:sp>
      <p:sp>
        <p:nvSpPr>
          <p:cNvPr id="4" name="灯片编号占位符 3"/>
          <p:cNvSpPr>
            <a:spLocks noGrp="1"/>
          </p:cNvSpPr>
          <p:nvPr>
            <p:ph type="sldNum" sz="quarter" idx="10"/>
          </p:nvPr>
        </p:nvSpPr>
        <p:spPr/>
        <p:txBody>
          <a:bodyPr/>
          <a:lstStyle/>
          <a:p>
            <a:pPr>
              <a:defRPr/>
            </a:pPr>
            <a:fld id="{B0CC06DB-9581-482E-9701-67AEA1FB3C8C}" type="slidenum">
              <a:rPr lang="zh-CN" altLang="en-US" smtClean="0"/>
              <a:pPr>
                <a:defRPr/>
              </a:pPr>
              <a:t>28</a:t>
            </a:fld>
            <a:endParaRPr lang="en-US" altLang="zh-CN"/>
          </a:p>
        </p:txBody>
      </p:sp>
    </p:spTree>
    <p:extLst>
      <p:ext uri="{BB962C8B-B14F-4D97-AF65-F5344CB8AC3E}">
        <p14:creationId xmlns:p14="http://schemas.microsoft.com/office/powerpoint/2010/main" val="11697662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vmlDrawing" Target="../drawings/vmlDrawing4.v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vmlDrawing" Target="../drawings/vmlDrawing5.v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2.gif"/><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5.gif"/><Relationship Id="rId5" Type="http://schemas.openxmlformats.org/officeDocument/2006/relationships/image" Target="../media/image3.png"/><Relationship Id="rId4" Type="http://schemas.openxmlformats.org/officeDocument/2006/relationships/oleObject" Target="../embeddings/oleObject1.bin"/></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vmlDrawing" Target="../drawings/vmlDrawing6.v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5.gif"/><Relationship Id="rId5" Type="http://schemas.openxmlformats.org/officeDocument/2006/relationships/image" Target="../media/image3.png"/><Relationship Id="rId4" Type="http://schemas.openxmlformats.org/officeDocument/2006/relationships/oleObject" Target="../embeddings/oleObject2.bin"/></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vmlDrawing" Target="../drawings/vmlDrawing3.v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 descr="C:\Documents and Settings\Administrator\桌面\未标题-1.jpg"/>
          <p:cNvPicPr>
            <a:picLocks noChangeAspect="1" noChangeArrowheads="1"/>
          </p:cNvPicPr>
          <p:nvPr userDrawn="1"/>
        </p:nvPicPr>
        <p:blipFill>
          <a:blip r:embed="rId2" cstate="print"/>
          <a:srcRect/>
          <a:stretch>
            <a:fillRect/>
          </a:stretch>
        </p:blipFill>
        <p:spPr bwMode="auto">
          <a:xfrm>
            <a:off x="-6350" y="1588"/>
            <a:ext cx="9150350" cy="6856412"/>
          </a:xfrm>
          <a:prstGeom prst="rect">
            <a:avLst/>
          </a:prstGeom>
          <a:noFill/>
          <a:ln w="9525">
            <a:noFill/>
            <a:miter lim="800000"/>
            <a:headEnd/>
            <a:tailEnd/>
          </a:ln>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10"/>
          </p:nvPr>
        </p:nvSpPr>
        <p:spPr/>
        <p:txBody>
          <a:bodyPr/>
          <a:lstStyle>
            <a:lvl1pPr>
              <a:lnSpc>
                <a:spcPct val="120000"/>
              </a:lnSpc>
              <a:spcBef>
                <a:spcPct val="50000"/>
              </a:spcBef>
              <a:buFont typeface="Wingdings" pitchFamily="2" charset="2"/>
              <a:buChar char="q"/>
              <a:defRPr kumimoji="1" b="1" u="sng" smtClean="0">
                <a:ea typeface="黑体" pitchFamily="49" charset="-122"/>
              </a:defRPr>
            </a:lvl1pPr>
          </a:lstStyle>
          <a:p>
            <a:pPr>
              <a:defRPr/>
            </a:pPr>
            <a:fld id="{C1C87CF9-81FE-43C3-8106-D957F53D38F6}" type="datetime1">
              <a:rPr lang="en-US" altLang="zh-CN"/>
              <a:pPr>
                <a:defRPr/>
              </a:pPr>
              <a:t>11/22/2017</a:t>
            </a:fld>
            <a:endParaRPr lang="en-US" altLang="zh-CN"/>
          </a:p>
        </p:txBody>
      </p:sp>
      <p:sp>
        <p:nvSpPr>
          <p:cNvPr id="5" name="Footer Placeholder 4"/>
          <p:cNvSpPr>
            <a:spLocks noGrp="1"/>
          </p:cNvSpPr>
          <p:nvPr>
            <p:ph type="ftr" sz="quarter" idx="11"/>
          </p:nvPr>
        </p:nvSpPr>
        <p:spPr/>
        <p:txBody>
          <a:bodyPr/>
          <a:lstStyle>
            <a:lvl1pPr>
              <a:lnSpc>
                <a:spcPct val="120000"/>
              </a:lnSpc>
              <a:spcBef>
                <a:spcPct val="50000"/>
              </a:spcBef>
              <a:buFont typeface="Wingdings" pitchFamily="2" charset="2"/>
              <a:buChar char="q"/>
              <a:defRPr kumimoji="1" b="1" u="sng">
                <a:ea typeface="黑体" pitchFamily="49" charset="-122"/>
              </a:defRPr>
            </a:lvl1pPr>
          </a:lstStyle>
          <a:p>
            <a:pPr>
              <a:defRPr/>
            </a:pPr>
            <a:endParaRPr lang="zh-CN" altLang="zh-CN"/>
          </a:p>
        </p:txBody>
      </p:sp>
      <p:sp>
        <p:nvSpPr>
          <p:cNvPr id="6" name="Slide Number Placeholder 5"/>
          <p:cNvSpPr>
            <a:spLocks noGrp="1"/>
          </p:cNvSpPr>
          <p:nvPr>
            <p:ph type="sldNum" sz="quarter" idx="12"/>
          </p:nvPr>
        </p:nvSpPr>
        <p:spPr/>
        <p:txBody>
          <a:bodyPr/>
          <a:lstStyle>
            <a:lvl1pPr>
              <a:lnSpc>
                <a:spcPct val="120000"/>
              </a:lnSpc>
              <a:spcBef>
                <a:spcPct val="50000"/>
              </a:spcBef>
              <a:buFont typeface="Wingdings" pitchFamily="2" charset="2"/>
              <a:buChar char="q"/>
              <a:defRPr kumimoji="1" b="1" u="sng">
                <a:ea typeface="黑体" pitchFamily="49" charset="-122"/>
              </a:defRPr>
            </a:lvl1pPr>
          </a:lstStyle>
          <a:p>
            <a:pPr>
              <a:defRPr/>
            </a:pPr>
            <a:fld id="{502F6258-7E0F-4FD4-89B8-F131A54FB7B6}" type="slidenum">
              <a:rPr lang="en-US" altLang="zh-CN"/>
              <a:pPr>
                <a:defRPr/>
              </a:pPr>
              <a:t>‹#›</a:t>
            </a:fld>
            <a:endParaRPr lang="en-US" altLang="zh-CN"/>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10"/>
          </p:nvPr>
        </p:nvSpPr>
        <p:spPr/>
        <p:txBody>
          <a:bodyPr/>
          <a:lstStyle>
            <a:lvl1pPr>
              <a:lnSpc>
                <a:spcPct val="120000"/>
              </a:lnSpc>
              <a:spcBef>
                <a:spcPct val="50000"/>
              </a:spcBef>
              <a:buFont typeface="Wingdings" pitchFamily="2" charset="2"/>
              <a:buChar char="q"/>
              <a:defRPr kumimoji="1" b="1" u="sng" smtClean="0">
                <a:ea typeface="黑体" pitchFamily="49" charset="-122"/>
              </a:defRPr>
            </a:lvl1pPr>
          </a:lstStyle>
          <a:p>
            <a:pPr>
              <a:defRPr/>
            </a:pPr>
            <a:fld id="{48DE02F5-56F7-4A84-AECD-CD1A257A3F6D}" type="datetime1">
              <a:rPr lang="en-US" altLang="zh-CN"/>
              <a:pPr>
                <a:defRPr/>
              </a:pPr>
              <a:t>11/22/2017</a:t>
            </a:fld>
            <a:endParaRPr lang="en-US" altLang="zh-CN"/>
          </a:p>
        </p:txBody>
      </p:sp>
      <p:sp>
        <p:nvSpPr>
          <p:cNvPr id="5" name="Footer Placeholder 4"/>
          <p:cNvSpPr>
            <a:spLocks noGrp="1"/>
          </p:cNvSpPr>
          <p:nvPr>
            <p:ph type="ftr" sz="quarter" idx="11"/>
          </p:nvPr>
        </p:nvSpPr>
        <p:spPr/>
        <p:txBody>
          <a:bodyPr/>
          <a:lstStyle>
            <a:lvl1pPr>
              <a:lnSpc>
                <a:spcPct val="120000"/>
              </a:lnSpc>
              <a:spcBef>
                <a:spcPct val="50000"/>
              </a:spcBef>
              <a:buFont typeface="Wingdings" pitchFamily="2" charset="2"/>
              <a:buChar char="q"/>
              <a:defRPr kumimoji="1" b="1" u="sng">
                <a:ea typeface="黑体" pitchFamily="49" charset="-122"/>
              </a:defRPr>
            </a:lvl1pPr>
          </a:lstStyle>
          <a:p>
            <a:pPr>
              <a:defRPr/>
            </a:pPr>
            <a:endParaRPr lang="zh-CN" altLang="zh-CN"/>
          </a:p>
        </p:txBody>
      </p:sp>
      <p:sp>
        <p:nvSpPr>
          <p:cNvPr id="6" name="Slide Number Placeholder 5"/>
          <p:cNvSpPr>
            <a:spLocks noGrp="1"/>
          </p:cNvSpPr>
          <p:nvPr>
            <p:ph type="sldNum" sz="quarter" idx="12"/>
          </p:nvPr>
        </p:nvSpPr>
        <p:spPr/>
        <p:txBody>
          <a:bodyPr/>
          <a:lstStyle>
            <a:lvl1pPr>
              <a:lnSpc>
                <a:spcPct val="120000"/>
              </a:lnSpc>
              <a:spcBef>
                <a:spcPct val="50000"/>
              </a:spcBef>
              <a:buFont typeface="Wingdings" pitchFamily="2" charset="2"/>
              <a:buChar char="q"/>
              <a:defRPr kumimoji="1" b="1" u="sng">
                <a:ea typeface="黑体" pitchFamily="49" charset="-122"/>
              </a:defRPr>
            </a:lvl1pPr>
          </a:lstStyle>
          <a:p>
            <a:pPr>
              <a:defRPr/>
            </a:pPr>
            <a:fld id="{C4221708-E87C-4388-95F4-B512AECC9A1A}" type="slidenum">
              <a:rPr lang="en-US" altLang="zh-CN"/>
              <a:pPr>
                <a:defRPr/>
              </a:pPr>
              <a:t>‹#›</a:t>
            </a:fld>
            <a:endParaRPr lang="en-US" altLang="zh-CN"/>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AutoShape 85"/>
          <p:cNvSpPr>
            <a:spLocks noChangeArrowheads="1"/>
          </p:cNvSpPr>
          <p:nvPr userDrawn="1"/>
        </p:nvSpPr>
        <p:spPr bwMode="gray">
          <a:xfrm>
            <a:off x="2500313" y="561975"/>
            <a:ext cx="6643687" cy="647700"/>
          </a:xfrm>
          <a:custGeom>
            <a:avLst/>
            <a:gdLst>
              <a:gd name="connsiteX0" fmla="*/ 0 w 6643077"/>
              <a:gd name="connsiteY0" fmla="*/ 323850 h 647700"/>
              <a:gd name="connsiteX1" fmla="*/ 323850 w 6643077"/>
              <a:gd name="connsiteY1" fmla="*/ 0 h 647700"/>
              <a:gd name="connsiteX2" fmla="*/ 6319227 w 6643077"/>
              <a:gd name="connsiteY2" fmla="*/ 0 h 647700"/>
              <a:gd name="connsiteX3" fmla="*/ 6643077 w 6643077"/>
              <a:gd name="connsiteY3" fmla="*/ 323850 h 647700"/>
              <a:gd name="connsiteX4" fmla="*/ 6643077 w 6643077"/>
              <a:gd name="connsiteY4" fmla="*/ 323850 h 647700"/>
              <a:gd name="connsiteX5" fmla="*/ 6319227 w 6643077"/>
              <a:gd name="connsiteY5" fmla="*/ 647700 h 647700"/>
              <a:gd name="connsiteX6" fmla="*/ 323850 w 6643077"/>
              <a:gd name="connsiteY6" fmla="*/ 647700 h 647700"/>
              <a:gd name="connsiteX7" fmla="*/ 0 w 6643077"/>
              <a:gd name="connsiteY7" fmla="*/ 32385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43077" h="647700">
                <a:moveTo>
                  <a:pt x="0" y="323850"/>
                </a:moveTo>
                <a:cubicBezTo>
                  <a:pt x="0" y="144993"/>
                  <a:pt x="144993" y="0"/>
                  <a:pt x="323850" y="0"/>
                </a:cubicBezTo>
                <a:lnTo>
                  <a:pt x="6319227" y="0"/>
                </a:lnTo>
                <a:cubicBezTo>
                  <a:pt x="6498084" y="0"/>
                  <a:pt x="6643077" y="144993"/>
                  <a:pt x="6643077" y="323850"/>
                </a:cubicBezTo>
                <a:lnTo>
                  <a:pt x="6643077" y="323850"/>
                </a:lnTo>
                <a:cubicBezTo>
                  <a:pt x="6643077" y="502707"/>
                  <a:pt x="6498084" y="647700"/>
                  <a:pt x="6319227" y="647700"/>
                </a:cubicBezTo>
                <a:lnTo>
                  <a:pt x="323850" y="647700"/>
                </a:lnTo>
                <a:cubicBezTo>
                  <a:pt x="144993" y="647700"/>
                  <a:pt x="0" y="502707"/>
                  <a:pt x="0" y="323850"/>
                </a:cubicBezTo>
                <a:close/>
              </a:path>
            </a:pathLst>
          </a:custGeom>
          <a:gradFill flip="none" rotWithShape="1">
            <a:gsLst>
              <a:gs pos="100000">
                <a:schemeClr val="accent6"/>
              </a:gs>
              <a:gs pos="0">
                <a:srgbClr val="FFFFFF"/>
              </a:gs>
            </a:gsLst>
            <a:lin ang="0" scaled="1"/>
            <a:tileRect/>
          </a:gradFill>
          <a:ln w="9525">
            <a:noFill/>
            <a:round/>
            <a:headEnd/>
            <a:tailEnd/>
          </a:ln>
          <a:effectLst/>
        </p:spPr>
        <p:txBody>
          <a:bodyPr wrap="none" anchor="ctr"/>
          <a:lstStyle/>
          <a:p>
            <a:pPr defTabSz="457200">
              <a:lnSpc>
                <a:spcPct val="100000"/>
              </a:lnSpc>
              <a:spcBef>
                <a:spcPct val="0"/>
              </a:spcBef>
              <a:buFontTx/>
              <a:buNone/>
              <a:defRPr/>
            </a:pPr>
            <a:endParaRPr kumimoji="0" lang="zh-CN" altLang="zh-CN" b="0" u="none" dirty="0">
              <a:solidFill>
                <a:prstClr val="black"/>
              </a:solidFill>
              <a:latin typeface="黑体" pitchFamily="2" charset="-122"/>
              <a:ea typeface="黑体" pitchFamily="2" charset="-122"/>
            </a:endParaRPr>
          </a:p>
        </p:txBody>
      </p:sp>
      <p:graphicFrame>
        <p:nvGraphicFramePr>
          <p:cNvPr id="3" name="Object 2"/>
          <p:cNvGraphicFramePr>
            <a:graphicFrameLocks noChangeAspect="1"/>
          </p:cNvGraphicFramePr>
          <p:nvPr/>
        </p:nvGraphicFramePr>
        <p:xfrm>
          <a:off x="0" y="5122863"/>
          <a:ext cx="9144000" cy="1735137"/>
        </p:xfrm>
        <a:graphic>
          <a:graphicData uri="http://schemas.openxmlformats.org/presentationml/2006/ole">
            <mc:AlternateContent xmlns:mc="http://schemas.openxmlformats.org/markup-compatibility/2006">
              <mc:Choice xmlns:v="urn:schemas-microsoft-com:vml" Requires="v">
                <p:oleObj spid="_x0000_s102553" name="Image" r:id="rId3" imgW="12977778" imgH="3695238" progId="">
                  <p:embed/>
                </p:oleObj>
              </mc:Choice>
              <mc:Fallback>
                <p:oleObj name="Image" r:id="rId3" imgW="12977778" imgH="3695238"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5122863"/>
                        <a:ext cx="9144000" cy="173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Picture 83" descr="global1"/>
          <p:cNvPicPr>
            <a:picLocks noChangeAspect="1" noChangeArrowheads="1"/>
          </p:cNvPicPr>
          <p:nvPr userDrawn="1"/>
        </p:nvPicPr>
        <p:blipFill>
          <a:blip r:embed="rId5" cstate="print"/>
          <a:srcRect/>
          <a:stretch>
            <a:fillRect/>
          </a:stretch>
        </p:blipFill>
        <p:spPr bwMode="ltGray">
          <a:xfrm>
            <a:off x="0" y="0"/>
            <a:ext cx="9144000" cy="2238375"/>
          </a:xfrm>
          <a:prstGeom prst="rect">
            <a:avLst/>
          </a:prstGeom>
          <a:noFill/>
          <a:ln w="9525">
            <a:noFill/>
            <a:miter lim="800000"/>
            <a:headEnd/>
            <a:tailEnd/>
          </a:ln>
        </p:spPr>
      </p:pic>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sp>
        <p:nvSpPr>
          <p:cNvPr id="2" name="AutoShape 85"/>
          <p:cNvSpPr>
            <a:spLocks noChangeArrowheads="1"/>
          </p:cNvSpPr>
          <p:nvPr userDrawn="1"/>
        </p:nvSpPr>
        <p:spPr bwMode="gray">
          <a:xfrm>
            <a:off x="2500313" y="561975"/>
            <a:ext cx="6643687" cy="647700"/>
          </a:xfrm>
          <a:custGeom>
            <a:avLst/>
            <a:gdLst>
              <a:gd name="connsiteX0" fmla="*/ 0 w 6643077"/>
              <a:gd name="connsiteY0" fmla="*/ 323850 h 647700"/>
              <a:gd name="connsiteX1" fmla="*/ 323850 w 6643077"/>
              <a:gd name="connsiteY1" fmla="*/ 0 h 647700"/>
              <a:gd name="connsiteX2" fmla="*/ 6319227 w 6643077"/>
              <a:gd name="connsiteY2" fmla="*/ 0 h 647700"/>
              <a:gd name="connsiteX3" fmla="*/ 6643077 w 6643077"/>
              <a:gd name="connsiteY3" fmla="*/ 323850 h 647700"/>
              <a:gd name="connsiteX4" fmla="*/ 6643077 w 6643077"/>
              <a:gd name="connsiteY4" fmla="*/ 323850 h 647700"/>
              <a:gd name="connsiteX5" fmla="*/ 6319227 w 6643077"/>
              <a:gd name="connsiteY5" fmla="*/ 647700 h 647700"/>
              <a:gd name="connsiteX6" fmla="*/ 323850 w 6643077"/>
              <a:gd name="connsiteY6" fmla="*/ 647700 h 647700"/>
              <a:gd name="connsiteX7" fmla="*/ 0 w 6643077"/>
              <a:gd name="connsiteY7" fmla="*/ 32385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43077" h="647700">
                <a:moveTo>
                  <a:pt x="0" y="323850"/>
                </a:moveTo>
                <a:cubicBezTo>
                  <a:pt x="0" y="144993"/>
                  <a:pt x="144993" y="0"/>
                  <a:pt x="323850" y="0"/>
                </a:cubicBezTo>
                <a:lnTo>
                  <a:pt x="6319227" y="0"/>
                </a:lnTo>
                <a:cubicBezTo>
                  <a:pt x="6498084" y="0"/>
                  <a:pt x="6643077" y="144993"/>
                  <a:pt x="6643077" y="323850"/>
                </a:cubicBezTo>
                <a:lnTo>
                  <a:pt x="6643077" y="323850"/>
                </a:lnTo>
                <a:cubicBezTo>
                  <a:pt x="6643077" y="502707"/>
                  <a:pt x="6498084" y="647700"/>
                  <a:pt x="6319227" y="647700"/>
                </a:cubicBezTo>
                <a:lnTo>
                  <a:pt x="323850" y="647700"/>
                </a:lnTo>
                <a:cubicBezTo>
                  <a:pt x="144993" y="647700"/>
                  <a:pt x="0" y="502707"/>
                  <a:pt x="0" y="323850"/>
                </a:cubicBezTo>
                <a:close/>
              </a:path>
            </a:pathLst>
          </a:custGeom>
          <a:gradFill flip="none" rotWithShape="1">
            <a:gsLst>
              <a:gs pos="100000">
                <a:schemeClr val="accent6"/>
              </a:gs>
              <a:gs pos="0">
                <a:srgbClr val="FFFFFF"/>
              </a:gs>
            </a:gsLst>
            <a:lin ang="0" scaled="1"/>
            <a:tileRect/>
          </a:gradFill>
          <a:ln w="9525">
            <a:noFill/>
            <a:round/>
            <a:headEnd/>
            <a:tailEnd/>
          </a:ln>
          <a:effectLst/>
        </p:spPr>
        <p:txBody>
          <a:bodyPr wrap="none" anchor="ctr"/>
          <a:lstStyle/>
          <a:p>
            <a:pPr defTabSz="457200">
              <a:lnSpc>
                <a:spcPct val="100000"/>
              </a:lnSpc>
              <a:spcBef>
                <a:spcPct val="0"/>
              </a:spcBef>
              <a:buFontTx/>
              <a:buNone/>
              <a:defRPr/>
            </a:pPr>
            <a:endParaRPr kumimoji="0" lang="zh-CN" altLang="zh-CN" b="0" u="none" dirty="0">
              <a:solidFill>
                <a:prstClr val="black"/>
              </a:solidFill>
              <a:latin typeface="黑体" pitchFamily="2" charset="-122"/>
              <a:ea typeface="黑体" pitchFamily="2" charset="-122"/>
            </a:endParaRPr>
          </a:p>
        </p:txBody>
      </p:sp>
      <p:graphicFrame>
        <p:nvGraphicFramePr>
          <p:cNvPr id="3" name="Object 2"/>
          <p:cNvGraphicFramePr>
            <a:graphicFrameLocks noChangeAspect="1"/>
          </p:cNvGraphicFramePr>
          <p:nvPr/>
        </p:nvGraphicFramePr>
        <p:xfrm>
          <a:off x="0" y="5122863"/>
          <a:ext cx="9144000" cy="1735137"/>
        </p:xfrm>
        <a:graphic>
          <a:graphicData uri="http://schemas.openxmlformats.org/presentationml/2006/ole">
            <mc:AlternateContent xmlns:mc="http://schemas.openxmlformats.org/markup-compatibility/2006">
              <mc:Choice xmlns:v="urn:schemas-microsoft-com:vml" Requires="v">
                <p:oleObj spid="_x0000_s103577" name="Image" r:id="rId3" imgW="12977778" imgH="3695238" progId="">
                  <p:embed/>
                </p:oleObj>
              </mc:Choice>
              <mc:Fallback>
                <p:oleObj name="Image" r:id="rId3" imgW="12977778" imgH="3695238"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5122863"/>
                        <a:ext cx="9144000" cy="173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Picture 83" descr="global1"/>
          <p:cNvPicPr>
            <a:picLocks noChangeAspect="1" noChangeArrowheads="1"/>
          </p:cNvPicPr>
          <p:nvPr userDrawn="1"/>
        </p:nvPicPr>
        <p:blipFill>
          <a:blip r:embed="rId5" cstate="print"/>
          <a:srcRect/>
          <a:stretch>
            <a:fillRect/>
          </a:stretch>
        </p:blipFill>
        <p:spPr bwMode="ltGray">
          <a:xfrm>
            <a:off x="0" y="0"/>
            <a:ext cx="9144000" cy="2238375"/>
          </a:xfrm>
          <a:prstGeom prst="rect">
            <a:avLst/>
          </a:prstGeom>
          <a:noFill/>
          <a:ln w="9525">
            <a:noFill/>
            <a:miter lim="800000"/>
            <a:headEnd/>
            <a:tailEnd/>
          </a:ln>
        </p:spPr>
      </p:pic>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Picture 2" descr="C:\Documents and Settings\Administrator\桌面\未标题-22.jpg"/>
          <p:cNvPicPr>
            <a:picLocks noChangeAspect="1" noChangeArrowheads="1"/>
          </p:cNvPicPr>
          <p:nvPr userDrawn="1"/>
        </p:nvPicPr>
        <p:blipFill>
          <a:blip r:embed="rId2" cstate="print"/>
          <a:srcRect/>
          <a:stretch>
            <a:fillRect/>
          </a:stretch>
        </p:blipFill>
        <p:spPr bwMode="auto">
          <a:xfrm>
            <a:off x="3175" y="0"/>
            <a:ext cx="9140825" cy="6856413"/>
          </a:xfrm>
          <a:prstGeom prst="rect">
            <a:avLst/>
          </a:prstGeom>
          <a:noFill/>
          <a:ln w="9525">
            <a:noFill/>
            <a:miter lim="800000"/>
            <a:headEnd/>
            <a:tailEnd/>
          </a:ln>
        </p:spPr>
      </p:pic>
      <p:pic>
        <p:nvPicPr>
          <p:cNvPr id="3" name="Picture 16" descr="20070102151804934"/>
          <p:cNvPicPr>
            <a:picLocks noChangeAspect="1" noChangeArrowheads="1"/>
          </p:cNvPicPr>
          <p:nvPr userDrawn="1"/>
        </p:nvPicPr>
        <p:blipFill>
          <a:blip r:embed="rId3" cstate="print"/>
          <a:srcRect/>
          <a:stretch>
            <a:fillRect/>
          </a:stretch>
        </p:blipFill>
        <p:spPr bwMode="auto">
          <a:xfrm>
            <a:off x="127000" y="6042025"/>
            <a:ext cx="720725" cy="720725"/>
          </a:xfrm>
          <a:prstGeom prst="rect">
            <a:avLst/>
          </a:prstGeom>
          <a:noFill/>
          <a:ln w="9525">
            <a:noFill/>
            <a:miter lim="800000"/>
            <a:headEnd/>
            <a:tailEnd/>
          </a:ln>
        </p:spPr>
      </p:pic>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Picture 2" descr="C:\Documents and Settings\Administrator\桌面\未标题-21.jpg"/>
          <p:cNvPicPr>
            <a:picLocks noChangeAspect="1" noChangeArrowheads="1"/>
          </p:cNvPicPr>
          <p:nvPr userDrawn="1"/>
        </p:nvPicPr>
        <p:blipFill>
          <a:blip r:embed="rId2" cstate="print"/>
          <a:srcRect l="3314" r="3104"/>
          <a:stretch>
            <a:fillRect/>
          </a:stretch>
        </p:blipFill>
        <p:spPr bwMode="auto">
          <a:xfrm>
            <a:off x="0" y="1588"/>
            <a:ext cx="9144000" cy="6873875"/>
          </a:xfrm>
          <a:prstGeom prst="rect">
            <a:avLst/>
          </a:prstGeom>
          <a:noFill/>
          <a:ln w="9525">
            <a:noFill/>
            <a:miter lim="800000"/>
            <a:headEnd/>
            <a:tailEnd/>
          </a:ln>
        </p:spPr>
      </p:pic>
      <p:pic>
        <p:nvPicPr>
          <p:cNvPr id="3" name="Picture 7" descr="me_03"/>
          <p:cNvPicPr>
            <a:picLocks noChangeAspect="1" noChangeArrowheads="1"/>
          </p:cNvPicPr>
          <p:nvPr userDrawn="1"/>
        </p:nvPicPr>
        <p:blipFill>
          <a:blip r:embed="rId3" cstate="print"/>
          <a:srcRect r="3021"/>
          <a:stretch>
            <a:fillRect/>
          </a:stretch>
        </p:blipFill>
        <p:spPr bwMode="auto">
          <a:xfrm>
            <a:off x="-6350" y="992188"/>
            <a:ext cx="7634288" cy="5903912"/>
          </a:xfrm>
          <a:prstGeom prst="rect">
            <a:avLst/>
          </a:prstGeom>
          <a:noFill/>
          <a:ln w="9525">
            <a:noFill/>
            <a:miter lim="800000"/>
            <a:headEnd/>
            <a:tailEnd/>
          </a:ln>
        </p:spPr>
      </p:pic>
      <p:pic>
        <p:nvPicPr>
          <p:cNvPr id="4" name="Picture 8" descr="중문_master02_왼쪽바01"/>
          <p:cNvPicPr>
            <a:picLocks noChangeAspect="1" noChangeArrowheads="1"/>
          </p:cNvPicPr>
          <p:nvPr userDrawn="1"/>
        </p:nvPicPr>
        <p:blipFill>
          <a:blip r:embed="rId4" cstate="print"/>
          <a:srcRect/>
          <a:stretch>
            <a:fillRect/>
          </a:stretch>
        </p:blipFill>
        <p:spPr bwMode="auto">
          <a:xfrm>
            <a:off x="0" y="1000125"/>
            <a:ext cx="4592638" cy="5903913"/>
          </a:xfrm>
          <a:prstGeom prst="rect">
            <a:avLst/>
          </a:prstGeom>
          <a:noFill/>
          <a:ln w="9525">
            <a:noFill/>
            <a:miter lim="800000"/>
            <a:headEnd/>
            <a:tailEnd/>
          </a:ln>
        </p:spPr>
      </p:pic>
      <p:pic>
        <p:nvPicPr>
          <p:cNvPr id="5" name="Picture 16" descr="20070102151804934"/>
          <p:cNvPicPr>
            <a:picLocks noChangeAspect="1" noChangeArrowheads="1"/>
          </p:cNvPicPr>
          <p:nvPr userDrawn="1"/>
        </p:nvPicPr>
        <p:blipFill>
          <a:blip r:embed="rId5" cstate="print"/>
          <a:srcRect/>
          <a:stretch>
            <a:fillRect/>
          </a:stretch>
        </p:blipFill>
        <p:spPr bwMode="auto">
          <a:xfrm>
            <a:off x="127000" y="6042025"/>
            <a:ext cx="720725" cy="7207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40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0668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0668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p:cNvSpPr>
            <a:spLocks noGrp="1" noChangeArrowheads="1"/>
          </p:cNvSpPr>
          <p:nvPr>
            <p:ph type="sldNum" sz="quarter" idx="10"/>
          </p:nvPr>
        </p:nvSpPr>
        <p:spPr>
          <a:ln/>
        </p:spPr>
        <p:txBody>
          <a:bodyPr/>
          <a:lstStyle>
            <a:lvl1pPr>
              <a:defRPr/>
            </a:lvl1pPr>
          </a:lstStyle>
          <a:p>
            <a:pPr>
              <a:defRPr/>
            </a:pPr>
            <a:fld id="{4D6D42B8-E5FA-4F53-BDB9-6C122286655E}" type="slidenum">
              <a:rPr lang="zh-CN" altLang="en-US"/>
              <a:pPr>
                <a:defRPr/>
              </a:pPr>
              <a:t>‹#›</a:t>
            </a:fld>
            <a:endParaRPr lang="en-US" altLang="zh-CN"/>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6"/>
          <p:cNvSpPr>
            <a:spLocks noGrp="1" noChangeArrowheads="1"/>
          </p:cNvSpPr>
          <p:nvPr>
            <p:ph type="sldNum" sz="quarter" idx="10"/>
          </p:nvPr>
        </p:nvSpPr>
        <p:spPr>
          <a:ln/>
        </p:spPr>
        <p:txBody>
          <a:bodyPr/>
          <a:lstStyle>
            <a:lvl1pPr>
              <a:defRPr/>
            </a:lvl1pPr>
          </a:lstStyle>
          <a:p>
            <a:pPr>
              <a:defRPr/>
            </a:pPr>
            <a:fld id="{60F2D2DE-EAFE-4B4D-9E15-056193E8A899}" type="slidenum">
              <a:rPr lang="zh-CN" altLang="en-US"/>
              <a:pPr>
                <a:defRPr/>
              </a:pPr>
              <a:t>‹#›</a:t>
            </a:fld>
            <a:endParaRPr lang="en-US" altLang="zh-CN"/>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6"/>
          <p:cNvSpPr>
            <a:spLocks noGrp="1" noChangeArrowheads="1"/>
          </p:cNvSpPr>
          <p:nvPr>
            <p:ph type="sldNum" sz="quarter" idx="10"/>
          </p:nvPr>
        </p:nvSpPr>
        <p:spPr>
          <a:ln/>
        </p:spPr>
        <p:txBody>
          <a:bodyPr/>
          <a:lstStyle>
            <a:lvl1pPr>
              <a:defRPr/>
            </a:lvl1pPr>
          </a:lstStyle>
          <a:p>
            <a:pPr>
              <a:defRPr/>
            </a:pPr>
            <a:fld id="{BA939D43-F690-4CE7-B86C-468AC61EB87B}" type="slidenum">
              <a:rPr lang="zh-CN" altLang="en-US"/>
              <a:pPr>
                <a:defRPr/>
              </a:pPr>
              <a:t>‹#›</a:t>
            </a:fld>
            <a:endParaRPr lang="en-US" altLang="zh-CN"/>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C3765C1D-FC18-48AB-B506-6A116796F9C9}" type="slidenum">
              <a:rPr lang="zh-CN" altLang="en-US"/>
              <a:pPr>
                <a:defRPr/>
              </a:pPr>
              <a:t>‹#›</a:t>
            </a:fld>
            <a:endParaRPr lang="en-US" altLang="zh-CN"/>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descr="C:\Documents and Settings\Administrator\桌面\未标题-1.jpg"/>
          <p:cNvPicPr>
            <a:picLocks noChangeAspect="1" noChangeArrowheads="1"/>
          </p:cNvPicPr>
          <p:nvPr userDrawn="1"/>
        </p:nvPicPr>
        <p:blipFill>
          <a:blip r:embed="rId2" cstate="print"/>
          <a:srcRect/>
          <a:stretch>
            <a:fillRect/>
          </a:stretch>
        </p:blipFill>
        <p:spPr bwMode="auto">
          <a:xfrm>
            <a:off x="-6350" y="1588"/>
            <a:ext cx="9150350" cy="6856412"/>
          </a:xfrm>
          <a:prstGeom prst="rect">
            <a:avLst/>
          </a:prstGeom>
          <a:noFill/>
          <a:ln w="9525">
            <a:noFill/>
            <a:miter lim="800000"/>
            <a:headEnd/>
            <a:tailEnd/>
          </a:ln>
        </p:spPr>
      </p:pic>
      <p:grpSp>
        <p:nvGrpSpPr>
          <p:cNvPr id="5" name="组合 7"/>
          <p:cNvGrpSpPr>
            <a:grpSpLocks/>
          </p:cNvGrpSpPr>
          <p:nvPr userDrawn="1"/>
        </p:nvGrpSpPr>
        <p:grpSpPr bwMode="auto">
          <a:xfrm>
            <a:off x="280988" y="5573713"/>
            <a:ext cx="954087" cy="957262"/>
            <a:chOff x="294338" y="5675582"/>
            <a:chExt cx="954000" cy="958114"/>
          </a:xfrm>
        </p:grpSpPr>
        <p:pic>
          <p:nvPicPr>
            <p:cNvPr id="6" name="Picture 16" descr="20070102151804934"/>
            <p:cNvPicPr>
              <a:picLocks noChangeAspect="1" noChangeArrowheads="1"/>
            </p:cNvPicPr>
            <p:nvPr/>
          </p:nvPicPr>
          <p:blipFill>
            <a:blip r:embed="rId3" cstate="print"/>
            <a:srcRect/>
            <a:stretch>
              <a:fillRect/>
            </a:stretch>
          </p:blipFill>
          <p:spPr bwMode="auto">
            <a:xfrm>
              <a:off x="310105" y="5697696"/>
              <a:ext cx="936000" cy="936000"/>
            </a:xfrm>
            <a:prstGeom prst="rect">
              <a:avLst/>
            </a:prstGeom>
            <a:noFill/>
            <a:ln w="9525">
              <a:noFill/>
              <a:miter lim="800000"/>
              <a:headEnd/>
              <a:tailEnd/>
            </a:ln>
          </p:spPr>
        </p:pic>
        <p:sp>
          <p:nvSpPr>
            <p:cNvPr id="7" name="椭圆 6"/>
            <p:cNvSpPr/>
            <p:nvPr/>
          </p:nvSpPr>
          <p:spPr>
            <a:xfrm>
              <a:off x="294338" y="5675582"/>
              <a:ext cx="954000" cy="953348"/>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lnSpc>
                  <a:spcPct val="100000"/>
                </a:lnSpc>
                <a:spcBef>
                  <a:spcPct val="0"/>
                </a:spcBef>
                <a:buFontTx/>
                <a:buNone/>
                <a:defRPr/>
              </a:pPr>
              <a:endParaRPr kumimoji="0" lang="zh-CN" altLang="en-US" b="0" u="none">
                <a:solidFill>
                  <a:prstClr val="white"/>
                </a:solidFill>
              </a:endParaRPr>
            </a:p>
          </p:txBody>
        </p:sp>
      </p:gr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a:t>Click to edit Master text styles</a:t>
            </a:r>
          </a:p>
        </p:txBody>
      </p:sp>
      <p:sp>
        <p:nvSpPr>
          <p:cNvPr id="8" name="Date Placeholder 3"/>
          <p:cNvSpPr>
            <a:spLocks noGrp="1"/>
          </p:cNvSpPr>
          <p:nvPr>
            <p:ph type="dt" sz="half" idx="10"/>
          </p:nvPr>
        </p:nvSpPr>
        <p:spPr/>
        <p:txBody>
          <a:bodyPr/>
          <a:lstStyle>
            <a:lvl1pPr>
              <a:lnSpc>
                <a:spcPct val="120000"/>
              </a:lnSpc>
              <a:spcBef>
                <a:spcPct val="50000"/>
              </a:spcBef>
              <a:buFont typeface="Wingdings" pitchFamily="2" charset="2"/>
              <a:buChar char="q"/>
              <a:defRPr kumimoji="1" b="1" u="sng" smtClean="0">
                <a:ea typeface="黑体" pitchFamily="49" charset="-122"/>
              </a:defRPr>
            </a:lvl1pPr>
          </a:lstStyle>
          <a:p>
            <a:pPr>
              <a:defRPr/>
            </a:pPr>
            <a:fld id="{26D1A135-B7CC-4F79-9F1A-A266BAD34AA8}" type="datetime1">
              <a:rPr lang="en-US" altLang="zh-CN"/>
              <a:pPr>
                <a:defRPr/>
              </a:pPr>
              <a:t>11/22/2017</a:t>
            </a:fld>
            <a:endParaRPr lang="en-US" altLang="zh-CN"/>
          </a:p>
        </p:txBody>
      </p:sp>
      <p:sp>
        <p:nvSpPr>
          <p:cNvPr id="9" name="Footer Placeholder 4"/>
          <p:cNvSpPr>
            <a:spLocks noGrp="1"/>
          </p:cNvSpPr>
          <p:nvPr>
            <p:ph type="ftr" sz="quarter" idx="11"/>
          </p:nvPr>
        </p:nvSpPr>
        <p:spPr/>
        <p:txBody>
          <a:bodyPr/>
          <a:lstStyle>
            <a:lvl1pPr>
              <a:lnSpc>
                <a:spcPct val="120000"/>
              </a:lnSpc>
              <a:spcBef>
                <a:spcPct val="50000"/>
              </a:spcBef>
              <a:buFont typeface="Wingdings" pitchFamily="2" charset="2"/>
              <a:buChar char="q"/>
              <a:defRPr kumimoji="1" b="1" u="sng">
                <a:ea typeface="黑体" pitchFamily="49" charset="-122"/>
              </a:defRPr>
            </a:lvl1pPr>
          </a:lstStyle>
          <a:p>
            <a:pPr>
              <a:defRPr/>
            </a:pPr>
            <a:endParaRPr lang="zh-CN" altLang="zh-CN"/>
          </a:p>
        </p:txBody>
      </p:sp>
      <p:sp>
        <p:nvSpPr>
          <p:cNvPr id="10" name="Slide Number Placeholder 5"/>
          <p:cNvSpPr>
            <a:spLocks noGrp="1"/>
          </p:cNvSpPr>
          <p:nvPr>
            <p:ph type="sldNum" sz="quarter" idx="12"/>
          </p:nvPr>
        </p:nvSpPr>
        <p:spPr/>
        <p:txBody>
          <a:bodyPr/>
          <a:lstStyle>
            <a:lvl1pPr>
              <a:lnSpc>
                <a:spcPct val="120000"/>
              </a:lnSpc>
              <a:spcBef>
                <a:spcPct val="50000"/>
              </a:spcBef>
              <a:buFont typeface="Wingdings" pitchFamily="2" charset="2"/>
              <a:buChar char="q"/>
              <a:defRPr kumimoji="1" b="1" u="sng">
                <a:ea typeface="黑体" pitchFamily="49" charset="-122"/>
              </a:defRPr>
            </a:lvl1pPr>
          </a:lstStyle>
          <a:p>
            <a:pPr>
              <a:defRPr/>
            </a:pPr>
            <a:fld id="{775349E4-AE18-41D5-8454-6565926DDA78}" type="slidenum">
              <a:rPr lang="en-US" altLang="zh-CN"/>
              <a:pPr>
                <a:defRPr/>
              </a:pPr>
              <a:t>‹#›</a:t>
            </a:fld>
            <a:endParaRPr lang="en-US" altLang="zh-CN"/>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p:cNvSpPr>
            <a:spLocks noGrp="1" noChangeArrowheads="1"/>
          </p:cNvSpPr>
          <p:nvPr>
            <p:ph type="sldNum" sz="quarter" idx="10"/>
          </p:nvPr>
        </p:nvSpPr>
        <p:spPr>
          <a:ln/>
        </p:spPr>
        <p:txBody>
          <a:bodyPr/>
          <a:lstStyle>
            <a:lvl1pPr>
              <a:defRPr/>
            </a:lvl1pPr>
          </a:lstStyle>
          <a:p>
            <a:pPr>
              <a:defRPr/>
            </a:pPr>
            <a:fld id="{257A7455-D4FE-4BC5-B671-2B3B5A699980}" type="slidenum">
              <a:rPr lang="zh-CN" altLang="en-US"/>
              <a:pPr>
                <a:defRPr/>
              </a:pPr>
              <a:t>‹#›</a:t>
            </a:fld>
            <a:endParaRPr lang="en-US" altLang="zh-CN"/>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p:cNvSpPr>
            <a:spLocks noGrp="1" noChangeArrowheads="1"/>
          </p:cNvSpPr>
          <p:nvPr>
            <p:ph type="sldNum" sz="quarter" idx="10"/>
          </p:nvPr>
        </p:nvSpPr>
        <p:spPr>
          <a:ln/>
        </p:spPr>
        <p:txBody>
          <a:bodyPr/>
          <a:lstStyle>
            <a:lvl1pPr>
              <a:defRPr/>
            </a:lvl1pPr>
          </a:lstStyle>
          <a:p>
            <a:pPr>
              <a:defRPr/>
            </a:pPr>
            <a:fld id="{FA272F20-1ACD-4317-99D7-160A8DA41E6D}" type="slidenum">
              <a:rPr lang="zh-CN" altLang="en-US"/>
              <a:pPr>
                <a:defRPr/>
              </a:pPr>
              <a:t>‹#›</a:t>
            </a:fld>
            <a:endParaRPr lang="en-US" altLang="zh-CN"/>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sldNum" sz="quarter" idx="10"/>
          </p:nvPr>
        </p:nvSpPr>
        <p:spPr>
          <a:ln/>
        </p:spPr>
        <p:txBody>
          <a:bodyPr/>
          <a:lstStyle>
            <a:lvl1pPr>
              <a:defRPr/>
            </a:lvl1pPr>
          </a:lstStyle>
          <a:p>
            <a:pPr>
              <a:defRPr/>
            </a:pPr>
            <a:fld id="{4049F87A-5C55-47DB-8D82-0982F5EDBB81}" type="slidenum">
              <a:rPr lang="zh-CN" altLang="en-US"/>
              <a:pPr>
                <a:defRPr/>
              </a:pPr>
              <a:t>‹#›</a:t>
            </a:fld>
            <a:endParaRPr lang="en-US" altLang="zh-CN"/>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2400"/>
            <a:ext cx="2057400" cy="61722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2400"/>
            <a:ext cx="6019800" cy="61722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sldNum" sz="quarter" idx="10"/>
          </p:nvPr>
        </p:nvSpPr>
        <p:spPr>
          <a:ln/>
        </p:spPr>
        <p:txBody>
          <a:bodyPr/>
          <a:lstStyle>
            <a:lvl1pPr>
              <a:defRPr/>
            </a:lvl1pPr>
          </a:lstStyle>
          <a:p>
            <a:pPr>
              <a:defRPr/>
            </a:pPr>
            <a:fld id="{E5FC85A4-5530-4C2D-B6C6-AD828C24CF96}" type="slidenum">
              <a:rPr lang="zh-CN" altLang="en-US"/>
              <a:pPr>
                <a:defRPr/>
              </a:pPr>
              <a:t>‹#›</a:t>
            </a:fld>
            <a:endParaRPr lang="en-US" altLang="zh-CN"/>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2" name="Picture 2" descr="C:\Documents and Settings\Administrator\桌面\未标题-11.jpg"/>
          <p:cNvPicPr>
            <a:picLocks noChangeAspect="1" noChangeArrowheads="1"/>
          </p:cNvPicPr>
          <p:nvPr userDrawn="1"/>
        </p:nvPicPr>
        <p:blipFill>
          <a:blip r:embed="rId2" cstate="print"/>
          <a:srcRect/>
          <a:stretch>
            <a:fillRect/>
          </a:stretch>
        </p:blipFill>
        <p:spPr bwMode="auto">
          <a:xfrm>
            <a:off x="-63500" y="1588"/>
            <a:ext cx="9207500" cy="6856412"/>
          </a:xfrm>
          <a:prstGeom prst="rect">
            <a:avLst/>
          </a:prstGeom>
          <a:noFill/>
          <a:ln w="9525">
            <a:noFill/>
            <a:miter lim="800000"/>
            <a:headEnd/>
            <a:tailEnd/>
          </a:ln>
        </p:spPr>
      </p:pic>
      <p:sp>
        <p:nvSpPr>
          <p:cNvPr id="3" name="矩形 2"/>
          <p:cNvSpPr/>
          <p:nvPr userDrawn="1"/>
        </p:nvSpPr>
        <p:spPr>
          <a:xfrm>
            <a:off x="4141263" y="6197340"/>
            <a:ext cx="4775666" cy="394210"/>
          </a:xfrm>
          <a:prstGeom prst="rect">
            <a:avLst/>
          </a:prstGeom>
        </p:spPr>
        <p:txBody>
          <a:bodyPr wrap="none">
            <a:spAutoFit/>
          </a:bodyPr>
          <a:lstStyle/>
          <a:p>
            <a:pPr algn="r">
              <a:buNone/>
            </a:pPr>
            <a:r>
              <a:rPr kumimoji="1" lang="en-US" altLang="zh-CN" b="1" u="none" kern="1200" dirty="0">
                <a:solidFill>
                  <a:schemeClr val="bg1"/>
                </a:solidFill>
                <a:effectLst>
                  <a:outerShdw blurRad="38100" dist="38100" dir="2700000" algn="tl">
                    <a:srgbClr val="000000"/>
                  </a:outerShdw>
                </a:effectLst>
                <a:latin typeface="Arial" pitchFamily="34" charset="0"/>
                <a:ea typeface="黑体" pitchFamily="49" charset="-122"/>
                <a:cs typeface="Arial" pitchFamily="34" charset="0"/>
              </a:rPr>
              <a:t>http://web.lasg.ac.cn/staff/ljp/Eindex.html</a:t>
            </a:r>
            <a:r>
              <a:rPr lang="en-US" altLang="zh-CN" u="none" dirty="0">
                <a:solidFill>
                  <a:schemeClr val="bg1"/>
                </a:solidFill>
                <a:effectLst>
                  <a:outerShdw blurRad="38100" dist="38100" dir="2700000" algn="tl">
                    <a:srgbClr val="000000">
                      <a:alpha val="43137"/>
                    </a:srgbClr>
                  </a:outerShdw>
                </a:effectLst>
                <a:latin typeface="Arial" pitchFamily="34" charset="0"/>
                <a:cs typeface="Arial" pitchFamily="34" charset="0"/>
              </a:rPr>
              <a:t> </a:t>
            </a:r>
            <a:endParaRPr lang="zh-CN" altLang="en-US" u="none"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65295091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6"/>
          <p:cNvSpPr>
            <a:spLocks noGrp="1" noChangeArrowheads="1"/>
          </p:cNvSpPr>
          <p:nvPr>
            <p:ph type="sldNum" sz="quarter" idx="10"/>
          </p:nvPr>
        </p:nvSpPr>
        <p:spPr>
          <a:xfrm>
            <a:off x="3429000" y="6508750"/>
            <a:ext cx="2133600" cy="307975"/>
          </a:xfrm>
          <a:prstGeom prst="rect">
            <a:avLst/>
          </a:prstGeom>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kumimoji="0" b="0" u="none">
                <a:solidFill>
                  <a:srgbClr val="FFFFFF"/>
                </a:solidFill>
                <a:latin typeface="Arial" pitchFamily="34" charset="0"/>
                <a:ea typeface="MS PGothic" pitchFamily="34" charset="-128"/>
              </a:defRPr>
            </a:lvl1pPr>
          </a:lstStyle>
          <a:p>
            <a:pPr algn="l" rtl="0" fontAlgn="base">
              <a:spcAft>
                <a:spcPct val="0"/>
              </a:spcAft>
              <a:defRPr/>
            </a:pPr>
            <a:fld id="{145076B1-BF58-447E-998C-3BB24067AFB9}" type="slidenum">
              <a:rPr lang="zh-CN" altLang="en-US" kern="1200">
                <a:cs typeface="+mn-cs"/>
              </a:rPr>
              <a:pPr algn="l" rtl="0" fontAlgn="base">
                <a:spcAft>
                  <a:spcPct val="0"/>
                </a:spcAft>
                <a:defRPr/>
              </a:pPr>
              <a:t>‹#›</a:t>
            </a:fld>
            <a:endParaRPr lang="en-US" altLang="zh-CN" kern="1200">
              <a:cs typeface="+mn-cs"/>
            </a:endParaRPr>
          </a:p>
        </p:txBody>
      </p:sp>
    </p:spTree>
    <p:extLst>
      <p:ext uri="{BB962C8B-B14F-4D97-AF65-F5344CB8AC3E}">
        <p14:creationId xmlns:p14="http://schemas.microsoft.com/office/powerpoint/2010/main" val="384543828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33400" y="152400"/>
            <a:ext cx="8153400" cy="563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066800"/>
            <a:ext cx="8229600" cy="5257800"/>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10"/>
          </p:nvPr>
        </p:nvSpPr>
        <p:spPr>
          <a:xfrm>
            <a:off x="3429000" y="6508750"/>
            <a:ext cx="2133600" cy="307975"/>
          </a:xfrm>
          <a:prstGeom prst="rect">
            <a:avLst/>
          </a:prstGeom>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kumimoji="0" sz="1200" b="0" u="none">
                <a:solidFill>
                  <a:srgbClr val="FFFFFF"/>
                </a:solidFill>
                <a:latin typeface="Arial" pitchFamily="34" charset="0"/>
                <a:ea typeface="宋体" pitchFamily="2" charset="-122"/>
              </a:defRPr>
            </a:lvl1pPr>
          </a:lstStyle>
          <a:p>
            <a:pPr rtl="0" fontAlgn="base">
              <a:spcAft>
                <a:spcPct val="0"/>
              </a:spcAft>
              <a:defRPr/>
            </a:pPr>
            <a:fld id="{3BE6121C-B1D8-419F-B49D-B7AC7D7BEDCB}" type="slidenum">
              <a:rPr lang="zh-CN" altLang="en-US" kern="1200">
                <a:cs typeface="+mn-cs"/>
              </a:rPr>
              <a:pPr rtl="0" fontAlgn="base">
                <a:spcAft>
                  <a:spcPct val="0"/>
                </a:spcAft>
                <a:defRPr/>
              </a:pPr>
              <a:t>‹#›</a:t>
            </a:fld>
            <a:endParaRPr lang="en-US" altLang="zh-CN" kern="1200">
              <a:cs typeface="+mn-cs"/>
            </a:endParaRPr>
          </a:p>
        </p:txBody>
      </p:sp>
    </p:spTree>
    <p:extLst>
      <p:ext uri="{BB962C8B-B14F-4D97-AF65-F5344CB8AC3E}">
        <p14:creationId xmlns:p14="http://schemas.microsoft.com/office/powerpoint/2010/main" val="292221433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6"/>
          <p:cNvSpPr>
            <a:spLocks noGrp="1" noChangeArrowheads="1"/>
          </p:cNvSpPr>
          <p:nvPr>
            <p:ph type="sldNum" sz="quarter" idx="10"/>
          </p:nvPr>
        </p:nvSpPr>
        <p:spPr>
          <a:xfrm>
            <a:off x="3429000" y="6508750"/>
            <a:ext cx="2133600" cy="307975"/>
          </a:xfrm>
          <a:prstGeom prst="rect">
            <a:avLst/>
          </a:prstGeom>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kumimoji="0" sz="1200" b="0" u="none">
                <a:solidFill>
                  <a:srgbClr val="FFFFFF"/>
                </a:solidFill>
                <a:latin typeface="Arial" pitchFamily="34" charset="0"/>
                <a:ea typeface="宋体" pitchFamily="2" charset="-122"/>
              </a:defRPr>
            </a:lvl1pPr>
          </a:lstStyle>
          <a:p>
            <a:pPr rtl="0" fontAlgn="base">
              <a:spcAft>
                <a:spcPct val="0"/>
              </a:spcAft>
              <a:defRPr/>
            </a:pPr>
            <a:fld id="{C435B262-EE65-4316-B313-55096B2D159D}" type="slidenum">
              <a:rPr lang="zh-CN" altLang="en-US" kern="1200">
                <a:cs typeface="+mn-cs"/>
              </a:rPr>
              <a:pPr rtl="0" fontAlgn="base">
                <a:spcAft>
                  <a:spcPct val="0"/>
                </a:spcAft>
                <a:defRPr/>
              </a:pPr>
              <a:t>‹#›</a:t>
            </a:fld>
            <a:endParaRPr lang="en-US" altLang="zh-CN" kern="1200">
              <a:cs typeface="+mn-cs"/>
            </a:endParaRPr>
          </a:p>
        </p:txBody>
      </p:sp>
    </p:spTree>
    <p:extLst>
      <p:ext uri="{BB962C8B-B14F-4D97-AF65-F5344CB8AC3E}">
        <p14:creationId xmlns:p14="http://schemas.microsoft.com/office/powerpoint/2010/main" val="373773688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533400" y="152400"/>
            <a:ext cx="8153400" cy="563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066800"/>
            <a:ext cx="4038600" cy="5257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066800"/>
            <a:ext cx="4038600" cy="5257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6"/>
          <p:cNvSpPr>
            <a:spLocks noGrp="1" noChangeArrowheads="1"/>
          </p:cNvSpPr>
          <p:nvPr>
            <p:ph type="sldNum" sz="quarter" idx="10"/>
          </p:nvPr>
        </p:nvSpPr>
        <p:spPr>
          <a:xfrm>
            <a:off x="3429000" y="6508750"/>
            <a:ext cx="2133600" cy="307975"/>
          </a:xfrm>
          <a:prstGeom prst="rect">
            <a:avLst/>
          </a:prstGeom>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kumimoji="0" sz="1200" b="0" u="none">
                <a:solidFill>
                  <a:srgbClr val="FFFFFF"/>
                </a:solidFill>
                <a:latin typeface="Arial" pitchFamily="34" charset="0"/>
                <a:ea typeface="宋体" pitchFamily="2" charset="-122"/>
              </a:defRPr>
            </a:lvl1pPr>
          </a:lstStyle>
          <a:p>
            <a:pPr rtl="0" fontAlgn="base">
              <a:spcAft>
                <a:spcPct val="0"/>
              </a:spcAft>
              <a:defRPr/>
            </a:pPr>
            <a:fld id="{2267539F-2ED7-402A-92AF-23858CF35288}" type="slidenum">
              <a:rPr lang="zh-CN" altLang="en-US" kern="1200">
                <a:cs typeface="+mn-cs"/>
              </a:rPr>
              <a:pPr rtl="0" fontAlgn="base">
                <a:spcAft>
                  <a:spcPct val="0"/>
                </a:spcAft>
                <a:defRPr/>
              </a:pPr>
              <a:t>‹#›</a:t>
            </a:fld>
            <a:endParaRPr lang="en-US" altLang="zh-CN" kern="1200">
              <a:cs typeface="+mn-cs"/>
            </a:endParaRPr>
          </a:p>
        </p:txBody>
      </p:sp>
    </p:spTree>
    <p:extLst>
      <p:ext uri="{BB962C8B-B14F-4D97-AF65-F5344CB8AC3E}">
        <p14:creationId xmlns:p14="http://schemas.microsoft.com/office/powerpoint/2010/main" val="134774088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6"/>
          <p:cNvSpPr>
            <a:spLocks noGrp="1" noChangeArrowheads="1"/>
          </p:cNvSpPr>
          <p:nvPr>
            <p:ph type="sldNum" sz="quarter" idx="10"/>
          </p:nvPr>
        </p:nvSpPr>
        <p:spPr>
          <a:xfrm>
            <a:off x="3429000" y="6508750"/>
            <a:ext cx="2133600" cy="307975"/>
          </a:xfrm>
          <a:prstGeom prst="rect">
            <a:avLst/>
          </a:prstGeom>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kumimoji="0" sz="1200" b="0" u="none">
                <a:solidFill>
                  <a:srgbClr val="FFFFFF"/>
                </a:solidFill>
                <a:latin typeface="Arial" pitchFamily="34" charset="0"/>
                <a:ea typeface="宋体" pitchFamily="2" charset="-122"/>
              </a:defRPr>
            </a:lvl1pPr>
          </a:lstStyle>
          <a:p>
            <a:pPr rtl="0" fontAlgn="base">
              <a:spcAft>
                <a:spcPct val="0"/>
              </a:spcAft>
              <a:defRPr/>
            </a:pPr>
            <a:fld id="{B66F216E-AF0B-4865-862C-6279D54A38B7}" type="slidenum">
              <a:rPr lang="zh-CN" altLang="en-US" kern="1200">
                <a:cs typeface="+mn-cs"/>
              </a:rPr>
              <a:pPr rtl="0" fontAlgn="base">
                <a:spcAft>
                  <a:spcPct val="0"/>
                </a:spcAft>
                <a:defRPr/>
              </a:pPr>
              <a:t>‹#›</a:t>
            </a:fld>
            <a:endParaRPr lang="en-US" altLang="zh-CN" kern="1200">
              <a:cs typeface="+mn-cs"/>
            </a:endParaRPr>
          </a:p>
        </p:txBody>
      </p:sp>
    </p:spTree>
    <p:extLst>
      <p:ext uri="{BB962C8B-B14F-4D97-AF65-F5344CB8AC3E}">
        <p14:creationId xmlns:p14="http://schemas.microsoft.com/office/powerpoint/2010/main" val="390198532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83" descr="global1"/>
          <p:cNvPicPr>
            <a:picLocks noChangeAspect="1" noChangeArrowheads="1"/>
          </p:cNvPicPr>
          <p:nvPr userDrawn="1"/>
        </p:nvPicPr>
        <p:blipFill>
          <a:blip r:embed="rId3" cstate="print"/>
          <a:srcRect/>
          <a:stretch>
            <a:fillRect/>
          </a:stretch>
        </p:blipFill>
        <p:spPr bwMode="ltGray">
          <a:xfrm>
            <a:off x="0" y="0"/>
            <a:ext cx="9144000" cy="2238375"/>
          </a:xfrm>
          <a:prstGeom prst="rect">
            <a:avLst/>
          </a:prstGeom>
          <a:noFill/>
          <a:ln w="9525">
            <a:noFill/>
            <a:miter lim="800000"/>
            <a:headEnd/>
            <a:tailEnd/>
          </a:ln>
        </p:spPr>
      </p:pic>
      <p:graphicFrame>
        <p:nvGraphicFramePr>
          <p:cNvPr id="3" name="Object 2"/>
          <p:cNvGraphicFramePr>
            <a:graphicFrameLocks noChangeAspect="1"/>
          </p:cNvGraphicFramePr>
          <p:nvPr/>
        </p:nvGraphicFramePr>
        <p:xfrm>
          <a:off x="0" y="5237163"/>
          <a:ext cx="9144000" cy="1620837"/>
        </p:xfrm>
        <a:graphic>
          <a:graphicData uri="http://schemas.openxmlformats.org/presentationml/2006/ole">
            <mc:AlternateContent xmlns:mc="http://schemas.openxmlformats.org/markup-compatibility/2006">
              <mc:Choice xmlns:v="urn:schemas-microsoft-com:vml" Requires="v">
                <p:oleObj spid="_x0000_s99481" name="Image" r:id="rId4" imgW="12977778" imgH="3695238" progId="">
                  <p:embed/>
                </p:oleObj>
              </mc:Choice>
              <mc:Fallback>
                <p:oleObj name="Image" r:id="rId4" imgW="12977778" imgH="3695238"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gray">
                      <a:xfrm>
                        <a:off x="0" y="5237163"/>
                        <a:ext cx="9144000" cy="1620837"/>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 name="Group 12"/>
          <p:cNvGrpSpPr>
            <a:grpSpLocks/>
          </p:cNvGrpSpPr>
          <p:nvPr userDrawn="1"/>
        </p:nvGrpSpPr>
        <p:grpSpPr bwMode="auto">
          <a:xfrm>
            <a:off x="8001000" y="5715000"/>
            <a:ext cx="1044575" cy="1044575"/>
            <a:chOff x="7713786" y="5523524"/>
            <a:chExt cx="1376606" cy="1340730"/>
          </a:xfrm>
        </p:grpSpPr>
        <p:pic>
          <p:nvPicPr>
            <p:cNvPr id="5" name="Picture 68" descr="5"/>
            <p:cNvPicPr>
              <a:picLocks noChangeAspect="1" noChangeArrowheads="1" noCrop="1"/>
            </p:cNvPicPr>
            <p:nvPr/>
          </p:nvPicPr>
          <p:blipFill>
            <a:blip r:embed="rId6" cstate="print"/>
            <a:srcRect/>
            <a:stretch>
              <a:fillRect/>
            </a:stretch>
          </p:blipFill>
          <p:spPr bwMode="auto">
            <a:xfrm>
              <a:off x="7848600" y="5638800"/>
              <a:ext cx="1112838" cy="1135062"/>
            </a:xfrm>
            <a:prstGeom prst="rect">
              <a:avLst/>
            </a:prstGeom>
            <a:noFill/>
            <a:ln w="9525">
              <a:noFill/>
              <a:miter lim="800000"/>
              <a:headEnd/>
              <a:tailEnd/>
            </a:ln>
          </p:spPr>
        </p:pic>
        <p:sp>
          <p:nvSpPr>
            <p:cNvPr id="6" name="Donut 11"/>
            <p:cNvSpPr>
              <a:spLocks noChangeAspect="1"/>
            </p:cNvSpPr>
            <p:nvPr/>
          </p:nvSpPr>
          <p:spPr>
            <a:xfrm>
              <a:off x="7713786" y="5523524"/>
              <a:ext cx="1376606" cy="1340730"/>
            </a:xfrm>
            <a:prstGeom prst="donut">
              <a:avLst>
                <a:gd name="adj" fmla="val 10093"/>
              </a:avLst>
            </a:prstGeom>
            <a:gradFill flip="none" rotWithShape="1">
              <a:gsLst>
                <a:gs pos="0">
                  <a:srgbClr val="FF6600"/>
                </a:gs>
                <a:gs pos="53000">
                  <a:srgbClr val="FFFFFF"/>
                </a:gs>
                <a:gs pos="99000">
                  <a:srgbClr val="FF6600"/>
                </a:gs>
              </a:gsLst>
              <a:lin ang="0" scaled="1"/>
              <a:tileRect/>
            </a:gradFill>
            <a:ln>
              <a:noFill/>
            </a:ln>
            <a:effectLst>
              <a:glow>
                <a:schemeClr val="accent6">
                  <a:alpha val="96000"/>
                </a:schemeClr>
              </a:glow>
              <a:outerShdw blurRad="63500" dir="9600000" kx="2700000" rotWithShape="0">
                <a:schemeClr val="tx1">
                  <a:lumMod val="85000"/>
                  <a:lumOff val="15000"/>
                  <a:alpha val="15000"/>
                </a:schemeClr>
              </a:outerShdw>
            </a:effectLst>
            <a:scene3d>
              <a:camera prst="orthographicFront"/>
              <a:lightRig rig="threePt" dir="t"/>
            </a:scene3d>
            <a:sp3d>
              <a:bevelB/>
            </a:sp3d>
          </p:spPr>
          <p:style>
            <a:lnRef idx="1">
              <a:schemeClr val="accent1"/>
            </a:lnRef>
            <a:fillRef idx="3">
              <a:schemeClr val="accent1"/>
            </a:fillRef>
            <a:effectRef idx="2">
              <a:schemeClr val="accent1"/>
            </a:effectRef>
            <a:fontRef idx="minor">
              <a:schemeClr val="lt1"/>
            </a:fontRef>
          </p:style>
          <p:txBody>
            <a:bodyPr anchor="ctr"/>
            <a:lstStyle/>
            <a:p>
              <a:pPr algn="ctr" defTabSz="457200">
                <a:lnSpc>
                  <a:spcPct val="100000"/>
                </a:lnSpc>
                <a:spcBef>
                  <a:spcPct val="0"/>
                </a:spcBef>
                <a:buFontTx/>
                <a:buNone/>
                <a:defRPr/>
              </a:pPr>
              <a:endParaRPr kumimoji="0" lang="zh-CN" altLang="zh-CN" b="0" u="none">
                <a:solidFill>
                  <a:prstClr val="black"/>
                </a:solidFill>
                <a:ea typeface="MS PGothic" pitchFamily="34" charset="-128"/>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533400" y="152400"/>
            <a:ext cx="8153400" cy="563563"/>
          </a:xfrm>
          <a:prstGeom prst="rect">
            <a:avLst/>
          </a:prstGeom>
        </p:spPr>
        <p:txBody>
          <a:bodyPr/>
          <a:lstStyle/>
          <a:p>
            <a:r>
              <a:rPr lang="zh-CN" altLang="en-US" smtClean="0"/>
              <a:t>单击此处编辑母版标题样式</a:t>
            </a:r>
            <a:endParaRPr lang="zh-CN" altLang="en-US"/>
          </a:p>
        </p:txBody>
      </p:sp>
      <p:sp>
        <p:nvSpPr>
          <p:cNvPr id="3" name="Rectangle 6"/>
          <p:cNvSpPr>
            <a:spLocks noGrp="1" noChangeArrowheads="1"/>
          </p:cNvSpPr>
          <p:nvPr>
            <p:ph type="sldNum" sz="quarter" idx="10"/>
          </p:nvPr>
        </p:nvSpPr>
        <p:spPr>
          <a:xfrm>
            <a:off x="3429000" y="6508750"/>
            <a:ext cx="2133600" cy="307975"/>
          </a:xfrm>
          <a:prstGeom prst="rect">
            <a:avLst/>
          </a:prstGeom>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kumimoji="0" sz="1200" b="0" u="none">
                <a:solidFill>
                  <a:srgbClr val="FFFFFF"/>
                </a:solidFill>
                <a:latin typeface="Arial" pitchFamily="34" charset="0"/>
                <a:ea typeface="宋体" pitchFamily="2" charset="-122"/>
              </a:defRPr>
            </a:lvl1pPr>
          </a:lstStyle>
          <a:p>
            <a:pPr rtl="0" fontAlgn="base">
              <a:spcAft>
                <a:spcPct val="0"/>
              </a:spcAft>
              <a:defRPr/>
            </a:pPr>
            <a:fld id="{135E2590-89D4-4A6E-AE90-F2EADEC63316}" type="slidenum">
              <a:rPr lang="zh-CN" altLang="en-US" kern="1200">
                <a:cs typeface="+mn-cs"/>
              </a:rPr>
              <a:pPr rtl="0" fontAlgn="base">
                <a:spcAft>
                  <a:spcPct val="0"/>
                </a:spcAft>
                <a:defRPr/>
              </a:pPr>
              <a:t>‹#›</a:t>
            </a:fld>
            <a:endParaRPr lang="en-US" altLang="zh-CN" kern="1200">
              <a:cs typeface="+mn-cs"/>
            </a:endParaRPr>
          </a:p>
        </p:txBody>
      </p:sp>
    </p:spTree>
    <p:extLst>
      <p:ext uri="{BB962C8B-B14F-4D97-AF65-F5344CB8AC3E}">
        <p14:creationId xmlns:p14="http://schemas.microsoft.com/office/powerpoint/2010/main" val="405297841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3429000" y="6508750"/>
            <a:ext cx="2133600" cy="307975"/>
          </a:xfrm>
          <a:prstGeom prst="rect">
            <a:avLst/>
          </a:prstGeom>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kumimoji="0" sz="1200" b="0" u="none">
                <a:solidFill>
                  <a:srgbClr val="FFFFFF"/>
                </a:solidFill>
                <a:latin typeface="Arial" pitchFamily="34" charset="0"/>
                <a:ea typeface="宋体" pitchFamily="2" charset="-122"/>
              </a:defRPr>
            </a:lvl1pPr>
          </a:lstStyle>
          <a:p>
            <a:pPr rtl="0" fontAlgn="base">
              <a:spcAft>
                <a:spcPct val="0"/>
              </a:spcAft>
              <a:defRPr/>
            </a:pPr>
            <a:fld id="{E5574427-657F-4678-973C-A7DBFB40438C}" type="slidenum">
              <a:rPr lang="zh-CN" altLang="en-US" kern="1200">
                <a:cs typeface="+mn-cs"/>
              </a:rPr>
              <a:pPr rtl="0" fontAlgn="base">
                <a:spcAft>
                  <a:spcPct val="0"/>
                </a:spcAft>
                <a:defRPr/>
              </a:pPr>
              <a:t>‹#›</a:t>
            </a:fld>
            <a:endParaRPr lang="en-US" altLang="zh-CN" kern="1200">
              <a:cs typeface="+mn-cs"/>
            </a:endParaRPr>
          </a:p>
        </p:txBody>
      </p:sp>
    </p:spTree>
    <p:extLst>
      <p:ext uri="{BB962C8B-B14F-4D97-AF65-F5344CB8AC3E}">
        <p14:creationId xmlns:p14="http://schemas.microsoft.com/office/powerpoint/2010/main" val="261256726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
          <p:cNvSpPr>
            <a:spLocks noGrp="1" noChangeArrowheads="1"/>
          </p:cNvSpPr>
          <p:nvPr>
            <p:ph type="sldNum" sz="quarter" idx="10"/>
          </p:nvPr>
        </p:nvSpPr>
        <p:spPr>
          <a:xfrm>
            <a:off x="3429000" y="6508750"/>
            <a:ext cx="2133600" cy="307975"/>
          </a:xfrm>
          <a:prstGeom prst="rect">
            <a:avLst/>
          </a:prstGeom>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kumimoji="0" sz="1200" b="0" u="none">
                <a:solidFill>
                  <a:srgbClr val="FFFFFF"/>
                </a:solidFill>
                <a:latin typeface="Arial" pitchFamily="34" charset="0"/>
                <a:ea typeface="宋体" pitchFamily="2" charset="-122"/>
              </a:defRPr>
            </a:lvl1pPr>
          </a:lstStyle>
          <a:p>
            <a:pPr rtl="0" fontAlgn="base">
              <a:spcAft>
                <a:spcPct val="0"/>
              </a:spcAft>
              <a:defRPr/>
            </a:pPr>
            <a:fld id="{D37F77D6-BFA8-4043-A222-E19062557FFE}" type="slidenum">
              <a:rPr lang="zh-CN" altLang="en-US" kern="1200">
                <a:cs typeface="+mn-cs"/>
              </a:rPr>
              <a:pPr rtl="0" fontAlgn="base">
                <a:spcAft>
                  <a:spcPct val="0"/>
                </a:spcAft>
                <a:defRPr/>
              </a:pPr>
              <a:t>‹#›</a:t>
            </a:fld>
            <a:endParaRPr lang="en-US" altLang="zh-CN" kern="1200">
              <a:cs typeface="+mn-cs"/>
            </a:endParaRPr>
          </a:p>
        </p:txBody>
      </p:sp>
    </p:spTree>
    <p:extLst>
      <p:ext uri="{BB962C8B-B14F-4D97-AF65-F5344CB8AC3E}">
        <p14:creationId xmlns:p14="http://schemas.microsoft.com/office/powerpoint/2010/main" val="150337996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
          <p:cNvSpPr>
            <a:spLocks noGrp="1" noChangeArrowheads="1"/>
          </p:cNvSpPr>
          <p:nvPr>
            <p:ph type="sldNum" sz="quarter" idx="10"/>
          </p:nvPr>
        </p:nvSpPr>
        <p:spPr>
          <a:xfrm>
            <a:off x="3429000" y="6508750"/>
            <a:ext cx="2133600" cy="307975"/>
          </a:xfrm>
          <a:prstGeom prst="rect">
            <a:avLst/>
          </a:prstGeom>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kumimoji="0" sz="1200" b="0" u="none">
                <a:solidFill>
                  <a:srgbClr val="FFFFFF"/>
                </a:solidFill>
                <a:latin typeface="Arial" pitchFamily="34" charset="0"/>
                <a:ea typeface="宋体" pitchFamily="2" charset="-122"/>
              </a:defRPr>
            </a:lvl1pPr>
          </a:lstStyle>
          <a:p>
            <a:pPr rtl="0" fontAlgn="base">
              <a:spcAft>
                <a:spcPct val="0"/>
              </a:spcAft>
              <a:defRPr/>
            </a:pPr>
            <a:fld id="{4BF340B8-3E6E-4C8D-86FE-54F1F97ABD4F}" type="slidenum">
              <a:rPr lang="zh-CN" altLang="en-US" kern="1200">
                <a:cs typeface="+mn-cs"/>
              </a:rPr>
              <a:pPr rtl="0" fontAlgn="base">
                <a:spcAft>
                  <a:spcPct val="0"/>
                </a:spcAft>
                <a:defRPr/>
              </a:pPr>
              <a:t>‹#›</a:t>
            </a:fld>
            <a:endParaRPr lang="en-US" altLang="zh-CN" kern="1200">
              <a:cs typeface="+mn-cs"/>
            </a:endParaRPr>
          </a:p>
        </p:txBody>
      </p:sp>
    </p:spTree>
    <p:extLst>
      <p:ext uri="{BB962C8B-B14F-4D97-AF65-F5344CB8AC3E}">
        <p14:creationId xmlns:p14="http://schemas.microsoft.com/office/powerpoint/2010/main" val="411032802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533400" y="152400"/>
            <a:ext cx="8153400" cy="563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066800"/>
            <a:ext cx="8229600" cy="5257800"/>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10"/>
          </p:nvPr>
        </p:nvSpPr>
        <p:spPr>
          <a:xfrm>
            <a:off x="3429000" y="6508750"/>
            <a:ext cx="2133600" cy="307975"/>
          </a:xfrm>
          <a:prstGeom prst="rect">
            <a:avLst/>
          </a:prstGeom>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kumimoji="0" sz="1200" b="0" u="none">
                <a:solidFill>
                  <a:srgbClr val="FFFFFF"/>
                </a:solidFill>
                <a:latin typeface="Arial" pitchFamily="34" charset="0"/>
                <a:ea typeface="宋体" pitchFamily="2" charset="-122"/>
              </a:defRPr>
            </a:lvl1pPr>
          </a:lstStyle>
          <a:p>
            <a:pPr rtl="0" fontAlgn="base">
              <a:spcAft>
                <a:spcPct val="0"/>
              </a:spcAft>
              <a:defRPr/>
            </a:pPr>
            <a:fld id="{B9BAD84C-3A1C-4E19-BA45-4720E727E459}" type="slidenum">
              <a:rPr lang="zh-CN" altLang="en-US" kern="1200">
                <a:cs typeface="+mn-cs"/>
              </a:rPr>
              <a:pPr rtl="0" fontAlgn="base">
                <a:spcAft>
                  <a:spcPct val="0"/>
                </a:spcAft>
                <a:defRPr/>
              </a:pPr>
              <a:t>‹#›</a:t>
            </a:fld>
            <a:endParaRPr lang="en-US" altLang="zh-CN" kern="1200">
              <a:cs typeface="+mn-cs"/>
            </a:endParaRPr>
          </a:p>
        </p:txBody>
      </p:sp>
    </p:spTree>
    <p:extLst>
      <p:ext uri="{BB962C8B-B14F-4D97-AF65-F5344CB8AC3E}">
        <p14:creationId xmlns:p14="http://schemas.microsoft.com/office/powerpoint/2010/main" val="150979844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2400"/>
            <a:ext cx="2057400" cy="6172200"/>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2400"/>
            <a:ext cx="6019800" cy="6172200"/>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10"/>
          </p:nvPr>
        </p:nvSpPr>
        <p:spPr>
          <a:xfrm>
            <a:off x="3429000" y="6508750"/>
            <a:ext cx="2133600" cy="307975"/>
          </a:xfrm>
          <a:prstGeom prst="rect">
            <a:avLst/>
          </a:prstGeom>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kumimoji="0" sz="1200" b="0" u="none">
                <a:solidFill>
                  <a:srgbClr val="FFFFFF"/>
                </a:solidFill>
                <a:latin typeface="Arial" pitchFamily="34" charset="0"/>
                <a:ea typeface="宋体" pitchFamily="2" charset="-122"/>
              </a:defRPr>
            </a:lvl1pPr>
          </a:lstStyle>
          <a:p>
            <a:pPr rtl="0" fontAlgn="base">
              <a:spcAft>
                <a:spcPct val="0"/>
              </a:spcAft>
              <a:defRPr/>
            </a:pPr>
            <a:fld id="{D4A85080-452E-4B86-A934-5F4CAF6203BB}" type="slidenum">
              <a:rPr lang="zh-CN" altLang="en-US" kern="1200">
                <a:cs typeface="+mn-cs"/>
              </a:rPr>
              <a:pPr rtl="0" fontAlgn="base">
                <a:spcAft>
                  <a:spcPct val="0"/>
                </a:spcAft>
                <a:defRPr/>
              </a:pPr>
              <a:t>‹#›</a:t>
            </a:fld>
            <a:endParaRPr lang="en-US" altLang="zh-CN" kern="1200">
              <a:cs typeface="+mn-cs"/>
            </a:endParaRPr>
          </a:p>
        </p:txBody>
      </p:sp>
    </p:spTree>
    <p:extLst>
      <p:ext uri="{BB962C8B-B14F-4D97-AF65-F5344CB8AC3E}">
        <p14:creationId xmlns:p14="http://schemas.microsoft.com/office/powerpoint/2010/main" val="350827027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标题幻灯片">
    <p:bg>
      <p:bgPr>
        <a:gradFill rotWithShape="0">
          <a:gsLst>
            <a:gs pos="0">
              <a:schemeClr val="bg1">
                <a:gamma/>
                <a:shade val="46275"/>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2" name="Oval 81"/>
          <p:cNvSpPr>
            <a:spLocks noChangeArrowheads="1"/>
          </p:cNvSpPr>
          <p:nvPr/>
        </p:nvSpPr>
        <p:spPr bwMode="white">
          <a:xfrm>
            <a:off x="1438275" y="549275"/>
            <a:ext cx="6264275" cy="6308725"/>
          </a:xfrm>
          <a:prstGeom prst="ellipse">
            <a:avLst/>
          </a:prstGeom>
          <a:gradFill rotWithShape="1">
            <a:gsLst>
              <a:gs pos="0">
                <a:schemeClr val="hlink"/>
              </a:gs>
              <a:gs pos="100000">
                <a:schemeClr val="bg1"/>
              </a:gs>
            </a:gsLst>
            <a:path path="shape">
              <a:fillToRect l="50000" t="50000" r="50000" b="50000"/>
            </a:path>
          </a:gradFill>
          <a:ln w="9525">
            <a:noFill/>
            <a:round/>
            <a:headEnd/>
            <a:tailEnd/>
          </a:ln>
          <a:effectLst/>
        </p:spPr>
        <p:txBody>
          <a:bodyPr wrap="none" anchor="ctr"/>
          <a:lstStyle/>
          <a:p>
            <a:pPr algn="l" defTabSz="457200" rtl="0" fontAlgn="base">
              <a:lnSpc>
                <a:spcPct val="120000"/>
              </a:lnSpc>
              <a:spcBef>
                <a:spcPct val="50000"/>
              </a:spcBef>
              <a:spcAft>
                <a:spcPct val="0"/>
              </a:spcAft>
              <a:buFont typeface="Wingdings" pitchFamily="2" charset="2"/>
              <a:buChar char="q"/>
              <a:defRPr/>
            </a:pPr>
            <a:endParaRPr kumimoji="1" lang="zh-CN" altLang="en-US" b="1" u="sng" kern="1200">
              <a:solidFill>
                <a:srgbClr val="FFFFFF"/>
              </a:solidFill>
              <a:latin typeface="Times New Roman" pitchFamily="18" charset="0"/>
              <a:ea typeface="黑体" pitchFamily="2" charset="-122"/>
              <a:cs typeface="+mn-cs"/>
            </a:endParaRPr>
          </a:p>
        </p:txBody>
      </p:sp>
      <p:pic>
        <p:nvPicPr>
          <p:cNvPr id="3" name="Picture 88" descr="global"/>
          <p:cNvPicPr>
            <a:picLocks noChangeAspect="1" noChangeArrowheads="1"/>
          </p:cNvPicPr>
          <p:nvPr/>
        </p:nvPicPr>
        <p:blipFill>
          <a:blip r:embed="rId2" cstate="print"/>
          <a:srcRect/>
          <a:stretch>
            <a:fillRect/>
          </a:stretch>
        </p:blipFill>
        <p:spPr bwMode="ltGray">
          <a:xfrm>
            <a:off x="0" y="5734050"/>
            <a:ext cx="9144000" cy="1123950"/>
          </a:xfrm>
          <a:prstGeom prst="rect">
            <a:avLst/>
          </a:prstGeom>
          <a:noFill/>
          <a:ln w="9525">
            <a:noFill/>
            <a:miter lim="800000"/>
            <a:headEnd/>
            <a:tailEnd/>
          </a:ln>
        </p:spPr>
      </p:pic>
    </p:spTree>
    <p:extLst>
      <p:ext uri="{BB962C8B-B14F-4D97-AF65-F5344CB8AC3E}">
        <p14:creationId xmlns:p14="http://schemas.microsoft.com/office/powerpoint/2010/main" val="207395694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167488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0" y="5122863"/>
          <a:ext cx="9144000" cy="1735137"/>
        </p:xfrm>
        <a:graphic>
          <a:graphicData uri="http://schemas.openxmlformats.org/presentationml/2006/ole">
            <mc:AlternateContent xmlns:mc="http://schemas.openxmlformats.org/markup-compatibility/2006">
              <mc:Choice xmlns:v="urn:schemas-microsoft-com:vml" Requires="v">
                <p:oleObj spid="_x0000_s244840" name="Image" r:id="rId3" imgW="12977778" imgH="3695238" progId="">
                  <p:embed/>
                </p:oleObj>
              </mc:Choice>
              <mc:Fallback>
                <p:oleObj name="Image" r:id="rId3" imgW="12977778" imgH="3695238" progId="">
                  <p:embed/>
                  <p:pic>
                    <p:nvPicPr>
                      <p:cNvPr id="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5122863"/>
                        <a:ext cx="9144000" cy="173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Picture 83" descr="global1"/>
          <p:cNvPicPr>
            <a:picLocks noChangeAspect="1" noChangeArrowheads="1"/>
          </p:cNvPicPr>
          <p:nvPr userDrawn="1"/>
        </p:nvPicPr>
        <p:blipFill>
          <a:blip r:embed="rId5" cstate="print"/>
          <a:srcRect/>
          <a:stretch>
            <a:fillRect/>
          </a:stretch>
        </p:blipFill>
        <p:spPr bwMode="ltGray">
          <a:xfrm>
            <a:off x="0" y="0"/>
            <a:ext cx="9144000" cy="2238375"/>
          </a:xfrm>
          <a:prstGeom prst="rect">
            <a:avLst/>
          </a:prstGeom>
          <a:noFill/>
          <a:ln w="9525">
            <a:noFill/>
            <a:miter lim="800000"/>
            <a:headEnd/>
            <a:tailEnd/>
          </a:ln>
        </p:spPr>
      </p:pic>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kumimoji="0" sz="1200" b="0" u="none">
                <a:solidFill>
                  <a:srgbClr val="898989"/>
                </a:solidFill>
                <a:latin typeface="Calibri" pitchFamily="34" charset="0"/>
                <a:ea typeface="MS PGothic" pitchFamily="34" charset="-128"/>
              </a:defRPr>
            </a:lvl1pPr>
          </a:lstStyle>
          <a:p>
            <a:pPr algn="l" rtl="0" fontAlgn="base">
              <a:spcAft>
                <a:spcPct val="0"/>
              </a:spcAft>
              <a:defRPr/>
            </a:pPr>
            <a:fld id="{2DAA9F12-827A-4785-A963-31E2BDDB2D00}" type="datetime1">
              <a:rPr lang="en-US" altLang="zh-CN" kern="1200">
                <a:cs typeface="+mn-cs"/>
              </a:rPr>
              <a:pPr algn="l" rtl="0" fontAlgn="base">
                <a:spcAft>
                  <a:spcPct val="0"/>
                </a:spcAft>
                <a:defRPr/>
              </a:pPr>
              <a:t>11/22/2017</a:t>
            </a:fld>
            <a:endParaRPr lang="en-US" altLang="zh-CN" kern="1200">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kumimoji="0" sz="1200" b="0" u="none">
                <a:solidFill>
                  <a:srgbClr val="898989"/>
                </a:solidFill>
                <a:latin typeface="Calibri" pitchFamily="34" charset="0"/>
                <a:ea typeface="MS PGothic" pitchFamily="34" charset="-128"/>
              </a:defRPr>
            </a:lvl1pPr>
          </a:lstStyle>
          <a:p>
            <a:pPr rtl="0" fontAlgn="base">
              <a:spcAft>
                <a:spcPct val="0"/>
              </a:spcAft>
              <a:defRPr/>
            </a:pPr>
            <a:endParaRPr lang="zh-CN" altLang="zh-CN" kern="1200">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kumimoji="0" sz="1200" b="0" u="none">
                <a:solidFill>
                  <a:srgbClr val="898989"/>
                </a:solidFill>
                <a:latin typeface="Calibri" pitchFamily="34" charset="0"/>
                <a:ea typeface="MS PGothic" pitchFamily="34" charset="-128"/>
              </a:defRPr>
            </a:lvl1pPr>
          </a:lstStyle>
          <a:p>
            <a:pPr rtl="0" fontAlgn="base">
              <a:spcAft>
                <a:spcPct val="0"/>
              </a:spcAft>
              <a:defRPr/>
            </a:pPr>
            <a:fld id="{50D00728-1BE3-4AAD-8259-D770B7CC8A5D}" type="slidenum">
              <a:rPr lang="en-US" altLang="zh-CN" kern="1200">
                <a:cs typeface="+mn-cs"/>
              </a:rPr>
              <a:pPr rtl="0" fontAlgn="base">
                <a:spcAft>
                  <a:spcPct val="0"/>
                </a:spcAft>
                <a:defRPr/>
              </a:pPr>
              <a:t>‹#›</a:t>
            </a:fld>
            <a:endParaRPr lang="en-US" altLang="zh-CN" kern="1200">
              <a:cs typeface="+mn-cs"/>
            </a:endParaRPr>
          </a:p>
        </p:txBody>
      </p:sp>
    </p:spTree>
    <p:extLst>
      <p:ext uri="{BB962C8B-B14F-4D97-AF65-F5344CB8AC3E}">
        <p14:creationId xmlns:p14="http://schemas.microsoft.com/office/powerpoint/2010/main" val="347956616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0610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 name="Picture 83" descr="global1"/>
          <p:cNvPicPr>
            <a:picLocks noChangeAspect="1" noChangeArrowheads="1"/>
          </p:cNvPicPr>
          <p:nvPr userDrawn="1"/>
        </p:nvPicPr>
        <p:blipFill>
          <a:blip r:embed="rId3" cstate="print"/>
          <a:srcRect/>
          <a:stretch>
            <a:fillRect/>
          </a:stretch>
        </p:blipFill>
        <p:spPr bwMode="ltGray">
          <a:xfrm>
            <a:off x="0" y="0"/>
            <a:ext cx="9144000" cy="2238375"/>
          </a:xfrm>
          <a:prstGeom prst="rect">
            <a:avLst/>
          </a:prstGeom>
          <a:noFill/>
          <a:ln w="9525">
            <a:noFill/>
            <a:miter lim="800000"/>
            <a:headEnd/>
            <a:tailEnd/>
          </a:ln>
        </p:spPr>
      </p:pic>
      <p:sp>
        <p:nvSpPr>
          <p:cNvPr id="3" name="AutoShape 85"/>
          <p:cNvSpPr>
            <a:spLocks noChangeArrowheads="1"/>
          </p:cNvSpPr>
          <p:nvPr userDrawn="1"/>
        </p:nvSpPr>
        <p:spPr bwMode="gray">
          <a:xfrm>
            <a:off x="2500313" y="561975"/>
            <a:ext cx="6643687" cy="647700"/>
          </a:xfrm>
          <a:custGeom>
            <a:avLst/>
            <a:gdLst>
              <a:gd name="connsiteX0" fmla="*/ 0 w 6643077"/>
              <a:gd name="connsiteY0" fmla="*/ 323850 h 647700"/>
              <a:gd name="connsiteX1" fmla="*/ 323850 w 6643077"/>
              <a:gd name="connsiteY1" fmla="*/ 0 h 647700"/>
              <a:gd name="connsiteX2" fmla="*/ 6319227 w 6643077"/>
              <a:gd name="connsiteY2" fmla="*/ 0 h 647700"/>
              <a:gd name="connsiteX3" fmla="*/ 6643077 w 6643077"/>
              <a:gd name="connsiteY3" fmla="*/ 323850 h 647700"/>
              <a:gd name="connsiteX4" fmla="*/ 6643077 w 6643077"/>
              <a:gd name="connsiteY4" fmla="*/ 323850 h 647700"/>
              <a:gd name="connsiteX5" fmla="*/ 6319227 w 6643077"/>
              <a:gd name="connsiteY5" fmla="*/ 647700 h 647700"/>
              <a:gd name="connsiteX6" fmla="*/ 323850 w 6643077"/>
              <a:gd name="connsiteY6" fmla="*/ 647700 h 647700"/>
              <a:gd name="connsiteX7" fmla="*/ 0 w 6643077"/>
              <a:gd name="connsiteY7" fmla="*/ 32385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43077" h="647700">
                <a:moveTo>
                  <a:pt x="0" y="323850"/>
                </a:moveTo>
                <a:cubicBezTo>
                  <a:pt x="0" y="144993"/>
                  <a:pt x="144993" y="0"/>
                  <a:pt x="323850" y="0"/>
                </a:cubicBezTo>
                <a:lnTo>
                  <a:pt x="6319227" y="0"/>
                </a:lnTo>
                <a:cubicBezTo>
                  <a:pt x="6498084" y="0"/>
                  <a:pt x="6643077" y="144993"/>
                  <a:pt x="6643077" y="323850"/>
                </a:cubicBezTo>
                <a:lnTo>
                  <a:pt x="6643077" y="323850"/>
                </a:lnTo>
                <a:cubicBezTo>
                  <a:pt x="6643077" y="502707"/>
                  <a:pt x="6498084" y="647700"/>
                  <a:pt x="6319227" y="647700"/>
                </a:cubicBezTo>
                <a:lnTo>
                  <a:pt x="323850" y="647700"/>
                </a:lnTo>
                <a:cubicBezTo>
                  <a:pt x="144993" y="647700"/>
                  <a:pt x="0" y="502707"/>
                  <a:pt x="0" y="323850"/>
                </a:cubicBezTo>
                <a:close/>
              </a:path>
            </a:pathLst>
          </a:custGeom>
          <a:gradFill flip="none" rotWithShape="1">
            <a:gsLst>
              <a:gs pos="100000">
                <a:schemeClr val="accent6"/>
              </a:gs>
              <a:gs pos="0">
                <a:srgbClr val="FFFFFF"/>
              </a:gs>
            </a:gsLst>
            <a:lin ang="0" scaled="1"/>
            <a:tileRect/>
          </a:gradFill>
          <a:ln w="9525">
            <a:noFill/>
            <a:round/>
            <a:headEnd/>
            <a:tailEnd/>
          </a:ln>
          <a:effectLst/>
        </p:spPr>
        <p:txBody>
          <a:bodyPr wrap="none" anchor="ctr"/>
          <a:lstStyle/>
          <a:p>
            <a:pPr defTabSz="457200">
              <a:lnSpc>
                <a:spcPct val="100000"/>
              </a:lnSpc>
              <a:spcBef>
                <a:spcPct val="0"/>
              </a:spcBef>
              <a:buFontTx/>
              <a:buNone/>
              <a:defRPr/>
            </a:pPr>
            <a:endParaRPr kumimoji="0" lang="zh-CN" altLang="zh-CN" b="0" u="none" dirty="0">
              <a:solidFill>
                <a:prstClr val="black"/>
              </a:solidFill>
              <a:latin typeface="黑体" pitchFamily="2" charset="-122"/>
              <a:ea typeface="黑体" pitchFamily="2" charset="-122"/>
            </a:endParaRPr>
          </a:p>
        </p:txBody>
      </p:sp>
      <p:graphicFrame>
        <p:nvGraphicFramePr>
          <p:cNvPr id="4" name="Object 2"/>
          <p:cNvGraphicFramePr>
            <a:graphicFrameLocks noChangeAspect="1"/>
          </p:cNvGraphicFramePr>
          <p:nvPr/>
        </p:nvGraphicFramePr>
        <p:xfrm>
          <a:off x="0" y="5237163"/>
          <a:ext cx="9144000" cy="1620837"/>
        </p:xfrm>
        <a:graphic>
          <a:graphicData uri="http://schemas.openxmlformats.org/presentationml/2006/ole">
            <mc:AlternateContent xmlns:mc="http://schemas.openxmlformats.org/markup-compatibility/2006">
              <mc:Choice xmlns:v="urn:schemas-microsoft-com:vml" Requires="v">
                <p:oleObj spid="_x0000_s100505" name="Image" r:id="rId4" imgW="12977778" imgH="3695238" progId="">
                  <p:embed/>
                </p:oleObj>
              </mc:Choice>
              <mc:Fallback>
                <p:oleObj name="Image" r:id="rId4" imgW="12977778" imgH="3695238"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gray">
                      <a:xfrm>
                        <a:off x="0" y="5237163"/>
                        <a:ext cx="9144000" cy="1620837"/>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5" name="Group 12"/>
          <p:cNvGrpSpPr>
            <a:grpSpLocks/>
          </p:cNvGrpSpPr>
          <p:nvPr userDrawn="1"/>
        </p:nvGrpSpPr>
        <p:grpSpPr bwMode="auto">
          <a:xfrm>
            <a:off x="8001000" y="5715000"/>
            <a:ext cx="1044575" cy="1044575"/>
            <a:chOff x="7713786" y="5523524"/>
            <a:chExt cx="1376606" cy="1340730"/>
          </a:xfrm>
        </p:grpSpPr>
        <p:pic>
          <p:nvPicPr>
            <p:cNvPr id="6" name="Picture 68" descr="5"/>
            <p:cNvPicPr>
              <a:picLocks noChangeAspect="1" noChangeArrowheads="1" noCrop="1"/>
            </p:cNvPicPr>
            <p:nvPr/>
          </p:nvPicPr>
          <p:blipFill>
            <a:blip r:embed="rId6" cstate="print"/>
            <a:srcRect/>
            <a:stretch>
              <a:fillRect/>
            </a:stretch>
          </p:blipFill>
          <p:spPr bwMode="auto">
            <a:xfrm>
              <a:off x="7848600" y="5638800"/>
              <a:ext cx="1112838" cy="1135062"/>
            </a:xfrm>
            <a:prstGeom prst="rect">
              <a:avLst/>
            </a:prstGeom>
            <a:noFill/>
            <a:ln w="9525">
              <a:noFill/>
              <a:miter lim="800000"/>
              <a:headEnd/>
              <a:tailEnd/>
            </a:ln>
          </p:spPr>
        </p:pic>
        <p:sp>
          <p:nvSpPr>
            <p:cNvPr id="7" name="Donut 11"/>
            <p:cNvSpPr>
              <a:spLocks noChangeAspect="1"/>
            </p:cNvSpPr>
            <p:nvPr/>
          </p:nvSpPr>
          <p:spPr>
            <a:xfrm>
              <a:off x="7713786" y="5523524"/>
              <a:ext cx="1376606" cy="1340730"/>
            </a:xfrm>
            <a:prstGeom prst="donut">
              <a:avLst>
                <a:gd name="adj" fmla="val 10093"/>
              </a:avLst>
            </a:prstGeom>
            <a:gradFill flip="none" rotWithShape="1">
              <a:gsLst>
                <a:gs pos="0">
                  <a:srgbClr val="FF6600"/>
                </a:gs>
                <a:gs pos="53000">
                  <a:srgbClr val="FFFFFF"/>
                </a:gs>
                <a:gs pos="99000">
                  <a:srgbClr val="FF6600"/>
                </a:gs>
              </a:gsLst>
              <a:lin ang="0" scaled="1"/>
              <a:tileRect/>
            </a:gradFill>
            <a:ln>
              <a:noFill/>
            </a:ln>
            <a:effectLst>
              <a:glow>
                <a:schemeClr val="accent6">
                  <a:alpha val="96000"/>
                </a:schemeClr>
              </a:glow>
              <a:outerShdw blurRad="63500" dir="9600000" kx="2700000" rotWithShape="0">
                <a:schemeClr val="tx1">
                  <a:lumMod val="85000"/>
                  <a:lumOff val="15000"/>
                  <a:alpha val="15000"/>
                </a:schemeClr>
              </a:outerShdw>
            </a:effectLst>
            <a:scene3d>
              <a:camera prst="orthographicFront"/>
              <a:lightRig rig="threePt" dir="t"/>
            </a:scene3d>
            <a:sp3d>
              <a:bevelB/>
            </a:sp3d>
          </p:spPr>
          <p:style>
            <a:lnRef idx="1">
              <a:schemeClr val="accent1"/>
            </a:lnRef>
            <a:fillRef idx="3">
              <a:schemeClr val="accent1"/>
            </a:fillRef>
            <a:effectRef idx="2">
              <a:schemeClr val="accent1"/>
            </a:effectRef>
            <a:fontRef idx="minor">
              <a:schemeClr val="lt1"/>
            </a:fontRef>
          </p:style>
          <p:txBody>
            <a:bodyPr anchor="ctr"/>
            <a:lstStyle/>
            <a:p>
              <a:pPr algn="ctr" defTabSz="457200">
                <a:lnSpc>
                  <a:spcPct val="100000"/>
                </a:lnSpc>
                <a:spcBef>
                  <a:spcPct val="0"/>
                </a:spcBef>
                <a:buFontTx/>
                <a:buNone/>
                <a:defRPr/>
              </a:pPr>
              <a:endParaRPr kumimoji="0" lang="zh-CN" altLang="zh-CN" b="0" u="none">
                <a:solidFill>
                  <a:prstClr val="black"/>
                </a:solidFill>
                <a:ea typeface="MS PGothic" pitchFamily="34" charset="-128"/>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25454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73848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6"/>
          <p:cNvSpPr>
            <a:spLocks noGrp="1" noChangeArrowheads="1"/>
          </p:cNvSpPr>
          <p:nvPr>
            <p:ph type="sldNum" sz="quarter" idx="10"/>
          </p:nvPr>
        </p:nvSpPr>
        <p:spPr>
          <a:ln/>
        </p:spPr>
        <p:txBody>
          <a:bodyPr/>
          <a:lstStyle>
            <a:lvl1pPr>
              <a:defRPr/>
            </a:lvl1pPr>
          </a:lstStyle>
          <a:p>
            <a:pPr>
              <a:defRPr/>
            </a:pPr>
            <a:fld id="{510911A4-76A9-4AF4-B895-262A89149EB7}" type="slidenum">
              <a:rPr lang="zh-CN" altLang="en-US"/>
              <a:pPr>
                <a:defRPr/>
              </a:pPr>
              <a:t>‹#›</a:t>
            </a:fld>
            <a:endParaRPr lang="en-US" altLang="zh-CN"/>
          </a:p>
        </p:txBody>
      </p:sp>
    </p:spTree>
    <p:extLst>
      <p:ext uri="{BB962C8B-B14F-4D97-AF65-F5344CB8AC3E}">
        <p14:creationId xmlns:p14="http://schemas.microsoft.com/office/powerpoint/2010/main" val="411350018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10"/>
          </p:nvPr>
        </p:nvSpPr>
        <p:spPr>
          <a:ln/>
        </p:spPr>
        <p:txBody>
          <a:bodyPr/>
          <a:lstStyle>
            <a:lvl1pPr>
              <a:defRPr/>
            </a:lvl1pPr>
          </a:lstStyle>
          <a:p>
            <a:pPr>
              <a:defRPr/>
            </a:pPr>
            <a:fld id="{DEA457AF-6530-4AE4-95C6-6BC4C36A4671}" type="slidenum">
              <a:rPr lang="zh-CN" altLang="en-US"/>
              <a:pPr>
                <a:defRPr/>
              </a:pPr>
              <a:t>‹#›</a:t>
            </a:fld>
            <a:endParaRPr lang="en-US" altLang="zh-CN"/>
          </a:p>
        </p:txBody>
      </p:sp>
    </p:spTree>
    <p:extLst>
      <p:ext uri="{BB962C8B-B14F-4D97-AF65-F5344CB8AC3E}">
        <p14:creationId xmlns:p14="http://schemas.microsoft.com/office/powerpoint/2010/main" val="6466710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6"/>
          <p:cNvSpPr>
            <a:spLocks noGrp="1" noChangeArrowheads="1"/>
          </p:cNvSpPr>
          <p:nvPr>
            <p:ph type="sldNum" sz="quarter" idx="10"/>
          </p:nvPr>
        </p:nvSpPr>
        <p:spPr>
          <a:ln/>
        </p:spPr>
        <p:txBody>
          <a:bodyPr/>
          <a:lstStyle>
            <a:lvl1pPr>
              <a:defRPr/>
            </a:lvl1pPr>
          </a:lstStyle>
          <a:p>
            <a:pPr>
              <a:defRPr/>
            </a:pPr>
            <a:fld id="{48BCC17C-38C2-46B8-BDF9-176621D93CE4}" type="slidenum">
              <a:rPr lang="zh-CN" altLang="en-US"/>
              <a:pPr>
                <a:defRPr/>
              </a:pPr>
              <a:t>‹#›</a:t>
            </a:fld>
            <a:endParaRPr lang="en-US" altLang="zh-CN"/>
          </a:p>
        </p:txBody>
      </p:sp>
    </p:spTree>
    <p:extLst>
      <p:ext uri="{BB962C8B-B14F-4D97-AF65-F5344CB8AC3E}">
        <p14:creationId xmlns:p14="http://schemas.microsoft.com/office/powerpoint/2010/main" val="148362931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0668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0668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6"/>
          <p:cNvSpPr>
            <a:spLocks noGrp="1" noChangeArrowheads="1"/>
          </p:cNvSpPr>
          <p:nvPr>
            <p:ph type="sldNum" sz="quarter" idx="10"/>
          </p:nvPr>
        </p:nvSpPr>
        <p:spPr>
          <a:ln/>
        </p:spPr>
        <p:txBody>
          <a:bodyPr/>
          <a:lstStyle>
            <a:lvl1pPr>
              <a:defRPr/>
            </a:lvl1pPr>
          </a:lstStyle>
          <a:p>
            <a:pPr>
              <a:defRPr/>
            </a:pPr>
            <a:fld id="{63EAE8AE-3CE4-4FCC-90FE-7835352D2EA0}" type="slidenum">
              <a:rPr lang="zh-CN" altLang="en-US"/>
              <a:pPr>
                <a:defRPr/>
              </a:pPr>
              <a:t>‹#›</a:t>
            </a:fld>
            <a:endParaRPr lang="en-US" altLang="zh-CN"/>
          </a:p>
        </p:txBody>
      </p:sp>
    </p:spTree>
    <p:extLst>
      <p:ext uri="{BB962C8B-B14F-4D97-AF65-F5344CB8AC3E}">
        <p14:creationId xmlns:p14="http://schemas.microsoft.com/office/powerpoint/2010/main" val="331188915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6"/>
          <p:cNvSpPr>
            <a:spLocks noGrp="1" noChangeArrowheads="1"/>
          </p:cNvSpPr>
          <p:nvPr>
            <p:ph type="sldNum" sz="quarter" idx="10"/>
          </p:nvPr>
        </p:nvSpPr>
        <p:spPr>
          <a:ln/>
        </p:spPr>
        <p:txBody>
          <a:bodyPr/>
          <a:lstStyle>
            <a:lvl1pPr>
              <a:defRPr/>
            </a:lvl1pPr>
          </a:lstStyle>
          <a:p>
            <a:pPr>
              <a:defRPr/>
            </a:pPr>
            <a:fld id="{0E56B883-FB17-4A7C-A9C3-285C51125406}" type="slidenum">
              <a:rPr lang="zh-CN" altLang="en-US"/>
              <a:pPr>
                <a:defRPr/>
              </a:pPr>
              <a:t>‹#›</a:t>
            </a:fld>
            <a:endParaRPr lang="en-US" altLang="zh-CN"/>
          </a:p>
        </p:txBody>
      </p:sp>
    </p:spTree>
    <p:extLst>
      <p:ext uri="{BB962C8B-B14F-4D97-AF65-F5344CB8AC3E}">
        <p14:creationId xmlns:p14="http://schemas.microsoft.com/office/powerpoint/2010/main" val="37390583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6"/>
          <p:cNvSpPr>
            <a:spLocks noGrp="1" noChangeArrowheads="1"/>
          </p:cNvSpPr>
          <p:nvPr>
            <p:ph type="sldNum" sz="quarter" idx="10"/>
          </p:nvPr>
        </p:nvSpPr>
        <p:spPr>
          <a:ln/>
        </p:spPr>
        <p:txBody>
          <a:bodyPr/>
          <a:lstStyle>
            <a:lvl1pPr>
              <a:defRPr/>
            </a:lvl1pPr>
          </a:lstStyle>
          <a:p>
            <a:pPr>
              <a:defRPr/>
            </a:pPr>
            <a:fld id="{B51A9DC4-67F6-4693-A022-164CB31A634B}" type="slidenum">
              <a:rPr lang="zh-CN" altLang="en-US"/>
              <a:pPr>
                <a:defRPr/>
              </a:pPr>
              <a:t>‹#›</a:t>
            </a:fld>
            <a:endParaRPr lang="en-US" altLang="zh-CN"/>
          </a:p>
        </p:txBody>
      </p:sp>
    </p:spTree>
    <p:extLst>
      <p:ext uri="{BB962C8B-B14F-4D97-AF65-F5344CB8AC3E}">
        <p14:creationId xmlns:p14="http://schemas.microsoft.com/office/powerpoint/2010/main" val="384692580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C63B1642-FD05-4B1F-8EFA-C7912BC21584}" type="slidenum">
              <a:rPr lang="zh-CN" altLang="en-US"/>
              <a:pPr>
                <a:defRPr/>
              </a:pPr>
              <a:t>‹#›</a:t>
            </a:fld>
            <a:endParaRPr lang="en-US" altLang="zh-CN"/>
          </a:p>
        </p:txBody>
      </p:sp>
    </p:spTree>
    <p:extLst>
      <p:ext uri="{BB962C8B-B14F-4D97-AF65-F5344CB8AC3E}">
        <p14:creationId xmlns:p14="http://schemas.microsoft.com/office/powerpoint/2010/main" val="202452254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
          <p:cNvSpPr>
            <a:spLocks noGrp="1" noChangeArrowheads="1"/>
          </p:cNvSpPr>
          <p:nvPr>
            <p:ph type="sldNum" sz="quarter" idx="10"/>
          </p:nvPr>
        </p:nvSpPr>
        <p:spPr>
          <a:ln/>
        </p:spPr>
        <p:txBody>
          <a:bodyPr/>
          <a:lstStyle>
            <a:lvl1pPr>
              <a:defRPr/>
            </a:lvl1pPr>
          </a:lstStyle>
          <a:p>
            <a:pPr>
              <a:defRPr/>
            </a:pPr>
            <a:fld id="{465595F9-B456-4A25-A952-AB10836C9D11}" type="slidenum">
              <a:rPr lang="zh-CN" altLang="en-US"/>
              <a:pPr>
                <a:defRPr/>
              </a:pPr>
              <a:t>‹#›</a:t>
            </a:fld>
            <a:endParaRPr lang="en-US" altLang="zh-CN"/>
          </a:p>
        </p:txBody>
      </p:sp>
    </p:spTree>
    <p:extLst>
      <p:ext uri="{BB962C8B-B14F-4D97-AF65-F5344CB8AC3E}">
        <p14:creationId xmlns:p14="http://schemas.microsoft.com/office/powerpoint/2010/main" val="86490131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0" y="5122863"/>
          <a:ext cx="9144000" cy="1735137"/>
        </p:xfrm>
        <a:graphic>
          <a:graphicData uri="http://schemas.openxmlformats.org/presentationml/2006/ole">
            <mc:AlternateContent xmlns:mc="http://schemas.openxmlformats.org/markup-compatibility/2006">
              <mc:Choice xmlns:v="urn:schemas-microsoft-com:vml" Requires="v">
                <p:oleObj spid="_x0000_s101529" name="Image" r:id="rId3" imgW="12977778" imgH="3695238" progId="">
                  <p:embed/>
                </p:oleObj>
              </mc:Choice>
              <mc:Fallback>
                <p:oleObj name="Image" r:id="rId3" imgW="12977778" imgH="3695238"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5122863"/>
                        <a:ext cx="9144000" cy="173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Picture 83" descr="global1"/>
          <p:cNvPicPr>
            <a:picLocks noChangeAspect="1" noChangeArrowheads="1"/>
          </p:cNvPicPr>
          <p:nvPr userDrawn="1"/>
        </p:nvPicPr>
        <p:blipFill>
          <a:blip r:embed="rId5" cstate="print"/>
          <a:srcRect/>
          <a:stretch>
            <a:fillRect/>
          </a:stretch>
        </p:blipFill>
        <p:spPr bwMode="ltGray">
          <a:xfrm>
            <a:off x="0" y="0"/>
            <a:ext cx="9144000" cy="2238375"/>
          </a:xfrm>
          <a:prstGeom prst="rect">
            <a:avLst/>
          </a:prstGeom>
          <a:noFill/>
          <a:ln w="9525">
            <a:noFill/>
            <a:miter lim="800000"/>
            <a:headEnd/>
            <a:tailEnd/>
          </a:ln>
        </p:spPr>
      </p:pic>
      <p:sp>
        <p:nvSpPr>
          <p:cNvPr id="4" name="Date Placeholder 3"/>
          <p:cNvSpPr>
            <a:spLocks noGrp="1"/>
          </p:cNvSpPr>
          <p:nvPr>
            <p:ph type="dt" sz="half" idx="10"/>
          </p:nvPr>
        </p:nvSpPr>
        <p:spPr/>
        <p:txBody>
          <a:bodyPr/>
          <a:lstStyle>
            <a:lvl1pPr>
              <a:lnSpc>
                <a:spcPct val="120000"/>
              </a:lnSpc>
              <a:spcBef>
                <a:spcPct val="50000"/>
              </a:spcBef>
              <a:buFont typeface="Wingdings" pitchFamily="2" charset="2"/>
              <a:buChar char="q"/>
              <a:defRPr kumimoji="1" b="1" u="sng" smtClean="0">
                <a:ea typeface="黑体" pitchFamily="49" charset="-122"/>
              </a:defRPr>
            </a:lvl1pPr>
          </a:lstStyle>
          <a:p>
            <a:pPr>
              <a:defRPr/>
            </a:pPr>
            <a:fld id="{2AFB45F6-02B7-4564-B3E3-A8342AB0201D}" type="datetime1">
              <a:rPr lang="en-US" altLang="zh-CN"/>
              <a:pPr>
                <a:defRPr/>
              </a:pPr>
              <a:t>11/22/2017</a:t>
            </a:fld>
            <a:endParaRPr lang="en-US" altLang="zh-CN"/>
          </a:p>
        </p:txBody>
      </p:sp>
      <p:sp>
        <p:nvSpPr>
          <p:cNvPr id="5" name="Footer Placeholder 4"/>
          <p:cNvSpPr>
            <a:spLocks noGrp="1"/>
          </p:cNvSpPr>
          <p:nvPr>
            <p:ph type="ftr" sz="quarter" idx="11"/>
          </p:nvPr>
        </p:nvSpPr>
        <p:spPr/>
        <p:txBody>
          <a:bodyPr/>
          <a:lstStyle>
            <a:lvl1pPr>
              <a:lnSpc>
                <a:spcPct val="120000"/>
              </a:lnSpc>
              <a:spcBef>
                <a:spcPct val="50000"/>
              </a:spcBef>
              <a:buFont typeface="Wingdings" pitchFamily="2" charset="2"/>
              <a:buChar char="q"/>
              <a:defRPr kumimoji="1" b="1" u="sng">
                <a:ea typeface="黑体" pitchFamily="49" charset="-122"/>
              </a:defRPr>
            </a:lvl1pPr>
          </a:lstStyle>
          <a:p>
            <a:pPr>
              <a:defRPr/>
            </a:pPr>
            <a:endParaRPr lang="zh-CN" altLang="zh-CN"/>
          </a:p>
        </p:txBody>
      </p:sp>
      <p:sp>
        <p:nvSpPr>
          <p:cNvPr id="6" name="Slide Number Placeholder 5"/>
          <p:cNvSpPr>
            <a:spLocks noGrp="1"/>
          </p:cNvSpPr>
          <p:nvPr>
            <p:ph type="sldNum" sz="quarter" idx="12"/>
          </p:nvPr>
        </p:nvSpPr>
        <p:spPr/>
        <p:txBody>
          <a:bodyPr/>
          <a:lstStyle>
            <a:lvl1pPr>
              <a:lnSpc>
                <a:spcPct val="120000"/>
              </a:lnSpc>
              <a:spcBef>
                <a:spcPct val="50000"/>
              </a:spcBef>
              <a:buFont typeface="Wingdings" pitchFamily="2" charset="2"/>
              <a:buChar char="q"/>
              <a:defRPr kumimoji="1" b="1" u="sng">
                <a:ea typeface="黑体" pitchFamily="49" charset="-122"/>
              </a:defRPr>
            </a:lvl1pPr>
          </a:lstStyle>
          <a:p>
            <a:pPr>
              <a:defRPr/>
            </a:pPr>
            <a:fld id="{5DE3D189-E875-4D8A-8205-0EBD50D9D5AE}" type="slidenum">
              <a:rPr lang="en-US" altLang="zh-CN"/>
              <a:pPr>
                <a:defRPr/>
              </a:pPr>
              <a:t>‹#›</a:t>
            </a:fld>
            <a:endParaRPr lang="en-US" altLang="zh-CN"/>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
          <p:cNvSpPr>
            <a:spLocks noGrp="1" noChangeArrowheads="1"/>
          </p:cNvSpPr>
          <p:nvPr>
            <p:ph type="sldNum" sz="quarter" idx="10"/>
          </p:nvPr>
        </p:nvSpPr>
        <p:spPr>
          <a:ln/>
        </p:spPr>
        <p:txBody>
          <a:bodyPr/>
          <a:lstStyle>
            <a:lvl1pPr>
              <a:defRPr/>
            </a:lvl1pPr>
          </a:lstStyle>
          <a:p>
            <a:pPr>
              <a:defRPr/>
            </a:pPr>
            <a:fld id="{B21F89C8-61F0-44AF-91E9-5A696E7F876F}" type="slidenum">
              <a:rPr lang="zh-CN" altLang="en-US"/>
              <a:pPr>
                <a:defRPr/>
              </a:pPr>
              <a:t>‹#›</a:t>
            </a:fld>
            <a:endParaRPr lang="en-US" altLang="zh-CN"/>
          </a:p>
        </p:txBody>
      </p:sp>
    </p:spTree>
    <p:extLst>
      <p:ext uri="{BB962C8B-B14F-4D97-AF65-F5344CB8AC3E}">
        <p14:creationId xmlns:p14="http://schemas.microsoft.com/office/powerpoint/2010/main" val="45803815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10"/>
          </p:nvPr>
        </p:nvSpPr>
        <p:spPr>
          <a:ln/>
        </p:spPr>
        <p:txBody>
          <a:bodyPr/>
          <a:lstStyle>
            <a:lvl1pPr>
              <a:defRPr/>
            </a:lvl1pPr>
          </a:lstStyle>
          <a:p>
            <a:pPr>
              <a:defRPr/>
            </a:pPr>
            <a:fld id="{9DAF1EAF-1689-47BC-923F-86AD1FA2EECC}" type="slidenum">
              <a:rPr lang="zh-CN" altLang="en-US"/>
              <a:pPr>
                <a:defRPr/>
              </a:pPr>
              <a:t>‹#›</a:t>
            </a:fld>
            <a:endParaRPr lang="en-US" altLang="zh-CN"/>
          </a:p>
        </p:txBody>
      </p:sp>
    </p:spTree>
    <p:extLst>
      <p:ext uri="{BB962C8B-B14F-4D97-AF65-F5344CB8AC3E}">
        <p14:creationId xmlns:p14="http://schemas.microsoft.com/office/powerpoint/2010/main" val="50458373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2400"/>
            <a:ext cx="2057400" cy="61722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2400"/>
            <a:ext cx="6019800" cy="61722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10"/>
          </p:nvPr>
        </p:nvSpPr>
        <p:spPr>
          <a:ln/>
        </p:spPr>
        <p:txBody>
          <a:bodyPr/>
          <a:lstStyle>
            <a:lvl1pPr>
              <a:defRPr/>
            </a:lvl1pPr>
          </a:lstStyle>
          <a:p>
            <a:pPr>
              <a:defRPr/>
            </a:pPr>
            <a:fld id="{6729C4B9-4770-4A0A-B5DB-94778CAA9559}" type="slidenum">
              <a:rPr lang="zh-CN" altLang="en-US"/>
              <a:pPr>
                <a:defRPr/>
              </a:pPr>
              <a:t>‹#›</a:t>
            </a:fld>
            <a:endParaRPr lang="en-US" altLang="zh-CN"/>
          </a:p>
        </p:txBody>
      </p:sp>
    </p:spTree>
    <p:extLst>
      <p:ext uri="{BB962C8B-B14F-4D97-AF65-F5344CB8AC3E}">
        <p14:creationId xmlns:p14="http://schemas.microsoft.com/office/powerpoint/2010/main" val="3836954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2" descr="C:\Documents and Settings\Administrator\桌面\未标题-11.jpg"/>
          <p:cNvPicPr>
            <a:picLocks noChangeAspect="1" noChangeArrowheads="1"/>
          </p:cNvPicPr>
          <p:nvPr userDrawn="1"/>
        </p:nvPicPr>
        <p:blipFill>
          <a:blip r:embed="rId2" cstate="print"/>
          <a:srcRect/>
          <a:stretch>
            <a:fillRect/>
          </a:stretch>
        </p:blipFill>
        <p:spPr bwMode="auto">
          <a:xfrm>
            <a:off x="-63500" y="1588"/>
            <a:ext cx="9207500" cy="6856412"/>
          </a:xfrm>
          <a:prstGeom prst="rect">
            <a:avLst/>
          </a:prstGeom>
          <a:noFill/>
          <a:ln w="9525">
            <a:noFill/>
            <a:miter lim="800000"/>
            <a:headEnd/>
            <a:tailEnd/>
          </a:ln>
        </p:spPr>
      </p:pic>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Date Placeholder 3"/>
          <p:cNvSpPr>
            <a:spLocks noGrp="1"/>
          </p:cNvSpPr>
          <p:nvPr>
            <p:ph type="dt" sz="half" idx="10"/>
          </p:nvPr>
        </p:nvSpPr>
        <p:spPr/>
        <p:txBody>
          <a:bodyPr/>
          <a:lstStyle>
            <a:lvl1pPr>
              <a:lnSpc>
                <a:spcPct val="120000"/>
              </a:lnSpc>
              <a:spcBef>
                <a:spcPct val="50000"/>
              </a:spcBef>
              <a:buFont typeface="Wingdings" pitchFamily="2" charset="2"/>
              <a:buChar char="q"/>
              <a:defRPr kumimoji="1" b="1" u="sng" smtClean="0">
                <a:ea typeface="黑体" pitchFamily="49" charset="-122"/>
              </a:defRPr>
            </a:lvl1pPr>
          </a:lstStyle>
          <a:p>
            <a:pPr>
              <a:defRPr/>
            </a:pPr>
            <a:fld id="{CC2F4007-C106-44EC-BC4D-E9F56971A848}" type="datetime1">
              <a:rPr lang="en-US" altLang="zh-CN"/>
              <a:pPr>
                <a:defRPr/>
              </a:pPr>
              <a:t>11/22/2017</a:t>
            </a:fld>
            <a:endParaRPr lang="en-US" altLang="zh-CN"/>
          </a:p>
        </p:txBody>
      </p:sp>
      <p:sp>
        <p:nvSpPr>
          <p:cNvPr id="8" name="Footer Placeholder 4"/>
          <p:cNvSpPr>
            <a:spLocks noGrp="1"/>
          </p:cNvSpPr>
          <p:nvPr>
            <p:ph type="ftr" sz="quarter" idx="11"/>
          </p:nvPr>
        </p:nvSpPr>
        <p:spPr/>
        <p:txBody>
          <a:bodyPr/>
          <a:lstStyle>
            <a:lvl1pPr>
              <a:lnSpc>
                <a:spcPct val="120000"/>
              </a:lnSpc>
              <a:spcBef>
                <a:spcPct val="50000"/>
              </a:spcBef>
              <a:buFont typeface="Wingdings" pitchFamily="2" charset="2"/>
              <a:buChar char="q"/>
              <a:defRPr kumimoji="1" b="1" u="sng">
                <a:ea typeface="黑体" pitchFamily="49" charset="-122"/>
              </a:defRPr>
            </a:lvl1pPr>
          </a:lstStyle>
          <a:p>
            <a:pPr>
              <a:defRPr/>
            </a:pPr>
            <a:endParaRPr lang="zh-CN" altLang="zh-CN"/>
          </a:p>
        </p:txBody>
      </p:sp>
      <p:sp>
        <p:nvSpPr>
          <p:cNvPr id="9" name="Slide Number Placeholder 5"/>
          <p:cNvSpPr>
            <a:spLocks noGrp="1"/>
          </p:cNvSpPr>
          <p:nvPr>
            <p:ph type="sldNum" sz="quarter" idx="12"/>
          </p:nvPr>
        </p:nvSpPr>
        <p:spPr/>
        <p:txBody>
          <a:bodyPr/>
          <a:lstStyle>
            <a:lvl1pPr>
              <a:lnSpc>
                <a:spcPct val="120000"/>
              </a:lnSpc>
              <a:spcBef>
                <a:spcPct val="50000"/>
              </a:spcBef>
              <a:buFont typeface="Wingdings" pitchFamily="2" charset="2"/>
              <a:buChar char="q"/>
              <a:defRPr kumimoji="1" b="1" u="sng">
                <a:ea typeface="黑体" pitchFamily="49" charset="-122"/>
              </a:defRPr>
            </a:lvl1pPr>
          </a:lstStyle>
          <a:p>
            <a:pPr>
              <a:defRPr/>
            </a:pPr>
            <a:fld id="{7BC070CB-CDB1-4756-B219-619BBDAD3B6E}" type="slidenum">
              <a:rPr lang="en-US" altLang="zh-CN"/>
              <a:pPr>
                <a:defRPr/>
              </a:pPr>
              <a:t>‹#›</a:t>
            </a:fld>
            <a:endParaRPr lang="en-US" altLang="zh-CN"/>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Date Placeholder 3"/>
          <p:cNvSpPr>
            <a:spLocks noGrp="1"/>
          </p:cNvSpPr>
          <p:nvPr>
            <p:ph type="dt" sz="half" idx="10"/>
          </p:nvPr>
        </p:nvSpPr>
        <p:spPr/>
        <p:txBody>
          <a:bodyPr/>
          <a:lstStyle>
            <a:lvl1pPr>
              <a:lnSpc>
                <a:spcPct val="120000"/>
              </a:lnSpc>
              <a:spcBef>
                <a:spcPct val="50000"/>
              </a:spcBef>
              <a:buFont typeface="Wingdings" pitchFamily="2" charset="2"/>
              <a:buChar char="q"/>
              <a:defRPr kumimoji="1" b="1" u="sng" smtClean="0">
                <a:ea typeface="黑体" pitchFamily="49" charset="-122"/>
              </a:defRPr>
            </a:lvl1pPr>
          </a:lstStyle>
          <a:p>
            <a:pPr>
              <a:defRPr/>
            </a:pPr>
            <a:fld id="{A86440F6-B30A-4AB6-8328-8A75ECFDF3A5}" type="datetime1">
              <a:rPr lang="en-US" altLang="zh-CN"/>
              <a:pPr>
                <a:defRPr/>
              </a:pPr>
              <a:t>11/22/2017</a:t>
            </a:fld>
            <a:endParaRPr lang="en-US" altLang="zh-CN"/>
          </a:p>
        </p:txBody>
      </p:sp>
      <p:sp>
        <p:nvSpPr>
          <p:cNvPr id="6" name="Footer Placeholder 4"/>
          <p:cNvSpPr>
            <a:spLocks noGrp="1"/>
          </p:cNvSpPr>
          <p:nvPr>
            <p:ph type="ftr" sz="quarter" idx="11"/>
          </p:nvPr>
        </p:nvSpPr>
        <p:spPr/>
        <p:txBody>
          <a:bodyPr/>
          <a:lstStyle>
            <a:lvl1pPr>
              <a:lnSpc>
                <a:spcPct val="120000"/>
              </a:lnSpc>
              <a:spcBef>
                <a:spcPct val="50000"/>
              </a:spcBef>
              <a:buFont typeface="Wingdings" pitchFamily="2" charset="2"/>
              <a:buChar char="q"/>
              <a:defRPr kumimoji="1" b="1" u="sng">
                <a:ea typeface="黑体" pitchFamily="49" charset="-122"/>
              </a:defRPr>
            </a:lvl1pPr>
          </a:lstStyle>
          <a:p>
            <a:pPr>
              <a:defRPr/>
            </a:pPr>
            <a:endParaRPr lang="zh-CN" altLang="zh-CN"/>
          </a:p>
        </p:txBody>
      </p:sp>
      <p:sp>
        <p:nvSpPr>
          <p:cNvPr id="7" name="Slide Number Placeholder 5"/>
          <p:cNvSpPr>
            <a:spLocks noGrp="1"/>
          </p:cNvSpPr>
          <p:nvPr>
            <p:ph type="sldNum" sz="quarter" idx="12"/>
          </p:nvPr>
        </p:nvSpPr>
        <p:spPr/>
        <p:txBody>
          <a:bodyPr/>
          <a:lstStyle>
            <a:lvl1pPr>
              <a:lnSpc>
                <a:spcPct val="120000"/>
              </a:lnSpc>
              <a:spcBef>
                <a:spcPct val="50000"/>
              </a:spcBef>
              <a:buFont typeface="Wingdings" pitchFamily="2" charset="2"/>
              <a:buChar char="q"/>
              <a:defRPr kumimoji="1" b="1" u="sng">
                <a:ea typeface="黑体" pitchFamily="49" charset="-122"/>
              </a:defRPr>
            </a:lvl1pPr>
          </a:lstStyle>
          <a:p>
            <a:pPr>
              <a:defRPr/>
            </a:pPr>
            <a:fld id="{794A6439-0040-4088-B0D9-7A1CB9BEF0DF}" type="slidenum">
              <a:rPr lang="en-US" altLang="zh-CN"/>
              <a:pPr>
                <a:defRPr/>
              </a:pPr>
              <a:t>‹#›</a:t>
            </a:fld>
            <a:endParaRPr lang="en-US" altLang="zh-CN"/>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Date Placeholder 3"/>
          <p:cNvSpPr>
            <a:spLocks noGrp="1"/>
          </p:cNvSpPr>
          <p:nvPr>
            <p:ph type="dt" sz="half" idx="10"/>
          </p:nvPr>
        </p:nvSpPr>
        <p:spPr/>
        <p:txBody>
          <a:bodyPr/>
          <a:lstStyle>
            <a:lvl1pPr>
              <a:lnSpc>
                <a:spcPct val="120000"/>
              </a:lnSpc>
              <a:spcBef>
                <a:spcPct val="50000"/>
              </a:spcBef>
              <a:buFont typeface="Wingdings" pitchFamily="2" charset="2"/>
              <a:buChar char="q"/>
              <a:defRPr kumimoji="1" b="1" u="sng" smtClean="0">
                <a:ea typeface="黑体" pitchFamily="49" charset="-122"/>
              </a:defRPr>
            </a:lvl1pPr>
          </a:lstStyle>
          <a:p>
            <a:pPr>
              <a:defRPr/>
            </a:pPr>
            <a:fld id="{171A140A-A32A-4D4A-A1E3-B82BD6FF7FCD}" type="datetime1">
              <a:rPr lang="en-US" altLang="zh-CN"/>
              <a:pPr>
                <a:defRPr/>
              </a:pPr>
              <a:t>11/22/2017</a:t>
            </a:fld>
            <a:endParaRPr lang="en-US" altLang="zh-CN"/>
          </a:p>
        </p:txBody>
      </p:sp>
      <p:sp>
        <p:nvSpPr>
          <p:cNvPr id="6" name="Footer Placeholder 4"/>
          <p:cNvSpPr>
            <a:spLocks noGrp="1"/>
          </p:cNvSpPr>
          <p:nvPr>
            <p:ph type="ftr" sz="quarter" idx="11"/>
          </p:nvPr>
        </p:nvSpPr>
        <p:spPr/>
        <p:txBody>
          <a:bodyPr/>
          <a:lstStyle>
            <a:lvl1pPr>
              <a:lnSpc>
                <a:spcPct val="120000"/>
              </a:lnSpc>
              <a:spcBef>
                <a:spcPct val="50000"/>
              </a:spcBef>
              <a:buFont typeface="Wingdings" pitchFamily="2" charset="2"/>
              <a:buChar char="q"/>
              <a:defRPr kumimoji="1" b="1" u="sng">
                <a:ea typeface="黑体" pitchFamily="49" charset="-122"/>
              </a:defRPr>
            </a:lvl1pPr>
          </a:lstStyle>
          <a:p>
            <a:pPr>
              <a:defRPr/>
            </a:pPr>
            <a:endParaRPr lang="zh-CN" altLang="zh-CN"/>
          </a:p>
        </p:txBody>
      </p:sp>
      <p:sp>
        <p:nvSpPr>
          <p:cNvPr id="7" name="Slide Number Placeholder 5"/>
          <p:cNvSpPr>
            <a:spLocks noGrp="1"/>
          </p:cNvSpPr>
          <p:nvPr>
            <p:ph type="sldNum" sz="quarter" idx="12"/>
          </p:nvPr>
        </p:nvSpPr>
        <p:spPr/>
        <p:txBody>
          <a:bodyPr/>
          <a:lstStyle>
            <a:lvl1pPr>
              <a:lnSpc>
                <a:spcPct val="120000"/>
              </a:lnSpc>
              <a:spcBef>
                <a:spcPct val="50000"/>
              </a:spcBef>
              <a:buFont typeface="Wingdings" pitchFamily="2" charset="2"/>
              <a:buChar char="q"/>
              <a:defRPr kumimoji="1" b="1" u="sng">
                <a:ea typeface="黑体" pitchFamily="49" charset="-122"/>
              </a:defRPr>
            </a:lvl1pPr>
          </a:lstStyle>
          <a:p>
            <a:pPr>
              <a:defRPr/>
            </a:pPr>
            <a:fld id="{E4569345-B5FE-4F40-AD9A-6FBB768E92CA}" type="slidenum">
              <a:rPr lang="en-US" altLang="zh-CN"/>
              <a:pPr>
                <a:defRPr/>
              </a:pPr>
              <a:t>‹#›</a:t>
            </a:fld>
            <a:endParaRPr lang="en-US" altLang="zh-CN"/>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7.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7.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7.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638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nSpc>
                <a:spcPct val="100000"/>
              </a:lnSpc>
              <a:spcBef>
                <a:spcPct val="0"/>
              </a:spcBef>
              <a:buFontTx/>
              <a:buNone/>
              <a:defRPr kumimoji="0" sz="1200" b="0" u="none">
                <a:solidFill>
                  <a:srgbClr val="898989"/>
                </a:solidFill>
                <a:latin typeface="Calibri" pitchFamily="34" charset="0"/>
                <a:ea typeface="MS PGothic" pitchFamily="34" charset="-128"/>
              </a:defRPr>
            </a:lvl1pPr>
          </a:lstStyle>
          <a:p>
            <a:fld id="{841A9B42-1E1D-4C1E-BC1F-CFE516C6F782}" type="datetime1">
              <a:rPr lang="en-US" altLang="zh-CN"/>
              <a:pPr/>
              <a:t>11/22/2017</a:t>
            </a:fld>
            <a:endParaRPr lang="en-US" altLang="zh-CN"/>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lnSpc>
                <a:spcPct val="100000"/>
              </a:lnSpc>
              <a:spcBef>
                <a:spcPct val="0"/>
              </a:spcBef>
              <a:buFontTx/>
              <a:buNone/>
              <a:defRPr kumimoji="0" sz="1200" b="0" u="none">
                <a:solidFill>
                  <a:srgbClr val="898989"/>
                </a:solidFill>
                <a:latin typeface="Calibri" pitchFamily="34" charset="0"/>
                <a:ea typeface="MS PGothic" pitchFamily="34" charset="-128"/>
              </a:defRPr>
            </a:lvl1pPr>
          </a:lstStyle>
          <a:p>
            <a:endParaRPr lang="zh-CN" altLang="zh-C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lnSpc>
                <a:spcPct val="100000"/>
              </a:lnSpc>
              <a:spcBef>
                <a:spcPct val="0"/>
              </a:spcBef>
              <a:buFontTx/>
              <a:buNone/>
              <a:defRPr kumimoji="0" sz="1200" b="0" u="none">
                <a:solidFill>
                  <a:srgbClr val="898989"/>
                </a:solidFill>
                <a:latin typeface="Calibri" pitchFamily="34" charset="0"/>
                <a:ea typeface="MS PGothic" pitchFamily="34" charset="-128"/>
              </a:defRPr>
            </a:lvl1pPr>
          </a:lstStyle>
          <a:p>
            <a:fld id="{2EC98BAC-C7BE-4E08-AAE3-E21A1D8A0B65}"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transition/>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106" name="Oval 82"/>
          <p:cNvSpPr>
            <a:spLocks noChangeArrowheads="1"/>
          </p:cNvSpPr>
          <p:nvPr/>
        </p:nvSpPr>
        <p:spPr bwMode="white">
          <a:xfrm>
            <a:off x="1042988" y="144463"/>
            <a:ext cx="6985000" cy="6713537"/>
          </a:xfrm>
          <a:prstGeom prst="ellipse">
            <a:avLst/>
          </a:prstGeom>
          <a:gradFill rotWithShape="1">
            <a:gsLst>
              <a:gs pos="0">
                <a:schemeClr val="bg1">
                  <a:gamma/>
                  <a:tint val="90980"/>
                  <a:invGamma/>
                </a:schemeClr>
              </a:gs>
              <a:gs pos="100000">
                <a:schemeClr val="bg1"/>
              </a:gs>
            </a:gsLst>
            <a:path path="shape">
              <a:fillToRect l="50000" t="50000" r="50000" b="50000"/>
            </a:path>
          </a:gradFill>
          <a:ln w="9525">
            <a:noFill/>
            <a:round/>
            <a:headEnd/>
            <a:tailEnd/>
          </a:ln>
          <a:effectLst/>
        </p:spPr>
        <p:txBody>
          <a:bodyPr wrap="none" anchor="ctr"/>
          <a:lstStyle/>
          <a:p>
            <a:pPr>
              <a:defRPr/>
            </a:pPr>
            <a:endParaRPr lang="zh-CN" altLang="en-US">
              <a:solidFill>
                <a:srgbClr val="FFFFFF"/>
              </a:solidFill>
              <a:ea typeface="黑体" pitchFamily="2" charset="-122"/>
            </a:endParaRPr>
          </a:p>
        </p:txBody>
      </p:sp>
      <p:pic>
        <p:nvPicPr>
          <p:cNvPr id="17411" name="Picture 83" descr="global"/>
          <p:cNvPicPr>
            <a:picLocks noChangeAspect="1" noChangeArrowheads="1"/>
          </p:cNvPicPr>
          <p:nvPr/>
        </p:nvPicPr>
        <p:blipFill>
          <a:blip r:embed="rId13" cstate="print"/>
          <a:srcRect/>
          <a:stretch>
            <a:fillRect/>
          </a:stretch>
        </p:blipFill>
        <p:spPr bwMode="ltGray">
          <a:xfrm>
            <a:off x="0" y="5734050"/>
            <a:ext cx="9144000" cy="1123950"/>
          </a:xfrm>
          <a:prstGeom prst="rect">
            <a:avLst/>
          </a:prstGeom>
          <a:noFill/>
          <a:ln w="9525">
            <a:noFill/>
            <a:miter lim="800000"/>
            <a:headEnd/>
            <a:tailEnd/>
          </a:ln>
        </p:spPr>
      </p:pic>
      <p:sp>
        <p:nvSpPr>
          <p:cNvPr id="1030" name="Rectangle 6"/>
          <p:cNvSpPr>
            <a:spLocks noGrp="1" noChangeArrowheads="1"/>
          </p:cNvSpPr>
          <p:nvPr>
            <p:ph type="sldNum" sz="quarter" idx="4"/>
          </p:nvPr>
        </p:nvSpPr>
        <p:spPr bwMode="auto">
          <a:xfrm>
            <a:off x="3429000" y="6508750"/>
            <a:ext cx="2133600" cy="307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kumimoji="0" sz="1200" b="0" u="none">
                <a:solidFill>
                  <a:srgbClr val="FFFFFF"/>
                </a:solidFill>
                <a:latin typeface="Arial" charset="0"/>
                <a:ea typeface="宋体" pitchFamily="2" charset="-122"/>
              </a:defRPr>
            </a:lvl1pPr>
          </a:lstStyle>
          <a:p>
            <a:pPr>
              <a:defRPr/>
            </a:pPr>
            <a:fld id="{D57F7B7A-CABB-4483-B63F-3F89414BD6C7}" type="slidenum">
              <a:rPr lang="zh-CN" altLang="en-US"/>
              <a:pPr>
                <a:defRPr/>
              </a:pPr>
              <a:t>‹#›</a:t>
            </a:fld>
            <a:endParaRPr lang="en-US" altLang="zh-CN"/>
          </a:p>
        </p:txBody>
      </p:sp>
      <p:sp>
        <p:nvSpPr>
          <p:cNvPr id="17413" name="Rectangle 2"/>
          <p:cNvSpPr>
            <a:spLocks noGrp="1" noChangeArrowheads="1"/>
          </p:cNvSpPr>
          <p:nvPr>
            <p:ph type="title"/>
          </p:nvPr>
        </p:nvSpPr>
        <p:spPr bwMode="auto">
          <a:xfrm>
            <a:off x="533400" y="152400"/>
            <a:ext cx="8153400" cy="563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7414" name="Rectangle 3"/>
          <p:cNvSpPr>
            <a:spLocks noGrp="1" noChangeArrowheads="1"/>
          </p:cNvSpPr>
          <p:nvPr>
            <p:ph type="body" idx="1"/>
          </p:nvPr>
        </p:nvSpPr>
        <p:spPr bwMode="auto">
          <a:xfrm>
            <a:off x="457200" y="1066800"/>
            <a:ext cx="82296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 bg1="dk2" tx1="lt1" bg2="dk1" tx2="lt2" accent1="accent1" accent2="accent2" accent3="accent3" accent4="accent4" accent5="accent5" accent6="accent6" hlink="hlink" folHlink="folHlink"/>
  <p:sldLayoutIdLst>
    <p:sldLayoutId id="2147483736" r:id="rId1"/>
    <p:sldLayoutId id="2147483737"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83" r:id="rId11"/>
  </p:sldLayoutIdLst>
  <p:transition/>
  <p:txStyles>
    <p:titleStyle>
      <a:lvl1pPr algn="ctr" rtl="0" eaLnBrk="0" fontAlgn="base" hangingPunct="0">
        <a:spcBef>
          <a:spcPct val="0"/>
        </a:spcBef>
        <a:spcAft>
          <a:spcPct val="0"/>
        </a:spcAft>
        <a:defRPr sz="3200" b="1">
          <a:solidFill>
            <a:schemeClr val="tx1"/>
          </a:solidFill>
          <a:latin typeface="+mj-lt"/>
          <a:ea typeface="+mj-ea"/>
          <a:cs typeface="+mj-cs"/>
        </a:defRPr>
      </a:lvl1pPr>
      <a:lvl2pPr algn="ctr" rtl="0" eaLnBrk="0" fontAlgn="base" hangingPunct="0">
        <a:spcBef>
          <a:spcPct val="0"/>
        </a:spcBef>
        <a:spcAft>
          <a:spcPct val="0"/>
        </a:spcAft>
        <a:defRPr sz="3200" b="1">
          <a:solidFill>
            <a:schemeClr val="tx1"/>
          </a:solidFill>
          <a:latin typeface="Verdana" pitchFamily="34" charset="0"/>
        </a:defRPr>
      </a:lvl2pPr>
      <a:lvl3pPr algn="ctr" rtl="0" eaLnBrk="0" fontAlgn="base" hangingPunct="0">
        <a:spcBef>
          <a:spcPct val="0"/>
        </a:spcBef>
        <a:spcAft>
          <a:spcPct val="0"/>
        </a:spcAft>
        <a:defRPr sz="3200" b="1">
          <a:solidFill>
            <a:schemeClr val="tx1"/>
          </a:solidFill>
          <a:latin typeface="Verdana" pitchFamily="34" charset="0"/>
        </a:defRPr>
      </a:lvl3pPr>
      <a:lvl4pPr algn="ctr" rtl="0" eaLnBrk="0" fontAlgn="base" hangingPunct="0">
        <a:spcBef>
          <a:spcPct val="0"/>
        </a:spcBef>
        <a:spcAft>
          <a:spcPct val="0"/>
        </a:spcAft>
        <a:defRPr sz="3200" b="1">
          <a:solidFill>
            <a:schemeClr val="tx1"/>
          </a:solidFill>
          <a:latin typeface="Verdana" pitchFamily="34" charset="0"/>
        </a:defRPr>
      </a:lvl4pPr>
      <a:lvl5pPr algn="ctr" rtl="0" eaLnBrk="0" fontAlgn="base" hangingPunct="0">
        <a:spcBef>
          <a:spcPct val="0"/>
        </a:spcBef>
        <a:spcAft>
          <a:spcPct val="0"/>
        </a:spcAft>
        <a:defRPr sz="3200" b="1">
          <a:solidFill>
            <a:schemeClr val="tx1"/>
          </a:solidFill>
          <a:latin typeface="Verdana" pitchFamily="34" charset="0"/>
        </a:defRPr>
      </a:lvl5pPr>
      <a:lvl6pPr marL="457200" algn="ctr" rtl="0" fontAlgn="base">
        <a:spcBef>
          <a:spcPct val="0"/>
        </a:spcBef>
        <a:spcAft>
          <a:spcPct val="0"/>
        </a:spcAft>
        <a:defRPr sz="3200" b="1">
          <a:solidFill>
            <a:schemeClr val="tx1"/>
          </a:solidFill>
          <a:latin typeface="Verdana" pitchFamily="34" charset="0"/>
        </a:defRPr>
      </a:lvl6pPr>
      <a:lvl7pPr marL="914400" algn="ctr" rtl="0" fontAlgn="base">
        <a:spcBef>
          <a:spcPct val="0"/>
        </a:spcBef>
        <a:spcAft>
          <a:spcPct val="0"/>
        </a:spcAft>
        <a:defRPr sz="3200" b="1">
          <a:solidFill>
            <a:schemeClr val="tx1"/>
          </a:solidFill>
          <a:latin typeface="Verdana" pitchFamily="34" charset="0"/>
        </a:defRPr>
      </a:lvl7pPr>
      <a:lvl8pPr marL="1371600" algn="ctr" rtl="0" fontAlgn="base">
        <a:spcBef>
          <a:spcPct val="0"/>
        </a:spcBef>
        <a:spcAft>
          <a:spcPct val="0"/>
        </a:spcAft>
        <a:defRPr sz="3200" b="1">
          <a:solidFill>
            <a:schemeClr val="tx1"/>
          </a:solidFill>
          <a:latin typeface="Verdana" pitchFamily="34" charset="0"/>
        </a:defRPr>
      </a:lvl8pPr>
      <a:lvl9pPr marL="1828800" algn="ctr" rtl="0" fontAlgn="base">
        <a:spcBef>
          <a:spcPct val="0"/>
        </a:spcBef>
        <a:spcAft>
          <a:spcPct val="0"/>
        </a:spcAft>
        <a:defRPr sz="3200" b="1">
          <a:solidFill>
            <a:schemeClr val="tx1"/>
          </a:solidFill>
          <a:latin typeface="Verdana"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hlink"/>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4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47"/>
            </a:gs>
            <a:gs pos="100000">
              <a:schemeClr val="bg1"/>
            </a:gs>
          </a:gsLst>
          <a:lin ang="5400000" scaled="1"/>
        </a:gradFill>
        <a:effectLst/>
      </p:bgPr>
    </p:bg>
    <p:spTree>
      <p:nvGrpSpPr>
        <p:cNvPr id="1" name=""/>
        <p:cNvGrpSpPr/>
        <p:nvPr/>
      </p:nvGrpSpPr>
      <p:grpSpPr>
        <a:xfrm>
          <a:off x="0" y="0"/>
          <a:ext cx="0" cy="0"/>
          <a:chOff x="0" y="0"/>
          <a:chExt cx="0" cy="0"/>
        </a:xfrm>
      </p:grpSpPr>
      <p:sp>
        <p:nvSpPr>
          <p:cNvPr id="1106" name="Oval 82"/>
          <p:cNvSpPr>
            <a:spLocks noChangeArrowheads="1"/>
          </p:cNvSpPr>
          <p:nvPr/>
        </p:nvSpPr>
        <p:spPr bwMode="white">
          <a:xfrm>
            <a:off x="1042988" y="144463"/>
            <a:ext cx="6985000" cy="6713537"/>
          </a:xfrm>
          <a:prstGeom prst="ellipse">
            <a:avLst/>
          </a:prstGeom>
          <a:gradFill rotWithShape="1">
            <a:gsLst>
              <a:gs pos="0">
                <a:schemeClr val="bg1">
                  <a:gamma/>
                  <a:tint val="90980"/>
                  <a:invGamma/>
                </a:schemeClr>
              </a:gs>
              <a:gs pos="100000">
                <a:schemeClr val="bg1"/>
              </a:gs>
            </a:gsLst>
            <a:path path="shape">
              <a:fillToRect l="50000" t="50000" r="50000" b="50000"/>
            </a:path>
          </a:gradFill>
          <a:ln w="9525">
            <a:noFill/>
            <a:round/>
            <a:headEnd/>
            <a:tailEnd/>
          </a:ln>
          <a:effectLst/>
        </p:spPr>
        <p:txBody>
          <a:bodyPr wrap="none" anchor="ctr"/>
          <a:lstStyle/>
          <a:p>
            <a:pPr algn="l" rtl="0" fontAlgn="base">
              <a:lnSpc>
                <a:spcPct val="120000"/>
              </a:lnSpc>
              <a:spcBef>
                <a:spcPct val="50000"/>
              </a:spcBef>
              <a:spcAft>
                <a:spcPct val="0"/>
              </a:spcAft>
              <a:buFont typeface="Wingdings" pitchFamily="2" charset="2"/>
              <a:buChar char="q"/>
              <a:defRPr/>
            </a:pPr>
            <a:endParaRPr kumimoji="1" lang="zh-CN" altLang="en-US" b="1" u="sng" kern="1200">
              <a:solidFill>
                <a:srgbClr val="FFFFFF"/>
              </a:solidFill>
              <a:latin typeface="Times New Roman" pitchFamily="18" charset="0"/>
              <a:ea typeface="SimHei" pitchFamily="2" charset="-122"/>
              <a:cs typeface="+mn-cs"/>
            </a:endParaRPr>
          </a:p>
        </p:txBody>
      </p:sp>
      <p:pic>
        <p:nvPicPr>
          <p:cNvPr id="6147" name="Picture 83" descr="global"/>
          <p:cNvPicPr>
            <a:picLocks noChangeAspect="1" noChangeArrowheads="1"/>
          </p:cNvPicPr>
          <p:nvPr/>
        </p:nvPicPr>
        <p:blipFill>
          <a:blip r:embed="rId19" cstate="print"/>
          <a:srcRect/>
          <a:stretch>
            <a:fillRect/>
          </a:stretch>
        </p:blipFill>
        <p:spPr bwMode="ltGray">
          <a:xfrm>
            <a:off x="0" y="5734050"/>
            <a:ext cx="9144000" cy="1123950"/>
          </a:xfrm>
          <a:prstGeom prst="rect">
            <a:avLst/>
          </a:prstGeom>
          <a:noFill/>
          <a:ln w="9525">
            <a:noFill/>
            <a:miter lim="800000"/>
            <a:headEnd/>
            <a:tailEnd/>
          </a:ln>
        </p:spPr>
      </p:pic>
    </p:spTree>
    <p:extLst>
      <p:ext uri="{BB962C8B-B14F-4D97-AF65-F5344CB8AC3E}">
        <p14:creationId xmlns:p14="http://schemas.microsoft.com/office/powerpoint/2010/main" val="15469505"/>
      </p:ext>
    </p:extLst>
  </p:cSld>
  <p:clrMap bg1="dk2" tx1="lt1" bg2="dk1"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Lst>
  <p:transition/>
  <p:timing>
    <p:tnLst>
      <p:par>
        <p:cTn id="1" dur="indefinite" restart="never" nodeType="tmRoot"/>
      </p:par>
    </p:tnLst>
  </p:timing>
  <p:txStyles>
    <p:titleStyle>
      <a:lvl1pPr algn="ctr" rtl="0" eaLnBrk="0" fontAlgn="base" hangingPunct="0">
        <a:spcBef>
          <a:spcPct val="0"/>
        </a:spcBef>
        <a:spcAft>
          <a:spcPct val="0"/>
        </a:spcAft>
        <a:defRPr sz="3200" b="1">
          <a:solidFill>
            <a:schemeClr val="tx1"/>
          </a:solidFill>
          <a:latin typeface="+mj-lt"/>
          <a:ea typeface="+mj-ea"/>
          <a:cs typeface="+mj-cs"/>
        </a:defRPr>
      </a:lvl1pPr>
      <a:lvl2pPr algn="ctr" rtl="0" eaLnBrk="0" fontAlgn="base" hangingPunct="0">
        <a:spcBef>
          <a:spcPct val="0"/>
        </a:spcBef>
        <a:spcAft>
          <a:spcPct val="0"/>
        </a:spcAft>
        <a:defRPr sz="3200" b="1">
          <a:solidFill>
            <a:schemeClr val="tx1"/>
          </a:solidFill>
          <a:latin typeface="Verdana" pitchFamily="34" charset="0"/>
          <a:ea typeface="宋体" charset="-122"/>
        </a:defRPr>
      </a:lvl2pPr>
      <a:lvl3pPr algn="ctr" rtl="0" eaLnBrk="0" fontAlgn="base" hangingPunct="0">
        <a:spcBef>
          <a:spcPct val="0"/>
        </a:spcBef>
        <a:spcAft>
          <a:spcPct val="0"/>
        </a:spcAft>
        <a:defRPr sz="3200" b="1">
          <a:solidFill>
            <a:schemeClr val="tx1"/>
          </a:solidFill>
          <a:latin typeface="Verdana" pitchFamily="34" charset="0"/>
          <a:ea typeface="宋体" charset="-122"/>
        </a:defRPr>
      </a:lvl3pPr>
      <a:lvl4pPr algn="ctr" rtl="0" eaLnBrk="0" fontAlgn="base" hangingPunct="0">
        <a:spcBef>
          <a:spcPct val="0"/>
        </a:spcBef>
        <a:spcAft>
          <a:spcPct val="0"/>
        </a:spcAft>
        <a:defRPr sz="3200" b="1">
          <a:solidFill>
            <a:schemeClr val="tx1"/>
          </a:solidFill>
          <a:latin typeface="Verdana" pitchFamily="34" charset="0"/>
          <a:ea typeface="宋体" charset="-122"/>
        </a:defRPr>
      </a:lvl4pPr>
      <a:lvl5pPr algn="ctr" rtl="0" eaLnBrk="0" fontAlgn="base" hangingPunct="0">
        <a:spcBef>
          <a:spcPct val="0"/>
        </a:spcBef>
        <a:spcAft>
          <a:spcPct val="0"/>
        </a:spcAft>
        <a:defRPr sz="3200" b="1">
          <a:solidFill>
            <a:schemeClr val="tx1"/>
          </a:solidFill>
          <a:latin typeface="Verdana" pitchFamily="34" charset="0"/>
          <a:ea typeface="宋体" charset="-122"/>
        </a:defRPr>
      </a:lvl5pPr>
      <a:lvl6pPr marL="457200" algn="ctr" rtl="0" fontAlgn="base">
        <a:spcBef>
          <a:spcPct val="0"/>
        </a:spcBef>
        <a:spcAft>
          <a:spcPct val="0"/>
        </a:spcAft>
        <a:defRPr sz="3200" b="1">
          <a:solidFill>
            <a:schemeClr val="tx1"/>
          </a:solidFill>
          <a:latin typeface="Verdana" pitchFamily="34" charset="0"/>
          <a:ea typeface="宋体" charset="-122"/>
        </a:defRPr>
      </a:lvl6pPr>
      <a:lvl7pPr marL="914400" algn="ctr" rtl="0" fontAlgn="base">
        <a:spcBef>
          <a:spcPct val="0"/>
        </a:spcBef>
        <a:spcAft>
          <a:spcPct val="0"/>
        </a:spcAft>
        <a:defRPr sz="3200" b="1">
          <a:solidFill>
            <a:schemeClr val="tx1"/>
          </a:solidFill>
          <a:latin typeface="Verdana" pitchFamily="34" charset="0"/>
          <a:ea typeface="宋体" charset="-122"/>
        </a:defRPr>
      </a:lvl7pPr>
      <a:lvl8pPr marL="1371600" algn="ctr" rtl="0" fontAlgn="base">
        <a:spcBef>
          <a:spcPct val="0"/>
        </a:spcBef>
        <a:spcAft>
          <a:spcPct val="0"/>
        </a:spcAft>
        <a:defRPr sz="3200" b="1">
          <a:solidFill>
            <a:schemeClr val="tx1"/>
          </a:solidFill>
          <a:latin typeface="Verdana" pitchFamily="34" charset="0"/>
          <a:ea typeface="宋体" charset="-122"/>
        </a:defRPr>
      </a:lvl8pPr>
      <a:lvl9pPr marL="1828800" algn="ctr" rtl="0" fontAlgn="base">
        <a:spcBef>
          <a:spcPct val="0"/>
        </a:spcBef>
        <a:spcAft>
          <a:spcPct val="0"/>
        </a:spcAft>
        <a:defRPr sz="3200" b="1">
          <a:solidFill>
            <a:schemeClr val="tx1"/>
          </a:solidFill>
          <a:latin typeface="Verdana" pitchFamily="34" charset="0"/>
          <a:ea typeface="宋体" charset="-122"/>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hlink"/>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400">
          <a:solidFill>
            <a:schemeClr val="tx1"/>
          </a:solidFill>
          <a:latin typeface="Arial" charset="0"/>
          <a:ea typeface="+mn-ea"/>
        </a:defRPr>
      </a:lvl2pPr>
      <a:lvl3pPr marL="1143000" indent="-228600" algn="l" rtl="0" eaLnBrk="0" fontAlgn="base" hangingPunct="0">
        <a:spcBef>
          <a:spcPct val="20000"/>
        </a:spcBef>
        <a:spcAft>
          <a:spcPct val="0"/>
        </a:spcAft>
        <a:buClr>
          <a:schemeClr val="tx1"/>
        </a:buClr>
        <a:buChar char="•"/>
        <a:defRPr sz="2200">
          <a:solidFill>
            <a:schemeClr val="tx1"/>
          </a:solidFill>
          <a:latin typeface="Arial" charset="0"/>
          <a:ea typeface="+mn-ea"/>
        </a:defRPr>
      </a:lvl3pPr>
      <a:lvl4pPr marL="1600200" indent="-228600" algn="l" rtl="0" eaLnBrk="0" fontAlgn="base" hangingPunct="0">
        <a:spcBef>
          <a:spcPct val="20000"/>
        </a:spcBef>
        <a:spcAft>
          <a:spcPct val="0"/>
        </a:spcAft>
        <a:buChar char="–"/>
        <a:defRPr sz="2000">
          <a:solidFill>
            <a:schemeClr val="tx1"/>
          </a:solidFill>
          <a:latin typeface="Arial" charset="0"/>
          <a:ea typeface="+mn-ea"/>
        </a:defRPr>
      </a:lvl4pPr>
      <a:lvl5pPr marL="2057400" indent="-228600" algn="l" rtl="0" eaLnBrk="0" fontAlgn="base" hangingPunct="0">
        <a:spcBef>
          <a:spcPct val="20000"/>
        </a:spcBef>
        <a:spcAft>
          <a:spcPct val="0"/>
        </a:spcAft>
        <a:buChar char="»"/>
        <a:defRPr sz="2000">
          <a:solidFill>
            <a:schemeClr val="tx1"/>
          </a:solidFill>
          <a:latin typeface="Arial" charset="0"/>
          <a:ea typeface="+mn-ea"/>
        </a:defRPr>
      </a:lvl5pPr>
      <a:lvl6pPr marL="2514600" indent="-228600" algn="l" rtl="0" fontAlgn="base">
        <a:spcBef>
          <a:spcPct val="20000"/>
        </a:spcBef>
        <a:spcAft>
          <a:spcPct val="0"/>
        </a:spcAft>
        <a:buChar char="»"/>
        <a:defRPr sz="2000">
          <a:solidFill>
            <a:schemeClr val="tx1"/>
          </a:solidFill>
          <a:latin typeface="Arial" charset="0"/>
          <a:ea typeface="+mn-ea"/>
        </a:defRPr>
      </a:lvl6pPr>
      <a:lvl7pPr marL="2971800" indent="-228600" algn="l" rtl="0" fontAlgn="base">
        <a:spcBef>
          <a:spcPct val="20000"/>
        </a:spcBef>
        <a:spcAft>
          <a:spcPct val="0"/>
        </a:spcAft>
        <a:buChar char="»"/>
        <a:defRPr sz="2000">
          <a:solidFill>
            <a:schemeClr val="tx1"/>
          </a:solidFill>
          <a:latin typeface="Arial" charset="0"/>
          <a:ea typeface="+mn-ea"/>
        </a:defRPr>
      </a:lvl7pPr>
      <a:lvl8pPr marL="3429000" indent="-228600" algn="l" rtl="0" fontAlgn="base">
        <a:spcBef>
          <a:spcPct val="20000"/>
        </a:spcBef>
        <a:spcAft>
          <a:spcPct val="0"/>
        </a:spcAft>
        <a:buChar char="»"/>
        <a:defRPr sz="2000">
          <a:solidFill>
            <a:schemeClr val="tx1"/>
          </a:solidFill>
          <a:latin typeface="Arial" charset="0"/>
          <a:ea typeface="+mn-ea"/>
        </a:defRPr>
      </a:lvl8pPr>
      <a:lvl9pPr marL="3886200" indent="-228600" algn="l" rtl="0" fontAlgn="base">
        <a:spcBef>
          <a:spcPct val="20000"/>
        </a:spcBef>
        <a:spcAft>
          <a:spcPct val="0"/>
        </a:spcAft>
        <a:buChar char="»"/>
        <a:defRPr sz="2000">
          <a:solidFill>
            <a:schemeClr val="tx1"/>
          </a:solidFill>
          <a:latin typeface="Arial" charset="0"/>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rgbClr val="001847"/>
            </a:gs>
            <a:gs pos="100000">
              <a:schemeClr val="bg1"/>
            </a:gs>
          </a:gsLst>
          <a:lin ang="5400000" scaled="1"/>
        </a:gradFill>
        <a:effectLst/>
      </p:bgPr>
    </p:bg>
    <p:spTree>
      <p:nvGrpSpPr>
        <p:cNvPr id="1" name=""/>
        <p:cNvGrpSpPr/>
        <p:nvPr/>
      </p:nvGrpSpPr>
      <p:grpSpPr>
        <a:xfrm>
          <a:off x="0" y="0"/>
          <a:ext cx="0" cy="0"/>
          <a:chOff x="0" y="0"/>
          <a:chExt cx="0" cy="0"/>
        </a:xfrm>
      </p:grpSpPr>
      <p:sp>
        <p:nvSpPr>
          <p:cNvPr id="8194" name="Oval 82"/>
          <p:cNvSpPr>
            <a:spLocks noChangeArrowheads="1"/>
          </p:cNvSpPr>
          <p:nvPr/>
        </p:nvSpPr>
        <p:spPr bwMode="auto">
          <a:xfrm>
            <a:off x="1042988" y="144463"/>
            <a:ext cx="6985000" cy="6713537"/>
          </a:xfrm>
          <a:prstGeom prst="ellipse">
            <a:avLst/>
          </a:prstGeom>
          <a:gradFill rotWithShape="1">
            <a:gsLst>
              <a:gs pos="0">
                <a:srgbClr val="1745A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Arial" panose="020B0604020202020204" pitchFamily="34" charset="0"/>
              <a:defRPr b="1" u="sng">
                <a:solidFill>
                  <a:schemeClr val="tx1"/>
                </a:solidFill>
                <a:latin typeface="Times New Roman" panose="02020603050405020304" pitchFamily="18" charset="0"/>
                <a:ea typeface="黑体" panose="02010609060101010101" pitchFamily="49" charset="-122"/>
              </a:defRPr>
            </a:lvl1pPr>
            <a:lvl2pPr marL="742950" indent="-285750">
              <a:buFont typeface="Arial" panose="020B0604020202020204" pitchFamily="34" charset="0"/>
              <a:defRPr b="1" u="sng">
                <a:solidFill>
                  <a:schemeClr val="tx1"/>
                </a:solidFill>
                <a:latin typeface="Times New Roman" panose="02020603050405020304" pitchFamily="18" charset="0"/>
                <a:ea typeface="黑体" panose="02010609060101010101" pitchFamily="49" charset="-122"/>
              </a:defRPr>
            </a:lvl2pPr>
            <a:lvl3pPr marL="1143000" indent="-228600">
              <a:buFont typeface="Arial" panose="020B0604020202020204" pitchFamily="34" charset="0"/>
              <a:defRPr b="1" u="sng">
                <a:solidFill>
                  <a:schemeClr val="tx1"/>
                </a:solidFill>
                <a:latin typeface="Times New Roman" panose="02020603050405020304" pitchFamily="18" charset="0"/>
                <a:ea typeface="黑体" panose="02010609060101010101" pitchFamily="49" charset="-122"/>
              </a:defRPr>
            </a:lvl3pPr>
            <a:lvl4pPr marL="1600200" indent="-228600">
              <a:buFont typeface="Arial" panose="020B0604020202020204" pitchFamily="34" charset="0"/>
              <a:defRPr b="1" u="sng">
                <a:solidFill>
                  <a:schemeClr val="tx1"/>
                </a:solidFill>
                <a:latin typeface="Times New Roman" panose="02020603050405020304" pitchFamily="18" charset="0"/>
                <a:ea typeface="黑体" panose="02010609060101010101" pitchFamily="49" charset="-122"/>
              </a:defRPr>
            </a:lvl4pPr>
            <a:lvl5pPr marL="2057400" indent="-228600">
              <a:buFont typeface="Arial" panose="020B0604020202020204" pitchFamily="34" charset="0"/>
              <a:defRPr b="1" u="sng">
                <a:solidFill>
                  <a:schemeClr val="tx1"/>
                </a:solidFill>
                <a:latin typeface="Times New Roman" panose="02020603050405020304" pitchFamily="18" charset="0"/>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b="1" u="sng">
                <a:solidFill>
                  <a:schemeClr val="tx1"/>
                </a:solidFill>
                <a:latin typeface="Times New Roman" panose="02020603050405020304" pitchFamily="18" charset="0"/>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b="1" u="sng">
                <a:solidFill>
                  <a:schemeClr val="tx1"/>
                </a:solidFill>
                <a:latin typeface="Times New Roman" panose="02020603050405020304" pitchFamily="18" charset="0"/>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b="1" u="sng">
                <a:solidFill>
                  <a:schemeClr val="tx1"/>
                </a:solidFill>
                <a:latin typeface="Times New Roman" panose="02020603050405020304" pitchFamily="18" charset="0"/>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b="1" u="sng">
                <a:solidFill>
                  <a:schemeClr val="tx1"/>
                </a:solidFill>
                <a:latin typeface="Times New Roman" panose="02020603050405020304" pitchFamily="18" charset="0"/>
                <a:ea typeface="黑体" panose="02010609060101010101" pitchFamily="49" charset="-122"/>
              </a:defRPr>
            </a:lvl9pPr>
          </a:lstStyle>
          <a:p>
            <a:pPr eaLnBrk="1" hangingPunct="1">
              <a:lnSpc>
                <a:spcPct val="120000"/>
              </a:lnSpc>
              <a:spcBef>
                <a:spcPct val="50000"/>
              </a:spcBef>
              <a:buFont typeface="Wingdings" panose="05000000000000000000" pitchFamily="2" charset="2"/>
              <a:buChar char="q"/>
            </a:pPr>
            <a:endParaRPr lang="zh-CN" altLang="en-US"/>
          </a:p>
        </p:txBody>
      </p:sp>
      <p:pic>
        <p:nvPicPr>
          <p:cNvPr id="8195" name="Picture 83" descr="globa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5734050"/>
            <a:ext cx="91440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2"/>
          <p:cNvSpPr>
            <a:spLocks noGrp="1" noChangeArrowheads="1"/>
          </p:cNvSpPr>
          <p:nvPr>
            <p:ph type="title"/>
          </p:nvPr>
        </p:nvSpPr>
        <p:spPr bwMode="auto">
          <a:xfrm>
            <a:off x="533400" y="152400"/>
            <a:ext cx="81534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8197" name="Rectangle 3"/>
          <p:cNvSpPr>
            <a:spLocks noGrp="1" noChangeArrowheads="1"/>
          </p:cNvSpPr>
          <p:nvPr>
            <p:ph type="body" idx="1"/>
          </p:nvPr>
        </p:nvSpPr>
        <p:spPr bwMode="auto">
          <a:xfrm>
            <a:off x="457200" y="1066800"/>
            <a:ext cx="8229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8198" name="Rectangle 6"/>
          <p:cNvSpPr>
            <a:spLocks noGrp="1" noChangeArrowheads="1"/>
          </p:cNvSpPr>
          <p:nvPr>
            <p:ph type="sldNum" sz="quarter" idx="4"/>
          </p:nvPr>
        </p:nvSpPr>
        <p:spPr bwMode="auto">
          <a:xfrm>
            <a:off x="3429000" y="6508750"/>
            <a:ext cx="2133600" cy="3079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buFont typeface="Arial" panose="020B0604020202020204" pitchFamily="34" charset="0"/>
              <a:buNone/>
              <a:defRPr sz="1200" b="0" u="none" smtClean="0">
                <a:latin typeface="Arial" panose="020B0604020202020204" pitchFamily="34" charset="0"/>
                <a:ea typeface="宋体" panose="02010600030101010101" pitchFamily="2" charset="-122"/>
              </a:defRPr>
            </a:lvl1pPr>
          </a:lstStyle>
          <a:p>
            <a:pPr>
              <a:defRPr/>
            </a:pPr>
            <a:fld id="{957DFA9B-D6D0-49D6-B70F-9F8018E8A93C}" type="slidenum">
              <a:rPr lang="zh-CN" altLang="en-US"/>
              <a:pPr>
                <a:defRPr/>
              </a:pPr>
              <a:t>‹#›</a:t>
            </a:fld>
            <a:endParaRPr lang="en-US" altLang="zh-CN"/>
          </a:p>
        </p:txBody>
      </p:sp>
    </p:spTree>
    <p:extLst>
      <p:ext uri="{BB962C8B-B14F-4D97-AF65-F5344CB8AC3E}">
        <p14:creationId xmlns:p14="http://schemas.microsoft.com/office/powerpoint/2010/main" val="1571207655"/>
      </p:ext>
    </p:extLst>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txStyles>
    <p:titleStyle>
      <a:lvl1pPr algn="ctr" rtl="0" eaLnBrk="0" fontAlgn="base" hangingPunct="0">
        <a:spcBef>
          <a:spcPct val="0"/>
        </a:spcBef>
        <a:spcAft>
          <a:spcPct val="0"/>
        </a:spcAft>
        <a:defRPr sz="3200" b="1">
          <a:solidFill>
            <a:schemeClr val="tx1"/>
          </a:solidFill>
          <a:latin typeface="+mj-lt"/>
          <a:ea typeface="+mj-ea"/>
          <a:cs typeface="+mj-cs"/>
        </a:defRPr>
      </a:lvl1pPr>
      <a:lvl2pPr algn="ctr" rtl="0" eaLnBrk="0" fontAlgn="base" hangingPunct="0">
        <a:spcBef>
          <a:spcPct val="0"/>
        </a:spcBef>
        <a:spcAft>
          <a:spcPct val="0"/>
        </a:spcAft>
        <a:defRPr sz="3200" b="1">
          <a:solidFill>
            <a:schemeClr val="tx1"/>
          </a:solidFill>
          <a:latin typeface="Verdana" pitchFamily="34" charset="0"/>
        </a:defRPr>
      </a:lvl2pPr>
      <a:lvl3pPr algn="ctr" rtl="0" eaLnBrk="0" fontAlgn="base" hangingPunct="0">
        <a:spcBef>
          <a:spcPct val="0"/>
        </a:spcBef>
        <a:spcAft>
          <a:spcPct val="0"/>
        </a:spcAft>
        <a:defRPr sz="3200" b="1">
          <a:solidFill>
            <a:schemeClr val="tx1"/>
          </a:solidFill>
          <a:latin typeface="Verdana" pitchFamily="34" charset="0"/>
        </a:defRPr>
      </a:lvl3pPr>
      <a:lvl4pPr algn="ctr" rtl="0" eaLnBrk="0" fontAlgn="base" hangingPunct="0">
        <a:spcBef>
          <a:spcPct val="0"/>
        </a:spcBef>
        <a:spcAft>
          <a:spcPct val="0"/>
        </a:spcAft>
        <a:defRPr sz="3200" b="1">
          <a:solidFill>
            <a:schemeClr val="tx1"/>
          </a:solidFill>
          <a:latin typeface="Verdana" pitchFamily="34" charset="0"/>
        </a:defRPr>
      </a:lvl4pPr>
      <a:lvl5pPr algn="ctr" rtl="0" eaLnBrk="0" fontAlgn="base" hangingPunct="0">
        <a:spcBef>
          <a:spcPct val="0"/>
        </a:spcBef>
        <a:spcAft>
          <a:spcPct val="0"/>
        </a:spcAft>
        <a:defRPr sz="3200" b="1">
          <a:solidFill>
            <a:schemeClr val="tx1"/>
          </a:solidFill>
          <a:latin typeface="Verdana" pitchFamily="34" charset="0"/>
        </a:defRPr>
      </a:lvl5pPr>
      <a:lvl6pPr marL="457200" algn="ctr" rtl="0" eaLnBrk="0" fontAlgn="base" hangingPunct="0">
        <a:spcBef>
          <a:spcPct val="0"/>
        </a:spcBef>
        <a:spcAft>
          <a:spcPct val="0"/>
        </a:spcAft>
        <a:defRPr sz="3200" b="1">
          <a:solidFill>
            <a:schemeClr val="tx1"/>
          </a:solidFill>
          <a:latin typeface="Verdana" pitchFamily="34" charset="0"/>
        </a:defRPr>
      </a:lvl6pPr>
      <a:lvl7pPr marL="914400" algn="ctr" rtl="0" eaLnBrk="0" fontAlgn="base" hangingPunct="0">
        <a:spcBef>
          <a:spcPct val="0"/>
        </a:spcBef>
        <a:spcAft>
          <a:spcPct val="0"/>
        </a:spcAft>
        <a:defRPr sz="3200" b="1">
          <a:solidFill>
            <a:schemeClr val="tx1"/>
          </a:solidFill>
          <a:latin typeface="Verdana" pitchFamily="34" charset="0"/>
        </a:defRPr>
      </a:lvl7pPr>
      <a:lvl8pPr marL="1371600" algn="ctr" rtl="0" eaLnBrk="0" fontAlgn="base" hangingPunct="0">
        <a:spcBef>
          <a:spcPct val="0"/>
        </a:spcBef>
        <a:spcAft>
          <a:spcPct val="0"/>
        </a:spcAft>
        <a:defRPr sz="3200" b="1">
          <a:solidFill>
            <a:schemeClr val="tx1"/>
          </a:solidFill>
          <a:latin typeface="Verdana" pitchFamily="34" charset="0"/>
        </a:defRPr>
      </a:lvl8pPr>
      <a:lvl9pPr marL="1828800" algn="ctr" rtl="0" eaLnBrk="0" fontAlgn="base" hangingPunct="0">
        <a:spcBef>
          <a:spcPct val="0"/>
        </a:spcBef>
        <a:spcAft>
          <a:spcPct val="0"/>
        </a:spcAft>
        <a:defRPr sz="3200" b="1">
          <a:solidFill>
            <a:schemeClr val="tx1"/>
          </a:solidFill>
          <a:latin typeface="Verdana" pitchFamily="34"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a:solidFill>
            <a:schemeClr val="hlink"/>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Arial" pitchFamily="34" charset="0"/>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sz="2200">
          <a:solidFill>
            <a:schemeClr val="tx1"/>
          </a:solidFill>
          <a:latin typeface="Arial" pitchFamily="34" charset="0"/>
        </a:defRPr>
      </a:lvl3pPr>
      <a:lvl4pPr marL="1600200" indent="-228600" algn="l" rtl="0" eaLnBrk="0" fontAlgn="base" hangingPunct="0">
        <a:spcBef>
          <a:spcPct val="20000"/>
        </a:spcBef>
        <a:spcAft>
          <a:spcPct val="0"/>
        </a:spcAft>
        <a:buFont typeface="Wingdings" panose="05000000000000000000" pitchFamily="2" charset="2"/>
        <a:buChar char="–"/>
        <a:defRPr sz="2000">
          <a:solidFill>
            <a:schemeClr val="tx1"/>
          </a:solidFill>
          <a:latin typeface="Arial" pitchFamily="34" charset="0"/>
        </a:defRPr>
      </a:lvl4pPr>
      <a:lvl5pPr marL="2057400" indent="-228600" algn="l" rtl="0" eaLnBrk="0" fontAlgn="base" hangingPunct="0">
        <a:spcBef>
          <a:spcPct val="20000"/>
        </a:spcBef>
        <a:spcAft>
          <a:spcPct val="0"/>
        </a:spcAft>
        <a:buFont typeface="Wingdings" panose="05000000000000000000" pitchFamily="2" charset="2"/>
        <a:buChar char="»"/>
        <a:defRPr sz="2000">
          <a:solidFill>
            <a:schemeClr val="tx1"/>
          </a:solidFill>
          <a:latin typeface="Arial" pitchFamily="34" charset="0"/>
        </a:defRPr>
      </a:lvl5pPr>
      <a:lvl6pPr marL="2514600" indent="-228600" algn="l" rtl="0" eaLnBrk="0" fontAlgn="base" hangingPunct="0">
        <a:spcBef>
          <a:spcPct val="20000"/>
        </a:spcBef>
        <a:spcAft>
          <a:spcPct val="0"/>
        </a:spcAft>
        <a:buFont typeface="Wingdings" pitchFamily="2" charset="2"/>
        <a:buChar char="»"/>
        <a:defRPr sz="2000">
          <a:solidFill>
            <a:schemeClr val="tx1"/>
          </a:solidFill>
          <a:latin typeface="Arial" pitchFamily="34" charset="0"/>
        </a:defRPr>
      </a:lvl6pPr>
      <a:lvl7pPr marL="2971800" indent="-228600" algn="l" rtl="0" eaLnBrk="0" fontAlgn="base" hangingPunct="0">
        <a:spcBef>
          <a:spcPct val="20000"/>
        </a:spcBef>
        <a:spcAft>
          <a:spcPct val="0"/>
        </a:spcAft>
        <a:buFont typeface="Wingdings" pitchFamily="2" charset="2"/>
        <a:buChar char="»"/>
        <a:defRPr sz="2000">
          <a:solidFill>
            <a:schemeClr val="tx1"/>
          </a:solidFill>
          <a:latin typeface="Arial" pitchFamily="34" charset="0"/>
        </a:defRPr>
      </a:lvl7pPr>
      <a:lvl8pPr marL="3429000" indent="-228600" algn="l" rtl="0" eaLnBrk="0" fontAlgn="base" hangingPunct="0">
        <a:spcBef>
          <a:spcPct val="20000"/>
        </a:spcBef>
        <a:spcAft>
          <a:spcPct val="0"/>
        </a:spcAft>
        <a:buFont typeface="Wingdings" pitchFamily="2" charset="2"/>
        <a:buChar char="»"/>
        <a:defRPr sz="2000">
          <a:solidFill>
            <a:schemeClr val="tx1"/>
          </a:solidFill>
          <a:latin typeface="Arial" pitchFamily="34" charset="0"/>
        </a:defRPr>
      </a:lvl8pPr>
      <a:lvl9pPr marL="3886200" indent="-228600" algn="l" rtl="0" eaLnBrk="0" fontAlgn="base" hangingPunct="0">
        <a:spcBef>
          <a:spcPct val="20000"/>
        </a:spcBef>
        <a:spcAft>
          <a:spcPct val="0"/>
        </a:spcAft>
        <a:buFont typeface="Wingdings" pitchFamily="2" charset="2"/>
        <a:buChar char="»"/>
        <a:defRPr sz="2000">
          <a:solidFill>
            <a:schemeClr val="tx1"/>
          </a:solidFill>
          <a:latin typeface="Arial"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8" Type="http://schemas.openxmlformats.org/officeDocument/2006/relationships/image" Target="../media/image41.wmf"/><Relationship Id="rId13" Type="http://schemas.openxmlformats.org/officeDocument/2006/relationships/oleObject" Target="../embeddings/oleObject33.bin"/><Relationship Id="rId18" Type="http://schemas.openxmlformats.org/officeDocument/2006/relationships/image" Target="../media/image46.wmf"/><Relationship Id="rId3" Type="http://schemas.openxmlformats.org/officeDocument/2006/relationships/oleObject" Target="../embeddings/oleObject28.bin"/><Relationship Id="rId21" Type="http://schemas.openxmlformats.org/officeDocument/2006/relationships/oleObject" Target="../embeddings/oleObject37.bin"/><Relationship Id="rId7" Type="http://schemas.openxmlformats.org/officeDocument/2006/relationships/oleObject" Target="../embeddings/oleObject30.bin"/><Relationship Id="rId12" Type="http://schemas.openxmlformats.org/officeDocument/2006/relationships/image" Target="../media/image43.wmf"/><Relationship Id="rId17" Type="http://schemas.openxmlformats.org/officeDocument/2006/relationships/oleObject" Target="../embeddings/oleObject35.bin"/><Relationship Id="rId2" Type="http://schemas.openxmlformats.org/officeDocument/2006/relationships/slideLayout" Target="../slideLayouts/slideLayout19.xml"/><Relationship Id="rId16" Type="http://schemas.openxmlformats.org/officeDocument/2006/relationships/image" Target="../media/image45.wmf"/><Relationship Id="rId20" Type="http://schemas.openxmlformats.org/officeDocument/2006/relationships/image" Target="../media/image47.wmf"/><Relationship Id="rId1" Type="http://schemas.openxmlformats.org/officeDocument/2006/relationships/vmlDrawing" Target="../drawings/vmlDrawing11.vml"/><Relationship Id="rId6" Type="http://schemas.openxmlformats.org/officeDocument/2006/relationships/image" Target="../media/image40.wmf"/><Relationship Id="rId11" Type="http://schemas.openxmlformats.org/officeDocument/2006/relationships/oleObject" Target="../embeddings/oleObject32.bin"/><Relationship Id="rId5" Type="http://schemas.openxmlformats.org/officeDocument/2006/relationships/oleObject" Target="../embeddings/oleObject29.bin"/><Relationship Id="rId15" Type="http://schemas.openxmlformats.org/officeDocument/2006/relationships/oleObject" Target="../embeddings/oleObject34.bin"/><Relationship Id="rId10" Type="http://schemas.openxmlformats.org/officeDocument/2006/relationships/image" Target="../media/image42.wmf"/><Relationship Id="rId19" Type="http://schemas.openxmlformats.org/officeDocument/2006/relationships/oleObject" Target="../embeddings/oleObject36.bin"/><Relationship Id="rId4" Type="http://schemas.openxmlformats.org/officeDocument/2006/relationships/image" Target="../media/image39.wmf"/><Relationship Id="rId9" Type="http://schemas.openxmlformats.org/officeDocument/2006/relationships/oleObject" Target="../embeddings/oleObject31.bin"/><Relationship Id="rId14" Type="http://schemas.openxmlformats.org/officeDocument/2006/relationships/image" Target="../media/image44.wmf"/><Relationship Id="rId22" Type="http://schemas.openxmlformats.org/officeDocument/2006/relationships/image" Target="../media/image48.wmf"/></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vmlDrawing" Target="../drawings/vmlDrawing12.vml"/><Relationship Id="rId5" Type="http://schemas.openxmlformats.org/officeDocument/2006/relationships/image" Target="../media/image53.wmf"/><Relationship Id="rId4" Type="http://schemas.openxmlformats.org/officeDocument/2006/relationships/oleObject" Target="../embeddings/oleObject38.bin"/></Relationships>
</file>

<file path=ppt/slides/_rels/slide15.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image" Target="../media/image56.emf"/><Relationship Id="rId7" Type="http://schemas.openxmlformats.org/officeDocument/2006/relationships/oleObject" Target="../embeddings/oleObject40.bin"/><Relationship Id="rId2" Type="http://schemas.openxmlformats.org/officeDocument/2006/relationships/slideLayout" Target="../slideLayouts/slideLayout19.xml"/><Relationship Id="rId1" Type="http://schemas.openxmlformats.org/officeDocument/2006/relationships/vmlDrawing" Target="../drawings/vmlDrawing13.vml"/><Relationship Id="rId6" Type="http://schemas.openxmlformats.org/officeDocument/2006/relationships/image" Target="../media/image54.wmf"/><Relationship Id="rId5" Type="http://schemas.openxmlformats.org/officeDocument/2006/relationships/oleObject" Target="../embeddings/oleObject39.bin"/><Relationship Id="rId4" Type="http://schemas.openxmlformats.org/officeDocument/2006/relationships/image" Target="../media/image57.emf"/></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wmf"/><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9.xml"/><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9.xml"/><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9.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emf"/></Relationships>
</file>

<file path=ppt/slides/_rels/slide24.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9.xml"/><Relationship Id="rId4" Type="http://schemas.openxmlformats.org/officeDocument/2006/relationships/image" Target="../media/image85.jpe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9.xml"/><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43.bin"/><Relationship Id="rId3" Type="http://schemas.openxmlformats.org/officeDocument/2006/relationships/notesSlide" Target="../notesSlides/notesSlide10.xml"/><Relationship Id="rId7" Type="http://schemas.openxmlformats.org/officeDocument/2006/relationships/image" Target="../media/image91.wmf"/><Relationship Id="rId2" Type="http://schemas.openxmlformats.org/officeDocument/2006/relationships/slideLayout" Target="../slideLayouts/slideLayout19.xml"/><Relationship Id="rId1" Type="http://schemas.openxmlformats.org/officeDocument/2006/relationships/vmlDrawing" Target="../drawings/vmlDrawing14.vml"/><Relationship Id="rId6" Type="http://schemas.openxmlformats.org/officeDocument/2006/relationships/oleObject" Target="../embeddings/oleObject42.bin"/><Relationship Id="rId5" Type="http://schemas.openxmlformats.org/officeDocument/2006/relationships/image" Target="../media/image90.wmf"/><Relationship Id="rId4" Type="http://schemas.openxmlformats.org/officeDocument/2006/relationships/oleObject" Target="../embeddings/oleObject41.bin"/><Relationship Id="rId9" Type="http://schemas.openxmlformats.org/officeDocument/2006/relationships/image" Target="../media/image92.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46.bin"/><Relationship Id="rId3" Type="http://schemas.openxmlformats.org/officeDocument/2006/relationships/notesSlide" Target="../notesSlides/notesSlide11.xml"/><Relationship Id="rId7" Type="http://schemas.openxmlformats.org/officeDocument/2006/relationships/image" Target="../media/image94.wmf"/><Relationship Id="rId2" Type="http://schemas.openxmlformats.org/officeDocument/2006/relationships/slideLayout" Target="../slideLayouts/slideLayout19.xml"/><Relationship Id="rId1" Type="http://schemas.openxmlformats.org/officeDocument/2006/relationships/vmlDrawing" Target="../drawings/vmlDrawing15.vml"/><Relationship Id="rId6" Type="http://schemas.openxmlformats.org/officeDocument/2006/relationships/oleObject" Target="../embeddings/oleObject45.bin"/><Relationship Id="rId5" Type="http://schemas.openxmlformats.org/officeDocument/2006/relationships/image" Target="../media/image93.wmf"/><Relationship Id="rId4" Type="http://schemas.openxmlformats.org/officeDocument/2006/relationships/oleObject" Target="../embeddings/oleObject44.bin"/><Relationship Id="rId9" Type="http://schemas.openxmlformats.org/officeDocument/2006/relationships/image" Target="../media/image95.wmf"/></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99.png"/><Relationship Id="rId4" Type="http://schemas.openxmlformats.org/officeDocument/2006/relationships/image" Target="../media/image98.png"/></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10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emf"/><Relationship Id="rId1" Type="http://schemas.openxmlformats.org/officeDocument/2006/relationships/slideLayout" Target="../slideLayouts/slideLayout19.xml"/><Relationship Id="rId5" Type="http://schemas.openxmlformats.org/officeDocument/2006/relationships/image" Target="../media/image106.png"/><Relationship Id="rId4" Type="http://schemas.openxmlformats.org/officeDocument/2006/relationships/image" Target="../media/image105.png"/></Relationships>
</file>

<file path=ppt/slides/_rels/slide3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19.xml"/><Relationship Id="rId1" Type="http://schemas.openxmlformats.org/officeDocument/2006/relationships/tags" Target="../tags/tag1.xml"/><Relationship Id="rId6" Type="http://schemas.openxmlformats.org/officeDocument/2006/relationships/image" Target="../media/image110.emf"/><Relationship Id="rId5" Type="http://schemas.openxmlformats.org/officeDocument/2006/relationships/image" Target="../media/image109.png"/><Relationship Id="rId4" Type="http://schemas.openxmlformats.org/officeDocument/2006/relationships/image" Target="../media/image108.png"/></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9.xml"/><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oleObject" Target="../embeddings/oleObject7.bin"/><Relationship Id="rId7" Type="http://schemas.openxmlformats.org/officeDocument/2006/relationships/oleObject" Target="../embeddings/oleObject9.bin"/><Relationship Id="rId12" Type="http://schemas.openxmlformats.org/officeDocument/2006/relationships/image" Target="../media/image19.wmf"/><Relationship Id="rId2" Type="http://schemas.openxmlformats.org/officeDocument/2006/relationships/slideLayout" Target="../slideLayouts/slideLayout37.xml"/><Relationship Id="rId1" Type="http://schemas.openxmlformats.org/officeDocument/2006/relationships/vmlDrawing" Target="../drawings/vmlDrawing7.vml"/><Relationship Id="rId6" Type="http://schemas.openxmlformats.org/officeDocument/2006/relationships/image" Target="../media/image16.wmf"/><Relationship Id="rId11" Type="http://schemas.openxmlformats.org/officeDocument/2006/relationships/oleObject" Target="../embeddings/oleObject11.bin"/><Relationship Id="rId5" Type="http://schemas.openxmlformats.org/officeDocument/2006/relationships/oleObject" Target="../embeddings/oleObject8.bin"/><Relationship Id="rId10" Type="http://schemas.openxmlformats.org/officeDocument/2006/relationships/image" Target="../media/image18.wmf"/><Relationship Id="rId4" Type="http://schemas.openxmlformats.org/officeDocument/2006/relationships/image" Target="../media/image15.wmf"/><Relationship Id="rId9" Type="http://schemas.openxmlformats.org/officeDocument/2006/relationships/oleObject" Target="../embeddings/oleObject10.bin"/></Relationships>
</file>

<file path=ppt/slides/_rels/slide4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1.wmf"/><Relationship Id="rId2" Type="http://schemas.openxmlformats.org/officeDocument/2006/relationships/slideLayout" Target="../slideLayouts/slideLayout37.xml"/><Relationship Id="rId1" Type="http://schemas.openxmlformats.org/officeDocument/2006/relationships/vmlDrawing" Target="../drawings/vmlDrawing8.vml"/><Relationship Id="rId6" Type="http://schemas.openxmlformats.org/officeDocument/2006/relationships/oleObject" Target="../embeddings/oleObject13.bin"/><Relationship Id="rId5" Type="http://schemas.openxmlformats.org/officeDocument/2006/relationships/image" Target="../media/image20.wmf"/><Relationship Id="rId4" Type="http://schemas.openxmlformats.org/officeDocument/2006/relationships/oleObject" Target="../embeddings/oleObject12.bin"/></Relationships>
</file>

<file path=ppt/slides/_rels/slide6.xml.rels><?xml version="1.0" encoding="UTF-8" standalone="yes"?>
<Relationships xmlns="http://schemas.openxmlformats.org/package/2006/relationships"><Relationship Id="rId8" Type="http://schemas.openxmlformats.org/officeDocument/2006/relationships/image" Target="../media/image23.wmf"/><Relationship Id="rId13" Type="http://schemas.openxmlformats.org/officeDocument/2006/relationships/oleObject" Target="../embeddings/oleObject19.bin"/><Relationship Id="rId3" Type="http://schemas.openxmlformats.org/officeDocument/2006/relationships/oleObject" Target="../embeddings/oleObject14.bin"/><Relationship Id="rId7" Type="http://schemas.openxmlformats.org/officeDocument/2006/relationships/oleObject" Target="../embeddings/oleObject16.bin"/><Relationship Id="rId12" Type="http://schemas.openxmlformats.org/officeDocument/2006/relationships/image" Target="../media/image25.wmf"/><Relationship Id="rId2" Type="http://schemas.openxmlformats.org/officeDocument/2006/relationships/slideLayout" Target="../slideLayouts/slideLayout37.xml"/><Relationship Id="rId1" Type="http://schemas.openxmlformats.org/officeDocument/2006/relationships/vmlDrawing" Target="../drawings/vmlDrawing9.vml"/><Relationship Id="rId6" Type="http://schemas.openxmlformats.org/officeDocument/2006/relationships/image" Target="../media/image17.wmf"/><Relationship Id="rId11" Type="http://schemas.openxmlformats.org/officeDocument/2006/relationships/oleObject" Target="../embeddings/oleObject18.bin"/><Relationship Id="rId5" Type="http://schemas.openxmlformats.org/officeDocument/2006/relationships/oleObject" Target="../embeddings/oleObject15.bin"/><Relationship Id="rId10" Type="http://schemas.openxmlformats.org/officeDocument/2006/relationships/image" Target="../media/image24.wmf"/><Relationship Id="rId4" Type="http://schemas.openxmlformats.org/officeDocument/2006/relationships/image" Target="../media/image16.wmf"/><Relationship Id="rId9" Type="http://schemas.openxmlformats.org/officeDocument/2006/relationships/oleObject" Target="../embeddings/oleObject17.bin"/><Relationship Id="rId14" Type="http://schemas.openxmlformats.org/officeDocument/2006/relationships/image" Target="../media/image26.wmf"/></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32.wmf"/><Relationship Id="rId18" Type="http://schemas.openxmlformats.org/officeDocument/2006/relationships/oleObject" Target="../embeddings/oleObject27.bin"/><Relationship Id="rId3" Type="http://schemas.openxmlformats.org/officeDocument/2006/relationships/notesSlide" Target="../notesSlides/notesSlide3.xml"/><Relationship Id="rId21" Type="http://schemas.openxmlformats.org/officeDocument/2006/relationships/image" Target="../media/image37.png"/><Relationship Id="rId7" Type="http://schemas.openxmlformats.org/officeDocument/2006/relationships/image" Target="../media/image29.wmf"/><Relationship Id="rId12" Type="http://schemas.openxmlformats.org/officeDocument/2006/relationships/oleObject" Target="../embeddings/oleObject24.bin"/><Relationship Id="rId17" Type="http://schemas.openxmlformats.org/officeDocument/2006/relationships/image" Target="../media/image34.wmf"/><Relationship Id="rId2" Type="http://schemas.openxmlformats.org/officeDocument/2006/relationships/slideLayout" Target="../slideLayouts/slideLayout37.xml"/><Relationship Id="rId16" Type="http://schemas.openxmlformats.org/officeDocument/2006/relationships/oleObject" Target="../embeddings/oleObject26.bin"/><Relationship Id="rId20" Type="http://schemas.openxmlformats.org/officeDocument/2006/relationships/image" Target="../media/image36.png"/><Relationship Id="rId1" Type="http://schemas.openxmlformats.org/officeDocument/2006/relationships/vmlDrawing" Target="../drawings/vmlDrawing10.vml"/><Relationship Id="rId6" Type="http://schemas.openxmlformats.org/officeDocument/2006/relationships/oleObject" Target="../embeddings/oleObject21.bin"/><Relationship Id="rId11" Type="http://schemas.openxmlformats.org/officeDocument/2006/relationships/image" Target="../media/image31.wmf"/><Relationship Id="rId5" Type="http://schemas.openxmlformats.org/officeDocument/2006/relationships/image" Target="../media/image28.wmf"/><Relationship Id="rId15" Type="http://schemas.openxmlformats.org/officeDocument/2006/relationships/image" Target="../media/image33.wmf"/><Relationship Id="rId10" Type="http://schemas.openxmlformats.org/officeDocument/2006/relationships/oleObject" Target="../embeddings/oleObject23.bin"/><Relationship Id="rId19" Type="http://schemas.openxmlformats.org/officeDocument/2006/relationships/image" Target="../media/image35.wmf"/><Relationship Id="rId4" Type="http://schemas.openxmlformats.org/officeDocument/2006/relationships/oleObject" Target="../embeddings/oleObject20.bin"/><Relationship Id="rId9" Type="http://schemas.openxmlformats.org/officeDocument/2006/relationships/image" Target="../media/image30.wmf"/><Relationship Id="rId14" Type="http://schemas.openxmlformats.org/officeDocument/2006/relationships/oleObject" Target="../embeddings/oleObject25.bin"/></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8" descr="C:\Documents and Settings\Administrator\桌面\未标题-4.png"/>
          <p:cNvPicPr>
            <a:picLocks noChangeAspect="1" noChangeArrowheads="1"/>
          </p:cNvPicPr>
          <p:nvPr/>
        </p:nvPicPr>
        <p:blipFill>
          <a:blip r:embed="rId2" cstate="print"/>
          <a:srcRect/>
          <a:stretch>
            <a:fillRect/>
          </a:stretch>
        </p:blipFill>
        <p:spPr bwMode="auto">
          <a:xfrm>
            <a:off x="7537684" y="90500"/>
            <a:ext cx="714375" cy="717550"/>
          </a:xfrm>
          <a:prstGeom prst="rect">
            <a:avLst/>
          </a:prstGeom>
          <a:noFill/>
          <a:ln w="9525">
            <a:noFill/>
            <a:miter lim="800000"/>
            <a:headEnd/>
            <a:tailEnd/>
          </a:ln>
        </p:spPr>
      </p:pic>
      <p:pic>
        <p:nvPicPr>
          <p:cNvPr id="30726" name="Picture 7" descr="未 标 题-1"/>
          <p:cNvPicPr>
            <a:picLocks noChangeAspect="1" noChangeArrowheads="1"/>
          </p:cNvPicPr>
          <p:nvPr/>
        </p:nvPicPr>
        <p:blipFill>
          <a:blip r:embed="rId3" cstate="print"/>
          <a:srcRect r="84189"/>
          <a:stretch>
            <a:fillRect/>
          </a:stretch>
        </p:blipFill>
        <p:spPr bwMode="auto">
          <a:xfrm>
            <a:off x="8258409" y="45675"/>
            <a:ext cx="750887" cy="809625"/>
          </a:xfrm>
          <a:prstGeom prst="rect">
            <a:avLst/>
          </a:prstGeom>
          <a:noFill/>
          <a:ln w="9525">
            <a:noFill/>
            <a:miter lim="800000"/>
            <a:headEnd/>
            <a:tailEnd/>
          </a:ln>
        </p:spPr>
      </p:pic>
      <p:sp>
        <p:nvSpPr>
          <p:cNvPr id="8" name="矩形 5"/>
          <p:cNvSpPr>
            <a:spLocks noChangeArrowheads="1"/>
          </p:cNvSpPr>
          <p:nvPr/>
        </p:nvSpPr>
        <p:spPr bwMode="auto">
          <a:xfrm>
            <a:off x="259162" y="883506"/>
            <a:ext cx="8481219" cy="2337819"/>
          </a:xfrm>
          <a:prstGeom prst="rect">
            <a:avLst/>
          </a:prstGeom>
          <a:noFill/>
          <a:ln w="9525">
            <a:noFill/>
            <a:miter lim="800000"/>
            <a:headEnd/>
            <a:tailEnd/>
          </a:ln>
          <a:effectLst>
            <a:outerShdw blurRad="12700" dist="50800" dir="3000000" algn="ctr" rotWithShape="0">
              <a:schemeClr val="tx1"/>
            </a:outerShdw>
          </a:effectLst>
        </p:spPr>
        <p:txBody>
          <a:bodyPr wrap="square">
            <a:spAutoFit/>
          </a:bodyPr>
          <a:lstStyle/>
          <a:p>
            <a:pPr algn="ctr">
              <a:lnSpc>
                <a:spcPct val="114000"/>
              </a:lnSpc>
              <a:spcBef>
                <a:spcPts val="1800"/>
              </a:spcBef>
              <a:buNone/>
              <a:defRPr/>
            </a:pPr>
            <a:r>
              <a:rPr lang="en-US" altLang="zh-CN" sz="3200" u="none" dirty="0">
                <a:solidFill>
                  <a:srgbClr val="FFFF00"/>
                </a:solidFill>
                <a:effectLst>
                  <a:outerShdw blurRad="38100" dist="38100" dir="2700000" algn="tl">
                    <a:srgbClr val="000000"/>
                  </a:outerShdw>
                </a:effectLst>
                <a:latin typeface="Arial Black" pitchFamily="34" charset="0"/>
              </a:rPr>
              <a:t>Nonlinear Local </a:t>
            </a:r>
            <a:r>
              <a:rPr lang="en-US" altLang="zh-CN" sz="3200" u="none" dirty="0" err="1">
                <a:solidFill>
                  <a:srgbClr val="FFFF00"/>
                </a:solidFill>
                <a:effectLst>
                  <a:outerShdw blurRad="38100" dist="38100" dir="2700000" algn="tl">
                    <a:srgbClr val="000000"/>
                  </a:outerShdw>
                </a:effectLst>
                <a:latin typeface="Arial Black" pitchFamily="34" charset="0"/>
              </a:rPr>
              <a:t>Lyapunov</a:t>
            </a:r>
            <a:r>
              <a:rPr lang="en-US" altLang="zh-CN" sz="3200" u="none" dirty="0">
                <a:solidFill>
                  <a:srgbClr val="FFFF00"/>
                </a:solidFill>
                <a:effectLst>
                  <a:outerShdw blurRad="38100" dist="38100" dir="2700000" algn="tl">
                    <a:srgbClr val="000000"/>
                  </a:outerShdw>
                </a:effectLst>
                <a:latin typeface="Arial Black" pitchFamily="34" charset="0"/>
              </a:rPr>
              <a:t> </a:t>
            </a:r>
            <a:r>
              <a:rPr lang="en-US" altLang="zh-CN" sz="3200" u="none" dirty="0" smtClean="0">
                <a:solidFill>
                  <a:srgbClr val="FFFF00"/>
                </a:solidFill>
                <a:effectLst>
                  <a:outerShdw blurRad="38100" dist="38100" dir="2700000" algn="tl">
                    <a:srgbClr val="000000"/>
                  </a:outerShdw>
                </a:effectLst>
                <a:latin typeface="Arial Black" pitchFamily="34" charset="0"/>
              </a:rPr>
              <a:t>Exponent, </a:t>
            </a:r>
            <a:r>
              <a:rPr lang="en-US" altLang="zh-CN" sz="3200" u="none" dirty="0">
                <a:solidFill>
                  <a:srgbClr val="FFFF00"/>
                </a:solidFill>
                <a:effectLst>
                  <a:outerShdw blurRad="38100" dist="38100" dir="2700000" algn="tl">
                    <a:srgbClr val="000000"/>
                  </a:outerShdw>
                </a:effectLst>
                <a:latin typeface="Arial Black" pitchFamily="34" charset="0"/>
              </a:rPr>
              <a:t>Attractor Radius and Their Applications to Predictability Study and Ensemble Predictions</a:t>
            </a:r>
            <a:endParaRPr lang="zh-CN" altLang="en-US" sz="3200" u="none" dirty="0">
              <a:solidFill>
                <a:srgbClr val="FFFF00"/>
              </a:solidFill>
              <a:effectLst>
                <a:outerShdw blurRad="38100" dist="38100" dir="2700000" algn="tl">
                  <a:srgbClr val="000000"/>
                </a:outerShdw>
              </a:effectLst>
              <a:latin typeface="Arial" pitchFamily="34" charset="0"/>
              <a:cs typeface="Arial" pitchFamily="34" charset="0"/>
            </a:endParaRPr>
          </a:p>
        </p:txBody>
      </p:sp>
      <p:pic>
        <p:nvPicPr>
          <p:cNvPr id="6" name="Picture 7" descr="北京师范大学"/>
          <p:cNvPicPr>
            <a:picLocks noChangeAspect="1" noChangeArrowheads="1"/>
          </p:cNvPicPr>
          <p:nvPr/>
        </p:nvPicPr>
        <p:blipFill>
          <a:blip r:embed="rId4" cstate="print"/>
          <a:srcRect l="6939" t="16000" r="69470" b="16000"/>
          <a:stretch>
            <a:fillRect/>
          </a:stretch>
        </p:blipFill>
        <p:spPr bwMode="auto">
          <a:xfrm>
            <a:off x="108978" y="90500"/>
            <a:ext cx="798150" cy="777240"/>
          </a:xfrm>
          <a:prstGeom prst="roundRect">
            <a:avLst>
              <a:gd name="adj" fmla="val 8594"/>
            </a:avLst>
          </a:prstGeom>
          <a:solidFill>
            <a:srgbClr val="FFFFFF">
              <a:shade val="85000"/>
            </a:srgbClr>
          </a:solidFill>
          <a:ln>
            <a:noFill/>
          </a:ln>
          <a:effectLst/>
        </p:spPr>
      </p:pic>
      <p:sp>
        <p:nvSpPr>
          <p:cNvPr id="7" name="矩形 5"/>
          <p:cNvSpPr>
            <a:spLocks noChangeArrowheads="1"/>
          </p:cNvSpPr>
          <p:nvPr/>
        </p:nvSpPr>
        <p:spPr bwMode="auto">
          <a:xfrm>
            <a:off x="831273" y="3298350"/>
            <a:ext cx="8178023" cy="3270126"/>
          </a:xfrm>
          <a:prstGeom prst="rect">
            <a:avLst/>
          </a:prstGeom>
          <a:noFill/>
          <a:ln w="9525">
            <a:noFill/>
            <a:miter lim="800000"/>
            <a:headEnd/>
            <a:tailEnd/>
          </a:ln>
          <a:effectLst>
            <a:outerShdw blurRad="12700" dist="50800" dir="3000000" algn="ctr" rotWithShape="0">
              <a:schemeClr val="tx1"/>
            </a:outerShdw>
          </a:effectLst>
        </p:spPr>
        <p:txBody>
          <a:bodyPr wrap="square">
            <a:spAutoFit/>
          </a:bodyPr>
          <a:lstStyle/>
          <a:p>
            <a:pPr algn="ctr" defTabSz="457200">
              <a:spcBef>
                <a:spcPts val="600"/>
              </a:spcBef>
              <a:spcAft>
                <a:spcPts val="1200"/>
              </a:spcAft>
              <a:buNone/>
              <a:defRPr/>
            </a:pPr>
            <a:r>
              <a:rPr lang="en-US" altLang="zh-CN" sz="2000" u="none" dirty="0" err="1" smtClean="0">
                <a:solidFill>
                  <a:prstClr val="white"/>
                </a:solidFill>
                <a:effectLst>
                  <a:outerShdw blurRad="38100" dist="38100" dir="2700000" algn="tl">
                    <a:srgbClr val="000000">
                      <a:alpha val="43137"/>
                    </a:srgbClr>
                  </a:outerShdw>
                </a:effectLst>
                <a:latin typeface="Arial Black" panose="020B0A04020102020204" pitchFamily="34" charset="0"/>
                <a:ea typeface="黑体" pitchFamily="2" charset="-122"/>
                <a:cs typeface="Times New Roman" panose="02020603050405020304" pitchFamily="18" charset="0"/>
              </a:rPr>
              <a:t>Jianping</a:t>
            </a:r>
            <a:r>
              <a:rPr lang="en-US" altLang="zh-CN" sz="2000" u="none" dirty="0" smtClean="0">
                <a:solidFill>
                  <a:prstClr val="white"/>
                </a:solidFill>
                <a:effectLst>
                  <a:outerShdw blurRad="38100" dist="38100" dir="2700000" algn="tl">
                    <a:srgbClr val="000000">
                      <a:alpha val="43137"/>
                    </a:srgbClr>
                  </a:outerShdw>
                </a:effectLst>
                <a:latin typeface="Arial Black" panose="020B0A04020102020204" pitchFamily="34" charset="0"/>
                <a:ea typeface="黑体" pitchFamily="2" charset="-122"/>
                <a:cs typeface="Times New Roman" panose="02020603050405020304" pitchFamily="18" charset="0"/>
              </a:rPr>
              <a:t> </a:t>
            </a:r>
            <a:r>
              <a:rPr lang="en-US" altLang="zh-CN" sz="2000" u="none" dirty="0">
                <a:solidFill>
                  <a:prstClr val="white"/>
                </a:solidFill>
                <a:effectLst>
                  <a:outerShdw blurRad="38100" dist="38100" dir="2700000" algn="tl">
                    <a:srgbClr val="000000">
                      <a:alpha val="43137"/>
                    </a:srgbClr>
                  </a:outerShdw>
                </a:effectLst>
                <a:latin typeface="Arial Black" panose="020B0A04020102020204" pitchFamily="34" charset="0"/>
                <a:ea typeface="黑体" pitchFamily="2" charset="-122"/>
                <a:cs typeface="Times New Roman" panose="02020603050405020304" pitchFamily="18" charset="0"/>
              </a:rPr>
              <a:t>Li</a:t>
            </a:r>
            <a:r>
              <a:rPr lang="en-US" altLang="zh-CN" sz="2000" u="none" baseline="30000" dirty="0">
                <a:solidFill>
                  <a:prstClr val="white"/>
                </a:solidFill>
                <a:effectLst>
                  <a:outerShdw blurRad="38100" dist="38100" dir="2700000" algn="tl">
                    <a:srgbClr val="000000">
                      <a:alpha val="43137"/>
                    </a:srgbClr>
                  </a:outerShdw>
                </a:effectLst>
                <a:latin typeface="Arial Black" panose="020B0A04020102020204" pitchFamily="34" charset="0"/>
                <a:ea typeface="黑体" pitchFamily="2" charset="-122"/>
                <a:cs typeface="Times New Roman" panose="02020603050405020304" pitchFamily="18" charset="0"/>
              </a:rPr>
              <a:t>1,2</a:t>
            </a:r>
            <a:r>
              <a:rPr lang="en-US" altLang="zh-CN" sz="2000" u="none" dirty="0">
                <a:solidFill>
                  <a:prstClr val="white"/>
                </a:solidFill>
                <a:effectLst>
                  <a:outerShdw blurRad="38100" dist="38100" dir="2700000" algn="tl">
                    <a:srgbClr val="000000">
                      <a:alpha val="43137"/>
                    </a:srgbClr>
                  </a:outerShdw>
                </a:effectLst>
                <a:latin typeface="Arial Black" panose="020B0A04020102020204" pitchFamily="34" charset="0"/>
                <a:ea typeface="黑体" pitchFamily="2" charset="-122"/>
                <a:cs typeface="Times New Roman" panose="02020603050405020304" pitchFamily="18" charset="0"/>
              </a:rPr>
              <a:t>, </a:t>
            </a:r>
            <a:r>
              <a:rPr lang="en-US" altLang="zh-CN" sz="2000" u="none" dirty="0" err="1" smtClean="0">
                <a:solidFill>
                  <a:prstClr val="white"/>
                </a:solidFill>
                <a:effectLst>
                  <a:outerShdw blurRad="38100" dist="38100" dir="2700000" algn="tl">
                    <a:srgbClr val="000000">
                      <a:alpha val="43137"/>
                    </a:srgbClr>
                  </a:outerShdw>
                </a:effectLst>
                <a:latin typeface="Arial Black" panose="020B0A04020102020204" pitchFamily="34" charset="0"/>
                <a:ea typeface="黑体" pitchFamily="2" charset="-122"/>
                <a:cs typeface="Times New Roman" panose="02020603050405020304" pitchFamily="18" charset="0"/>
              </a:rPr>
              <a:t>Ruiqiang</a:t>
            </a:r>
            <a:r>
              <a:rPr lang="en-US" altLang="zh-CN" sz="2000" u="none" dirty="0" smtClean="0">
                <a:solidFill>
                  <a:prstClr val="white"/>
                </a:solidFill>
                <a:effectLst>
                  <a:outerShdw blurRad="38100" dist="38100" dir="2700000" algn="tl">
                    <a:srgbClr val="000000">
                      <a:alpha val="43137"/>
                    </a:srgbClr>
                  </a:outerShdw>
                </a:effectLst>
                <a:latin typeface="Arial Black" panose="020B0A04020102020204" pitchFamily="34" charset="0"/>
                <a:ea typeface="黑体" pitchFamily="2" charset="-122"/>
                <a:cs typeface="Times New Roman" panose="02020603050405020304" pitchFamily="18" charset="0"/>
              </a:rPr>
              <a:t> Ding</a:t>
            </a:r>
            <a:r>
              <a:rPr lang="en-US" altLang="zh-CN" sz="2000" u="none" baseline="30000" dirty="0" smtClean="0">
                <a:solidFill>
                  <a:prstClr val="white"/>
                </a:solidFill>
                <a:effectLst>
                  <a:outerShdw blurRad="38100" dist="38100" dir="2700000" algn="tl">
                    <a:srgbClr val="000000">
                      <a:alpha val="43137"/>
                    </a:srgbClr>
                  </a:outerShdw>
                </a:effectLst>
                <a:latin typeface="Arial Black" panose="020B0A04020102020204" pitchFamily="34" charset="0"/>
                <a:ea typeface="黑体" pitchFamily="2" charset="-122"/>
                <a:cs typeface="Times New Roman" panose="02020603050405020304" pitchFamily="18" charset="0"/>
              </a:rPr>
              <a:t>3,4</a:t>
            </a:r>
            <a:r>
              <a:rPr lang="en-US" altLang="zh-CN" sz="2000" u="none" dirty="0" smtClean="0">
                <a:solidFill>
                  <a:prstClr val="white"/>
                </a:solidFill>
                <a:effectLst>
                  <a:outerShdw blurRad="38100" dist="38100" dir="2700000" algn="tl">
                    <a:srgbClr val="000000">
                      <a:alpha val="43137"/>
                    </a:srgbClr>
                  </a:outerShdw>
                </a:effectLst>
                <a:latin typeface="Arial Black" panose="020B0A04020102020204" pitchFamily="34" charset="0"/>
                <a:ea typeface="黑体" pitchFamily="2" charset="-122"/>
                <a:cs typeface="Times New Roman" panose="02020603050405020304" pitchFamily="18" charset="0"/>
              </a:rPr>
              <a:t>, </a:t>
            </a:r>
            <a:r>
              <a:rPr lang="en-US" altLang="zh-CN" sz="2000" u="none" dirty="0" err="1" smtClean="0">
                <a:solidFill>
                  <a:prstClr val="white"/>
                </a:solidFill>
                <a:effectLst>
                  <a:outerShdw blurRad="38100" dist="38100" dir="2700000" algn="tl">
                    <a:srgbClr val="000000">
                      <a:alpha val="43137"/>
                    </a:srgbClr>
                  </a:outerShdw>
                </a:effectLst>
                <a:latin typeface="Arial Black" panose="020B0A04020102020204" pitchFamily="34" charset="0"/>
                <a:ea typeface="黑体" pitchFamily="2" charset="-122"/>
                <a:cs typeface="Times New Roman" panose="02020603050405020304" pitchFamily="18" charset="0"/>
              </a:rPr>
              <a:t>Jie</a:t>
            </a:r>
            <a:r>
              <a:rPr lang="en-US" altLang="zh-CN" sz="2000" u="none" dirty="0" smtClean="0">
                <a:solidFill>
                  <a:prstClr val="white"/>
                </a:solidFill>
                <a:effectLst>
                  <a:outerShdw blurRad="38100" dist="38100" dir="2700000" algn="tl">
                    <a:srgbClr val="000000">
                      <a:alpha val="43137"/>
                    </a:srgbClr>
                  </a:outerShdw>
                </a:effectLst>
                <a:latin typeface="Arial Black" panose="020B0A04020102020204" pitchFamily="34" charset="0"/>
                <a:ea typeface="黑体" pitchFamily="2" charset="-122"/>
                <a:cs typeface="Times New Roman" panose="02020603050405020304" pitchFamily="18" charset="0"/>
              </a:rPr>
              <a:t> Feng</a:t>
            </a:r>
            <a:r>
              <a:rPr lang="en-US" altLang="zh-CN" sz="2000" u="none" baseline="30000" dirty="0">
                <a:solidFill>
                  <a:prstClr val="white"/>
                </a:solidFill>
                <a:effectLst>
                  <a:outerShdw blurRad="38100" dist="38100" dir="2700000" algn="tl">
                    <a:srgbClr val="000000">
                      <a:alpha val="43137"/>
                    </a:srgbClr>
                  </a:outerShdw>
                </a:effectLst>
                <a:latin typeface="Arial Black" panose="020B0A04020102020204" pitchFamily="34" charset="0"/>
                <a:ea typeface="黑体" pitchFamily="2" charset="-122"/>
                <a:cs typeface="Times New Roman" panose="02020603050405020304" pitchFamily="18" charset="0"/>
              </a:rPr>
              <a:t>4</a:t>
            </a:r>
            <a:r>
              <a:rPr lang="en-US" altLang="zh-CN" sz="2000" u="none" dirty="0" smtClean="0">
                <a:solidFill>
                  <a:prstClr val="white"/>
                </a:solidFill>
                <a:effectLst>
                  <a:outerShdw blurRad="38100" dist="38100" dir="2700000" algn="tl">
                    <a:srgbClr val="000000">
                      <a:alpha val="43137"/>
                    </a:srgbClr>
                  </a:outerShdw>
                </a:effectLst>
                <a:latin typeface="Arial Black" panose="020B0A04020102020204" pitchFamily="34" charset="0"/>
                <a:ea typeface="黑体" pitchFamily="2" charset="-122"/>
                <a:cs typeface="Times New Roman" panose="02020603050405020304" pitchFamily="18" charset="0"/>
              </a:rPr>
              <a:t>, </a:t>
            </a:r>
            <a:r>
              <a:rPr lang="en-US" altLang="zh-CN" sz="2000" u="none" dirty="0" err="1" smtClean="0">
                <a:solidFill>
                  <a:prstClr val="white"/>
                </a:solidFill>
                <a:effectLst>
                  <a:outerShdw blurRad="38100" dist="38100" dir="2700000" algn="tl">
                    <a:srgbClr val="000000">
                      <a:alpha val="43137"/>
                    </a:srgbClr>
                  </a:outerShdw>
                </a:effectLst>
                <a:latin typeface="Arial Black" panose="020B0A04020102020204" pitchFamily="34" charset="0"/>
                <a:ea typeface="黑体" pitchFamily="2" charset="-122"/>
                <a:cs typeface="Times New Roman" panose="02020603050405020304" pitchFamily="18" charset="0"/>
              </a:rPr>
              <a:t>Deqiang</a:t>
            </a:r>
            <a:r>
              <a:rPr lang="en-US" altLang="zh-CN" sz="2000" u="none" dirty="0" smtClean="0">
                <a:solidFill>
                  <a:prstClr val="white"/>
                </a:solidFill>
                <a:effectLst>
                  <a:outerShdw blurRad="38100" dist="38100" dir="2700000" algn="tl">
                    <a:srgbClr val="000000">
                      <a:alpha val="43137"/>
                    </a:srgbClr>
                  </a:outerShdw>
                </a:effectLst>
                <a:latin typeface="Arial Black" panose="020B0A04020102020204" pitchFamily="34" charset="0"/>
                <a:ea typeface="黑体" pitchFamily="2" charset="-122"/>
                <a:cs typeface="Times New Roman" panose="02020603050405020304" pitchFamily="18" charset="0"/>
              </a:rPr>
              <a:t> Liu, </a:t>
            </a:r>
            <a:r>
              <a:rPr lang="en-US" altLang="zh-CN" sz="2000" u="none" dirty="0" err="1" smtClean="0">
                <a:solidFill>
                  <a:prstClr val="white"/>
                </a:solidFill>
                <a:effectLst>
                  <a:outerShdw blurRad="38100" dist="38100" dir="2700000" algn="tl">
                    <a:srgbClr val="000000">
                      <a:alpha val="43137"/>
                    </a:srgbClr>
                  </a:outerShdw>
                </a:effectLst>
                <a:latin typeface="Arial Black" panose="020B0A04020102020204" pitchFamily="34" charset="0"/>
                <a:ea typeface="黑体" pitchFamily="2" charset="-122"/>
                <a:cs typeface="Times New Roman" panose="02020603050405020304" pitchFamily="18" charset="0"/>
              </a:rPr>
              <a:t>Quanjia</a:t>
            </a:r>
            <a:r>
              <a:rPr lang="en-US" altLang="zh-CN" sz="2000" u="none" dirty="0" smtClean="0">
                <a:solidFill>
                  <a:prstClr val="white"/>
                </a:solidFill>
                <a:effectLst>
                  <a:outerShdw blurRad="38100" dist="38100" dir="2700000" algn="tl">
                    <a:srgbClr val="000000">
                      <a:alpha val="43137"/>
                    </a:srgbClr>
                  </a:outerShdw>
                </a:effectLst>
                <a:latin typeface="Arial Black" panose="020B0A04020102020204" pitchFamily="34" charset="0"/>
                <a:ea typeface="黑体" pitchFamily="2" charset="-122"/>
                <a:cs typeface="Times New Roman" panose="02020603050405020304" pitchFamily="18" charset="0"/>
              </a:rPr>
              <a:t> Zhong</a:t>
            </a:r>
            <a:r>
              <a:rPr lang="en-US" altLang="zh-CN" sz="2000" u="none" baseline="30000" dirty="0" smtClean="0">
                <a:solidFill>
                  <a:prstClr val="white"/>
                </a:solidFill>
                <a:effectLst>
                  <a:outerShdw blurRad="38100" dist="38100" dir="2700000" algn="tl">
                    <a:srgbClr val="000000">
                      <a:alpha val="43137"/>
                    </a:srgbClr>
                  </a:outerShdw>
                </a:effectLst>
                <a:latin typeface="Arial Black" panose="020B0A04020102020204" pitchFamily="34" charset="0"/>
                <a:ea typeface="黑体" pitchFamily="2" charset="-122"/>
                <a:cs typeface="Times New Roman" panose="02020603050405020304" pitchFamily="18" charset="0"/>
              </a:rPr>
              <a:t>3,4</a:t>
            </a:r>
            <a:r>
              <a:rPr lang="en-US" altLang="zh-CN" sz="2000" u="none" dirty="0" smtClean="0">
                <a:solidFill>
                  <a:prstClr val="white"/>
                </a:solidFill>
                <a:effectLst>
                  <a:outerShdw blurRad="38100" dist="38100" dir="2700000" algn="tl">
                    <a:srgbClr val="000000">
                      <a:alpha val="43137"/>
                    </a:srgbClr>
                  </a:outerShdw>
                </a:effectLst>
                <a:latin typeface="Arial Black" panose="020B0A04020102020204" pitchFamily="34" charset="0"/>
                <a:ea typeface="黑体" pitchFamily="2" charset="-122"/>
                <a:cs typeface="Times New Roman" panose="02020603050405020304" pitchFamily="18" charset="0"/>
              </a:rPr>
              <a:t>, </a:t>
            </a:r>
            <a:r>
              <a:rPr lang="en-US" altLang="zh-CN" sz="2000" u="none" dirty="0" err="1" smtClean="0">
                <a:solidFill>
                  <a:prstClr val="white"/>
                </a:solidFill>
                <a:effectLst>
                  <a:outerShdw blurRad="38100" dist="38100" dir="2700000" algn="tl">
                    <a:srgbClr val="000000">
                      <a:alpha val="43137"/>
                    </a:srgbClr>
                  </a:outerShdw>
                </a:effectLst>
                <a:latin typeface="Arial Black" panose="020B0A04020102020204" pitchFamily="34" charset="0"/>
                <a:ea typeface="黑体" pitchFamily="2" charset="-122"/>
                <a:cs typeface="Times New Roman" panose="02020603050405020304" pitchFamily="18" charset="0"/>
              </a:rPr>
              <a:t>Zhaolu</a:t>
            </a:r>
            <a:r>
              <a:rPr lang="en-US" altLang="zh-CN" sz="2000" u="none" dirty="0" smtClean="0">
                <a:solidFill>
                  <a:prstClr val="white"/>
                </a:solidFill>
                <a:effectLst>
                  <a:outerShdw blurRad="38100" dist="38100" dir="2700000" algn="tl">
                    <a:srgbClr val="000000">
                      <a:alpha val="43137"/>
                    </a:srgbClr>
                  </a:outerShdw>
                </a:effectLst>
                <a:latin typeface="Arial Black" panose="020B0A04020102020204" pitchFamily="34" charset="0"/>
                <a:ea typeface="黑体" pitchFamily="2" charset="-122"/>
                <a:cs typeface="Times New Roman" panose="02020603050405020304" pitchFamily="18" charset="0"/>
              </a:rPr>
              <a:t> Hou</a:t>
            </a:r>
            <a:r>
              <a:rPr lang="en-US" altLang="zh-CN" sz="2000" u="none" baseline="30000" dirty="0">
                <a:solidFill>
                  <a:prstClr val="white"/>
                </a:solidFill>
                <a:effectLst>
                  <a:outerShdw blurRad="38100" dist="38100" dir="2700000" algn="tl">
                    <a:srgbClr val="000000">
                      <a:alpha val="43137"/>
                    </a:srgbClr>
                  </a:outerShdw>
                </a:effectLst>
                <a:latin typeface="Arial Black" panose="020B0A04020102020204" pitchFamily="34" charset="0"/>
                <a:ea typeface="黑体" pitchFamily="2" charset="-122"/>
                <a:cs typeface="Times New Roman" panose="02020603050405020304" pitchFamily="18" charset="0"/>
              </a:rPr>
              <a:t>3,4</a:t>
            </a:r>
            <a:r>
              <a:rPr lang="en-US" altLang="zh-CN" sz="2000" u="none" dirty="0" smtClean="0">
                <a:solidFill>
                  <a:prstClr val="white"/>
                </a:solidFill>
                <a:effectLst>
                  <a:outerShdw blurRad="38100" dist="38100" dir="2700000" algn="tl">
                    <a:srgbClr val="000000">
                      <a:alpha val="43137"/>
                    </a:srgbClr>
                  </a:outerShdw>
                </a:effectLst>
                <a:latin typeface="Arial Black" panose="020B0A04020102020204" pitchFamily="34" charset="0"/>
                <a:ea typeface="黑体" pitchFamily="2" charset="-122"/>
                <a:cs typeface="Times New Roman" panose="02020603050405020304" pitchFamily="18" charset="0"/>
              </a:rPr>
              <a:t>, </a:t>
            </a:r>
            <a:r>
              <a:rPr lang="en-US" altLang="zh-CN" sz="2000" u="none" dirty="0" err="1" smtClean="0">
                <a:solidFill>
                  <a:prstClr val="white"/>
                </a:solidFill>
                <a:effectLst>
                  <a:outerShdw blurRad="38100" dist="38100" dir="2700000" algn="tl">
                    <a:srgbClr val="000000">
                      <a:alpha val="43137"/>
                    </a:srgbClr>
                  </a:outerShdw>
                </a:effectLst>
                <a:latin typeface="Arial Black" panose="020B0A04020102020204" pitchFamily="34" charset="0"/>
                <a:ea typeface="黑体" pitchFamily="2" charset="-122"/>
                <a:cs typeface="Times New Roman" panose="02020603050405020304" pitchFamily="18" charset="0"/>
              </a:rPr>
              <a:t>Baosheng</a:t>
            </a:r>
            <a:r>
              <a:rPr lang="en-US" altLang="zh-CN" sz="2000" u="none" dirty="0" smtClean="0">
                <a:solidFill>
                  <a:prstClr val="white"/>
                </a:solidFill>
                <a:effectLst>
                  <a:outerShdw blurRad="38100" dist="38100" dir="2700000" algn="tl">
                    <a:srgbClr val="000000">
                      <a:alpha val="43137"/>
                    </a:srgbClr>
                  </a:outerShdw>
                </a:effectLst>
                <a:latin typeface="Arial Black" panose="020B0A04020102020204" pitchFamily="34" charset="0"/>
                <a:ea typeface="黑体" pitchFamily="2" charset="-122"/>
                <a:cs typeface="Times New Roman" panose="02020603050405020304" pitchFamily="18" charset="0"/>
              </a:rPr>
              <a:t> Li</a:t>
            </a:r>
            <a:r>
              <a:rPr lang="en-US" altLang="zh-CN" sz="2000" u="none" baseline="30000" dirty="0">
                <a:solidFill>
                  <a:prstClr val="white"/>
                </a:solidFill>
                <a:effectLst>
                  <a:outerShdw blurRad="38100" dist="38100" dir="2700000" algn="tl">
                    <a:srgbClr val="000000">
                      <a:alpha val="43137"/>
                    </a:srgbClr>
                  </a:outerShdw>
                </a:effectLst>
                <a:latin typeface="Arial Black" panose="020B0A04020102020204" pitchFamily="34" charset="0"/>
                <a:ea typeface="黑体" pitchFamily="2" charset="-122"/>
                <a:cs typeface="Times New Roman" panose="02020603050405020304" pitchFamily="18" charset="0"/>
              </a:rPr>
              <a:t>3,4</a:t>
            </a:r>
            <a:r>
              <a:rPr lang="en-US" altLang="zh-CN" sz="2000" u="none" dirty="0" smtClean="0">
                <a:solidFill>
                  <a:prstClr val="white"/>
                </a:solidFill>
                <a:effectLst>
                  <a:outerShdw blurRad="38100" dist="38100" dir="2700000" algn="tl">
                    <a:srgbClr val="000000">
                      <a:alpha val="43137"/>
                    </a:srgbClr>
                  </a:outerShdw>
                </a:effectLst>
                <a:latin typeface="Arial Black" panose="020B0A04020102020204" pitchFamily="34" charset="0"/>
                <a:ea typeface="黑体" pitchFamily="2" charset="-122"/>
                <a:cs typeface="Times New Roman" panose="02020603050405020304" pitchFamily="18" charset="0"/>
              </a:rPr>
              <a:t>, Xuan Li</a:t>
            </a:r>
            <a:r>
              <a:rPr lang="en-US" altLang="zh-CN" sz="2000" u="none" baseline="30000" dirty="0">
                <a:solidFill>
                  <a:prstClr val="white"/>
                </a:solidFill>
                <a:effectLst>
                  <a:outerShdw blurRad="38100" dist="38100" dir="2700000" algn="tl">
                    <a:srgbClr val="000000">
                      <a:alpha val="43137"/>
                    </a:srgbClr>
                  </a:outerShdw>
                </a:effectLst>
                <a:latin typeface="Arial Black" panose="020B0A04020102020204" pitchFamily="34" charset="0"/>
                <a:ea typeface="黑体" pitchFamily="2" charset="-122"/>
                <a:cs typeface="Times New Roman" panose="02020603050405020304" pitchFamily="18" charset="0"/>
              </a:rPr>
              <a:t>3,4</a:t>
            </a:r>
          </a:p>
          <a:p>
            <a:pPr marL="361950" algn="just" defTabSz="457200">
              <a:lnSpc>
                <a:spcPct val="110000"/>
              </a:lnSpc>
              <a:spcBef>
                <a:spcPts val="0"/>
              </a:spcBef>
              <a:buNone/>
              <a:defRPr/>
            </a:pPr>
            <a:r>
              <a:rPr lang="en-US" altLang="zh-CN" sz="1500" u="none" dirty="0">
                <a:solidFill>
                  <a:srgbClr val="00FFFF"/>
                </a:solidFill>
                <a:effectLst>
                  <a:outerShdw blurRad="38100" dist="38100" dir="2700000" algn="tl">
                    <a:srgbClr val="000000">
                      <a:alpha val="43137"/>
                    </a:srgbClr>
                  </a:outerShdw>
                </a:effectLst>
                <a:latin typeface="Arial" panose="020B0604020202020204" pitchFamily="34" charset="0"/>
                <a:ea typeface="黑体" pitchFamily="2" charset="-122"/>
                <a:cs typeface="Arial" panose="020B0604020202020204" pitchFamily="34" charset="0"/>
              </a:rPr>
              <a:t>1</a:t>
            </a:r>
            <a:r>
              <a:rPr lang="en-US" altLang="zh-CN" sz="1500" u="none" dirty="0" smtClean="0">
                <a:solidFill>
                  <a:srgbClr val="00FFFF"/>
                </a:solidFill>
                <a:effectLst>
                  <a:outerShdw blurRad="38100" dist="38100" dir="2700000" algn="tl">
                    <a:srgbClr val="000000">
                      <a:alpha val="43137"/>
                    </a:srgbClr>
                  </a:outerShdw>
                </a:effectLst>
                <a:latin typeface="Arial" panose="020B0604020202020204" pitchFamily="34" charset="0"/>
                <a:ea typeface="黑体" pitchFamily="2" charset="-122"/>
                <a:cs typeface="Arial" panose="020B0604020202020204" pitchFamily="34" charset="0"/>
              </a:rPr>
              <a:t>. State </a:t>
            </a:r>
            <a:r>
              <a:rPr lang="en-US" altLang="zh-CN" sz="1500" u="none" dirty="0">
                <a:solidFill>
                  <a:srgbClr val="00FFFF"/>
                </a:solidFill>
                <a:effectLst>
                  <a:outerShdw blurRad="38100" dist="38100" dir="2700000" algn="tl">
                    <a:srgbClr val="000000">
                      <a:alpha val="43137"/>
                    </a:srgbClr>
                  </a:outerShdw>
                </a:effectLst>
                <a:latin typeface="Arial" panose="020B0604020202020204" pitchFamily="34" charset="0"/>
                <a:ea typeface="黑体" pitchFamily="2" charset="-122"/>
                <a:cs typeface="Arial" panose="020B0604020202020204" pitchFamily="34" charset="0"/>
              </a:rPr>
              <a:t>Key Laboratory of Earth Surface Processes and Resource Ecology and College of Global Change </a:t>
            </a:r>
            <a:r>
              <a:rPr lang="en-US" altLang="zh-CN" sz="1500" u="none" dirty="0" smtClean="0">
                <a:solidFill>
                  <a:srgbClr val="00FFFF"/>
                </a:solidFill>
                <a:effectLst>
                  <a:outerShdw blurRad="38100" dist="38100" dir="2700000" algn="tl">
                    <a:srgbClr val="000000">
                      <a:alpha val="43137"/>
                    </a:srgbClr>
                  </a:outerShdw>
                </a:effectLst>
                <a:latin typeface="Arial" panose="020B0604020202020204" pitchFamily="34" charset="0"/>
                <a:ea typeface="黑体" pitchFamily="2" charset="-122"/>
                <a:cs typeface="Arial" panose="020B0604020202020204" pitchFamily="34" charset="0"/>
              </a:rPr>
              <a:t>&amp; </a:t>
            </a:r>
            <a:r>
              <a:rPr lang="en-US" altLang="zh-CN" sz="1500" u="none" dirty="0">
                <a:solidFill>
                  <a:srgbClr val="00FFFF"/>
                </a:solidFill>
                <a:effectLst>
                  <a:outerShdw blurRad="38100" dist="38100" dir="2700000" algn="tl">
                    <a:srgbClr val="000000">
                      <a:alpha val="43137"/>
                    </a:srgbClr>
                  </a:outerShdw>
                </a:effectLst>
                <a:latin typeface="Arial" panose="020B0604020202020204" pitchFamily="34" charset="0"/>
                <a:ea typeface="黑体" pitchFamily="2" charset="-122"/>
                <a:cs typeface="Arial" panose="020B0604020202020204" pitchFamily="34" charset="0"/>
              </a:rPr>
              <a:t>Earth System Science, Beijing Normal </a:t>
            </a:r>
            <a:r>
              <a:rPr lang="en-US" altLang="zh-CN" sz="1500" u="none" dirty="0" smtClean="0">
                <a:solidFill>
                  <a:srgbClr val="00FFFF"/>
                </a:solidFill>
                <a:effectLst>
                  <a:outerShdw blurRad="38100" dist="38100" dir="2700000" algn="tl">
                    <a:srgbClr val="000000">
                      <a:alpha val="43137"/>
                    </a:srgbClr>
                  </a:outerShdw>
                </a:effectLst>
                <a:latin typeface="Arial" panose="020B0604020202020204" pitchFamily="34" charset="0"/>
                <a:ea typeface="黑体" pitchFamily="2" charset="-122"/>
                <a:cs typeface="Arial" panose="020B0604020202020204" pitchFamily="34" charset="0"/>
              </a:rPr>
              <a:t>University</a:t>
            </a:r>
            <a:endParaRPr lang="en-US" altLang="zh-CN" sz="1500" u="none" dirty="0">
              <a:solidFill>
                <a:srgbClr val="00FFFF"/>
              </a:solidFill>
              <a:effectLst>
                <a:outerShdw blurRad="38100" dist="38100" dir="2700000" algn="tl">
                  <a:srgbClr val="000000">
                    <a:alpha val="43137"/>
                  </a:srgbClr>
                </a:outerShdw>
              </a:effectLst>
              <a:latin typeface="Arial" panose="020B0604020202020204" pitchFamily="34" charset="0"/>
              <a:ea typeface="黑体" pitchFamily="2" charset="-122"/>
              <a:cs typeface="Arial" panose="020B0604020202020204" pitchFamily="34" charset="0"/>
            </a:endParaRPr>
          </a:p>
          <a:p>
            <a:pPr marL="361950" algn="just" defTabSz="457200">
              <a:lnSpc>
                <a:spcPct val="110000"/>
              </a:lnSpc>
              <a:spcBef>
                <a:spcPts val="0"/>
              </a:spcBef>
              <a:buNone/>
              <a:defRPr/>
            </a:pPr>
            <a:r>
              <a:rPr lang="en-US" altLang="zh-CN" sz="1500" u="none" dirty="0" smtClean="0">
                <a:solidFill>
                  <a:srgbClr val="00FFFF"/>
                </a:solidFill>
                <a:effectLst>
                  <a:outerShdw blurRad="38100" dist="38100" dir="2700000" algn="tl">
                    <a:srgbClr val="000000">
                      <a:alpha val="43137"/>
                    </a:srgbClr>
                  </a:outerShdw>
                </a:effectLst>
                <a:latin typeface="Arial" panose="020B0604020202020204" pitchFamily="34" charset="0"/>
                <a:ea typeface="黑体" pitchFamily="2" charset="-122"/>
                <a:cs typeface="Arial" panose="020B0604020202020204" pitchFamily="34" charset="0"/>
              </a:rPr>
              <a:t>2. Laboratory </a:t>
            </a:r>
            <a:r>
              <a:rPr lang="en-US" altLang="zh-CN" sz="1500" u="none" dirty="0">
                <a:solidFill>
                  <a:srgbClr val="00FFFF"/>
                </a:solidFill>
                <a:effectLst>
                  <a:outerShdw blurRad="38100" dist="38100" dir="2700000" algn="tl">
                    <a:srgbClr val="000000">
                      <a:alpha val="43137"/>
                    </a:srgbClr>
                  </a:outerShdw>
                </a:effectLst>
                <a:latin typeface="Arial" panose="020B0604020202020204" pitchFamily="34" charset="0"/>
                <a:ea typeface="黑体" pitchFamily="2" charset="-122"/>
                <a:cs typeface="Arial" panose="020B0604020202020204" pitchFamily="34" charset="0"/>
              </a:rPr>
              <a:t>for Regional Oceanography and Numerical Modeling, Qingdao National Laboratory for Marine Science and Technology,  </a:t>
            </a:r>
            <a:r>
              <a:rPr lang="en-US" altLang="zh-CN" sz="1500" u="none" dirty="0" smtClean="0">
                <a:solidFill>
                  <a:srgbClr val="00FFFF"/>
                </a:solidFill>
                <a:effectLst>
                  <a:outerShdw blurRad="38100" dist="38100" dir="2700000" algn="tl">
                    <a:srgbClr val="000000">
                      <a:alpha val="43137"/>
                    </a:srgbClr>
                  </a:outerShdw>
                </a:effectLst>
                <a:latin typeface="Arial" panose="020B0604020202020204" pitchFamily="34" charset="0"/>
                <a:ea typeface="黑体" pitchFamily="2" charset="-122"/>
                <a:cs typeface="Arial" panose="020B0604020202020204" pitchFamily="34" charset="0"/>
              </a:rPr>
              <a:t>Qingdao</a:t>
            </a:r>
            <a:endParaRPr lang="en-US" altLang="zh-CN" sz="1500" u="none" dirty="0">
              <a:solidFill>
                <a:srgbClr val="00FFFF"/>
              </a:solidFill>
              <a:effectLst>
                <a:outerShdw blurRad="38100" dist="38100" dir="2700000" algn="tl">
                  <a:srgbClr val="000000">
                    <a:alpha val="43137"/>
                  </a:srgbClr>
                </a:outerShdw>
              </a:effectLst>
              <a:latin typeface="Arial" panose="020B0604020202020204" pitchFamily="34" charset="0"/>
              <a:ea typeface="黑体" pitchFamily="2" charset="-122"/>
              <a:cs typeface="Arial" panose="020B0604020202020204" pitchFamily="34" charset="0"/>
            </a:endParaRPr>
          </a:p>
          <a:p>
            <a:pPr marL="361950" algn="just" defTabSz="457200">
              <a:lnSpc>
                <a:spcPct val="110000"/>
              </a:lnSpc>
              <a:spcBef>
                <a:spcPts val="0"/>
              </a:spcBef>
              <a:buNone/>
              <a:defRPr/>
            </a:pPr>
            <a:r>
              <a:rPr lang="en-US" altLang="zh-CN" sz="1500" u="none" dirty="0" smtClean="0">
                <a:solidFill>
                  <a:srgbClr val="00FFFF"/>
                </a:solidFill>
                <a:effectLst>
                  <a:outerShdw blurRad="38100" dist="38100" dir="2700000" algn="tl">
                    <a:srgbClr val="000000">
                      <a:alpha val="43137"/>
                    </a:srgbClr>
                  </a:outerShdw>
                </a:effectLst>
                <a:latin typeface="Arial" panose="020B0604020202020204" pitchFamily="34" charset="0"/>
                <a:ea typeface="黑体" pitchFamily="2" charset="-122"/>
                <a:cs typeface="Arial" panose="020B0604020202020204" pitchFamily="34" charset="0"/>
              </a:rPr>
              <a:t>3. State </a:t>
            </a:r>
            <a:r>
              <a:rPr lang="en-US" altLang="zh-CN" sz="1500" u="none" dirty="0">
                <a:solidFill>
                  <a:srgbClr val="00FFFF"/>
                </a:solidFill>
                <a:effectLst>
                  <a:outerShdw blurRad="38100" dist="38100" dir="2700000" algn="tl">
                    <a:srgbClr val="000000">
                      <a:alpha val="43137"/>
                    </a:srgbClr>
                  </a:outerShdw>
                </a:effectLst>
                <a:latin typeface="Arial" panose="020B0604020202020204" pitchFamily="34" charset="0"/>
                <a:ea typeface="黑体" pitchFamily="2" charset="-122"/>
                <a:cs typeface="Arial" panose="020B0604020202020204" pitchFamily="34" charset="0"/>
              </a:rPr>
              <a:t>Key Laboratory of Numerical Modeling for Atmospheric Sciences and Geophysical Fluid Dynamics, Institute of Atmospheric Physics, Chinese Academy of Sciences, </a:t>
            </a:r>
            <a:r>
              <a:rPr lang="en-US" altLang="zh-CN" sz="1500" u="none" dirty="0" smtClean="0">
                <a:solidFill>
                  <a:srgbClr val="00FFFF"/>
                </a:solidFill>
                <a:effectLst>
                  <a:outerShdw blurRad="38100" dist="38100" dir="2700000" algn="tl">
                    <a:srgbClr val="000000">
                      <a:alpha val="43137"/>
                    </a:srgbClr>
                  </a:outerShdw>
                </a:effectLst>
                <a:latin typeface="Arial" panose="020B0604020202020204" pitchFamily="34" charset="0"/>
                <a:ea typeface="黑体" pitchFamily="2" charset="-122"/>
                <a:cs typeface="Arial" panose="020B0604020202020204" pitchFamily="34" charset="0"/>
              </a:rPr>
              <a:t>Beijing</a:t>
            </a:r>
          </a:p>
          <a:p>
            <a:pPr marL="361950" algn="just" defTabSz="457200">
              <a:lnSpc>
                <a:spcPct val="110000"/>
              </a:lnSpc>
              <a:spcBef>
                <a:spcPts val="0"/>
              </a:spcBef>
              <a:buNone/>
              <a:defRPr/>
            </a:pPr>
            <a:r>
              <a:rPr lang="en-US" altLang="zh-CN" sz="1500" u="none" dirty="0" smtClean="0">
                <a:solidFill>
                  <a:srgbClr val="00FFFF"/>
                </a:solidFill>
                <a:effectLst>
                  <a:outerShdw blurRad="38100" dist="38100" dir="2700000" algn="tl">
                    <a:srgbClr val="000000">
                      <a:alpha val="43137"/>
                    </a:srgbClr>
                  </a:outerShdw>
                </a:effectLst>
                <a:latin typeface="Arial" panose="020B0604020202020204" pitchFamily="34" charset="0"/>
                <a:ea typeface="黑体" pitchFamily="2" charset="-122"/>
                <a:cs typeface="Arial" panose="020B0604020202020204" pitchFamily="34" charset="0"/>
              </a:rPr>
              <a:t>4. College </a:t>
            </a:r>
            <a:r>
              <a:rPr lang="en-US" altLang="zh-CN" sz="1500" u="none" dirty="0">
                <a:solidFill>
                  <a:srgbClr val="00FFFF"/>
                </a:solidFill>
                <a:effectLst>
                  <a:outerShdw blurRad="38100" dist="38100" dir="2700000" algn="tl">
                    <a:srgbClr val="000000">
                      <a:alpha val="43137"/>
                    </a:srgbClr>
                  </a:outerShdw>
                </a:effectLst>
                <a:latin typeface="Arial" panose="020B0604020202020204" pitchFamily="34" charset="0"/>
                <a:ea typeface="黑体" pitchFamily="2" charset="-122"/>
                <a:cs typeface="Arial" panose="020B0604020202020204" pitchFamily="34" charset="0"/>
              </a:rPr>
              <a:t>of Earth Science, University of Chinese Academy of Sciences, </a:t>
            </a:r>
            <a:r>
              <a:rPr lang="en-US" altLang="zh-CN" sz="1500" u="none" dirty="0" smtClean="0">
                <a:solidFill>
                  <a:srgbClr val="00FFFF"/>
                </a:solidFill>
                <a:effectLst>
                  <a:outerShdw blurRad="38100" dist="38100" dir="2700000" algn="tl">
                    <a:srgbClr val="000000">
                      <a:alpha val="43137"/>
                    </a:srgbClr>
                  </a:outerShdw>
                </a:effectLst>
                <a:latin typeface="Arial" panose="020B0604020202020204" pitchFamily="34" charset="0"/>
                <a:ea typeface="黑体" pitchFamily="2" charset="-122"/>
                <a:cs typeface="Arial" panose="020B0604020202020204" pitchFamily="34" charset="0"/>
              </a:rPr>
              <a:t>Beijing</a:t>
            </a:r>
            <a:endParaRPr lang="en-US" altLang="zh-CN" sz="1500" u="none" dirty="0">
              <a:solidFill>
                <a:srgbClr val="00FFFF"/>
              </a:solidFill>
              <a:effectLst>
                <a:outerShdw blurRad="38100" dist="38100" dir="2700000" algn="tl">
                  <a:srgbClr val="000000">
                    <a:alpha val="43137"/>
                  </a:srgbClr>
                </a:outerShdw>
              </a:effectLst>
              <a:latin typeface="Arial" panose="020B0604020202020204" pitchFamily="34" charset="0"/>
              <a:ea typeface="黑体" pitchFamily="2" charset="-122"/>
              <a:cs typeface="Arial" panose="020B0604020202020204" pitchFamily="34" charset="0"/>
            </a:endParaRPr>
          </a:p>
          <a:p>
            <a:pPr marL="361950" algn="just" defTabSz="457200">
              <a:lnSpc>
                <a:spcPct val="110000"/>
              </a:lnSpc>
              <a:spcBef>
                <a:spcPts val="0"/>
              </a:spcBef>
              <a:buNone/>
              <a:defRPr/>
            </a:pPr>
            <a:r>
              <a:rPr lang="en-US" altLang="zh-CN" sz="1500" i="1" u="none" dirty="0">
                <a:solidFill>
                  <a:srgbClr val="00FFFF"/>
                </a:solidFill>
                <a:effectLst>
                  <a:outerShdw blurRad="38100" dist="38100" dir="2700000" algn="tl">
                    <a:srgbClr val="000000">
                      <a:alpha val="43137"/>
                    </a:srgbClr>
                  </a:outerShdw>
                </a:effectLst>
                <a:latin typeface="Arial" panose="020B0604020202020204" pitchFamily="34" charset="0"/>
                <a:ea typeface="黑体" pitchFamily="2" charset="-122"/>
                <a:cs typeface="Arial" panose="020B0604020202020204" pitchFamily="34" charset="0"/>
              </a:rPr>
              <a:t>5</a:t>
            </a:r>
            <a:r>
              <a:rPr lang="en-US" altLang="zh-CN" sz="1500" i="1" u="none" dirty="0" smtClean="0">
                <a:solidFill>
                  <a:srgbClr val="00FFFF"/>
                </a:solidFill>
                <a:effectLst>
                  <a:outerShdw blurRad="38100" dist="38100" dir="2700000" algn="tl">
                    <a:srgbClr val="000000">
                      <a:alpha val="43137"/>
                    </a:srgbClr>
                  </a:outerShdw>
                </a:effectLst>
                <a:latin typeface="Arial" panose="020B0604020202020204" pitchFamily="34" charset="0"/>
                <a:ea typeface="黑体" pitchFamily="2" charset="-122"/>
                <a:cs typeface="Arial" panose="020B0604020202020204" pitchFamily="34" charset="0"/>
              </a:rPr>
              <a:t>. School </a:t>
            </a:r>
            <a:r>
              <a:rPr lang="en-US" altLang="zh-CN" sz="1500" i="1" u="none" dirty="0">
                <a:solidFill>
                  <a:srgbClr val="00FFFF"/>
                </a:solidFill>
                <a:effectLst>
                  <a:outerShdw blurRad="38100" dist="38100" dir="2700000" algn="tl">
                    <a:srgbClr val="000000">
                      <a:alpha val="43137"/>
                    </a:srgbClr>
                  </a:outerShdw>
                </a:effectLst>
                <a:latin typeface="Arial" panose="020B0604020202020204" pitchFamily="34" charset="0"/>
                <a:ea typeface="黑体" pitchFamily="2" charset="-122"/>
                <a:cs typeface="Arial" panose="020B0604020202020204" pitchFamily="34" charset="0"/>
              </a:rPr>
              <a:t>of Meteorology, University of Oklahoma, Norman, OK, USA</a:t>
            </a:r>
            <a:endParaRPr lang="zh-CN" altLang="en-US" sz="1500" i="1" u="none" dirty="0">
              <a:solidFill>
                <a:srgbClr val="00FFFF"/>
              </a:solidFill>
              <a:effectLst>
                <a:outerShdw blurRad="38100" dist="38100" dir="2700000" algn="tl">
                  <a:srgbClr val="000000">
                    <a:alpha val="43137"/>
                  </a:srgbClr>
                </a:outerShdw>
              </a:effectLst>
              <a:latin typeface="Arial" panose="020B0604020202020204" pitchFamily="34" charset="0"/>
              <a:ea typeface="黑体" pitchFamily="2" charset="-122"/>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057A69D3-86BF-4C10-917D-2C8B3D28BB28}"/>
              </a:ext>
            </a:extLst>
          </p:cNvPr>
          <p:cNvSpPr/>
          <p:nvPr/>
        </p:nvSpPr>
        <p:spPr>
          <a:xfrm>
            <a:off x="301879" y="1133356"/>
            <a:ext cx="8452994" cy="5478423"/>
          </a:xfrm>
          <a:prstGeom prst="rect">
            <a:avLst/>
          </a:prstGeom>
        </p:spPr>
        <p:txBody>
          <a:bodyPr wrap="square">
            <a:spAutoFit/>
          </a:bodyPr>
          <a:lstStyle/>
          <a:p>
            <a:pPr algn="just">
              <a:lnSpc>
                <a:spcPct val="100000"/>
              </a:lnSpc>
              <a:spcBef>
                <a:spcPts val="1200"/>
              </a:spcBef>
              <a:buNone/>
            </a:pPr>
            <a:r>
              <a:rPr lang="en-US" altLang="zh-CN" sz="2200" u="none" dirty="0" smtClean="0">
                <a:solidFill>
                  <a:srgbClr val="FFFF00"/>
                </a:solidFill>
              </a:rPr>
              <a:t>Let </a:t>
            </a:r>
            <a:r>
              <a:rPr lang="en-US" altLang="zh-CN" sz="2200" u="none" dirty="0">
                <a:solidFill>
                  <a:srgbClr val="FFFF00"/>
                </a:solidFill>
                <a:latin typeface="Kunstler Script" panose="030304020206070D0D06" pitchFamily="66" charset="0"/>
                <a:ea typeface="宋体" panose="02010600030101010101" pitchFamily="2" charset="-122"/>
                <a:cs typeface="Times New Roman" panose="02020603050405020304" pitchFamily="18" charset="0"/>
              </a:rPr>
              <a:t>A    </a:t>
            </a:r>
            <a:r>
              <a:rPr lang="en-US" altLang="zh-CN" sz="2200" u="none" dirty="0">
                <a:solidFill>
                  <a:srgbClr val="FFFF00"/>
                </a:solidFill>
              </a:rPr>
              <a:t>be a compact attractor of the semigroup S, and  x be a state column vector on </a:t>
            </a:r>
            <a:r>
              <a:rPr lang="en-US" altLang="zh-CN" sz="2200" u="none" dirty="0" smtClean="0">
                <a:solidFill>
                  <a:srgbClr val="FFFF00"/>
                </a:solidFill>
                <a:latin typeface="Kunstler Script" panose="030304020206070D0D06" pitchFamily="66" charset="0"/>
                <a:ea typeface="宋体" panose="02010600030101010101" pitchFamily="2" charset="-122"/>
                <a:cs typeface="Times New Roman" panose="02020603050405020304" pitchFamily="18" charset="0"/>
              </a:rPr>
              <a:t>A </a:t>
            </a:r>
            <a:r>
              <a:rPr lang="en-US" altLang="zh-CN" sz="2200" u="none" dirty="0" smtClean="0">
                <a:solidFill>
                  <a:srgbClr val="FFFF00"/>
                </a:solidFill>
              </a:rPr>
              <a:t>.  </a:t>
            </a:r>
            <a:r>
              <a:rPr lang="en-US" altLang="zh-CN" sz="2200" u="none" dirty="0" smtClean="0">
                <a:solidFill>
                  <a:srgbClr val="FFFF00"/>
                </a:solidFill>
                <a:latin typeface="Kunstler Script" panose="030304020206070D0D06" pitchFamily="66" charset="0"/>
                <a:ea typeface="宋体" panose="02010600030101010101" pitchFamily="2" charset="-122"/>
                <a:cs typeface="Times New Roman" panose="02020603050405020304" pitchFamily="18" charset="0"/>
              </a:rPr>
              <a:t>A   </a:t>
            </a:r>
            <a:r>
              <a:rPr lang="en-US" altLang="zh-CN" sz="2200" u="none" dirty="0">
                <a:solidFill>
                  <a:srgbClr val="FFFF00"/>
                </a:solidFill>
              </a:rPr>
              <a:t>is a closed, bounded and invariant set, i.e., S(t)</a:t>
            </a:r>
            <a:r>
              <a:rPr lang="en-US" altLang="zh-CN" sz="2200" u="none" dirty="0">
                <a:solidFill>
                  <a:srgbClr val="FFFF00"/>
                </a:solidFill>
                <a:latin typeface="Kunstler Script" panose="030304020206070D0D06" pitchFamily="66" charset="0"/>
                <a:ea typeface="宋体" panose="02010600030101010101" pitchFamily="2" charset="-122"/>
                <a:cs typeface="Times New Roman" panose="02020603050405020304" pitchFamily="18" charset="0"/>
              </a:rPr>
              <a:t>A </a:t>
            </a:r>
            <a:r>
              <a:rPr lang="en-US" altLang="zh-CN" sz="2200" u="none" dirty="0">
                <a:solidFill>
                  <a:srgbClr val="FFFF00"/>
                </a:solidFill>
                <a:ea typeface="宋体" panose="02010600030101010101" pitchFamily="2" charset="-122"/>
                <a:cs typeface="Times New Roman" panose="02020603050405020304" pitchFamily="18" charset="0"/>
              </a:rPr>
              <a:t>=</a:t>
            </a:r>
            <a:r>
              <a:rPr lang="en-US" altLang="zh-CN" sz="2200" u="none" dirty="0">
                <a:solidFill>
                  <a:srgbClr val="FFFF00"/>
                </a:solidFill>
                <a:latin typeface="Kunstler Script" panose="030304020206070D0D06" pitchFamily="66" charset="0"/>
                <a:ea typeface="宋体" panose="02010600030101010101" pitchFamily="2" charset="-122"/>
                <a:cs typeface="Times New Roman" panose="02020603050405020304" pitchFamily="18" charset="0"/>
              </a:rPr>
              <a:t>A</a:t>
            </a:r>
            <a:r>
              <a:rPr lang="en-US" altLang="zh-CN" sz="2200" u="none" dirty="0">
                <a:solidFill>
                  <a:srgbClr val="FFFF00"/>
                </a:solidFill>
              </a:rPr>
              <a:t> . </a:t>
            </a:r>
          </a:p>
          <a:p>
            <a:pPr algn="just">
              <a:lnSpc>
                <a:spcPct val="100000"/>
              </a:lnSpc>
              <a:spcBef>
                <a:spcPts val="1200"/>
              </a:spcBef>
              <a:buNone/>
            </a:pPr>
            <a:r>
              <a:rPr lang="en-US" altLang="zh-CN" sz="2200" u="none" dirty="0"/>
              <a:t>Probability theory can be used to study the statistical characteristics of the state of attractor </a:t>
            </a:r>
            <a:r>
              <a:rPr lang="en-US" altLang="zh-CN" sz="2200" u="none" dirty="0">
                <a:latin typeface="Kunstler Script" panose="030304020206070D0D06" pitchFamily="66" charset="0"/>
                <a:ea typeface="宋体" panose="02010600030101010101" pitchFamily="2" charset="-122"/>
                <a:cs typeface="Times New Roman" panose="02020603050405020304" pitchFamily="18" charset="0"/>
              </a:rPr>
              <a:t>A </a:t>
            </a:r>
            <a:r>
              <a:rPr lang="en-US" altLang="zh-CN" sz="2200" u="none" dirty="0" smtClean="0"/>
              <a:t>. </a:t>
            </a:r>
            <a:r>
              <a:rPr lang="en-US" altLang="zh-CN" sz="2200" u="none" dirty="0"/>
              <a:t>Let </a:t>
            </a:r>
            <a:r>
              <a:rPr lang="en-US" altLang="zh-CN" sz="2200" u="none" dirty="0">
                <a:latin typeface="Kunstler Script" panose="030304020206070D0D06" pitchFamily="66" charset="0"/>
                <a:ea typeface="宋体" panose="02010600030101010101" pitchFamily="2" charset="-122"/>
                <a:cs typeface="Times New Roman" panose="02020603050405020304" pitchFamily="18" charset="0"/>
              </a:rPr>
              <a:t>A</a:t>
            </a:r>
            <a:r>
              <a:rPr lang="en-US" altLang="zh-CN" sz="2200" u="none" dirty="0"/>
              <a:t>  be the sample space, </a:t>
            </a:r>
            <a:r>
              <a:rPr lang="en-US" altLang="zh-CN" sz="2200" i="1" u="none" dirty="0"/>
              <a:t>F</a:t>
            </a:r>
            <a:r>
              <a:rPr lang="en-US" altLang="zh-CN" sz="2200" u="none" dirty="0"/>
              <a:t> be a set of subsets of </a:t>
            </a:r>
            <a:r>
              <a:rPr lang="en-US" altLang="zh-CN" sz="2200" u="none" dirty="0">
                <a:latin typeface="Kunstler Script" panose="030304020206070D0D06" pitchFamily="66" charset="0"/>
                <a:ea typeface="宋体" panose="02010600030101010101" pitchFamily="2" charset="-122"/>
                <a:cs typeface="Times New Roman" panose="02020603050405020304" pitchFamily="18" charset="0"/>
              </a:rPr>
              <a:t>A</a:t>
            </a:r>
            <a:r>
              <a:rPr lang="en-US" altLang="zh-CN" sz="2200" u="none" dirty="0" smtClean="0"/>
              <a:t>  </a:t>
            </a:r>
            <a:r>
              <a:rPr lang="en-US" altLang="zh-CN" sz="2200" u="none" dirty="0"/>
              <a:t>and a </a:t>
            </a:r>
            <a:r>
              <a:rPr lang="en-US" altLang="zh-CN" sz="2200" i="1" u="none" dirty="0"/>
              <a:t>σ</a:t>
            </a:r>
            <a:r>
              <a:rPr lang="en-US" altLang="zh-CN" sz="2200" u="none" dirty="0"/>
              <a:t>-field, the probability measure </a:t>
            </a:r>
            <a:r>
              <a:rPr lang="en-US" altLang="zh-CN" sz="2200" i="1" u="none" dirty="0"/>
              <a:t>P</a:t>
            </a:r>
            <a:r>
              <a:rPr lang="en-US" altLang="zh-CN" sz="2200" u="none" dirty="0" smtClean="0"/>
              <a:t>: </a:t>
            </a:r>
            <a:r>
              <a:rPr lang="en-US" altLang="zh-CN" sz="2200" i="1" u="none" dirty="0" smtClean="0"/>
              <a:t>F</a:t>
            </a:r>
            <a:r>
              <a:rPr lang="en-US" altLang="zh-CN" sz="2200" u="none" dirty="0">
                <a:sym typeface="Symbol" panose="05050102010706020507" pitchFamily="18" charset="2"/>
              </a:rPr>
              <a:t></a:t>
            </a:r>
            <a:r>
              <a:rPr lang="en-US" altLang="zh-CN" sz="2200" u="none" dirty="0"/>
              <a:t>[0, 1]. Then, the triplet (</a:t>
            </a:r>
            <a:r>
              <a:rPr lang="en-US" altLang="zh-CN" sz="2200" u="none" dirty="0">
                <a:latin typeface="Kunstler Script" panose="030304020206070D0D06" pitchFamily="66" charset="0"/>
                <a:ea typeface="宋体" panose="02010600030101010101" pitchFamily="2" charset="-122"/>
                <a:cs typeface="Times New Roman" panose="02020603050405020304" pitchFamily="18" charset="0"/>
              </a:rPr>
              <a:t>A</a:t>
            </a:r>
            <a:r>
              <a:rPr lang="en-US" altLang="zh-CN" sz="2200" u="none" dirty="0"/>
              <a:t>, </a:t>
            </a:r>
            <a:r>
              <a:rPr lang="en-US" altLang="zh-CN" sz="2200" i="1" u="none" dirty="0"/>
              <a:t>F</a:t>
            </a:r>
            <a:r>
              <a:rPr lang="en-US" altLang="zh-CN" sz="2200" u="none" dirty="0"/>
              <a:t>, </a:t>
            </a:r>
            <a:r>
              <a:rPr lang="en-US" altLang="zh-CN" sz="2200" i="1" u="none" dirty="0"/>
              <a:t>P</a:t>
            </a:r>
            <a:r>
              <a:rPr lang="en-US" altLang="zh-CN" sz="2200" u="none" dirty="0"/>
              <a:t>) is a probability space. </a:t>
            </a:r>
          </a:p>
          <a:p>
            <a:pPr algn="just">
              <a:lnSpc>
                <a:spcPct val="100000"/>
              </a:lnSpc>
              <a:spcBef>
                <a:spcPts val="1200"/>
              </a:spcBef>
              <a:buNone/>
            </a:pPr>
            <a:r>
              <a:rPr lang="en-US" altLang="zh-CN" sz="2200" u="none" dirty="0">
                <a:solidFill>
                  <a:srgbClr val="FFFF00"/>
                </a:solidFill>
              </a:rPr>
              <a:t>According to the ergodic theory of attractors (</a:t>
            </a:r>
            <a:r>
              <a:rPr lang="en-US" altLang="zh-CN" sz="2200" u="none" dirty="0" err="1">
                <a:solidFill>
                  <a:srgbClr val="FFFF00"/>
                </a:solidFill>
              </a:rPr>
              <a:t>Eckmann</a:t>
            </a:r>
            <a:r>
              <a:rPr lang="en-US" altLang="zh-CN" sz="2200" u="none" dirty="0">
                <a:solidFill>
                  <a:srgbClr val="FFFF00"/>
                </a:solidFill>
              </a:rPr>
              <a:t> and </a:t>
            </a:r>
            <a:r>
              <a:rPr lang="en-US" altLang="zh-CN" sz="2200" u="none" dirty="0" err="1">
                <a:solidFill>
                  <a:srgbClr val="FFFF00"/>
                </a:solidFill>
              </a:rPr>
              <a:t>Ruelle</a:t>
            </a:r>
            <a:r>
              <a:rPr lang="en-US" altLang="zh-CN" sz="2200" u="none" dirty="0">
                <a:solidFill>
                  <a:srgbClr val="FFFF00"/>
                </a:solidFill>
              </a:rPr>
              <a:t>, 1985), there are invariant (ergodic) measures and </a:t>
            </a:r>
            <a:r>
              <a:rPr lang="en-US" altLang="zh-CN" sz="2200" u="none" dirty="0" err="1">
                <a:solidFill>
                  <a:srgbClr val="FFFF00"/>
                </a:solidFill>
              </a:rPr>
              <a:t>Eckmann</a:t>
            </a:r>
            <a:r>
              <a:rPr lang="en-US" altLang="zh-CN" sz="2200" u="none" dirty="0">
                <a:solidFill>
                  <a:srgbClr val="FFFF00"/>
                </a:solidFill>
              </a:rPr>
              <a:t> and </a:t>
            </a:r>
            <a:r>
              <a:rPr lang="en-US" altLang="zh-CN" sz="2200" u="none" dirty="0" err="1">
                <a:solidFill>
                  <a:srgbClr val="FFFF00"/>
                </a:solidFill>
              </a:rPr>
              <a:t>Ruelle</a:t>
            </a:r>
            <a:r>
              <a:rPr lang="en-US" altLang="zh-CN" sz="2200" u="none" dirty="0">
                <a:solidFill>
                  <a:srgbClr val="FFFF00"/>
                </a:solidFill>
              </a:rPr>
              <a:t> (1985) and Farmer et al. (1983) introduced some invariant probability measures such as entropy, dimensions and characteristic exponents (also called Lyapunov exponents) to study the properties of dynamical systems. To quantitatively estimate predictability limit of strange attractors, some other invariant probability measures of attractors are introduced.</a:t>
            </a:r>
            <a:endParaRPr lang="zh-CN" altLang="en-US" sz="2200" u="none" dirty="0">
              <a:solidFill>
                <a:srgbClr val="FFFF00"/>
              </a:solidFill>
            </a:endParaRPr>
          </a:p>
        </p:txBody>
      </p:sp>
      <p:sp>
        <p:nvSpPr>
          <p:cNvPr id="3" name="Rectangle 15"/>
          <p:cNvSpPr>
            <a:spLocks noChangeArrowheads="1"/>
          </p:cNvSpPr>
          <p:nvPr/>
        </p:nvSpPr>
        <p:spPr bwMode="auto">
          <a:xfrm>
            <a:off x="129307" y="202048"/>
            <a:ext cx="8798139" cy="806450"/>
          </a:xfrm>
          <a:prstGeom prst="rect">
            <a:avLst/>
          </a:prstGeom>
          <a:solidFill>
            <a:srgbClr val="00FFFF"/>
          </a:solidFill>
          <a:ln w="9525">
            <a:noFill/>
            <a:miter lim="800000"/>
            <a:headEnd/>
            <a:tailEnd/>
          </a:ln>
          <a:effectLst/>
          <a:scene3d>
            <a:camera prst="legacyObliqueTopRight"/>
            <a:lightRig rig="legacyFlat3" dir="b"/>
          </a:scene3d>
          <a:sp3d extrusionH="227000" prstMaterial="legacyMatte">
            <a:bevelT w="13500" h="13500" prst="angle"/>
            <a:bevelB w="13500" h="13500" prst="angle"/>
            <a:extrusionClr>
              <a:srgbClr val="00FFFF"/>
            </a:extrusionClr>
          </a:sp3d>
        </p:spPr>
        <p:txBody>
          <a:bodyPr anchor="ctr">
            <a:flatTx/>
          </a:bodyPr>
          <a:lstStyle/>
          <a:p>
            <a:pPr lvl="0">
              <a:lnSpc>
                <a:spcPct val="100000"/>
              </a:lnSpc>
              <a:spcBef>
                <a:spcPct val="0"/>
              </a:spcBef>
              <a:buNone/>
              <a:defRPr/>
            </a:pPr>
            <a:r>
              <a:rPr lang="en-US" altLang="zh-CN" sz="2800" u="none" dirty="0" smtClean="0">
                <a:solidFill>
                  <a:srgbClr val="FFFF00"/>
                </a:solidFill>
                <a:effectLst>
                  <a:outerShdw blurRad="38100" dist="38100" dir="2700000" algn="tl">
                    <a:srgbClr val="000000"/>
                  </a:outerShdw>
                </a:effectLst>
                <a:latin typeface="Arial Black" panose="020B0A04020102020204" pitchFamily="34" charset="0"/>
                <a:ea typeface="黑体" pitchFamily="2" charset="-122"/>
                <a:cs typeface="Arial" pitchFamily="34" charset="0"/>
              </a:rPr>
              <a:t>3. Attractor radius &amp; global attractor radius</a:t>
            </a:r>
            <a:endParaRPr kumimoji="1" lang="en-US" altLang="zh-CN"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Black" panose="020B0A04020102020204" pitchFamily="34" charset="0"/>
              <a:ea typeface="黑体" pitchFamily="2" charset="-122"/>
              <a:cs typeface="Arial" pitchFamily="34" charset="0"/>
            </a:endParaRPr>
          </a:p>
        </p:txBody>
      </p:sp>
      <p:sp>
        <p:nvSpPr>
          <p:cNvPr id="4" name="Rectangle 1"/>
          <p:cNvSpPr>
            <a:spLocks noChangeArrowheads="1"/>
          </p:cNvSpPr>
          <p:nvPr/>
        </p:nvSpPr>
        <p:spPr bwMode="auto">
          <a:xfrm>
            <a:off x="5482107" y="6353705"/>
            <a:ext cx="3010144" cy="369994"/>
          </a:xfrm>
          <a:prstGeom prst="roundRect">
            <a:avLst>
              <a:gd name="adj" fmla="val 10452"/>
            </a:avLst>
          </a:prstGeom>
          <a:solidFill>
            <a:srgbClr val="000066"/>
          </a:solidFill>
          <a:ln w="9525">
            <a:noFill/>
            <a:miter lim="800000"/>
            <a:headEnd/>
            <a:tailEnd/>
          </a:ln>
          <a:effectLst/>
        </p:spPr>
        <p:txBody>
          <a:bodyPr vert="horz" wrap="square" lIns="36000" tIns="36000" rIns="36000" bIns="36000" numCol="1" anchor="ctr" anchorCtr="0" compatLnSpc="1">
            <a:prstTxWarp prst="textNoShape">
              <a:avLst/>
            </a:prstTxWarp>
            <a:spAutoFit/>
          </a:bodyPr>
          <a:lstStyle/>
          <a:p>
            <a:pPr marL="177800" indent="-177800" algn="ctr" fontAlgn="base">
              <a:lnSpc>
                <a:spcPct val="100000"/>
              </a:lnSpc>
              <a:spcBef>
                <a:spcPts val="200"/>
              </a:spcBef>
              <a:spcAft>
                <a:spcPts val="0"/>
              </a:spcAft>
              <a:buNone/>
            </a:pPr>
            <a:r>
              <a:rPr kumimoji="1" lang="en-US" altLang="zh-CN" b="1" u="none" dirty="0" smtClean="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(Li, Feng</a:t>
            </a:r>
            <a:r>
              <a:rPr lang="en-US" altLang="zh-CN" u="none" dirty="0" smtClean="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 &amp;</a:t>
            </a:r>
            <a:r>
              <a:rPr kumimoji="1" lang="en-US" altLang="zh-CN" b="1" u="none" dirty="0" smtClean="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 </a:t>
            </a:r>
            <a:r>
              <a:rPr kumimoji="1" lang="en-US" altLang="zh-CN" b="1" u="none" dirty="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Ding</a:t>
            </a:r>
            <a:r>
              <a:rPr lang="en-US"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 </a:t>
            </a:r>
            <a:r>
              <a:rPr lang="en-US" u="none" dirty="0" smtClean="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2017)</a:t>
            </a:r>
            <a:endParaRPr lang="en-US"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endParaRPr>
          </a:p>
        </p:txBody>
      </p:sp>
    </p:spTree>
    <p:extLst>
      <p:ext uri="{BB962C8B-B14F-4D97-AF65-F5344CB8AC3E}">
        <p14:creationId xmlns:p14="http://schemas.microsoft.com/office/powerpoint/2010/main" val="127820858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01467D2C-B7B7-4289-B3CD-699AE0BE39DF}"/>
              </a:ext>
            </a:extLst>
          </p:cNvPr>
          <p:cNvGraphicFramePr>
            <a:graphicFrameLocks noGrp="1"/>
          </p:cNvGraphicFramePr>
          <p:nvPr>
            <p:extLst>
              <p:ext uri="{D42A27DB-BD31-4B8C-83A1-F6EECF244321}">
                <p14:modId xmlns:p14="http://schemas.microsoft.com/office/powerpoint/2010/main" val="2354313410"/>
              </p:ext>
            </p:extLst>
          </p:nvPr>
        </p:nvGraphicFramePr>
        <p:xfrm>
          <a:off x="315883" y="311286"/>
          <a:ext cx="8567651" cy="5992238"/>
        </p:xfrm>
        <a:graphic>
          <a:graphicData uri="http://schemas.openxmlformats.org/drawingml/2006/table">
            <a:tbl>
              <a:tblPr firstRow="1" firstCol="1" bandRow="1">
                <a:tableStyleId>{5C22544A-7EE6-4342-B048-85BDC9FD1C3A}</a:tableStyleId>
              </a:tblPr>
              <a:tblGrid>
                <a:gridCol w="2220840">
                  <a:extLst>
                    <a:ext uri="{9D8B030D-6E8A-4147-A177-3AD203B41FA5}">
                      <a16:colId xmlns:a16="http://schemas.microsoft.com/office/drawing/2014/main" val="2263097993"/>
                    </a:ext>
                  </a:extLst>
                </a:gridCol>
                <a:gridCol w="6346811">
                  <a:extLst>
                    <a:ext uri="{9D8B030D-6E8A-4147-A177-3AD203B41FA5}">
                      <a16:colId xmlns:a16="http://schemas.microsoft.com/office/drawing/2014/main" val="2826181604"/>
                    </a:ext>
                  </a:extLst>
                </a:gridCol>
              </a:tblGrid>
              <a:tr h="340467">
                <a:tc>
                  <a:txBody>
                    <a:bodyPr/>
                    <a:lstStyle/>
                    <a:p>
                      <a:pPr algn="ctr">
                        <a:lnSpc>
                          <a:spcPct val="125000"/>
                        </a:lnSpc>
                        <a:spcBef>
                          <a:spcPts val="180"/>
                        </a:spcBef>
                        <a:spcAft>
                          <a:spcPts val="180"/>
                        </a:spcAft>
                      </a:pPr>
                      <a:r>
                        <a:rPr lang="en-US" sz="1600" kern="100" dirty="0">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Concept</a:t>
                      </a:r>
                      <a:endParaRPr lang="zh-CN" sz="1600" kern="100" dirty="0">
                        <a:solidFill>
                          <a:srgbClr val="00000A"/>
                        </a:solidFill>
                        <a:effectLst>
                          <a:outerShdw blurRad="38100" dist="38100" dir="2700000" algn="tl">
                            <a:srgbClr val="000000">
                              <a:alpha val="43137"/>
                            </a:srgbClr>
                          </a:outerShdw>
                        </a:effectLst>
                        <a:latin typeface="Arial Black" panose="020B0A04020102020204" pitchFamily="34" charset="0"/>
                        <a:ea typeface="宋体" panose="02010600030101010101" pitchFamily="2" charset="-122"/>
                        <a:cs typeface="Arial" panose="020B0604020202020204" pitchFamily="34" charset="0"/>
                      </a:endParaRPr>
                    </a:p>
                  </a:txBody>
                  <a:tcPr marL="68580" marR="68580" marT="0" marB="0">
                    <a:solidFill>
                      <a:srgbClr val="000066"/>
                    </a:solidFill>
                  </a:tcPr>
                </a:tc>
                <a:tc>
                  <a:txBody>
                    <a:bodyPr/>
                    <a:lstStyle/>
                    <a:p>
                      <a:pPr algn="ctr">
                        <a:lnSpc>
                          <a:spcPct val="100000"/>
                        </a:lnSpc>
                        <a:spcBef>
                          <a:spcPts val="0"/>
                        </a:spcBef>
                        <a:spcAft>
                          <a:spcPts val="0"/>
                        </a:spcAft>
                      </a:pPr>
                      <a:r>
                        <a:rPr lang="en-US" sz="1600" b="1" kern="100" dirty="0">
                          <a:solidFill>
                            <a:schemeClr val="lt1"/>
                          </a:solidFill>
                          <a:effectLst>
                            <a:outerShdw blurRad="38100" dist="38100" dir="2700000" algn="tl">
                              <a:srgbClr val="000000">
                                <a:alpha val="43137"/>
                              </a:srgbClr>
                            </a:outerShdw>
                          </a:effectLst>
                          <a:latin typeface="Arial Black" panose="020B0A04020102020204" pitchFamily="34" charset="0"/>
                          <a:ea typeface="+mn-ea"/>
                          <a:cs typeface="Arial" panose="020B0604020202020204" pitchFamily="34" charset="0"/>
                        </a:rPr>
                        <a:t>Definition</a:t>
                      </a:r>
                      <a:endParaRPr lang="zh-CN" sz="1600" b="1" kern="100" dirty="0">
                        <a:solidFill>
                          <a:schemeClr val="lt1"/>
                        </a:solidFill>
                        <a:effectLst>
                          <a:outerShdw blurRad="38100" dist="38100" dir="2700000" algn="tl">
                            <a:srgbClr val="000000">
                              <a:alpha val="43137"/>
                            </a:srgbClr>
                          </a:outerShdw>
                        </a:effectLst>
                        <a:latin typeface="Arial Black" panose="020B0A04020102020204" pitchFamily="34" charset="0"/>
                        <a:ea typeface="+mn-ea"/>
                        <a:cs typeface="Arial" panose="020B0604020202020204" pitchFamily="34" charset="0"/>
                      </a:endParaRPr>
                    </a:p>
                  </a:txBody>
                  <a:tcPr marL="68580" marR="68580" marT="0" marB="0" anchor="ctr">
                    <a:solidFill>
                      <a:srgbClr val="000066"/>
                    </a:solidFill>
                  </a:tcPr>
                </a:tc>
                <a:extLst>
                  <a:ext uri="{0D108BD9-81ED-4DB2-BD59-A6C34878D82A}">
                    <a16:rowId xmlns:a16="http://schemas.microsoft.com/office/drawing/2014/main" val="602250755"/>
                  </a:ext>
                </a:extLst>
              </a:tr>
              <a:tr h="1332690">
                <a:tc>
                  <a:txBody>
                    <a:bodyPr/>
                    <a:lstStyle/>
                    <a:p>
                      <a:pPr algn="just">
                        <a:lnSpc>
                          <a:spcPct val="125000"/>
                        </a:lnSpc>
                        <a:spcBef>
                          <a:spcPts val="180"/>
                        </a:spcBef>
                        <a:spcAft>
                          <a:spcPts val="180"/>
                        </a:spcAft>
                      </a:pPr>
                      <a:r>
                        <a:rPr lang="en-US" sz="1600" kern="100" dirty="0">
                          <a:solidFill>
                            <a:srgbClr val="FFFF00"/>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Local attractor radius (LAR)</a:t>
                      </a:r>
                      <a:endParaRPr lang="zh-CN" sz="1600" kern="100" dirty="0">
                        <a:solidFill>
                          <a:srgbClr val="FFFF00"/>
                        </a:solidFill>
                        <a:effectLst>
                          <a:outerShdw blurRad="38100" dist="38100" dir="2700000" algn="tl">
                            <a:srgbClr val="000000">
                              <a:alpha val="43137"/>
                            </a:srgbClr>
                          </a:outerShdw>
                        </a:effectLst>
                        <a:latin typeface="Arial Black" panose="020B0A04020102020204" pitchFamily="34" charset="0"/>
                        <a:ea typeface="宋体" panose="02010600030101010101" pitchFamily="2" charset="-122"/>
                        <a:cs typeface="Arial" panose="020B0604020202020204" pitchFamily="34" charset="0"/>
                      </a:endParaRPr>
                    </a:p>
                  </a:txBody>
                  <a:tcPr marL="68580" marR="68580" marT="0" marB="0">
                    <a:solidFill>
                      <a:srgbClr val="000066"/>
                    </a:solidFill>
                  </a:tcPr>
                </a:tc>
                <a:tc>
                  <a:txBody>
                    <a:bodyPr/>
                    <a:lstStyle/>
                    <a:p>
                      <a:pPr algn="just">
                        <a:lnSpc>
                          <a:spcPct val="100000"/>
                        </a:lnSpc>
                        <a:spcBef>
                          <a:spcPts val="180"/>
                        </a:spcBef>
                        <a:spcAft>
                          <a:spcPts val="180"/>
                        </a:spcAft>
                      </a:pPr>
                      <a:r>
                        <a:rPr lang="en-US" sz="1800" b="1" kern="100" dirty="0">
                          <a:solidFill>
                            <a:schemeClr val="tx1"/>
                          </a:solidFill>
                          <a:effectLst/>
                          <a:latin typeface="Arial" panose="020B0604020202020204" pitchFamily="34" charset="0"/>
                          <a:cs typeface="Arial" panose="020B0604020202020204" pitchFamily="34" charset="0"/>
                        </a:rPr>
                        <a:t>The expectation of the root-mean-square distance </a:t>
                      </a:r>
                      <a:r>
                        <a:rPr lang="en-US" sz="1800" b="1" kern="100" dirty="0" smtClean="0">
                          <a:solidFill>
                            <a:schemeClr val="tx1"/>
                          </a:solidFill>
                          <a:effectLst/>
                          <a:latin typeface="Arial" panose="020B0604020202020204" pitchFamily="34" charset="0"/>
                          <a:cs typeface="Arial" panose="020B0604020202020204" pitchFamily="34" charset="0"/>
                        </a:rPr>
                        <a:t>(RMSD) between </a:t>
                      </a:r>
                      <a:r>
                        <a:rPr lang="en-US" sz="1800" b="1" kern="100" dirty="0">
                          <a:solidFill>
                            <a:schemeClr val="tx1"/>
                          </a:solidFill>
                          <a:effectLst/>
                          <a:latin typeface="Arial" panose="020B0604020202020204" pitchFamily="34" charset="0"/>
                          <a:cs typeface="Arial" panose="020B0604020202020204" pitchFamily="34" charset="0"/>
                        </a:rPr>
                        <a:t>one specific state and all other states on an attractor.</a:t>
                      </a:r>
                      <a:endParaRPr lang="zh-CN" sz="18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solidFill>
                      <a:srgbClr val="000066"/>
                    </a:solidFill>
                  </a:tcPr>
                </a:tc>
                <a:extLst>
                  <a:ext uri="{0D108BD9-81ED-4DB2-BD59-A6C34878D82A}">
                    <a16:rowId xmlns:a16="http://schemas.microsoft.com/office/drawing/2014/main" val="3117003967"/>
                  </a:ext>
                </a:extLst>
              </a:tr>
              <a:tr h="1151360">
                <a:tc>
                  <a:txBody>
                    <a:bodyPr/>
                    <a:lstStyle/>
                    <a:p>
                      <a:pPr algn="just">
                        <a:lnSpc>
                          <a:spcPct val="125000"/>
                        </a:lnSpc>
                        <a:spcBef>
                          <a:spcPts val="180"/>
                        </a:spcBef>
                        <a:spcAft>
                          <a:spcPts val="180"/>
                        </a:spcAft>
                      </a:pPr>
                      <a:r>
                        <a:rPr lang="en-US" sz="1600" kern="100">
                          <a:solidFill>
                            <a:srgbClr val="FFFF00"/>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Attractor radius</a:t>
                      </a:r>
                      <a:endParaRPr lang="zh-CN" sz="1600" kern="100">
                        <a:solidFill>
                          <a:srgbClr val="FFFF00"/>
                        </a:solidFill>
                        <a:effectLst>
                          <a:outerShdw blurRad="38100" dist="38100" dir="2700000" algn="tl">
                            <a:srgbClr val="000000">
                              <a:alpha val="43137"/>
                            </a:srgbClr>
                          </a:outerShdw>
                        </a:effectLst>
                        <a:latin typeface="Arial Black" panose="020B0A04020102020204" pitchFamily="34" charset="0"/>
                        <a:ea typeface="宋体" panose="02010600030101010101" pitchFamily="2" charset="-122"/>
                        <a:cs typeface="Arial" panose="020B0604020202020204" pitchFamily="34" charset="0"/>
                      </a:endParaRPr>
                    </a:p>
                  </a:txBody>
                  <a:tcPr marL="68580" marR="68580" marT="0" marB="0">
                    <a:solidFill>
                      <a:srgbClr val="000066"/>
                    </a:solidFill>
                  </a:tcPr>
                </a:tc>
                <a:tc>
                  <a:txBody>
                    <a:bodyPr/>
                    <a:lstStyle/>
                    <a:p>
                      <a:pPr algn="just">
                        <a:lnSpc>
                          <a:spcPct val="100000"/>
                        </a:lnSpc>
                        <a:spcBef>
                          <a:spcPts val="180"/>
                        </a:spcBef>
                        <a:spcAft>
                          <a:spcPts val="180"/>
                        </a:spcAft>
                      </a:pPr>
                      <a:r>
                        <a:rPr lang="en-US" sz="1800" b="1" kern="100" dirty="0">
                          <a:solidFill>
                            <a:schemeClr val="tx1"/>
                          </a:solidFill>
                          <a:effectLst/>
                          <a:latin typeface="Arial" panose="020B0604020202020204" pitchFamily="34" charset="0"/>
                          <a:cs typeface="Arial" panose="020B0604020202020204" pitchFamily="34" charset="0"/>
                        </a:rPr>
                        <a:t>The expectation of the </a:t>
                      </a:r>
                      <a:r>
                        <a:rPr lang="en-US" sz="1800" b="1" kern="100" dirty="0" smtClean="0">
                          <a:solidFill>
                            <a:schemeClr val="tx1"/>
                          </a:solidFill>
                          <a:effectLst/>
                          <a:latin typeface="Arial" panose="020B0604020202020204" pitchFamily="34" charset="0"/>
                          <a:cs typeface="Arial" panose="020B0604020202020204" pitchFamily="34" charset="0"/>
                        </a:rPr>
                        <a:t>RMSD between </a:t>
                      </a:r>
                      <a:r>
                        <a:rPr lang="en-US" sz="1800" b="1" kern="100" dirty="0">
                          <a:solidFill>
                            <a:schemeClr val="tx1"/>
                          </a:solidFill>
                          <a:effectLst/>
                          <a:latin typeface="Arial" panose="020B0604020202020204" pitchFamily="34" charset="0"/>
                          <a:cs typeface="Arial" panose="020B0604020202020204" pitchFamily="34" charset="0"/>
                        </a:rPr>
                        <a:t>all states on an attractor and the center of the attractor.</a:t>
                      </a:r>
                      <a:endParaRPr lang="zh-CN" sz="18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solidFill>
                      <a:srgbClr val="000066"/>
                    </a:solidFill>
                  </a:tcPr>
                </a:tc>
                <a:extLst>
                  <a:ext uri="{0D108BD9-81ED-4DB2-BD59-A6C34878D82A}">
                    <a16:rowId xmlns:a16="http://schemas.microsoft.com/office/drawing/2014/main" val="2966676613"/>
                  </a:ext>
                </a:extLst>
              </a:tr>
              <a:tr h="1047091">
                <a:tc>
                  <a:txBody>
                    <a:bodyPr/>
                    <a:lstStyle/>
                    <a:p>
                      <a:pPr algn="just">
                        <a:lnSpc>
                          <a:spcPct val="125000"/>
                        </a:lnSpc>
                        <a:spcBef>
                          <a:spcPts val="180"/>
                        </a:spcBef>
                        <a:spcAft>
                          <a:spcPts val="180"/>
                        </a:spcAft>
                      </a:pPr>
                      <a:r>
                        <a:rPr lang="en-US" sz="1600" kern="100" dirty="0">
                          <a:solidFill>
                            <a:srgbClr val="FFFF00"/>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Global attractor radius (GAR)</a:t>
                      </a:r>
                      <a:endParaRPr lang="zh-CN" sz="1600" kern="100" dirty="0">
                        <a:solidFill>
                          <a:srgbClr val="FFFF00"/>
                        </a:solidFill>
                        <a:effectLst>
                          <a:outerShdw blurRad="38100" dist="38100" dir="2700000" algn="tl">
                            <a:srgbClr val="000000">
                              <a:alpha val="43137"/>
                            </a:srgbClr>
                          </a:outerShdw>
                        </a:effectLst>
                        <a:latin typeface="Arial Black" panose="020B0A04020102020204" pitchFamily="34" charset="0"/>
                        <a:ea typeface="宋体" panose="02010600030101010101" pitchFamily="2" charset="-122"/>
                        <a:cs typeface="Arial" panose="020B0604020202020204" pitchFamily="34" charset="0"/>
                      </a:endParaRPr>
                    </a:p>
                  </a:txBody>
                  <a:tcPr marL="68580" marR="68580" marT="0" marB="0">
                    <a:solidFill>
                      <a:srgbClr val="000066"/>
                    </a:solidFill>
                  </a:tcPr>
                </a:tc>
                <a:tc>
                  <a:txBody>
                    <a:bodyPr/>
                    <a:lstStyle/>
                    <a:p>
                      <a:pPr algn="just">
                        <a:lnSpc>
                          <a:spcPct val="100000"/>
                        </a:lnSpc>
                        <a:spcBef>
                          <a:spcPts val="180"/>
                        </a:spcBef>
                        <a:spcAft>
                          <a:spcPts val="180"/>
                        </a:spcAft>
                      </a:pPr>
                      <a:r>
                        <a:rPr lang="en-US" sz="1800" b="1" kern="100" dirty="0">
                          <a:solidFill>
                            <a:schemeClr val="tx1"/>
                          </a:solidFill>
                          <a:effectLst/>
                          <a:latin typeface="Arial" panose="020B0604020202020204" pitchFamily="34" charset="0"/>
                          <a:cs typeface="Arial" panose="020B0604020202020204" pitchFamily="34" charset="0"/>
                        </a:rPr>
                        <a:t>The expectation of the </a:t>
                      </a:r>
                      <a:r>
                        <a:rPr lang="en-US" sz="1800" b="1" kern="100" dirty="0" smtClean="0">
                          <a:solidFill>
                            <a:schemeClr val="tx1"/>
                          </a:solidFill>
                          <a:effectLst/>
                          <a:latin typeface="Arial" panose="020B0604020202020204" pitchFamily="34" charset="0"/>
                          <a:cs typeface="Arial" panose="020B0604020202020204" pitchFamily="34" charset="0"/>
                        </a:rPr>
                        <a:t>RMSD </a:t>
                      </a:r>
                      <a:r>
                        <a:rPr lang="en-US" sz="1800" b="1" kern="100" dirty="0">
                          <a:solidFill>
                            <a:schemeClr val="tx1"/>
                          </a:solidFill>
                          <a:effectLst/>
                          <a:latin typeface="Arial" panose="020B0604020202020204" pitchFamily="34" charset="0"/>
                          <a:cs typeface="Arial" panose="020B0604020202020204" pitchFamily="34" charset="0"/>
                        </a:rPr>
                        <a:t>between any two randomly chosen points on an </a:t>
                      </a:r>
                      <a:r>
                        <a:rPr lang="en-US" sz="1800" b="1" kern="100" dirty="0" smtClean="0">
                          <a:solidFill>
                            <a:schemeClr val="tx1"/>
                          </a:solidFill>
                          <a:effectLst/>
                          <a:latin typeface="Arial" panose="020B0604020202020204" pitchFamily="34" charset="0"/>
                          <a:cs typeface="Arial" panose="020B0604020202020204" pitchFamily="34" charset="0"/>
                        </a:rPr>
                        <a:t>attractor.</a:t>
                      </a:r>
                      <a:endParaRPr lang="zh-CN" sz="18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solidFill>
                      <a:srgbClr val="000066"/>
                    </a:solidFill>
                  </a:tcPr>
                </a:tc>
                <a:extLst>
                  <a:ext uri="{0D108BD9-81ED-4DB2-BD59-A6C34878D82A}">
                    <a16:rowId xmlns:a16="http://schemas.microsoft.com/office/drawing/2014/main" val="3024948483"/>
                  </a:ext>
                </a:extLst>
              </a:tr>
              <a:tr h="1031132">
                <a:tc>
                  <a:txBody>
                    <a:bodyPr/>
                    <a:lstStyle/>
                    <a:p>
                      <a:pPr algn="just">
                        <a:lnSpc>
                          <a:spcPct val="125000"/>
                        </a:lnSpc>
                        <a:spcBef>
                          <a:spcPts val="180"/>
                        </a:spcBef>
                        <a:spcAft>
                          <a:spcPts val="180"/>
                        </a:spcAft>
                      </a:pPr>
                      <a:r>
                        <a:rPr lang="en-US" sz="1600" kern="100">
                          <a:solidFill>
                            <a:srgbClr val="FFFF00"/>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Local average distance (LAD)</a:t>
                      </a:r>
                      <a:endParaRPr lang="zh-CN" sz="1600" kern="100">
                        <a:solidFill>
                          <a:srgbClr val="FFFF00"/>
                        </a:solidFill>
                        <a:effectLst>
                          <a:outerShdw blurRad="38100" dist="38100" dir="2700000" algn="tl">
                            <a:srgbClr val="000000">
                              <a:alpha val="43137"/>
                            </a:srgbClr>
                          </a:outerShdw>
                        </a:effectLst>
                        <a:latin typeface="Arial Black" panose="020B0A04020102020204" pitchFamily="34" charset="0"/>
                        <a:ea typeface="宋体" panose="02010600030101010101" pitchFamily="2" charset="-122"/>
                        <a:cs typeface="Arial" panose="020B0604020202020204" pitchFamily="34" charset="0"/>
                      </a:endParaRPr>
                    </a:p>
                  </a:txBody>
                  <a:tcPr marL="68580" marR="68580" marT="0" marB="0">
                    <a:solidFill>
                      <a:srgbClr val="000066"/>
                    </a:solidFill>
                  </a:tcPr>
                </a:tc>
                <a:tc>
                  <a:txBody>
                    <a:bodyPr/>
                    <a:lstStyle/>
                    <a:p>
                      <a:pPr algn="just">
                        <a:lnSpc>
                          <a:spcPct val="100000"/>
                        </a:lnSpc>
                        <a:spcBef>
                          <a:spcPts val="180"/>
                        </a:spcBef>
                        <a:spcAft>
                          <a:spcPts val="180"/>
                        </a:spcAft>
                      </a:pPr>
                      <a:r>
                        <a:rPr lang="en-US" sz="1800" b="1" kern="100" dirty="0">
                          <a:solidFill>
                            <a:schemeClr val="tx1"/>
                          </a:solidFill>
                          <a:effectLst/>
                          <a:latin typeface="Arial" panose="020B0604020202020204" pitchFamily="34" charset="0"/>
                          <a:cs typeface="Arial" panose="020B0604020202020204" pitchFamily="34" charset="0"/>
                        </a:rPr>
                        <a:t>The expectation of the </a:t>
                      </a:r>
                      <a:r>
                        <a:rPr lang="en-US" sz="1800" b="1" kern="100" dirty="0" smtClean="0">
                          <a:solidFill>
                            <a:schemeClr val="tx1"/>
                          </a:solidFill>
                          <a:effectLst/>
                          <a:latin typeface="Arial" panose="020B0604020202020204" pitchFamily="34" charset="0"/>
                          <a:cs typeface="Arial" panose="020B0604020202020204" pitchFamily="34" charset="0"/>
                        </a:rPr>
                        <a:t>RMSD </a:t>
                      </a:r>
                      <a:r>
                        <a:rPr lang="en-US" sz="1800" b="1" kern="100" dirty="0">
                          <a:solidFill>
                            <a:schemeClr val="tx1"/>
                          </a:solidFill>
                          <a:effectLst/>
                          <a:latin typeface="Arial" panose="020B0604020202020204" pitchFamily="34" charset="0"/>
                          <a:cs typeface="Arial" panose="020B0604020202020204" pitchFamily="34" charset="0"/>
                        </a:rPr>
                        <a:t>between one specific state on an attractor </a:t>
                      </a:r>
                      <a:r>
                        <a:rPr lang="en-US" sz="1800" b="1" kern="100" dirty="0" smtClean="0">
                          <a:solidFill>
                            <a:schemeClr val="tx1"/>
                          </a:solidFill>
                          <a:effectLst/>
                          <a:latin typeface="Arial" panose="020B0604020202020204" pitchFamily="34" charset="0"/>
                          <a:cs typeface="Arial" panose="020B0604020202020204" pitchFamily="34" charset="0"/>
                        </a:rPr>
                        <a:t>A and </a:t>
                      </a:r>
                      <a:r>
                        <a:rPr lang="en-US" sz="1800" b="1" kern="100" dirty="0">
                          <a:solidFill>
                            <a:schemeClr val="tx1"/>
                          </a:solidFill>
                          <a:effectLst/>
                          <a:latin typeface="Arial" panose="020B0604020202020204" pitchFamily="34" charset="0"/>
                          <a:cs typeface="Arial" panose="020B0604020202020204" pitchFamily="34" charset="0"/>
                        </a:rPr>
                        <a:t>all states on another </a:t>
                      </a:r>
                      <a:r>
                        <a:rPr lang="en-US" sz="1800" b="1" kern="100" dirty="0" smtClean="0">
                          <a:solidFill>
                            <a:schemeClr val="tx1"/>
                          </a:solidFill>
                          <a:effectLst/>
                          <a:latin typeface="Arial" panose="020B0604020202020204" pitchFamily="34" charset="0"/>
                          <a:cs typeface="Arial" panose="020B0604020202020204" pitchFamily="34" charset="0"/>
                        </a:rPr>
                        <a:t>attractor B.</a:t>
                      </a:r>
                      <a:endParaRPr lang="zh-CN" sz="18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solidFill>
                      <a:srgbClr val="000066"/>
                    </a:solidFill>
                  </a:tcPr>
                </a:tc>
                <a:extLst>
                  <a:ext uri="{0D108BD9-81ED-4DB2-BD59-A6C34878D82A}">
                    <a16:rowId xmlns:a16="http://schemas.microsoft.com/office/drawing/2014/main" val="3149821374"/>
                  </a:ext>
                </a:extLst>
              </a:tr>
              <a:tr h="1089498">
                <a:tc>
                  <a:txBody>
                    <a:bodyPr/>
                    <a:lstStyle/>
                    <a:p>
                      <a:pPr algn="just">
                        <a:lnSpc>
                          <a:spcPct val="125000"/>
                        </a:lnSpc>
                        <a:spcBef>
                          <a:spcPts val="180"/>
                        </a:spcBef>
                        <a:spcAft>
                          <a:spcPts val="180"/>
                        </a:spcAft>
                      </a:pPr>
                      <a:r>
                        <a:rPr lang="en-US" sz="1600" kern="100" dirty="0">
                          <a:solidFill>
                            <a:srgbClr val="FFFF00"/>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Global average distance (GAD)</a:t>
                      </a:r>
                      <a:endParaRPr lang="zh-CN" sz="1600" kern="100" dirty="0">
                        <a:solidFill>
                          <a:srgbClr val="FFFF00"/>
                        </a:solidFill>
                        <a:effectLst>
                          <a:outerShdw blurRad="38100" dist="38100" dir="2700000" algn="tl">
                            <a:srgbClr val="000000">
                              <a:alpha val="43137"/>
                            </a:srgbClr>
                          </a:outerShdw>
                        </a:effectLst>
                        <a:latin typeface="Arial Black" panose="020B0A04020102020204" pitchFamily="34" charset="0"/>
                        <a:ea typeface="宋体" panose="02010600030101010101" pitchFamily="2" charset="-122"/>
                        <a:cs typeface="Arial" panose="020B0604020202020204" pitchFamily="34" charset="0"/>
                      </a:endParaRPr>
                    </a:p>
                  </a:txBody>
                  <a:tcPr marL="68580" marR="68580" marT="0" marB="0">
                    <a:solidFill>
                      <a:srgbClr val="000066"/>
                    </a:solidFill>
                  </a:tcPr>
                </a:tc>
                <a:tc>
                  <a:txBody>
                    <a:bodyPr/>
                    <a:lstStyle/>
                    <a:p>
                      <a:pPr algn="just">
                        <a:lnSpc>
                          <a:spcPct val="100000"/>
                        </a:lnSpc>
                        <a:spcBef>
                          <a:spcPts val="180"/>
                        </a:spcBef>
                        <a:spcAft>
                          <a:spcPts val="180"/>
                        </a:spcAft>
                      </a:pPr>
                      <a:r>
                        <a:rPr lang="en-US" sz="1800" b="1" kern="100" dirty="0">
                          <a:solidFill>
                            <a:schemeClr val="tx1"/>
                          </a:solidFill>
                          <a:effectLst/>
                          <a:latin typeface="Arial" panose="020B0604020202020204" pitchFamily="34" charset="0"/>
                          <a:cs typeface="Arial" panose="020B0604020202020204" pitchFamily="34" charset="0"/>
                        </a:rPr>
                        <a:t>The expectation of the </a:t>
                      </a:r>
                      <a:r>
                        <a:rPr lang="en-US" sz="1800" b="1" kern="100" dirty="0" smtClean="0">
                          <a:solidFill>
                            <a:schemeClr val="tx1"/>
                          </a:solidFill>
                          <a:effectLst/>
                          <a:latin typeface="Arial" panose="020B0604020202020204" pitchFamily="34" charset="0"/>
                          <a:cs typeface="Arial" panose="020B0604020202020204" pitchFamily="34" charset="0"/>
                        </a:rPr>
                        <a:t>LAD </a:t>
                      </a:r>
                      <a:r>
                        <a:rPr lang="en-US" sz="1800" b="1" kern="100" dirty="0">
                          <a:solidFill>
                            <a:schemeClr val="tx1"/>
                          </a:solidFill>
                          <a:effectLst/>
                          <a:latin typeface="Arial" panose="020B0604020202020204" pitchFamily="34" charset="0"/>
                          <a:cs typeface="Arial" panose="020B0604020202020204" pitchFamily="34" charset="0"/>
                        </a:rPr>
                        <a:t>between </a:t>
                      </a:r>
                      <a:r>
                        <a:rPr lang="en-US" sz="1800" b="1" kern="100" dirty="0" smtClean="0">
                          <a:solidFill>
                            <a:schemeClr val="tx1"/>
                          </a:solidFill>
                          <a:effectLst/>
                          <a:latin typeface="Arial" panose="020B0604020202020204" pitchFamily="34" charset="0"/>
                          <a:cs typeface="Arial" panose="020B0604020202020204" pitchFamily="34" charset="0"/>
                        </a:rPr>
                        <a:t>the two attractors </a:t>
                      </a:r>
                      <a:r>
                        <a:rPr lang="en-US" sz="1800" b="1" kern="100" dirty="0" smtClean="0">
                          <a:solidFill>
                            <a:schemeClr val="tx1"/>
                          </a:solidFill>
                          <a:effectLst/>
                          <a:latin typeface="Arial" panose="020B0604020202020204" pitchFamily="34" charset="0"/>
                          <a:cs typeface="Arial" panose="020B0604020202020204" pitchFamily="34" charset="0"/>
                        </a:rPr>
                        <a:t>A and </a:t>
                      </a:r>
                      <a:r>
                        <a:rPr lang="en-US" sz="1800" b="1" kern="100" dirty="0" smtClean="0">
                          <a:solidFill>
                            <a:schemeClr val="tx1"/>
                          </a:solidFill>
                          <a:effectLst/>
                          <a:latin typeface="Arial" panose="020B0604020202020204" pitchFamily="34" charset="0"/>
                          <a:cs typeface="Arial" panose="020B0604020202020204" pitchFamily="34" charset="0"/>
                        </a:rPr>
                        <a:t>B</a:t>
                      </a:r>
                      <a:r>
                        <a:rPr lang="en-US" sz="1800" b="1" kern="100" dirty="0" smtClean="0">
                          <a:solidFill>
                            <a:schemeClr val="tx1"/>
                          </a:solidFill>
                          <a:effectLst/>
                          <a:latin typeface="Arial" panose="020B0604020202020204" pitchFamily="34" charset="0"/>
                          <a:cs typeface="Arial" panose="020B0604020202020204" pitchFamily="34" charset="0"/>
                        </a:rPr>
                        <a:t>.</a:t>
                      </a:r>
                      <a:endParaRPr lang="zh-CN" sz="18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solidFill>
                      <a:srgbClr val="000066"/>
                    </a:solidFill>
                  </a:tcPr>
                </a:tc>
                <a:extLst>
                  <a:ext uri="{0D108BD9-81ED-4DB2-BD59-A6C34878D82A}">
                    <a16:rowId xmlns:a16="http://schemas.microsoft.com/office/drawing/2014/main" val="1037687035"/>
                  </a:ext>
                </a:extLst>
              </a:tr>
            </a:tbl>
          </a:graphicData>
        </a:graphic>
      </p:graphicFrame>
      <p:graphicFrame>
        <p:nvGraphicFramePr>
          <p:cNvPr id="3" name="对象 2">
            <a:extLst>
              <a:ext uri="{FF2B5EF4-FFF2-40B4-BE49-F238E27FC236}">
                <a16:creationId xmlns:a16="http://schemas.microsoft.com/office/drawing/2014/main" id="{1D311A63-E151-4425-A201-AED8DAD0E336}"/>
              </a:ext>
            </a:extLst>
          </p:cNvPr>
          <p:cNvGraphicFramePr>
            <a:graphicFrameLocks noChangeAspect="1"/>
          </p:cNvGraphicFramePr>
          <p:nvPr>
            <p:extLst>
              <p:ext uri="{D42A27DB-BD31-4B8C-83A1-F6EECF244321}">
                <p14:modId xmlns:p14="http://schemas.microsoft.com/office/powerpoint/2010/main" val="229806113"/>
              </p:ext>
            </p:extLst>
          </p:nvPr>
        </p:nvGraphicFramePr>
        <p:xfrm>
          <a:off x="3042457" y="1551544"/>
          <a:ext cx="2325206" cy="359568"/>
        </p:xfrm>
        <a:graphic>
          <a:graphicData uri="http://schemas.openxmlformats.org/presentationml/2006/ole">
            <mc:AlternateContent xmlns:mc="http://schemas.openxmlformats.org/markup-compatibility/2006">
              <mc:Choice xmlns:v="urn:schemas-microsoft-com:vml" Requires="v">
                <p:oleObj spid="_x0000_s251323" name="Equation" r:id="rId3" imgW="1828800" imgH="292100" progId="Equation.DSMT4">
                  <p:embed/>
                </p:oleObj>
              </mc:Choice>
              <mc:Fallback>
                <p:oleObj name="Equation" r:id="rId3" imgW="1828800" imgH="29210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2457" y="1551544"/>
                        <a:ext cx="2325206" cy="359568"/>
                      </a:xfrm>
                      <a:prstGeom prst="rect">
                        <a:avLst/>
                      </a:prstGeom>
                      <a:solidFill>
                        <a:schemeClr val="tx1"/>
                      </a:solidFill>
                    </p:spPr>
                  </p:pic>
                </p:oleObj>
              </mc:Fallback>
            </mc:AlternateContent>
          </a:graphicData>
        </a:graphic>
      </p:graphicFrame>
      <p:graphicFrame>
        <p:nvGraphicFramePr>
          <p:cNvPr id="4" name="对象 3">
            <a:extLst>
              <a:ext uri="{FF2B5EF4-FFF2-40B4-BE49-F238E27FC236}">
                <a16:creationId xmlns:a16="http://schemas.microsoft.com/office/drawing/2014/main" id="{7E2E48B1-B392-45D8-A3D2-FFBDA2C78899}"/>
              </a:ext>
            </a:extLst>
          </p:cNvPr>
          <p:cNvGraphicFramePr>
            <a:graphicFrameLocks noChangeAspect="1"/>
          </p:cNvGraphicFramePr>
          <p:nvPr>
            <p:extLst>
              <p:ext uri="{D42A27DB-BD31-4B8C-83A1-F6EECF244321}">
                <p14:modId xmlns:p14="http://schemas.microsoft.com/office/powerpoint/2010/main" val="1612486850"/>
              </p:ext>
            </p:extLst>
          </p:nvPr>
        </p:nvGraphicFramePr>
        <p:xfrm>
          <a:off x="6234546" y="1634667"/>
          <a:ext cx="827005" cy="287654"/>
        </p:xfrm>
        <a:graphic>
          <a:graphicData uri="http://schemas.openxmlformats.org/presentationml/2006/ole">
            <mc:AlternateContent xmlns:mc="http://schemas.openxmlformats.org/markup-compatibility/2006">
              <mc:Choice xmlns:v="urn:schemas-microsoft-com:vml" Requires="v">
                <p:oleObj spid="_x0000_s251324" name="Equation" r:id="rId5" imgW="647640" imgH="228600" progId="Equation.DSMT4">
                  <p:embed/>
                </p:oleObj>
              </mc:Choice>
              <mc:Fallback>
                <p:oleObj name="Equation" r:id="rId5" imgW="647640" imgH="228600" progId="Equation.DSMT4">
                  <p:embed/>
                  <p:pic>
                    <p:nvPicPr>
                      <p:cNvPr id="0" name="Object 1"/>
                      <p:cNvPicPr>
                        <a:picLocks noChangeAspect="1" noChangeArrowheads="1"/>
                      </p:cNvPicPr>
                      <p:nvPr/>
                    </p:nvPicPr>
                    <p:blipFill>
                      <a:blip r:embed="rId6"/>
                      <a:srcRect/>
                      <a:stretch>
                        <a:fillRect/>
                      </a:stretch>
                    </p:blipFill>
                    <p:spPr bwMode="auto">
                      <a:xfrm>
                        <a:off x="6234546" y="1634667"/>
                        <a:ext cx="827005" cy="287654"/>
                      </a:xfrm>
                      <a:prstGeom prst="rect">
                        <a:avLst/>
                      </a:prstGeom>
                      <a:solidFill>
                        <a:schemeClr val="tx1"/>
                      </a:solidFill>
                    </p:spPr>
                  </p:pic>
                </p:oleObj>
              </mc:Fallback>
            </mc:AlternateContent>
          </a:graphicData>
        </a:graphic>
      </p:graphicFrame>
      <p:graphicFrame>
        <p:nvGraphicFramePr>
          <p:cNvPr id="8" name="对象 7">
            <a:extLst>
              <a:ext uri="{FF2B5EF4-FFF2-40B4-BE49-F238E27FC236}">
                <a16:creationId xmlns:a16="http://schemas.microsoft.com/office/drawing/2014/main" id="{940ED608-F6C7-45F7-A719-20A3EC124808}"/>
              </a:ext>
            </a:extLst>
          </p:cNvPr>
          <p:cNvGraphicFramePr>
            <a:graphicFrameLocks noChangeAspect="1"/>
          </p:cNvGraphicFramePr>
          <p:nvPr>
            <p:extLst>
              <p:ext uri="{D42A27DB-BD31-4B8C-83A1-F6EECF244321}">
                <p14:modId xmlns:p14="http://schemas.microsoft.com/office/powerpoint/2010/main" val="928837880"/>
              </p:ext>
            </p:extLst>
          </p:nvPr>
        </p:nvGraphicFramePr>
        <p:xfrm>
          <a:off x="3042457" y="2641091"/>
          <a:ext cx="1812193" cy="391121"/>
        </p:xfrm>
        <a:graphic>
          <a:graphicData uri="http://schemas.openxmlformats.org/presentationml/2006/ole">
            <mc:AlternateContent xmlns:mc="http://schemas.openxmlformats.org/markup-compatibility/2006">
              <mc:Choice xmlns:v="urn:schemas-microsoft-com:vml" Requires="v">
                <p:oleObj spid="_x0000_s251325" name="Equation" r:id="rId7" imgW="1307532" imgH="291973" progId="Equation.DSMT4">
                  <p:embed/>
                </p:oleObj>
              </mc:Choice>
              <mc:Fallback>
                <p:oleObj name="Equation" r:id="rId7" imgW="1307532" imgH="291973"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2457" y="2641091"/>
                        <a:ext cx="1812193" cy="391121"/>
                      </a:xfrm>
                      <a:prstGeom prst="rect">
                        <a:avLst/>
                      </a:prstGeom>
                      <a:solidFill>
                        <a:schemeClr val="tx1"/>
                      </a:solidFill>
                    </p:spPr>
                  </p:pic>
                </p:oleObj>
              </mc:Fallback>
            </mc:AlternateContent>
          </a:graphicData>
        </a:graphic>
      </p:graphicFrame>
      <p:graphicFrame>
        <p:nvGraphicFramePr>
          <p:cNvPr id="10" name="对象 9">
            <a:extLst>
              <a:ext uri="{FF2B5EF4-FFF2-40B4-BE49-F238E27FC236}">
                <a16:creationId xmlns:a16="http://schemas.microsoft.com/office/drawing/2014/main" id="{3B06A21A-88CC-4723-8BE8-F1F3FB2CA659}"/>
              </a:ext>
            </a:extLst>
          </p:cNvPr>
          <p:cNvGraphicFramePr>
            <a:graphicFrameLocks noChangeAspect="1"/>
          </p:cNvGraphicFramePr>
          <p:nvPr>
            <p:extLst>
              <p:ext uri="{D42A27DB-BD31-4B8C-83A1-F6EECF244321}">
                <p14:modId xmlns:p14="http://schemas.microsoft.com/office/powerpoint/2010/main" val="1359247885"/>
              </p:ext>
            </p:extLst>
          </p:nvPr>
        </p:nvGraphicFramePr>
        <p:xfrm>
          <a:off x="6234545" y="2758107"/>
          <a:ext cx="719947" cy="244782"/>
        </p:xfrm>
        <a:graphic>
          <a:graphicData uri="http://schemas.openxmlformats.org/presentationml/2006/ole">
            <mc:AlternateContent xmlns:mc="http://schemas.openxmlformats.org/markup-compatibility/2006">
              <mc:Choice xmlns:v="urn:schemas-microsoft-com:vml" Requires="v">
                <p:oleObj spid="_x0000_s251326" name="Equation" r:id="rId9" imgW="469696" imgH="165028" progId="Equation.DSMT4">
                  <p:embed/>
                </p:oleObj>
              </mc:Choice>
              <mc:Fallback>
                <p:oleObj name="Equation" r:id="rId9" imgW="469696" imgH="165028" progId="Equation.DSMT4">
                  <p:embed/>
                  <p:pic>
                    <p:nvPicPr>
                      <p:cNvPr id="0"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34545" y="2758107"/>
                        <a:ext cx="719947" cy="244782"/>
                      </a:xfrm>
                      <a:prstGeom prst="rect">
                        <a:avLst/>
                      </a:prstGeom>
                      <a:solidFill>
                        <a:schemeClr val="tx1"/>
                      </a:solidFill>
                    </p:spPr>
                  </p:pic>
                </p:oleObj>
              </mc:Fallback>
            </mc:AlternateContent>
          </a:graphicData>
        </a:graphic>
      </p:graphicFrame>
      <p:graphicFrame>
        <p:nvGraphicFramePr>
          <p:cNvPr id="12" name="对象 11">
            <a:extLst>
              <a:ext uri="{FF2B5EF4-FFF2-40B4-BE49-F238E27FC236}">
                <a16:creationId xmlns:a16="http://schemas.microsoft.com/office/drawing/2014/main" id="{AF7A391B-4436-4C39-96AD-24569CCFC989}"/>
              </a:ext>
            </a:extLst>
          </p:cNvPr>
          <p:cNvGraphicFramePr>
            <a:graphicFrameLocks noChangeAspect="1"/>
          </p:cNvGraphicFramePr>
          <p:nvPr>
            <p:extLst>
              <p:ext uri="{D42A27DB-BD31-4B8C-83A1-F6EECF244321}">
                <p14:modId xmlns:p14="http://schemas.microsoft.com/office/powerpoint/2010/main" val="3777986363"/>
              </p:ext>
            </p:extLst>
          </p:nvPr>
        </p:nvGraphicFramePr>
        <p:xfrm>
          <a:off x="3042457" y="3720656"/>
          <a:ext cx="2411912" cy="391121"/>
        </p:xfrm>
        <a:graphic>
          <a:graphicData uri="http://schemas.openxmlformats.org/presentationml/2006/ole">
            <mc:AlternateContent xmlns:mc="http://schemas.openxmlformats.org/markup-compatibility/2006">
              <mc:Choice xmlns:v="urn:schemas-microsoft-com:vml" Requires="v">
                <p:oleObj spid="_x0000_s251327" name="Equation" r:id="rId11" imgW="1816100" imgH="292100" progId="Equation.DSMT4">
                  <p:embed/>
                </p:oleObj>
              </mc:Choice>
              <mc:Fallback>
                <p:oleObj name="Equation" r:id="rId11" imgW="1816100" imgH="292100" progId="Equation.DSMT4">
                  <p:embed/>
                  <p:pic>
                    <p:nvPicPr>
                      <p:cNvPr id="0" name="Object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42457" y="3720656"/>
                        <a:ext cx="2411912" cy="391121"/>
                      </a:xfrm>
                      <a:prstGeom prst="rect">
                        <a:avLst/>
                      </a:prstGeom>
                      <a:solidFill>
                        <a:schemeClr val="tx1"/>
                      </a:solidFill>
                    </p:spPr>
                  </p:pic>
                </p:oleObj>
              </mc:Fallback>
            </mc:AlternateContent>
          </a:graphicData>
        </a:graphic>
      </p:graphicFrame>
      <p:graphicFrame>
        <p:nvGraphicFramePr>
          <p:cNvPr id="14" name="对象 13">
            <a:extLst>
              <a:ext uri="{FF2B5EF4-FFF2-40B4-BE49-F238E27FC236}">
                <a16:creationId xmlns:a16="http://schemas.microsoft.com/office/drawing/2014/main" id="{CAFE4ADD-C5A8-4335-B33D-B2A8C4176681}"/>
              </a:ext>
            </a:extLst>
          </p:cNvPr>
          <p:cNvGraphicFramePr>
            <a:graphicFrameLocks noChangeAspect="1"/>
          </p:cNvGraphicFramePr>
          <p:nvPr>
            <p:extLst>
              <p:ext uri="{D42A27DB-BD31-4B8C-83A1-F6EECF244321}">
                <p14:modId xmlns:p14="http://schemas.microsoft.com/office/powerpoint/2010/main" val="3384413454"/>
              </p:ext>
            </p:extLst>
          </p:nvPr>
        </p:nvGraphicFramePr>
        <p:xfrm>
          <a:off x="6234546" y="3805080"/>
          <a:ext cx="834391" cy="299860"/>
        </p:xfrm>
        <a:graphic>
          <a:graphicData uri="http://schemas.openxmlformats.org/presentationml/2006/ole">
            <mc:AlternateContent xmlns:mc="http://schemas.openxmlformats.org/markup-compatibility/2006">
              <mc:Choice xmlns:v="urn:schemas-microsoft-com:vml" Requires="v">
                <p:oleObj spid="_x0000_s251328" name="Equation" r:id="rId13" imgW="609336" imgH="203112" progId="Equation.DSMT4">
                  <p:embed/>
                </p:oleObj>
              </mc:Choice>
              <mc:Fallback>
                <p:oleObj name="Equation" r:id="rId13" imgW="609336" imgH="203112" progId="Equation.DSMT4">
                  <p:embed/>
                  <p:pic>
                    <p:nvPicPr>
                      <p:cNvPr id="0" name="Object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34546" y="3805080"/>
                        <a:ext cx="834391" cy="299860"/>
                      </a:xfrm>
                      <a:prstGeom prst="rect">
                        <a:avLst/>
                      </a:prstGeom>
                      <a:solidFill>
                        <a:schemeClr val="tx1"/>
                      </a:solidFill>
                    </p:spPr>
                  </p:pic>
                </p:oleObj>
              </mc:Fallback>
            </mc:AlternateContent>
          </a:graphicData>
        </a:graphic>
      </p:graphicFrame>
      <p:graphicFrame>
        <p:nvGraphicFramePr>
          <p:cNvPr id="16" name="对象 15">
            <a:extLst>
              <a:ext uri="{FF2B5EF4-FFF2-40B4-BE49-F238E27FC236}">
                <a16:creationId xmlns:a16="http://schemas.microsoft.com/office/drawing/2014/main" id="{56BEB0EC-3918-4C76-B030-51CB720F9D24}"/>
              </a:ext>
            </a:extLst>
          </p:cNvPr>
          <p:cNvGraphicFramePr>
            <a:graphicFrameLocks noChangeAspect="1"/>
          </p:cNvGraphicFramePr>
          <p:nvPr>
            <p:extLst>
              <p:ext uri="{D42A27DB-BD31-4B8C-83A1-F6EECF244321}">
                <p14:modId xmlns:p14="http://schemas.microsoft.com/office/powerpoint/2010/main" val="3402100452"/>
              </p:ext>
            </p:extLst>
          </p:nvPr>
        </p:nvGraphicFramePr>
        <p:xfrm>
          <a:off x="3042457" y="4776627"/>
          <a:ext cx="2359763" cy="391121"/>
        </p:xfrm>
        <a:graphic>
          <a:graphicData uri="http://schemas.openxmlformats.org/presentationml/2006/ole">
            <mc:AlternateContent xmlns:mc="http://schemas.openxmlformats.org/markup-compatibility/2006">
              <mc:Choice xmlns:v="urn:schemas-microsoft-com:vml" Requires="v">
                <p:oleObj spid="_x0000_s251329" name="Equation" r:id="rId15" imgW="1714500" imgH="292100" progId="Equation.DSMT4">
                  <p:embed/>
                </p:oleObj>
              </mc:Choice>
              <mc:Fallback>
                <p:oleObj name="Equation" r:id="rId15" imgW="1714500" imgH="292100" progId="Equation.DSMT4">
                  <p:embed/>
                  <p:pic>
                    <p:nvPicPr>
                      <p:cNvPr id="0" name="Object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42457" y="4776627"/>
                        <a:ext cx="2359763" cy="391121"/>
                      </a:xfrm>
                      <a:prstGeom prst="rect">
                        <a:avLst/>
                      </a:prstGeom>
                      <a:solidFill>
                        <a:schemeClr val="tx1"/>
                      </a:solidFill>
                    </p:spPr>
                  </p:pic>
                </p:oleObj>
              </mc:Fallback>
            </mc:AlternateContent>
          </a:graphicData>
        </a:graphic>
      </p:graphicFrame>
      <p:graphicFrame>
        <p:nvGraphicFramePr>
          <p:cNvPr id="18" name="对象 17">
            <a:extLst>
              <a:ext uri="{FF2B5EF4-FFF2-40B4-BE49-F238E27FC236}">
                <a16:creationId xmlns:a16="http://schemas.microsoft.com/office/drawing/2014/main" id="{84CF7BC6-F444-4172-AEA8-A27A010C2F3A}"/>
              </a:ext>
            </a:extLst>
          </p:cNvPr>
          <p:cNvGraphicFramePr>
            <a:graphicFrameLocks noChangeAspect="1"/>
          </p:cNvGraphicFramePr>
          <p:nvPr>
            <p:extLst>
              <p:ext uri="{D42A27DB-BD31-4B8C-83A1-F6EECF244321}">
                <p14:modId xmlns:p14="http://schemas.microsoft.com/office/powerpoint/2010/main" val="3043032947"/>
              </p:ext>
            </p:extLst>
          </p:nvPr>
        </p:nvGraphicFramePr>
        <p:xfrm>
          <a:off x="6234546" y="4850683"/>
          <a:ext cx="1394998" cy="312896"/>
        </p:xfrm>
        <a:graphic>
          <a:graphicData uri="http://schemas.openxmlformats.org/presentationml/2006/ole">
            <mc:AlternateContent xmlns:mc="http://schemas.openxmlformats.org/markup-compatibility/2006">
              <mc:Choice xmlns:v="urn:schemas-microsoft-com:vml" Requires="v">
                <p:oleObj spid="_x0000_s251330" name="Equation" r:id="rId17" imgW="1002865" imgH="228501" progId="Equation.DSMT4">
                  <p:embed/>
                </p:oleObj>
              </mc:Choice>
              <mc:Fallback>
                <p:oleObj name="Equation" r:id="rId17" imgW="1002865" imgH="228501" progId="Equation.DSMT4">
                  <p:embed/>
                  <p:pic>
                    <p:nvPicPr>
                      <p:cNvPr id="0" name="Object 2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34546" y="4850683"/>
                        <a:ext cx="1394998" cy="312896"/>
                      </a:xfrm>
                      <a:prstGeom prst="rect">
                        <a:avLst/>
                      </a:prstGeom>
                      <a:solidFill>
                        <a:schemeClr val="tx1"/>
                      </a:solidFill>
                    </p:spPr>
                  </p:pic>
                </p:oleObj>
              </mc:Fallback>
            </mc:AlternateContent>
          </a:graphicData>
        </a:graphic>
      </p:graphicFrame>
      <p:graphicFrame>
        <p:nvGraphicFramePr>
          <p:cNvPr id="20" name="对象 19">
            <a:extLst>
              <a:ext uri="{FF2B5EF4-FFF2-40B4-BE49-F238E27FC236}">
                <a16:creationId xmlns:a16="http://schemas.microsoft.com/office/drawing/2014/main" id="{1F5DEE64-BB5E-4F7A-B1A7-076442241EBD}"/>
              </a:ext>
            </a:extLst>
          </p:cNvPr>
          <p:cNvGraphicFramePr>
            <a:graphicFrameLocks noChangeAspect="1"/>
          </p:cNvGraphicFramePr>
          <p:nvPr>
            <p:extLst>
              <p:ext uri="{D42A27DB-BD31-4B8C-83A1-F6EECF244321}">
                <p14:modId xmlns:p14="http://schemas.microsoft.com/office/powerpoint/2010/main" val="2971762735"/>
              </p:ext>
            </p:extLst>
          </p:nvPr>
        </p:nvGraphicFramePr>
        <p:xfrm>
          <a:off x="3042457" y="5818195"/>
          <a:ext cx="3846022" cy="391121"/>
        </p:xfrm>
        <a:graphic>
          <a:graphicData uri="http://schemas.openxmlformats.org/presentationml/2006/ole">
            <mc:AlternateContent xmlns:mc="http://schemas.openxmlformats.org/markup-compatibility/2006">
              <mc:Choice xmlns:v="urn:schemas-microsoft-com:vml" Requires="v">
                <p:oleObj spid="_x0000_s251331" name="Equation" r:id="rId19" imgW="2870200" imgH="292100" progId="Equation.DSMT4">
                  <p:embed/>
                </p:oleObj>
              </mc:Choice>
              <mc:Fallback>
                <p:oleObj name="Equation" r:id="rId19" imgW="2870200" imgH="292100" progId="Equation.DSMT4">
                  <p:embed/>
                  <p:pic>
                    <p:nvPicPr>
                      <p:cNvPr id="0" name="Object 2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042457" y="5818195"/>
                        <a:ext cx="3846022" cy="391121"/>
                      </a:xfrm>
                      <a:prstGeom prst="rect">
                        <a:avLst/>
                      </a:prstGeom>
                      <a:solidFill>
                        <a:schemeClr val="tx1"/>
                      </a:solidFill>
                    </p:spPr>
                  </p:pic>
                </p:oleObj>
              </mc:Fallback>
            </mc:AlternateContent>
          </a:graphicData>
        </a:graphic>
      </p:graphicFrame>
      <p:graphicFrame>
        <p:nvGraphicFramePr>
          <p:cNvPr id="22" name="对象 21">
            <a:extLst>
              <a:ext uri="{FF2B5EF4-FFF2-40B4-BE49-F238E27FC236}">
                <a16:creationId xmlns:a16="http://schemas.microsoft.com/office/drawing/2014/main" id="{76E3D09C-A84E-47C1-932B-625690E30713}"/>
              </a:ext>
            </a:extLst>
          </p:cNvPr>
          <p:cNvGraphicFramePr>
            <a:graphicFrameLocks noChangeAspect="1"/>
          </p:cNvGraphicFramePr>
          <p:nvPr>
            <p:extLst>
              <p:ext uri="{D42A27DB-BD31-4B8C-83A1-F6EECF244321}">
                <p14:modId xmlns:p14="http://schemas.microsoft.com/office/powerpoint/2010/main" val="71284644"/>
              </p:ext>
            </p:extLst>
          </p:nvPr>
        </p:nvGraphicFramePr>
        <p:xfrm>
          <a:off x="7400234" y="5933253"/>
          <a:ext cx="1342848" cy="260747"/>
        </p:xfrm>
        <a:graphic>
          <a:graphicData uri="http://schemas.openxmlformats.org/presentationml/2006/ole">
            <mc:AlternateContent xmlns:mc="http://schemas.openxmlformats.org/markup-compatibility/2006">
              <mc:Choice xmlns:v="urn:schemas-microsoft-com:vml" Requires="v">
                <p:oleObj spid="_x0000_s251332" name="Equation" r:id="rId21" imgW="965200" imgH="203200" progId="Equation.DSMT4">
                  <p:embed/>
                </p:oleObj>
              </mc:Choice>
              <mc:Fallback>
                <p:oleObj name="Equation" r:id="rId21" imgW="965200" imgH="203200" progId="Equation.DSMT4">
                  <p:embed/>
                  <p:pic>
                    <p:nvPicPr>
                      <p:cNvPr id="0" name="Object 2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400234" y="5933253"/>
                        <a:ext cx="1342848" cy="260747"/>
                      </a:xfrm>
                      <a:prstGeom prst="rect">
                        <a:avLst/>
                      </a:prstGeom>
                      <a:solidFill>
                        <a:schemeClr val="tx1"/>
                      </a:solidFill>
                    </p:spPr>
                  </p:pic>
                </p:oleObj>
              </mc:Fallback>
            </mc:AlternateContent>
          </a:graphicData>
        </a:graphic>
      </p:graphicFrame>
      <p:sp>
        <p:nvSpPr>
          <p:cNvPr id="13" name="Rectangle 1"/>
          <p:cNvSpPr>
            <a:spLocks noChangeArrowheads="1"/>
          </p:cNvSpPr>
          <p:nvPr/>
        </p:nvSpPr>
        <p:spPr bwMode="auto">
          <a:xfrm>
            <a:off x="5482107" y="6353705"/>
            <a:ext cx="3010144" cy="369994"/>
          </a:xfrm>
          <a:prstGeom prst="roundRect">
            <a:avLst>
              <a:gd name="adj" fmla="val 10452"/>
            </a:avLst>
          </a:prstGeom>
          <a:solidFill>
            <a:srgbClr val="000066"/>
          </a:solidFill>
          <a:ln w="9525">
            <a:noFill/>
            <a:miter lim="800000"/>
            <a:headEnd/>
            <a:tailEnd/>
          </a:ln>
          <a:effectLst/>
        </p:spPr>
        <p:txBody>
          <a:bodyPr vert="horz" wrap="square" lIns="36000" tIns="36000" rIns="36000" bIns="36000" numCol="1" anchor="ctr" anchorCtr="0" compatLnSpc="1">
            <a:prstTxWarp prst="textNoShape">
              <a:avLst/>
            </a:prstTxWarp>
            <a:spAutoFit/>
          </a:bodyPr>
          <a:lstStyle/>
          <a:p>
            <a:pPr marL="177800" indent="-177800" algn="ctr" fontAlgn="base">
              <a:lnSpc>
                <a:spcPct val="100000"/>
              </a:lnSpc>
              <a:spcBef>
                <a:spcPts val="200"/>
              </a:spcBef>
              <a:spcAft>
                <a:spcPts val="0"/>
              </a:spcAft>
              <a:buNone/>
            </a:pPr>
            <a:r>
              <a:rPr kumimoji="1" lang="en-US" altLang="zh-CN" b="1" u="none" dirty="0" smtClean="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(Li, Feng</a:t>
            </a:r>
            <a:r>
              <a:rPr lang="en-US" altLang="zh-CN" u="none" dirty="0" smtClean="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 &amp;</a:t>
            </a:r>
            <a:r>
              <a:rPr kumimoji="1" lang="en-US" altLang="zh-CN" b="1" u="none" dirty="0" smtClean="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 </a:t>
            </a:r>
            <a:r>
              <a:rPr kumimoji="1" lang="en-US" altLang="zh-CN" b="1" u="none" dirty="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Ding</a:t>
            </a:r>
            <a:r>
              <a:rPr lang="en-US"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 </a:t>
            </a:r>
            <a:r>
              <a:rPr lang="en-US" u="none" dirty="0" smtClean="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2017)</a:t>
            </a:r>
            <a:endParaRPr lang="en-US"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endParaRPr>
          </a:p>
        </p:txBody>
      </p:sp>
    </p:spTree>
    <p:extLst>
      <p:ext uri="{BB962C8B-B14F-4D97-AF65-F5344CB8AC3E}">
        <p14:creationId xmlns:p14="http://schemas.microsoft.com/office/powerpoint/2010/main" val="323767772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EA7F3D9-DC0F-4BA4-8CB3-24E2713074C4}"/>
              </a:ext>
            </a:extLst>
          </p:cNvPr>
          <p:cNvPicPr>
            <a:picLocks noChangeAspect="1"/>
          </p:cNvPicPr>
          <p:nvPr/>
        </p:nvPicPr>
        <p:blipFill>
          <a:blip r:embed="rId3"/>
          <a:stretch>
            <a:fillRect/>
          </a:stretch>
        </p:blipFill>
        <p:spPr>
          <a:xfrm>
            <a:off x="298760" y="434864"/>
            <a:ext cx="8447415" cy="1504762"/>
          </a:xfrm>
          <a:prstGeom prst="rect">
            <a:avLst/>
          </a:prstGeom>
        </p:spPr>
      </p:pic>
      <p:pic>
        <p:nvPicPr>
          <p:cNvPr id="8" name="图片 7">
            <a:extLst>
              <a:ext uri="{FF2B5EF4-FFF2-40B4-BE49-F238E27FC236}">
                <a16:creationId xmlns:a16="http://schemas.microsoft.com/office/drawing/2014/main" id="{D55E47DD-184E-4EF4-8B7C-CC3F7DD39924}"/>
              </a:ext>
            </a:extLst>
          </p:cNvPr>
          <p:cNvPicPr>
            <a:picLocks noChangeAspect="1"/>
          </p:cNvPicPr>
          <p:nvPr/>
        </p:nvPicPr>
        <p:blipFill>
          <a:blip r:embed="rId4"/>
          <a:stretch>
            <a:fillRect/>
          </a:stretch>
        </p:blipFill>
        <p:spPr>
          <a:xfrm>
            <a:off x="298761" y="2950791"/>
            <a:ext cx="8457143" cy="1876190"/>
          </a:xfrm>
          <a:prstGeom prst="rect">
            <a:avLst/>
          </a:prstGeom>
        </p:spPr>
      </p:pic>
      <p:sp>
        <p:nvSpPr>
          <p:cNvPr id="9" name="矩形 8">
            <a:extLst>
              <a:ext uri="{FF2B5EF4-FFF2-40B4-BE49-F238E27FC236}">
                <a16:creationId xmlns:a16="http://schemas.microsoft.com/office/drawing/2014/main" id="{439D3470-7D6F-4E0A-A2D3-069F3AF6D0A7}"/>
              </a:ext>
            </a:extLst>
          </p:cNvPr>
          <p:cNvSpPr/>
          <p:nvPr/>
        </p:nvSpPr>
        <p:spPr>
          <a:xfrm>
            <a:off x="289033" y="4826981"/>
            <a:ext cx="8457143" cy="1631216"/>
          </a:xfrm>
          <a:prstGeom prst="rect">
            <a:avLst/>
          </a:prstGeom>
        </p:spPr>
        <p:txBody>
          <a:bodyPr wrap="square">
            <a:spAutoFit/>
          </a:bodyPr>
          <a:lstStyle/>
          <a:p>
            <a:pPr algn="just">
              <a:lnSpc>
                <a:spcPct val="100000"/>
              </a:lnSpc>
              <a:buNone/>
            </a:pPr>
            <a:r>
              <a:rPr lang="en-US" altLang="zh-CN" sz="2000" u="none" dirty="0">
                <a:solidFill>
                  <a:srgbClr val="FFFF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rPr>
              <a:t>This conclusion is consistent with the error covariance analysis of numerical predictions from Leith (1974) and </a:t>
            </a:r>
            <a:r>
              <a:rPr lang="en-US" altLang="zh-CN" sz="2000" u="none" dirty="0" err="1">
                <a:solidFill>
                  <a:srgbClr val="FFFF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rPr>
              <a:t>Kalnay</a:t>
            </a:r>
            <a:r>
              <a:rPr lang="en-US" altLang="zh-CN" sz="2000" u="none" dirty="0">
                <a:solidFill>
                  <a:srgbClr val="FFFF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rPr>
              <a:t> (2003). In addition, Theorem 2 provides a simple, practical approach to calculate the GAR by calculating the attractor radius, which can greatly reduce the computational burden. </a:t>
            </a:r>
            <a:endParaRPr lang="zh-CN" altLang="en-US" sz="2000" u="none"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Rectangle 1"/>
          <p:cNvSpPr>
            <a:spLocks noChangeArrowheads="1"/>
          </p:cNvSpPr>
          <p:nvPr/>
        </p:nvSpPr>
        <p:spPr bwMode="auto">
          <a:xfrm>
            <a:off x="5890672" y="6353705"/>
            <a:ext cx="3010144" cy="369994"/>
          </a:xfrm>
          <a:prstGeom prst="roundRect">
            <a:avLst>
              <a:gd name="adj" fmla="val 10452"/>
            </a:avLst>
          </a:prstGeom>
          <a:solidFill>
            <a:srgbClr val="000066"/>
          </a:solidFill>
          <a:ln w="9525">
            <a:noFill/>
            <a:miter lim="800000"/>
            <a:headEnd/>
            <a:tailEnd/>
          </a:ln>
          <a:effectLst/>
        </p:spPr>
        <p:txBody>
          <a:bodyPr vert="horz" wrap="square" lIns="36000" tIns="36000" rIns="36000" bIns="36000" numCol="1" anchor="ctr" anchorCtr="0" compatLnSpc="1">
            <a:prstTxWarp prst="textNoShape">
              <a:avLst/>
            </a:prstTxWarp>
            <a:spAutoFit/>
          </a:bodyPr>
          <a:lstStyle/>
          <a:p>
            <a:pPr marL="177800" indent="-177800" algn="ctr" fontAlgn="base">
              <a:lnSpc>
                <a:spcPct val="100000"/>
              </a:lnSpc>
              <a:spcBef>
                <a:spcPts val="200"/>
              </a:spcBef>
              <a:spcAft>
                <a:spcPts val="0"/>
              </a:spcAft>
              <a:buNone/>
            </a:pPr>
            <a:r>
              <a:rPr kumimoji="1" lang="en-US" altLang="zh-CN" b="1" u="none" dirty="0" smtClean="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(Li, Feng</a:t>
            </a:r>
            <a:r>
              <a:rPr lang="en-US" altLang="zh-CN" u="none" dirty="0" smtClean="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 &amp;</a:t>
            </a:r>
            <a:r>
              <a:rPr kumimoji="1" lang="en-US" altLang="zh-CN" b="1" u="none" dirty="0" smtClean="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 </a:t>
            </a:r>
            <a:r>
              <a:rPr kumimoji="1" lang="en-US" altLang="zh-CN" b="1" u="none" dirty="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Ding</a:t>
            </a:r>
            <a:r>
              <a:rPr lang="en-US"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 </a:t>
            </a:r>
            <a:r>
              <a:rPr lang="en-US" u="none" dirty="0" smtClean="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2017)</a:t>
            </a:r>
            <a:endParaRPr lang="en-US"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endParaRPr>
          </a:p>
        </p:txBody>
      </p:sp>
      <p:sp>
        <p:nvSpPr>
          <p:cNvPr id="2" name="矩形 1"/>
          <p:cNvSpPr/>
          <p:nvPr/>
        </p:nvSpPr>
        <p:spPr>
          <a:xfrm>
            <a:off x="289032" y="2061749"/>
            <a:ext cx="8563137" cy="769441"/>
          </a:xfrm>
          <a:prstGeom prst="rect">
            <a:avLst/>
          </a:prstGeom>
        </p:spPr>
        <p:txBody>
          <a:bodyPr wrap="square">
            <a:spAutoFit/>
          </a:bodyPr>
          <a:lstStyle/>
          <a:p>
            <a:pPr algn="just">
              <a:lnSpc>
                <a:spcPct val="100000"/>
              </a:lnSpc>
              <a:spcBef>
                <a:spcPts val="0"/>
              </a:spcBef>
              <a:spcAft>
                <a:spcPts val="0"/>
              </a:spcAft>
              <a:buNone/>
            </a:pPr>
            <a:r>
              <a:rPr lang="en-US" altLang="zh-CN" sz="2200" u="none" dirty="0">
                <a:solidFill>
                  <a:srgbClr val="FFFF00"/>
                </a:solidFill>
                <a:latin typeface="Arial" panose="020B0604020202020204" pitchFamily="34" charset="0"/>
                <a:ea typeface="宋体" panose="02010600030101010101" pitchFamily="2" charset="-122"/>
                <a:cs typeface="Arial" panose="020B0604020202020204" pitchFamily="34" charset="0"/>
              </a:rPr>
              <a:t>The minimum value of the LAR of an attractor is the attractor radius.</a:t>
            </a:r>
            <a:endParaRPr lang="zh-CN" altLang="zh-CN" sz="2200" u="none" dirty="0">
              <a:solidFill>
                <a:srgbClr val="FFFF00"/>
              </a:solidFill>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173895046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30B2E3-FCFA-4DD1-95E1-46D2F9C7F379}"/>
              </a:ext>
            </a:extLst>
          </p:cNvPr>
          <p:cNvPicPr>
            <a:picLocks noChangeAspect="1"/>
          </p:cNvPicPr>
          <p:nvPr/>
        </p:nvPicPr>
        <p:blipFill>
          <a:blip r:embed="rId2"/>
          <a:stretch>
            <a:fillRect/>
          </a:stretch>
        </p:blipFill>
        <p:spPr>
          <a:xfrm>
            <a:off x="457201" y="512741"/>
            <a:ext cx="8269032" cy="1304762"/>
          </a:xfrm>
          <a:prstGeom prst="rect">
            <a:avLst/>
          </a:prstGeom>
        </p:spPr>
      </p:pic>
      <p:pic>
        <p:nvPicPr>
          <p:cNvPr id="3" name="图片 2">
            <a:extLst>
              <a:ext uri="{FF2B5EF4-FFF2-40B4-BE49-F238E27FC236}">
                <a16:creationId xmlns:a16="http://schemas.microsoft.com/office/drawing/2014/main" id="{A7788506-7F0D-4A29-9C4F-C5DDD018E638}"/>
              </a:ext>
            </a:extLst>
          </p:cNvPr>
          <p:cNvPicPr>
            <a:picLocks noChangeAspect="1"/>
          </p:cNvPicPr>
          <p:nvPr/>
        </p:nvPicPr>
        <p:blipFill>
          <a:blip r:embed="rId3"/>
          <a:stretch>
            <a:fillRect/>
          </a:stretch>
        </p:blipFill>
        <p:spPr>
          <a:xfrm>
            <a:off x="457201" y="3344755"/>
            <a:ext cx="8269032" cy="1666667"/>
          </a:xfrm>
          <a:prstGeom prst="rect">
            <a:avLst/>
          </a:prstGeom>
        </p:spPr>
      </p:pic>
      <p:sp>
        <p:nvSpPr>
          <p:cNvPr id="4" name="矩形 3"/>
          <p:cNvSpPr/>
          <p:nvPr/>
        </p:nvSpPr>
        <p:spPr>
          <a:xfrm>
            <a:off x="347400" y="2022838"/>
            <a:ext cx="8427473" cy="1107996"/>
          </a:xfrm>
          <a:prstGeom prst="rect">
            <a:avLst/>
          </a:prstGeom>
        </p:spPr>
        <p:txBody>
          <a:bodyPr wrap="square">
            <a:spAutoFit/>
          </a:bodyPr>
          <a:lstStyle/>
          <a:p>
            <a:pPr algn="just">
              <a:lnSpc>
                <a:spcPct val="100000"/>
              </a:lnSpc>
              <a:spcBef>
                <a:spcPts val="0"/>
              </a:spcBef>
              <a:spcAft>
                <a:spcPts val="0"/>
              </a:spcAft>
              <a:buNone/>
            </a:pPr>
            <a:r>
              <a:rPr lang="en-US" altLang="zh-CN" sz="2200" u="none" dirty="0">
                <a:solidFill>
                  <a:srgbClr val="FFFF00"/>
                </a:solidFill>
                <a:latin typeface="Arial" panose="020B0604020202020204" pitchFamily="34" charset="0"/>
                <a:ea typeface="宋体" panose="02010600030101010101" pitchFamily="2" charset="-122"/>
                <a:cs typeface="Arial" panose="020B0604020202020204" pitchFamily="34" charset="0"/>
              </a:rPr>
              <a:t>Theorem 3 provides an effective method to calculate the GAD between two attractors, which can save considerable computational time.</a:t>
            </a:r>
            <a:endParaRPr lang="zh-CN" altLang="zh-CN" sz="2200" u="none" dirty="0">
              <a:solidFill>
                <a:srgbClr val="FFFF00"/>
              </a:solidFill>
              <a:latin typeface="Arial" panose="020B0604020202020204" pitchFamily="34" charset="0"/>
              <a:ea typeface="宋体" panose="02010600030101010101" pitchFamily="2" charset="-122"/>
              <a:cs typeface="Arial" panose="020B0604020202020204" pitchFamily="34" charset="0"/>
            </a:endParaRPr>
          </a:p>
        </p:txBody>
      </p:sp>
      <p:sp>
        <p:nvSpPr>
          <p:cNvPr id="5" name="矩形 4"/>
          <p:cNvSpPr/>
          <p:nvPr/>
        </p:nvSpPr>
        <p:spPr>
          <a:xfrm>
            <a:off x="418288" y="5052684"/>
            <a:ext cx="8269033" cy="1107996"/>
          </a:xfrm>
          <a:prstGeom prst="rect">
            <a:avLst/>
          </a:prstGeom>
        </p:spPr>
        <p:txBody>
          <a:bodyPr wrap="square">
            <a:spAutoFit/>
          </a:bodyPr>
          <a:lstStyle/>
          <a:p>
            <a:pPr algn="just">
              <a:lnSpc>
                <a:spcPct val="100000"/>
              </a:lnSpc>
              <a:spcBef>
                <a:spcPts val="0"/>
              </a:spcBef>
              <a:buNone/>
            </a:pPr>
            <a:r>
              <a:rPr lang="en-US" altLang="zh-CN" sz="2200" u="none" dirty="0">
                <a:solidFill>
                  <a:srgbClr val="FFFF00"/>
                </a:solidFill>
                <a:latin typeface="Arial" panose="020B0604020202020204" pitchFamily="34" charset="0"/>
                <a:ea typeface="宋体" panose="02010600030101010101" pitchFamily="2" charset="-122"/>
                <a:cs typeface="Arial" panose="020B0604020202020204" pitchFamily="34" charset="0"/>
              </a:rPr>
              <a:t>Corollary 1. The attractor radius and GAR of a compact attractor and the GAD between two compact attractors are invariant quantities.</a:t>
            </a:r>
            <a:endParaRPr lang="zh-CN" altLang="en-US" sz="2200" u="none" dirty="0">
              <a:solidFill>
                <a:srgbClr val="FFFF00"/>
              </a:solidFill>
              <a:latin typeface="Arial" panose="020B0604020202020204" pitchFamily="34" charset="0"/>
              <a:ea typeface="宋体" panose="02010600030101010101" pitchFamily="2" charset="-122"/>
              <a:cs typeface="Arial" panose="020B0604020202020204" pitchFamily="34" charset="0"/>
            </a:endParaRPr>
          </a:p>
        </p:txBody>
      </p:sp>
      <p:sp>
        <p:nvSpPr>
          <p:cNvPr id="6" name="Rectangle 1"/>
          <p:cNvSpPr>
            <a:spLocks noChangeArrowheads="1"/>
          </p:cNvSpPr>
          <p:nvPr/>
        </p:nvSpPr>
        <p:spPr bwMode="auto">
          <a:xfrm>
            <a:off x="5482107" y="6353705"/>
            <a:ext cx="3010144" cy="369994"/>
          </a:xfrm>
          <a:prstGeom prst="roundRect">
            <a:avLst>
              <a:gd name="adj" fmla="val 10452"/>
            </a:avLst>
          </a:prstGeom>
          <a:solidFill>
            <a:srgbClr val="000066"/>
          </a:solidFill>
          <a:ln w="9525">
            <a:noFill/>
            <a:miter lim="800000"/>
            <a:headEnd/>
            <a:tailEnd/>
          </a:ln>
          <a:effectLst/>
        </p:spPr>
        <p:txBody>
          <a:bodyPr vert="horz" wrap="square" lIns="36000" tIns="36000" rIns="36000" bIns="36000" numCol="1" anchor="ctr" anchorCtr="0" compatLnSpc="1">
            <a:prstTxWarp prst="textNoShape">
              <a:avLst/>
            </a:prstTxWarp>
            <a:spAutoFit/>
          </a:bodyPr>
          <a:lstStyle/>
          <a:p>
            <a:pPr marL="177800" indent="-177800" algn="ctr" fontAlgn="base">
              <a:lnSpc>
                <a:spcPct val="100000"/>
              </a:lnSpc>
              <a:spcBef>
                <a:spcPts val="200"/>
              </a:spcBef>
              <a:spcAft>
                <a:spcPts val="0"/>
              </a:spcAft>
              <a:buNone/>
            </a:pPr>
            <a:r>
              <a:rPr kumimoji="1" lang="en-US" altLang="zh-CN" b="1" u="none" dirty="0" smtClean="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(Li, Feng</a:t>
            </a:r>
            <a:r>
              <a:rPr lang="en-US" altLang="zh-CN" u="none" dirty="0" smtClean="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 &amp;</a:t>
            </a:r>
            <a:r>
              <a:rPr kumimoji="1" lang="en-US" altLang="zh-CN" b="1" u="none" dirty="0" smtClean="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 </a:t>
            </a:r>
            <a:r>
              <a:rPr kumimoji="1" lang="en-US" altLang="zh-CN" b="1" u="none" dirty="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Ding</a:t>
            </a:r>
            <a:r>
              <a:rPr lang="en-US"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 </a:t>
            </a:r>
            <a:r>
              <a:rPr lang="en-US" u="none" dirty="0" smtClean="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2017)</a:t>
            </a:r>
            <a:endParaRPr lang="en-US"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endParaRPr>
          </a:p>
        </p:txBody>
      </p:sp>
    </p:spTree>
    <p:extLst>
      <p:ext uri="{BB962C8B-B14F-4D97-AF65-F5344CB8AC3E}">
        <p14:creationId xmlns:p14="http://schemas.microsoft.com/office/powerpoint/2010/main" val="137256910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28860" y="231797"/>
            <a:ext cx="4070185" cy="2844308"/>
            <a:chOff x="2972062" y="1267287"/>
            <a:chExt cx="3772010" cy="2844308"/>
          </a:xfrm>
        </p:grpSpPr>
        <p:sp>
          <p:nvSpPr>
            <p:cNvPr id="19" name="矩形 18">
              <a:extLst>
                <a:ext uri="{FF2B5EF4-FFF2-40B4-BE49-F238E27FC236}">
                  <a16:creationId xmlns:a16="http://schemas.microsoft.com/office/drawing/2014/main" id="{468E222D-36D0-44F3-A090-1DE98A1989C3}"/>
                </a:ext>
              </a:extLst>
            </p:cNvPr>
            <p:cNvSpPr/>
            <p:nvPr/>
          </p:nvSpPr>
          <p:spPr bwMode="auto">
            <a:xfrm>
              <a:off x="3018242" y="1267287"/>
              <a:ext cx="3708000" cy="2772000"/>
            </a:xfrm>
            <a:prstGeom prst="rect">
              <a:avLst/>
            </a:prstGeom>
            <a:solidFill>
              <a:schemeClr val="tx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533400" marR="0" indent="-533400" algn="l" defTabSz="914400" rtl="0" eaLnBrk="1" fontAlgn="base" latinLnBrk="0" hangingPunct="1">
                <a:lnSpc>
                  <a:spcPct val="120000"/>
                </a:lnSpc>
                <a:spcBef>
                  <a:spcPct val="50000"/>
                </a:spcBef>
                <a:spcAft>
                  <a:spcPct val="0"/>
                </a:spcAft>
                <a:buClrTx/>
                <a:buSzTx/>
                <a:buFont typeface="Wingdings" pitchFamily="2" charset="2"/>
                <a:buChar char="q"/>
                <a:tabLst/>
              </a:pPr>
              <a:endParaRPr kumimoji="1" lang="zh-CN" altLang="en-US" sz="2400" b="1" i="0" u="sng" strike="noStrike" cap="none" normalizeH="0" baseline="0">
                <a:ln>
                  <a:noFill/>
                </a:ln>
                <a:solidFill>
                  <a:schemeClr val="tx1"/>
                </a:solidFill>
                <a:effectLst/>
                <a:latin typeface="Times New Roman" pitchFamily="18" charset="0"/>
                <a:ea typeface="黑体" pitchFamily="2" charset="-122"/>
              </a:endParaRPr>
            </a:p>
          </p:txBody>
        </p:sp>
        <p:grpSp>
          <p:nvGrpSpPr>
            <p:cNvPr id="37" name="组合 36">
              <a:extLst>
                <a:ext uri="{FF2B5EF4-FFF2-40B4-BE49-F238E27FC236}">
                  <a16:creationId xmlns:a16="http://schemas.microsoft.com/office/drawing/2014/main" id="{B3AA35E8-64AA-4164-83B9-0783C3744C5B}"/>
                </a:ext>
              </a:extLst>
            </p:cNvPr>
            <p:cNvGrpSpPr/>
            <p:nvPr/>
          </p:nvGrpSpPr>
          <p:grpSpPr>
            <a:xfrm>
              <a:off x="2972062" y="1426706"/>
              <a:ext cx="3772010" cy="2684889"/>
              <a:chOff x="1448062" y="1426705"/>
              <a:chExt cx="3772010" cy="2684889"/>
            </a:xfrm>
          </p:grpSpPr>
          <p:cxnSp>
            <p:nvCxnSpPr>
              <p:cNvPr id="39" name="直接连接符 38">
                <a:extLst>
                  <a:ext uri="{FF2B5EF4-FFF2-40B4-BE49-F238E27FC236}">
                    <a16:creationId xmlns:a16="http://schemas.microsoft.com/office/drawing/2014/main" id="{8A62DF8C-BA19-4658-9967-835D7F38418E}"/>
                  </a:ext>
                </a:extLst>
              </p:cNvPr>
              <p:cNvCxnSpPr/>
              <p:nvPr/>
            </p:nvCxnSpPr>
            <p:spPr>
              <a:xfrm>
                <a:off x="1876037" y="2510631"/>
                <a:ext cx="1008000" cy="0"/>
              </a:xfrm>
              <a:prstGeom prst="line">
                <a:avLst/>
              </a:prstGeom>
              <a:noFill/>
              <a:ln w="12700" cap="flat" cmpd="sng" algn="ctr">
                <a:solidFill>
                  <a:sysClr val="windowText" lastClr="000000"/>
                </a:solidFill>
                <a:prstDash val="sysDash"/>
                <a:miter lim="800000"/>
              </a:ln>
              <a:effectLst/>
            </p:spPr>
          </p:cxnSp>
          <p:sp>
            <p:nvSpPr>
              <p:cNvPr id="40" name="文本框 3">
                <a:extLst>
                  <a:ext uri="{FF2B5EF4-FFF2-40B4-BE49-F238E27FC236}">
                    <a16:creationId xmlns:a16="http://schemas.microsoft.com/office/drawing/2014/main" id="{81E52DCC-2ECC-45D4-8DCC-0BCC833C1CBF}"/>
                  </a:ext>
                </a:extLst>
              </p:cNvPr>
              <p:cNvSpPr txBox="1">
                <a:spLocks noChangeArrowheads="1"/>
              </p:cNvSpPr>
              <p:nvPr/>
            </p:nvSpPr>
            <p:spPr bwMode="auto">
              <a:xfrm>
                <a:off x="1872071" y="3752768"/>
                <a:ext cx="33480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Time</a:t>
                </a:r>
              </a:p>
            </p:txBody>
          </p:sp>
          <p:sp>
            <p:nvSpPr>
              <p:cNvPr id="41" name="文本框 3">
                <a:extLst>
                  <a:ext uri="{FF2B5EF4-FFF2-40B4-BE49-F238E27FC236}">
                    <a16:creationId xmlns:a16="http://schemas.microsoft.com/office/drawing/2014/main" id="{F3201A67-29B8-4AE0-9D49-F3C774A87092}"/>
                  </a:ext>
                </a:extLst>
              </p:cNvPr>
              <p:cNvSpPr txBox="1">
                <a:spLocks noChangeArrowheads="1"/>
              </p:cNvSpPr>
              <p:nvPr/>
            </p:nvSpPr>
            <p:spPr bwMode="auto">
              <a:xfrm>
                <a:off x="1448062" y="3742262"/>
                <a:ext cx="8485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0</a:t>
                </a:r>
              </a:p>
            </p:txBody>
          </p:sp>
          <p:sp>
            <p:nvSpPr>
              <p:cNvPr id="42" name="文本框 3">
                <a:extLst>
                  <a:ext uri="{FF2B5EF4-FFF2-40B4-BE49-F238E27FC236}">
                    <a16:creationId xmlns:a16="http://schemas.microsoft.com/office/drawing/2014/main" id="{05DA7676-485B-4533-A9E6-B5B543C6B3DC}"/>
                  </a:ext>
                </a:extLst>
              </p:cNvPr>
              <p:cNvSpPr txBox="1">
                <a:spLocks noChangeArrowheads="1"/>
              </p:cNvSpPr>
              <p:nvPr/>
            </p:nvSpPr>
            <p:spPr bwMode="auto">
              <a:xfrm>
                <a:off x="2015196" y="1772798"/>
                <a:ext cx="828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160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GAR </a:t>
                </a:r>
                <a:r>
                  <a:rPr kumimoji="0" lang="en-US" altLang="zh-CN" sz="1600" i="1"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R</a:t>
                </a:r>
                <a:r>
                  <a:rPr kumimoji="0" lang="en-US" altLang="zh-CN" sz="1400" i="1" u="none" strike="noStrike" kern="0" cap="none" spc="0" normalizeH="0" baseline="-3000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G</a:t>
                </a:r>
                <a:endParaRPr kumimoji="0" lang="en-US" altLang="zh-CN" sz="1400" i="1"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cxnSp>
            <p:nvCxnSpPr>
              <p:cNvPr id="43" name="直接连接符 42">
                <a:extLst>
                  <a:ext uri="{FF2B5EF4-FFF2-40B4-BE49-F238E27FC236}">
                    <a16:creationId xmlns:a16="http://schemas.microsoft.com/office/drawing/2014/main" id="{43EBE211-E701-468D-B104-0822F87A8EF6}"/>
                  </a:ext>
                </a:extLst>
              </p:cNvPr>
              <p:cNvCxnSpPr>
                <a:cxnSpLocks/>
              </p:cNvCxnSpPr>
              <p:nvPr/>
            </p:nvCxnSpPr>
            <p:spPr>
              <a:xfrm rot="16200000">
                <a:off x="2717899" y="2933922"/>
                <a:ext cx="1638000" cy="0"/>
              </a:xfrm>
              <a:prstGeom prst="line">
                <a:avLst/>
              </a:prstGeom>
              <a:noFill/>
              <a:ln w="12700" cap="flat" cmpd="sng" algn="ctr">
                <a:solidFill>
                  <a:sysClr val="windowText" lastClr="000000"/>
                </a:solidFill>
                <a:prstDash val="sysDash"/>
                <a:miter lim="800000"/>
              </a:ln>
              <a:effectLst/>
            </p:spPr>
          </p:cxnSp>
          <p:cxnSp>
            <p:nvCxnSpPr>
              <p:cNvPr id="44" name="直接连接符 43">
                <a:extLst>
                  <a:ext uri="{FF2B5EF4-FFF2-40B4-BE49-F238E27FC236}">
                    <a16:creationId xmlns:a16="http://schemas.microsoft.com/office/drawing/2014/main" id="{54FDFE3C-77CA-440B-9A48-5E0EAFB0C454}"/>
                  </a:ext>
                </a:extLst>
              </p:cNvPr>
              <p:cNvCxnSpPr>
                <a:cxnSpLocks/>
              </p:cNvCxnSpPr>
              <p:nvPr/>
            </p:nvCxnSpPr>
            <p:spPr>
              <a:xfrm rot="16200000">
                <a:off x="2282519" y="3125872"/>
                <a:ext cx="1242000" cy="0"/>
              </a:xfrm>
              <a:prstGeom prst="line">
                <a:avLst/>
              </a:prstGeom>
              <a:noFill/>
              <a:ln w="12700" cap="flat" cmpd="sng" algn="ctr">
                <a:solidFill>
                  <a:sysClr val="windowText" lastClr="000000"/>
                </a:solidFill>
                <a:prstDash val="sysDash"/>
                <a:miter lim="800000"/>
              </a:ln>
              <a:effectLst/>
            </p:spPr>
          </p:cxnSp>
          <p:sp>
            <p:nvSpPr>
              <p:cNvPr id="45" name="文本框 3">
                <a:extLst>
                  <a:ext uri="{FF2B5EF4-FFF2-40B4-BE49-F238E27FC236}">
                    <a16:creationId xmlns:a16="http://schemas.microsoft.com/office/drawing/2014/main" id="{106015CD-7D5E-4BD5-84E9-335B19995751}"/>
                  </a:ext>
                </a:extLst>
              </p:cNvPr>
              <p:cNvSpPr txBox="1">
                <a:spLocks noChangeArrowheads="1"/>
              </p:cNvSpPr>
              <p:nvPr/>
            </p:nvSpPr>
            <p:spPr bwMode="auto">
              <a:xfrm>
                <a:off x="2015196" y="2185479"/>
                <a:ext cx="756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160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AR </a:t>
                </a:r>
                <a:r>
                  <a:rPr kumimoji="0" lang="en-US" altLang="zh-CN" sz="1600" i="1"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R</a:t>
                </a:r>
                <a:r>
                  <a:rPr kumimoji="0" lang="en-US" altLang="zh-CN" sz="1600" i="1" u="none" strike="noStrike" kern="0" cap="none" spc="0" normalizeH="0" baseline="-2500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e</a:t>
                </a:r>
              </a:p>
            </p:txBody>
          </p:sp>
          <p:sp>
            <p:nvSpPr>
              <p:cNvPr id="46" name="文本框 3">
                <a:extLst>
                  <a:ext uri="{FF2B5EF4-FFF2-40B4-BE49-F238E27FC236}">
                    <a16:creationId xmlns:a16="http://schemas.microsoft.com/office/drawing/2014/main" id="{29EB4A1D-388E-4428-955C-23A94D6B0A04}"/>
                  </a:ext>
                </a:extLst>
              </p:cNvPr>
              <p:cNvSpPr txBox="1">
                <a:spLocks noChangeArrowheads="1"/>
              </p:cNvSpPr>
              <p:nvPr/>
            </p:nvSpPr>
            <p:spPr bwMode="auto">
              <a:xfrm>
                <a:off x="3471826" y="3436517"/>
                <a:ext cx="51695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eaLnBrk="1" fontAlgn="auto" latinLnBrk="0" hangingPunct="1">
                  <a:lnSpc>
                    <a:spcPct val="90000"/>
                  </a:lnSpc>
                  <a:spcBef>
                    <a:spcPct val="0"/>
                  </a:spcBef>
                  <a:spcAft>
                    <a:spcPts val="0"/>
                  </a:spcAft>
                  <a:buClrTx/>
                  <a:buSzTx/>
                  <a:buFontTx/>
                  <a:buNone/>
                  <a:tabLst/>
                  <a:defRPr/>
                </a:pPr>
                <a:r>
                  <a:rPr kumimoji="0" lang="en-US" altLang="zh-CN" sz="1600" i="1" u="none" strike="noStrike" kern="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T</a:t>
                </a:r>
                <a:r>
                  <a:rPr kumimoji="0" lang="en-US" altLang="zh-CN" sz="1600" i="1" u="none" strike="noStrike" kern="0" cap="none" spc="0" normalizeH="0" baseline="-25000" noProof="0" dirty="0" err="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po</a:t>
                </a:r>
                <a:endParaRPr kumimoji="0" lang="en-US" altLang="zh-CN" sz="1600" i="1"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7" name="文本框 3">
                <a:extLst>
                  <a:ext uri="{FF2B5EF4-FFF2-40B4-BE49-F238E27FC236}">
                    <a16:creationId xmlns:a16="http://schemas.microsoft.com/office/drawing/2014/main" id="{0EE32DFD-51A6-4724-98FA-222B9C050FC3}"/>
                  </a:ext>
                </a:extLst>
              </p:cNvPr>
              <p:cNvSpPr txBox="1">
                <a:spLocks noChangeArrowheads="1"/>
              </p:cNvSpPr>
              <p:nvPr/>
            </p:nvSpPr>
            <p:spPr bwMode="auto">
              <a:xfrm>
                <a:off x="2839934" y="3436517"/>
                <a:ext cx="560769"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eaLnBrk="1" fontAlgn="auto" latinLnBrk="0" hangingPunct="1">
                  <a:lnSpc>
                    <a:spcPct val="90000"/>
                  </a:lnSpc>
                  <a:spcBef>
                    <a:spcPct val="0"/>
                  </a:spcBef>
                  <a:spcAft>
                    <a:spcPts val="0"/>
                  </a:spcAft>
                  <a:buClrTx/>
                  <a:buSzTx/>
                  <a:buFontTx/>
                  <a:buNone/>
                  <a:tabLst/>
                  <a:defRPr/>
                </a:pPr>
                <a:r>
                  <a:rPr kumimoji="0" lang="en-US" altLang="zh-CN" sz="1600" i="1" u="none" strike="noStrike" kern="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T</a:t>
                </a:r>
                <a:r>
                  <a:rPr kumimoji="0" lang="en-US" altLang="zh-CN" sz="1600" i="1" u="none" strike="noStrike" kern="0" cap="none" spc="0" normalizeH="0" baseline="-25000" noProof="0" dirty="0" err="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pr</a:t>
                </a:r>
                <a:endParaRPr kumimoji="0" lang="en-US" altLang="zh-CN" sz="1600" i="1"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8" name="文本框 3">
                <a:extLst>
                  <a:ext uri="{FF2B5EF4-FFF2-40B4-BE49-F238E27FC236}">
                    <a16:creationId xmlns:a16="http://schemas.microsoft.com/office/drawing/2014/main" id="{D003BB05-7EFB-449E-A508-45E9CCB0CD80}"/>
                  </a:ext>
                </a:extLst>
              </p:cNvPr>
              <p:cNvSpPr txBox="1">
                <a:spLocks noChangeArrowheads="1"/>
              </p:cNvSpPr>
              <p:nvPr/>
            </p:nvSpPr>
            <p:spPr bwMode="auto">
              <a:xfrm rot="16200000">
                <a:off x="491624" y="2439884"/>
                <a:ext cx="2330308"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auto" latinLnBrk="0" hangingPunct="1">
                  <a:lnSpc>
                    <a:spcPct val="90000"/>
                  </a:lnSpc>
                  <a:spcBef>
                    <a:spcPct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Mean Error Growth</a:t>
                </a:r>
              </a:p>
            </p:txBody>
          </p:sp>
          <p:sp>
            <p:nvSpPr>
              <p:cNvPr id="49" name="矩形 48">
                <a:extLst>
                  <a:ext uri="{FF2B5EF4-FFF2-40B4-BE49-F238E27FC236}">
                    <a16:creationId xmlns:a16="http://schemas.microsoft.com/office/drawing/2014/main" id="{D70D1257-AAD0-4396-A8AB-1F7C1C3DFF86}"/>
                  </a:ext>
                </a:extLst>
              </p:cNvPr>
              <p:cNvSpPr/>
              <p:nvPr/>
            </p:nvSpPr>
            <p:spPr>
              <a:xfrm>
                <a:off x="3419872" y="1967149"/>
                <a:ext cx="216024" cy="12664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50" name="直接连接符 49">
                <a:extLst>
                  <a:ext uri="{FF2B5EF4-FFF2-40B4-BE49-F238E27FC236}">
                    <a16:creationId xmlns:a16="http://schemas.microsoft.com/office/drawing/2014/main" id="{809AEB01-4478-4E63-AC38-A90153A59941}"/>
                  </a:ext>
                </a:extLst>
              </p:cNvPr>
              <p:cNvCxnSpPr/>
              <p:nvPr/>
            </p:nvCxnSpPr>
            <p:spPr>
              <a:xfrm>
                <a:off x="3495934" y="2110793"/>
                <a:ext cx="1440000" cy="0"/>
              </a:xfrm>
              <a:prstGeom prst="line">
                <a:avLst/>
              </a:prstGeom>
              <a:noFill/>
              <a:ln w="28575" cap="flat" cmpd="sng" algn="ctr">
                <a:solidFill>
                  <a:srgbClr val="FF0000"/>
                </a:solidFill>
                <a:prstDash val="solid"/>
                <a:miter lim="800000"/>
              </a:ln>
              <a:effectLst/>
            </p:spPr>
          </p:cxnSp>
          <p:cxnSp>
            <p:nvCxnSpPr>
              <p:cNvPr id="52" name="直接箭头连接符 51">
                <a:extLst>
                  <a:ext uri="{FF2B5EF4-FFF2-40B4-BE49-F238E27FC236}">
                    <a16:creationId xmlns:a16="http://schemas.microsoft.com/office/drawing/2014/main" id="{0FE589F6-6625-41CC-AB39-4D11D829BC64}"/>
                  </a:ext>
                </a:extLst>
              </p:cNvPr>
              <p:cNvCxnSpPr/>
              <p:nvPr/>
            </p:nvCxnSpPr>
            <p:spPr>
              <a:xfrm flipH="1" flipV="1">
                <a:off x="1878937" y="1426705"/>
                <a:ext cx="0" cy="2330038"/>
              </a:xfrm>
              <a:prstGeom prst="straightConnector1">
                <a:avLst/>
              </a:prstGeom>
              <a:noFill/>
              <a:ln w="19050" cap="flat" cmpd="sng" algn="ctr">
                <a:solidFill>
                  <a:sysClr val="windowText" lastClr="000000"/>
                </a:solidFill>
                <a:prstDash val="solid"/>
                <a:miter lim="800000"/>
                <a:headEnd type="none" w="med" len="lg"/>
                <a:tailEnd type="stealth" w="med" len="lg"/>
              </a:ln>
              <a:effectLst/>
            </p:spPr>
          </p:cxnSp>
          <p:sp>
            <p:nvSpPr>
              <p:cNvPr id="38" name="任意多边形: 形状 37">
                <a:extLst>
                  <a:ext uri="{FF2B5EF4-FFF2-40B4-BE49-F238E27FC236}">
                    <a16:creationId xmlns:a16="http://schemas.microsoft.com/office/drawing/2014/main" id="{C79AFDB1-A0F4-49B9-A783-0FBE6EA00933}"/>
                  </a:ext>
                </a:extLst>
              </p:cNvPr>
              <p:cNvSpPr/>
              <p:nvPr/>
            </p:nvSpPr>
            <p:spPr>
              <a:xfrm>
                <a:off x="1872594" y="2110571"/>
                <a:ext cx="1692179" cy="1639023"/>
              </a:xfrm>
              <a:custGeom>
                <a:avLst/>
                <a:gdLst>
                  <a:gd name="connsiteX0" fmla="*/ 0 w 3314700"/>
                  <a:gd name="connsiteY0" fmla="*/ 1634591 h 1634591"/>
                  <a:gd name="connsiteX1" fmla="*/ 280987 w 3314700"/>
                  <a:gd name="connsiteY1" fmla="*/ 1582203 h 1634591"/>
                  <a:gd name="connsiteX2" fmla="*/ 590550 w 3314700"/>
                  <a:gd name="connsiteY2" fmla="*/ 1391703 h 1634591"/>
                  <a:gd name="connsiteX3" fmla="*/ 1019175 w 3314700"/>
                  <a:gd name="connsiteY3" fmla="*/ 639228 h 1634591"/>
                  <a:gd name="connsiteX4" fmla="*/ 1633537 w 3314700"/>
                  <a:gd name="connsiteY4" fmla="*/ 91541 h 1634591"/>
                  <a:gd name="connsiteX5" fmla="*/ 3314700 w 3314700"/>
                  <a:gd name="connsiteY5" fmla="*/ 5816 h 1634591"/>
                  <a:gd name="connsiteX0" fmla="*/ 0 w 3314700"/>
                  <a:gd name="connsiteY0" fmla="*/ 1633065 h 1633065"/>
                  <a:gd name="connsiteX1" fmla="*/ 280987 w 3314700"/>
                  <a:gd name="connsiteY1" fmla="*/ 1580677 h 1633065"/>
                  <a:gd name="connsiteX2" fmla="*/ 590550 w 3314700"/>
                  <a:gd name="connsiteY2" fmla="*/ 1390177 h 1633065"/>
                  <a:gd name="connsiteX3" fmla="*/ 1019175 w 3314700"/>
                  <a:gd name="connsiteY3" fmla="*/ 637702 h 1633065"/>
                  <a:gd name="connsiteX4" fmla="*/ 1668206 w 3314700"/>
                  <a:gd name="connsiteY4" fmla="*/ 98682 h 1633065"/>
                  <a:gd name="connsiteX5" fmla="*/ 3314700 w 3314700"/>
                  <a:gd name="connsiteY5" fmla="*/ 4290 h 1633065"/>
                  <a:gd name="connsiteX0" fmla="*/ 0 w 3314700"/>
                  <a:gd name="connsiteY0" fmla="*/ 1632699 h 1632699"/>
                  <a:gd name="connsiteX1" fmla="*/ 280987 w 3314700"/>
                  <a:gd name="connsiteY1" fmla="*/ 1580311 h 1632699"/>
                  <a:gd name="connsiteX2" fmla="*/ 590550 w 3314700"/>
                  <a:gd name="connsiteY2" fmla="*/ 1389811 h 1632699"/>
                  <a:gd name="connsiteX3" fmla="*/ 993173 w 3314700"/>
                  <a:gd name="connsiteY3" fmla="*/ 620002 h 1632699"/>
                  <a:gd name="connsiteX4" fmla="*/ 1668206 w 3314700"/>
                  <a:gd name="connsiteY4" fmla="*/ 98316 h 1632699"/>
                  <a:gd name="connsiteX5" fmla="*/ 3314700 w 3314700"/>
                  <a:gd name="connsiteY5" fmla="*/ 3924 h 1632699"/>
                  <a:gd name="connsiteX0" fmla="*/ 0 w 3314700"/>
                  <a:gd name="connsiteY0" fmla="*/ 1632699 h 1632699"/>
                  <a:gd name="connsiteX1" fmla="*/ 280987 w 3314700"/>
                  <a:gd name="connsiteY1" fmla="*/ 1580311 h 1632699"/>
                  <a:gd name="connsiteX2" fmla="*/ 590550 w 3314700"/>
                  <a:gd name="connsiteY2" fmla="*/ 1389811 h 1632699"/>
                  <a:gd name="connsiteX3" fmla="*/ 993173 w 3314700"/>
                  <a:gd name="connsiteY3" fmla="*/ 620002 h 1632699"/>
                  <a:gd name="connsiteX4" fmla="*/ 1715877 w 3314700"/>
                  <a:gd name="connsiteY4" fmla="*/ 98316 h 1632699"/>
                  <a:gd name="connsiteX5" fmla="*/ 3314700 w 3314700"/>
                  <a:gd name="connsiteY5" fmla="*/ 3924 h 1632699"/>
                  <a:gd name="connsiteX0" fmla="*/ 0 w 3314700"/>
                  <a:gd name="connsiteY0" fmla="*/ 1633161 h 1633161"/>
                  <a:gd name="connsiteX1" fmla="*/ 280987 w 3314700"/>
                  <a:gd name="connsiteY1" fmla="*/ 1580773 h 1633161"/>
                  <a:gd name="connsiteX2" fmla="*/ 590550 w 3314700"/>
                  <a:gd name="connsiteY2" fmla="*/ 1390273 h 1633161"/>
                  <a:gd name="connsiteX3" fmla="*/ 1027843 w 3314700"/>
                  <a:gd name="connsiteY3" fmla="*/ 642132 h 1633161"/>
                  <a:gd name="connsiteX4" fmla="*/ 1715877 w 3314700"/>
                  <a:gd name="connsiteY4" fmla="*/ 98778 h 1633161"/>
                  <a:gd name="connsiteX5" fmla="*/ 3314700 w 3314700"/>
                  <a:gd name="connsiteY5" fmla="*/ 4386 h 1633161"/>
                  <a:gd name="connsiteX0" fmla="*/ 0 w 3314700"/>
                  <a:gd name="connsiteY0" fmla="*/ 1639599 h 1639599"/>
                  <a:gd name="connsiteX1" fmla="*/ 280987 w 3314700"/>
                  <a:gd name="connsiteY1" fmla="*/ 1587211 h 1639599"/>
                  <a:gd name="connsiteX2" fmla="*/ 590550 w 3314700"/>
                  <a:gd name="connsiteY2" fmla="*/ 1396711 h 1639599"/>
                  <a:gd name="connsiteX3" fmla="*/ 1027843 w 3314700"/>
                  <a:gd name="connsiteY3" fmla="*/ 648570 h 1639599"/>
                  <a:gd name="connsiteX4" fmla="*/ 1663873 w 3314700"/>
                  <a:gd name="connsiteY4" fmla="*/ 79214 h 1639599"/>
                  <a:gd name="connsiteX5" fmla="*/ 3314700 w 3314700"/>
                  <a:gd name="connsiteY5" fmla="*/ 10824 h 1639599"/>
                  <a:gd name="connsiteX0" fmla="*/ 0 w 3314700"/>
                  <a:gd name="connsiteY0" fmla="*/ 1642910 h 1642910"/>
                  <a:gd name="connsiteX1" fmla="*/ 280987 w 3314700"/>
                  <a:gd name="connsiteY1" fmla="*/ 1590522 h 1642910"/>
                  <a:gd name="connsiteX2" fmla="*/ 590550 w 3314700"/>
                  <a:gd name="connsiteY2" fmla="*/ 1400022 h 1642910"/>
                  <a:gd name="connsiteX3" fmla="*/ 954171 w 3314700"/>
                  <a:gd name="connsiteY3" fmla="*/ 716886 h 1642910"/>
                  <a:gd name="connsiteX4" fmla="*/ 1663873 w 3314700"/>
                  <a:gd name="connsiteY4" fmla="*/ 82525 h 1642910"/>
                  <a:gd name="connsiteX5" fmla="*/ 3314700 w 3314700"/>
                  <a:gd name="connsiteY5" fmla="*/ 14135 h 1642910"/>
                  <a:gd name="connsiteX0" fmla="*/ 0 w 3314700"/>
                  <a:gd name="connsiteY0" fmla="*/ 1633980 h 1633980"/>
                  <a:gd name="connsiteX1" fmla="*/ 280987 w 3314700"/>
                  <a:gd name="connsiteY1" fmla="*/ 1581592 h 1633980"/>
                  <a:gd name="connsiteX2" fmla="*/ 590550 w 3314700"/>
                  <a:gd name="connsiteY2" fmla="*/ 1391092 h 1633980"/>
                  <a:gd name="connsiteX3" fmla="*/ 1006175 w 3314700"/>
                  <a:gd name="connsiteY3" fmla="*/ 499941 h 1633980"/>
                  <a:gd name="connsiteX4" fmla="*/ 1663873 w 3314700"/>
                  <a:gd name="connsiteY4" fmla="*/ 73595 h 1633980"/>
                  <a:gd name="connsiteX5" fmla="*/ 3314700 w 3314700"/>
                  <a:gd name="connsiteY5" fmla="*/ 5205 h 1633980"/>
                  <a:gd name="connsiteX0" fmla="*/ 0 w 3314700"/>
                  <a:gd name="connsiteY0" fmla="*/ 1633980 h 1633980"/>
                  <a:gd name="connsiteX1" fmla="*/ 280987 w 3314700"/>
                  <a:gd name="connsiteY1" fmla="*/ 1581592 h 1633980"/>
                  <a:gd name="connsiteX2" fmla="*/ 633887 w 3314700"/>
                  <a:gd name="connsiteY2" fmla="*/ 1391092 h 1633980"/>
                  <a:gd name="connsiteX3" fmla="*/ 1006175 w 3314700"/>
                  <a:gd name="connsiteY3" fmla="*/ 499941 h 1633980"/>
                  <a:gd name="connsiteX4" fmla="*/ 1663873 w 3314700"/>
                  <a:gd name="connsiteY4" fmla="*/ 73595 h 1633980"/>
                  <a:gd name="connsiteX5" fmla="*/ 3314700 w 3314700"/>
                  <a:gd name="connsiteY5" fmla="*/ 5205 h 1633980"/>
                  <a:gd name="connsiteX0" fmla="*/ 0 w 3314700"/>
                  <a:gd name="connsiteY0" fmla="*/ 1633980 h 1633980"/>
                  <a:gd name="connsiteX1" fmla="*/ 337324 w 3314700"/>
                  <a:gd name="connsiteY1" fmla="*/ 1590260 h 1633980"/>
                  <a:gd name="connsiteX2" fmla="*/ 633887 w 3314700"/>
                  <a:gd name="connsiteY2" fmla="*/ 1391092 h 1633980"/>
                  <a:gd name="connsiteX3" fmla="*/ 1006175 w 3314700"/>
                  <a:gd name="connsiteY3" fmla="*/ 499941 h 1633980"/>
                  <a:gd name="connsiteX4" fmla="*/ 1663873 w 3314700"/>
                  <a:gd name="connsiteY4" fmla="*/ 73595 h 1633980"/>
                  <a:gd name="connsiteX5" fmla="*/ 3314700 w 3314700"/>
                  <a:gd name="connsiteY5" fmla="*/ 5205 h 1633980"/>
                  <a:gd name="connsiteX0" fmla="*/ 0 w 3314700"/>
                  <a:gd name="connsiteY0" fmla="*/ 1633980 h 1633980"/>
                  <a:gd name="connsiteX1" fmla="*/ 419664 w 3314700"/>
                  <a:gd name="connsiteY1" fmla="*/ 1590260 h 1633980"/>
                  <a:gd name="connsiteX2" fmla="*/ 633887 w 3314700"/>
                  <a:gd name="connsiteY2" fmla="*/ 1391092 h 1633980"/>
                  <a:gd name="connsiteX3" fmla="*/ 1006175 w 3314700"/>
                  <a:gd name="connsiteY3" fmla="*/ 499941 h 1633980"/>
                  <a:gd name="connsiteX4" fmla="*/ 1663873 w 3314700"/>
                  <a:gd name="connsiteY4" fmla="*/ 73595 h 1633980"/>
                  <a:gd name="connsiteX5" fmla="*/ 3314700 w 3314700"/>
                  <a:gd name="connsiteY5" fmla="*/ 5205 h 1633980"/>
                  <a:gd name="connsiteX0" fmla="*/ 0 w 3314700"/>
                  <a:gd name="connsiteY0" fmla="*/ 1633980 h 1633980"/>
                  <a:gd name="connsiteX1" fmla="*/ 419664 w 3314700"/>
                  <a:gd name="connsiteY1" fmla="*/ 1590260 h 1633980"/>
                  <a:gd name="connsiteX2" fmla="*/ 685891 w 3314700"/>
                  <a:gd name="connsiteY2" fmla="*/ 1274083 h 1633980"/>
                  <a:gd name="connsiteX3" fmla="*/ 1006175 w 3314700"/>
                  <a:gd name="connsiteY3" fmla="*/ 499941 h 1633980"/>
                  <a:gd name="connsiteX4" fmla="*/ 1663873 w 3314700"/>
                  <a:gd name="connsiteY4" fmla="*/ 73595 h 1633980"/>
                  <a:gd name="connsiteX5" fmla="*/ 3314700 w 3314700"/>
                  <a:gd name="connsiteY5" fmla="*/ 5205 h 1633980"/>
                  <a:gd name="connsiteX0" fmla="*/ 0 w 3314700"/>
                  <a:gd name="connsiteY0" fmla="*/ 1632005 h 1632005"/>
                  <a:gd name="connsiteX1" fmla="*/ 419664 w 3314700"/>
                  <a:gd name="connsiteY1" fmla="*/ 1588285 h 1632005"/>
                  <a:gd name="connsiteX2" fmla="*/ 685891 w 3314700"/>
                  <a:gd name="connsiteY2" fmla="*/ 1272108 h 1632005"/>
                  <a:gd name="connsiteX3" fmla="*/ 1058179 w 3314700"/>
                  <a:gd name="connsiteY3" fmla="*/ 411293 h 1632005"/>
                  <a:gd name="connsiteX4" fmla="*/ 1663873 w 3314700"/>
                  <a:gd name="connsiteY4" fmla="*/ 71620 h 1632005"/>
                  <a:gd name="connsiteX5" fmla="*/ 3314700 w 3314700"/>
                  <a:gd name="connsiteY5" fmla="*/ 3230 h 1632005"/>
                  <a:gd name="connsiteX0" fmla="*/ 0 w 3314700"/>
                  <a:gd name="connsiteY0" fmla="*/ 1632005 h 1633007"/>
                  <a:gd name="connsiteX1" fmla="*/ 419664 w 3314700"/>
                  <a:gd name="connsiteY1" fmla="*/ 1588285 h 1633007"/>
                  <a:gd name="connsiteX2" fmla="*/ 729227 w 3314700"/>
                  <a:gd name="connsiteY2" fmla="*/ 1237439 h 1633007"/>
                  <a:gd name="connsiteX3" fmla="*/ 1058179 w 3314700"/>
                  <a:gd name="connsiteY3" fmla="*/ 411293 h 1633007"/>
                  <a:gd name="connsiteX4" fmla="*/ 1663873 w 3314700"/>
                  <a:gd name="connsiteY4" fmla="*/ 71620 h 1633007"/>
                  <a:gd name="connsiteX5" fmla="*/ 3314700 w 3314700"/>
                  <a:gd name="connsiteY5" fmla="*/ 3230 h 1633007"/>
                  <a:gd name="connsiteX0" fmla="*/ 0 w 3314700"/>
                  <a:gd name="connsiteY0" fmla="*/ 1631546 h 1632548"/>
                  <a:gd name="connsiteX1" fmla="*/ 419664 w 3314700"/>
                  <a:gd name="connsiteY1" fmla="*/ 1587826 h 1632548"/>
                  <a:gd name="connsiteX2" fmla="*/ 729227 w 3314700"/>
                  <a:gd name="connsiteY2" fmla="*/ 1236980 h 1632548"/>
                  <a:gd name="connsiteX3" fmla="*/ 1053846 w 3314700"/>
                  <a:gd name="connsiteY3" fmla="*/ 380499 h 1632548"/>
                  <a:gd name="connsiteX4" fmla="*/ 1663873 w 3314700"/>
                  <a:gd name="connsiteY4" fmla="*/ 71161 h 1632548"/>
                  <a:gd name="connsiteX5" fmla="*/ 3314700 w 3314700"/>
                  <a:gd name="connsiteY5" fmla="*/ 2771 h 1632548"/>
                  <a:gd name="connsiteX0" fmla="*/ 0 w 3314700"/>
                  <a:gd name="connsiteY0" fmla="*/ 1632078 h 1633080"/>
                  <a:gd name="connsiteX1" fmla="*/ 419664 w 3314700"/>
                  <a:gd name="connsiteY1" fmla="*/ 1588358 h 1633080"/>
                  <a:gd name="connsiteX2" fmla="*/ 729227 w 3314700"/>
                  <a:gd name="connsiteY2" fmla="*/ 1237512 h 1633080"/>
                  <a:gd name="connsiteX3" fmla="*/ 1040845 w 3314700"/>
                  <a:gd name="connsiteY3" fmla="*/ 415700 h 1633080"/>
                  <a:gd name="connsiteX4" fmla="*/ 1663873 w 3314700"/>
                  <a:gd name="connsiteY4" fmla="*/ 71693 h 1633080"/>
                  <a:gd name="connsiteX5" fmla="*/ 3314700 w 3314700"/>
                  <a:gd name="connsiteY5" fmla="*/ 3303 h 1633080"/>
                  <a:gd name="connsiteX0" fmla="*/ 0 w 3314700"/>
                  <a:gd name="connsiteY0" fmla="*/ 1631743 h 1632745"/>
                  <a:gd name="connsiteX1" fmla="*/ 419664 w 3314700"/>
                  <a:gd name="connsiteY1" fmla="*/ 1588023 h 1632745"/>
                  <a:gd name="connsiteX2" fmla="*/ 729227 w 3314700"/>
                  <a:gd name="connsiteY2" fmla="*/ 1237177 h 1632745"/>
                  <a:gd name="connsiteX3" fmla="*/ 1031909 w 3314700"/>
                  <a:gd name="connsiteY3" fmla="*/ 394515 h 1632745"/>
                  <a:gd name="connsiteX4" fmla="*/ 1663873 w 3314700"/>
                  <a:gd name="connsiteY4" fmla="*/ 71358 h 1632745"/>
                  <a:gd name="connsiteX5" fmla="*/ 3314700 w 3314700"/>
                  <a:gd name="connsiteY5" fmla="*/ 2968 h 1632745"/>
                  <a:gd name="connsiteX0" fmla="*/ 0 w 3314700"/>
                  <a:gd name="connsiteY0" fmla="*/ 1632238 h 1633240"/>
                  <a:gd name="connsiteX1" fmla="*/ 419664 w 3314700"/>
                  <a:gd name="connsiteY1" fmla="*/ 1588518 h 1633240"/>
                  <a:gd name="connsiteX2" fmla="*/ 729227 w 3314700"/>
                  <a:gd name="connsiteY2" fmla="*/ 1237672 h 1633240"/>
                  <a:gd name="connsiteX3" fmla="*/ 1031909 w 3314700"/>
                  <a:gd name="connsiteY3" fmla="*/ 424795 h 1633240"/>
                  <a:gd name="connsiteX4" fmla="*/ 1663873 w 3314700"/>
                  <a:gd name="connsiteY4" fmla="*/ 71853 h 1633240"/>
                  <a:gd name="connsiteX5" fmla="*/ 3314700 w 3314700"/>
                  <a:gd name="connsiteY5" fmla="*/ 3463 h 1633240"/>
                  <a:gd name="connsiteX0" fmla="*/ 0 w 3314700"/>
                  <a:gd name="connsiteY0" fmla="*/ 1634923 h 1635925"/>
                  <a:gd name="connsiteX1" fmla="*/ 419664 w 3314700"/>
                  <a:gd name="connsiteY1" fmla="*/ 1591203 h 1635925"/>
                  <a:gd name="connsiteX2" fmla="*/ 729227 w 3314700"/>
                  <a:gd name="connsiteY2" fmla="*/ 1240357 h 1635925"/>
                  <a:gd name="connsiteX3" fmla="*/ 1031909 w 3314700"/>
                  <a:gd name="connsiteY3" fmla="*/ 427480 h 1635925"/>
                  <a:gd name="connsiteX4" fmla="*/ 1669830 w 3314700"/>
                  <a:gd name="connsiteY4" fmla="*/ 59645 h 1635925"/>
                  <a:gd name="connsiteX5" fmla="*/ 3314700 w 3314700"/>
                  <a:gd name="connsiteY5" fmla="*/ 6148 h 1635925"/>
                  <a:gd name="connsiteX0" fmla="*/ 0 w 3314700"/>
                  <a:gd name="connsiteY0" fmla="*/ 1634923 h 1634923"/>
                  <a:gd name="connsiteX1" fmla="*/ 419664 w 3314700"/>
                  <a:gd name="connsiteY1" fmla="*/ 1591203 h 1634923"/>
                  <a:gd name="connsiteX2" fmla="*/ 735184 w 3314700"/>
                  <a:gd name="connsiteY2" fmla="*/ 1273121 h 1634923"/>
                  <a:gd name="connsiteX3" fmla="*/ 1031909 w 3314700"/>
                  <a:gd name="connsiteY3" fmla="*/ 427480 h 1634923"/>
                  <a:gd name="connsiteX4" fmla="*/ 1669830 w 3314700"/>
                  <a:gd name="connsiteY4" fmla="*/ 59645 h 1634923"/>
                  <a:gd name="connsiteX5" fmla="*/ 3314700 w 3314700"/>
                  <a:gd name="connsiteY5" fmla="*/ 6148 h 1634923"/>
                  <a:gd name="connsiteX0" fmla="*/ 0 w 3314700"/>
                  <a:gd name="connsiteY0" fmla="*/ 1633493 h 1633493"/>
                  <a:gd name="connsiteX1" fmla="*/ 419664 w 3314700"/>
                  <a:gd name="connsiteY1" fmla="*/ 1589773 h 1633493"/>
                  <a:gd name="connsiteX2" fmla="*/ 735184 w 3314700"/>
                  <a:gd name="connsiteY2" fmla="*/ 1271691 h 1633493"/>
                  <a:gd name="connsiteX3" fmla="*/ 1058716 w 3314700"/>
                  <a:gd name="connsiteY3" fmla="*/ 381373 h 1633493"/>
                  <a:gd name="connsiteX4" fmla="*/ 1669830 w 3314700"/>
                  <a:gd name="connsiteY4" fmla="*/ 58215 h 1633493"/>
                  <a:gd name="connsiteX5" fmla="*/ 3314700 w 3314700"/>
                  <a:gd name="connsiteY5" fmla="*/ 4718 h 1633493"/>
                  <a:gd name="connsiteX0" fmla="*/ 0 w 3314700"/>
                  <a:gd name="connsiteY0" fmla="*/ 1634970 h 1634970"/>
                  <a:gd name="connsiteX1" fmla="*/ 419664 w 3314700"/>
                  <a:gd name="connsiteY1" fmla="*/ 1591250 h 1634970"/>
                  <a:gd name="connsiteX2" fmla="*/ 735184 w 3314700"/>
                  <a:gd name="connsiteY2" fmla="*/ 1273168 h 1634970"/>
                  <a:gd name="connsiteX3" fmla="*/ 1058716 w 3314700"/>
                  <a:gd name="connsiteY3" fmla="*/ 382850 h 1634970"/>
                  <a:gd name="connsiteX4" fmla="*/ 1689565 w 3314700"/>
                  <a:gd name="connsiteY4" fmla="*/ 53114 h 1634970"/>
                  <a:gd name="connsiteX5" fmla="*/ 3314700 w 3314700"/>
                  <a:gd name="connsiteY5" fmla="*/ 6195 h 1634970"/>
                  <a:gd name="connsiteX0" fmla="*/ 0 w 3314700"/>
                  <a:gd name="connsiteY0" fmla="*/ 1635219 h 1635219"/>
                  <a:gd name="connsiteX1" fmla="*/ 419664 w 3314700"/>
                  <a:gd name="connsiteY1" fmla="*/ 1591499 h 1635219"/>
                  <a:gd name="connsiteX2" fmla="*/ 735184 w 3314700"/>
                  <a:gd name="connsiteY2" fmla="*/ 1273417 h 1635219"/>
                  <a:gd name="connsiteX3" fmla="*/ 1058716 w 3314700"/>
                  <a:gd name="connsiteY3" fmla="*/ 389678 h 1635219"/>
                  <a:gd name="connsiteX4" fmla="*/ 1689565 w 3314700"/>
                  <a:gd name="connsiteY4" fmla="*/ 53363 h 1635219"/>
                  <a:gd name="connsiteX5" fmla="*/ 3314700 w 3314700"/>
                  <a:gd name="connsiteY5" fmla="*/ 6444 h 1635219"/>
                  <a:gd name="connsiteX0" fmla="*/ 0 w 3314700"/>
                  <a:gd name="connsiteY0" fmla="*/ 1636012 h 1636012"/>
                  <a:gd name="connsiteX1" fmla="*/ 419664 w 3314700"/>
                  <a:gd name="connsiteY1" fmla="*/ 1592292 h 1636012"/>
                  <a:gd name="connsiteX2" fmla="*/ 735184 w 3314700"/>
                  <a:gd name="connsiteY2" fmla="*/ 1274210 h 1636012"/>
                  <a:gd name="connsiteX3" fmla="*/ 1048848 w 3314700"/>
                  <a:gd name="connsiteY3" fmla="*/ 410206 h 1636012"/>
                  <a:gd name="connsiteX4" fmla="*/ 1689565 w 3314700"/>
                  <a:gd name="connsiteY4" fmla="*/ 54156 h 1636012"/>
                  <a:gd name="connsiteX5" fmla="*/ 3314700 w 3314700"/>
                  <a:gd name="connsiteY5" fmla="*/ 7237 h 1636012"/>
                  <a:gd name="connsiteX0" fmla="*/ 0 w 3314700"/>
                  <a:gd name="connsiteY0" fmla="*/ 1634497 h 1634497"/>
                  <a:gd name="connsiteX1" fmla="*/ 419664 w 3314700"/>
                  <a:gd name="connsiteY1" fmla="*/ 1590777 h 1634497"/>
                  <a:gd name="connsiteX2" fmla="*/ 735184 w 3314700"/>
                  <a:gd name="connsiteY2" fmla="*/ 1272695 h 1634497"/>
                  <a:gd name="connsiteX3" fmla="*/ 1065294 w 3314700"/>
                  <a:gd name="connsiteY3" fmla="*/ 369220 h 1634497"/>
                  <a:gd name="connsiteX4" fmla="*/ 1689565 w 3314700"/>
                  <a:gd name="connsiteY4" fmla="*/ 52641 h 1634497"/>
                  <a:gd name="connsiteX5" fmla="*/ 3314700 w 3314700"/>
                  <a:gd name="connsiteY5" fmla="*/ 5722 h 1634497"/>
                  <a:gd name="connsiteX0" fmla="*/ 0 w 3468238"/>
                  <a:gd name="connsiteY0" fmla="*/ 1643026 h 1643026"/>
                  <a:gd name="connsiteX1" fmla="*/ 419664 w 3468238"/>
                  <a:gd name="connsiteY1" fmla="*/ 1599306 h 1643026"/>
                  <a:gd name="connsiteX2" fmla="*/ 735184 w 3468238"/>
                  <a:gd name="connsiteY2" fmla="*/ 1281224 h 1643026"/>
                  <a:gd name="connsiteX3" fmla="*/ 1065294 w 3468238"/>
                  <a:gd name="connsiteY3" fmla="*/ 377749 h 1643026"/>
                  <a:gd name="connsiteX4" fmla="*/ 1689565 w 3468238"/>
                  <a:gd name="connsiteY4" fmla="*/ 61170 h 1643026"/>
                  <a:gd name="connsiteX5" fmla="*/ 3468238 w 3468238"/>
                  <a:gd name="connsiteY5" fmla="*/ 4015 h 1643026"/>
                  <a:gd name="connsiteX0" fmla="*/ 0 w 3513958"/>
                  <a:gd name="connsiteY0" fmla="*/ 1643026 h 1643026"/>
                  <a:gd name="connsiteX1" fmla="*/ 419664 w 3513958"/>
                  <a:gd name="connsiteY1" fmla="*/ 1599306 h 1643026"/>
                  <a:gd name="connsiteX2" fmla="*/ 735184 w 3513958"/>
                  <a:gd name="connsiteY2" fmla="*/ 1281224 h 1643026"/>
                  <a:gd name="connsiteX3" fmla="*/ 1065294 w 3513958"/>
                  <a:gd name="connsiteY3" fmla="*/ 377749 h 1643026"/>
                  <a:gd name="connsiteX4" fmla="*/ 1689565 w 3513958"/>
                  <a:gd name="connsiteY4" fmla="*/ 61170 h 1643026"/>
                  <a:gd name="connsiteX5" fmla="*/ 3513958 w 3513958"/>
                  <a:gd name="connsiteY5" fmla="*/ 4015 h 1643026"/>
                  <a:gd name="connsiteX0" fmla="*/ 0 w 3513958"/>
                  <a:gd name="connsiteY0" fmla="*/ 1641869 h 1641869"/>
                  <a:gd name="connsiteX1" fmla="*/ 419664 w 3513958"/>
                  <a:gd name="connsiteY1" fmla="*/ 1598149 h 1641869"/>
                  <a:gd name="connsiteX2" fmla="*/ 735184 w 3513958"/>
                  <a:gd name="connsiteY2" fmla="*/ 1280067 h 1641869"/>
                  <a:gd name="connsiteX3" fmla="*/ 1065294 w 3513958"/>
                  <a:gd name="connsiteY3" fmla="*/ 314247 h 1641869"/>
                  <a:gd name="connsiteX4" fmla="*/ 1689565 w 3513958"/>
                  <a:gd name="connsiteY4" fmla="*/ 60013 h 1641869"/>
                  <a:gd name="connsiteX5" fmla="*/ 3513958 w 3513958"/>
                  <a:gd name="connsiteY5" fmla="*/ 2858 h 1641869"/>
                  <a:gd name="connsiteX0" fmla="*/ 0 w 3513958"/>
                  <a:gd name="connsiteY0" fmla="*/ 1641519 h 1641519"/>
                  <a:gd name="connsiteX1" fmla="*/ 419664 w 3513958"/>
                  <a:gd name="connsiteY1" fmla="*/ 1597799 h 1641519"/>
                  <a:gd name="connsiteX2" fmla="*/ 735184 w 3513958"/>
                  <a:gd name="connsiteY2" fmla="*/ 1279717 h 1641519"/>
                  <a:gd name="connsiteX3" fmla="*/ 1065294 w 3513958"/>
                  <a:gd name="connsiteY3" fmla="*/ 313897 h 1641519"/>
                  <a:gd name="connsiteX4" fmla="*/ 1768535 w 3513958"/>
                  <a:gd name="connsiteY4" fmla="*/ 63820 h 1641519"/>
                  <a:gd name="connsiteX5" fmla="*/ 3513958 w 3513958"/>
                  <a:gd name="connsiteY5" fmla="*/ 2508 h 1641519"/>
                  <a:gd name="connsiteX0" fmla="*/ 0 w 3513958"/>
                  <a:gd name="connsiteY0" fmla="*/ 1645566 h 1645566"/>
                  <a:gd name="connsiteX1" fmla="*/ 419664 w 3513958"/>
                  <a:gd name="connsiteY1" fmla="*/ 1601846 h 1645566"/>
                  <a:gd name="connsiteX2" fmla="*/ 735184 w 3513958"/>
                  <a:gd name="connsiteY2" fmla="*/ 1283764 h 1645566"/>
                  <a:gd name="connsiteX3" fmla="*/ 1065294 w 3513958"/>
                  <a:gd name="connsiteY3" fmla="*/ 317944 h 1645566"/>
                  <a:gd name="connsiteX4" fmla="*/ 1618906 w 3513958"/>
                  <a:gd name="connsiteY4" fmla="*/ 42929 h 1645566"/>
                  <a:gd name="connsiteX5" fmla="*/ 3513958 w 3513958"/>
                  <a:gd name="connsiteY5" fmla="*/ 6555 h 1645566"/>
                  <a:gd name="connsiteX0" fmla="*/ 0 w 3513958"/>
                  <a:gd name="connsiteY0" fmla="*/ 1645069 h 1645069"/>
                  <a:gd name="connsiteX1" fmla="*/ 419664 w 3513958"/>
                  <a:gd name="connsiteY1" fmla="*/ 1601349 h 1645069"/>
                  <a:gd name="connsiteX2" fmla="*/ 735184 w 3513958"/>
                  <a:gd name="connsiteY2" fmla="*/ 1283267 h 1645069"/>
                  <a:gd name="connsiteX3" fmla="*/ 1027886 w 3513958"/>
                  <a:gd name="connsiteY3" fmla="*/ 304978 h 1645069"/>
                  <a:gd name="connsiteX4" fmla="*/ 1618906 w 3513958"/>
                  <a:gd name="connsiteY4" fmla="*/ 42432 h 1645069"/>
                  <a:gd name="connsiteX5" fmla="*/ 3513958 w 3513958"/>
                  <a:gd name="connsiteY5" fmla="*/ 6058 h 1645069"/>
                  <a:gd name="connsiteX0" fmla="*/ 0 w 3513958"/>
                  <a:gd name="connsiteY0" fmla="*/ 1645566 h 1645566"/>
                  <a:gd name="connsiteX1" fmla="*/ 419664 w 3513958"/>
                  <a:gd name="connsiteY1" fmla="*/ 1601846 h 1645566"/>
                  <a:gd name="connsiteX2" fmla="*/ 735184 w 3513958"/>
                  <a:gd name="connsiteY2" fmla="*/ 1283764 h 1645566"/>
                  <a:gd name="connsiteX3" fmla="*/ 1098545 w 3513958"/>
                  <a:gd name="connsiteY3" fmla="*/ 317944 h 1645566"/>
                  <a:gd name="connsiteX4" fmla="*/ 1618906 w 3513958"/>
                  <a:gd name="connsiteY4" fmla="*/ 42929 h 1645566"/>
                  <a:gd name="connsiteX5" fmla="*/ 3513958 w 3513958"/>
                  <a:gd name="connsiteY5" fmla="*/ 6555 h 1645566"/>
                  <a:gd name="connsiteX0" fmla="*/ 0 w 3513958"/>
                  <a:gd name="connsiteY0" fmla="*/ 1648480 h 1648480"/>
                  <a:gd name="connsiteX1" fmla="*/ 419664 w 3513958"/>
                  <a:gd name="connsiteY1" fmla="*/ 1604760 h 1648480"/>
                  <a:gd name="connsiteX2" fmla="*/ 735184 w 3513958"/>
                  <a:gd name="connsiteY2" fmla="*/ 1286678 h 1648480"/>
                  <a:gd name="connsiteX3" fmla="*/ 1098545 w 3513958"/>
                  <a:gd name="connsiteY3" fmla="*/ 320858 h 1648480"/>
                  <a:gd name="connsiteX4" fmla="*/ 1826724 w 3513958"/>
                  <a:gd name="connsiteY4" fmla="*/ 37530 h 1648480"/>
                  <a:gd name="connsiteX5" fmla="*/ 3513958 w 3513958"/>
                  <a:gd name="connsiteY5" fmla="*/ 9469 h 1648480"/>
                  <a:gd name="connsiteX0" fmla="*/ 0 w 3513958"/>
                  <a:gd name="connsiteY0" fmla="*/ 1660647 h 1660647"/>
                  <a:gd name="connsiteX1" fmla="*/ 419664 w 3513958"/>
                  <a:gd name="connsiteY1" fmla="*/ 1616927 h 1660647"/>
                  <a:gd name="connsiteX2" fmla="*/ 735184 w 3513958"/>
                  <a:gd name="connsiteY2" fmla="*/ 1298845 h 1660647"/>
                  <a:gd name="connsiteX3" fmla="*/ 1098545 w 3513958"/>
                  <a:gd name="connsiteY3" fmla="*/ 333025 h 1660647"/>
                  <a:gd name="connsiteX4" fmla="*/ 1759406 w 3513958"/>
                  <a:gd name="connsiteY4" fmla="*/ 27258 h 1660647"/>
                  <a:gd name="connsiteX5" fmla="*/ 3513958 w 3513958"/>
                  <a:gd name="connsiteY5" fmla="*/ 21636 h 1660647"/>
                  <a:gd name="connsiteX0" fmla="*/ 0 w 1759406"/>
                  <a:gd name="connsiteY0" fmla="*/ 1633389 h 1633389"/>
                  <a:gd name="connsiteX1" fmla="*/ 419664 w 1759406"/>
                  <a:gd name="connsiteY1" fmla="*/ 1589669 h 1633389"/>
                  <a:gd name="connsiteX2" fmla="*/ 735184 w 1759406"/>
                  <a:gd name="connsiteY2" fmla="*/ 1271587 h 1633389"/>
                  <a:gd name="connsiteX3" fmla="*/ 1098545 w 1759406"/>
                  <a:gd name="connsiteY3" fmla="*/ 305767 h 1633389"/>
                  <a:gd name="connsiteX4" fmla="*/ 1759406 w 1759406"/>
                  <a:gd name="connsiteY4" fmla="*/ 0 h 1633389"/>
                  <a:gd name="connsiteX0" fmla="*/ 0 w 1746249"/>
                  <a:gd name="connsiteY0" fmla="*/ 1643257 h 1643257"/>
                  <a:gd name="connsiteX1" fmla="*/ 419664 w 1746249"/>
                  <a:gd name="connsiteY1" fmla="*/ 1599537 h 1643257"/>
                  <a:gd name="connsiteX2" fmla="*/ 735184 w 1746249"/>
                  <a:gd name="connsiteY2" fmla="*/ 1281455 h 1643257"/>
                  <a:gd name="connsiteX3" fmla="*/ 1098545 w 1746249"/>
                  <a:gd name="connsiteY3" fmla="*/ 315635 h 1643257"/>
                  <a:gd name="connsiteX4" fmla="*/ 1746249 w 1746249"/>
                  <a:gd name="connsiteY4" fmla="*/ 0 h 1643257"/>
                  <a:gd name="connsiteX0" fmla="*/ 0 w 1749538"/>
                  <a:gd name="connsiteY0" fmla="*/ 1636679 h 1636679"/>
                  <a:gd name="connsiteX1" fmla="*/ 419664 w 1749538"/>
                  <a:gd name="connsiteY1" fmla="*/ 1592959 h 1636679"/>
                  <a:gd name="connsiteX2" fmla="*/ 735184 w 1749538"/>
                  <a:gd name="connsiteY2" fmla="*/ 1274877 h 1636679"/>
                  <a:gd name="connsiteX3" fmla="*/ 1098545 w 1749538"/>
                  <a:gd name="connsiteY3" fmla="*/ 309057 h 1636679"/>
                  <a:gd name="connsiteX4" fmla="*/ 1749538 w 1749538"/>
                  <a:gd name="connsiteY4" fmla="*/ 0 h 1636679"/>
                  <a:gd name="connsiteX0" fmla="*/ 0 w 1749538"/>
                  <a:gd name="connsiteY0" fmla="*/ 1636679 h 1636679"/>
                  <a:gd name="connsiteX1" fmla="*/ 419664 w 1749538"/>
                  <a:gd name="connsiteY1" fmla="*/ 1592959 h 1636679"/>
                  <a:gd name="connsiteX2" fmla="*/ 735184 w 1749538"/>
                  <a:gd name="connsiteY2" fmla="*/ 1274877 h 1636679"/>
                  <a:gd name="connsiteX3" fmla="*/ 1085845 w 1749538"/>
                  <a:gd name="connsiteY3" fmla="*/ 226507 h 1636679"/>
                  <a:gd name="connsiteX4" fmla="*/ 1749538 w 1749538"/>
                  <a:gd name="connsiteY4" fmla="*/ 0 h 1636679"/>
                  <a:gd name="connsiteX0" fmla="*/ 0 w 1647938"/>
                  <a:gd name="connsiteY0" fmla="*/ 1643029 h 1643029"/>
                  <a:gd name="connsiteX1" fmla="*/ 419664 w 1647938"/>
                  <a:gd name="connsiteY1" fmla="*/ 1599309 h 1643029"/>
                  <a:gd name="connsiteX2" fmla="*/ 735184 w 1647938"/>
                  <a:gd name="connsiteY2" fmla="*/ 1281227 h 1643029"/>
                  <a:gd name="connsiteX3" fmla="*/ 1085845 w 1647938"/>
                  <a:gd name="connsiteY3" fmla="*/ 232857 h 1643029"/>
                  <a:gd name="connsiteX4" fmla="*/ 1647938 w 1647938"/>
                  <a:gd name="connsiteY4" fmla="*/ 0 h 1643029"/>
                  <a:gd name="connsiteX0" fmla="*/ 0 w 1682228"/>
                  <a:gd name="connsiteY0" fmla="*/ 1643029 h 1643029"/>
                  <a:gd name="connsiteX1" fmla="*/ 419664 w 1682228"/>
                  <a:gd name="connsiteY1" fmla="*/ 1599309 h 1643029"/>
                  <a:gd name="connsiteX2" fmla="*/ 735184 w 1682228"/>
                  <a:gd name="connsiteY2" fmla="*/ 1281227 h 1643029"/>
                  <a:gd name="connsiteX3" fmla="*/ 1085845 w 1682228"/>
                  <a:gd name="connsiteY3" fmla="*/ 232857 h 1643029"/>
                  <a:gd name="connsiteX4" fmla="*/ 1682228 w 1682228"/>
                  <a:gd name="connsiteY4" fmla="*/ 0 h 1643029"/>
                  <a:gd name="connsiteX0" fmla="*/ 0 w 1682228"/>
                  <a:gd name="connsiteY0" fmla="*/ 1643029 h 1643029"/>
                  <a:gd name="connsiteX1" fmla="*/ 419664 w 1682228"/>
                  <a:gd name="connsiteY1" fmla="*/ 1599309 h 1643029"/>
                  <a:gd name="connsiteX2" fmla="*/ 735184 w 1682228"/>
                  <a:gd name="connsiteY2" fmla="*/ 1281227 h 1643029"/>
                  <a:gd name="connsiteX3" fmla="*/ 1074415 w 1682228"/>
                  <a:gd name="connsiteY3" fmla="*/ 229047 h 1643029"/>
                  <a:gd name="connsiteX4" fmla="*/ 1682228 w 1682228"/>
                  <a:gd name="connsiteY4" fmla="*/ 0 h 1643029"/>
                  <a:gd name="connsiteX0" fmla="*/ 0 w 1682228"/>
                  <a:gd name="connsiteY0" fmla="*/ 1643029 h 1643029"/>
                  <a:gd name="connsiteX1" fmla="*/ 419664 w 1682228"/>
                  <a:gd name="connsiteY1" fmla="*/ 1599309 h 1643029"/>
                  <a:gd name="connsiteX2" fmla="*/ 735184 w 1682228"/>
                  <a:gd name="connsiteY2" fmla="*/ 1281227 h 1643029"/>
                  <a:gd name="connsiteX3" fmla="*/ 1089655 w 1682228"/>
                  <a:gd name="connsiteY3" fmla="*/ 251907 h 1643029"/>
                  <a:gd name="connsiteX4" fmla="*/ 1682228 w 1682228"/>
                  <a:gd name="connsiteY4" fmla="*/ 0 h 1643029"/>
                  <a:gd name="connsiteX0" fmla="*/ 0 w 1678418"/>
                  <a:gd name="connsiteY0" fmla="*/ 1631599 h 1631599"/>
                  <a:gd name="connsiteX1" fmla="*/ 419664 w 1678418"/>
                  <a:gd name="connsiteY1" fmla="*/ 1587879 h 1631599"/>
                  <a:gd name="connsiteX2" fmla="*/ 735184 w 1678418"/>
                  <a:gd name="connsiteY2" fmla="*/ 1269797 h 1631599"/>
                  <a:gd name="connsiteX3" fmla="*/ 1089655 w 1678418"/>
                  <a:gd name="connsiteY3" fmla="*/ 240477 h 1631599"/>
                  <a:gd name="connsiteX4" fmla="*/ 1678418 w 1678418"/>
                  <a:gd name="connsiteY4" fmla="*/ 0 h 1631599"/>
                  <a:gd name="connsiteX0" fmla="*/ 0 w 1663178"/>
                  <a:gd name="connsiteY0" fmla="*/ 1635409 h 1635409"/>
                  <a:gd name="connsiteX1" fmla="*/ 419664 w 1663178"/>
                  <a:gd name="connsiteY1" fmla="*/ 1591689 h 1635409"/>
                  <a:gd name="connsiteX2" fmla="*/ 735184 w 1663178"/>
                  <a:gd name="connsiteY2" fmla="*/ 1273607 h 1635409"/>
                  <a:gd name="connsiteX3" fmla="*/ 1089655 w 1663178"/>
                  <a:gd name="connsiteY3" fmla="*/ 244287 h 1635409"/>
                  <a:gd name="connsiteX4" fmla="*/ 1663178 w 1663178"/>
                  <a:gd name="connsiteY4" fmla="*/ 0 h 1635409"/>
                  <a:gd name="connsiteX0" fmla="*/ 0 w 1663178"/>
                  <a:gd name="connsiteY0" fmla="*/ 1635409 h 1635409"/>
                  <a:gd name="connsiteX1" fmla="*/ 419664 w 1663178"/>
                  <a:gd name="connsiteY1" fmla="*/ 1591689 h 1635409"/>
                  <a:gd name="connsiteX2" fmla="*/ 735184 w 1663178"/>
                  <a:gd name="connsiteY2" fmla="*/ 1273607 h 1635409"/>
                  <a:gd name="connsiteX3" fmla="*/ 1089655 w 1663178"/>
                  <a:gd name="connsiteY3" fmla="*/ 244287 h 1635409"/>
                  <a:gd name="connsiteX4" fmla="*/ 1290500 w 1663178"/>
                  <a:gd name="connsiteY4" fmla="*/ 48402 h 1635409"/>
                  <a:gd name="connsiteX5" fmla="*/ 1663178 w 1663178"/>
                  <a:gd name="connsiteY5" fmla="*/ 0 h 1635409"/>
                  <a:gd name="connsiteX0" fmla="*/ 0 w 1663178"/>
                  <a:gd name="connsiteY0" fmla="*/ 1635409 h 1635409"/>
                  <a:gd name="connsiteX1" fmla="*/ 419664 w 1663178"/>
                  <a:gd name="connsiteY1" fmla="*/ 1591689 h 1635409"/>
                  <a:gd name="connsiteX2" fmla="*/ 735184 w 1663178"/>
                  <a:gd name="connsiteY2" fmla="*/ 1273607 h 1635409"/>
                  <a:gd name="connsiteX3" fmla="*/ 1060052 w 1663178"/>
                  <a:gd name="connsiteY3" fmla="*/ 316650 h 1635409"/>
                  <a:gd name="connsiteX4" fmla="*/ 1290500 w 1663178"/>
                  <a:gd name="connsiteY4" fmla="*/ 48402 h 1635409"/>
                  <a:gd name="connsiteX5" fmla="*/ 1663178 w 1663178"/>
                  <a:gd name="connsiteY5" fmla="*/ 0 h 1635409"/>
                  <a:gd name="connsiteX0" fmla="*/ 0 w 1663178"/>
                  <a:gd name="connsiteY0" fmla="*/ 1635409 h 1635409"/>
                  <a:gd name="connsiteX1" fmla="*/ 419664 w 1663178"/>
                  <a:gd name="connsiteY1" fmla="*/ 1591689 h 1635409"/>
                  <a:gd name="connsiteX2" fmla="*/ 735184 w 1663178"/>
                  <a:gd name="connsiteY2" fmla="*/ 1273607 h 1635409"/>
                  <a:gd name="connsiteX3" fmla="*/ 1060052 w 1663178"/>
                  <a:gd name="connsiteY3" fmla="*/ 316650 h 1635409"/>
                  <a:gd name="connsiteX4" fmla="*/ 1280632 w 1663178"/>
                  <a:gd name="connsiteY4" fmla="*/ 71426 h 1635409"/>
                  <a:gd name="connsiteX5" fmla="*/ 1663178 w 1663178"/>
                  <a:gd name="connsiteY5" fmla="*/ 0 h 1635409"/>
                  <a:gd name="connsiteX0" fmla="*/ 0 w 1663178"/>
                  <a:gd name="connsiteY0" fmla="*/ 1635409 h 1635409"/>
                  <a:gd name="connsiteX1" fmla="*/ 419664 w 1663178"/>
                  <a:gd name="connsiteY1" fmla="*/ 1591689 h 1635409"/>
                  <a:gd name="connsiteX2" fmla="*/ 735184 w 1663178"/>
                  <a:gd name="connsiteY2" fmla="*/ 1273607 h 1635409"/>
                  <a:gd name="connsiteX3" fmla="*/ 1060052 w 1663178"/>
                  <a:gd name="connsiteY3" fmla="*/ 316650 h 1635409"/>
                  <a:gd name="connsiteX4" fmla="*/ 1359573 w 1663178"/>
                  <a:gd name="connsiteY4" fmla="*/ 41823 h 1635409"/>
                  <a:gd name="connsiteX5" fmla="*/ 1663178 w 1663178"/>
                  <a:gd name="connsiteY5" fmla="*/ 0 h 1635409"/>
                  <a:gd name="connsiteX0" fmla="*/ 0 w 1663178"/>
                  <a:gd name="connsiteY0" fmla="*/ 1635409 h 1635409"/>
                  <a:gd name="connsiteX1" fmla="*/ 419664 w 1663178"/>
                  <a:gd name="connsiteY1" fmla="*/ 1591689 h 1635409"/>
                  <a:gd name="connsiteX2" fmla="*/ 735184 w 1663178"/>
                  <a:gd name="connsiteY2" fmla="*/ 1273607 h 1635409"/>
                  <a:gd name="connsiteX3" fmla="*/ 1060052 w 1663178"/>
                  <a:gd name="connsiteY3" fmla="*/ 316650 h 1635409"/>
                  <a:gd name="connsiteX4" fmla="*/ 1359573 w 1663178"/>
                  <a:gd name="connsiteY4" fmla="*/ 51691 h 1635409"/>
                  <a:gd name="connsiteX5" fmla="*/ 1663178 w 1663178"/>
                  <a:gd name="connsiteY5" fmla="*/ 0 h 1635409"/>
                  <a:gd name="connsiteX0" fmla="*/ 0 w 1663178"/>
                  <a:gd name="connsiteY0" fmla="*/ 1635409 h 1635409"/>
                  <a:gd name="connsiteX1" fmla="*/ 419664 w 1663178"/>
                  <a:gd name="connsiteY1" fmla="*/ 1591689 h 1635409"/>
                  <a:gd name="connsiteX2" fmla="*/ 735184 w 1663178"/>
                  <a:gd name="connsiteY2" fmla="*/ 1273607 h 1635409"/>
                  <a:gd name="connsiteX3" fmla="*/ 1060052 w 1663178"/>
                  <a:gd name="connsiteY3" fmla="*/ 316650 h 1635409"/>
                  <a:gd name="connsiteX4" fmla="*/ 1349705 w 1663178"/>
                  <a:gd name="connsiteY4" fmla="*/ 45112 h 1635409"/>
                  <a:gd name="connsiteX5" fmla="*/ 1663178 w 1663178"/>
                  <a:gd name="connsiteY5" fmla="*/ 0 h 1635409"/>
                  <a:gd name="connsiteX0" fmla="*/ 0 w 1688884"/>
                  <a:gd name="connsiteY0" fmla="*/ 1635409 h 1635409"/>
                  <a:gd name="connsiteX1" fmla="*/ 419664 w 1688884"/>
                  <a:gd name="connsiteY1" fmla="*/ 1591689 h 1635409"/>
                  <a:gd name="connsiteX2" fmla="*/ 735184 w 1688884"/>
                  <a:gd name="connsiteY2" fmla="*/ 1273607 h 1635409"/>
                  <a:gd name="connsiteX3" fmla="*/ 1060052 w 1688884"/>
                  <a:gd name="connsiteY3" fmla="*/ 316650 h 1635409"/>
                  <a:gd name="connsiteX4" fmla="*/ 1349705 w 1688884"/>
                  <a:gd name="connsiteY4" fmla="*/ 45112 h 1635409"/>
                  <a:gd name="connsiteX5" fmla="*/ 1688884 w 1688884"/>
                  <a:gd name="connsiteY5" fmla="*/ 0 h 1635409"/>
                  <a:gd name="connsiteX0" fmla="*/ 0 w 1659505"/>
                  <a:gd name="connsiteY0" fmla="*/ 1635409 h 1635409"/>
                  <a:gd name="connsiteX1" fmla="*/ 419664 w 1659505"/>
                  <a:gd name="connsiteY1" fmla="*/ 1591689 h 1635409"/>
                  <a:gd name="connsiteX2" fmla="*/ 735184 w 1659505"/>
                  <a:gd name="connsiteY2" fmla="*/ 1273607 h 1635409"/>
                  <a:gd name="connsiteX3" fmla="*/ 1060052 w 1659505"/>
                  <a:gd name="connsiteY3" fmla="*/ 316650 h 1635409"/>
                  <a:gd name="connsiteX4" fmla="*/ 1349705 w 1659505"/>
                  <a:gd name="connsiteY4" fmla="*/ 45112 h 1635409"/>
                  <a:gd name="connsiteX5" fmla="*/ 1659505 w 1659505"/>
                  <a:gd name="connsiteY5" fmla="*/ 0 h 1635409"/>
                  <a:gd name="connsiteX0" fmla="*/ 0 w 1674194"/>
                  <a:gd name="connsiteY0" fmla="*/ 1639081 h 1639081"/>
                  <a:gd name="connsiteX1" fmla="*/ 419664 w 1674194"/>
                  <a:gd name="connsiteY1" fmla="*/ 1595361 h 1639081"/>
                  <a:gd name="connsiteX2" fmla="*/ 735184 w 1674194"/>
                  <a:gd name="connsiteY2" fmla="*/ 1277279 h 1639081"/>
                  <a:gd name="connsiteX3" fmla="*/ 1060052 w 1674194"/>
                  <a:gd name="connsiteY3" fmla="*/ 320322 h 1639081"/>
                  <a:gd name="connsiteX4" fmla="*/ 1349705 w 1674194"/>
                  <a:gd name="connsiteY4" fmla="*/ 48784 h 1639081"/>
                  <a:gd name="connsiteX5" fmla="*/ 1674194 w 1674194"/>
                  <a:gd name="connsiteY5" fmla="*/ 0 h 1639081"/>
                  <a:gd name="connsiteX0" fmla="*/ 0 w 1692555"/>
                  <a:gd name="connsiteY0" fmla="*/ 1635409 h 1635409"/>
                  <a:gd name="connsiteX1" fmla="*/ 419664 w 1692555"/>
                  <a:gd name="connsiteY1" fmla="*/ 1591689 h 1635409"/>
                  <a:gd name="connsiteX2" fmla="*/ 735184 w 1692555"/>
                  <a:gd name="connsiteY2" fmla="*/ 1273607 h 1635409"/>
                  <a:gd name="connsiteX3" fmla="*/ 1060052 w 1692555"/>
                  <a:gd name="connsiteY3" fmla="*/ 316650 h 1635409"/>
                  <a:gd name="connsiteX4" fmla="*/ 1349705 w 1692555"/>
                  <a:gd name="connsiteY4" fmla="*/ 45112 h 1635409"/>
                  <a:gd name="connsiteX5" fmla="*/ 1692555 w 1692555"/>
                  <a:gd name="connsiteY5" fmla="*/ 0 h 1635409"/>
                  <a:gd name="connsiteX0" fmla="*/ 0 w 1674194"/>
                  <a:gd name="connsiteY0" fmla="*/ 1635409 h 1635409"/>
                  <a:gd name="connsiteX1" fmla="*/ 419664 w 1674194"/>
                  <a:gd name="connsiteY1" fmla="*/ 1591689 h 1635409"/>
                  <a:gd name="connsiteX2" fmla="*/ 735184 w 1674194"/>
                  <a:gd name="connsiteY2" fmla="*/ 1273607 h 1635409"/>
                  <a:gd name="connsiteX3" fmla="*/ 1060052 w 1674194"/>
                  <a:gd name="connsiteY3" fmla="*/ 316650 h 1635409"/>
                  <a:gd name="connsiteX4" fmla="*/ 1349705 w 1674194"/>
                  <a:gd name="connsiteY4" fmla="*/ 45112 h 1635409"/>
                  <a:gd name="connsiteX5" fmla="*/ 1674194 w 1674194"/>
                  <a:gd name="connsiteY5" fmla="*/ 0 h 1635409"/>
                  <a:gd name="connsiteX0" fmla="*/ 0 w 1857781"/>
                  <a:gd name="connsiteY0" fmla="*/ 1638940 h 1638940"/>
                  <a:gd name="connsiteX1" fmla="*/ 419664 w 1857781"/>
                  <a:gd name="connsiteY1" fmla="*/ 1595220 h 1638940"/>
                  <a:gd name="connsiteX2" fmla="*/ 735184 w 1857781"/>
                  <a:gd name="connsiteY2" fmla="*/ 1277138 h 1638940"/>
                  <a:gd name="connsiteX3" fmla="*/ 1060052 w 1857781"/>
                  <a:gd name="connsiteY3" fmla="*/ 320181 h 1638940"/>
                  <a:gd name="connsiteX4" fmla="*/ 1349705 w 1857781"/>
                  <a:gd name="connsiteY4" fmla="*/ 48643 h 1638940"/>
                  <a:gd name="connsiteX5" fmla="*/ 1857781 w 1857781"/>
                  <a:gd name="connsiteY5" fmla="*/ 0 h 1638940"/>
                  <a:gd name="connsiteX0" fmla="*/ 0 w 1854250"/>
                  <a:gd name="connsiteY0" fmla="*/ 1631879 h 1631879"/>
                  <a:gd name="connsiteX1" fmla="*/ 419664 w 1854250"/>
                  <a:gd name="connsiteY1" fmla="*/ 1588159 h 1631879"/>
                  <a:gd name="connsiteX2" fmla="*/ 735184 w 1854250"/>
                  <a:gd name="connsiteY2" fmla="*/ 1270077 h 1631879"/>
                  <a:gd name="connsiteX3" fmla="*/ 1060052 w 1854250"/>
                  <a:gd name="connsiteY3" fmla="*/ 313120 h 1631879"/>
                  <a:gd name="connsiteX4" fmla="*/ 1349705 w 1854250"/>
                  <a:gd name="connsiteY4" fmla="*/ 41582 h 1631879"/>
                  <a:gd name="connsiteX5" fmla="*/ 1854250 w 1854250"/>
                  <a:gd name="connsiteY5" fmla="*/ 0 h 1631879"/>
                  <a:gd name="connsiteX0" fmla="*/ 0 w 1656542"/>
                  <a:gd name="connsiteY0" fmla="*/ 1631879 h 1631879"/>
                  <a:gd name="connsiteX1" fmla="*/ 419664 w 1656542"/>
                  <a:gd name="connsiteY1" fmla="*/ 1588159 h 1631879"/>
                  <a:gd name="connsiteX2" fmla="*/ 735184 w 1656542"/>
                  <a:gd name="connsiteY2" fmla="*/ 1270077 h 1631879"/>
                  <a:gd name="connsiteX3" fmla="*/ 1060052 w 1656542"/>
                  <a:gd name="connsiteY3" fmla="*/ 313120 h 1631879"/>
                  <a:gd name="connsiteX4" fmla="*/ 1349705 w 1656542"/>
                  <a:gd name="connsiteY4" fmla="*/ 41582 h 1631879"/>
                  <a:gd name="connsiteX5" fmla="*/ 1656542 w 1656542"/>
                  <a:gd name="connsiteY5" fmla="*/ 0 h 1631879"/>
                  <a:gd name="connsiteX0" fmla="*/ 0 w 1653011"/>
                  <a:gd name="connsiteY0" fmla="*/ 1638940 h 1638940"/>
                  <a:gd name="connsiteX1" fmla="*/ 419664 w 1653011"/>
                  <a:gd name="connsiteY1" fmla="*/ 1595220 h 1638940"/>
                  <a:gd name="connsiteX2" fmla="*/ 735184 w 1653011"/>
                  <a:gd name="connsiteY2" fmla="*/ 1277138 h 1638940"/>
                  <a:gd name="connsiteX3" fmla="*/ 1060052 w 1653011"/>
                  <a:gd name="connsiteY3" fmla="*/ 320181 h 1638940"/>
                  <a:gd name="connsiteX4" fmla="*/ 1349705 w 1653011"/>
                  <a:gd name="connsiteY4" fmla="*/ 48643 h 1638940"/>
                  <a:gd name="connsiteX5" fmla="*/ 1653011 w 1653011"/>
                  <a:gd name="connsiteY5" fmla="*/ 0 h 1638940"/>
                  <a:gd name="connsiteX0" fmla="*/ 0 w 1663603"/>
                  <a:gd name="connsiteY0" fmla="*/ 1631879 h 1631879"/>
                  <a:gd name="connsiteX1" fmla="*/ 419664 w 1663603"/>
                  <a:gd name="connsiteY1" fmla="*/ 1588159 h 1631879"/>
                  <a:gd name="connsiteX2" fmla="*/ 735184 w 1663603"/>
                  <a:gd name="connsiteY2" fmla="*/ 1270077 h 1631879"/>
                  <a:gd name="connsiteX3" fmla="*/ 1060052 w 1663603"/>
                  <a:gd name="connsiteY3" fmla="*/ 313120 h 1631879"/>
                  <a:gd name="connsiteX4" fmla="*/ 1349705 w 1663603"/>
                  <a:gd name="connsiteY4" fmla="*/ 41582 h 1631879"/>
                  <a:gd name="connsiteX5" fmla="*/ 1663603 w 1663603"/>
                  <a:gd name="connsiteY5" fmla="*/ 0 h 1631879"/>
                  <a:gd name="connsiteX0" fmla="*/ 0 w 1673128"/>
                  <a:gd name="connsiteY0" fmla="*/ 1639023 h 1639023"/>
                  <a:gd name="connsiteX1" fmla="*/ 419664 w 1673128"/>
                  <a:gd name="connsiteY1" fmla="*/ 1595303 h 1639023"/>
                  <a:gd name="connsiteX2" fmla="*/ 735184 w 1673128"/>
                  <a:gd name="connsiteY2" fmla="*/ 1277221 h 1639023"/>
                  <a:gd name="connsiteX3" fmla="*/ 1060052 w 1673128"/>
                  <a:gd name="connsiteY3" fmla="*/ 320264 h 1639023"/>
                  <a:gd name="connsiteX4" fmla="*/ 1349705 w 1673128"/>
                  <a:gd name="connsiteY4" fmla="*/ 48726 h 1639023"/>
                  <a:gd name="connsiteX5" fmla="*/ 1673128 w 1673128"/>
                  <a:gd name="connsiteY5" fmla="*/ 0 h 1639023"/>
                  <a:gd name="connsiteX0" fmla="*/ 0 w 1680272"/>
                  <a:gd name="connsiteY0" fmla="*/ 1639023 h 1639023"/>
                  <a:gd name="connsiteX1" fmla="*/ 419664 w 1680272"/>
                  <a:gd name="connsiteY1" fmla="*/ 1595303 h 1639023"/>
                  <a:gd name="connsiteX2" fmla="*/ 735184 w 1680272"/>
                  <a:gd name="connsiteY2" fmla="*/ 1277221 h 1639023"/>
                  <a:gd name="connsiteX3" fmla="*/ 1060052 w 1680272"/>
                  <a:gd name="connsiteY3" fmla="*/ 320264 h 1639023"/>
                  <a:gd name="connsiteX4" fmla="*/ 1349705 w 1680272"/>
                  <a:gd name="connsiteY4" fmla="*/ 48726 h 1639023"/>
                  <a:gd name="connsiteX5" fmla="*/ 1680272 w 1680272"/>
                  <a:gd name="connsiteY5" fmla="*/ 0 h 1639023"/>
                  <a:gd name="connsiteX0" fmla="*/ 0 w 1680272"/>
                  <a:gd name="connsiteY0" fmla="*/ 1639023 h 1639023"/>
                  <a:gd name="connsiteX1" fmla="*/ 419664 w 1680272"/>
                  <a:gd name="connsiteY1" fmla="*/ 1595303 h 1639023"/>
                  <a:gd name="connsiteX2" fmla="*/ 735184 w 1680272"/>
                  <a:gd name="connsiteY2" fmla="*/ 1277221 h 1639023"/>
                  <a:gd name="connsiteX3" fmla="*/ 1060052 w 1680272"/>
                  <a:gd name="connsiteY3" fmla="*/ 320264 h 1639023"/>
                  <a:gd name="connsiteX4" fmla="*/ 1328153 w 1680272"/>
                  <a:gd name="connsiteY4" fmla="*/ 45647 h 1639023"/>
                  <a:gd name="connsiteX5" fmla="*/ 1680272 w 1680272"/>
                  <a:gd name="connsiteY5" fmla="*/ 0 h 1639023"/>
                  <a:gd name="connsiteX0" fmla="*/ 0 w 1692179"/>
                  <a:gd name="connsiteY0" fmla="*/ 1639023 h 1639023"/>
                  <a:gd name="connsiteX1" fmla="*/ 419664 w 1692179"/>
                  <a:gd name="connsiteY1" fmla="*/ 1595303 h 1639023"/>
                  <a:gd name="connsiteX2" fmla="*/ 735184 w 1692179"/>
                  <a:gd name="connsiteY2" fmla="*/ 1277221 h 1639023"/>
                  <a:gd name="connsiteX3" fmla="*/ 1060052 w 1692179"/>
                  <a:gd name="connsiteY3" fmla="*/ 320264 h 1639023"/>
                  <a:gd name="connsiteX4" fmla="*/ 1328153 w 1692179"/>
                  <a:gd name="connsiteY4" fmla="*/ 45647 h 1639023"/>
                  <a:gd name="connsiteX5" fmla="*/ 1692179 w 1692179"/>
                  <a:gd name="connsiteY5" fmla="*/ 0 h 1639023"/>
                  <a:gd name="connsiteX0" fmla="*/ 0 w 1692179"/>
                  <a:gd name="connsiteY0" fmla="*/ 1639023 h 1639023"/>
                  <a:gd name="connsiteX1" fmla="*/ 429189 w 1692179"/>
                  <a:gd name="connsiteY1" fmla="*/ 1595303 h 1639023"/>
                  <a:gd name="connsiteX2" fmla="*/ 735184 w 1692179"/>
                  <a:gd name="connsiteY2" fmla="*/ 1277221 h 1639023"/>
                  <a:gd name="connsiteX3" fmla="*/ 1060052 w 1692179"/>
                  <a:gd name="connsiteY3" fmla="*/ 320264 h 1639023"/>
                  <a:gd name="connsiteX4" fmla="*/ 1328153 w 1692179"/>
                  <a:gd name="connsiteY4" fmla="*/ 45647 h 1639023"/>
                  <a:gd name="connsiteX5" fmla="*/ 1692179 w 1692179"/>
                  <a:gd name="connsiteY5" fmla="*/ 0 h 1639023"/>
                  <a:gd name="connsiteX0" fmla="*/ 0 w 1692179"/>
                  <a:gd name="connsiteY0" fmla="*/ 1639023 h 1639023"/>
                  <a:gd name="connsiteX1" fmla="*/ 429189 w 1692179"/>
                  <a:gd name="connsiteY1" fmla="*/ 1595303 h 1639023"/>
                  <a:gd name="connsiteX2" fmla="*/ 735184 w 1692179"/>
                  <a:gd name="connsiteY2" fmla="*/ 1277221 h 1639023"/>
                  <a:gd name="connsiteX3" fmla="*/ 1060052 w 1692179"/>
                  <a:gd name="connsiteY3" fmla="*/ 320264 h 1639023"/>
                  <a:gd name="connsiteX4" fmla="*/ 1316247 w 1692179"/>
                  <a:gd name="connsiteY4" fmla="*/ 40884 h 1639023"/>
                  <a:gd name="connsiteX5" fmla="*/ 1692179 w 1692179"/>
                  <a:gd name="connsiteY5" fmla="*/ 0 h 1639023"/>
                  <a:gd name="connsiteX0" fmla="*/ 0 w 1692179"/>
                  <a:gd name="connsiteY0" fmla="*/ 1639023 h 1639023"/>
                  <a:gd name="connsiteX1" fmla="*/ 429189 w 1692179"/>
                  <a:gd name="connsiteY1" fmla="*/ 1595303 h 1639023"/>
                  <a:gd name="connsiteX2" fmla="*/ 735184 w 1692179"/>
                  <a:gd name="connsiteY2" fmla="*/ 1277221 h 1639023"/>
                  <a:gd name="connsiteX3" fmla="*/ 1060052 w 1692179"/>
                  <a:gd name="connsiteY3" fmla="*/ 320264 h 1639023"/>
                  <a:gd name="connsiteX4" fmla="*/ 1290053 w 1692179"/>
                  <a:gd name="connsiteY4" fmla="*/ 28978 h 1639023"/>
                  <a:gd name="connsiteX5" fmla="*/ 1692179 w 1692179"/>
                  <a:gd name="connsiteY5" fmla="*/ 0 h 1639023"/>
                  <a:gd name="connsiteX0" fmla="*/ 0 w 1692179"/>
                  <a:gd name="connsiteY0" fmla="*/ 1639023 h 1639023"/>
                  <a:gd name="connsiteX1" fmla="*/ 429189 w 1692179"/>
                  <a:gd name="connsiteY1" fmla="*/ 1595303 h 1639023"/>
                  <a:gd name="connsiteX2" fmla="*/ 735184 w 1692179"/>
                  <a:gd name="connsiteY2" fmla="*/ 1277221 h 1639023"/>
                  <a:gd name="connsiteX3" fmla="*/ 1060052 w 1692179"/>
                  <a:gd name="connsiteY3" fmla="*/ 320264 h 1639023"/>
                  <a:gd name="connsiteX4" fmla="*/ 1292434 w 1692179"/>
                  <a:gd name="connsiteY4" fmla="*/ 45647 h 1639023"/>
                  <a:gd name="connsiteX5" fmla="*/ 1692179 w 1692179"/>
                  <a:gd name="connsiteY5" fmla="*/ 0 h 1639023"/>
                  <a:gd name="connsiteX0" fmla="*/ 0 w 1692179"/>
                  <a:gd name="connsiteY0" fmla="*/ 1639023 h 1639023"/>
                  <a:gd name="connsiteX1" fmla="*/ 429189 w 1692179"/>
                  <a:gd name="connsiteY1" fmla="*/ 1595303 h 1639023"/>
                  <a:gd name="connsiteX2" fmla="*/ 735184 w 1692179"/>
                  <a:gd name="connsiteY2" fmla="*/ 1277221 h 1639023"/>
                  <a:gd name="connsiteX3" fmla="*/ 1052909 w 1692179"/>
                  <a:gd name="connsiteY3" fmla="*/ 334551 h 1639023"/>
                  <a:gd name="connsiteX4" fmla="*/ 1292434 w 1692179"/>
                  <a:gd name="connsiteY4" fmla="*/ 45647 h 1639023"/>
                  <a:gd name="connsiteX5" fmla="*/ 1692179 w 1692179"/>
                  <a:gd name="connsiteY5" fmla="*/ 0 h 1639023"/>
                  <a:gd name="connsiteX0" fmla="*/ 0 w 1692179"/>
                  <a:gd name="connsiteY0" fmla="*/ 1639023 h 1639023"/>
                  <a:gd name="connsiteX1" fmla="*/ 429189 w 1692179"/>
                  <a:gd name="connsiteY1" fmla="*/ 1595303 h 1639023"/>
                  <a:gd name="connsiteX2" fmla="*/ 735184 w 1692179"/>
                  <a:gd name="connsiteY2" fmla="*/ 1277221 h 1639023"/>
                  <a:gd name="connsiteX3" fmla="*/ 1052909 w 1692179"/>
                  <a:gd name="connsiteY3" fmla="*/ 334551 h 1639023"/>
                  <a:gd name="connsiteX4" fmla="*/ 1292434 w 1692179"/>
                  <a:gd name="connsiteY4" fmla="*/ 45647 h 1639023"/>
                  <a:gd name="connsiteX5" fmla="*/ 1692179 w 1692179"/>
                  <a:gd name="connsiteY5" fmla="*/ 0 h 1639023"/>
                  <a:gd name="connsiteX0" fmla="*/ 0 w 1692179"/>
                  <a:gd name="connsiteY0" fmla="*/ 1639023 h 1639023"/>
                  <a:gd name="connsiteX1" fmla="*/ 429189 w 1692179"/>
                  <a:gd name="connsiteY1" fmla="*/ 1595303 h 1639023"/>
                  <a:gd name="connsiteX2" fmla="*/ 735184 w 1692179"/>
                  <a:gd name="connsiteY2" fmla="*/ 1277221 h 1639023"/>
                  <a:gd name="connsiteX3" fmla="*/ 1052909 w 1692179"/>
                  <a:gd name="connsiteY3" fmla="*/ 334551 h 1639023"/>
                  <a:gd name="connsiteX4" fmla="*/ 1292434 w 1692179"/>
                  <a:gd name="connsiteY4" fmla="*/ 45647 h 1639023"/>
                  <a:gd name="connsiteX5" fmla="*/ 1692179 w 1692179"/>
                  <a:gd name="connsiteY5" fmla="*/ 0 h 1639023"/>
                  <a:gd name="connsiteX0" fmla="*/ 0 w 1692179"/>
                  <a:gd name="connsiteY0" fmla="*/ 1639023 h 1639023"/>
                  <a:gd name="connsiteX1" fmla="*/ 429189 w 1692179"/>
                  <a:gd name="connsiteY1" fmla="*/ 1595303 h 1639023"/>
                  <a:gd name="connsiteX2" fmla="*/ 735184 w 1692179"/>
                  <a:gd name="connsiteY2" fmla="*/ 1277221 h 1639023"/>
                  <a:gd name="connsiteX3" fmla="*/ 1052909 w 1692179"/>
                  <a:gd name="connsiteY3" fmla="*/ 334551 h 1639023"/>
                  <a:gd name="connsiteX4" fmla="*/ 1292434 w 1692179"/>
                  <a:gd name="connsiteY4" fmla="*/ 45647 h 1639023"/>
                  <a:gd name="connsiteX5" fmla="*/ 1692179 w 1692179"/>
                  <a:gd name="connsiteY5" fmla="*/ 0 h 1639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179" h="1639023">
                    <a:moveTo>
                      <a:pt x="0" y="1639023"/>
                    </a:moveTo>
                    <a:cubicBezTo>
                      <a:pt x="91281" y="1633069"/>
                      <a:pt x="306658" y="1655603"/>
                      <a:pt x="429189" y="1595303"/>
                    </a:cubicBezTo>
                    <a:cubicBezTo>
                      <a:pt x="551720" y="1535003"/>
                      <a:pt x="631231" y="1487346"/>
                      <a:pt x="735184" y="1277221"/>
                    </a:cubicBezTo>
                    <a:cubicBezTo>
                      <a:pt x="839137" y="1067096"/>
                      <a:pt x="960034" y="539813"/>
                      <a:pt x="1052909" y="334551"/>
                    </a:cubicBezTo>
                    <a:cubicBezTo>
                      <a:pt x="1145784" y="129289"/>
                      <a:pt x="1173733" y="101601"/>
                      <a:pt x="1292434" y="45647"/>
                    </a:cubicBezTo>
                    <a:cubicBezTo>
                      <a:pt x="1388021" y="4933"/>
                      <a:pt x="1513552" y="1690"/>
                      <a:pt x="1692179" y="0"/>
                    </a:cubicBezTo>
                  </a:path>
                </a:pathLst>
              </a:custGeom>
              <a:no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51" name="直接连接符 50">
                <a:extLst>
                  <a:ext uri="{FF2B5EF4-FFF2-40B4-BE49-F238E27FC236}">
                    <a16:creationId xmlns:a16="http://schemas.microsoft.com/office/drawing/2014/main" id="{1345DA29-BA6C-4282-8B32-93A2A618E23F}"/>
                  </a:ext>
                </a:extLst>
              </p:cNvPr>
              <p:cNvCxnSpPr/>
              <p:nvPr/>
            </p:nvCxnSpPr>
            <p:spPr>
              <a:xfrm>
                <a:off x="1872073" y="2106000"/>
                <a:ext cx="1674000" cy="0"/>
              </a:xfrm>
              <a:prstGeom prst="line">
                <a:avLst/>
              </a:prstGeom>
              <a:noFill/>
              <a:ln w="12700" cap="flat" cmpd="sng" algn="ctr">
                <a:solidFill>
                  <a:sysClr val="windowText" lastClr="000000"/>
                </a:solidFill>
                <a:prstDash val="sysDash"/>
                <a:miter lim="800000"/>
              </a:ln>
              <a:effectLst/>
            </p:spPr>
          </p:cxnSp>
          <p:cxnSp>
            <p:nvCxnSpPr>
              <p:cNvPr id="53" name="直接箭头连接符 52">
                <a:extLst>
                  <a:ext uri="{FF2B5EF4-FFF2-40B4-BE49-F238E27FC236}">
                    <a16:creationId xmlns:a16="http://schemas.microsoft.com/office/drawing/2014/main" id="{4663AC85-0BA0-4CAA-9366-52D3C5048C89}"/>
                  </a:ext>
                </a:extLst>
              </p:cNvPr>
              <p:cNvCxnSpPr/>
              <p:nvPr/>
            </p:nvCxnSpPr>
            <p:spPr>
              <a:xfrm rot="5400000" flipH="1" flipV="1">
                <a:off x="3440429" y="2184135"/>
                <a:ext cx="0" cy="3132000"/>
              </a:xfrm>
              <a:prstGeom prst="straightConnector1">
                <a:avLst/>
              </a:prstGeom>
              <a:noFill/>
              <a:ln w="19050" cap="flat" cmpd="sng" algn="ctr">
                <a:solidFill>
                  <a:sysClr val="windowText" lastClr="000000"/>
                </a:solidFill>
                <a:prstDash val="solid"/>
                <a:miter lim="800000"/>
                <a:headEnd type="none" w="med" len="lg"/>
                <a:tailEnd type="stealth" w="med" len="lg"/>
              </a:ln>
              <a:effectLst/>
            </p:spPr>
          </p:cxnSp>
        </p:grpSp>
      </p:grpSp>
      <p:sp>
        <p:nvSpPr>
          <p:cNvPr id="3" name="矩形 2"/>
          <p:cNvSpPr/>
          <p:nvPr/>
        </p:nvSpPr>
        <p:spPr>
          <a:xfrm>
            <a:off x="4464569" y="343877"/>
            <a:ext cx="4549545" cy="2585323"/>
          </a:xfrm>
          <a:prstGeom prst="rect">
            <a:avLst/>
          </a:prstGeom>
        </p:spPr>
        <p:txBody>
          <a:bodyPr wrap="square">
            <a:spAutoFit/>
          </a:bodyPr>
          <a:lstStyle/>
          <a:p>
            <a:pPr algn="just">
              <a:lnSpc>
                <a:spcPct val="100000"/>
              </a:lnSpc>
              <a:buNone/>
            </a:pPr>
            <a:r>
              <a:rPr lang="en-US" altLang="zh-CN" u="none" dirty="0">
                <a:latin typeface="Arial" charset="0"/>
                <a:ea typeface="宋体" pitchFamily="2" charset="-122"/>
              </a:rPr>
              <a:t>Schematic illustration of the typical mean error growth (measured as the global ensemble average RMSE) of a nonlinear chaotic system as a function of time, and the relationships of the </a:t>
            </a:r>
            <a:r>
              <a:rPr lang="en-US" altLang="zh-CN" u="none" dirty="0">
                <a:solidFill>
                  <a:srgbClr val="FFFF00"/>
                </a:solidFill>
                <a:latin typeface="Arial" charset="0"/>
                <a:ea typeface="宋体" pitchFamily="2" charset="-122"/>
              </a:rPr>
              <a:t>practical predictability limit (</a:t>
            </a:r>
            <a:r>
              <a:rPr lang="en-US" altLang="zh-CN" i="1" u="none" dirty="0" err="1">
                <a:solidFill>
                  <a:srgbClr val="FFFF00"/>
                </a:solidFill>
                <a:latin typeface="Arial" charset="0"/>
                <a:ea typeface="宋体" pitchFamily="2" charset="-122"/>
              </a:rPr>
              <a:t>T</a:t>
            </a:r>
            <a:r>
              <a:rPr lang="en-US" altLang="zh-CN" i="1" u="none" baseline="-25000" dirty="0" err="1">
                <a:solidFill>
                  <a:srgbClr val="FFFF00"/>
                </a:solidFill>
                <a:latin typeface="Arial" charset="0"/>
                <a:ea typeface="宋体" pitchFamily="2" charset="-122"/>
              </a:rPr>
              <a:t>pr</a:t>
            </a:r>
            <a:r>
              <a:rPr lang="en-US" altLang="zh-CN" u="none" dirty="0">
                <a:solidFill>
                  <a:srgbClr val="FFFF00"/>
                </a:solidFill>
                <a:latin typeface="Arial" charset="0"/>
                <a:ea typeface="宋体" pitchFamily="2" charset="-122"/>
              </a:rPr>
              <a:t>) </a:t>
            </a:r>
            <a:r>
              <a:rPr lang="en-US" altLang="zh-CN" u="none" dirty="0">
                <a:latin typeface="Arial" charset="0"/>
                <a:ea typeface="宋体" pitchFamily="2" charset="-122"/>
              </a:rPr>
              <a:t>and </a:t>
            </a:r>
            <a:r>
              <a:rPr lang="en-US" altLang="zh-CN" u="none" dirty="0">
                <a:solidFill>
                  <a:srgbClr val="FFFF00"/>
                </a:solidFill>
                <a:latin typeface="Arial" charset="0"/>
                <a:ea typeface="宋体" pitchFamily="2" charset="-122"/>
              </a:rPr>
              <a:t>potential predictability limit (</a:t>
            </a:r>
            <a:r>
              <a:rPr lang="en-US" altLang="zh-CN" i="1" u="none" dirty="0" err="1">
                <a:solidFill>
                  <a:srgbClr val="FFFF00"/>
                </a:solidFill>
                <a:latin typeface="Arial" charset="0"/>
                <a:ea typeface="宋体" pitchFamily="2" charset="-122"/>
              </a:rPr>
              <a:t>T</a:t>
            </a:r>
            <a:r>
              <a:rPr lang="en-US" altLang="zh-CN" i="1" u="none" baseline="-25000" dirty="0" err="1">
                <a:solidFill>
                  <a:srgbClr val="FFFF00"/>
                </a:solidFill>
                <a:latin typeface="Arial" charset="0"/>
                <a:ea typeface="宋体" pitchFamily="2" charset="-122"/>
              </a:rPr>
              <a:t>po</a:t>
            </a:r>
            <a:r>
              <a:rPr lang="en-US" altLang="zh-CN" u="none" dirty="0">
                <a:solidFill>
                  <a:srgbClr val="FFFF00"/>
                </a:solidFill>
                <a:latin typeface="Arial" charset="0"/>
                <a:ea typeface="宋体" pitchFamily="2" charset="-122"/>
              </a:rPr>
              <a:t>) </a:t>
            </a:r>
            <a:r>
              <a:rPr lang="en-US" altLang="zh-CN" u="none" dirty="0">
                <a:latin typeface="Arial" charset="0"/>
                <a:ea typeface="宋体" pitchFamily="2" charset="-122"/>
              </a:rPr>
              <a:t>to the attractor radius </a:t>
            </a:r>
            <a:r>
              <a:rPr lang="en-US" altLang="zh-CN" u="none" dirty="0" smtClean="0">
                <a:latin typeface="Arial" charset="0"/>
                <a:ea typeface="宋体" pitchFamily="2" charset="-122"/>
              </a:rPr>
              <a:t>(lower </a:t>
            </a:r>
            <a:r>
              <a:rPr lang="en-US" altLang="zh-CN" u="none" dirty="0">
                <a:latin typeface="Arial" charset="0"/>
                <a:ea typeface="宋体" pitchFamily="2" charset="-122"/>
              </a:rPr>
              <a:t>dashed line) and GAR </a:t>
            </a:r>
            <a:r>
              <a:rPr lang="en-US" altLang="zh-CN" u="none" dirty="0" smtClean="0">
                <a:latin typeface="Arial" charset="0"/>
                <a:ea typeface="宋体" pitchFamily="2" charset="-122"/>
              </a:rPr>
              <a:t>(upper </a:t>
            </a:r>
            <a:r>
              <a:rPr lang="en-US" altLang="zh-CN" u="none" dirty="0">
                <a:latin typeface="Arial" charset="0"/>
                <a:ea typeface="宋体" pitchFamily="2" charset="-122"/>
              </a:rPr>
              <a:t>dashed line).</a:t>
            </a:r>
            <a:endParaRPr lang="zh-CN" altLang="en-US" u="none" dirty="0"/>
          </a:p>
        </p:txBody>
      </p:sp>
      <p:grpSp>
        <p:nvGrpSpPr>
          <p:cNvPr id="4" name="组合 3"/>
          <p:cNvGrpSpPr/>
          <p:nvPr/>
        </p:nvGrpSpPr>
        <p:grpSpPr>
          <a:xfrm>
            <a:off x="2066926" y="3400362"/>
            <a:ext cx="6809832" cy="3011674"/>
            <a:chOff x="4867535" y="3321981"/>
            <a:chExt cx="4070185" cy="3011674"/>
          </a:xfrm>
        </p:grpSpPr>
        <p:grpSp>
          <p:nvGrpSpPr>
            <p:cNvPr id="22" name="组合 21"/>
            <p:cNvGrpSpPr/>
            <p:nvPr/>
          </p:nvGrpSpPr>
          <p:grpSpPr>
            <a:xfrm>
              <a:off x="4867535" y="3355258"/>
              <a:ext cx="4070185" cy="2978397"/>
              <a:chOff x="2972062" y="1133198"/>
              <a:chExt cx="3772010" cy="2978397"/>
            </a:xfrm>
          </p:grpSpPr>
          <p:sp>
            <p:nvSpPr>
              <p:cNvPr id="23" name="矩形 22">
                <a:extLst>
                  <a:ext uri="{FF2B5EF4-FFF2-40B4-BE49-F238E27FC236}">
                    <a16:creationId xmlns:a16="http://schemas.microsoft.com/office/drawing/2014/main" id="{468E222D-36D0-44F3-A090-1DE98A1989C3}"/>
                  </a:ext>
                </a:extLst>
              </p:cNvPr>
              <p:cNvSpPr/>
              <p:nvPr/>
            </p:nvSpPr>
            <p:spPr bwMode="auto">
              <a:xfrm>
                <a:off x="3132481" y="1133198"/>
                <a:ext cx="3593761" cy="2906089"/>
              </a:xfrm>
              <a:prstGeom prst="rect">
                <a:avLst/>
              </a:prstGeom>
              <a:solidFill>
                <a:schemeClr val="tx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533400" marR="0" indent="-533400" algn="l" defTabSz="914400" rtl="0" eaLnBrk="1" fontAlgn="base" latinLnBrk="0" hangingPunct="1">
                  <a:lnSpc>
                    <a:spcPct val="120000"/>
                  </a:lnSpc>
                  <a:spcBef>
                    <a:spcPct val="50000"/>
                  </a:spcBef>
                  <a:spcAft>
                    <a:spcPct val="0"/>
                  </a:spcAft>
                  <a:buClrTx/>
                  <a:buSzTx/>
                  <a:buFont typeface="Wingdings" pitchFamily="2" charset="2"/>
                  <a:buChar char="q"/>
                  <a:tabLst/>
                </a:pPr>
                <a:endParaRPr kumimoji="1" lang="zh-CN" altLang="en-US" sz="2400" b="1" i="0" u="sng" strike="noStrike" cap="none" normalizeH="0" baseline="0">
                  <a:ln>
                    <a:noFill/>
                  </a:ln>
                  <a:solidFill>
                    <a:schemeClr val="tx1"/>
                  </a:solidFill>
                  <a:effectLst/>
                  <a:latin typeface="Times New Roman" pitchFamily="18" charset="0"/>
                  <a:ea typeface="黑体" pitchFamily="2" charset="-122"/>
                </a:endParaRPr>
              </a:p>
            </p:txBody>
          </p:sp>
          <p:grpSp>
            <p:nvGrpSpPr>
              <p:cNvPr id="24" name="组合 23">
                <a:extLst>
                  <a:ext uri="{FF2B5EF4-FFF2-40B4-BE49-F238E27FC236}">
                    <a16:creationId xmlns:a16="http://schemas.microsoft.com/office/drawing/2014/main" id="{B3AA35E8-64AA-4164-83B9-0783C3744C5B}"/>
                  </a:ext>
                </a:extLst>
              </p:cNvPr>
              <p:cNvGrpSpPr/>
              <p:nvPr/>
            </p:nvGrpSpPr>
            <p:grpSpPr>
              <a:xfrm>
                <a:off x="2972062" y="1235634"/>
                <a:ext cx="3772010" cy="2875961"/>
                <a:chOff x="1448062" y="1235633"/>
                <a:chExt cx="3772010" cy="2875961"/>
              </a:xfrm>
            </p:grpSpPr>
            <p:cxnSp>
              <p:nvCxnSpPr>
                <p:cNvPr id="25" name="直接连接符 24">
                  <a:extLst>
                    <a:ext uri="{FF2B5EF4-FFF2-40B4-BE49-F238E27FC236}">
                      <a16:creationId xmlns:a16="http://schemas.microsoft.com/office/drawing/2014/main" id="{8A62DF8C-BA19-4658-9967-835D7F38418E}"/>
                    </a:ext>
                  </a:extLst>
                </p:cNvPr>
                <p:cNvCxnSpPr/>
                <p:nvPr/>
              </p:nvCxnSpPr>
              <p:spPr>
                <a:xfrm>
                  <a:off x="1876037" y="2510631"/>
                  <a:ext cx="1008000" cy="0"/>
                </a:xfrm>
                <a:prstGeom prst="line">
                  <a:avLst/>
                </a:prstGeom>
                <a:noFill/>
                <a:ln w="12700" cap="flat" cmpd="sng" algn="ctr">
                  <a:solidFill>
                    <a:sysClr val="windowText" lastClr="000000"/>
                  </a:solidFill>
                  <a:prstDash val="sysDash"/>
                  <a:miter lim="800000"/>
                </a:ln>
                <a:effectLst/>
              </p:spPr>
            </p:cxnSp>
            <p:sp>
              <p:nvSpPr>
                <p:cNvPr id="26" name="文本框 3">
                  <a:extLst>
                    <a:ext uri="{FF2B5EF4-FFF2-40B4-BE49-F238E27FC236}">
                      <a16:creationId xmlns:a16="http://schemas.microsoft.com/office/drawing/2014/main" id="{81E52DCC-2ECC-45D4-8DCC-0BCC833C1CBF}"/>
                    </a:ext>
                  </a:extLst>
                </p:cNvPr>
                <p:cNvSpPr txBox="1">
                  <a:spLocks noChangeArrowheads="1"/>
                </p:cNvSpPr>
                <p:nvPr/>
              </p:nvSpPr>
              <p:spPr bwMode="auto">
                <a:xfrm>
                  <a:off x="1872071" y="3752768"/>
                  <a:ext cx="33480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r>
                    <a:rPr kumimoji="0" lang="en-US" altLang="zh-CN" sz="1600" b="0" i="0" u="none" strike="noStrike" kern="0" cap="none" spc="0" normalizeH="0" baseline="0" noProof="0" dirty="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Time</a:t>
                  </a:r>
                  <a:endParaRPr kumimoji="0" lang="en-US" altLang="zh-CN" sz="16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 name="文本框 3">
                  <a:extLst>
                    <a:ext uri="{FF2B5EF4-FFF2-40B4-BE49-F238E27FC236}">
                      <a16:creationId xmlns:a16="http://schemas.microsoft.com/office/drawing/2014/main" id="{F3201A67-29B8-4AE0-9D49-F3C774A87092}"/>
                    </a:ext>
                  </a:extLst>
                </p:cNvPr>
                <p:cNvSpPr txBox="1">
                  <a:spLocks noChangeArrowheads="1"/>
                </p:cNvSpPr>
                <p:nvPr/>
              </p:nvSpPr>
              <p:spPr bwMode="auto">
                <a:xfrm>
                  <a:off x="1448062" y="3742262"/>
                  <a:ext cx="8485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0</a:t>
                  </a:r>
                </a:p>
              </p:txBody>
            </p:sp>
            <p:sp>
              <p:nvSpPr>
                <p:cNvPr id="28" name="文本框 3">
                  <a:extLst>
                    <a:ext uri="{FF2B5EF4-FFF2-40B4-BE49-F238E27FC236}">
                      <a16:creationId xmlns:a16="http://schemas.microsoft.com/office/drawing/2014/main" id="{05DA7676-485B-4533-A9E6-B5B543C6B3DC}"/>
                    </a:ext>
                  </a:extLst>
                </p:cNvPr>
                <p:cNvSpPr txBox="1">
                  <a:spLocks noChangeArrowheads="1"/>
                </p:cNvSpPr>
                <p:nvPr/>
              </p:nvSpPr>
              <p:spPr bwMode="auto">
                <a:xfrm>
                  <a:off x="2015196" y="1772798"/>
                  <a:ext cx="5166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1600" i="0" u="none" strike="noStrike" kern="0" cap="none" spc="0" normalizeH="0" baseline="0" noProof="0" dirty="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GAR</a:t>
                  </a:r>
                  <a:endParaRPr kumimoji="0" lang="en-US" altLang="zh-CN" sz="1400" i="1"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cxnSp>
              <p:nvCxnSpPr>
                <p:cNvPr id="29" name="直接连接符 28">
                  <a:extLst>
                    <a:ext uri="{FF2B5EF4-FFF2-40B4-BE49-F238E27FC236}">
                      <a16:creationId xmlns:a16="http://schemas.microsoft.com/office/drawing/2014/main" id="{43EBE211-E701-468D-B104-0822F87A8EF6}"/>
                    </a:ext>
                  </a:extLst>
                </p:cNvPr>
                <p:cNvCxnSpPr>
                  <a:cxnSpLocks/>
                </p:cNvCxnSpPr>
                <p:nvPr/>
              </p:nvCxnSpPr>
              <p:spPr>
                <a:xfrm rot="16200000">
                  <a:off x="2717899" y="2933922"/>
                  <a:ext cx="1638000" cy="0"/>
                </a:xfrm>
                <a:prstGeom prst="line">
                  <a:avLst/>
                </a:prstGeom>
                <a:noFill/>
                <a:ln w="12700" cap="flat" cmpd="sng" algn="ctr">
                  <a:solidFill>
                    <a:srgbClr val="FF0000"/>
                  </a:solidFill>
                  <a:prstDash val="sysDash"/>
                  <a:miter lim="800000"/>
                </a:ln>
                <a:effectLst/>
              </p:spPr>
            </p:cxnSp>
            <p:cxnSp>
              <p:nvCxnSpPr>
                <p:cNvPr id="30" name="直接连接符 29">
                  <a:extLst>
                    <a:ext uri="{FF2B5EF4-FFF2-40B4-BE49-F238E27FC236}">
                      <a16:creationId xmlns:a16="http://schemas.microsoft.com/office/drawing/2014/main" id="{54FDFE3C-77CA-440B-9A48-5E0EAFB0C454}"/>
                    </a:ext>
                  </a:extLst>
                </p:cNvPr>
                <p:cNvCxnSpPr>
                  <a:cxnSpLocks/>
                </p:cNvCxnSpPr>
                <p:nvPr/>
              </p:nvCxnSpPr>
              <p:spPr>
                <a:xfrm rot="16200000">
                  <a:off x="2282519" y="3125872"/>
                  <a:ext cx="1242000" cy="0"/>
                </a:xfrm>
                <a:prstGeom prst="line">
                  <a:avLst/>
                </a:prstGeom>
                <a:noFill/>
                <a:ln w="12700" cap="flat" cmpd="sng" algn="ctr">
                  <a:solidFill>
                    <a:srgbClr val="FF0000"/>
                  </a:solidFill>
                  <a:prstDash val="sysDash"/>
                  <a:miter lim="800000"/>
                </a:ln>
                <a:effectLst/>
              </p:spPr>
            </p:cxnSp>
            <p:sp>
              <p:nvSpPr>
                <p:cNvPr id="31" name="文本框 3">
                  <a:extLst>
                    <a:ext uri="{FF2B5EF4-FFF2-40B4-BE49-F238E27FC236}">
                      <a16:creationId xmlns:a16="http://schemas.microsoft.com/office/drawing/2014/main" id="{106015CD-7D5E-4BD5-84E9-335B19995751}"/>
                    </a:ext>
                  </a:extLst>
                </p:cNvPr>
                <p:cNvSpPr txBox="1">
                  <a:spLocks noChangeArrowheads="1"/>
                </p:cNvSpPr>
                <p:nvPr/>
              </p:nvSpPr>
              <p:spPr bwMode="auto">
                <a:xfrm>
                  <a:off x="2015196" y="2185479"/>
                  <a:ext cx="3911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1600" i="0" u="none" strike="noStrike" kern="0" cap="none" spc="0" normalizeH="0" baseline="0" noProof="0" dirty="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AR</a:t>
                  </a:r>
                  <a:endParaRPr kumimoji="0" lang="en-US" altLang="zh-CN" sz="1600" i="1" u="none" strike="noStrike" kern="0" cap="none" spc="0" normalizeH="0" baseline="-2500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文本框 3">
                  <a:extLst>
                    <a:ext uri="{FF2B5EF4-FFF2-40B4-BE49-F238E27FC236}">
                      <a16:creationId xmlns:a16="http://schemas.microsoft.com/office/drawing/2014/main" id="{29EB4A1D-388E-4428-955C-23A94D6B0A04}"/>
                    </a:ext>
                  </a:extLst>
                </p:cNvPr>
                <p:cNvSpPr txBox="1">
                  <a:spLocks noChangeArrowheads="1"/>
                </p:cNvSpPr>
                <p:nvPr/>
              </p:nvSpPr>
              <p:spPr bwMode="auto">
                <a:xfrm>
                  <a:off x="3439229" y="3717719"/>
                  <a:ext cx="265255"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auto" latinLnBrk="0" hangingPunct="1">
                    <a:lnSpc>
                      <a:spcPct val="90000"/>
                    </a:lnSpc>
                    <a:spcBef>
                      <a:spcPct val="0"/>
                    </a:spcBef>
                    <a:spcAft>
                      <a:spcPts val="0"/>
                    </a:spcAft>
                    <a:buClrTx/>
                    <a:buSzTx/>
                    <a:buFontTx/>
                    <a:buNone/>
                    <a:tabLst/>
                    <a:defRPr/>
                  </a:pPr>
                  <a:r>
                    <a:rPr kumimoji="0" lang="en-US" altLang="zh-CN" sz="1600" i="1" u="none" strike="noStrike" kern="0" cap="none" spc="0" normalizeH="0" baseline="0" noProof="0" dirty="0" err="1">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T</a:t>
                  </a:r>
                  <a:r>
                    <a:rPr kumimoji="0" lang="en-US" altLang="zh-CN" sz="1600" i="1" u="none" strike="noStrike" kern="0" cap="none" spc="0" normalizeH="0" baseline="-25000" noProof="0" dirty="0" err="1">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po</a:t>
                  </a:r>
                  <a:endParaRPr kumimoji="0" lang="en-US" altLang="zh-CN" sz="1600" i="1" u="none" strike="noStrike" kern="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文本框 3">
                  <a:extLst>
                    <a:ext uri="{FF2B5EF4-FFF2-40B4-BE49-F238E27FC236}">
                      <a16:creationId xmlns:a16="http://schemas.microsoft.com/office/drawing/2014/main" id="{0EE32DFD-51A6-4724-98FA-222B9C050FC3}"/>
                    </a:ext>
                  </a:extLst>
                </p:cNvPr>
                <p:cNvSpPr txBox="1">
                  <a:spLocks noChangeArrowheads="1"/>
                </p:cNvSpPr>
                <p:nvPr/>
              </p:nvSpPr>
              <p:spPr bwMode="auto">
                <a:xfrm>
                  <a:off x="2826310" y="3723124"/>
                  <a:ext cx="262222"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auto" latinLnBrk="0" hangingPunct="1">
                    <a:lnSpc>
                      <a:spcPct val="90000"/>
                    </a:lnSpc>
                    <a:spcBef>
                      <a:spcPct val="0"/>
                    </a:spcBef>
                    <a:spcAft>
                      <a:spcPts val="0"/>
                    </a:spcAft>
                    <a:buClrTx/>
                    <a:buSzTx/>
                    <a:buFontTx/>
                    <a:buNone/>
                    <a:tabLst/>
                    <a:defRPr/>
                  </a:pPr>
                  <a:r>
                    <a:rPr kumimoji="0" lang="en-US" altLang="zh-CN" sz="1600" i="1" u="none" strike="noStrike" kern="0" cap="none" spc="0" normalizeH="0" baseline="0" noProof="0" dirty="0" err="1">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T</a:t>
                  </a:r>
                  <a:r>
                    <a:rPr kumimoji="0" lang="en-US" altLang="zh-CN" sz="1600" i="1" u="none" strike="noStrike" kern="0" cap="none" spc="0" normalizeH="0" baseline="-25000" noProof="0" dirty="0" err="1">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pr</a:t>
                  </a:r>
                  <a:endParaRPr kumimoji="0" lang="en-US" altLang="zh-CN" sz="1600" i="1" u="none" strike="noStrike" kern="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文本框 3">
                  <a:extLst>
                    <a:ext uri="{FF2B5EF4-FFF2-40B4-BE49-F238E27FC236}">
                      <a16:creationId xmlns:a16="http://schemas.microsoft.com/office/drawing/2014/main" id="{D003BB05-7EFB-449E-A508-45E9CCB0CD80}"/>
                    </a:ext>
                  </a:extLst>
                </p:cNvPr>
                <p:cNvSpPr txBox="1">
                  <a:spLocks noChangeArrowheads="1"/>
                </p:cNvSpPr>
                <p:nvPr/>
              </p:nvSpPr>
              <p:spPr bwMode="auto">
                <a:xfrm rot="16200000">
                  <a:off x="655180" y="2439884"/>
                  <a:ext cx="2330308"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auto" latinLnBrk="0" hangingPunct="1">
                    <a:lnSpc>
                      <a:spcPct val="90000"/>
                    </a:lnSpc>
                    <a:spcBef>
                      <a:spcPct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Mean Error Growth</a:t>
                  </a:r>
                </a:p>
              </p:txBody>
            </p:sp>
            <p:sp>
              <p:nvSpPr>
                <p:cNvPr id="35" name="矩形 34">
                  <a:extLst>
                    <a:ext uri="{FF2B5EF4-FFF2-40B4-BE49-F238E27FC236}">
                      <a16:creationId xmlns:a16="http://schemas.microsoft.com/office/drawing/2014/main" id="{D70D1257-AAD0-4396-A8AB-1F7C1C3DFF86}"/>
                    </a:ext>
                  </a:extLst>
                </p:cNvPr>
                <p:cNvSpPr/>
                <p:nvPr/>
              </p:nvSpPr>
              <p:spPr>
                <a:xfrm>
                  <a:off x="3419872" y="1967149"/>
                  <a:ext cx="216024" cy="12664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36" name="直接连接符 35">
                  <a:extLst>
                    <a:ext uri="{FF2B5EF4-FFF2-40B4-BE49-F238E27FC236}">
                      <a16:creationId xmlns:a16="http://schemas.microsoft.com/office/drawing/2014/main" id="{809AEB01-4478-4E63-AC38-A90153A59941}"/>
                    </a:ext>
                  </a:extLst>
                </p:cNvPr>
                <p:cNvCxnSpPr/>
                <p:nvPr/>
              </p:nvCxnSpPr>
              <p:spPr>
                <a:xfrm>
                  <a:off x="3495934" y="2110793"/>
                  <a:ext cx="1440000" cy="0"/>
                </a:xfrm>
                <a:prstGeom prst="line">
                  <a:avLst/>
                </a:prstGeom>
                <a:noFill/>
                <a:ln w="28575" cap="flat" cmpd="sng" algn="ctr">
                  <a:solidFill>
                    <a:srgbClr val="FF0000"/>
                  </a:solidFill>
                  <a:prstDash val="solid"/>
                  <a:miter lim="800000"/>
                </a:ln>
                <a:effectLst/>
              </p:spPr>
            </p:cxnSp>
            <p:cxnSp>
              <p:nvCxnSpPr>
                <p:cNvPr id="54" name="直接箭头连接符 53">
                  <a:extLst>
                    <a:ext uri="{FF2B5EF4-FFF2-40B4-BE49-F238E27FC236}">
                      <a16:creationId xmlns:a16="http://schemas.microsoft.com/office/drawing/2014/main" id="{0FE589F6-6625-41CC-AB39-4D11D829BC64}"/>
                    </a:ext>
                  </a:extLst>
                </p:cNvPr>
                <p:cNvCxnSpPr/>
                <p:nvPr/>
              </p:nvCxnSpPr>
              <p:spPr>
                <a:xfrm flipH="1" flipV="1">
                  <a:off x="1878937" y="1235633"/>
                  <a:ext cx="0" cy="2520000"/>
                </a:xfrm>
                <a:prstGeom prst="straightConnector1">
                  <a:avLst/>
                </a:prstGeom>
                <a:noFill/>
                <a:ln w="19050" cap="flat" cmpd="sng" algn="ctr">
                  <a:solidFill>
                    <a:sysClr val="windowText" lastClr="000000"/>
                  </a:solidFill>
                  <a:prstDash val="solid"/>
                  <a:miter lim="800000"/>
                  <a:headEnd type="none" w="med" len="lg"/>
                  <a:tailEnd type="stealth" w="med" len="lg"/>
                </a:ln>
                <a:effectLst/>
              </p:spPr>
            </p:cxnSp>
            <p:sp>
              <p:nvSpPr>
                <p:cNvPr id="55" name="任意多边形: 形状 37">
                  <a:extLst>
                    <a:ext uri="{FF2B5EF4-FFF2-40B4-BE49-F238E27FC236}">
                      <a16:creationId xmlns:a16="http://schemas.microsoft.com/office/drawing/2014/main" id="{C79AFDB1-A0F4-49B9-A783-0FBE6EA00933}"/>
                    </a:ext>
                  </a:extLst>
                </p:cNvPr>
                <p:cNvSpPr/>
                <p:nvPr/>
              </p:nvSpPr>
              <p:spPr>
                <a:xfrm>
                  <a:off x="1872594" y="2110571"/>
                  <a:ext cx="1692179" cy="1639023"/>
                </a:xfrm>
                <a:custGeom>
                  <a:avLst/>
                  <a:gdLst>
                    <a:gd name="connsiteX0" fmla="*/ 0 w 3314700"/>
                    <a:gd name="connsiteY0" fmla="*/ 1634591 h 1634591"/>
                    <a:gd name="connsiteX1" fmla="*/ 280987 w 3314700"/>
                    <a:gd name="connsiteY1" fmla="*/ 1582203 h 1634591"/>
                    <a:gd name="connsiteX2" fmla="*/ 590550 w 3314700"/>
                    <a:gd name="connsiteY2" fmla="*/ 1391703 h 1634591"/>
                    <a:gd name="connsiteX3" fmla="*/ 1019175 w 3314700"/>
                    <a:gd name="connsiteY3" fmla="*/ 639228 h 1634591"/>
                    <a:gd name="connsiteX4" fmla="*/ 1633537 w 3314700"/>
                    <a:gd name="connsiteY4" fmla="*/ 91541 h 1634591"/>
                    <a:gd name="connsiteX5" fmla="*/ 3314700 w 3314700"/>
                    <a:gd name="connsiteY5" fmla="*/ 5816 h 1634591"/>
                    <a:gd name="connsiteX0" fmla="*/ 0 w 3314700"/>
                    <a:gd name="connsiteY0" fmla="*/ 1633065 h 1633065"/>
                    <a:gd name="connsiteX1" fmla="*/ 280987 w 3314700"/>
                    <a:gd name="connsiteY1" fmla="*/ 1580677 h 1633065"/>
                    <a:gd name="connsiteX2" fmla="*/ 590550 w 3314700"/>
                    <a:gd name="connsiteY2" fmla="*/ 1390177 h 1633065"/>
                    <a:gd name="connsiteX3" fmla="*/ 1019175 w 3314700"/>
                    <a:gd name="connsiteY3" fmla="*/ 637702 h 1633065"/>
                    <a:gd name="connsiteX4" fmla="*/ 1668206 w 3314700"/>
                    <a:gd name="connsiteY4" fmla="*/ 98682 h 1633065"/>
                    <a:gd name="connsiteX5" fmla="*/ 3314700 w 3314700"/>
                    <a:gd name="connsiteY5" fmla="*/ 4290 h 1633065"/>
                    <a:gd name="connsiteX0" fmla="*/ 0 w 3314700"/>
                    <a:gd name="connsiteY0" fmla="*/ 1632699 h 1632699"/>
                    <a:gd name="connsiteX1" fmla="*/ 280987 w 3314700"/>
                    <a:gd name="connsiteY1" fmla="*/ 1580311 h 1632699"/>
                    <a:gd name="connsiteX2" fmla="*/ 590550 w 3314700"/>
                    <a:gd name="connsiteY2" fmla="*/ 1389811 h 1632699"/>
                    <a:gd name="connsiteX3" fmla="*/ 993173 w 3314700"/>
                    <a:gd name="connsiteY3" fmla="*/ 620002 h 1632699"/>
                    <a:gd name="connsiteX4" fmla="*/ 1668206 w 3314700"/>
                    <a:gd name="connsiteY4" fmla="*/ 98316 h 1632699"/>
                    <a:gd name="connsiteX5" fmla="*/ 3314700 w 3314700"/>
                    <a:gd name="connsiteY5" fmla="*/ 3924 h 1632699"/>
                    <a:gd name="connsiteX0" fmla="*/ 0 w 3314700"/>
                    <a:gd name="connsiteY0" fmla="*/ 1632699 h 1632699"/>
                    <a:gd name="connsiteX1" fmla="*/ 280987 w 3314700"/>
                    <a:gd name="connsiteY1" fmla="*/ 1580311 h 1632699"/>
                    <a:gd name="connsiteX2" fmla="*/ 590550 w 3314700"/>
                    <a:gd name="connsiteY2" fmla="*/ 1389811 h 1632699"/>
                    <a:gd name="connsiteX3" fmla="*/ 993173 w 3314700"/>
                    <a:gd name="connsiteY3" fmla="*/ 620002 h 1632699"/>
                    <a:gd name="connsiteX4" fmla="*/ 1715877 w 3314700"/>
                    <a:gd name="connsiteY4" fmla="*/ 98316 h 1632699"/>
                    <a:gd name="connsiteX5" fmla="*/ 3314700 w 3314700"/>
                    <a:gd name="connsiteY5" fmla="*/ 3924 h 1632699"/>
                    <a:gd name="connsiteX0" fmla="*/ 0 w 3314700"/>
                    <a:gd name="connsiteY0" fmla="*/ 1633161 h 1633161"/>
                    <a:gd name="connsiteX1" fmla="*/ 280987 w 3314700"/>
                    <a:gd name="connsiteY1" fmla="*/ 1580773 h 1633161"/>
                    <a:gd name="connsiteX2" fmla="*/ 590550 w 3314700"/>
                    <a:gd name="connsiteY2" fmla="*/ 1390273 h 1633161"/>
                    <a:gd name="connsiteX3" fmla="*/ 1027843 w 3314700"/>
                    <a:gd name="connsiteY3" fmla="*/ 642132 h 1633161"/>
                    <a:gd name="connsiteX4" fmla="*/ 1715877 w 3314700"/>
                    <a:gd name="connsiteY4" fmla="*/ 98778 h 1633161"/>
                    <a:gd name="connsiteX5" fmla="*/ 3314700 w 3314700"/>
                    <a:gd name="connsiteY5" fmla="*/ 4386 h 1633161"/>
                    <a:gd name="connsiteX0" fmla="*/ 0 w 3314700"/>
                    <a:gd name="connsiteY0" fmla="*/ 1639599 h 1639599"/>
                    <a:gd name="connsiteX1" fmla="*/ 280987 w 3314700"/>
                    <a:gd name="connsiteY1" fmla="*/ 1587211 h 1639599"/>
                    <a:gd name="connsiteX2" fmla="*/ 590550 w 3314700"/>
                    <a:gd name="connsiteY2" fmla="*/ 1396711 h 1639599"/>
                    <a:gd name="connsiteX3" fmla="*/ 1027843 w 3314700"/>
                    <a:gd name="connsiteY3" fmla="*/ 648570 h 1639599"/>
                    <a:gd name="connsiteX4" fmla="*/ 1663873 w 3314700"/>
                    <a:gd name="connsiteY4" fmla="*/ 79214 h 1639599"/>
                    <a:gd name="connsiteX5" fmla="*/ 3314700 w 3314700"/>
                    <a:gd name="connsiteY5" fmla="*/ 10824 h 1639599"/>
                    <a:gd name="connsiteX0" fmla="*/ 0 w 3314700"/>
                    <a:gd name="connsiteY0" fmla="*/ 1642910 h 1642910"/>
                    <a:gd name="connsiteX1" fmla="*/ 280987 w 3314700"/>
                    <a:gd name="connsiteY1" fmla="*/ 1590522 h 1642910"/>
                    <a:gd name="connsiteX2" fmla="*/ 590550 w 3314700"/>
                    <a:gd name="connsiteY2" fmla="*/ 1400022 h 1642910"/>
                    <a:gd name="connsiteX3" fmla="*/ 954171 w 3314700"/>
                    <a:gd name="connsiteY3" fmla="*/ 716886 h 1642910"/>
                    <a:gd name="connsiteX4" fmla="*/ 1663873 w 3314700"/>
                    <a:gd name="connsiteY4" fmla="*/ 82525 h 1642910"/>
                    <a:gd name="connsiteX5" fmla="*/ 3314700 w 3314700"/>
                    <a:gd name="connsiteY5" fmla="*/ 14135 h 1642910"/>
                    <a:gd name="connsiteX0" fmla="*/ 0 w 3314700"/>
                    <a:gd name="connsiteY0" fmla="*/ 1633980 h 1633980"/>
                    <a:gd name="connsiteX1" fmla="*/ 280987 w 3314700"/>
                    <a:gd name="connsiteY1" fmla="*/ 1581592 h 1633980"/>
                    <a:gd name="connsiteX2" fmla="*/ 590550 w 3314700"/>
                    <a:gd name="connsiteY2" fmla="*/ 1391092 h 1633980"/>
                    <a:gd name="connsiteX3" fmla="*/ 1006175 w 3314700"/>
                    <a:gd name="connsiteY3" fmla="*/ 499941 h 1633980"/>
                    <a:gd name="connsiteX4" fmla="*/ 1663873 w 3314700"/>
                    <a:gd name="connsiteY4" fmla="*/ 73595 h 1633980"/>
                    <a:gd name="connsiteX5" fmla="*/ 3314700 w 3314700"/>
                    <a:gd name="connsiteY5" fmla="*/ 5205 h 1633980"/>
                    <a:gd name="connsiteX0" fmla="*/ 0 w 3314700"/>
                    <a:gd name="connsiteY0" fmla="*/ 1633980 h 1633980"/>
                    <a:gd name="connsiteX1" fmla="*/ 280987 w 3314700"/>
                    <a:gd name="connsiteY1" fmla="*/ 1581592 h 1633980"/>
                    <a:gd name="connsiteX2" fmla="*/ 633887 w 3314700"/>
                    <a:gd name="connsiteY2" fmla="*/ 1391092 h 1633980"/>
                    <a:gd name="connsiteX3" fmla="*/ 1006175 w 3314700"/>
                    <a:gd name="connsiteY3" fmla="*/ 499941 h 1633980"/>
                    <a:gd name="connsiteX4" fmla="*/ 1663873 w 3314700"/>
                    <a:gd name="connsiteY4" fmla="*/ 73595 h 1633980"/>
                    <a:gd name="connsiteX5" fmla="*/ 3314700 w 3314700"/>
                    <a:gd name="connsiteY5" fmla="*/ 5205 h 1633980"/>
                    <a:gd name="connsiteX0" fmla="*/ 0 w 3314700"/>
                    <a:gd name="connsiteY0" fmla="*/ 1633980 h 1633980"/>
                    <a:gd name="connsiteX1" fmla="*/ 337324 w 3314700"/>
                    <a:gd name="connsiteY1" fmla="*/ 1590260 h 1633980"/>
                    <a:gd name="connsiteX2" fmla="*/ 633887 w 3314700"/>
                    <a:gd name="connsiteY2" fmla="*/ 1391092 h 1633980"/>
                    <a:gd name="connsiteX3" fmla="*/ 1006175 w 3314700"/>
                    <a:gd name="connsiteY3" fmla="*/ 499941 h 1633980"/>
                    <a:gd name="connsiteX4" fmla="*/ 1663873 w 3314700"/>
                    <a:gd name="connsiteY4" fmla="*/ 73595 h 1633980"/>
                    <a:gd name="connsiteX5" fmla="*/ 3314700 w 3314700"/>
                    <a:gd name="connsiteY5" fmla="*/ 5205 h 1633980"/>
                    <a:gd name="connsiteX0" fmla="*/ 0 w 3314700"/>
                    <a:gd name="connsiteY0" fmla="*/ 1633980 h 1633980"/>
                    <a:gd name="connsiteX1" fmla="*/ 419664 w 3314700"/>
                    <a:gd name="connsiteY1" fmla="*/ 1590260 h 1633980"/>
                    <a:gd name="connsiteX2" fmla="*/ 633887 w 3314700"/>
                    <a:gd name="connsiteY2" fmla="*/ 1391092 h 1633980"/>
                    <a:gd name="connsiteX3" fmla="*/ 1006175 w 3314700"/>
                    <a:gd name="connsiteY3" fmla="*/ 499941 h 1633980"/>
                    <a:gd name="connsiteX4" fmla="*/ 1663873 w 3314700"/>
                    <a:gd name="connsiteY4" fmla="*/ 73595 h 1633980"/>
                    <a:gd name="connsiteX5" fmla="*/ 3314700 w 3314700"/>
                    <a:gd name="connsiteY5" fmla="*/ 5205 h 1633980"/>
                    <a:gd name="connsiteX0" fmla="*/ 0 w 3314700"/>
                    <a:gd name="connsiteY0" fmla="*/ 1633980 h 1633980"/>
                    <a:gd name="connsiteX1" fmla="*/ 419664 w 3314700"/>
                    <a:gd name="connsiteY1" fmla="*/ 1590260 h 1633980"/>
                    <a:gd name="connsiteX2" fmla="*/ 685891 w 3314700"/>
                    <a:gd name="connsiteY2" fmla="*/ 1274083 h 1633980"/>
                    <a:gd name="connsiteX3" fmla="*/ 1006175 w 3314700"/>
                    <a:gd name="connsiteY3" fmla="*/ 499941 h 1633980"/>
                    <a:gd name="connsiteX4" fmla="*/ 1663873 w 3314700"/>
                    <a:gd name="connsiteY4" fmla="*/ 73595 h 1633980"/>
                    <a:gd name="connsiteX5" fmla="*/ 3314700 w 3314700"/>
                    <a:gd name="connsiteY5" fmla="*/ 5205 h 1633980"/>
                    <a:gd name="connsiteX0" fmla="*/ 0 w 3314700"/>
                    <a:gd name="connsiteY0" fmla="*/ 1632005 h 1632005"/>
                    <a:gd name="connsiteX1" fmla="*/ 419664 w 3314700"/>
                    <a:gd name="connsiteY1" fmla="*/ 1588285 h 1632005"/>
                    <a:gd name="connsiteX2" fmla="*/ 685891 w 3314700"/>
                    <a:gd name="connsiteY2" fmla="*/ 1272108 h 1632005"/>
                    <a:gd name="connsiteX3" fmla="*/ 1058179 w 3314700"/>
                    <a:gd name="connsiteY3" fmla="*/ 411293 h 1632005"/>
                    <a:gd name="connsiteX4" fmla="*/ 1663873 w 3314700"/>
                    <a:gd name="connsiteY4" fmla="*/ 71620 h 1632005"/>
                    <a:gd name="connsiteX5" fmla="*/ 3314700 w 3314700"/>
                    <a:gd name="connsiteY5" fmla="*/ 3230 h 1632005"/>
                    <a:gd name="connsiteX0" fmla="*/ 0 w 3314700"/>
                    <a:gd name="connsiteY0" fmla="*/ 1632005 h 1633007"/>
                    <a:gd name="connsiteX1" fmla="*/ 419664 w 3314700"/>
                    <a:gd name="connsiteY1" fmla="*/ 1588285 h 1633007"/>
                    <a:gd name="connsiteX2" fmla="*/ 729227 w 3314700"/>
                    <a:gd name="connsiteY2" fmla="*/ 1237439 h 1633007"/>
                    <a:gd name="connsiteX3" fmla="*/ 1058179 w 3314700"/>
                    <a:gd name="connsiteY3" fmla="*/ 411293 h 1633007"/>
                    <a:gd name="connsiteX4" fmla="*/ 1663873 w 3314700"/>
                    <a:gd name="connsiteY4" fmla="*/ 71620 h 1633007"/>
                    <a:gd name="connsiteX5" fmla="*/ 3314700 w 3314700"/>
                    <a:gd name="connsiteY5" fmla="*/ 3230 h 1633007"/>
                    <a:gd name="connsiteX0" fmla="*/ 0 w 3314700"/>
                    <a:gd name="connsiteY0" fmla="*/ 1631546 h 1632548"/>
                    <a:gd name="connsiteX1" fmla="*/ 419664 w 3314700"/>
                    <a:gd name="connsiteY1" fmla="*/ 1587826 h 1632548"/>
                    <a:gd name="connsiteX2" fmla="*/ 729227 w 3314700"/>
                    <a:gd name="connsiteY2" fmla="*/ 1236980 h 1632548"/>
                    <a:gd name="connsiteX3" fmla="*/ 1053846 w 3314700"/>
                    <a:gd name="connsiteY3" fmla="*/ 380499 h 1632548"/>
                    <a:gd name="connsiteX4" fmla="*/ 1663873 w 3314700"/>
                    <a:gd name="connsiteY4" fmla="*/ 71161 h 1632548"/>
                    <a:gd name="connsiteX5" fmla="*/ 3314700 w 3314700"/>
                    <a:gd name="connsiteY5" fmla="*/ 2771 h 1632548"/>
                    <a:gd name="connsiteX0" fmla="*/ 0 w 3314700"/>
                    <a:gd name="connsiteY0" fmla="*/ 1632078 h 1633080"/>
                    <a:gd name="connsiteX1" fmla="*/ 419664 w 3314700"/>
                    <a:gd name="connsiteY1" fmla="*/ 1588358 h 1633080"/>
                    <a:gd name="connsiteX2" fmla="*/ 729227 w 3314700"/>
                    <a:gd name="connsiteY2" fmla="*/ 1237512 h 1633080"/>
                    <a:gd name="connsiteX3" fmla="*/ 1040845 w 3314700"/>
                    <a:gd name="connsiteY3" fmla="*/ 415700 h 1633080"/>
                    <a:gd name="connsiteX4" fmla="*/ 1663873 w 3314700"/>
                    <a:gd name="connsiteY4" fmla="*/ 71693 h 1633080"/>
                    <a:gd name="connsiteX5" fmla="*/ 3314700 w 3314700"/>
                    <a:gd name="connsiteY5" fmla="*/ 3303 h 1633080"/>
                    <a:gd name="connsiteX0" fmla="*/ 0 w 3314700"/>
                    <a:gd name="connsiteY0" fmla="*/ 1631743 h 1632745"/>
                    <a:gd name="connsiteX1" fmla="*/ 419664 w 3314700"/>
                    <a:gd name="connsiteY1" fmla="*/ 1588023 h 1632745"/>
                    <a:gd name="connsiteX2" fmla="*/ 729227 w 3314700"/>
                    <a:gd name="connsiteY2" fmla="*/ 1237177 h 1632745"/>
                    <a:gd name="connsiteX3" fmla="*/ 1031909 w 3314700"/>
                    <a:gd name="connsiteY3" fmla="*/ 394515 h 1632745"/>
                    <a:gd name="connsiteX4" fmla="*/ 1663873 w 3314700"/>
                    <a:gd name="connsiteY4" fmla="*/ 71358 h 1632745"/>
                    <a:gd name="connsiteX5" fmla="*/ 3314700 w 3314700"/>
                    <a:gd name="connsiteY5" fmla="*/ 2968 h 1632745"/>
                    <a:gd name="connsiteX0" fmla="*/ 0 w 3314700"/>
                    <a:gd name="connsiteY0" fmla="*/ 1632238 h 1633240"/>
                    <a:gd name="connsiteX1" fmla="*/ 419664 w 3314700"/>
                    <a:gd name="connsiteY1" fmla="*/ 1588518 h 1633240"/>
                    <a:gd name="connsiteX2" fmla="*/ 729227 w 3314700"/>
                    <a:gd name="connsiteY2" fmla="*/ 1237672 h 1633240"/>
                    <a:gd name="connsiteX3" fmla="*/ 1031909 w 3314700"/>
                    <a:gd name="connsiteY3" fmla="*/ 424795 h 1633240"/>
                    <a:gd name="connsiteX4" fmla="*/ 1663873 w 3314700"/>
                    <a:gd name="connsiteY4" fmla="*/ 71853 h 1633240"/>
                    <a:gd name="connsiteX5" fmla="*/ 3314700 w 3314700"/>
                    <a:gd name="connsiteY5" fmla="*/ 3463 h 1633240"/>
                    <a:gd name="connsiteX0" fmla="*/ 0 w 3314700"/>
                    <a:gd name="connsiteY0" fmla="*/ 1634923 h 1635925"/>
                    <a:gd name="connsiteX1" fmla="*/ 419664 w 3314700"/>
                    <a:gd name="connsiteY1" fmla="*/ 1591203 h 1635925"/>
                    <a:gd name="connsiteX2" fmla="*/ 729227 w 3314700"/>
                    <a:gd name="connsiteY2" fmla="*/ 1240357 h 1635925"/>
                    <a:gd name="connsiteX3" fmla="*/ 1031909 w 3314700"/>
                    <a:gd name="connsiteY3" fmla="*/ 427480 h 1635925"/>
                    <a:gd name="connsiteX4" fmla="*/ 1669830 w 3314700"/>
                    <a:gd name="connsiteY4" fmla="*/ 59645 h 1635925"/>
                    <a:gd name="connsiteX5" fmla="*/ 3314700 w 3314700"/>
                    <a:gd name="connsiteY5" fmla="*/ 6148 h 1635925"/>
                    <a:gd name="connsiteX0" fmla="*/ 0 w 3314700"/>
                    <a:gd name="connsiteY0" fmla="*/ 1634923 h 1634923"/>
                    <a:gd name="connsiteX1" fmla="*/ 419664 w 3314700"/>
                    <a:gd name="connsiteY1" fmla="*/ 1591203 h 1634923"/>
                    <a:gd name="connsiteX2" fmla="*/ 735184 w 3314700"/>
                    <a:gd name="connsiteY2" fmla="*/ 1273121 h 1634923"/>
                    <a:gd name="connsiteX3" fmla="*/ 1031909 w 3314700"/>
                    <a:gd name="connsiteY3" fmla="*/ 427480 h 1634923"/>
                    <a:gd name="connsiteX4" fmla="*/ 1669830 w 3314700"/>
                    <a:gd name="connsiteY4" fmla="*/ 59645 h 1634923"/>
                    <a:gd name="connsiteX5" fmla="*/ 3314700 w 3314700"/>
                    <a:gd name="connsiteY5" fmla="*/ 6148 h 1634923"/>
                    <a:gd name="connsiteX0" fmla="*/ 0 w 3314700"/>
                    <a:gd name="connsiteY0" fmla="*/ 1633493 h 1633493"/>
                    <a:gd name="connsiteX1" fmla="*/ 419664 w 3314700"/>
                    <a:gd name="connsiteY1" fmla="*/ 1589773 h 1633493"/>
                    <a:gd name="connsiteX2" fmla="*/ 735184 w 3314700"/>
                    <a:gd name="connsiteY2" fmla="*/ 1271691 h 1633493"/>
                    <a:gd name="connsiteX3" fmla="*/ 1058716 w 3314700"/>
                    <a:gd name="connsiteY3" fmla="*/ 381373 h 1633493"/>
                    <a:gd name="connsiteX4" fmla="*/ 1669830 w 3314700"/>
                    <a:gd name="connsiteY4" fmla="*/ 58215 h 1633493"/>
                    <a:gd name="connsiteX5" fmla="*/ 3314700 w 3314700"/>
                    <a:gd name="connsiteY5" fmla="*/ 4718 h 1633493"/>
                    <a:gd name="connsiteX0" fmla="*/ 0 w 3314700"/>
                    <a:gd name="connsiteY0" fmla="*/ 1634970 h 1634970"/>
                    <a:gd name="connsiteX1" fmla="*/ 419664 w 3314700"/>
                    <a:gd name="connsiteY1" fmla="*/ 1591250 h 1634970"/>
                    <a:gd name="connsiteX2" fmla="*/ 735184 w 3314700"/>
                    <a:gd name="connsiteY2" fmla="*/ 1273168 h 1634970"/>
                    <a:gd name="connsiteX3" fmla="*/ 1058716 w 3314700"/>
                    <a:gd name="connsiteY3" fmla="*/ 382850 h 1634970"/>
                    <a:gd name="connsiteX4" fmla="*/ 1689565 w 3314700"/>
                    <a:gd name="connsiteY4" fmla="*/ 53114 h 1634970"/>
                    <a:gd name="connsiteX5" fmla="*/ 3314700 w 3314700"/>
                    <a:gd name="connsiteY5" fmla="*/ 6195 h 1634970"/>
                    <a:gd name="connsiteX0" fmla="*/ 0 w 3314700"/>
                    <a:gd name="connsiteY0" fmla="*/ 1635219 h 1635219"/>
                    <a:gd name="connsiteX1" fmla="*/ 419664 w 3314700"/>
                    <a:gd name="connsiteY1" fmla="*/ 1591499 h 1635219"/>
                    <a:gd name="connsiteX2" fmla="*/ 735184 w 3314700"/>
                    <a:gd name="connsiteY2" fmla="*/ 1273417 h 1635219"/>
                    <a:gd name="connsiteX3" fmla="*/ 1058716 w 3314700"/>
                    <a:gd name="connsiteY3" fmla="*/ 389678 h 1635219"/>
                    <a:gd name="connsiteX4" fmla="*/ 1689565 w 3314700"/>
                    <a:gd name="connsiteY4" fmla="*/ 53363 h 1635219"/>
                    <a:gd name="connsiteX5" fmla="*/ 3314700 w 3314700"/>
                    <a:gd name="connsiteY5" fmla="*/ 6444 h 1635219"/>
                    <a:gd name="connsiteX0" fmla="*/ 0 w 3314700"/>
                    <a:gd name="connsiteY0" fmla="*/ 1636012 h 1636012"/>
                    <a:gd name="connsiteX1" fmla="*/ 419664 w 3314700"/>
                    <a:gd name="connsiteY1" fmla="*/ 1592292 h 1636012"/>
                    <a:gd name="connsiteX2" fmla="*/ 735184 w 3314700"/>
                    <a:gd name="connsiteY2" fmla="*/ 1274210 h 1636012"/>
                    <a:gd name="connsiteX3" fmla="*/ 1048848 w 3314700"/>
                    <a:gd name="connsiteY3" fmla="*/ 410206 h 1636012"/>
                    <a:gd name="connsiteX4" fmla="*/ 1689565 w 3314700"/>
                    <a:gd name="connsiteY4" fmla="*/ 54156 h 1636012"/>
                    <a:gd name="connsiteX5" fmla="*/ 3314700 w 3314700"/>
                    <a:gd name="connsiteY5" fmla="*/ 7237 h 1636012"/>
                    <a:gd name="connsiteX0" fmla="*/ 0 w 3314700"/>
                    <a:gd name="connsiteY0" fmla="*/ 1634497 h 1634497"/>
                    <a:gd name="connsiteX1" fmla="*/ 419664 w 3314700"/>
                    <a:gd name="connsiteY1" fmla="*/ 1590777 h 1634497"/>
                    <a:gd name="connsiteX2" fmla="*/ 735184 w 3314700"/>
                    <a:gd name="connsiteY2" fmla="*/ 1272695 h 1634497"/>
                    <a:gd name="connsiteX3" fmla="*/ 1065294 w 3314700"/>
                    <a:gd name="connsiteY3" fmla="*/ 369220 h 1634497"/>
                    <a:gd name="connsiteX4" fmla="*/ 1689565 w 3314700"/>
                    <a:gd name="connsiteY4" fmla="*/ 52641 h 1634497"/>
                    <a:gd name="connsiteX5" fmla="*/ 3314700 w 3314700"/>
                    <a:gd name="connsiteY5" fmla="*/ 5722 h 1634497"/>
                    <a:gd name="connsiteX0" fmla="*/ 0 w 3468238"/>
                    <a:gd name="connsiteY0" fmla="*/ 1643026 h 1643026"/>
                    <a:gd name="connsiteX1" fmla="*/ 419664 w 3468238"/>
                    <a:gd name="connsiteY1" fmla="*/ 1599306 h 1643026"/>
                    <a:gd name="connsiteX2" fmla="*/ 735184 w 3468238"/>
                    <a:gd name="connsiteY2" fmla="*/ 1281224 h 1643026"/>
                    <a:gd name="connsiteX3" fmla="*/ 1065294 w 3468238"/>
                    <a:gd name="connsiteY3" fmla="*/ 377749 h 1643026"/>
                    <a:gd name="connsiteX4" fmla="*/ 1689565 w 3468238"/>
                    <a:gd name="connsiteY4" fmla="*/ 61170 h 1643026"/>
                    <a:gd name="connsiteX5" fmla="*/ 3468238 w 3468238"/>
                    <a:gd name="connsiteY5" fmla="*/ 4015 h 1643026"/>
                    <a:gd name="connsiteX0" fmla="*/ 0 w 3513958"/>
                    <a:gd name="connsiteY0" fmla="*/ 1643026 h 1643026"/>
                    <a:gd name="connsiteX1" fmla="*/ 419664 w 3513958"/>
                    <a:gd name="connsiteY1" fmla="*/ 1599306 h 1643026"/>
                    <a:gd name="connsiteX2" fmla="*/ 735184 w 3513958"/>
                    <a:gd name="connsiteY2" fmla="*/ 1281224 h 1643026"/>
                    <a:gd name="connsiteX3" fmla="*/ 1065294 w 3513958"/>
                    <a:gd name="connsiteY3" fmla="*/ 377749 h 1643026"/>
                    <a:gd name="connsiteX4" fmla="*/ 1689565 w 3513958"/>
                    <a:gd name="connsiteY4" fmla="*/ 61170 h 1643026"/>
                    <a:gd name="connsiteX5" fmla="*/ 3513958 w 3513958"/>
                    <a:gd name="connsiteY5" fmla="*/ 4015 h 1643026"/>
                    <a:gd name="connsiteX0" fmla="*/ 0 w 3513958"/>
                    <a:gd name="connsiteY0" fmla="*/ 1641869 h 1641869"/>
                    <a:gd name="connsiteX1" fmla="*/ 419664 w 3513958"/>
                    <a:gd name="connsiteY1" fmla="*/ 1598149 h 1641869"/>
                    <a:gd name="connsiteX2" fmla="*/ 735184 w 3513958"/>
                    <a:gd name="connsiteY2" fmla="*/ 1280067 h 1641869"/>
                    <a:gd name="connsiteX3" fmla="*/ 1065294 w 3513958"/>
                    <a:gd name="connsiteY3" fmla="*/ 314247 h 1641869"/>
                    <a:gd name="connsiteX4" fmla="*/ 1689565 w 3513958"/>
                    <a:gd name="connsiteY4" fmla="*/ 60013 h 1641869"/>
                    <a:gd name="connsiteX5" fmla="*/ 3513958 w 3513958"/>
                    <a:gd name="connsiteY5" fmla="*/ 2858 h 1641869"/>
                    <a:gd name="connsiteX0" fmla="*/ 0 w 3513958"/>
                    <a:gd name="connsiteY0" fmla="*/ 1641519 h 1641519"/>
                    <a:gd name="connsiteX1" fmla="*/ 419664 w 3513958"/>
                    <a:gd name="connsiteY1" fmla="*/ 1597799 h 1641519"/>
                    <a:gd name="connsiteX2" fmla="*/ 735184 w 3513958"/>
                    <a:gd name="connsiteY2" fmla="*/ 1279717 h 1641519"/>
                    <a:gd name="connsiteX3" fmla="*/ 1065294 w 3513958"/>
                    <a:gd name="connsiteY3" fmla="*/ 313897 h 1641519"/>
                    <a:gd name="connsiteX4" fmla="*/ 1768535 w 3513958"/>
                    <a:gd name="connsiteY4" fmla="*/ 63820 h 1641519"/>
                    <a:gd name="connsiteX5" fmla="*/ 3513958 w 3513958"/>
                    <a:gd name="connsiteY5" fmla="*/ 2508 h 1641519"/>
                    <a:gd name="connsiteX0" fmla="*/ 0 w 3513958"/>
                    <a:gd name="connsiteY0" fmla="*/ 1645566 h 1645566"/>
                    <a:gd name="connsiteX1" fmla="*/ 419664 w 3513958"/>
                    <a:gd name="connsiteY1" fmla="*/ 1601846 h 1645566"/>
                    <a:gd name="connsiteX2" fmla="*/ 735184 w 3513958"/>
                    <a:gd name="connsiteY2" fmla="*/ 1283764 h 1645566"/>
                    <a:gd name="connsiteX3" fmla="*/ 1065294 w 3513958"/>
                    <a:gd name="connsiteY3" fmla="*/ 317944 h 1645566"/>
                    <a:gd name="connsiteX4" fmla="*/ 1618906 w 3513958"/>
                    <a:gd name="connsiteY4" fmla="*/ 42929 h 1645566"/>
                    <a:gd name="connsiteX5" fmla="*/ 3513958 w 3513958"/>
                    <a:gd name="connsiteY5" fmla="*/ 6555 h 1645566"/>
                    <a:gd name="connsiteX0" fmla="*/ 0 w 3513958"/>
                    <a:gd name="connsiteY0" fmla="*/ 1645069 h 1645069"/>
                    <a:gd name="connsiteX1" fmla="*/ 419664 w 3513958"/>
                    <a:gd name="connsiteY1" fmla="*/ 1601349 h 1645069"/>
                    <a:gd name="connsiteX2" fmla="*/ 735184 w 3513958"/>
                    <a:gd name="connsiteY2" fmla="*/ 1283267 h 1645069"/>
                    <a:gd name="connsiteX3" fmla="*/ 1027886 w 3513958"/>
                    <a:gd name="connsiteY3" fmla="*/ 304978 h 1645069"/>
                    <a:gd name="connsiteX4" fmla="*/ 1618906 w 3513958"/>
                    <a:gd name="connsiteY4" fmla="*/ 42432 h 1645069"/>
                    <a:gd name="connsiteX5" fmla="*/ 3513958 w 3513958"/>
                    <a:gd name="connsiteY5" fmla="*/ 6058 h 1645069"/>
                    <a:gd name="connsiteX0" fmla="*/ 0 w 3513958"/>
                    <a:gd name="connsiteY0" fmla="*/ 1645566 h 1645566"/>
                    <a:gd name="connsiteX1" fmla="*/ 419664 w 3513958"/>
                    <a:gd name="connsiteY1" fmla="*/ 1601846 h 1645566"/>
                    <a:gd name="connsiteX2" fmla="*/ 735184 w 3513958"/>
                    <a:gd name="connsiteY2" fmla="*/ 1283764 h 1645566"/>
                    <a:gd name="connsiteX3" fmla="*/ 1098545 w 3513958"/>
                    <a:gd name="connsiteY3" fmla="*/ 317944 h 1645566"/>
                    <a:gd name="connsiteX4" fmla="*/ 1618906 w 3513958"/>
                    <a:gd name="connsiteY4" fmla="*/ 42929 h 1645566"/>
                    <a:gd name="connsiteX5" fmla="*/ 3513958 w 3513958"/>
                    <a:gd name="connsiteY5" fmla="*/ 6555 h 1645566"/>
                    <a:gd name="connsiteX0" fmla="*/ 0 w 3513958"/>
                    <a:gd name="connsiteY0" fmla="*/ 1648480 h 1648480"/>
                    <a:gd name="connsiteX1" fmla="*/ 419664 w 3513958"/>
                    <a:gd name="connsiteY1" fmla="*/ 1604760 h 1648480"/>
                    <a:gd name="connsiteX2" fmla="*/ 735184 w 3513958"/>
                    <a:gd name="connsiteY2" fmla="*/ 1286678 h 1648480"/>
                    <a:gd name="connsiteX3" fmla="*/ 1098545 w 3513958"/>
                    <a:gd name="connsiteY3" fmla="*/ 320858 h 1648480"/>
                    <a:gd name="connsiteX4" fmla="*/ 1826724 w 3513958"/>
                    <a:gd name="connsiteY4" fmla="*/ 37530 h 1648480"/>
                    <a:gd name="connsiteX5" fmla="*/ 3513958 w 3513958"/>
                    <a:gd name="connsiteY5" fmla="*/ 9469 h 1648480"/>
                    <a:gd name="connsiteX0" fmla="*/ 0 w 3513958"/>
                    <a:gd name="connsiteY0" fmla="*/ 1660647 h 1660647"/>
                    <a:gd name="connsiteX1" fmla="*/ 419664 w 3513958"/>
                    <a:gd name="connsiteY1" fmla="*/ 1616927 h 1660647"/>
                    <a:gd name="connsiteX2" fmla="*/ 735184 w 3513958"/>
                    <a:gd name="connsiteY2" fmla="*/ 1298845 h 1660647"/>
                    <a:gd name="connsiteX3" fmla="*/ 1098545 w 3513958"/>
                    <a:gd name="connsiteY3" fmla="*/ 333025 h 1660647"/>
                    <a:gd name="connsiteX4" fmla="*/ 1759406 w 3513958"/>
                    <a:gd name="connsiteY4" fmla="*/ 27258 h 1660647"/>
                    <a:gd name="connsiteX5" fmla="*/ 3513958 w 3513958"/>
                    <a:gd name="connsiteY5" fmla="*/ 21636 h 1660647"/>
                    <a:gd name="connsiteX0" fmla="*/ 0 w 1759406"/>
                    <a:gd name="connsiteY0" fmla="*/ 1633389 h 1633389"/>
                    <a:gd name="connsiteX1" fmla="*/ 419664 w 1759406"/>
                    <a:gd name="connsiteY1" fmla="*/ 1589669 h 1633389"/>
                    <a:gd name="connsiteX2" fmla="*/ 735184 w 1759406"/>
                    <a:gd name="connsiteY2" fmla="*/ 1271587 h 1633389"/>
                    <a:gd name="connsiteX3" fmla="*/ 1098545 w 1759406"/>
                    <a:gd name="connsiteY3" fmla="*/ 305767 h 1633389"/>
                    <a:gd name="connsiteX4" fmla="*/ 1759406 w 1759406"/>
                    <a:gd name="connsiteY4" fmla="*/ 0 h 1633389"/>
                    <a:gd name="connsiteX0" fmla="*/ 0 w 1746249"/>
                    <a:gd name="connsiteY0" fmla="*/ 1643257 h 1643257"/>
                    <a:gd name="connsiteX1" fmla="*/ 419664 w 1746249"/>
                    <a:gd name="connsiteY1" fmla="*/ 1599537 h 1643257"/>
                    <a:gd name="connsiteX2" fmla="*/ 735184 w 1746249"/>
                    <a:gd name="connsiteY2" fmla="*/ 1281455 h 1643257"/>
                    <a:gd name="connsiteX3" fmla="*/ 1098545 w 1746249"/>
                    <a:gd name="connsiteY3" fmla="*/ 315635 h 1643257"/>
                    <a:gd name="connsiteX4" fmla="*/ 1746249 w 1746249"/>
                    <a:gd name="connsiteY4" fmla="*/ 0 h 1643257"/>
                    <a:gd name="connsiteX0" fmla="*/ 0 w 1749538"/>
                    <a:gd name="connsiteY0" fmla="*/ 1636679 h 1636679"/>
                    <a:gd name="connsiteX1" fmla="*/ 419664 w 1749538"/>
                    <a:gd name="connsiteY1" fmla="*/ 1592959 h 1636679"/>
                    <a:gd name="connsiteX2" fmla="*/ 735184 w 1749538"/>
                    <a:gd name="connsiteY2" fmla="*/ 1274877 h 1636679"/>
                    <a:gd name="connsiteX3" fmla="*/ 1098545 w 1749538"/>
                    <a:gd name="connsiteY3" fmla="*/ 309057 h 1636679"/>
                    <a:gd name="connsiteX4" fmla="*/ 1749538 w 1749538"/>
                    <a:gd name="connsiteY4" fmla="*/ 0 h 1636679"/>
                    <a:gd name="connsiteX0" fmla="*/ 0 w 1749538"/>
                    <a:gd name="connsiteY0" fmla="*/ 1636679 h 1636679"/>
                    <a:gd name="connsiteX1" fmla="*/ 419664 w 1749538"/>
                    <a:gd name="connsiteY1" fmla="*/ 1592959 h 1636679"/>
                    <a:gd name="connsiteX2" fmla="*/ 735184 w 1749538"/>
                    <a:gd name="connsiteY2" fmla="*/ 1274877 h 1636679"/>
                    <a:gd name="connsiteX3" fmla="*/ 1085845 w 1749538"/>
                    <a:gd name="connsiteY3" fmla="*/ 226507 h 1636679"/>
                    <a:gd name="connsiteX4" fmla="*/ 1749538 w 1749538"/>
                    <a:gd name="connsiteY4" fmla="*/ 0 h 1636679"/>
                    <a:gd name="connsiteX0" fmla="*/ 0 w 1647938"/>
                    <a:gd name="connsiteY0" fmla="*/ 1643029 h 1643029"/>
                    <a:gd name="connsiteX1" fmla="*/ 419664 w 1647938"/>
                    <a:gd name="connsiteY1" fmla="*/ 1599309 h 1643029"/>
                    <a:gd name="connsiteX2" fmla="*/ 735184 w 1647938"/>
                    <a:gd name="connsiteY2" fmla="*/ 1281227 h 1643029"/>
                    <a:gd name="connsiteX3" fmla="*/ 1085845 w 1647938"/>
                    <a:gd name="connsiteY3" fmla="*/ 232857 h 1643029"/>
                    <a:gd name="connsiteX4" fmla="*/ 1647938 w 1647938"/>
                    <a:gd name="connsiteY4" fmla="*/ 0 h 1643029"/>
                    <a:gd name="connsiteX0" fmla="*/ 0 w 1682228"/>
                    <a:gd name="connsiteY0" fmla="*/ 1643029 h 1643029"/>
                    <a:gd name="connsiteX1" fmla="*/ 419664 w 1682228"/>
                    <a:gd name="connsiteY1" fmla="*/ 1599309 h 1643029"/>
                    <a:gd name="connsiteX2" fmla="*/ 735184 w 1682228"/>
                    <a:gd name="connsiteY2" fmla="*/ 1281227 h 1643029"/>
                    <a:gd name="connsiteX3" fmla="*/ 1085845 w 1682228"/>
                    <a:gd name="connsiteY3" fmla="*/ 232857 h 1643029"/>
                    <a:gd name="connsiteX4" fmla="*/ 1682228 w 1682228"/>
                    <a:gd name="connsiteY4" fmla="*/ 0 h 1643029"/>
                    <a:gd name="connsiteX0" fmla="*/ 0 w 1682228"/>
                    <a:gd name="connsiteY0" fmla="*/ 1643029 h 1643029"/>
                    <a:gd name="connsiteX1" fmla="*/ 419664 w 1682228"/>
                    <a:gd name="connsiteY1" fmla="*/ 1599309 h 1643029"/>
                    <a:gd name="connsiteX2" fmla="*/ 735184 w 1682228"/>
                    <a:gd name="connsiteY2" fmla="*/ 1281227 h 1643029"/>
                    <a:gd name="connsiteX3" fmla="*/ 1074415 w 1682228"/>
                    <a:gd name="connsiteY3" fmla="*/ 229047 h 1643029"/>
                    <a:gd name="connsiteX4" fmla="*/ 1682228 w 1682228"/>
                    <a:gd name="connsiteY4" fmla="*/ 0 h 1643029"/>
                    <a:gd name="connsiteX0" fmla="*/ 0 w 1682228"/>
                    <a:gd name="connsiteY0" fmla="*/ 1643029 h 1643029"/>
                    <a:gd name="connsiteX1" fmla="*/ 419664 w 1682228"/>
                    <a:gd name="connsiteY1" fmla="*/ 1599309 h 1643029"/>
                    <a:gd name="connsiteX2" fmla="*/ 735184 w 1682228"/>
                    <a:gd name="connsiteY2" fmla="*/ 1281227 h 1643029"/>
                    <a:gd name="connsiteX3" fmla="*/ 1089655 w 1682228"/>
                    <a:gd name="connsiteY3" fmla="*/ 251907 h 1643029"/>
                    <a:gd name="connsiteX4" fmla="*/ 1682228 w 1682228"/>
                    <a:gd name="connsiteY4" fmla="*/ 0 h 1643029"/>
                    <a:gd name="connsiteX0" fmla="*/ 0 w 1678418"/>
                    <a:gd name="connsiteY0" fmla="*/ 1631599 h 1631599"/>
                    <a:gd name="connsiteX1" fmla="*/ 419664 w 1678418"/>
                    <a:gd name="connsiteY1" fmla="*/ 1587879 h 1631599"/>
                    <a:gd name="connsiteX2" fmla="*/ 735184 w 1678418"/>
                    <a:gd name="connsiteY2" fmla="*/ 1269797 h 1631599"/>
                    <a:gd name="connsiteX3" fmla="*/ 1089655 w 1678418"/>
                    <a:gd name="connsiteY3" fmla="*/ 240477 h 1631599"/>
                    <a:gd name="connsiteX4" fmla="*/ 1678418 w 1678418"/>
                    <a:gd name="connsiteY4" fmla="*/ 0 h 1631599"/>
                    <a:gd name="connsiteX0" fmla="*/ 0 w 1663178"/>
                    <a:gd name="connsiteY0" fmla="*/ 1635409 h 1635409"/>
                    <a:gd name="connsiteX1" fmla="*/ 419664 w 1663178"/>
                    <a:gd name="connsiteY1" fmla="*/ 1591689 h 1635409"/>
                    <a:gd name="connsiteX2" fmla="*/ 735184 w 1663178"/>
                    <a:gd name="connsiteY2" fmla="*/ 1273607 h 1635409"/>
                    <a:gd name="connsiteX3" fmla="*/ 1089655 w 1663178"/>
                    <a:gd name="connsiteY3" fmla="*/ 244287 h 1635409"/>
                    <a:gd name="connsiteX4" fmla="*/ 1663178 w 1663178"/>
                    <a:gd name="connsiteY4" fmla="*/ 0 h 1635409"/>
                    <a:gd name="connsiteX0" fmla="*/ 0 w 1663178"/>
                    <a:gd name="connsiteY0" fmla="*/ 1635409 h 1635409"/>
                    <a:gd name="connsiteX1" fmla="*/ 419664 w 1663178"/>
                    <a:gd name="connsiteY1" fmla="*/ 1591689 h 1635409"/>
                    <a:gd name="connsiteX2" fmla="*/ 735184 w 1663178"/>
                    <a:gd name="connsiteY2" fmla="*/ 1273607 h 1635409"/>
                    <a:gd name="connsiteX3" fmla="*/ 1089655 w 1663178"/>
                    <a:gd name="connsiteY3" fmla="*/ 244287 h 1635409"/>
                    <a:gd name="connsiteX4" fmla="*/ 1290500 w 1663178"/>
                    <a:gd name="connsiteY4" fmla="*/ 48402 h 1635409"/>
                    <a:gd name="connsiteX5" fmla="*/ 1663178 w 1663178"/>
                    <a:gd name="connsiteY5" fmla="*/ 0 h 1635409"/>
                    <a:gd name="connsiteX0" fmla="*/ 0 w 1663178"/>
                    <a:gd name="connsiteY0" fmla="*/ 1635409 h 1635409"/>
                    <a:gd name="connsiteX1" fmla="*/ 419664 w 1663178"/>
                    <a:gd name="connsiteY1" fmla="*/ 1591689 h 1635409"/>
                    <a:gd name="connsiteX2" fmla="*/ 735184 w 1663178"/>
                    <a:gd name="connsiteY2" fmla="*/ 1273607 h 1635409"/>
                    <a:gd name="connsiteX3" fmla="*/ 1060052 w 1663178"/>
                    <a:gd name="connsiteY3" fmla="*/ 316650 h 1635409"/>
                    <a:gd name="connsiteX4" fmla="*/ 1290500 w 1663178"/>
                    <a:gd name="connsiteY4" fmla="*/ 48402 h 1635409"/>
                    <a:gd name="connsiteX5" fmla="*/ 1663178 w 1663178"/>
                    <a:gd name="connsiteY5" fmla="*/ 0 h 1635409"/>
                    <a:gd name="connsiteX0" fmla="*/ 0 w 1663178"/>
                    <a:gd name="connsiteY0" fmla="*/ 1635409 h 1635409"/>
                    <a:gd name="connsiteX1" fmla="*/ 419664 w 1663178"/>
                    <a:gd name="connsiteY1" fmla="*/ 1591689 h 1635409"/>
                    <a:gd name="connsiteX2" fmla="*/ 735184 w 1663178"/>
                    <a:gd name="connsiteY2" fmla="*/ 1273607 h 1635409"/>
                    <a:gd name="connsiteX3" fmla="*/ 1060052 w 1663178"/>
                    <a:gd name="connsiteY3" fmla="*/ 316650 h 1635409"/>
                    <a:gd name="connsiteX4" fmla="*/ 1280632 w 1663178"/>
                    <a:gd name="connsiteY4" fmla="*/ 71426 h 1635409"/>
                    <a:gd name="connsiteX5" fmla="*/ 1663178 w 1663178"/>
                    <a:gd name="connsiteY5" fmla="*/ 0 h 1635409"/>
                    <a:gd name="connsiteX0" fmla="*/ 0 w 1663178"/>
                    <a:gd name="connsiteY0" fmla="*/ 1635409 h 1635409"/>
                    <a:gd name="connsiteX1" fmla="*/ 419664 w 1663178"/>
                    <a:gd name="connsiteY1" fmla="*/ 1591689 h 1635409"/>
                    <a:gd name="connsiteX2" fmla="*/ 735184 w 1663178"/>
                    <a:gd name="connsiteY2" fmla="*/ 1273607 h 1635409"/>
                    <a:gd name="connsiteX3" fmla="*/ 1060052 w 1663178"/>
                    <a:gd name="connsiteY3" fmla="*/ 316650 h 1635409"/>
                    <a:gd name="connsiteX4" fmla="*/ 1359573 w 1663178"/>
                    <a:gd name="connsiteY4" fmla="*/ 41823 h 1635409"/>
                    <a:gd name="connsiteX5" fmla="*/ 1663178 w 1663178"/>
                    <a:gd name="connsiteY5" fmla="*/ 0 h 1635409"/>
                    <a:gd name="connsiteX0" fmla="*/ 0 w 1663178"/>
                    <a:gd name="connsiteY0" fmla="*/ 1635409 h 1635409"/>
                    <a:gd name="connsiteX1" fmla="*/ 419664 w 1663178"/>
                    <a:gd name="connsiteY1" fmla="*/ 1591689 h 1635409"/>
                    <a:gd name="connsiteX2" fmla="*/ 735184 w 1663178"/>
                    <a:gd name="connsiteY2" fmla="*/ 1273607 h 1635409"/>
                    <a:gd name="connsiteX3" fmla="*/ 1060052 w 1663178"/>
                    <a:gd name="connsiteY3" fmla="*/ 316650 h 1635409"/>
                    <a:gd name="connsiteX4" fmla="*/ 1359573 w 1663178"/>
                    <a:gd name="connsiteY4" fmla="*/ 51691 h 1635409"/>
                    <a:gd name="connsiteX5" fmla="*/ 1663178 w 1663178"/>
                    <a:gd name="connsiteY5" fmla="*/ 0 h 1635409"/>
                    <a:gd name="connsiteX0" fmla="*/ 0 w 1663178"/>
                    <a:gd name="connsiteY0" fmla="*/ 1635409 h 1635409"/>
                    <a:gd name="connsiteX1" fmla="*/ 419664 w 1663178"/>
                    <a:gd name="connsiteY1" fmla="*/ 1591689 h 1635409"/>
                    <a:gd name="connsiteX2" fmla="*/ 735184 w 1663178"/>
                    <a:gd name="connsiteY2" fmla="*/ 1273607 h 1635409"/>
                    <a:gd name="connsiteX3" fmla="*/ 1060052 w 1663178"/>
                    <a:gd name="connsiteY3" fmla="*/ 316650 h 1635409"/>
                    <a:gd name="connsiteX4" fmla="*/ 1349705 w 1663178"/>
                    <a:gd name="connsiteY4" fmla="*/ 45112 h 1635409"/>
                    <a:gd name="connsiteX5" fmla="*/ 1663178 w 1663178"/>
                    <a:gd name="connsiteY5" fmla="*/ 0 h 1635409"/>
                    <a:gd name="connsiteX0" fmla="*/ 0 w 1688884"/>
                    <a:gd name="connsiteY0" fmla="*/ 1635409 h 1635409"/>
                    <a:gd name="connsiteX1" fmla="*/ 419664 w 1688884"/>
                    <a:gd name="connsiteY1" fmla="*/ 1591689 h 1635409"/>
                    <a:gd name="connsiteX2" fmla="*/ 735184 w 1688884"/>
                    <a:gd name="connsiteY2" fmla="*/ 1273607 h 1635409"/>
                    <a:gd name="connsiteX3" fmla="*/ 1060052 w 1688884"/>
                    <a:gd name="connsiteY3" fmla="*/ 316650 h 1635409"/>
                    <a:gd name="connsiteX4" fmla="*/ 1349705 w 1688884"/>
                    <a:gd name="connsiteY4" fmla="*/ 45112 h 1635409"/>
                    <a:gd name="connsiteX5" fmla="*/ 1688884 w 1688884"/>
                    <a:gd name="connsiteY5" fmla="*/ 0 h 1635409"/>
                    <a:gd name="connsiteX0" fmla="*/ 0 w 1659505"/>
                    <a:gd name="connsiteY0" fmla="*/ 1635409 h 1635409"/>
                    <a:gd name="connsiteX1" fmla="*/ 419664 w 1659505"/>
                    <a:gd name="connsiteY1" fmla="*/ 1591689 h 1635409"/>
                    <a:gd name="connsiteX2" fmla="*/ 735184 w 1659505"/>
                    <a:gd name="connsiteY2" fmla="*/ 1273607 h 1635409"/>
                    <a:gd name="connsiteX3" fmla="*/ 1060052 w 1659505"/>
                    <a:gd name="connsiteY3" fmla="*/ 316650 h 1635409"/>
                    <a:gd name="connsiteX4" fmla="*/ 1349705 w 1659505"/>
                    <a:gd name="connsiteY4" fmla="*/ 45112 h 1635409"/>
                    <a:gd name="connsiteX5" fmla="*/ 1659505 w 1659505"/>
                    <a:gd name="connsiteY5" fmla="*/ 0 h 1635409"/>
                    <a:gd name="connsiteX0" fmla="*/ 0 w 1674194"/>
                    <a:gd name="connsiteY0" fmla="*/ 1639081 h 1639081"/>
                    <a:gd name="connsiteX1" fmla="*/ 419664 w 1674194"/>
                    <a:gd name="connsiteY1" fmla="*/ 1595361 h 1639081"/>
                    <a:gd name="connsiteX2" fmla="*/ 735184 w 1674194"/>
                    <a:gd name="connsiteY2" fmla="*/ 1277279 h 1639081"/>
                    <a:gd name="connsiteX3" fmla="*/ 1060052 w 1674194"/>
                    <a:gd name="connsiteY3" fmla="*/ 320322 h 1639081"/>
                    <a:gd name="connsiteX4" fmla="*/ 1349705 w 1674194"/>
                    <a:gd name="connsiteY4" fmla="*/ 48784 h 1639081"/>
                    <a:gd name="connsiteX5" fmla="*/ 1674194 w 1674194"/>
                    <a:gd name="connsiteY5" fmla="*/ 0 h 1639081"/>
                    <a:gd name="connsiteX0" fmla="*/ 0 w 1692555"/>
                    <a:gd name="connsiteY0" fmla="*/ 1635409 h 1635409"/>
                    <a:gd name="connsiteX1" fmla="*/ 419664 w 1692555"/>
                    <a:gd name="connsiteY1" fmla="*/ 1591689 h 1635409"/>
                    <a:gd name="connsiteX2" fmla="*/ 735184 w 1692555"/>
                    <a:gd name="connsiteY2" fmla="*/ 1273607 h 1635409"/>
                    <a:gd name="connsiteX3" fmla="*/ 1060052 w 1692555"/>
                    <a:gd name="connsiteY3" fmla="*/ 316650 h 1635409"/>
                    <a:gd name="connsiteX4" fmla="*/ 1349705 w 1692555"/>
                    <a:gd name="connsiteY4" fmla="*/ 45112 h 1635409"/>
                    <a:gd name="connsiteX5" fmla="*/ 1692555 w 1692555"/>
                    <a:gd name="connsiteY5" fmla="*/ 0 h 1635409"/>
                    <a:gd name="connsiteX0" fmla="*/ 0 w 1674194"/>
                    <a:gd name="connsiteY0" fmla="*/ 1635409 h 1635409"/>
                    <a:gd name="connsiteX1" fmla="*/ 419664 w 1674194"/>
                    <a:gd name="connsiteY1" fmla="*/ 1591689 h 1635409"/>
                    <a:gd name="connsiteX2" fmla="*/ 735184 w 1674194"/>
                    <a:gd name="connsiteY2" fmla="*/ 1273607 h 1635409"/>
                    <a:gd name="connsiteX3" fmla="*/ 1060052 w 1674194"/>
                    <a:gd name="connsiteY3" fmla="*/ 316650 h 1635409"/>
                    <a:gd name="connsiteX4" fmla="*/ 1349705 w 1674194"/>
                    <a:gd name="connsiteY4" fmla="*/ 45112 h 1635409"/>
                    <a:gd name="connsiteX5" fmla="*/ 1674194 w 1674194"/>
                    <a:gd name="connsiteY5" fmla="*/ 0 h 1635409"/>
                    <a:gd name="connsiteX0" fmla="*/ 0 w 1857781"/>
                    <a:gd name="connsiteY0" fmla="*/ 1638940 h 1638940"/>
                    <a:gd name="connsiteX1" fmla="*/ 419664 w 1857781"/>
                    <a:gd name="connsiteY1" fmla="*/ 1595220 h 1638940"/>
                    <a:gd name="connsiteX2" fmla="*/ 735184 w 1857781"/>
                    <a:gd name="connsiteY2" fmla="*/ 1277138 h 1638940"/>
                    <a:gd name="connsiteX3" fmla="*/ 1060052 w 1857781"/>
                    <a:gd name="connsiteY3" fmla="*/ 320181 h 1638940"/>
                    <a:gd name="connsiteX4" fmla="*/ 1349705 w 1857781"/>
                    <a:gd name="connsiteY4" fmla="*/ 48643 h 1638940"/>
                    <a:gd name="connsiteX5" fmla="*/ 1857781 w 1857781"/>
                    <a:gd name="connsiteY5" fmla="*/ 0 h 1638940"/>
                    <a:gd name="connsiteX0" fmla="*/ 0 w 1854250"/>
                    <a:gd name="connsiteY0" fmla="*/ 1631879 h 1631879"/>
                    <a:gd name="connsiteX1" fmla="*/ 419664 w 1854250"/>
                    <a:gd name="connsiteY1" fmla="*/ 1588159 h 1631879"/>
                    <a:gd name="connsiteX2" fmla="*/ 735184 w 1854250"/>
                    <a:gd name="connsiteY2" fmla="*/ 1270077 h 1631879"/>
                    <a:gd name="connsiteX3" fmla="*/ 1060052 w 1854250"/>
                    <a:gd name="connsiteY3" fmla="*/ 313120 h 1631879"/>
                    <a:gd name="connsiteX4" fmla="*/ 1349705 w 1854250"/>
                    <a:gd name="connsiteY4" fmla="*/ 41582 h 1631879"/>
                    <a:gd name="connsiteX5" fmla="*/ 1854250 w 1854250"/>
                    <a:gd name="connsiteY5" fmla="*/ 0 h 1631879"/>
                    <a:gd name="connsiteX0" fmla="*/ 0 w 1656542"/>
                    <a:gd name="connsiteY0" fmla="*/ 1631879 h 1631879"/>
                    <a:gd name="connsiteX1" fmla="*/ 419664 w 1656542"/>
                    <a:gd name="connsiteY1" fmla="*/ 1588159 h 1631879"/>
                    <a:gd name="connsiteX2" fmla="*/ 735184 w 1656542"/>
                    <a:gd name="connsiteY2" fmla="*/ 1270077 h 1631879"/>
                    <a:gd name="connsiteX3" fmla="*/ 1060052 w 1656542"/>
                    <a:gd name="connsiteY3" fmla="*/ 313120 h 1631879"/>
                    <a:gd name="connsiteX4" fmla="*/ 1349705 w 1656542"/>
                    <a:gd name="connsiteY4" fmla="*/ 41582 h 1631879"/>
                    <a:gd name="connsiteX5" fmla="*/ 1656542 w 1656542"/>
                    <a:gd name="connsiteY5" fmla="*/ 0 h 1631879"/>
                    <a:gd name="connsiteX0" fmla="*/ 0 w 1653011"/>
                    <a:gd name="connsiteY0" fmla="*/ 1638940 h 1638940"/>
                    <a:gd name="connsiteX1" fmla="*/ 419664 w 1653011"/>
                    <a:gd name="connsiteY1" fmla="*/ 1595220 h 1638940"/>
                    <a:gd name="connsiteX2" fmla="*/ 735184 w 1653011"/>
                    <a:gd name="connsiteY2" fmla="*/ 1277138 h 1638940"/>
                    <a:gd name="connsiteX3" fmla="*/ 1060052 w 1653011"/>
                    <a:gd name="connsiteY3" fmla="*/ 320181 h 1638940"/>
                    <a:gd name="connsiteX4" fmla="*/ 1349705 w 1653011"/>
                    <a:gd name="connsiteY4" fmla="*/ 48643 h 1638940"/>
                    <a:gd name="connsiteX5" fmla="*/ 1653011 w 1653011"/>
                    <a:gd name="connsiteY5" fmla="*/ 0 h 1638940"/>
                    <a:gd name="connsiteX0" fmla="*/ 0 w 1663603"/>
                    <a:gd name="connsiteY0" fmla="*/ 1631879 h 1631879"/>
                    <a:gd name="connsiteX1" fmla="*/ 419664 w 1663603"/>
                    <a:gd name="connsiteY1" fmla="*/ 1588159 h 1631879"/>
                    <a:gd name="connsiteX2" fmla="*/ 735184 w 1663603"/>
                    <a:gd name="connsiteY2" fmla="*/ 1270077 h 1631879"/>
                    <a:gd name="connsiteX3" fmla="*/ 1060052 w 1663603"/>
                    <a:gd name="connsiteY3" fmla="*/ 313120 h 1631879"/>
                    <a:gd name="connsiteX4" fmla="*/ 1349705 w 1663603"/>
                    <a:gd name="connsiteY4" fmla="*/ 41582 h 1631879"/>
                    <a:gd name="connsiteX5" fmla="*/ 1663603 w 1663603"/>
                    <a:gd name="connsiteY5" fmla="*/ 0 h 1631879"/>
                    <a:gd name="connsiteX0" fmla="*/ 0 w 1673128"/>
                    <a:gd name="connsiteY0" fmla="*/ 1639023 h 1639023"/>
                    <a:gd name="connsiteX1" fmla="*/ 419664 w 1673128"/>
                    <a:gd name="connsiteY1" fmla="*/ 1595303 h 1639023"/>
                    <a:gd name="connsiteX2" fmla="*/ 735184 w 1673128"/>
                    <a:gd name="connsiteY2" fmla="*/ 1277221 h 1639023"/>
                    <a:gd name="connsiteX3" fmla="*/ 1060052 w 1673128"/>
                    <a:gd name="connsiteY3" fmla="*/ 320264 h 1639023"/>
                    <a:gd name="connsiteX4" fmla="*/ 1349705 w 1673128"/>
                    <a:gd name="connsiteY4" fmla="*/ 48726 h 1639023"/>
                    <a:gd name="connsiteX5" fmla="*/ 1673128 w 1673128"/>
                    <a:gd name="connsiteY5" fmla="*/ 0 h 1639023"/>
                    <a:gd name="connsiteX0" fmla="*/ 0 w 1680272"/>
                    <a:gd name="connsiteY0" fmla="*/ 1639023 h 1639023"/>
                    <a:gd name="connsiteX1" fmla="*/ 419664 w 1680272"/>
                    <a:gd name="connsiteY1" fmla="*/ 1595303 h 1639023"/>
                    <a:gd name="connsiteX2" fmla="*/ 735184 w 1680272"/>
                    <a:gd name="connsiteY2" fmla="*/ 1277221 h 1639023"/>
                    <a:gd name="connsiteX3" fmla="*/ 1060052 w 1680272"/>
                    <a:gd name="connsiteY3" fmla="*/ 320264 h 1639023"/>
                    <a:gd name="connsiteX4" fmla="*/ 1349705 w 1680272"/>
                    <a:gd name="connsiteY4" fmla="*/ 48726 h 1639023"/>
                    <a:gd name="connsiteX5" fmla="*/ 1680272 w 1680272"/>
                    <a:gd name="connsiteY5" fmla="*/ 0 h 1639023"/>
                    <a:gd name="connsiteX0" fmla="*/ 0 w 1680272"/>
                    <a:gd name="connsiteY0" fmla="*/ 1639023 h 1639023"/>
                    <a:gd name="connsiteX1" fmla="*/ 419664 w 1680272"/>
                    <a:gd name="connsiteY1" fmla="*/ 1595303 h 1639023"/>
                    <a:gd name="connsiteX2" fmla="*/ 735184 w 1680272"/>
                    <a:gd name="connsiteY2" fmla="*/ 1277221 h 1639023"/>
                    <a:gd name="connsiteX3" fmla="*/ 1060052 w 1680272"/>
                    <a:gd name="connsiteY3" fmla="*/ 320264 h 1639023"/>
                    <a:gd name="connsiteX4" fmla="*/ 1328153 w 1680272"/>
                    <a:gd name="connsiteY4" fmla="*/ 45647 h 1639023"/>
                    <a:gd name="connsiteX5" fmla="*/ 1680272 w 1680272"/>
                    <a:gd name="connsiteY5" fmla="*/ 0 h 1639023"/>
                    <a:gd name="connsiteX0" fmla="*/ 0 w 1692179"/>
                    <a:gd name="connsiteY0" fmla="*/ 1639023 h 1639023"/>
                    <a:gd name="connsiteX1" fmla="*/ 419664 w 1692179"/>
                    <a:gd name="connsiteY1" fmla="*/ 1595303 h 1639023"/>
                    <a:gd name="connsiteX2" fmla="*/ 735184 w 1692179"/>
                    <a:gd name="connsiteY2" fmla="*/ 1277221 h 1639023"/>
                    <a:gd name="connsiteX3" fmla="*/ 1060052 w 1692179"/>
                    <a:gd name="connsiteY3" fmla="*/ 320264 h 1639023"/>
                    <a:gd name="connsiteX4" fmla="*/ 1328153 w 1692179"/>
                    <a:gd name="connsiteY4" fmla="*/ 45647 h 1639023"/>
                    <a:gd name="connsiteX5" fmla="*/ 1692179 w 1692179"/>
                    <a:gd name="connsiteY5" fmla="*/ 0 h 1639023"/>
                    <a:gd name="connsiteX0" fmla="*/ 0 w 1692179"/>
                    <a:gd name="connsiteY0" fmla="*/ 1639023 h 1639023"/>
                    <a:gd name="connsiteX1" fmla="*/ 429189 w 1692179"/>
                    <a:gd name="connsiteY1" fmla="*/ 1595303 h 1639023"/>
                    <a:gd name="connsiteX2" fmla="*/ 735184 w 1692179"/>
                    <a:gd name="connsiteY2" fmla="*/ 1277221 h 1639023"/>
                    <a:gd name="connsiteX3" fmla="*/ 1060052 w 1692179"/>
                    <a:gd name="connsiteY3" fmla="*/ 320264 h 1639023"/>
                    <a:gd name="connsiteX4" fmla="*/ 1328153 w 1692179"/>
                    <a:gd name="connsiteY4" fmla="*/ 45647 h 1639023"/>
                    <a:gd name="connsiteX5" fmla="*/ 1692179 w 1692179"/>
                    <a:gd name="connsiteY5" fmla="*/ 0 h 1639023"/>
                    <a:gd name="connsiteX0" fmla="*/ 0 w 1692179"/>
                    <a:gd name="connsiteY0" fmla="*/ 1639023 h 1639023"/>
                    <a:gd name="connsiteX1" fmla="*/ 429189 w 1692179"/>
                    <a:gd name="connsiteY1" fmla="*/ 1595303 h 1639023"/>
                    <a:gd name="connsiteX2" fmla="*/ 735184 w 1692179"/>
                    <a:gd name="connsiteY2" fmla="*/ 1277221 h 1639023"/>
                    <a:gd name="connsiteX3" fmla="*/ 1060052 w 1692179"/>
                    <a:gd name="connsiteY3" fmla="*/ 320264 h 1639023"/>
                    <a:gd name="connsiteX4" fmla="*/ 1316247 w 1692179"/>
                    <a:gd name="connsiteY4" fmla="*/ 40884 h 1639023"/>
                    <a:gd name="connsiteX5" fmla="*/ 1692179 w 1692179"/>
                    <a:gd name="connsiteY5" fmla="*/ 0 h 1639023"/>
                    <a:gd name="connsiteX0" fmla="*/ 0 w 1692179"/>
                    <a:gd name="connsiteY0" fmla="*/ 1639023 h 1639023"/>
                    <a:gd name="connsiteX1" fmla="*/ 429189 w 1692179"/>
                    <a:gd name="connsiteY1" fmla="*/ 1595303 h 1639023"/>
                    <a:gd name="connsiteX2" fmla="*/ 735184 w 1692179"/>
                    <a:gd name="connsiteY2" fmla="*/ 1277221 h 1639023"/>
                    <a:gd name="connsiteX3" fmla="*/ 1060052 w 1692179"/>
                    <a:gd name="connsiteY3" fmla="*/ 320264 h 1639023"/>
                    <a:gd name="connsiteX4" fmla="*/ 1290053 w 1692179"/>
                    <a:gd name="connsiteY4" fmla="*/ 28978 h 1639023"/>
                    <a:gd name="connsiteX5" fmla="*/ 1692179 w 1692179"/>
                    <a:gd name="connsiteY5" fmla="*/ 0 h 1639023"/>
                    <a:gd name="connsiteX0" fmla="*/ 0 w 1692179"/>
                    <a:gd name="connsiteY0" fmla="*/ 1639023 h 1639023"/>
                    <a:gd name="connsiteX1" fmla="*/ 429189 w 1692179"/>
                    <a:gd name="connsiteY1" fmla="*/ 1595303 h 1639023"/>
                    <a:gd name="connsiteX2" fmla="*/ 735184 w 1692179"/>
                    <a:gd name="connsiteY2" fmla="*/ 1277221 h 1639023"/>
                    <a:gd name="connsiteX3" fmla="*/ 1060052 w 1692179"/>
                    <a:gd name="connsiteY3" fmla="*/ 320264 h 1639023"/>
                    <a:gd name="connsiteX4" fmla="*/ 1292434 w 1692179"/>
                    <a:gd name="connsiteY4" fmla="*/ 45647 h 1639023"/>
                    <a:gd name="connsiteX5" fmla="*/ 1692179 w 1692179"/>
                    <a:gd name="connsiteY5" fmla="*/ 0 h 1639023"/>
                    <a:gd name="connsiteX0" fmla="*/ 0 w 1692179"/>
                    <a:gd name="connsiteY0" fmla="*/ 1639023 h 1639023"/>
                    <a:gd name="connsiteX1" fmla="*/ 429189 w 1692179"/>
                    <a:gd name="connsiteY1" fmla="*/ 1595303 h 1639023"/>
                    <a:gd name="connsiteX2" fmla="*/ 735184 w 1692179"/>
                    <a:gd name="connsiteY2" fmla="*/ 1277221 h 1639023"/>
                    <a:gd name="connsiteX3" fmla="*/ 1052909 w 1692179"/>
                    <a:gd name="connsiteY3" fmla="*/ 334551 h 1639023"/>
                    <a:gd name="connsiteX4" fmla="*/ 1292434 w 1692179"/>
                    <a:gd name="connsiteY4" fmla="*/ 45647 h 1639023"/>
                    <a:gd name="connsiteX5" fmla="*/ 1692179 w 1692179"/>
                    <a:gd name="connsiteY5" fmla="*/ 0 h 1639023"/>
                    <a:gd name="connsiteX0" fmla="*/ 0 w 1692179"/>
                    <a:gd name="connsiteY0" fmla="*/ 1639023 h 1639023"/>
                    <a:gd name="connsiteX1" fmla="*/ 429189 w 1692179"/>
                    <a:gd name="connsiteY1" fmla="*/ 1595303 h 1639023"/>
                    <a:gd name="connsiteX2" fmla="*/ 735184 w 1692179"/>
                    <a:gd name="connsiteY2" fmla="*/ 1277221 h 1639023"/>
                    <a:gd name="connsiteX3" fmla="*/ 1052909 w 1692179"/>
                    <a:gd name="connsiteY3" fmla="*/ 334551 h 1639023"/>
                    <a:gd name="connsiteX4" fmla="*/ 1292434 w 1692179"/>
                    <a:gd name="connsiteY4" fmla="*/ 45647 h 1639023"/>
                    <a:gd name="connsiteX5" fmla="*/ 1692179 w 1692179"/>
                    <a:gd name="connsiteY5" fmla="*/ 0 h 1639023"/>
                    <a:gd name="connsiteX0" fmla="*/ 0 w 1692179"/>
                    <a:gd name="connsiteY0" fmla="*/ 1639023 h 1639023"/>
                    <a:gd name="connsiteX1" fmla="*/ 429189 w 1692179"/>
                    <a:gd name="connsiteY1" fmla="*/ 1595303 h 1639023"/>
                    <a:gd name="connsiteX2" fmla="*/ 735184 w 1692179"/>
                    <a:gd name="connsiteY2" fmla="*/ 1277221 h 1639023"/>
                    <a:gd name="connsiteX3" fmla="*/ 1052909 w 1692179"/>
                    <a:gd name="connsiteY3" fmla="*/ 334551 h 1639023"/>
                    <a:gd name="connsiteX4" fmla="*/ 1292434 w 1692179"/>
                    <a:gd name="connsiteY4" fmla="*/ 45647 h 1639023"/>
                    <a:gd name="connsiteX5" fmla="*/ 1692179 w 1692179"/>
                    <a:gd name="connsiteY5" fmla="*/ 0 h 1639023"/>
                    <a:gd name="connsiteX0" fmla="*/ 0 w 1692179"/>
                    <a:gd name="connsiteY0" fmla="*/ 1639023 h 1639023"/>
                    <a:gd name="connsiteX1" fmla="*/ 429189 w 1692179"/>
                    <a:gd name="connsiteY1" fmla="*/ 1595303 h 1639023"/>
                    <a:gd name="connsiteX2" fmla="*/ 735184 w 1692179"/>
                    <a:gd name="connsiteY2" fmla="*/ 1277221 h 1639023"/>
                    <a:gd name="connsiteX3" fmla="*/ 1052909 w 1692179"/>
                    <a:gd name="connsiteY3" fmla="*/ 334551 h 1639023"/>
                    <a:gd name="connsiteX4" fmla="*/ 1292434 w 1692179"/>
                    <a:gd name="connsiteY4" fmla="*/ 45647 h 1639023"/>
                    <a:gd name="connsiteX5" fmla="*/ 1692179 w 1692179"/>
                    <a:gd name="connsiteY5" fmla="*/ 0 h 1639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179" h="1639023">
                      <a:moveTo>
                        <a:pt x="0" y="1639023"/>
                      </a:moveTo>
                      <a:cubicBezTo>
                        <a:pt x="91281" y="1633069"/>
                        <a:pt x="306658" y="1655603"/>
                        <a:pt x="429189" y="1595303"/>
                      </a:cubicBezTo>
                      <a:cubicBezTo>
                        <a:pt x="551720" y="1535003"/>
                        <a:pt x="631231" y="1487346"/>
                        <a:pt x="735184" y="1277221"/>
                      </a:cubicBezTo>
                      <a:cubicBezTo>
                        <a:pt x="839137" y="1067096"/>
                        <a:pt x="960034" y="539813"/>
                        <a:pt x="1052909" y="334551"/>
                      </a:cubicBezTo>
                      <a:cubicBezTo>
                        <a:pt x="1145784" y="129289"/>
                        <a:pt x="1173733" y="101601"/>
                        <a:pt x="1292434" y="45647"/>
                      </a:cubicBezTo>
                      <a:cubicBezTo>
                        <a:pt x="1388021" y="4933"/>
                        <a:pt x="1513552" y="1690"/>
                        <a:pt x="1692179" y="0"/>
                      </a:cubicBezTo>
                    </a:path>
                  </a:pathLst>
                </a:custGeom>
                <a:no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56" name="直接连接符 55">
                  <a:extLst>
                    <a:ext uri="{FF2B5EF4-FFF2-40B4-BE49-F238E27FC236}">
                      <a16:creationId xmlns:a16="http://schemas.microsoft.com/office/drawing/2014/main" id="{1345DA29-BA6C-4282-8B32-93A2A618E23F}"/>
                    </a:ext>
                  </a:extLst>
                </p:cNvPr>
                <p:cNvCxnSpPr/>
                <p:nvPr/>
              </p:nvCxnSpPr>
              <p:spPr>
                <a:xfrm>
                  <a:off x="1872073" y="2106000"/>
                  <a:ext cx="1674000" cy="0"/>
                </a:xfrm>
                <a:prstGeom prst="line">
                  <a:avLst/>
                </a:prstGeom>
                <a:noFill/>
                <a:ln w="12700" cap="flat" cmpd="sng" algn="ctr">
                  <a:solidFill>
                    <a:sysClr val="windowText" lastClr="000000"/>
                  </a:solidFill>
                  <a:prstDash val="sysDash"/>
                  <a:miter lim="800000"/>
                </a:ln>
                <a:effectLst/>
              </p:spPr>
            </p:cxnSp>
            <p:cxnSp>
              <p:nvCxnSpPr>
                <p:cNvPr id="57" name="直接箭头连接符 56">
                  <a:extLst>
                    <a:ext uri="{FF2B5EF4-FFF2-40B4-BE49-F238E27FC236}">
                      <a16:creationId xmlns:a16="http://schemas.microsoft.com/office/drawing/2014/main" id="{4663AC85-0BA0-4CAA-9366-52D3C5048C89}"/>
                    </a:ext>
                  </a:extLst>
                </p:cNvPr>
                <p:cNvCxnSpPr/>
                <p:nvPr/>
              </p:nvCxnSpPr>
              <p:spPr>
                <a:xfrm rot="5400000" flipH="1" flipV="1">
                  <a:off x="3440429" y="2184135"/>
                  <a:ext cx="0" cy="3132000"/>
                </a:xfrm>
                <a:prstGeom prst="straightConnector1">
                  <a:avLst/>
                </a:prstGeom>
                <a:noFill/>
                <a:ln w="19050" cap="flat" cmpd="sng" algn="ctr">
                  <a:solidFill>
                    <a:sysClr val="windowText" lastClr="000000"/>
                  </a:solidFill>
                  <a:prstDash val="solid"/>
                  <a:miter lim="800000"/>
                  <a:headEnd type="none" w="med" len="lg"/>
                  <a:tailEnd type="stealth" w="med" len="lg"/>
                </a:ln>
                <a:effectLst/>
              </p:spPr>
            </p:cxnSp>
          </p:grpSp>
        </p:grpSp>
        <p:sp>
          <p:nvSpPr>
            <p:cNvPr id="58" name="任意多边形: 形状 37">
              <a:extLst>
                <a:ext uri="{FF2B5EF4-FFF2-40B4-BE49-F238E27FC236}">
                  <a16:creationId xmlns:a16="http://schemas.microsoft.com/office/drawing/2014/main" id="{C79AFDB1-A0F4-49B9-A783-0FBE6EA00933}"/>
                </a:ext>
              </a:extLst>
            </p:cNvPr>
            <p:cNvSpPr/>
            <p:nvPr/>
          </p:nvSpPr>
          <p:spPr>
            <a:xfrm>
              <a:off x="5335506" y="3688375"/>
              <a:ext cx="2247787" cy="2280507"/>
            </a:xfrm>
            <a:custGeom>
              <a:avLst/>
              <a:gdLst>
                <a:gd name="connsiteX0" fmla="*/ 0 w 3314700"/>
                <a:gd name="connsiteY0" fmla="*/ 1634591 h 1634591"/>
                <a:gd name="connsiteX1" fmla="*/ 280987 w 3314700"/>
                <a:gd name="connsiteY1" fmla="*/ 1582203 h 1634591"/>
                <a:gd name="connsiteX2" fmla="*/ 590550 w 3314700"/>
                <a:gd name="connsiteY2" fmla="*/ 1391703 h 1634591"/>
                <a:gd name="connsiteX3" fmla="*/ 1019175 w 3314700"/>
                <a:gd name="connsiteY3" fmla="*/ 639228 h 1634591"/>
                <a:gd name="connsiteX4" fmla="*/ 1633537 w 3314700"/>
                <a:gd name="connsiteY4" fmla="*/ 91541 h 1634591"/>
                <a:gd name="connsiteX5" fmla="*/ 3314700 w 3314700"/>
                <a:gd name="connsiteY5" fmla="*/ 5816 h 1634591"/>
                <a:gd name="connsiteX0" fmla="*/ 0 w 3314700"/>
                <a:gd name="connsiteY0" fmla="*/ 1633065 h 1633065"/>
                <a:gd name="connsiteX1" fmla="*/ 280987 w 3314700"/>
                <a:gd name="connsiteY1" fmla="*/ 1580677 h 1633065"/>
                <a:gd name="connsiteX2" fmla="*/ 590550 w 3314700"/>
                <a:gd name="connsiteY2" fmla="*/ 1390177 h 1633065"/>
                <a:gd name="connsiteX3" fmla="*/ 1019175 w 3314700"/>
                <a:gd name="connsiteY3" fmla="*/ 637702 h 1633065"/>
                <a:gd name="connsiteX4" fmla="*/ 1668206 w 3314700"/>
                <a:gd name="connsiteY4" fmla="*/ 98682 h 1633065"/>
                <a:gd name="connsiteX5" fmla="*/ 3314700 w 3314700"/>
                <a:gd name="connsiteY5" fmla="*/ 4290 h 1633065"/>
                <a:gd name="connsiteX0" fmla="*/ 0 w 3314700"/>
                <a:gd name="connsiteY0" fmla="*/ 1632699 h 1632699"/>
                <a:gd name="connsiteX1" fmla="*/ 280987 w 3314700"/>
                <a:gd name="connsiteY1" fmla="*/ 1580311 h 1632699"/>
                <a:gd name="connsiteX2" fmla="*/ 590550 w 3314700"/>
                <a:gd name="connsiteY2" fmla="*/ 1389811 h 1632699"/>
                <a:gd name="connsiteX3" fmla="*/ 993173 w 3314700"/>
                <a:gd name="connsiteY3" fmla="*/ 620002 h 1632699"/>
                <a:gd name="connsiteX4" fmla="*/ 1668206 w 3314700"/>
                <a:gd name="connsiteY4" fmla="*/ 98316 h 1632699"/>
                <a:gd name="connsiteX5" fmla="*/ 3314700 w 3314700"/>
                <a:gd name="connsiteY5" fmla="*/ 3924 h 1632699"/>
                <a:gd name="connsiteX0" fmla="*/ 0 w 3314700"/>
                <a:gd name="connsiteY0" fmla="*/ 1632699 h 1632699"/>
                <a:gd name="connsiteX1" fmla="*/ 280987 w 3314700"/>
                <a:gd name="connsiteY1" fmla="*/ 1580311 h 1632699"/>
                <a:gd name="connsiteX2" fmla="*/ 590550 w 3314700"/>
                <a:gd name="connsiteY2" fmla="*/ 1389811 h 1632699"/>
                <a:gd name="connsiteX3" fmla="*/ 993173 w 3314700"/>
                <a:gd name="connsiteY3" fmla="*/ 620002 h 1632699"/>
                <a:gd name="connsiteX4" fmla="*/ 1715877 w 3314700"/>
                <a:gd name="connsiteY4" fmla="*/ 98316 h 1632699"/>
                <a:gd name="connsiteX5" fmla="*/ 3314700 w 3314700"/>
                <a:gd name="connsiteY5" fmla="*/ 3924 h 1632699"/>
                <a:gd name="connsiteX0" fmla="*/ 0 w 3314700"/>
                <a:gd name="connsiteY0" fmla="*/ 1633161 h 1633161"/>
                <a:gd name="connsiteX1" fmla="*/ 280987 w 3314700"/>
                <a:gd name="connsiteY1" fmla="*/ 1580773 h 1633161"/>
                <a:gd name="connsiteX2" fmla="*/ 590550 w 3314700"/>
                <a:gd name="connsiteY2" fmla="*/ 1390273 h 1633161"/>
                <a:gd name="connsiteX3" fmla="*/ 1027843 w 3314700"/>
                <a:gd name="connsiteY3" fmla="*/ 642132 h 1633161"/>
                <a:gd name="connsiteX4" fmla="*/ 1715877 w 3314700"/>
                <a:gd name="connsiteY4" fmla="*/ 98778 h 1633161"/>
                <a:gd name="connsiteX5" fmla="*/ 3314700 w 3314700"/>
                <a:gd name="connsiteY5" fmla="*/ 4386 h 1633161"/>
                <a:gd name="connsiteX0" fmla="*/ 0 w 3314700"/>
                <a:gd name="connsiteY0" fmla="*/ 1639599 h 1639599"/>
                <a:gd name="connsiteX1" fmla="*/ 280987 w 3314700"/>
                <a:gd name="connsiteY1" fmla="*/ 1587211 h 1639599"/>
                <a:gd name="connsiteX2" fmla="*/ 590550 w 3314700"/>
                <a:gd name="connsiteY2" fmla="*/ 1396711 h 1639599"/>
                <a:gd name="connsiteX3" fmla="*/ 1027843 w 3314700"/>
                <a:gd name="connsiteY3" fmla="*/ 648570 h 1639599"/>
                <a:gd name="connsiteX4" fmla="*/ 1663873 w 3314700"/>
                <a:gd name="connsiteY4" fmla="*/ 79214 h 1639599"/>
                <a:gd name="connsiteX5" fmla="*/ 3314700 w 3314700"/>
                <a:gd name="connsiteY5" fmla="*/ 10824 h 1639599"/>
                <a:gd name="connsiteX0" fmla="*/ 0 w 3314700"/>
                <a:gd name="connsiteY0" fmla="*/ 1642910 h 1642910"/>
                <a:gd name="connsiteX1" fmla="*/ 280987 w 3314700"/>
                <a:gd name="connsiteY1" fmla="*/ 1590522 h 1642910"/>
                <a:gd name="connsiteX2" fmla="*/ 590550 w 3314700"/>
                <a:gd name="connsiteY2" fmla="*/ 1400022 h 1642910"/>
                <a:gd name="connsiteX3" fmla="*/ 954171 w 3314700"/>
                <a:gd name="connsiteY3" fmla="*/ 716886 h 1642910"/>
                <a:gd name="connsiteX4" fmla="*/ 1663873 w 3314700"/>
                <a:gd name="connsiteY4" fmla="*/ 82525 h 1642910"/>
                <a:gd name="connsiteX5" fmla="*/ 3314700 w 3314700"/>
                <a:gd name="connsiteY5" fmla="*/ 14135 h 1642910"/>
                <a:gd name="connsiteX0" fmla="*/ 0 w 3314700"/>
                <a:gd name="connsiteY0" fmla="*/ 1633980 h 1633980"/>
                <a:gd name="connsiteX1" fmla="*/ 280987 w 3314700"/>
                <a:gd name="connsiteY1" fmla="*/ 1581592 h 1633980"/>
                <a:gd name="connsiteX2" fmla="*/ 590550 w 3314700"/>
                <a:gd name="connsiteY2" fmla="*/ 1391092 h 1633980"/>
                <a:gd name="connsiteX3" fmla="*/ 1006175 w 3314700"/>
                <a:gd name="connsiteY3" fmla="*/ 499941 h 1633980"/>
                <a:gd name="connsiteX4" fmla="*/ 1663873 w 3314700"/>
                <a:gd name="connsiteY4" fmla="*/ 73595 h 1633980"/>
                <a:gd name="connsiteX5" fmla="*/ 3314700 w 3314700"/>
                <a:gd name="connsiteY5" fmla="*/ 5205 h 1633980"/>
                <a:gd name="connsiteX0" fmla="*/ 0 w 3314700"/>
                <a:gd name="connsiteY0" fmla="*/ 1633980 h 1633980"/>
                <a:gd name="connsiteX1" fmla="*/ 280987 w 3314700"/>
                <a:gd name="connsiteY1" fmla="*/ 1581592 h 1633980"/>
                <a:gd name="connsiteX2" fmla="*/ 633887 w 3314700"/>
                <a:gd name="connsiteY2" fmla="*/ 1391092 h 1633980"/>
                <a:gd name="connsiteX3" fmla="*/ 1006175 w 3314700"/>
                <a:gd name="connsiteY3" fmla="*/ 499941 h 1633980"/>
                <a:gd name="connsiteX4" fmla="*/ 1663873 w 3314700"/>
                <a:gd name="connsiteY4" fmla="*/ 73595 h 1633980"/>
                <a:gd name="connsiteX5" fmla="*/ 3314700 w 3314700"/>
                <a:gd name="connsiteY5" fmla="*/ 5205 h 1633980"/>
                <a:gd name="connsiteX0" fmla="*/ 0 w 3314700"/>
                <a:gd name="connsiteY0" fmla="*/ 1633980 h 1633980"/>
                <a:gd name="connsiteX1" fmla="*/ 337324 w 3314700"/>
                <a:gd name="connsiteY1" fmla="*/ 1590260 h 1633980"/>
                <a:gd name="connsiteX2" fmla="*/ 633887 w 3314700"/>
                <a:gd name="connsiteY2" fmla="*/ 1391092 h 1633980"/>
                <a:gd name="connsiteX3" fmla="*/ 1006175 w 3314700"/>
                <a:gd name="connsiteY3" fmla="*/ 499941 h 1633980"/>
                <a:gd name="connsiteX4" fmla="*/ 1663873 w 3314700"/>
                <a:gd name="connsiteY4" fmla="*/ 73595 h 1633980"/>
                <a:gd name="connsiteX5" fmla="*/ 3314700 w 3314700"/>
                <a:gd name="connsiteY5" fmla="*/ 5205 h 1633980"/>
                <a:gd name="connsiteX0" fmla="*/ 0 w 3314700"/>
                <a:gd name="connsiteY0" fmla="*/ 1633980 h 1633980"/>
                <a:gd name="connsiteX1" fmla="*/ 419664 w 3314700"/>
                <a:gd name="connsiteY1" fmla="*/ 1590260 h 1633980"/>
                <a:gd name="connsiteX2" fmla="*/ 633887 w 3314700"/>
                <a:gd name="connsiteY2" fmla="*/ 1391092 h 1633980"/>
                <a:gd name="connsiteX3" fmla="*/ 1006175 w 3314700"/>
                <a:gd name="connsiteY3" fmla="*/ 499941 h 1633980"/>
                <a:gd name="connsiteX4" fmla="*/ 1663873 w 3314700"/>
                <a:gd name="connsiteY4" fmla="*/ 73595 h 1633980"/>
                <a:gd name="connsiteX5" fmla="*/ 3314700 w 3314700"/>
                <a:gd name="connsiteY5" fmla="*/ 5205 h 1633980"/>
                <a:gd name="connsiteX0" fmla="*/ 0 w 3314700"/>
                <a:gd name="connsiteY0" fmla="*/ 1633980 h 1633980"/>
                <a:gd name="connsiteX1" fmla="*/ 419664 w 3314700"/>
                <a:gd name="connsiteY1" fmla="*/ 1590260 h 1633980"/>
                <a:gd name="connsiteX2" fmla="*/ 685891 w 3314700"/>
                <a:gd name="connsiteY2" fmla="*/ 1274083 h 1633980"/>
                <a:gd name="connsiteX3" fmla="*/ 1006175 w 3314700"/>
                <a:gd name="connsiteY3" fmla="*/ 499941 h 1633980"/>
                <a:gd name="connsiteX4" fmla="*/ 1663873 w 3314700"/>
                <a:gd name="connsiteY4" fmla="*/ 73595 h 1633980"/>
                <a:gd name="connsiteX5" fmla="*/ 3314700 w 3314700"/>
                <a:gd name="connsiteY5" fmla="*/ 5205 h 1633980"/>
                <a:gd name="connsiteX0" fmla="*/ 0 w 3314700"/>
                <a:gd name="connsiteY0" fmla="*/ 1632005 h 1632005"/>
                <a:gd name="connsiteX1" fmla="*/ 419664 w 3314700"/>
                <a:gd name="connsiteY1" fmla="*/ 1588285 h 1632005"/>
                <a:gd name="connsiteX2" fmla="*/ 685891 w 3314700"/>
                <a:gd name="connsiteY2" fmla="*/ 1272108 h 1632005"/>
                <a:gd name="connsiteX3" fmla="*/ 1058179 w 3314700"/>
                <a:gd name="connsiteY3" fmla="*/ 411293 h 1632005"/>
                <a:gd name="connsiteX4" fmla="*/ 1663873 w 3314700"/>
                <a:gd name="connsiteY4" fmla="*/ 71620 h 1632005"/>
                <a:gd name="connsiteX5" fmla="*/ 3314700 w 3314700"/>
                <a:gd name="connsiteY5" fmla="*/ 3230 h 1632005"/>
                <a:gd name="connsiteX0" fmla="*/ 0 w 3314700"/>
                <a:gd name="connsiteY0" fmla="*/ 1632005 h 1633007"/>
                <a:gd name="connsiteX1" fmla="*/ 419664 w 3314700"/>
                <a:gd name="connsiteY1" fmla="*/ 1588285 h 1633007"/>
                <a:gd name="connsiteX2" fmla="*/ 729227 w 3314700"/>
                <a:gd name="connsiteY2" fmla="*/ 1237439 h 1633007"/>
                <a:gd name="connsiteX3" fmla="*/ 1058179 w 3314700"/>
                <a:gd name="connsiteY3" fmla="*/ 411293 h 1633007"/>
                <a:gd name="connsiteX4" fmla="*/ 1663873 w 3314700"/>
                <a:gd name="connsiteY4" fmla="*/ 71620 h 1633007"/>
                <a:gd name="connsiteX5" fmla="*/ 3314700 w 3314700"/>
                <a:gd name="connsiteY5" fmla="*/ 3230 h 1633007"/>
                <a:gd name="connsiteX0" fmla="*/ 0 w 3314700"/>
                <a:gd name="connsiteY0" fmla="*/ 1631546 h 1632548"/>
                <a:gd name="connsiteX1" fmla="*/ 419664 w 3314700"/>
                <a:gd name="connsiteY1" fmla="*/ 1587826 h 1632548"/>
                <a:gd name="connsiteX2" fmla="*/ 729227 w 3314700"/>
                <a:gd name="connsiteY2" fmla="*/ 1236980 h 1632548"/>
                <a:gd name="connsiteX3" fmla="*/ 1053846 w 3314700"/>
                <a:gd name="connsiteY3" fmla="*/ 380499 h 1632548"/>
                <a:gd name="connsiteX4" fmla="*/ 1663873 w 3314700"/>
                <a:gd name="connsiteY4" fmla="*/ 71161 h 1632548"/>
                <a:gd name="connsiteX5" fmla="*/ 3314700 w 3314700"/>
                <a:gd name="connsiteY5" fmla="*/ 2771 h 1632548"/>
                <a:gd name="connsiteX0" fmla="*/ 0 w 3314700"/>
                <a:gd name="connsiteY0" fmla="*/ 1632078 h 1633080"/>
                <a:gd name="connsiteX1" fmla="*/ 419664 w 3314700"/>
                <a:gd name="connsiteY1" fmla="*/ 1588358 h 1633080"/>
                <a:gd name="connsiteX2" fmla="*/ 729227 w 3314700"/>
                <a:gd name="connsiteY2" fmla="*/ 1237512 h 1633080"/>
                <a:gd name="connsiteX3" fmla="*/ 1040845 w 3314700"/>
                <a:gd name="connsiteY3" fmla="*/ 415700 h 1633080"/>
                <a:gd name="connsiteX4" fmla="*/ 1663873 w 3314700"/>
                <a:gd name="connsiteY4" fmla="*/ 71693 h 1633080"/>
                <a:gd name="connsiteX5" fmla="*/ 3314700 w 3314700"/>
                <a:gd name="connsiteY5" fmla="*/ 3303 h 1633080"/>
                <a:gd name="connsiteX0" fmla="*/ 0 w 3314700"/>
                <a:gd name="connsiteY0" fmla="*/ 1631743 h 1632745"/>
                <a:gd name="connsiteX1" fmla="*/ 419664 w 3314700"/>
                <a:gd name="connsiteY1" fmla="*/ 1588023 h 1632745"/>
                <a:gd name="connsiteX2" fmla="*/ 729227 w 3314700"/>
                <a:gd name="connsiteY2" fmla="*/ 1237177 h 1632745"/>
                <a:gd name="connsiteX3" fmla="*/ 1031909 w 3314700"/>
                <a:gd name="connsiteY3" fmla="*/ 394515 h 1632745"/>
                <a:gd name="connsiteX4" fmla="*/ 1663873 w 3314700"/>
                <a:gd name="connsiteY4" fmla="*/ 71358 h 1632745"/>
                <a:gd name="connsiteX5" fmla="*/ 3314700 w 3314700"/>
                <a:gd name="connsiteY5" fmla="*/ 2968 h 1632745"/>
                <a:gd name="connsiteX0" fmla="*/ 0 w 3314700"/>
                <a:gd name="connsiteY0" fmla="*/ 1632238 h 1633240"/>
                <a:gd name="connsiteX1" fmla="*/ 419664 w 3314700"/>
                <a:gd name="connsiteY1" fmla="*/ 1588518 h 1633240"/>
                <a:gd name="connsiteX2" fmla="*/ 729227 w 3314700"/>
                <a:gd name="connsiteY2" fmla="*/ 1237672 h 1633240"/>
                <a:gd name="connsiteX3" fmla="*/ 1031909 w 3314700"/>
                <a:gd name="connsiteY3" fmla="*/ 424795 h 1633240"/>
                <a:gd name="connsiteX4" fmla="*/ 1663873 w 3314700"/>
                <a:gd name="connsiteY4" fmla="*/ 71853 h 1633240"/>
                <a:gd name="connsiteX5" fmla="*/ 3314700 w 3314700"/>
                <a:gd name="connsiteY5" fmla="*/ 3463 h 1633240"/>
                <a:gd name="connsiteX0" fmla="*/ 0 w 3314700"/>
                <a:gd name="connsiteY0" fmla="*/ 1634923 h 1635925"/>
                <a:gd name="connsiteX1" fmla="*/ 419664 w 3314700"/>
                <a:gd name="connsiteY1" fmla="*/ 1591203 h 1635925"/>
                <a:gd name="connsiteX2" fmla="*/ 729227 w 3314700"/>
                <a:gd name="connsiteY2" fmla="*/ 1240357 h 1635925"/>
                <a:gd name="connsiteX3" fmla="*/ 1031909 w 3314700"/>
                <a:gd name="connsiteY3" fmla="*/ 427480 h 1635925"/>
                <a:gd name="connsiteX4" fmla="*/ 1669830 w 3314700"/>
                <a:gd name="connsiteY4" fmla="*/ 59645 h 1635925"/>
                <a:gd name="connsiteX5" fmla="*/ 3314700 w 3314700"/>
                <a:gd name="connsiteY5" fmla="*/ 6148 h 1635925"/>
                <a:gd name="connsiteX0" fmla="*/ 0 w 3314700"/>
                <a:gd name="connsiteY0" fmla="*/ 1634923 h 1634923"/>
                <a:gd name="connsiteX1" fmla="*/ 419664 w 3314700"/>
                <a:gd name="connsiteY1" fmla="*/ 1591203 h 1634923"/>
                <a:gd name="connsiteX2" fmla="*/ 735184 w 3314700"/>
                <a:gd name="connsiteY2" fmla="*/ 1273121 h 1634923"/>
                <a:gd name="connsiteX3" fmla="*/ 1031909 w 3314700"/>
                <a:gd name="connsiteY3" fmla="*/ 427480 h 1634923"/>
                <a:gd name="connsiteX4" fmla="*/ 1669830 w 3314700"/>
                <a:gd name="connsiteY4" fmla="*/ 59645 h 1634923"/>
                <a:gd name="connsiteX5" fmla="*/ 3314700 w 3314700"/>
                <a:gd name="connsiteY5" fmla="*/ 6148 h 1634923"/>
                <a:gd name="connsiteX0" fmla="*/ 0 w 3314700"/>
                <a:gd name="connsiteY0" fmla="*/ 1633493 h 1633493"/>
                <a:gd name="connsiteX1" fmla="*/ 419664 w 3314700"/>
                <a:gd name="connsiteY1" fmla="*/ 1589773 h 1633493"/>
                <a:gd name="connsiteX2" fmla="*/ 735184 w 3314700"/>
                <a:gd name="connsiteY2" fmla="*/ 1271691 h 1633493"/>
                <a:gd name="connsiteX3" fmla="*/ 1058716 w 3314700"/>
                <a:gd name="connsiteY3" fmla="*/ 381373 h 1633493"/>
                <a:gd name="connsiteX4" fmla="*/ 1669830 w 3314700"/>
                <a:gd name="connsiteY4" fmla="*/ 58215 h 1633493"/>
                <a:gd name="connsiteX5" fmla="*/ 3314700 w 3314700"/>
                <a:gd name="connsiteY5" fmla="*/ 4718 h 1633493"/>
                <a:gd name="connsiteX0" fmla="*/ 0 w 3314700"/>
                <a:gd name="connsiteY0" fmla="*/ 1634970 h 1634970"/>
                <a:gd name="connsiteX1" fmla="*/ 419664 w 3314700"/>
                <a:gd name="connsiteY1" fmla="*/ 1591250 h 1634970"/>
                <a:gd name="connsiteX2" fmla="*/ 735184 w 3314700"/>
                <a:gd name="connsiteY2" fmla="*/ 1273168 h 1634970"/>
                <a:gd name="connsiteX3" fmla="*/ 1058716 w 3314700"/>
                <a:gd name="connsiteY3" fmla="*/ 382850 h 1634970"/>
                <a:gd name="connsiteX4" fmla="*/ 1689565 w 3314700"/>
                <a:gd name="connsiteY4" fmla="*/ 53114 h 1634970"/>
                <a:gd name="connsiteX5" fmla="*/ 3314700 w 3314700"/>
                <a:gd name="connsiteY5" fmla="*/ 6195 h 1634970"/>
                <a:gd name="connsiteX0" fmla="*/ 0 w 3314700"/>
                <a:gd name="connsiteY0" fmla="*/ 1635219 h 1635219"/>
                <a:gd name="connsiteX1" fmla="*/ 419664 w 3314700"/>
                <a:gd name="connsiteY1" fmla="*/ 1591499 h 1635219"/>
                <a:gd name="connsiteX2" fmla="*/ 735184 w 3314700"/>
                <a:gd name="connsiteY2" fmla="*/ 1273417 h 1635219"/>
                <a:gd name="connsiteX3" fmla="*/ 1058716 w 3314700"/>
                <a:gd name="connsiteY3" fmla="*/ 389678 h 1635219"/>
                <a:gd name="connsiteX4" fmla="*/ 1689565 w 3314700"/>
                <a:gd name="connsiteY4" fmla="*/ 53363 h 1635219"/>
                <a:gd name="connsiteX5" fmla="*/ 3314700 w 3314700"/>
                <a:gd name="connsiteY5" fmla="*/ 6444 h 1635219"/>
                <a:gd name="connsiteX0" fmla="*/ 0 w 3314700"/>
                <a:gd name="connsiteY0" fmla="*/ 1636012 h 1636012"/>
                <a:gd name="connsiteX1" fmla="*/ 419664 w 3314700"/>
                <a:gd name="connsiteY1" fmla="*/ 1592292 h 1636012"/>
                <a:gd name="connsiteX2" fmla="*/ 735184 w 3314700"/>
                <a:gd name="connsiteY2" fmla="*/ 1274210 h 1636012"/>
                <a:gd name="connsiteX3" fmla="*/ 1048848 w 3314700"/>
                <a:gd name="connsiteY3" fmla="*/ 410206 h 1636012"/>
                <a:gd name="connsiteX4" fmla="*/ 1689565 w 3314700"/>
                <a:gd name="connsiteY4" fmla="*/ 54156 h 1636012"/>
                <a:gd name="connsiteX5" fmla="*/ 3314700 w 3314700"/>
                <a:gd name="connsiteY5" fmla="*/ 7237 h 1636012"/>
                <a:gd name="connsiteX0" fmla="*/ 0 w 3314700"/>
                <a:gd name="connsiteY0" fmla="*/ 1634497 h 1634497"/>
                <a:gd name="connsiteX1" fmla="*/ 419664 w 3314700"/>
                <a:gd name="connsiteY1" fmla="*/ 1590777 h 1634497"/>
                <a:gd name="connsiteX2" fmla="*/ 735184 w 3314700"/>
                <a:gd name="connsiteY2" fmla="*/ 1272695 h 1634497"/>
                <a:gd name="connsiteX3" fmla="*/ 1065294 w 3314700"/>
                <a:gd name="connsiteY3" fmla="*/ 369220 h 1634497"/>
                <a:gd name="connsiteX4" fmla="*/ 1689565 w 3314700"/>
                <a:gd name="connsiteY4" fmla="*/ 52641 h 1634497"/>
                <a:gd name="connsiteX5" fmla="*/ 3314700 w 3314700"/>
                <a:gd name="connsiteY5" fmla="*/ 5722 h 1634497"/>
                <a:gd name="connsiteX0" fmla="*/ 0 w 3468238"/>
                <a:gd name="connsiteY0" fmla="*/ 1643026 h 1643026"/>
                <a:gd name="connsiteX1" fmla="*/ 419664 w 3468238"/>
                <a:gd name="connsiteY1" fmla="*/ 1599306 h 1643026"/>
                <a:gd name="connsiteX2" fmla="*/ 735184 w 3468238"/>
                <a:gd name="connsiteY2" fmla="*/ 1281224 h 1643026"/>
                <a:gd name="connsiteX3" fmla="*/ 1065294 w 3468238"/>
                <a:gd name="connsiteY3" fmla="*/ 377749 h 1643026"/>
                <a:gd name="connsiteX4" fmla="*/ 1689565 w 3468238"/>
                <a:gd name="connsiteY4" fmla="*/ 61170 h 1643026"/>
                <a:gd name="connsiteX5" fmla="*/ 3468238 w 3468238"/>
                <a:gd name="connsiteY5" fmla="*/ 4015 h 1643026"/>
                <a:gd name="connsiteX0" fmla="*/ 0 w 3513958"/>
                <a:gd name="connsiteY0" fmla="*/ 1643026 h 1643026"/>
                <a:gd name="connsiteX1" fmla="*/ 419664 w 3513958"/>
                <a:gd name="connsiteY1" fmla="*/ 1599306 h 1643026"/>
                <a:gd name="connsiteX2" fmla="*/ 735184 w 3513958"/>
                <a:gd name="connsiteY2" fmla="*/ 1281224 h 1643026"/>
                <a:gd name="connsiteX3" fmla="*/ 1065294 w 3513958"/>
                <a:gd name="connsiteY3" fmla="*/ 377749 h 1643026"/>
                <a:gd name="connsiteX4" fmla="*/ 1689565 w 3513958"/>
                <a:gd name="connsiteY4" fmla="*/ 61170 h 1643026"/>
                <a:gd name="connsiteX5" fmla="*/ 3513958 w 3513958"/>
                <a:gd name="connsiteY5" fmla="*/ 4015 h 1643026"/>
                <a:gd name="connsiteX0" fmla="*/ 0 w 3513958"/>
                <a:gd name="connsiteY0" fmla="*/ 1641869 h 1641869"/>
                <a:gd name="connsiteX1" fmla="*/ 419664 w 3513958"/>
                <a:gd name="connsiteY1" fmla="*/ 1598149 h 1641869"/>
                <a:gd name="connsiteX2" fmla="*/ 735184 w 3513958"/>
                <a:gd name="connsiteY2" fmla="*/ 1280067 h 1641869"/>
                <a:gd name="connsiteX3" fmla="*/ 1065294 w 3513958"/>
                <a:gd name="connsiteY3" fmla="*/ 314247 h 1641869"/>
                <a:gd name="connsiteX4" fmla="*/ 1689565 w 3513958"/>
                <a:gd name="connsiteY4" fmla="*/ 60013 h 1641869"/>
                <a:gd name="connsiteX5" fmla="*/ 3513958 w 3513958"/>
                <a:gd name="connsiteY5" fmla="*/ 2858 h 1641869"/>
                <a:gd name="connsiteX0" fmla="*/ 0 w 3513958"/>
                <a:gd name="connsiteY0" fmla="*/ 1641519 h 1641519"/>
                <a:gd name="connsiteX1" fmla="*/ 419664 w 3513958"/>
                <a:gd name="connsiteY1" fmla="*/ 1597799 h 1641519"/>
                <a:gd name="connsiteX2" fmla="*/ 735184 w 3513958"/>
                <a:gd name="connsiteY2" fmla="*/ 1279717 h 1641519"/>
                <a:gd name="connsiteX3" fmla="*/ 1065294 w 3513958"/>
                <a:gd name="connsiteY3" fmla="*/ 313897 h 1641519"/>
                <a:gd name="connsiteX4" fmla="*/ 1768535 w 3513958"/>
                <a:gd name="connsiteY4" fmla="*/ 63820 h 1641519"/>
                <a:gd name="connsiteX5" fmla="*/ 3513958 w 3513958"/>
                <a:gd name="connsiteY5" fmla="*/ 2508 h 1641519"/>
                <a:gd name="connsiteX0" fmla="*/ 0 w 3513958"/>
                <a:gd name="connsiteY0" fmla="*/ 1645566 h 1645566"/>
                <a:gd name="connsiteX1" fmla="*/ 419664 w 3513958"/>
                <a:gd name="connsiteY1" fmla="*/ 1601846 h 1645566"/>
                <a:gd name="connsiteX2" fmla="*/ 735184 w 3513958"/>
                <a:gd name="connsiteY2" fmla="*/ 1283764 h 1645566"/>
                <a:gd name="connsiteX3" fmla="*/ 1065294 w 3513958"/>
                <a:gd name="connsiteY3" fmla="*/ 317944 h 1645566"/>
                <a:gd name="connsiteX4" fmla="*/ 1618906 w 3513958"/>
                <a:gd name="connsiteY4" fmla="*/ 42929 h 1645566"/>
                <a:gd name="connsiteX5" fmla="*/ 3513958 w 3513958"/>
                <a:gd name="connsiteY5" fmla="*/ 6555 h 1645566"/>
                <a:gd name="connsiteX0" fmla="*/ 0 w 3513958"/>
                <a:gd name="connsiteY0" fmla="*/ 1645069 h 1645069"/>
                <a:gd name="connsiteX1" fmla="*/ 419664 w 3513958"/>
                <a:gd name="connsiteY1" fmla="*/ 1601349 h 1645069"/>
                <a:gd name="connsiteX2" fmla="*/ 735184 w 3513958"/>
                <a:gd name="connsiteY2" fmla="*/ 1283267 h 1645069"/>
                <a:gd name="connsiteX3" fmla="*/ 1027886 w 3513958"/>
                <a:gd name="connsiteY3" fmla="*/ 304978 h 1645069"/>
                <a:gd name="connsiteX4" fmla="*/ 1618906 w 3513958"/>
                <a:gd name="connsiteY4" fmla="*/ 42432 h 1645069"/>
                <a:gd name="connsiteX5" fmla="*/ 3513958 w 3513958"/>
                <a:gd name="connsiteY5" fmla="*/ 6058 h 1645069"/>
                <a:gd name="connsiteX0" fmla="*/ 0 w 3513958"/>
                <a:gd name="connsiteY0" fmla="*/ 1645566 h 1645566"/>
                <a:gd name="connsiteX1" fmla="*/ 419664 w 3513958"/>
                <a:gd name="connsiteY1" fmla="*/ 1601846 h 1645566"/>
                <a:gd name="connsiteX2" fmla="*/ 735184 w 3513958"/>
                <a:gd name="connsiteY2" fmla="*/ 1283764 h 1645566"/>
                <a:gd name="connsiteX3" fmla="*/ 1098545 w 3513958"/>
                <a:gd name="connsiteY3" fmla="*/ 317944 h 1645566"/>
                <a:gd name="connsiteX4" fmla="*/ 1618906 w 3513958"/>
                <a:gd name="connsiteY4" fmla="*/ 42929 h 1645566"/>
                <a:gd name="connsiteX5" fmla="*/ 3513958 w 3513958"/>
                <a:gd name="connsiteY5" fmla="*/ 6555 h 1645566"/>
                <a:gd name="connsiteX0" fmla="*/ 0 w 3513958"/>
                <a:gd name="connsiteY0" fmla="*/ 1648480 h 1648480"/>
                <a:gd name="connsiteX1" fmla="*/ 419664 w 3513958"/>
                <a:gd name="connsiteY1" fmla="*/ 1604760 h 1648480"/>
                <a:gd name="connsiteX2" fmla="*/ 735184 w 3513958"/>
                <a:gd name="connsiteY2" fmla="*/ 1286678 h 1648480"/>
                <a:gd name="connsiteX3" fmla="*/ 1098545 w 3513958"/>
                <a:gd name="connsiteY3" fmla="*/ 320858 h 1648480"/>
                <a:gd name="connsiteX4" fmla="*/ 1826724 w 3513958"/>
                <a:gd name="connsiteY4" fmla="*/ 37530 h 1648480"/>
                <a:gd name="connsiteX5" fmla="*/ 3513958 w 3513958"/>
                <a:gd name="connsiteY5" fmla="*/ 9469 h 1648480"/>
                <a:gd name="connsiteX0" fmla="*/ 0 w 3513958"/>
                <a:gd name="connsiteY0" fmla="*/ 1660647 h 1660647"/>
                <a:gd name="connsiteX1" fmla="*/ 419664 w 3513958"/>
                <a:gd name="connsiteY1" fmla="*/ 1616927 h 1660647"/>
                <a:gd name="connsiteX2" fmla="*/ 735184 w 3513958"/>
                <a:gd name="connsiteY2" fmla="*/ 1298845 h 1660647"/>
                <a:gd name="connsiteX3" fmla="*/ 1098545 w 3513958"/>
                <a:gd name="connsiteY3" fmla="*/ 333025 h 1660647"/>
                <a:gd name="connsiteX4" fmla="*/ 1759406 w 3513958"/>
                <a:gd name="connsiteY4" fmla="*/ 27258 h 1660647"/>
                <a:gd name="connsiteX5" fmla="*/ 3513958 w 3513958"/>
                <a:gd name="connsiteY5" fmla="*/ 21636 h 1660647"/>
                <a:gd name="connsiteX0" fmla="*/ 0 w 1759406"/>
                <a:gd name="connsiteY0" fmla="*/ 1633389 h 1633389"/>
                <a:gd name="connsiteX1" fmla="*/ 419664 w 1759406"/>
                <a:gd name="connsiteY1" fmla="*/ 1589669 h 1633389"/>
                <a:gd name="connsiteX2" fmla="*/ 735184 w 1759406"/>
                <a:gd name="connsiteY2" fmla="*/ 1271587 h 1633389"/>
                <a:gd name="connsiteX3" fmla="*/ 1098545 w 1759406"/>
                <a:gd name="connsiteY3" fmla="*/ 305767 h 1633389"/>
                <a:gd name="connsiteX4" fmla="*/ 1759406 w 1759406"/>
                <a:gd name="connsiteY4" fmla="*/ 0 h 1633389"/>
                <a:gd name="connsiteX0" fmla="*/ 0 w 1746249"/>
                <a:gd name="connsiteY0" fmla="*/ 1643257 h 1643257"/>
                <a:gd name="connsiteX1" fmla="*/ 419664 w 1746249"/>
                <a:gd name="connsiteY1" fmla="*/ 1599537 h 1643257"/>
                <a:gd name="connsiteX2" fmla="*/ 735184 w 1746249"/>
                <a:gd name="connsiteY2" fmla="*/ 1281455 h 1643257"/>
                <a:gd name="connsiteX3" fmla="*/ 1098545 w 1746249"/>
                <a:gd name="connsiteY3" fmla="*/ 315635 h 1643257"/>
                <a:gd name="connsiteX4" fmla="*/ 1746249 w 1746249"/>
                <a:gd name="connsiteY4" fmla="*/ 0 h 1643257"/>
                <a:gd name="connsiteX0" fmla="*/ 0 w 1749538"/>
                <a:gd name="connsiteY0" fmla="*/ 1636679 h 1636679"/>
                <a:gd name="connsiteX1" fmla="*/ 419664 w 1749538"/>
                <a:gd name="connsiteY1" fmla="*/ 1592959 h 1636679"/>
                <a:gd name="connsiteX2" fmla="*/ 735184 w 1749538"/>
                <a:gd name="connsiteY2" fmla="*/ 1274877 h 1636679"/>
                <a:gd name="connsiteX3" fmla="*/ 1098545 w 1749538"/>
                <a:gd name="connsiteY3" fmla="*/ 309057 h 1636679"/>
                <a:gd name="connsiteX4" fmla="*/ 1749538 w 1749538"/>
                <a:gd name="connsiteY4" fmla="*/ 0 h 1636679"/>
                <a:gd name="connsiteX0" fmla="*/ 0 w 1749538"/>
                <a:gd name="connsiteY0" fmla="*/ 1636679 h 1636679"/>
                <a:gd name="connsiteX1" fmla="*/ 419664 w 1749538"/>
                <a:gd name="connsiteY1" fmla="*/ 1592959 h 1636679"/>
                <a:gd name="connsiteX2" fmla="*/ 735184 w 1749538"/>
                <a:gd name="connsiteY2" fmla="*/ 1274877 h 1636679"/>
                <a:gd name="connsiteX3" fmla="*/ 1085845 w 1749538"/>
                <a:gd name="connsiteY3" fmla="*/ 226507 h 1636679"/>
                <a:gd name="connsiteX4" fmla="*/ 1749538 w 1749538"/>
                <a:gd name="connsiteY4" fmla="*/ 0 h 1636679"/>
                <a:gd name="connsiteX0" fmla="*/ 0 w 1647938"/>
                <a:gd name="connsiteY0" fmla="*/ 1643029 h 1643029"/>
                <a:gd name="connsiteX1" fmla="*/ 419664 w 1647938"/>
                <a:gd name="connsiteY1" fmla="*/ 1599309 h 1643029"/>
                <a:gd name="connsiteX2" fmla="*/ 735184 w 1647938"/>
                <a:gd name="connsiteY2" fmla="*/ 1281227 h 1643029"/>
                <a:gd name="connsiteX3" fmla="*/ 1085845 w 1647938"/>
                <a:gd name="connsiteY3" fmla="*/ 232857 h 1643029"/>
                <a:gd name="connsiteX4" fmla="*/ 1647938 w 1647938"/>
                <a:gd name="connsiteY4" fmla="*/ 0 h 1643029"/>
                <a:gd name="connsiteX0" fmla="*/ 0 w 1682228"/>
                <a:gd name="connsiteY0" fmla="*/ 1643029 h 1643029"/>
                <a:gd name="connsiteX1" fmla="*/ 419664 w 1682228"/>
                <a:gd name="connsiteY1" fmla="*/ 1599309 h 1643029"/>
                <a:gd name="connsiteX2" fmla="*/ 735184 w 1682228"/>
                <a:gd name="connsiteY2" fmla="*/ 1281227 h 1643029"/>
                <a:gd name="connsiteX3" fmla="*/ 1085845 w 1682228"/>
                <a:gd name="connsiteY3" fmla="*/ 232857 h 1643029"/>
                <a:gd name="connsiteX4" fmla="*/ 1682228 w 1682228"/>
                <a:gd name="connsiteY4" fmla="*/ 0 h 1643029"/>
                <a:gd name="connsiteX0" fmla="*/ 0 w 1682228"/>
                <a:gd name="connsiteY0" fmla="*/ 1643029 h 1643029"/>
                <a:gd name="connsiteX1" fmla="*/ 419664 w 1682228"/>
                <a:gd name="connsiteY1" fmla="*/ 1599309 h 1643029"/>
                <a:gd name="connsiteX2" fmla="*/ 735184 w 1682228"/>
                <a:gd name="connsiteY2" fmla="*/ 1281227 h 1643029"/>
                <a:gd name="connsiteX3" fmla="*/ 1074415 w 1682228"/>
                <a:gd name="connsiteY3" fmla="*/ 229047 h 1643029"/>
                <a:gd name="connsiteX4" fmla="*/ 1682228 w 1682228"/>
                <a:gd name="connsiteY4" fmla="*/ 0 h 1643029"/>
                <a:gd name="connsiteX0" fmla="*/ 0 w 1682228"/>
                <a:gd name="connsiteY0" fmla="*/ 1643029 h 1643029"/>
                <a:gd name="connsiteX1" fmla="*/ 419664 w 1682228"/>
                <a:gd name="connsiteY1" fmla="*/ 1599309 h 1643029"/>
                <a:gd name="connsiteX2" fmla="*/ 735184 w 1682228"/>
                <a:gd name="connsiteY2" fmla="*/ 1281227 h 1643029"/>
                <a:gd name="connsiteX3" fmla="*/ 1089655 w 1682228"/>
                <a:gd name="connsiteY3" fmla="*/ 251907 h 1643029"/>
                <a:gd name="connsiteX4" fmla="*/ 1682228 w 1682228"/>
                <a:gd name="connsiteY4" fmla="*/ 0 h 1643029"/>
                <a:gd name="connsiteX0" fmla="*/ 0 w 1678418"/>
                <a:gd name="connsiteY0" fmla="*/ 1631599 h 1631599"/>
                <a:gd name="connsiteX1" fmla="*/ 419664 w 1678418"/>
                <a:gd name="connsiteY1" fmla="*/ 1587879 h 1631599"/>
                <a:gd name="connsiteX2" fmla="*/ 735184 w 1678418"/>
                <a:gd name="connsiteY2" fmla="*/ 1269797 h 1631599"/>
                <a:gd name="connsiteX3" fmla="*/ 1089655 w 1678418"/>
                <a:gd name="connsiteY3" fmla="*/ 240477 h 1631599"/>
                <a:gd name="connsiteX4" fmla="*/ 1678418 w 1678418"/>
                <a:gd name="connsiteY4" fmla="*/ 0 h 1631599"/>
                <a:gd name="connsiteX0" fmla="*/ 0 w 1663178"/>
                <a:gd name="connsiteY0" fmla="*/ 1635409 h 1635409"/>
                <a:gd name="connsiteX1" fmla="*/ 419664 w 1663178"/>
                <a:gd name="connsiteY1" fmla="*/ 1591689 h 1635409"/>
                <a:gd name="connsiteX2" fmla="*/ 735184 w 1663178"/>
                <a:gd name="connsiteY2" fmla="*/ 1273607 h 1635409"/>
                <a:gd name="connsiteX3" fmla="*/ 1089655 w 1663178"/>
                <a:gd name="connsiteY3" fmla="*/ 244287 h 1635409"/>
                <a:gd name="connsiteX4" fmla="*/ 1663178 w 1663178"/>
                <a:gd name="connsiteY4" fmla="*/ 0 h 1635409"/>
                <a:gd name="connsiteX0" fmla="*/ 0 w 1663178"/>
                <a:gd name="connsiteY0" fmla="*/ 1635409 h 1635409"/>
                <a:gd name="connsiteX1" fmla="*/ 419664 w 1663178"/>
                <a:gd name="connsiteY1" fmla="*/ 1591689 h 1635409"/>
                <a:gd name="connsiteX2" fmla="*/ 735184 w 1663178"/>
                <a:gd name="connsiteY2" fmla="*/ 1273607 h 1635409"/>
                <a:gd name="connsiteX3" fmla="*/ 1089655 w 1663178"/>
                <a:gd name="connsiteY3" fmla="*/ 244287 h 1635409"/>
                <a:gd name="connsiteX4" fmla="*/ 1290500 w 1663178"/>
                <a:gd name="connsiteY4" fmla="*/ 48402 h 1635409"/>
                <a:gd name="connsiteX5" fmla="*/ 1663178 w 1663178"/>
                <a:gd name="connsiteY5" fmla="*/ 0 h 1635409"/>
                <a:gd name="connsiteX0" fmla="*/ 0 w 1663178"/>
                <a:gd name="connsiteY0" fmla="*/ 1635409 h 1635409"/>
                <a:gd name="connsiteX1" fmla="*/ 419664 w 1663178"/>
                <a:gd name="connsiteY1" fmla="*/ 1591689 h 1635409"/>
                <a:gd name="connsiteX2" fmla="*/ 735184 w 1663178"/>
                <a:gd name="connsiteY2" fmla="*/ 1273607 h 1635409"/>
                <a:gd name="connsiteX3" fmla="*/ 1060052 w 1663178"/>
                <a:gd name="connsiteY3" fmla="*/ 316650 h 1635409"/>
                <a:gd name="connsiteX4" fmla="*/ 1290500 w 1663178"/>
                <a:gd name="connsiteY4" fmla="*/ 48402 h 1635409"/>
                <a:gd name="connsiteX5" fmla="*/ 1663178 w 1663178"/>
                <a:gd name="connsiteY5" fmla="*/ 0 h 1635409"/>
                <a:gd name="connsiteX0" fmla="*/ 0 w 1663178"/>
                <a:gd name="connsiteY0" fmla="*/ 1635409 h 1635409"/>
                <a:gd name="connsiteX1" fmla="*/ 419664 w 1663178"/>
                <a:gd name="connsiteY1" fmla="*/ 1591689 h 1635409"/>
                <a:gd name="connsiteX2" fmla="*/ 735184 w 1663178"/>
                <a:gd name="connsiteY2" fmla="*/ 1273607 h 1635409"/>
                <a:gd name="connsiteX3" fmla="*/ 1060052 w 1663178"/>
                <a:gd name="connsiteY3" fmla="*/ 316650 h 1635409"/>
                <a:gd name="connsiteX4" fmla="*/ 1280632 w 1663178"/>
                <a:gd name="connsiteY4" fmla="*/ 71426 h 1635409"/>
                <a:gd name="connsiteX5" fmla="*/ 1663178 w 1663178"/>
                <a:gd name="connsiteY5" fmla="*/ 0 h 1635409"/>
                <a:gd name="connsiteX0" fmla="*/ 0 w 1663178"/>
                <a:gd name="connsiteY0" fmla="*/ 1635409 h 1635409"/>
                <a:gd name="connsiteX1" fmla="*/ 419664 w 1663178"/>
                <a:gd name="connsiteY1" fmla="*/ 1591689 h 1635409"/>
                <a:gd name="connsiteX2" fmla="*/ 735184 w 1663178"/>
                <a:gd name="connsiteY2" fmla="*/ 1273607 h 1635409"/>
                <a:gd name="connsiteX3" fmla="*/ 1060052 w 1663178"/>
                <a:gd name="connsiteY3" fmla="*/ 316650 h 1635409"/>
                <a:gd name="connsiteX4" fmla="*/ 1359573 w 1663178"/>
                <a:gd name="connsiteY4" fmla="*/ 41823 h 1635409"/>
                <a:gd name="connsiteX5" fmla="*/ 1663178 w 1663178"/>
                <a:gd name="connsiteY5" fmla="*/ 0 h 1635409"/>
                <a:gd name="connsiteX0" fmla="*/ 0 w 1663178"/>
                <a:gd name="connsiteY0" fmla="*/ 1635409 h 1635409"/>
                <a:gd name="connsiteX1" fmla="*/ 419664 w 1663178"/>
                <a:gd name="connsiteY1" fmla="*/ 1591689 h 1635409"/>
                <a:gd name="connsiteX2" fmla="*/ 735184 w 1663178"/>
                <a:gd name="connsiteY2" fmla="*/ 1273607 h 1635409"/>
                <a:gd name="connsiteX3" fmla="*/ 1060052 w 1663178"/>
                <a:gd name="connsiteY3" fmla="*/ 316650 h 1635409"/>
                <a:gd name="connsiteX4" fmla="*/ 1359573 w 1663178"/>
                <a:gd name="connsiteY4" fmla="*/ 51691 h 1635409"/>
                <a:gd name="connsiteX5" fmla="*/ 1663178 w 1663178"/>
                <a:gd name="connsiteY5" fmla="*/ 0 h 1635409"/>
                <a:gd name="connsiteX0" fmla="*/ 0 w 1663178"/>
                <a:gd name="connsiteY0" fmla="*/ 1635409 h 1635409"/>
                <a:gd name="connsiteX1" fmla="*/ 419664 w 1663178"/>
                <a:gd name="connsiteY1" fmla="*/ 1591689 h 1635409"/>
                <a:gd name="connsiteX2" fmla="*/ 735184 w 1663178"/>
                <a:gd name="connsiteY2" fmla="*/ 1273607 h 1635409"/>
                <a:gd name="connsiteX3" fmla="*/ 1060052 w 1663178"/>
                <a:gd name="connsiteY3" fmla="*/ 316650 h 1635409"/>
                <a:gd name="connsiteX4" fmla="*/ 1349705 w 1663178"/>
                <a:gd name="connsiteY4" fmla="*/ 45112 h 1635409"/>
                <a:gd name="connsiteX5" fmla="*/ 1663178 w 1663178"/>
                <a:gd name="connsiteY5" fmla="*/ 0 h 1635409"/>
                <a:gd name="connsiteX0" fmla="*/ 0 w 1688884"/>
                <a:gd name="connsiteY0" fmla="*/ 1635409 h 1635409"/>
                <a:gd name="connsiteX1" fmla="*/ 419664 w 1688884"/>
                <a:gd name="connsiteY1" fmla="*/ 1591689 h 1635409"/>
                <a:gd name="connsiteX2" fmla="*/ 735184 w 1688884"/>
                <a:gd name="connsiteY2" fmla="*/ 1273607 h 1635409"/>
                <a:gd name="connsiteX3" fmla="*/ 1060052 w 1688884"/>
                <a:gd name="connsiteY3" fmla="*/ 316650 h 1635409"/>
                <a:gd name="connsiteX4" fmla="*/ 1349705 w 1688884"/>
                <a:gd name="connsiteY4" fmla="*/ 45112 h 1635409"/>
                <a:gd name="connsiteX5" fmla="*/ 1688884 w 1688884"/>
                <a:gd name="connsiteY5" fmla="*/ 0 h 1635409"/>
                <a:gd name="connsiteX0" fmla="*/ 0 w 1659505"/>
                <a:gd name="connsiteY0" fmla="*/ 1635409 h 1635409"/>
                <a:gd name="connsiteX1" fmla="*/ 419664 w 1659505"/>
                <a:gd name="connsiteY1" fmla="*/ 1591689 h 1635409"/>
                <a:gd name="connsiteX2" fmla="*/ 735184 w 1659505"/>
                <a:gd name="connsiteY2" fmla="*/ 1273607 h 1635409"/>
                <a:gd name="connsiteX3" fmla="*/ 1060052 w 1659505"/>
                <a:gd name="connsiteY3" fmla="*/ 316650 h 1635409"/>
                <a:gd name="connsiteX4" fmla="*/ 1349705 w 1659505"/>
                <a:gd name="connsiteY4" fmla="*/ 45112 h 1635409"/>
                <a:gd name="connsiteX5" fmla="*/ 1659505 w 1659505"/>
                <a:gd name="connsiteY5" fmla="*/ 0 h 1635409"/>
                <a:gd name="connsiteX0" fmla="*/ 0 w 1674194"/>
                <a:gd name="connsiteY0" fmla="*/ 1639081 h 1639081"/>
                <a:gd name="connsiteX1" fmla="*/ 419664 w 1674194"/>
                <a:gd name="connsiteY1" fmla="*/ 1595361 h 1639081"/>
                <a:gd name="connsiteX2" fmla="*/ 735184 w 1674194"/>
                <a:gd name="connsiteY2" fmla="*/ 1277279 h 1639081"/>
                <a:gd name="connsiteX3" fmla="*/ 1060052 w 1674194"/>
                <a:gd name="connsiteY3" fmla="*/ 320322 h 1639081"/>
                <a:gd name="connsiteX4" fmla="*/ 1349705 w 1674194"/>
                <a:gd name="connsiteY4" fmla="*/ 48784 h 1639081"/>
                <a:gd name="connsiteX5" fmla="*/ 1674194 w 1674194"/>
                <a:gd name="connsiteY5" fmla="*/ 0 h 1639081"/>
                <a:gd name="connsiteX0" fmla="*/ 0 w 1692555"/>
                <a:gd name="connsiteY0" fmla="*/ 1635409 h 1635409"/>
                <a:gd name="connsiteX1" fmla="*/ 419664 w 1692555"/>
                <a:gd name="connsiteY1" fmla="*/ 1591689 h 1635409"/>
                <a:gd name="connsiteX2" fmla="*/ 735184 w 1692555"/>
                <a:gd name="connsiteY2" fmla="*/ 1273607 h 1635409"/>
                <a:gd name="connsiteX3" fmla="*/ 1060052 w 1692555"/>
                <a:gd name="connsiteY3" fmla="*/ 316650 h 1635409"/>
                <a:gd name="connsiteX4" fmla="*/ 1349705 w 1692555"/>
                <a:gd name="connsiteY4" fmla="*/ 45112 h 1635409"/>
                <a:gd name="connsiteX5" fmla="*/ 1692555 w 1692555"/>
                <a:gd name="connsiteY5" fmla="*/ 0 h 1635409"/>
                <a:gd name="connsiteX0" fmla="*/ 0 w 1674194"/>
                <a:gd name="connsiteY0" fmla="*/ 1635409 h 1635409"/>
                <a:gd name="connsiteX1" fmla="*/ 419664 w 1674194"/>
                <a:gd name="connsiteY1" fmla="*/ 1591689 h 1635409"/>
                <a:gd name="connsiteX2" fmla="*/ 735184 w 1674194"/>
                <a:gd name="connsiteY2" fmla="*/ 1273607 h 1635409"/>
                <a:gd name="connsiteX3" fmla="*/ 1060052 w 1674194"/>
                <a:gd name="connsiteY3" fmla="*/ 316650 h 1635409"/>
                <a:gd name="connsiteX4" fmla="*/ 1349705 w 1674194"/>
                <a:gd name="connsiteY4" fmla="*/ 45112 h 1635409"/>
                <a:gd name="connsiteX5" fmla="*/ 1674194 w 1674194"/>
                <a:gd name="connsiteY5" fmla="*/ 0 h 1635409"/>
                <a:gd name="connsiteX0" fmla="*/ 0 w 1857781"/>
                <a:gd name="connsiteY0" fmla="*/ 1638940 h 1638940"/>
                <a:gd name="connsiteX1" fmla="*/ 419664 w 1857781"/>
                <a:gd name="connsiteY1" fmla="*/ 1595220 h 1638940"/>
                <a:gd name="connsiteX2" fmla="*/ 735184 w 1857781"/>
                <a:gd name="connsiteY2" fmla="*/ 1277138 h 1638940"/>
                <a:gd name="connsiteX3" fmla="*/ 1060052 w 1857781"/>
                <a:gd name="connsiteY3" fmla="*/ 320181 h 1638940"/>
                <a:gd name="connsiteX4" fmla="*/ 1349705 w 1857781"/>
                <a:gd name="connsiteY4" fmla="*/ 48643 h 1638940"/>
                <a:gd name="connsiteX5" fmla="*/ 1857781 w 1857781"/>
                <a:gd name="connsiteY5" fmla="*/ 0 h 1638940"/>
                <a:gd name="connsiteX0" fmla="*/ 0 w 1854250"/>
                <a:gd name="connsiteY0" fmla="*/ 1631879 h 1631879"/>
                <a:gd name="connsiteX1" fmla="*/ 419664 w 1854250"/>
                <a:gd name="connsiteY1" fmla="*/ 1588159 h 1631879"/>
                <a:gd name="connsiteX2" fmla="*/ 735184 w 1854250"/>
                <a:gd name="connsiteY2" fmla="*/ 1270077 h 1631879"/>
                <a:gd name="connsiteX3" fmla="*/ 1060052 w 1854250"/>
                <a:gd name="connsiteY3" fmla="*/ 313120 h 1631879"/>
                <a:gd name="connsiteX4" fmla="*/ 1349705 w 1854250"/>
                <a:gd name="connsiteY4" fmla="*/ 41582 h 1631879"/>
                <a:gd name="connsiteX5" fmla="*/ 1854250 w 1854250"/>
                <a:gd name="connsiteY5" fmla="*/ 0 h 1631879"/>
                <a:gd name="connsiteX0" fmla="*/ 0 w 1656542"/>
                <a:gd name="connsiteY0" fmla="*/ 1631879 h 1631879"/>
                <a:gd name="connsiteX1" fmla="*/ 419664 w 1656542"/>
                <a:gd name="connsiteY1" fmla="*/ 1588159 h 1631879"/>
                <a:gd name="connsiteX2" fmla="*/ 735184 w 1656542"/>
                <a:gd name="connsiteY2" fmla="*/ 1270077 h 1631879"/>
                <a:gd name="connsiteX3" fmla="*/ 1060052 w 1656542"/>
                <a:gd name="connsiteY3" fmla="*/ 313120 h 1631879"/>
                <a:gd name="connsiteX4" fmla="*/ 1349705 w 1656542"/>
                <a:gd name="connsiteY4" fmla="*/ 41582 h 1631879"/>
                <a:gd name="connsiteX5" fmla="*/ 1656542 w 1656542"/>
                <a:gd name="connsiteY5" fmla="*/ 0 h 1631879"/>
                <a:gd name="connsiteX0" fmla="*/ 0 w 1653011"/>
                <a:gd name="connsiteY0" fmla="*/ 1638940 h 1638940"/>
                <a:gd name="connsiteX1" fmla="*/ 419664 w 1653011"/>
                <a:gd name="connsiteY1" fmla="*/ 1595220 h 1638940"/>
                <a:gd name="connsiteX2" fmla="*/ 735184 w 1653011"/>
                <a:gd name="connsiteY2" fmla="*/ 1277138 h 1638940"/>
                <a:gd name="connsiteX3" fmla="*/ 1060052 w 1653011"/>
                <a:gd name="connsiteY3" fmla="*/ 320181 h 1638940"/>
                <a:gd name="connsiteX4" fmla="*/ 1349705 w 1653011"/>
                <a:gd name="connsiteY4" fmla="*/ 48643 h 1638940"/>
                <a:gd name="connsiteX5" fmla="*/ 1653011 w 1653011"/>
                <a:gd name="connsiteY5" fmla="*/ 0 h 1638940"/>
                <a:gd name="connsiteX0" fmla="*/ 0 w 1663603"/>
                <a:gd name="connsiteY0" fmla="*/ 1631879 h 1631879"/>
                <a:gd name="connsiteX1" fmla="*/ 419664 w 1663603"/>
                <a:gd name="connsiteY1" fmla="*/ 1588159 h 1631879"/>
                <a:gd name="connsiteX2" fmla="*/ 735184 w 1663603"/>
                <a:gd name="connsiteY2" fmla="*/ 1270077 h 1631879"/>
                <a:gd name="connsiteX3" fmla="*/ 1060052 w 1663603"/>
                <a:gd name="connsiteY3" fmla="*/ 313120 h 1631879"/>
                <a:gd name="connsiteX4" fmla="*/ 1349705 w 1663603"/>
                <a:gd name="connsiteY4" fmla="*/ 41582 h 1631879"/>
                <a:gd name="connsiteX5" fmla="*/ 1663603 w 1663603"/>
                <a:gd name="connsiteY5" fmla="*/ 0 h 1631879"/>
                <a:gd name="connsiteX0" fmla="*/ 0 w 1673128"/>
                <a:gd name="connsiteY0" fmla="*/ 1639023 h 1639023"/>
                <a:gd name="connsiteX1" fmla="*/ 419664 w 1673128"/>
                <a:gd name="connsiteY1" fmla="*/ 1595303 h 1639023"/>
                <a:gd name="connsiteX2" fmla="*/ 735184 w 1673128"/>
                <a:gd name="connsiteY2" fmla="*/ 1277221 h 1639023"/>
                <a:gd name="connsiteX3" fmla="*/ 1060052 w 1673128"/>
                <a:gd name="connsiteY3" fmla="*/ 320264 h 1639023"/>
                <a:gd name="connsiteX4" fmla="*/ 1349705 w 1673128"/>
                <a:gd name="connsiteY4" fmla="*/ 48726 h 1639023"/>
                <a:gd name="connsiteX5" fmla="*/ 1673128 w 1673128"/>
                <a:gd name="connsiteY5" fmla="*/ 0 h 1639023"/>
                <a:gd name="connsiteX0" fmla="*/ 0 w 1680272"/>
                <a:gd name="connsiteY0" fmla="*/ 1639023 h 1639023"/>
                <a:gd name="connsiteX1" fmla="*/ 419664 w 1680272"/>
                <a:gd name="connsiteY1" fmla="*/ 1595303 h 1639023"/>
                <a:gd name="connsiteX2" fmla="*/ 735184 w 1680272"/>
                <a:gd name="connsiteY2" fmla="*/ 1277221 h 1639023"/>
                <a:gd name="connsiteX3" fmla="*/ 1060052 w 1680272"/>
                <a:gd name="connsiteY3" fmla="*/ 320264 h 1639023"/>
                <a:gd name="connsiteX4" fmla="*/ 1349705 w 1680272"/>
                <a:gd name="connsiteY4" fmla="*/ 48726 h 1639023"/>
                <a:gd name="connsiteX5" fmla="*/ 1680272 w 1680272"/>
                <a:gd name="connsiteY5" fmla="*/ 0 h 1639023"/>
                <a:gd name="connsiteX0" fmla="*/ 0 w 1680272"/>
                <a:gd name="connsiteY0" fmla="*/ 1639023 h 1639023"/>
                <a:gd name="connsiteX1" fmla="*/ 419664 w 1680272"/>
                <a:gd name="connsiteY1" fmla="*/ 1595303 h 1639023"/>
                <a:gd name="connsiteX2" fmla="*/ 735184 w 1680272"/>
                <a:gd name="connsiteY2" fmla="*/ 1277221 h 1639023"/>
                <a:gd name="connsiteX3" fmla="*/ 1060052 w 1680272"/>
                <a:gd name="connsiteY3" fmla="*/ 320264 h 1639023"/>
                <a:gd name="connsiteX4" fmla="*/ 1328153 w 1680272"/>
                <a:gd name="connsiteY4" fmla="*/ 45647 h 1639023"/>
                <a:gd name="connsiteX5" fmla="*/ 1680272 w 1680272"/>
                <a:gd name="connsiteY5" fmla="*/ 0 h 1639023"/>
                <a:gd name="connsiteX0" fmla="*/ 0 w 1692179"/>
                <a:gd name="connsiteY0" fmla="*/ 1639023 h 1639023"/>
                <a:gd name="connsiteX1" fmla="*/ 419664 w 1692179"/>
                <a:gd name="connsiteY1" fmla="*/ 1595303 h 1639023"/>
                <a:gd name="connsiteX2" fmla="*/ 735184 w 1692179"/>
                <a:gd name="connsiteY2" fmla="*/ 1277221 h 1639023"/>
                <a:gd name="connsiteX3" fmla="*/ 1060052 w 1692179"/>
                <a:gd name="connsiteY3" fmla="*/ 320264 h 1639023"/>
                <a:gd name="connsiteX4" fmla="*/ 1328153 w 1692179"/>
                <a:gd name="connsiteY4" fmla="*/ 45647 h 1639023"/>
                <a:gd name="connsiteX5" fmla="*/ 1692179 w 1692179"/>
                <a:gd name="connsiteY5" fmla="*/ 0 h 1639023"/>
                <a:gd name="connsiteX0" fmla="*/ 0 w 1692179"/>
                <a:gd name="connsiteY0" fmla="*/ 1639023 h 1639023"/>
                <a:gd name="connsiteX1" fmla="*/ 429189 w 1692179"/>
                <a:gd name="connsiteY1" fmla="*/ 1595303 h 1639023"/>
                <a:gd name="connsiteX2" fmla="*/ 735184 w 1692179"/>
                <a:gd name="connsiteY2" fmla="*/ 1277221 h 1639023"/>
                <a:gd name="connsiteX3" fmla="*/ 1060052 w 1692179"/>
                <a:gd name="connsiteY3" fmla="*/ 320264 h 1639023"/>
                <a:gd name="connsiteX4" fmla="*/ 1328153 w 1692179"/>
                <a:gd name="connsiteY4" fmla="*/ 45647 h 1639023"/>
                <a:gd name="connsiteX5" fmla="*/ 1692179 w 1692179"/>
                <a:gd name="connsiteY5" fmla="*/ 0 h 1639023"/>
                <a:gd name="connsiteX0" fmla="*/ 0 w 1692179"/>
                <a:gd name="connsiteY0" fmla="*/ 1639023 h 1639023"/>
                <a:gd name="connsiteX1" fmla="*/ 429189 w 1692179"/>
                <a:gd name="connsiteY1" fmla="*/ 1595303 h 1639023"/>
                <a:gd name="connsiteX2" fmla="*/ 735184 w 1692179"/>
                <a:gd name="connsiteY2" fmla="*/ 1277221 h 1639023"/>
                <a:gd name="connsiteX3" fmla="*/ 1060052 w 1692179"/>
                <a:gd name="connsiteY3" fmla="*/ 320264 h 1639023"/>
                <a:gd name="connsiteX4" fmla="*/ 1316247 w 1692179"/>
                <a:gd name="connsiteY4" fmla="*/ 40884 h 1639023"/>
                <a:gd name="connsiteX5" fmla="*/ 1692179 w 1692179"/>
                <a:gd name="connsiteY5" fmla="*/ 0 h 1639023"/>
                <a:gd name="connsiteX0" fmla="*/ 0 w 1692179"/>
                <a:gd name="connsiteY0" fmla="*/ 1639023 h 1639023"/>
                <a:gd name="connsiteX1" fmla="*/ 429189 w 1692179"/>
                <a:gd name="connsiteY1" fmla="*/ 1595303 h 1639023"/>
                <a:gd name="connsiteX2" fmla="*/ 735184 w 1692179"/>
                <a:gd name="connsiteY2" fmla="*/ 1277221 h 1639023"/>
                <a:gd name="connsiteX3" fmla="*/ 1060052 w 1692179"/>
                <a:gd name="connsiteY3" fmla="*/ 320264 h 1639023"/>
                <a:gd name="connsiteX4" fmla="*/ 1290053 w 1692179"/>
                <a:gd name="connsiteY4" fmla="*/ 28978 h 1639023"/>
                <a:gd name="connsiteX5" fmla="*/ 1692179 w 1692179"/>
                <a:gd name="connsiteY5" fmla="*/ 0 h 1639023"/>
                <a:gd name="connsiteX0" fmla="*/ 0 w 1692179"/>
                <a:gd name="connsiteY0" fmla="*/ 1639023 h 1639023"/>
                <a:gd name="connsiteX1" fmla="*/ 429189 w 1692179"/>
                <a:gd name="connsiteY1" fmla="*/ 1595303 h 1639023"/>
                <a:gd name="connsiteX2" fmla="*/ 735184 w 1692179"/>
                <a:gd name="connsiteY2" fmla="*/ 1277221 h 1639023"/>
                <a:gd name="connsiteX3" fmla="*/ 1060052 w 1692179"/>
                <a:gd name="connsiteY3" fmla="*/ 320264 h 1639023"/>
                <a:gd name="connsiteX4" fmla="*/ 1292434 w 1692179"/>
                <a:gd name="connsiteY4" fmla="*/ 45647 h 1639023"/>
                <a:gd name="connsiteX5" fmla="*/ 1692179 w 1692179"/>
                <a:gd name="connsiteY5" fmla="*/ 0 h 1639023"/>
                <a:gd name="connsiteX0" fmla="*/ 0 w 1692179"/>
                <a:gd name="connsiteY0" fmla="*/ 1639023 h 1639023"/>
                <a:gd name="connsiteX1" fmla="*/ 429189 w 1692179"/>
                <a:gd name="connsiteY1" fmla="*/ 1595303 h 1639023"/>
                <a:gd name="connsiteX2" fmla="*/ 735184 w 1692179"/>
                <a:gd name="connsiteY2" fmla="*/ 1277221 h 1639023"/>
                <a:gd name="connsiteX3" fmla="*/ 1052909 w 1692179"/>
                <a:gd name="connsiteY3" fmla="*/ 334551 h 1639023"/>
                <a:gd name="connsiteX4" fmla="*/ 1292434 w 1692179"/>
                <a:gd name="connsiteY4" fmla="*/ 45647 h 1639023"/>
                <a:gd name="connsiteX5" fmla="*/ 1692179 w 1692179"/>
                <a:gd name="connsiteY5" fmla="*/ 0 h 1639023"/>
                <a:gd name="connsiteX0" fmla="*/ 0 w 1692179"/>
                <a:gd name="connsiteY0" fmla="*/ 1639023 h 1639023"/>
                <a:gd name="connsiteX1" fmla="*/ 429189 w 1692179"/>
                <a:gd name="connsiteY1" fmla="*/ 1595303 h 1639023"/>
                <a:gd name="connsiteX2" fmla="*/ 735184 w 1692179"/>
                <a:gd name="connsiteY2" fmla="*/ 1277221 h 1639023"/>
                <a:gd name="connsiteX3" fmla="*/ 1052909 w 1692179"/>
                <a:gd name="connsiteY3" fmla="*/ 334551 h 1639023"/>
                <a:gd name="connsiteX4" fmla="*/ 1292434 w 1692179"/>
                <a:gd name="connsiteY4" fmla="*/ 45647 h 1639023"/>
                <a:gd name="connsiteX5" fmla="*/ 1692179 w 1692179"/>
                <a:gd name="connsiteY5" fmla="*/ 0 h 1639023"/>
                <a:gd name="connsiteX0" fmla="*/ 0 w 1692179"/>
                <a:gd name="connsiteY0" fmla="*/ 1639023 h 1639023"/>
                <a:gd name="connsiteX1" fmla="*/ 429189 w 1692179"/>
                <a:gd name="connsiteY1" fmla="*/ 1595303 h 1639023"/>
                <a:gd name="connsiteX2" fmla="*/ 735184 w 1692179"/>
                <a:gd name="connsiteY2" fmla="*/ 1277221 h 1639023"/>
                <a:gd name="connsiteX3" fmla="*/ 1052909 w 1692179"/>
                <a:gd name="connsiteY3" fmla="*/ 334551 h 1639023"/>
                <a:gd name="connsiteX4" fmla="*/ 1292434 w 1692179"/>
                <a:gd name="connsiteY4" fmla="*/ 45647 h 1639023"/>
                <a:gd name="connsiteX5" fmla="*/ 1692179 w 1692179"/>
                <a:gd name="connsiteY5" fmla="*/ 0 h 1639023"/>
                <a:gd name="connsiteX0" fmla="*/ 0 w 1692179"/>
                <a:gd name="connsiteY0" fmla="*/ 1639023 h 1639023"/>
                <a:gd name="connsiteX1" fmla="*/ 429189 w 1692179"/>
                <a:gd name="connsiteY1" fmla="*/ 1595303 h 1639023"/>
                <a:gd name="connsiteX2" fmla="*/ 735184 w 1692179"/>
                <a:gd name="connsiteY2" fmla="*/ 1277221 h 1639023"/>
                <a:gd name="connsiteX3" fmla="*/ 1052909 w 1692179"/>
                <a:gd name="connsiteY3" fmla="*/ 334551 h 1639023"/>
                <a:gd name="connsiteX4" fmla="*/ 1292434 w 1692179"/>
                <a:gd name="connsiteY4" fmla="*/ 45647 h 1639023"/>
                <a:gd name="connsiteX5" fmla="*/ 1692179 w 1692179"/>
                <a:gd name="connsiteY5" fmla="*/ 0 h 1639023"/>
                <a:gd name="connsiteX0" fmla="*/ 0 w 1692179"/>
                <a:gd name="connsiteY0" fmla="*/ 1639023 h 1639023"/>
                <a:gd name="connsiteX1" fmla="*/ 429189 w 1692179"/>
                <a:gd name="connsiteY1" fmla="*/ 1595303 h 1639023"/>
                <a:gd name="connsiteX2" fmla="*/ 735184 w 1692179"/>
                <a:gd name="connsiteY2" fmla="*/ 1277221 h 1639023"/>
                <a:gd name="connsiteX3" fmla="*/ 1052909 w 1692179"/>
                <a:gd name="connsiteY3" fmla="*/ 334551 h 1639023"/>
                <a:gd name="connsiteX4" fmla="*/ 1292434 w 1692179"/>
                <a:gd name="connsiteY4" fmla="*/ 45647 h 1639023"/>
                <a:gd name="connsiteX5" fmla="*/ 1692179 w 1692179"/>
                <a:gd name="connsiteY5" fmla="*/ 0 h 1639023"/>
                <a:gd name="connsiteX0" fmla="*/ 0 w 1692179"/>
                <a:gd name="connsiteY0" fmla="*/ 1639023 h 1639023"/>
                <a:gd name="connsiteX1" fmla="*/ 429189 w 1692179"/>
                <a:gd name="connsiteY1" fmla="*/ 1595303 h 1639023"/>
                <a:gd name="connsiteX2" fmla="*/ 735184 w 1692179"/>
                <a:gd name="connsiteY2" fmla="*/ 1277221 h 1639023"/>
                <a:gd name="connsiteX3" fmla="*/ 1052909 w 1692179"/>
                <a:gd name="connsiteY3" fmla="*/ 334551 h 1639023"/>
                <a:gd name="connsiteX4" fmla="*/ 1292434 w 1692179"/>
                <a:gd name="connsiteY4" fmla="*/ 45647 h 1639023"/>
                <a:gd name="connsiteX5" fmla="*/ 1692179 w 1692179"/>
                <a:gd name="connsiteY5" fmla="*/ 0 h 1639023"/>
                <a:gd name="connsiteX0" fmla="*/ 0 w 1692179"/>
                <a:gd name="connsiteY0" fmla="*/ 1639023 h 1639023"/>
                <a:gd name="connsiteX1" fmla="*/ 429189 w 1692179"/>
                <a:gd name="connsiteY1" fmla="*/ 1595303 h 1639023"/>
                <a:gd name="connsiteX2" fmla="*/ 735184 w 1692179"/>
                <a:gd name="connsiteY2" fmla="*/ 1277221 h 1639023"/>
                <a:gd name="connsiteX3" fmla="*/ 1052909 w 1692179"/>
                <a:gd name="connsiteY3" fmla="*/ 334551 h 1639023"/>
                <a:gd name="connsiteX4" fmla="*/ 1292434 w 1692179"/>
                <a:gd name="connsiteY4" fmla="*/ 45647 h 1639023"/>
                <a:gd name="connsiteX5" fmla="*/ 1692179 w 1692179"/>
                <a:gd name="connsiteY5" fmla="*/ 0 h 1639023"/>
                <a:gd name="connsiteX0" fmla="*/ 0 w 1889201"/>
                <a:gd name="connsiteY0" fmla="*/ 1643172 h 1643172"/>
                <a:gd name="connsiteX1" fmla="*/ 429189 w 1889201"/>
                <a:gd name="connsiteY1" fmla="*/ 1599452 h 1643172"/>
                <a:gd name="connsiteX2" fmla="*/ 735184 w 1889201"/>
                <a:gd name="connsiteY2" fmla="*/ 1281370 h 1643172"/>
                <a:gd name="connsiteX3" fmla="*/ 1052909 w 1889201"/>
                <a:gd name="connsiteY3" fmla="*/ 338700 h 1643172"/>
                <a:gd name="connsiteX4" fmla="*/ 1292434 w 1889201"/>
                <a:gd name="connsiteY4" fmla="*/ 49796 h 1643172"/>
                <a:gd name="connsiteX5" fmla="*/ 1889201 w 1889201"/>
                <a:gd name="connsiteY5" fmla="*/ 0 h 1643172"/>
                <a:gd name="connsiteX0" fmla="*/ 0 w 1966297"/>
                <a:gd name="connsiteY0" fmla="*/ 1658054 h 1658054"/>
                <a:gd name="connsiteX1" fmla="*/ 429189 w 1966297"/>
                <a:gd name="connsiteY1" fmla="*/ 1614334 h 1658054"/>
                <a:gd name="connsiteX2" fmla="*/ 735184 w 1966297"/>
                <a:gd name="connsiteY2" fmla="*/ 1296252 h 1658054"/>
                <a:gd name="connsiteX3" fmla="*/ 1052909 w 1966297"/>
                <a:gd name="connsiteY3" fmla="*/ 353582 h 1658054"/>
                <a:gd name="connsiteX4" fmla="*/ 1292434 w 1966297"/>
                <a:gd name="connsiteY4" fmla="*/ 64678 h 1658054"/>
                <a:gd name="connsiteX5" fmla="*/ 1966297 w 1966297"/>
                <a:gd name="connsiteY5" fmla="*/ 0 h 1658054"/>
                <a:gd name="connsiteX0" fmla="*/ 0 w 1966297"/>
                <a:gd name="connsiteY0" fmla="*/ 1658054 h 1658054"/>
                <a:gd name="connsiteX1" fmla="*/ 429189 w 1966297"/>
                <a:gd name="connsiteY1" fmla="*/ 1614334 h 1658054"/>
                <a:gd name="connsiteX2" fmla="*/ 735184 w 1966297"/>
                <a:gd name="connsiteY2" fmla="*/ 1296252 h 1658054"/>
                <a:gd name="connsiteX3" fmla="*/ 1052909 w 1966297"/>
                <a:gd name="connsiteY3" fmla="*/ 353582 h 1658054"/>
                <a:gd name="connsiteX4" fmla="*/ 1292434 w 1966297"/>
                <a:gd name="connsiteY4" fmla="*/ 64678 h 1658054"/>
                <a:gd name="connsiteX5" fmla="*/ 1966297 w 1966297"/>
                <a:gd name="connsiteY5" fmla="*/ 0 h 1658054"/>
                <a:gd name="connsiteX0" fmla="*/ 0 w 1966297"/>
                <a:gd name="connsiteY0" fmla="*/ 1658054 h 1658054"/>
                <a:gd name="connsiteX1" fmla="*/ 429189 w 1966297"/>
                <a:gd name="connsiteY1" fmla="*/ 1614334 h 1658054"/>
                <a:gd name="connsiteX2" fmla="*/ 735184 w 1966297"/>
                <a:gd name="connsiteY2" fmla="*/ 1296252 h 1658054"/>
                <a:gd name="connsiteX3" fmla="*/ 1052909 w 1966297"/>
                <a:gd name="connsiteY3" fmla="*/ 353582 h 1658054"/>
                <a:gd name="connsiteX4" fmla="*/ 1292434 w 1966297"/>
                <a:gd name="connsiteY4" fmla="*/ 64678 h 1658054"/>
                <a:gd name="connsiteX5" fmla="*/ 1966297 w 1966297"/>
                <a:gd name="connsiteY5" fmla="*/ 0 h 1658054"/>
                <a:gd name="connsiteX0" fmla="*/ 0 w 1966297"/>
                <a:gd name="connsiteY0" fmla="*/ 1658054 h 1658054"/>
                <a:gd name="connsiteX1" fmla="*/ 429189 w 1966297"/>
                <a:gd name="connsiteY1" fmla="*/ 1614334 h 1658054"/>
                <a:gd name="connsiteX2" fmla="*/ 735184 w 1966297"/>
                <a:gd name="connsiteY2" fmla="*/ 1296252 h 1658054"/>
                <a:gd name="connsiteX3" fmla="*/ 1052909 w 1966297"/>
                <a:gd name="connsiteY3" fmla="*/ 353582 h 1658054"/>
                <a:gd name="connsiteX4" fmla="*/ 1330982 w 1966297"/>
                <a:gd name="connsiteY4" fmla="*/ 73607 h 1658054"/>
                <a:gd name="connsiteX5" fmla="*/ 1966297 w 1966297"/>
                <a:gd name="connsiteY5" fmla="*/ 0 h 1658054"/>
                <a:gd name="connsiteX0" fmla="*/ 0 w 1966297"/>
                <a:gd name="connsiteY0" fmla="*/ 1658054 h 1658054"/>
                <a:gd name="connsiteX1" fmla="*/ 429189 w 1966297"/>
                <a:gd name="connsiteY1" fmla="*/ 1614334 h 1658054"/>
                <a:gd name="connsiteX2" fmla="*/ 735184 w 1966297"/>
                <a:gd name="connsiteY2" fmla="*/ 1296252 h 1658054"/>
                <a:gd name="connsiteX3" fmla="*/ 1070040 w 1966297"/>
                <a:gd name="connsiteY3" fmla="*/ 353582 h 1658054"/>
                <a:gd name="connsiteX4" fmla="*/ 1330982 w 1966297"/>
                <a:gd name="connsiteY4" fmla="*/ 73607 h 1658054"/>
                <a:gd name="connsiteX5" fmla="*/ 1966297 w 1966297"/>
                <a:gd name="connsiteY5" fmla="*/ 0 h 1658054"/>
                <a:gd name="connsiteX0" fmla="*/ 0 w 1966297"/>
                <a:gd name="connsiteY0" fmla="*/ 1658054 h 1658054"/>
                <a:gd name="connsiteX1" fmla="*/ 429189 w 1966297"/>
                <a:gd name="connsiteY1" fmla="*/ 1614334 h 1658054"/>
                <a:gd name="connsiteX2" fmla="*/ 735184 w 1966297"/>
                <a:gd name="connsiteY2" fmla="*/ 1296252 h 1658054"/>
                <a:gd name="connsiteX3" fmla="*/ 1070040 w 1966297"/>
                <a:gd name="connsiteY3" fmla="*/ 353582 h 1658054"/>
                <a:gd name="connsiteX4" fmla="*/ 1343831 w 1966297"/>
                <a:gd name="connsiteY4" fmla="*/ 82536 h 1658054"/>
                <a:gd name="connsiteX5" fmla="*/ 1966297 w 1966297"/>
                <a:gd name="connsiteY5" fmla="*/ 0 h 1658054"/>
                <a:gd name="connsiteX0" fmla="*/ 0 w 1966297"/>
                <a:gd name="connsiteY0" fmla="*/ 1658054 h 1658054"/>
                <a:gd name="connsiteX1" fmla="*/ 429189 w 1966297"/>
                <a:gd name="connsiteY1" fmla="*/ 1614334 h 1658054"/>
                <a:gd name="connsiteX2" fmla="*/ 735184 w 1966297"/>
                <a:gd name="connsiteY2" fmla="*/ 1296252 h 1658054"/>
                <a:gd name="connsiteX3" fmla="*/ 1074324 w 1966297"/>
                <a:gd name="connsiteY3" fmla="*/ 362511 h 1658054"/>
                <a:gd name="connsiteX4" fmla="*/ 1343831 w 1966297"/>
                <a:gd name="connsiteY4" fmla="*/ 82536 h 1658054"/>
                <a:gd name="connsiteX5" fmla="*/ 1966297 w 1966297"/>
                <a:gd name="connsiteY5" fmla="*/ 0 h 1658054"/>
                <a:gd name="connsiteX0" fmla="*/ 0 w 1987712"/>
                <a:gd name="connsiteY0" fmla="*/ 1658054 h 1658054"/>
                <a:gd name="connsiteX1" fmla="*/ 429189 w 1987712"/>
                <a:gd name="connsiteY1" fmla="*/ 1614334 h 1658054"/>
                <a:gd name="connsiteX2" fmla="*/ 735184 w 1987712"/>
                <a:gd name="connsiteY2" fmla="*/ 1296252 h 1658054"/>
                <a:gd name="connsiteX3" fmla="*/ 1074324 w 1987712"/>
                <a:gd name="connsiteY3" fmla="*/ 362511 h 1658054"/>
                <a:gd name="connsiteX4" fmla="*/ 1343831 w 1987712"/>
                <a:gd name="connsiteY4" fmla="*/ 82536 h 1658054"/>
                <a:gd name="connsiteX5" fmla="*/ 1987712 w 1987712"/>
                <a:gd name="connsiteY5" fmla="*/ 0 h 1658054"/>
                <a:gd name="connsiteX0" fmla="*/ 0 w 1897767"/>
                <a:gd name="connsiteY0" fmla="*/ 1655078 h 1655078"/>
                <a:gd name="connsiteX1" fmla="*/ 429189 w 1897767"/>
                <a:gd name="connsiteY1" fmla="*/ 1611358 h 1655078"/>
                <a:gd name="connsiteX2" fmla="*/ 735184 w 1897767"/>
                <a:gd name="connsiteY2" fmla="*/ 1293276 h 1655078"/>
                <a:gd name="connsiteX3" fmla="*/ 1074324 w 1897767"/>
                <a:gd name="connsiteY3" fmla="*/ 359535 h 1655078"/>
                <a:gd name="connsiteX4" fmla="*/ 1343831 w 1897767"/>
                <a:gd name="connsiteY4" fmla="*/ 79560 h 1655078"/>
                <a:gd name="connsiteX5" fmla="*/ 1897767 w 1897767"/>
                <a:gd name="connsiteY5" fmla="*/ 0 h 1655078"/>
                <a:gd name="connsiteX0" fmla="*/ 0 w 1897767"/>
                <a:gd name="connsiteY0" fmla="*/ 1655078 h 1655078"/>
                <a:gd name="connsiteX1" fmla="*/ 429189 w 1897767"/>
                <a:gd name="connsiteY1" fmla="*/ 1611358 h 1655078"/>
                <a:gd name="connsiteX2" fmla="*/ 709486 w 1897767"/>
                <a:gd name="connsiteY2" fmla="*/ 1284347 h 1655078"/>
                <a:gd name="connsiteX3" fmla="*/ 1074324 w 1897767"/>
                <a:gd name="connsiteY3" fmla="*/ 359535 h 1655078"/>
                <a:gd name="connsiteX4" fmla="*/ 1343831 w 1897767"/>
                <a:gd name="connsiteY4" fmla="*/ 79560 h 1655078"/>
                <a:gd name="connsiteX5" fmla="*/ 1897767 w 1897767"/>
                <a:gd name="connsiteY5" fmla="*/ 0 h 1655078"/>
                <a:gd name="connsiteX0" fmla="*/ 0 w 1897767"/>
                <a:gd name="connsiteY0" fmla="*/ 1655078 h 1655078"/>
                <a:gd name="connsiteX1" fmla="*/ 429189 w 1897767"/>
                <a:gd name="connsiteY1" fmla="*/ 1611358 h 1655078"/>
                <a:gd name="connsiteX2" fmla="*/ 709486 w 1897767"/>
                <a:gd name="connsiteY2" fmla="*/ 1284347 h 1655078"/>
                <a:gd name="connsiteX3" fmla="*/ 1061474 w 1897767"/>
                <a:gd name="connsiteY3" fmla="*/ 359535 h 1655078"/>
                <a:gd name="connsiteX4" fmla="*/ 1343831 w 1897767"/>
                <a:gd name="connsiteY4" fmla="*/ 79560 h 1655078"/>
                <a:gd name="connsiteX5" fmla="*/ 1897767 w 1897767"/>
                <a:gd name="connsiteY5" fmla="*/ 0 h 1655078"/>
                <a:gd name="connsiteX0" fmla="*/ 0 w 2119416"/>
                <a:gd name="connsiteY0" fmla="*/ 1679526 h 1679526"/>
                <a:gd name="connsiteX1" fmla="*/ 429189 w 2119416"/>
                <a:gd name="connsiteY1" fmla="*/ 1635806 h 1679526"/>
                <a:gd name="connsiteX2" fmla="*/ 709486 w 2119416"/>
                <a:gd name="connsiteY2" fmla="*/ 1308795 h 1679526"/>
                <a:gd name="connsiteX3" fmla="*/ 1061474 w 2119416"/>
                <a:gd name="connsiteY3" fmla="*/ 383983 h 1679526"/>
                <a:gd name="connsiteX4" fmla="*/ 1343831 w 2119416"/>
                <a:gd name="connsiteY4" fmla="*/ 104008 h 1679526"/>
                <a:gd name="connsiteX5" fmla="*/ 2119416 w 2119416"/>
                <a:gd name="connsiteY5" fmla="*/ 0 h 1679526"/>
                <a:gd name="connsiteX0" fmla="*/ 0 w 2126452"/>
                <a:gd name="connsiteY0" fmla="*/ 1667302 h 1667302"/>
                <a:gd name="connsiteX1" fmla="*/ 429189 w 2126452"/>
                <a:gd name="connsiteY1" fmla="*/ 1623582 h 1667302"/>
                <a:gd name="connsiteX2" fmla="*/ 709486 w 2126452"/>
                <a:gd name="connsiteY2" fmla="*/ 1296571 h 1667302"/>
                <a:gd name="connsiteX3" fmla="*/ 1061474 w 2126452"/>
                <a:gd name="connsiteY3" fmla="*/ 371759 h 1667302"/>
                <a:gd name="connsiteX4" fmla="*/ 1343831 w 2126452"/>
                <a:gd name="connsiteY4" fmla="*/ 91784 h 1667302"/>
                <a:gd name="connsiteX5" fmla="*/ 2126452 w 2126452"/>
                <a:gd name="connsiteY5" fmla="*/ 0 h 1667302"/>
                <a:gd name="connsiteX0" fmla="*/ 0 w 2126452"/>
                <a:gd name="connsiteY0" fmla="*/ 1667302 h 1667302"/>
                <a:gd name="connsiteX1" fmla="*/ 429189 w 2126452"/>
                <a:gd name="connsiteY1" fmla="*/ 1623582 h 1667302"/>
                <a:gd name="connsiteX2" fmla="*/ 709486 w 2126452"/>
                <a:gd name="connsiteY2" fmla="*/ 1296571 h 1667302"/>
                <a:gd name="connsiteX3" fmla="*/ 1061474 w 2126452"/>
                <a:gd name="connsiteY3" fmla="*/ 371759 h 1667302"/>
                <a:gd name="connsiteX4" fmla="*/ 1445860 w 2126452"/>
                <a:gd name="connsiteY4" fmla="*/ 62447 h 1667302"/>
                <a:gd name="connsiteX5" fmla="*/ 2126452 w 2126452"/>
                <a:gd name="connsiteY5" fmla="*/ 0 h 1667302"/>
                <a:gd name="connsiteX0" fmla="*/ 0 w 2126452"/>
                <a:gd name="connsiteY0" fmla="*/ 1667302 h 1667302"/>
                <a:gd name="connsiteX1" fmla="*/ 429189 w 2126452"/>
                <a:gd name="connsiteY1" fmla="*/ 1623582 h 1667302"/>
                <a:gd name="connsiteX2" fmla="*/ 709486 w 2126452"/>
                <a:gd name="connsiteY2" fmla="*/ 1296571 h 1667302"/>
                <a:gd name="connsiteX3" fmla="*/ 1061474 w 2126452"/>
                <a:gd name="connsiteY3" fmla="*/ 371759 h 1667302"/>
                <a:gd name="connsiteX4" fmla="*/ 1445860 w 2126452"/>
                <a:gd name="connsiteY4" fmla="*/ 62447 h 1667302"/>
                <a:gd name="connsiteX5" fmla="*/ 2126452 w 2126452"/>
                <a:gd name="connsiteY5" fmla="*/ 0 h 1667302"/>
                <a:gd name="connsiteX0" fmla="*/ 0 w 2126452"/>
                <a:gd name="connsiteY0" fmla="*/ 1667302 h 1667302"/>
                <a:gd name="connsiteX1" fmla="*/ 429189 w 2126452"/>
                <a:gd name="connsiteY1" fmla="*/ 1623582 h 1667302"/>
                <a:gd name="connsiteX2" fmla="*/ 709486 w 2126452"/>
                <a:gd name="connsiteY2" fmla="*/ 1296571 h 1667302"/>
                <a:gd name="connsiteX3" fmla="*/ 1061474 w 2126452"/>
                <a:gd name="connsiteY3" fmla="*/ 371759 h 1667302"/>
                <a:gd name="connsiteX4" fmla="*/ 1445860 w 2126452"/>
                <a:gd name="connsiteY4" fmla="*/ 62447 h 1667302"/>
                <a:gd name="connsiteX5" fmla="*/ 2126452 w 2126452"/>
                <a:gd name="connsiteY5" fmla="*/ 0 h 1667302"/>
                <a:gd name="connsiteX0" fmla="*/ 0 w 2126452"/>
                <a:gd name="connsiteY0" fmla="*/ 1667302 h 1667302"/>
                <a:gd name="connsiteX1" fmla="*/ 429189 w 2126452"/>
                <a:gd name="connsiteY1" fmla="*/ 1623582 h 1667302"/>
                <a:gd name="connsiteX2" fmla="*/ 709486 w 2126452"/>
                <a:gd name="connsiteY2" fmla="*/ 1296571 h 1667302"/>
                <a:gd name="connsiteX3" fmla="*/ 1061474 w 2126452"/>
                <a:gd name="connsiteY3" fmla="*/ 371759 h 1667302"/>
                <a:gd name="connsiteX4" fmla="*/ 1445860 w 2126452"/>
                <a:gd name="connsiteY4" fmla="*/ 62447 h 1667302"/>
                <a:gd name="connsiteX5" fmla="*/ 2126452 w 2126452"/>
                <a:gd name="connsiteY5" fmla="*/ 0 h 1667302"/>
                <a:gd name="connsiteX0" fmla="*/ 0 w 2126452"/>
                <a:gd name="connsiteY0" fmla="*/ 1667440 h 1667440"/>
                <a:gd name="connsiteX1" fmla="*/ 429189 w 2126452"/>
                <a:gd name="connsiteY1" fmla="*/ 1623720 h 1667440"/>
                <a:gd name="connsiteX2" fmla="*/ 709486 w 2126452"/>
                <a:gd name="connsiteY2" fmla="*/ 1296709 h 1667440"/>
                <a:gd name="connsiteX3" fmla="*/ 1061474 w 2126452"/>
                <a:gd name="connsiteY3" fmla="*/ 371897 h 1667440"/>
                <a:gd name="connsiteX4" fmla="*/ 1481043 w 2126452"/>
                <a:gd name="connsiteY4" fmla="*/ 55251 h 1667440"/>
                <a:gd name="connsiteX5" fmla="*/ 2126452 w 2126452"/>
                <a:gd name="connsiteY5" fmla="*/ 138 h 1667440"/>
                <a:gd name="connsiteX0" fmla="*/ 0 w 2126452"/>
                <a:gd name="connsiteY0" fmla="*/ 1667302 h 1667302"/>
                <a:gd name="connsiteX1" fmla="*/ 429189 w 2126452"/>
                <a:gd name="connsiteY1" fmla="*/ 1623582 h 1667302"/>
                <a:gd name="connsiteX2" fmla="*/ 709486 w 2126452"/>
                <a:gd name="connsiteY2" fmla="*/ 1296571 h 1667302"/>
                <a:gd name="connsiteX3" fmla="*/ 1061474 w 2126452"/>
                <a:gd name="connsiteY3" fmla="*/ 371759 h 1667302"/>
                <a:gd name="connsiteX4" fmla="*/ 1481043 w 2126452"/>
                <a:gd name="connsiteY4" fmla="*/ 55113 h 1667302"/>
                <a:gd name="connsiteX5" fmla="*/ 2126452 w 2126452"/>
                <a:gd name="connsiteY5" fmla="*/ 0 h 1667302"/>
                <a:gd name="connsiteX0" fmla="*/ 0 w 2126452"/>
                <a:gd name="connsiteY0" fmla="*/ 1667302 h 1667302"/>
                <a:gd name="connsiteX1" fmla="*/ 429189 w 2126452"/>
                <a:gd name="connsiteY1" fmla="*/ 1623582 h 1667302"/>
                <a:gd name="connsiteX2" fmla="*/ 709486 w 2126452"/>
                <a:gd name="connsiteY2" fmla="*/ 1296571 h 1667302"/>
                <a:gd name="connsiteX3" fmla="*/ 1061474 w 2126452"/>
                <a:gd name="connsiteY3" fmla="*/ 371759 h 1667302"/>
                <a:gd name="connsiteX4" fmla="*/ 1481043 w 2126452"/>
                <a:gd name="connsiteY4" fmla="*/ 55113 h 1667302"/>
                <a:gd name="connsiteX5" fmla="*/ 2126452 w 2126452"/>
                <a:gd name="connsiteY5" fmla="*/ 0 h 1667302"/>
                <a:gd name="connsiteX0" fmla="*/ 0 w 2126452"/>
                <a:gd name="connsiteY0" fmla="*/ 1667302 h 1667302"/>
                <a:gd name="connsiteX1" fmla="*/ 429189 w 2126452"/>
                <a:gd name="connsiteY1" fmla="*/ 1623582 h 1667302"/>
                <a:gd name="connsiteX2" fmla="*/ 709486 w 2126452"/>
                <a:gd name="connsiteY2" fmla="*/ 1296571 h 1667302"/>
                <a:gd name="connsiteX3" fmla="*/ 1061474 w 2126452"/>
                <a:gd name="connsiteY3" fmla="*/ 371759 h 1667302"/>
                <a:gd name="connsiteX4" fmla="*/ 1481043 w 2126452"/>
                <a:gd name="connsiteY4" fmla="*/ 55113 h 1667302"/>
                <a:gd name="connsiteX5" fmla="*/ 2126452 w 2126452"/>
                <a:gd name="connsiteY5" fmla="*/ 0 h 1667302"/>
                <a:gd name="connsiteX0" fmla="*/ 0 w 2126452"/>
                <a:gd name="connsiteY0" fmla="*/ 1667302 h 1667302"/>
                <a:gd name="connsiteX1" fmla="*/ 429189 w 2126452"/>
                <a:gd name="connsiteY1" fmla="*/ 1623582 h 1667302"/>
                <a:gd name="connsiteX2" fmla="*/ 709486 w 2126452"/>
                <a:gd name="connsiteY2" fmla="*/ 1296571 h 1667302"/>
                <a:gd name="connsiteX3" fmla="*/ 1061474 w 2126452"/>
                <a:gd name="connsiteY3" fmla="*/ 371759 h 1667302"/>
                <a:gd name="connsiteX4" fmla="*/ 1481043 w 2126452"/>
                <a:gd name="connsiteY4" fmla="*/ 55113 h 1667302"/>
                <a:gd name="connsiteX5" fmla="*/ 1762193 w 2126452"/>
                <a:gd name="connsiteY5" fmla="*/ 10348 h 1667302"/>
                <a:gd name="connsiteX6" fmla="*/ 2126452 w 2126452"/>
                <a:gd name="connsiteY6" fmla="*/ 0 h 1667302"/>
                <a:gd name="connsiteX0" fmla="*/ 0 w 2126452"/>
                <a:gd name="connsiteY0" fmla="*/ 1667302 h 1667302"/>
                <a:gd name="connsiteX1" fmla="*/ 429189 w 2126452"/>
                <a:gd name="connsiteY1" fmla="*/ 1623582 h 1667302"/>
                <a:gd name="connsiteX2" fmla="*/ 709486 w 2126452"/>
                <a:gd name="connsiteY2" fmla="*/ 1296571 h 1667302"/>
                <a:gd name="connsiteX3" fmla="*/ 1061474 w 2126452"/>
                <a:gd name="connsiteY3" fmla="*/ 371759 h 1667302"/>
                <a:gd name="connsiteX4" fmla="*/ 1481043 w 2126452"/>
                <a:gd name="connsiteY4" fmla="*/ 55113 h 1667302"/>
                <a:gd name="connsiteX5" fmla="*/ 2126452 w 2126452"/>
                <a:gd name="connsiteY5" fmla="*/ 0 h 1667302"/>
                <a:gd name="connsiteX0" fmla="*/ 0 w 2126452"/>
                <a:gd name="connsiteY0" fmla="*/ 1667302 h 1667302"/>
                <a:gd name="connsiteX1" fmla="*/ 429189 w 2126452"/>
                <a:gd name="connsiteY1" fmla="*/ 1623582 h 1667302"/>
                <a:gd name="connsiteX2" fmla="*/ 709486 w 2126452"/>
                <a:gd name="connsiteY2" fmla="*/ 1296571 h 1667302"/>
                <a:gd name="connsiteX3" fmla="*/ 1061474 w 2126452"/>
                <a:gd name="connsiteY3" fmla="*/ 371759 h 1667302"/>
                <a:gd name="connsiteX4" fmla="*/ 1481043 w 2126452"/>
                <a:gd name="connsiteY4" fmla="*/ 55113 h 1667302"/>
                <a:gd name="connsiteX5" fmla="*/ 2126452 w 2126452"/>
                <a:gd name="connsiteY5" fmla="*/ 0 h 1667302"/>
                <a:gd name="connsiteX0" fmla="*/ 0 w 2421602"/>
                <a:gd name="connsiteY0" fmla="*/ 1707256 h 1707256"/>
                <a:gd name="connsiteX1" fmla="*/ 429189 w 2421602"/>
                <a:gd name="connsiteY1" fmla="*/ 1663536 h 1707256"/>
                <a:gd name="connsiteX2" fmla="*/ 709486 w 2421602"/>
                <a:gd name="connsiteY2" fmla="*/ 1336525 h 1707256"/>
                <a:gd name="connsiteX3" fmla="*/ 1061474 w 2421602"/>
                <a:gd name="connsiteY3" fmla="*/ 411713 h 1707256"/>
                <a:gd name="connsiteX4" fmla="*/ 1481043 w 2421602"/>
                <a:gd name="connsiteY4" fmla="*/ 95067 h 1707256"/>
                <a:gd name="connsiteX5" fmla="*/ 2421602 w 2421602"/>
                <a:gd name="connsiteY5" fmla="*/ 0 h 1707256"/>
                <a:gd name="connsiteX0" fmla="*/ 0 w 2421602"/>
                <a:gd name="connsiteY0" fmla="*/ 1707256 h 1707256"/>
                <a:gd name="connsiteX1" fmla="*/ 429189 w 2421602"/>
                <a:gd name="connsiteY1" fmla="*/ 1663536 h 1707256"/>
                <a:gd name="connsiteX2" fmla="*/ 709486 w 2421602"/>
                <a:gd name="connsiteY2" fmla="*/ 1336525 h 1707256"/>
                <a:gd name="connsiteX3" fmla="*/ 1061474 w 2421602"/>
                <a:gd name="connsiteY3" fmla="*/ 411713 h 1707256"/>
                <a:gd name="connsiteX4" fmla="*/ 1553872 w 2421602"/>
                <a:gd name="connsiteY4" fmla="*/ 81750 h 1707256"/>
                <a:gd name="connsiteX5" fmla="*/ 2421602 w 2421602"/>
                <a:gd name="connsiteY5" fmla="*/ 0 h 1707256"/>
                <a:gd name="connsiteX0" fmla="*/ 0 w 2421602"/>
                <a:gd name="connsiteY0" fmla="*/ 1707256 h 1707256"/>
                <a:gd name="connsiteX1" fmla="*/ 429189 w 2421602"/>
                <a:gd name="connsiteY1" fmla="*/ 1663536 h 1707256"/>
                <a:gd name="connsiteX2" fmla="*/ 709486 w 2421602"/>
                <a:gd name="connsiteY2" fmla="*/ 1336525 h 1707256"/>
                <a:gd name="connsiteX3" fmla="*/ 1061474 w 2421602"/>
                <a:gd name="connsiteY3" fmla="*/ 411713 h 1707256"/>
                <a:gd name="connsiteX4" fmla="*/ 1607536 w 2421602"/>
                <a:gd name="connsiteY4" fmla="*/ 71095 h 1707256"/>
                <a:gd name="connsiteX5" fmla="*/ 2421602 w 2421602"/>
                <a:gd name="connsiteY5" fmla="*/ 0 h 1707256"/>
                <a:gd name="connsiteX0" fmla="*/ 0 w 2421602"/>
                <a:gd name="connsiteY0" fmla="*/ 1707256 h 1707256"/>
                <a:gd name="connsiteX1" fmla="*/ 429189 w 2421602"/>
                <a:gd name="connsiteY1" fmla="*/ 1663536 h 1707256"/>
                <a:gd name="connsiteX2" fmla="*/ 709486 w 2421602"/>
                <a:gd name="connsiteY2" fmla="*/ 1336525 h 1707256"/>
                <a:gd name="connsiteX3" fmla="*/ 1061474 w 2421602"/>
                <a:gd name="connsiteY3" fmla="*/ 411713 h 1707256"/>
                <a:gd name="connsiteX4" fmla="*/ 1607536 w 2421602"/>
                <a:gd name="connsiteY4" fmla="*/ 71095 h 1707256"/>
                <a:gd name="connsiteX5" fmla="*/ 2421602 w 2421602"/>
                <a:gd name="connsiteY5" fmla="*/ 0 h 1707256"/>
                <a:gd name="connsiteX0" fmla="*/ 0 w 2421602"/>
                <a:gd name="connsiteY0" fmla="*/ 1707256 h 1707256"/>
                <a:gd name="connsiteX1" fmla="*/ 429189 w 2421602"/>
                <a:gd name="connsiteY1" fmla="*/ 1663536 h 1707256"/>
                <a:gd name="connsiteX2" fmla="*/ 709486 w 2421602"/>
                <a:gd name="connsiteY2" fmla="*/ 1336525 h 1707256"/>
                <a:gd name="connsiteX3" fmla="*/ 1061474 w 2421602"/>
                <a:gd name="connsiteY3" fmla="*/ 411713 h 1707256"/>
                <a:gd name="connsiteX4" fmla="*/ 1607536 w 2421602"/>
                <a:gd name="connsiteY4" fmla="*/ 71095 h 1707256"/>
                <a:gd name="connsiteX5" fmla="*/ 2421602 w 2421602"/>
                <a:gd name="connsiteY5" fmla="*/ 0 h 1707256"/>
                <a:gd name="connsiteX0" fmla="*/ 0 w 2421602"/>
                <a:gd name="connsiteY0" fmla="*/ 1707256 h 1707256"/>
                <a:gd name="connsiteX1" fmla="*/ 429189 w 2421602"/>
                <a:gd name="connsiteY1" fmla="*/ 1663536 h 1707256"/>
                <a:gd name="connsiteX2" fmla="*/ 709486 w 2421602"/>
                <a:gd name="connsiteY2" fmla="*/ 1336525 h 1707256"/>
                <a:gd name="connsiteX3" fmla="*/ 1061474 w 2421602"/>
                <a:gd name="connsiteY3" fmla="*/ 411713 h 1707256"/>
                <a:gd name="connsiteX4" fmla="*/ 1676531 w 2421602"/>
                <a:gd name="connsiteY4" fmla="*/ 57777 h 1707256"/>
                <a:gd name="connsiteX5" fmla="*/ 2421602 w 2421602"/>
                <a:gd name="connsiteY5" fmla="*/ 0 h 1707256"/>
                <a:gd name="connsiteX0" fmla="*/ 0 w 2421602"/>
                <a:gd name="connsiteY0" fmla="*/ 1707256 h 1707256"/>
                <a:gd name="connsiteX1" fmla="*/ 429189 w 2421602"/>
                <a:gd name="connsiteY1" fmla="*/ 1663536 h 1707256"/>
                <a:gd name="connsiteX2" fmla="*/ 709486 w 2421602"/>
                <a:gd name="connsiteY2" fmla="*/ 1336525 h 1707256"/>
                <a:gd name="connsiteX3" fmla="*/ 1061474 w 2421602"/>
                <a:gd name="connsiteY3" fmla="*/ 411713 h 1707256"/>
                <a:gd name="connsiteX4" fmla="*/ 1676531 w 2421602"/>
                <a:gd name="connsiteY4" fmla="*/ 57777 h 1707256"/>
                <a:gd name="connsiteX5" fmla="*/ 2421602 w 2421602"/>
                <a:gd name="connsiteY5" fmla="*/ 0 h 1707256"/>
                <a:gd name="connsiteX0" fmla="*/ 0 w 2421602"/>
                <a:gd name="connsiteY0" fmla="*/ 1707256 h 1707256"/>
                <a:gd name="connsiteX1" fmla="*/ 429189 w 2421602"/>
                <a:gd name="connsiteY1" fmla="*/ 1663536 h 1707256"/>
                <a:gd name="connsiteX2" fmla="*/ 709486 w 2421602"/>
                <a:gd name="connsiteY2" fmla="*/ 1336525 h 1707256"/>
                <a:gd name="connsiteX3" fmla="*/ 1061474 w 2421602"/>
                <a:gd name="connsiteY3" fmla="*/ 411713 h 1707256"/>
                <a:gd name="connsiteX4" fmla="*/ 1676531 w 2421602"/>
                <a:gd name="connsiteY4" fmla="*/ 57777 h 1707256"/>
                <a:gd name="connsiteX5" fmla="*/ 2421602 w 2421602"/>
                <a:gd name="connsiteY5" fmla="*/ 0 h 1707256"/>
                <a:gd name="connsiteX0" fmla="*/ 0 w 2421602"/>
                <a:gd name="connsiteY0" fmla="*/ 1707256 h 1707256"/>
                <a:gd name="connsiteX1" fmla="*/ 429189 w 2421602"/>
                <a:gd name="connsiteY1" fmla="*/ 1663536 h 1707256"/>
                <a:gd name="connsiteX2" fmla="*/ 709486 w 2421602"/>
                <a:gd name="connsiteY2" fmla="*/ 1336525 h 1707256"/>
                <a:gd name="connsiteX3" fmla="*/ 1061474 w 2421602"/>
                <a:gd name="connsiteY3" fmla="*/ 411713 h 1707256"/>
                <a:gd name="connsiteX4" fmla="*/ 1676531 w 2421602"/>
                <a:gd name="connsiteY4" fmla="*/ 57777 h 1707256"/>
                <a:gd name="connsiteX5" fmla="*/ 2421602 w 2421602"/>
                <a:gd name="connsiteY5" fmla="*/ 0 h 1707256"/>
                <a:gd name="connsiteX0" fmla="*/ 0 w 2421602"/>
                <a:gd name="connsiteY0" fmla="*/ 1707256 h 1707256"/>
                <a:gd name="connsiteX1" fmla="*/ 429189 w 2421602"/>
                <a:gd name="connsiteY1" fmla="*/ 1663536 h 1707256"/>
                <a:gd name="connsiteX2" fmla="*/ 709486 w 2421602"/>
                <a:gd name="connsiteY2" fmla="*/ 1336525 h 1707256"/>
                <a:gd name="connsiteX3" fmla="*/ 1061474 w 2421602"/>
                <a:gd name="connsiteY3" fmla="*/ 411713 h 1707256"/>
                <a:gd name="connsiteX4" fmla="*/ 1676531 w 2421602"/>
                <a:gd name="connsiteY4" fmla="*/ 57777 h 1707256"/>
                <a:gd name="connsiteX5" fmla="*/ 2421602 w 2421602"/>
                <a:gd name="connsiteY5" fmla="*/ 0 h 170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1602" h="1707256">
                  <a:moveTo>
                    <a:pt x="0" y="1707256"/>
                  </a:moveTo>
                  <a:cubicBezTo>
                    <a:pt x="91281" y="1701302"/>
                    <a:pt x="310941" y="1725324"/>
                    <a:pt x="429189" y="1663536"/>
                  </a:cubicBezTo>
                  <a:cubicBezTo>
                    <a:pt x="547437" y="1601748"/>
                    <a:pt x="604105" y="1545162"/>
                    <a:pt x="709486" y="1336525"/>
                  </a:cubicBezTo>
                  <a:cubicBezTo>
                    <a:pt x="814867" y="1127888"/>
                    <a:pt x="900300" y="624838"/>
                    <a:pt x="1061474" y="411713"/>
                  </a:cubicBezTo>
                  <a:cubicBezTo>
                    <a:pt x="1222648" y="198588"/>
                    <a:pt x="1472203" y="101092"/>
                    <a:pt x="1676531" y="57777"/>
                  </a:cubicBezTo>
                  <a:cubicBezTo>
                    <a:pt x="1880859" y="14462"/>
                    <a:pt x="2287142" y="1702"/>
                    <a:pt x="2421602" y="0"/>
                  </a:cubicBezTo>
                </a:path>
              </a:pathLst>
            </a:custGeom>
            <a:noFill/>
            <a:ln w="28575" cap="flat" cmpd="sng" algn="ctr">
              <a:solidFill>
                <a:srgbClr val="0000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59" name="直接连接符 58">
              <a:extLst>
                <a:ext uri="{FF2B5EF4-FFF2-40B4-BE49-F238E27FC236}">
                  <a16:creationId xmlns:a16="http://schemas.microsoft.com/office/drawing/2014/main" id="{809AEB01-4478-4E63-AC38-A90153A59941}"/>
                </a:ext>
              </a:extLst>
            </p:cNvPr>
            <p:cNvCxnSpPr/>
            <p:nvPr/>
          </p:nvCxnSpPr>
          <p:spPr>
            <a:xfrm>
              <a:off x="7559098" y="3688373"/>
              <a:ext cx="1075846" cy="0"/>
            </a:xfrm>
            <a:prstGeom prst="line">
              <a:avLst/>
            </a:prstGeom>
            <a:noFill/>
            <a:ln w="28575" cap="flat" cmpd="sng" algn="ctr">
              <a:solidFill>
                <a:srgbClr val="0000FF"/>
              </a:solidFill>
              <a:prstDash val="solid"/>
              <a:miter lim="800000"/>
            </a:ln>
            <a:effectLst/>
          </p:spPr>
        </p:cxnSp>
        <p:cxnSp>
          <p:nvCxnSpPr>
            <p:cNvPr id="60" name="直接连接符 59">
              <a:extLst>
                <a:ext uri="{FF2B5EF4-FFF2-40B4-BE49-F238E27FC236}">
                  <a16:creationId xmlns:a16="http://schemas.microsoft.com/office/drawing/2014/main" id="{54FDFE3C-77CA-440B-9A48-5E0EAFB0C454}"/>
                </a:ext>
              </a:extLst>
            </p:cNvPr>
            <p:cNvCxnSpPr>
              <a:cxnSpLocks/>
            </p:cNvCxnSpPr>
            <p:nvPr/>
          </p:nvCxnSpPr>
          <p:spPr>
            <a:xfrm rot="16200000">
              <a:off x="5550826" y="5353232"/>
              <a:ext cx="1242000" cy="0"/>
            </a:xfrm>
            <a:prstGeom prst="line">
              <a:avLst/>
            </a:prstGeom>
            <a:noFill/>
            <a:ln w="12700" cap="flat" cmpd="sng" algn="ctr">
              <a:solidFill>
                <a:srgbClr val="0000FF"/>
              </a:solidFill>
              <a:prstDash val="sysDash"/>
              <a:miter lim="800000"/>
            </a:ln>
            <a:effectLst/>
          </p:spPr>
        </p:cxnSp>
        <p:cxnSp>
          <p:nvCxnSpPr>
            <p:cNvPr id="61" name="直接连接符 60">
              <a:extLst>
                <a:ext uri="{FF2B5EF4-FFF2-40B4-BE49-F238E27FC236}">
                  <a16:creationId xmlns:a16="http://schemas.microsoft.com/office/drawing/2014/main" id="{43EBE211-E701-468D-B104-0822F87A8EF6}"/>
                </a:ext>
              </a:extLst>
            </p:cNvPr>
            <p:cNvCxnSpPr>
              <a:cxnSpLocks/>
            </p:cNvCxnSpPr>
            <p:nvPr/>
          </p:nvCxnSpPr>
          <p:spPr>
            <a:xfrm rot="16200000">
              <a:off x="5471718" y="5141406"/>
              <a:ext cx="1638000" cy="0"/>
            </a:xfrm>
            <a:prstGeom prst="line">
              <a:avLst/>
            </a:prstGeom>
            <a:noFill/>
            <a:ln w="12700" cap="flat" cmpd="sng" algn="ctr">
              <a:solidFill>
                <a:srgbClr val="0000FF"/>
              </a:solidFill>
              <a:prstDash val="sysDash"/>
              <a:miter lim="800000"/>
            </a:ln>
            <a:effectLst/>
          </p:spPr>
        </p:cxnSp>
        <p:sp>
          <p:nvSpPr>
            <p:cNvPr id="62" name="TextBox 15"/>
            <p:cNvSpPr txBox="1">
              <a:spLocks noChangeArrowheads="1"/>
            </p:cNvSpPr>
            <p:nvPr/>
          </p:nvSpPr>
          <p:spPr bwMode="auto">
            <a:xfrm>
              <a:off x="5831276" y="3321981"/>
              <a:ext cx="2858294" cy="387798"/>
            </a:xfrm>
            <a:prstGeom prst="rect">
              <a:avLst/>
            </a:prstGeom>
            <a:noFill/>
            <a:ln w="9525">
              <a:noFill/>
              <a:miter lim="800000"/>
              <a:headEnd/>
              <a:tailEnd/>
            </a:ln>
          </p:spPr>
          <p:txBody>
            <a:bodyPr wrap="square">
              <a:spAutoFit/>
            </a:bodyPr>
            <a:lstStyle/>
            <a:p>
              <a:pPr algn="r">
                <a:buNone/>
              </a:pPr>
              <a:r>
                <a:rPr lang="en-US" altLang="zh-CN" sz="1600" u="none" dirty="0" smtClean="0">
                  <a:solidFill>
                    <a:srgbClr val="0000FF"/>
                  </a:solidFill>
                  <a:latin typeface="Arial" pitchFamily="34" charset="0"/>
                  <a:cs typeface="Arial" pitchFamily="34" charset="0"/>
                </a:rPr>
                <a:t>Error growth in model</a:t>
              </a:r>
              <a:endParaRPr lang="zh-CN" altLang="en-US" sz="1600" u="none" dirty="0">
                <a:solidFill>
                  <a:srgbClr val="0000FF"/>
                </a:solidFill>
                <a:latin typeface="Arial" pitchFamily="34" charset="0"/>
                <a:cs typeface="Arial" pitchFamily="34" charset="0"/>
              </a:endParaRPr>
            </a:p>
          </p:txBody>
        </p:sp>
      </p:grpSp>
      <p:sp>
        <p:nvSpPr>
          <p:cNvPr id="63" name="Rectangle 1"/>
          <p:cNvSpPr>
            <a:spLocks noChangeArrowheads="1"/>
          </p:cNvSpPr>
          <p:nvPr/>
        </p:nvSpPr>
        <p:spPr bwMode="auto">
          <a:xfrm>
            <a:off x="5516943" y="6414668"/>
            <a:ext cx="3010144" cy="369994"/>
          </a:xfrm>
          <a:prstGeom prst="roundRect">
            <a:avLst>
              <a:gd name="adj" fmla="val 10452"/>
            </a:avLst>
          </a:prstGeom>
          <a:solidFill>
            <a:srgbClr val="000066"/>
          </a:solidFill>
          <a:ln w="9525">
            <a:noFill/>
            <a:miter lim="800000"/>
            <a:headEnd/>
            <a:tailEnd/>
          </a:ln>
          <a:effectLst/>
        </p:spPr>
        <p:txBody>
          <a:bodyPr vert="horz" wrap="square" lIns="36000" tIns="36000" rIns="36000" bIns="36000" numCol="1" anchor="ctr" anchorCtr="0" compatLnSpc="1">
            <a:prstTxWarp prst="textNoShape">
              <a:avLst/>
            </a:prstTxWarp>
            <a:spAutoFit/>
          </a:bodyPr>
          <a:lstStyle/>
          <a:p>
            <a:pPr marL="177800" indent="-177800" algn="ctr" fontAlgn="base">
              <a:lnSpc>
                <a:spcPct val="100000"/>
              </a:lnSpc>
              <a:spcBef>
                <a:spcPts val="200"/>
              </a:spcBef>
              <a:spcAft>
                <a:spcPts val="0"/>
              </a:spcAft>
              <a:buNone/>
            </a:pPr>
            <a:r>
              <a:rPr kumimoji="1" lang="en-US" altLang="zh-CN" b="1" u="none" dirty="0" smtClean="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(Li, Feng</a:t>
            </a:r>
            <a:r>
              <a:rPr lang="en-US" altLang="zh-CN" u="none" dirty="0" smtClean="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 &amp;</a:t>
            </a:r>
            <a:r>
              <a:rPr kumimoji="1" lang="en-US" altLang="zh-CN" b="1" u="none" dirty="0" smtClean="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 </a:t>
            </a:r>
            <a:r>
              <a:rPr kumimoji="1" lang="en-US" altLang="zh-CN" b="1" u="none" dirty="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Ding</a:t>
            </a:r>
            <a:r>
              <a:rPr lang="en-US"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 </a:t>
            </a:r>
            <a:r>
              <a:rPr lang="en-US" u="none" dirty="0" smtClean="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2017)</a:t>
            </a:r>
            <a:endParaRPr lang="en-US"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endParaRPr>
          </a:p>
        </p:txBody>
      </p:sp>
      <p:cxnSp>
        <p:nvCxnSpPr>
          <p:cNvPr id="65" name="直接连接符 64">
            <a:extLst>
              <a:ext uri="{FF2B5EF4-FFF2-40B4-BE49-F238E27FC236}">
                <a16:creationId xmlns:a16="http://schemas.microsoft.com/office/drawing/2014/main" id="{1345DA29-BA6C-4282-8B32-93A2A618E23F}"/>
              </a:ext>
            </a:extLst>
          </p:cNvPr>
          <p:cNvCxnSpPr/>
          <p:nvPr/>
        </p:nvCxnSpPr>
        <p:spPr>
          <a:xfrm>
            <a:off x="2848771" y="3757745"/>
            <a:ext cx="3854826" cy="0"/>
          </a:xfrm>
          <a:prstGeom prst="line">
            <a:avLst/>
          </a:prstGeom>
          <a:noFill/>
          <a:ln w="12700" cap="flat" cmpd="sng" algn="ctr">
            <a:solidFill>
              <a:srgbClr val="00CC00"/>
            </a:solidFill>
            <a:prstDash val="sysDash"/>
            <a:miter lim="800000"/>
          </a:ln>
          <a:effectLst/>
        </p:spPr>
      </p:cxnSp>
      <p:graphicFrame>
        <p:nvGraphicFramePr>
          <p:cNvPr id="66" name="对象 65">
            <a:extLst>
              <a:ext uri="{FF2B5EF4-FFF2-40B4-BE49-F238E27FC236}">
                <a16:creationId xmlns:a16="http://schemas.microsoft.com/office/drawing/2014/main" id="{7E2E48B1-B392-45D8-A3D2-FFBDA2C78899}"/>
              </a:ext>
            </a:extLst>
          </p:cNvPr>
          <p:cNvGraphicFramePr>
            <a:graphicFrameLocks noChangeAspect="1"/>
          </p:cNvGraphicFramePr>
          <p:nvPr>
            <p:extLst>
              <p:ext uri="{D42A27DB-BD31-4B8C-83A1-F6EECF244321}">
                <p14:modId xmlns:p14="http://schemas.microsoft.com/office/powerpoint/2010/main" val="2642283361"/>
              </p:ext>
            </p:extLst>
          </p:nvPr>
        </p:nvGraphicFramePr>
        <p:xfrm>
          <a:off x="263385" y="3398098"/>
          <a:ext cx="1675853" cy="582906"/>
        </p:xfrm>
        <a:graphic>
          <a:graphicData uri="http://schemas.openxmlformats.org/presentationml/2006/ole">
            <mc:AlternateContent xmlns:mc="http://schemas.openxmlformats.org/markup-compatibility/2006">
              <mc:Choice xmlns:v="urn:schemas-microsoft-com:vml" Requires="v">
                <p:oleObj spid="_x0000_s249904" name="Equation" r:id="rId4" imgW="647640" imgH="228600" progId="Equation.DSMT4">
                  <p:embed/>
                </p:oleObj>
              </mc:Choice>
              <mc:Fallback>
                <p:oleObj name="Equation" r:id="rId4" imgW="647640" imgH="228600" progId="Equation.DSMT4">
                  <p:embed/>
                  <p:pic>
                    <p:nvPicPr>
                      <p:cNvPr id="4" name="对象 3">
                        <a:extLst>
                          <a:ext uri="{FF2B5EF4-FFF2-40B4-BE49-F238E27FC236}">
                            <a16:creationId xmlns:a16="http://schemas.microsoft.com/office/drawing/2014/main" id="{7E2E48B1-B392-45D8-A3D2-FFBDA2C78899}"/>
                          </a:ext>
                        </a:extLst>
                      </p:cNvPr>
                      <p:cNvPicPr>
                        <a:picLocks noChangeAspect="1" noChangeArrowheads="1"/>
                      </p:cNvPicPr>
                      <p:nvPr/>
                    </p:nvPicPr>
                    <p:blipFill>
                      <a:blip r:embed="rId5"/>
                      <a:srcRect/>
                      <a:stretch>
                        <a:fillRect/>
                      </a:stretch>
                    </p:blipFill>
                    <p:spPr bwMode="auto">
                      <a:xfrm>
                        <a:off x="263385" y="3398098"/>
                        <a:ext cx="1675853" cy="582906"/>
                      </a:xfrm>
                      <a:prstGeom prst="rect">
                        <a:avLst/>
                      </a:prstGeom>
                      <a:solidFill>
                        <a:schemeClr val="tx1"/>
                      </a:solidFill>
                    </p:spPr>
                  </p:pic>
                </p:oleObj>
              </mc:Fallback>
            </mc:AlternateContent>
          </a:graphicData>
        </a:graphic>
      </p:graphicFrame>
      <p:sp>
        <p:nvSpPr>
          <p:cNvPr id="69" name="文本框 3">
            <a:extLst>
              <a:ext uri="{FF2B5EF4-FFF2-40B4-BE49-F238E27FC236}">
                <a16:creationId xmlns:a16="http://schemas.microsoft.com/office/drawing/2014/main" id="{0EE32DFD-51A6-4724-98FA-222B9C050FC3}"/>
              </a:ext>
            </a:extLst>
          </p:cNvPr>
          <p:cNvSpPr txBox="1">
            <a:spLocks noChangeArrowheads="1"/>
          </p:cNvSpPr>
          <p:nvPr/>
        </p:nvSpPr>
        <p:spPr bwMode="auto">
          <a:xfrm>
            <a:off x="4040808" y="6033091"/>
            <a:ext cx="473405"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auto" latinLnBrk="0" hangingPunct="1">
              <a:lnSpc>
                <a:spcPct val="90000"/>
              </a:lnSpc>
              <a:spcBef>
                <a:spcPct val="0"/>
              </a:spcBef>
              <a:spcAft>
                <a:spcPts val="0"/>
              </a:spcAft>
              <a:buClrTx/>
              <a:buSzTx/>
              <a:buFontTx/>
              <a:buNone/>
              <a:tabLst/>
              <a:defRPr/>
            </a:pPr>
            <a:r>
              <a:rPr kumimoji="0" lang="en-US" altLang="zh-CN" sz="1600" i="1" u="none" strike="noStrike" kern="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T</a:t>
            </a:r>
            <a:r>
              <a:rPr kumimoji="0" lang="en-US" altLang="zh-CN" sz="1600" i="1" u="none" strike="noStrike" kern="0" cap="none" spc="0" normalizeH="0" baseline="-2500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pr</a:t>
            </a:r>
            <a:endParaRPr kumimoji="0" lang="en-US" altLang="zh-CN" sz="1600" i="1" u="none" strike="noStrike" kern="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endParaRPr>
          </a:p>
        </p:txBody>
      </p:sp>
      <p:cxnSp>
        <p:nvCxnSpPr>
          <p:cNvPr id="70" name="直接连接符 69">
            <a:extLst>
              <a:ext uri="{FF2B5EF4-FFF2-40B4-BE49-F238E27FC236}">
                <a16:creationId xmlns:a16="http://schemas.microsoft.com/office/drawing/2014/main" id="{43EBE211-E701-468D-B104-0822F87A8EF6}"/>
              </a:ext>
            </a:extLst>
          </p:cNvPr>
          <p:cNvCxnSpPr>
            <a:cxnSpLocks/>
          </p:cNvCxnSpPr>
          <p:nvPr/>
        </p:nvCxnSpPr>
        <p:spPr>
          <a:xfrm rot="16200000">
            <a:off x="5571852" y="4901364"/>
            <a:ext cx="2304000" cy="0"/>
          </a:xfrm>
          <a:prstGeom prst="line">
            <a:avLst/>
          </a:prstGeom>
          <a:noFill/>
          <a:ln w="12700" cap="flat" cmpd="sng" algn="ctr">
            <a:solidFill>
              <a:srgbClr val="00CC00"/>
            </a:solidFill>
            <a:prstDash val="sysDash"/>
            <a:miter lim="800000"/>
          </a:ln>
          <a:effectLst/>
        </p:spPr>
      </p:cxnSp>
      <p:sp>
        <p:nvSpPr>
          <p:cNvPr id="71" name="文本框 3">
            <a:extLst>
              <a:ext uri="{FF2B5EF4-FFF2-40B4-BE49-F238E27FC236}">
                <a16:creationId xmlns:a16="http://schemas.microsoft.com/office/drawing/2014/main" id="{0EE32DFD-51A6-4724-98FA-222B9C050FC3}"/>
              </a:ext>
            </a:extLst>
          </p:cNvPr>
          <p:cNvSpPr txBox="1">
            <a:spLocks noChangeArrowheads="1"/>
          </p:cNvSpPr>
          <p:nvPr/>
        </p:nvSpPr>
        <p:spPr bwMode="auto">
          <a:xfrm>
            <a:off x="4317033" y="6023566"/>
            <a:ext cx="473405"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auto" latinLnBrk="0" hangingPunct="1">
              <a:lnSpc>
                <a:spcPct val="90000"/>
              </a:lnSpc>
              <a:spcBef>
                <a:spcPct val="0"/>
              </a:spcBef>
              <a:spcAft>
                <a:spcPts val="0"/>
              </a:spcAft>
              <a:buClrTx/>
              <a:buSzTx/>
              <a:buFontTx/>
              <a:buNone/>
              <a:tabLst/>
              <a:defRPr/>
            </a:pPr>
            <a:r>
              <a:rPr kumimoji="0" lang="en-US" altLang="zh-CN" sz="1600" i="1" u="none" strike="noStrike" kern="0" cap="none" spc="0" normalizeH="0" baseline="0" noProof="0" dirty="0" err="1" smtClean="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T</a:t>
            </a:r>
            <a:r>
              <a:rPr kumimoji="0" lang="en-US" altLang="zh-CN" sz="1600" i="1" u="none" strike="noStrike" kern="0" cap="none" spc="0" normalizeH="0" baseline="-25000" noProof="0" dirty="0" err="1" smtClean="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po</a:t>
            </a:r>
            <a:endParaRPr kumimoji="0" lang="en-US" altLang="zh-CN" sz="1600" i="1" u="none" strike="noStrike" kern="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64" name="矩形 63"/>
          <p:cNvSpPr/>
          <p:nvPr/>
        </p:nvSpPr>
        <p:spPr>
          <a:xfrm>
            <a:off x="2990890" y="3432734"/>
            <a:ext cx="989373" cy="394210"/>
          </a:xfrm>
          <a:prstGeom prst="rect">
            <a:avLst/>
          </a:prstGeom>
        </p:spPr>
        <p:txBody>
          <a:bodyPr wrap="none">
            <a:spAutoFit/>
          </a:bodyPr>
          <a:lstStyle/>
          <a:p>
            <a:pPr>
              <a:buNone/>
            </a:pPr>
            <a:r>
              <a:rPr lang="en-US" altLang="zh-CN" u="none" dirty="0" smtClean="0">
                <a:solidFill>
                  <a:srgbClr val="0000FF"/>
                </a:solidFill>
                <a:latin typeface="Arial" panose="020B0604020202020204" pitchFamily="34" charset="0"/>
                <a:ea typeface="宋体" panose="02010600030101010101" pitchFamily="2" charset="-122"/>
                <a:cs typeface="Arial" panose="020B0604020202020204" pitchFamily="34" charset="0"/>
              </a:rPr>
              <a:t>GAD</a:t>
            </a:r>
            <a:r>
              <a:rPr lang="en-US" altLang="zh-CN" u="none" baseline="30000" dirty="0" smtClean="0">
                <a:solidFill>
                  <a:srgbClr val="0000FF"/>
                </a:solidFill>
                <a:latin typeface="Arial" panose="020B0604020202020204" pitchFamily="34" charset="0"/>
                <a:ea typeface="宋体" panose="02010600030101010101" pitchFamily="2" charset="-122"/>
                <a:cs typeface="Arial" panose="020B0604020202020204" pitchFamily="34" charset="0"/>
              </a:rPr>
              <a:t>M,O</a:t>
            </a:r>
            <a:endParaRPr lang="zh-CN" altLang="en-US" u="none" dirty="0">
              <a:solidFill>
                <a:srgbClr val="0000FF"/>
              </a:solidFill>
              <a:latin typeface="Arial" panose="020B0604020202020204" pitchFamily="34" charset="0"/>
              <a:cs typeface="Arial" panose="020B0604020202020204" pitchFamily="34" charset="0"/>
            </a:endParaRPr>
          </a:p>
        </p:txBody>
      </p:sp>
      <p:sp>
        <p:nvSpPr>
          <p:cNvPr id="67" name="文本框 3">
            <a:extLst>
              <a:ext uri="{FF2B5EF4-FFF2-40B4-BE49-F238E27FC236}">
                <a16:creationId xmlns:a16="http://schemas.microsoft.com/office/drawing/2014/main" id="{29EB4A1D-388E-4428-955C-23A94D6B0A04}"/>
              </a:ext>
            </a:extLst>
          </p:cNvPr>
          <p:cNvSpPr txBox="1">
            <a:spLocks noChangeArrowheads="1"/>
          </p:cNvSpPr>
          <p:nvPr/>
        </p:nvSpPr>
        <p:spPr bwMode="auto">
          <a:xfrm>
            <a:off x="6547343" y="6015287"/>
            <a:ext cx="47888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auto" latinLnBrk="0" hangingPunct="1">
              <a:lnSpc>
                <a:spcPct val="90000"/>
              </a:lnSpc>
              <a:spcBef>
                <a:spcPct val="0"/>
              </a:spcBef>
              <a:spcAft>
                <a:spcPts val="0"/>
              </a:spcAft>
              <a:buClrTx/>
              <a:buSzTx/>
              <a:buFontTx/>
              <a:buNone/>
              <a:tabLst/>
              <a:defRPr/>
            </a:pPr>
            <a:r>
              <a:rPr kumimoji="0" lang="en-US" altLang="zh-CN" sz="1600" i="1" u="none" strike="noStrike" kern="0" cap="none" spc="0" normalizeH="0" baseline="0" noProof="0" dirty="0" err="1">
                <a:ln>
                  <a:noFill/>
                </a:ln>
                <a:solidFill>
                  <a:srgbClr val="00CC00"/>
                </a:solidFill>
                <a:effectLst/>
                <a:uLnTx/>
                <a:uFillTx/>
                <a:latin typeface="Arial" panose="020B0604020202020204" pitchFamily="34" charset="0"/>
                <a:ea typeface="宋体" panose="02010600030101010101" pitchFamily="2" charset="-122"/>
                <a:cs typeface="Arial" panose="020B0604020202020204" pitchFamily="34" charset="0"/>
              </a:rPr>
              <a:t>T</a:t>
            </a:r>
            <a:r>
              <a:rPr kumimoji="0" lang="en-US" altLang="zh-CN" sz="1600" i="1" u="none" strike="noStrike" kern="0" cap="none" spc="0" normalizeH="0" baseline="-25000" noProof="0" dirty="0" err="1">
                <a:ln>
                  <a:noFill/>
                </a:ln>
                <a:solidFill>
                  <a:srgbClr val="00CC00"/>
                </a:solidFill>
                <a:effectLst/>
                <a:uLnTx/>
                <a:uFillTx/>
                <a:latin typeface="Arial" panose="020B0604020202020204" pitchFamily="34" charset="0"/>
                <a:ea typeface="宋体" panose="02010600030101010101" pitchFamily="2" charset="-122"/>
                <a:cs typeface="Arial" panose="020B0604020202020204" pitchFamily="34" charset="0"/>
              </a:rPr>
              <a:t>po</a:t>
            </a:r>
            <a:endParaRPr kumimoji="0" lang="en-US" altLang="zh-CN" sz="1600" i="1" u="none" strike="noStrike" kern="0" cap="none" spc="0" normalizeH="0" baseline="0" noProof="0" dirty="0">
              <a:ln>
                <a:noFill/>
              </a:ln>
              <a:solidFill>
                <a:srgbClr val="00CC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226827045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nvPr/>
        </p:nvPicPr>
        <p:blipFill rotWithShape="1">
          <a:blip r:embed="rId3" cstate="print">
            <a:extLst>
              <a:ext uri="{28A0092B-C50C-407E-A947-70E740481C1C}">
                <a14:useLocalDpi xmlns:a14="http://schemas.microsoft.com/office/drawing/2010/main" val="0"/>
              </a:ext>
            </a:extLst>
          </a:blip>
          <a:srcRect l="50231" t="49351"/>
          <a:stretch/>
        </p:blipFill>
        <p:spPr bwMode="auto">
          <a:xfrm>
            <a:off x="590551" y="1314450"/>
            <a:ext cx="3876438" cy="3411116"/>
          </a:xfrm>
          <a:prstGeom prst="rect">
            <a:avLst/>
          </a:prstGeom>
          <a:solidFill>
            <a:schemeClr val="tx1"/>
          </a:solidFill>
          <a:ln>
            <a:noFill/>
          </a:ln>
        </p:spPr>
      </p:pic>
      <p:sp>
        <p:nvSpPr>
          <p:cNvPr id="6" name="矩形 5"/>
          <p:cNvSpPr/>
          <p:nvPr/>
        </p:nvSpPr>
        <p:spPr>
          <a:xfrm>
            <a:off x="324423" y="5002074"/>
            <a:ext cx="8653322" cy="1477328"/>
          </a:xfrm>
          <a:prstGeom prst="rect">
            <a:avLst/>
          </a:prstGeom>
          <a:solidFill>
            <a:srgbClr val="000066"/>
          </a:solidFill>
        </p:spPr>
        <p:txBody>
          <a:bodyPr wrap="square">
            <a:spAutoFit/>
          </a:bodyPr>
          <a:lstStyle/>
          <a:p>
            <a:pPr algn="just">
              <a:lnSpc>
                <a:spcPct val="100000"/>
              </a:lnSpc>
              <a:spcBef>
                <a:spcPts val="0"/>
              </a:spcBef>
              <a:buNone/>
            </a:pPr>
            <a:r>
              <a:rPr lang="en-US" altLang="zh-CN" u="none" dirty="0">
                <a:ea typeface="宋体" panose="02010600030101010101" pitchFamily="2" charset="-122"/>
              </a:rPr>
              <a:t>Evolution of global ensemble mean RMSE of the </a:t>
            </a:r>
            <a:r>
              <a:rPr lang="en-US" altLang="zh-CN" u="none" dirty="0" smtClean="0">
                <a:ea typeface="宋体" panose="02010600030101010101" pitchFamily="2" charset="-122"/>
              </a:rPr>
              <a:t>vector </a:t>
            </a:r>
            <a:r>
              <a:rPr lang="en-US" altLang="zh-CN" u="none" dirty="0">
                <a:ea typeface="宋体" panose="02010600030101010101" pitchFamily="2" charset="-122"/>
              </a:rPr>
              <a:t>(x, y, z) in the Lorenz 63 model </a:t>
            </a:r>
            <a:r>
              <a:rPr lang="en-US" altLang="zh-CN" u="none" dirty="0" smtClean="0">
                <a:ea typeface="宋体" panose="02010600030101010101" pitchFamily="2" charset="-122"/>
              </a:rPr>
              <a:t>and imperfect Lorenz 63 model with </a:t>
            </a:r>
            <a:r>
              <a:rPr lang="en-US" altLang="zh-CN" u="none" dirty="0">
                <a:ea typeface="宋体" panose="02010600030101010101" pitchFamily="2" charset="-122"/>
              </a:rPr>
              <a:t>respect to lead time (unit: </a:t>
            </a:r>
            <a:r>
              <a:rPr lang="en-US" altLang="zh-CN" u="none" dirty="0" err="1">
                <a:ea typeface="宋体" panose="02010600030101010101" pitchFamily="2" charset="-122"/>
              </a:rPr>
              <a:t>tu</a:t>
            </a:r>
            <a:r>
              <a:rPr lang="en-US" altLang="zh-CN" u="none" dirty="0">
                <a:ea typeface="宋体" panose="02010600030101010101" pitchFamily="2" charset="-122"/>
              </a:rPr>
              <a:t>) and the magnitude of initial error. The magnitudes of initial perturbation are 10</a:t>
            </a:r>
            <a:r>
              <a:rPr lang="en-US" altLang="zh-CN" u="none" baseline="30000" dirty="0">
                <a:ea typeface="宋体" panose="02010600030101010101" pitchFamily="2" charset="-122"/>
              </a:rPr>
              <a:t>−2</a:t>
            </a:r>
            <a:r>
              <a:rPr lang="en-US" altLang="zh-CN" u="none" dirty="0">
                <a:ea typeface="宋体" panose="02010600030101010101" pitchFamily="2" charset="-122"/>
              </a:rPr>
              <a:t>, 10</a:t>
            </a:r>
            <a:r>
              <a:rPr lang="en-US" altLang="zh-CN" u="none" baseline="30000" dirty="0">
                <a:ea typeface="宋体" panose="02010600030101010101" pitchFamily="2" charset="-122"/>
              </a:rPr>
              <a:t>−3</a:t>
            </a:r>
            <a:r>
              <a:rPr lang="en-US" altLang="zh-CN" u="none" dirty="0">
                <a:ea typeface="宋体" panose="02010600030101010101" pitchFamily="2" charset="-122"/>
              </a:rPr>
              <a:t>, 10</a:t>
            </a:r>
            <a:r>
              <a:rPr lang="en-US" altLang="zh-CN" u="none" baseline="30000" dirty="0">
                <a:ea typeface="宋体" panose="02010600030101010101" pitchFamily="2" charset="-122"/>
              </a:rPr>
              <a:t>−4</a:t>
            </a:r>
            <a:r>
              <a:rPr lang="en-US" altLang="zh-CN" u="none" dirty="0">
                <a:ea typeface="宋体" panose="02010600030101010101" pitchFamily="2" charset="-122"/>
              </a:rPr>
              <a:t>, 10</a:t>
            </a:r>
            <a:r>
              <a:rPr lang="en-US" altLang="zh-CN" u="none" baseline="30000" dirty="0">
                <a:ea typeface="宋体" panose="02010600030101010101" pitchFamily="2" charset="-122"/>
              </a:rPr>
              <a:t>−5</a:t>
            </a:r>
            <a:r>
              <a:rPr lang="en-US" altLang="zh-CN" u="none" dirty="0">
                <a:ea typeface="宋体" panose="02010600030101010101" pitchFamily="2" charset="-122"/>
              </a:rPr>
              <a:t>, 10</a:t>
            </a:r>
            <a:r>
              <a:rPr lang="en-US" altLang="zh-CN" u="none" baseline="30000" dirty="0">
                <a:ea typeface="宋体" panose="02010600030101010101" pitchFamily="2" charset="-122"/>
              </a:rPr>
              <a:t>−6</a:t>
            </a:r>
            <a:r>
              <a:rPr lang="en-US" altLang="zh-CN" u="none" dirty="0">
                <a:ea typeface="宋体" panose="02010600030101010101" pitchFamily="2" charset="-122"/>
              </a:rPr>
              <a:t>, and 10</a:t>
            </a:r>
            <a:r>
              <a:rPr lang="en-US" altLang="zh-CN" u="none" baseline="30000" dirty="0">
                <a:ea typeface="宋体" panose="02010600030101010101" pitchFamily="2" charset="-122"/>
              </a:rPr>
              <a:t>−7</a:t>
            </a:r>
            <a:r>
              <a:rPr lang="en-US" altLang="zh-CN" u="none" dirty="0">
                <a:ea typeface="宋体" panose="02010600030101010101" pitchFamily="2" charset="-122"/>
              </a:rPr>
              <a:t>, from left to right. The straight line represents the corresponding GAR of each variable.</a:t>
            </a:r>
            <a:endParaRPr lang="zh-CN" altLang="en-US" u="none" dirty="0"/>
          </a:p>
        </p:txBody>
      </p:sp>
      <p:pic>
        <p:nvPicPr>
          <p:cNvPr id="7" name="图片 6"/>
          <p:cNvPicPr/>
          <p:nvPr/>
        </p:nvPicPr>
        <p:blipFill rotWithShape="1">
          <a:blip r:embed="rId4" cstate="print">
            <a:extLst>
              <a:ext uri="{28A0092B-C50C-407E-A947-70E740481C1C}">
                <a14:useLocalDpi xmlns:a14="http://schemas.microsoft.com/office/drawing/2010/main" val="0"/>
              </a:ext>
            </a:extLst>
          </a:blip>
          <a:srcRect l="49495" t="49351"/>
          <a:stretch/>
        </p:blipFill>
        <p:spPr bwMode="auto">
          <a:xfrm>
            <a:off x="4718234" y="1314452"/>
            <a:ext cx="3933769" cy="3411114"/>
          </a:xfrm>
          <a:prstGeom prst="rect">
            <a:avLst/>
          </a:prstGeom>
          <a:solidFill>
            <a:schemeClr val="tx1"/>
          </a:solidFill>
          <a:ln>
            <a:noFill/>
          </a:ln>
        </p:spPr>
      </p:pic>
      <p:sp>
        <p:nvSpPr>
          <p:cNvPr id="2" name="矩形 1"/>
          <p:cNvSpPr/>
          <p:nvPr/>
        </p:nvSpPr>
        <p:spPr>
          <a:xfrm>
            <a:off x="5239145" y="613212"/>
            <a:ext cx="3044423" cy="394210"/>
          </a:xfrm>
          <a:prstGeom prst="rect">
            <a:avLst/>
          </a:prstGeom>
        </p:spPr>
        <p:txBody>
          <a:bodyPr wrap="none">
            <a:spAutoFit/>
          </a:bodyPr>
          <a:lstStyle/>
          <a:p>
            <a:pPr>
              <a:buNone/>
            </a:pPr>
            <a:r>
              <a:rPr lang="en-US" altLang="zh-CN" u="none">
                <a:solidFill>
                  <a:srgbClr val="FFFF00"/>
                </a:solidFill>
                <a:latin typeface="Arial" panose="020B0604020202020204" pitchFamily="34" charset="0"/>
                <a:ea typeface="宋体" panose="02010600030101010101" pitchFamily="2" charset="-122"/>
                <a:cs typeface="Arial" panose="020B0604020202020204" pitchFamily="34" charset="0"/>
              </a:rPr>
              <a:t>imperfect Lorenz63 model</a:t>
            </a:r>
            <a:endParaRPr lang="zh-CN" altLang="en-US" u="none" dirty="0">
              <a:solidFill>
                <a:srgbClr val="FFFF00"/>
              </a:solidFill>
              <a:latin typeface="Arial" panose="020B0604020202020204" pitchFamily="34" charset="0"/>
              <a:cs typeface="Arial" panose="020B0604020202020204" pitchFamily="34" charset="0"/>
            </a:endParaRPr>
          </a:p>
        </p:txBody>
      </p:sp>
      <p:sp>
        <p:nvSpPr>
          <p:cNvPr id="8" name="矩形 7"/>
          <p:cNvSpPr/>
          <p:nvPr/>
        </p:nvSpPr>
        <p:spPr>
          <a:xfrm>
            <a:off x="1006558" y="643732"/>
            <a:ext cx="1941557" cy="424732"/>
          </a:xfrm>
          <a:prstGeom prst="rect">
            <a:avLst/>
          </a:prstGeom>
        </p:spPr>
        <p:txBody>
          <a:bodyPr wrap="none">
            <a:spAutoFit/>
          </a:bodyPr>
          <a:lstStyle/>
          <a:p>
            <a:pPr>
              <a:buNone/>
            </a:pPr>
            <a:r>
              <a:rPr lang="en-US" altLang="zh-CN" u="none" dirty="0" smtClean="0">
                <a:solidFill>
                  <a:srgbClr val="FFFF00"/>
                </a:solidFill>
                <a:latin typeface="Arial" panose="020B0604020202020204" pitchFamily="34" charset="0"/>
                <a:ea typeface="宋体" panose="02010600030101010101" pitchFamily="2" charset="-122"/>
                <a:cs typeface="Arial" panose="020B0604020202020204" pitchFamily="34" charset="0"/>
              </a:rPr>
              <a:t>Lorenz63 </a:t>
            </a:r>
            <a:r>
              <a:rPr lang="en-US" altLang="zh-CN" u="none" dirty="0">
                <a:solidFill>
                  <a:srgbClr val="FFFF00"/>
                </a:solidFill>
                <a:latin typeface="Arial" panose="020B0604020202020204" pitchFamily="34" charset="0"/>
                <a:ea typeface="宋体" panose="02010600030101010101" pitchFamily="2" charset="-122"/>
                <a:cs typeface="Arial" panose="020B0604020202020204" pitchFamily="34" charset="0"/>
              </a:rPr>
              <a:t>model</a:t>
            </a:r>
            <a:endParaRPr lang="zh-CN" altLang="en-US" u="none" dirty="0">
              <a:solidFill>
                <a:srgbClr val="FFFF00"/>
              </a:solidFill>
              <a:latin typeface="Arial" panose="020B0604020202020204" pitchFamily="34" charset="0"/>
              <a:cs typeface="Arial" panose="020B0604020202020204" pitchFamily="34" charset="0"/>
            </a:endParaRPr>
          </a:p>
        </p:txBody>
      </p:sp>
      <p:graphicFrame>
        <p:nvGraphicFramePr>
          <p:cNvPr id="10" name="对象 9"/>
          <p:cNvGraphicFramePr>
            <a:graphicFrameLocks noChangeAspect="1"/>
          </p:cNvGraphicFramePr>
          <p:nvPr>
            <p:extLst>
              <p:ext uri="{D42A27DB-BD31-4B8C-83A1-F6EECF244321}">
                <p14:modId xmlns:p14="http://schemas.microsoft.com/office/powerpoint/2010/main" val="3827381584"/>
              </p:ext>
            </p:extLst>
          </p:nvPr>
        </p:nvGraphicFramePr>
        <p:xfrm>
          <a:off x="7822683" y="989255"/>
          <a:ext cx="829606" cy="331842"/>
        </p:xfrm>
        <a:graphic>
          <a:graphicData uri="http://schemas.openxmlformats.org/presentationml/2006/ole">
            <mc:AlternateContent xmlns:mc="http://schemas.openxmlformats.org/markup-compatibility/2006">
              <mc:Choice xmlns:v="urn:schemas-microsoft-com:vml" Requires="v">
                <p:oleObj spid="_x0000_s251993" name="Equation" r:id="rId5" imgW="532937" imgH="215713" progId="Equation.DSMT4">
                  <p:embed/>
                </p:oleObj>
              </mc:Choice>
              <mc:Fallback>
                <p:oleObj name="Equation" r:id="rId5" imgW="532937" imgH="215713"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2683" y="989255"/>
                        <a:ext cx="829606" cy="331842"/>
                      </a:xfrm>
                      <a:prstGeom prst="rect">
                        <a:avLst/>
                      </a:prstGeom>
                      <a:solidFill>
                        <a:schemeClr val="tx1"/>
                      </a:solidFill>
                    </p:spPr>
                  </p:pic>
                </p:oleObj>
              </mc:Fallback>
            </mc:AlternateContent>
          </a:graphicData>
        </a:graphic>
      </p:graphicFrame>
      <p:graphicFrame>
        <p:nvGraphicFramePr>
          <p:cNvPr id="12" name="对象 11"/>
          <p:cNvGraphicFramePr>
            <a:graphicFrameLocks noChangeAspect="1"/>
          </p:cNvGraphicFramePr>
          <p:nvPr>
            <p:extLst>
              <p:ext uri="{D42A27DB-BD31-4B8C-83A1-F6EECF244321}">
                <p14:modId xmlns:p14="http://schemas.microsoft.com/office/powerpoint/2010/main" val="1909101731"/>
              </p:ext>
            </p:extLst>
          </p:nvPr>
        </p:nvGraphicFramePr>
        <p:xfrm>
          <a:off x="3700718" y="970803"/>
          <a:ext cx="765395" cy="343647"/>
        </p:xfrm>
        <a:graphic>
          <a:graphicData uri="http://schemas.openxmlformats.org/presentationml/2006/ole">
            <mc:AlternateContent xmlns:mc="http://schemas.openxmlformats.org/markup-compatibility/2006">
              <mc:Choice xmlns:v="urn:schemas-microsoft-com:vml" Requires="v">
                <p:oleObj spid="_x0000_s251994" name="Equation" r:id="rId7" imgW="469696" imgH="215806" progId="Equation.DSMT4">
                  <p:embed/>
                </p:oleObj>
              </mc:Choice>
              <mc:Fallback>
                <p:oleObj name="Equation" r:id="rId7" imgW="469696" imgH="215806"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0718" y="970803"/>
                        <a:ext cx="765395" cy="343647"/>
                      </a:xfrm>
                      <a:prstGeom prst="rect">
                        <a:avLst/>
                      </a:prstGeom>
                      <a:solidFill>
                        <a:schemeClr val="tx1"/>
                      </a:solidFill>
                    </p:spPr>
                  </p:pic>
                </p:oleObj>
              </mc:Fallback>
            </mc:AlternateContent>
          </a:graphicData>
        </a:graphic>
      </p:graphicFrame>
      <p:sp>
        <p:nvSpPr>
          <p:cNvPr id="13" name="Rectangle 1"/>
          <p:cNvSpPr>
            <a:spLocks noChangeArrowheads="1"/>
          </p:cNvSpPr>
          <p:nvPr/>
        </p:nvSpPr>
        <p:spPr bwMode="auto">
          <a:xfrm>
            <a:off x="5965515" y="6414668"/>
            <a:ext cx="3010144" cy="369994"/>
          </a:xfrm>
          <a:prstGeom prst="roundRect">
            <a:avLst>
              <a:gd name="adj" fmla="val 10452"/>
            </a:avLst>
          </a:prstGeom>
          <a:solidFill>
            <a:srgbClr val="000066"/>
          </a:solidFill>
          <a:ln w="9525">
            <a:noFill/>
            <a:miter lim="800000"/>
            <a:headEnd/>
            <a:tailEnd/>
          </a:ln>
          <a:effectLst/>
        </p:spPr>
        <p:txBody>
          <a:bodyPr vert="horz" wrap="square" lIns="36000" tIns="36000" rIns="36000" bIns="36000" numCol="1" anchor="ctr" anchorCtr="0" compatLnSpc="1">
            <a:prstTxWarp prst="textNoShape">
              <a:avLst/>
            </a:prstTxWarp>
            <a:spAutoFit/>
          </a:bodyPr>
          <a:lstStyle/>
          <a:p>
            <a:pPr marL="177800" indent="-177800" algn="ctr" fontAlgn="base">
              <a:lnSpc>
                <a:spcPct val="100000"/>
              </a:lnSpc>
              <a:spcBef>
                <a:spcPts val="200"/>
              </a:spcBef>
              <a:spcAft>
                <a:spcPts val="0"/>
              </a:spcAft>
              <a:buNone/>
            </a:pPr>
            <a:r>
              <a:rPr kumimoji="1" lang="en-US" altLang="zh-CN" b="1" u="none" dirty="0" smtClean="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(Li, Feng</a:t>
            </a:r>
            <a:r>
              <a:rPr lang="en-US" altLang="zh-CN" u="none" dirty="0" smtClean="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 &amp;</a:t>
            </a:r>
            <a:r>
              <a:rPr kumimoji="1" lang="en-US" altLang="zh-CN" b="1" u="none" dirty="0" smtClean="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 </a:t>
            </a:r>
            <a:r>
              <a:rPr kumimoji="1" lang="en-US" altLang="zh-CN" b="1" u="none" dirty="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Ding</a:t>
            </a:r>
            <a:r>
              <a:rPr lang="en-US"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 </a:t>
            </a:r>
            <a:r>
              <a:rPr lang="en-US" u="none" dirty="0" smtClean="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2017)</a:t>
            </a:r>
            <a:endParaRPr lang="en-US"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endParaRPr>
          </a:p>
        </p:txBody>
      </p:sp>
      <p:sp>
        <p:nvSpPr>
          <p:cNvPr id="14" name="矩形 13"/>
          <p:cNvSpPr/>
          <p:nvPr/>
        </p:nvSpPr>
        <p:spPr>
          <a:xfrm>
            <a:off x="926045" y="1529376"/>
            <a:ext cx="697627" cy="394210"/>
          </a:xfrm>
          <a:prstGeom prst="rect">
            <a:avLst/>
          </a:prstGeom>
        </p:spPr>
        <p:txBody>
          <a:bodyPr wrap="none">
            <a:spAutoFit/>
          </a:bodyPr>
          <a:lstStyle/>
          <a:p>
            <a:pPr>
              <a:buNone/>
            </a:pPr>
            <a:r>
              <a:rPr lang="en-US" altLang="zh-CN" u="none" dirty="0" smtClean="0">
                <a:solidFill>
                  <a:srgbClr val="0000FF"/>
                </a:solidFill>
                <a:latin typeface="Arial" panose="020B0604020202020204" pitchFamily="34" charset="0"/>
                <a:ea typeface="宋体" panose="02010600030101010101" pitchFamily="2" charset="-122"/>
                <a:cs typeface="Arial" panose="020B0604020202020204" pitchFamily="34" charset="0"/>
              </a:rPr>
              <a:t>GAR</a:t>
            </a:r>
            <a:endParaRPr lang="zh-CN" altLang="en-US" u="none" dirty="0">
              <a:solidFill>
                <a:srgbClr val="0000FF"/>
              </a:solidFill>
              <a:latin typeface="Arial" panose="020B0604020202020204" pitchFamily="34" charset="0"/>
              <a:cs typeface="Arial" panose="020B0604020202020204" pitchFamily="34" charset="0"/>
            </a:endParaRPr>
          </a:p>
        </p:txBody>
      </p:sp>
      <p:sp>
        <p:nvSpPr>
          <p:cNvPr id="15" name="矩形 14"/>
          <p:cNvSpPr/>
          <p:nvPr/>
        </p:nvSpPr>
        <p:spPr>
          <a:xfrm>
            <a:off x="5091675" y="1744935"/>
            <a:ext cx="697627" cy="394210"/>
          </a:xfrm>
          <a:prstGeom prst="rect">
            <a:avLst/>
          </a:prstGeom>
        </p:spPr>
        <p:txBody>
          <a:bodyPr wrap="none">
            <a:spAutoFit/>
          </a:bodyPr>
          <a:lstStyle/>
          <a:p>
            <a:pPr>
              <a:buNone/>
            </a:pPr>
            <a:r>
              <a:rPr lang="en-US" altLang="zh-CN" u="none" dirty="0" smtClean="0">
                <a:solidFill>
                  <a:srgbClr val="0000FF"/>
                </a:solidFill>
                <a:latin typeface="Arial" panose="020B0604020202020204" pitchFamily="34" charset="0"/>
                <a:ea typeface="宋体" panose="02010600030101010101" pitchFamily="2" charset="-122"/>
                <a:cs typeface="Arial" panose="020B0604020202020204" pitchFamily="34" charset="0"/>
              </a:rPr>
              <a:t>GAR</a:t>
            </a:r>
            <a:endParaRPr lang="zh-CN" altLang="en-US" u="none" dirty="0">
              <a:solidFill>
                <a:srgbClr val="0000FF"/>
              </a:solidFill>
              <a:latin typeface="Arial" panose="020B0604020202020204" pitchFamily="34" charset="0"/>
              <a:cs typeface="Arial" panose="020B0604020202020204" pitchFamily="34" charset="0"/>
            </a:endParaRPr>
          </a:p>
        </p:txBody>
      </p:sp>
      <p:sp>
        <p:nvSpPr>
          <p:cNvPr id="16" name="矩形 15"/>
          <p:cNvSpPr/>
          <p:nvPr/>
        </p:nvSpPr>
        <p:spPr>
          <a:xfrm>
            <a:off x="7401843" y="1500035"/>
            <a:ext cx="989373" cy="394210"/>
          </a:xfrm>
          <a:prstGeom prst="rect">
            <a:avLst/>
          </a:prstGeom>
        </p:spPr>
        <p:txBody>
          <a:bodyPr wrap="none">
            <a:spAutoFit/>
          </a:bodyPr>
          <a:lstStyle/>
          <a:p>
            <a:pPr>
              <a:buNone/>
            </a:pPr>
            <a:r>
              <a:rPr lang="en-US" altLang="zh-CN" u="none" dirty="0" smtClean="0">
                <a:solidFill>
                  <a:srgbClr val="0000FF"/>
                </a:solidFill>
                <a:latin typeface="Arial" panose="020B0604020202020204" pitchFamily="34" charset="0"/>
                <a:ea typeface="宋体" panose="02010600030101010101" pitchFamily="2" charset="-122"/>
                <a:cs typeface="Arial" panose="020B0604020202020204" pitchFamily="34" charset="0"/>
              </a:rPr>
              <a:t>GAD</a:t>
            </a:r>
            <a:r>
              <a:rPr lang="en-US" altLang="zh-CN" u="none" baseline="30000" dirty="0" smtClean="0">
                <a:solidFill>
                  <a:srgbClr val="0000FF"/>
                </a:solidFill>
                <a:latin typeface="Arial" panose="020B0604020202020204" pitchFamily="34" charset="0"/>
                <a:ea typeface="宋体" panose="02010600030101010101" pitchFamily="2" charset="-122"/>
                <a:cs typeface="Arial" panose="020B0604020202020204" pitchFamily="34" charset="0"/>
              </a:rPr>
              <a:t>M,O</a:t>
            </a:r>
            <a:endParaRPr lang="zh-CN" altLang="en-US" u="none"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899283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87">
            <a:extLst>
              <a:ext uri="{FF2B5EF4-FFF2-40B4-BE49-F238E27FC236}">
                <a16:creationId xmlns:a16="http://schemas.microsoft.com/office/drawing/2014/main" id="{7843C9C8-74DA-4A6F-8150-182725E593E6}"/>
              </a:ext>
            </a:extLst>
          </p:cNvPr>
          <p:cNvSpPr/>
          <p:nvPr/>
        </p:nvSpPr>
        <p:spPr>
          <a:xfrm>
            <a:off x="166255" y="919860"/>
            <a:ext cx="8977745" cy="1235034"/>
          </a:xfrm>
          <a:prstGeom prst="rightArrow">
            <a:avLst/>
          </a:prstGeom>
          <a:gradFill flip="none" rotWithShape="1">
            <a:gsLst>
              <a:gs pos="72000">
                <a:srgbClr val="00B0F0"/>
              </a:gs>
              <a:gs pos="50000">
                <a:srgbClr val="0070C0"/>
              </a:gs>
            </a:gsLst>
            <a:lin ang="5400000" scaled="0"/>
            <a:tileRect/>
          </a:gra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fontAlgn="auto">
              <a:lnSpc>
                <a:spcPct val="100000"/>
              </a:lnSpc>
              <a:spcBef>
                <a:spcPts val="0"/>
              </a:spcBef>
              <a:spcAft>
                <a:spcPts val="0"/>
              </a:spcAft>
              <a:buFontTx/>
              <a:buNone/>
              <a:defRPr/>
            </a:pPr>
            <a:endParaRPr kumimoji="0" lang="en-US" b="0" u="none" kern="0">
              <a:solidFill>
                <a:sysClr val="window" lastClr="FFFFFF"/>
              </a:solidFill>
              <a:latin typeface="Calibri"/>
              <a:ea typeface="+mn-ea"/>
            </a:endParaRPr>
          </a:p>
        </p:txBody>
      </p:sp>
      <p:grpSp>
        <p:nvGrpSpPr>
          <p:cNvPr id="60421" name="Group 76">
            <a:extLst>
              <a:ext uri="{FF2B5EF4-FFF2-40B4-BE49-F238E27FC236}">
                <a16:creationId xmlns:a16="http://schemas.microsoft.com/office/drawing/2014/main" id="{5C4D1645-FDD5-4184-891E-5F280E02149E}"/>
              </a:ext>
            </a:extLst>
          </p:cNvPr>
          <p:cNvGrpSpPr>
            <a:grpSpLocks/>
          </p:cNvGrpSpPr>
          <p:nvPr/>
        </p:nvGrpSpPr>
        <p:grpSpPr bwMode="auto">
          <a:xfrm>
            <a:off x="609600" y="871538"/>
            <a:ext cx="1506538" cy="1331912"/>
            <a:chOff x="2561" y="1346"/>
            <a:chExt cx="394" cy="409"/>
          </a:xfrm>
        </p:grpSpPr>
        <p:sp>
          <p:nvSpPr>
            <p:cNvPr id="54" name="Oval 72">
              <a:extLst>
                <a:ext uri="{FF2B5EF4-FFF2-40B4-BE49-F238E27FC236}">
                  <a16:creationId xmlns:a16="http://schemas.microsoft.com/office/drawing/2014/main" id="{E27A660C-5D2D-4CEF-BEDD-A9D9159EA75C}"/>
                </a:ext>
              </a:extLst>
            </p:cNvPr>
            <p:cNvSpPr>
              <a:spLocks noChangeArrowheads="1"/>
            </p:cNvSpPr>
            <p:nvPr/>
          </p:nvSpPr>
          <p:spPr bwMode="auto">
            <a:xfrm>
              <a:off x="2561" y="1346"/>
              <a:ext cx="394" cy="409"/>
            </a:xfrm>
            <a:prstGeom prst="ellipse">
              <a:avLst/>
            </a:prstGeom>
            <a:gradFill rotWithShape="1">
              <a:gsLst>
                <a:gs pos="0">
                  <a:srgbClr val="CECECE"/>
                </a:gs>
                <a:gs pos="100000">
                  <a:srgbClr val="B2B2B2"/>
                </a:gs>
              </a:gsLst>
              <a:lin ang="5400000" scaled="1"/>
            </a:gradFill>
            <a:ln>
              <a:noFill/>
            </a:ln>
            <a:extLst/>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55" name="Oval 73">
              <a:extLst>
                <a:ext uri="{FF2B5EF4-FFF2-40B4-BE49-F238E27FC236}">
                  <a16:creationId xmlns:a16="http://schemas.microsoft.com/office/drawing/2014/main" id="{7D216AD7-12A8-4E21-9FDB-8615CCABA203}"/>
                </a:ext>
              </a:extLst>
            </p:cNvPr>
            <p:cNvSpPr>
              <a:spLocks noChangeArrowheads="1"/>
            </p:cNvSpPr>
            <p:nvPr/>
          </p:nvSpPr>
          <p:spPr bwMode="auto">
            <a:xfrm>
              <a:off x="2568" y="1353"/>
              <a:ext cx="380" cy="381"/>
            </a:xfrm>
            <a:prstGeom prst="ellipse">
              <a:avLst/>
            </a:prstGeom>
            <a:gradFill rotWithShape="1">
              <a:gsLst>
                <a:gs pos="0">
                  <a:srgbClr val="FFFFFF"/>
                </a:gs>
                <a:gs pos="100000">
                  <a:srgbClr val="FFFFFF">
                    <a:gamma/>
                    <a:shade val="82353"/>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56" name="Oval 74">
              <a:extLst>
                <a:ext uri="{FF2B5EF4-FFF2-40B4-BE49-F238E27FC236}">
                  <a16:creationId xmlns:a16="http://schemas.microsoft.com/office/drawing/2014/main" id="{DECD30EB-1C57-4EB2-8835-C104FA3B008C}"/>
                </a:ext>
              </a:extLst>
            </p:cNvPr>
            <p:cNvSpPr>
              <a:spLocks noChangeArrowheads="1"/>
            </p:cNvSpPr>
            <p:nvPr/>
          </p:nvSpPr>
          <p:spPr bwMode="auto">
            <a:xfrm>
              <a:off x="2596" y="1379"/>
              <a:ext cx="324" cy="327"/>
            </a:xfrm>
            <a:prstGeom prst="ellipse">
              <a:avLst/>
            </a:prstGeom>
            <a:gradFill rotWithShape="1">
              <a:gsLst>
                <a:gs pos="0">
                  <a:srgbClr val="018CCB"/>
                </a:gs>
                <a:gs pos="100000">
                  <a:srgbClr val="018CCB">
                    <a:gamma/>
                    <a:shade val="72941"/>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57" name="Oval 75">
              <a:extLst>
                <a:ext uri="{FF2B5EF4-FFF2-40B4-BE49-F238E27FC236}">
                  <a16:creationId xmlns:a16="http://schemas.microsoft.com/office/drawing/2014/main" id="{A6A99EC4-7F41-4DFC-BEF3-9CC0B503A01B}"/>
                </a:ext>
              </a:extLst>
            </p:cNvPr>
            <p:cNvSpPr>
              <a:spLocks noChangeArrowheads="1"/>
            </p:cNvSpPr>
            <p:nvPr/>
          </p:nvSpPr>
          <p:spPr bwMode="auto">
            <a:xfrm>
              <a:off x="2655" y="1384"/>
              <a:ext cx="203" cy="118"/>
            </a:xfrm>
            <a:prstGeom prst="ellipse">
              <a:avLst/>
            </a:prstGeom>
            <a:gradFill rotWithShape="1">
              <a:gsLst>
                <a:gs pos="0">
                  <a:srgbClr val="018CCB"/>
                </a:gs>
                <a:gs pos="100000">
                  <a:srgbClr val="018CCB">
                    <a:gamma/>
                    <a:tint val="79216"/>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grpSp>
      <p:grpSp>
        <p:nvGrpSpPr>
          <p:cNvPr id="60422" name="Group 77">
            <a:extLst>
              <a:ext uri="{FF2B5EF4-FFF2-40B4-BE49-F238E27FC236}">
                <a16:creationId xmlns:a16="http://schemas.microsoft.com/office/drawing/2014/main" id="{2815909C-BB02-43F8-8AE8-7615EC8828BA}"/>
              </a:ext>
            </a:extLst>
          </p:cNvPr>
          <p:cNvGrpSpPr>
            <a:grpSpLocks/>
          </p:cNvGrpSpPr>
          <p:nvPr/>
        </p:nvGrpSpPr>
        <p:grpSpPr bwMode="auto">
          <a:xfrm>
            <a:off x="2439988" y="871538"/>
            <a:ext cx="1506537" cy="1331912"/>
            <a:chOff x="2561" y="1346"/>
            <a:chExt cx="394" cy="409"/>
          </a:xfrm>
        </p:grpSpPr>
        <p:sp>
          <p:nvSpPr>
            <p:cNvPr id="59" name="Oval 78">
              <a:extLst>
                <a:ext uri="{FF2B5EF4-FFF2-40B4-BE49-F238E27FC236}">
                  <a16:creationId xmlns:a16="http://schemas.microsoft.com/office/drawing/2014/main" id="{D8DE1D3C-51A7-453F-9707-E148D9837ACC}"/>
                </a:ext>
              </a:extLst>
            </p:cNvPr>
            <p:cNvSpPr>
              <a:spLocks noChangeArrowheads="1"/>
            </p:cNvSpPr>
            <p:nvPr/>
          </p:nvSpPr>
          <p:spPr bwMode="auto">
            <a:xfrm>
              <a:off x="2561" y="1346"/>
              <a:ext cx="394" cy="409"/>
            </a:xfrm>
            <a:prstGeom prst="ellipse">
              <a:avLst/>
            </a:prstGeom>
            <a:gradFill rotWithShape="1">
              <a:gsLst>
                <a:gs pos="0">
                  <a:srgbClr val="CECECE"/>
                </a:gs>
                <a:gs pos="100000">
                  <a:srgbClr val="B2B2B2"/>
                </a:gs>
              </a:gsLst>
              <a:lin ang="5400000" scaled="1"/>
            </a:gradFill>
            <a:ln>
              <a:noFill/>
            </a:ln>
            <a:extLst/>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60" name="Oval 79">
              <a:extLst>
                <a:ext uri="{FF2B5EF4-FFF2-40B4-BE49-F238E27FC236}">
                  <a16:creationId xmlns:a16="http://schemas.microsoft.com/office/drawing/2014/main" id="{92AE608C-02EB-4B11-8724-97457245B419}"/>
                </a:ext>
              </a:extLst>
            </p:cNvPr>
            <p:cNvSpPr>
              <a:spLocks noChangeArrowheads="1"/>
            </p:cNvSpPr>
            <p:nvPr/>
          </p:nvSpPr>
          <p:spPr bwMode="auto">
            <a:xfrm>
              <a:off x="2568" y="1353"/>
              <a:ext cx="380" cy="381"/>
            </a:xfrm>
            <a:prstGeom prst="ellipse">
              <a:avLst/>
            </a:prstGeom>
            <a:gradFill rotWithShape="1">
              <a:gsLst>
                <a:gs pos="0">
                  <a:srgbClr val="FFFFFF"/>
                </a:gs>
                <a:gs pos="100000">
                  <a:srgbClr val="FFFFFF">
                    <a:gamma/>
                    <a:shade val="82353"/>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61" name="Oval 80">
              <a:extLst>
                <a:ext uri="{FF2B5EF4-FFF2-40B4-BE49-F238E27FC236}">
                  <a16:creationId xmlns:a16="http://schemas.microsoft.com/office/drawing/2014/main" id="{BDF4CAC8-572C-41D9-8CDD-A6FD75403D02}"/>
                </a:ext>
              </a:extLst>
            </p:cNvPr>
            <p:cNvSpPr>
              <a:spLocks noChangeArrowheads="1"/>
            </p:cNvSpPr>
            <p:nvPr/>
          </p:nvSpPr>
          <p:spPr bwMode="auto">
            <a:xfrm>
              <a:off x="2596" y="1379"/>
              <a:ext cx="324" cy="327"/>
            </a:xfrm>
            <a:prstGeom prst="ellipse">
              <a:avLst/>
            </a:prstGeom>
            <a:gradFill rotWithShape="1">
              <a:gsLst>
                <a:gs pos="0">
                  <a:srgbClr val="CC0000"/>
                </a:gs>
                <a:gs pos="100000">
                  <a:srgbClr val="CC0000">
                    <a:gamma/>
                    <a:shade val="72941"/>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62" name="Oval 81">
              <a:extLst>
                <a:ext uri="{FF2B5EF4-FFF2-40B4-BE49-F238E27FC236}">
                  <a16:creationId xmlns:a16="http://schemas.microsoft.com/office/drawing/2014/main" id="{40236406-3065-43E4-9093-640EAA7B979E}"/>
                </a:ext>
              </a:extLst>
            </p:cNvPr>
            <p:cNvSpPr>
              <a:spLocks noChangeArrowheads="1"/>
            </p:cNvSpPr>
            <p:nvPr/>
          </p:nvSpPr>
          <p:spPr bwMode="auto">
            <a:xfrm>
              <a:off x="2655" y="1384"/>
              <a:ext cx="203" cy="118"/>
            </a:xfrm>
            <a:prstGeom prst="ellipse">
              <a:avLst/>
            </a:prstGeom>
            <a:gradFill rotWithShape="1">
              <a:gsLst>
                <a:gs pos="0">
                  <a:srgbClr val="CC0000"/>
                </a:gs>
                <a:gs pos="100000">
                  <a:srgbClr val="CC0000">
                    <a:gamma/>
                    <a:tint val="79216"/>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grpSp>
      <p:grpSp>
        <p:nvGrpSpPr>
          <p:cNvPr id="60423" name="Group 82">
            <a:extLst>
              <a:ext uri="{FF2B5EF4-FFF2-40B4-BE49-F238E27FC236}">
                <a16:creationId xmlns:a16="http://schemas.microsoft.com/office/drawing/2014/main" id="{EDA7F3E5-4643-4111-8334-7BDDF3153D15}"/>
              </a:ext>
            </a:extLst>
          </p:cNvPr>
          <p:cNvGrpSpPr>
            <a:grpSpLocks/>
          </p:cNvGrpSpPr>
          <p:nvPr/>
        </p:nvGrpSpPr>
        <p:grpSpPr bwMode="auto">
          <a:xfrm>
            <a:off x="4305300" y="871538"/>
            <a:ext cx="1506538" cy="1331912"/>
            <a:chOff x="2561" y="1346"/>
            <a:chExt cx="394" cy="409"/>
          </a:xfrm>
        </p:grpSpPr>
        <p:sp>
          <p:nvSpPr>
            <p:cNvPr id="64" name="Oval 83">
              <a:extLst>
                <a:ext uri="{FF2B5EF4-FFF2-40B4-BE49-F238E27FC236}">
                  <a16:creationId xmlns:a16="http://schemas.microsoft.com/office/drawing/2014/main" id="{E04087BB-767A-4D4A-BE0F-D650820E888A}"/>
                </a:ext>
              </a:extLst>
            </p:cNvPr>
            <p:cNvSpPr>
              <a:spLocks noChangeArrowheads="1"/>
            </p:cNvSpPr>
            <p:nvPr/>
          </p:nvSpPr>
          <p:spPr bwMode="auto">
            <a:xfrm>
              <a:off x="2561" y="1346"/>
              <a:ext cx="394" cy="409"/>
            </a:xfrm>
            <a:prstGeom prst="ellipse">
              <a:avLst/>
            </a:prstGeom>
            <a:gradFill rotWithShape="1">
              <a:gsLst>
                <a:gs pos="0">
                  <a:srgbClr val="CECECE"/>
                </a:gs>
                <a:gs pos="100000">
                  <a:srgbClr val="B2B2B2"/>
                </a:gs>
              </a:gsLst>
              <a:lin ang="5400000" scaled="1"/>
            </a:gradFill>
            <a:ln>
              <a:noFill/>
            </a:ln>
            <a:extLst/>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65" name="Oval 84">
              <a:extLst>
                <a:ext uri="{FF2B5EF4-FFF2-40B4-BE49-F238E27FC236}">
                  <a16:creationId xmlns:a16="http://schemas.microsoft.com/office/drawing/2014/main" id="{D27DEEFA-D35E-4389-84D1-83FB505A6442}"/>
                </a:ext>
              </a:extLst>
            </p:cNvPr>
            <p:cNvSpPr>
              <a:spLocks noChangeArrowheads="1"/>
            </p:cNvSpPr>
            <p:nvPr/>
          </p:nvSpPr>
          <p:spPr bwMode="auto">
            <a:xfrm>
              <a:off x="2568" y="1353"/>
              <a:ext cx="380" cy="381"/>
            </a:xfrm>
            <a:prstGeom prst="ellipse">
              <a:avLst/>
            </a:prstGeom>
            <a:gradFill rotWithShape="1">
              <a:gsLst>
                <a:gs pos="0">
                  <a:srgbClr val="FFFFFF"/>
                </a:gs>
                <a:gs pos="100000">
                  <a:srgbClr val="FFFFFF">
                    <a:gamma/>
                    <a:shade val="82353"/>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66" name="Oval 85">
              <a:extLst>
                <a:ext uri="{FF2B5EF4-FFF2-40B4-BE49-F238E27FC236}">
                  <a16:creationId xmlns:a16="http://schemas.microsoft.com/office/drawing/2014/main" id="{49AF6665-B117-4A14-A66D-BF10B6188113}"/>
                </a:ext>
              </a:extLst>
            </p:cNvPr>
            <p:cNvSpPr>
              <a:spLocks noChangeArrowheads="1"/>
            </p:cNvSpPr>
            <p:nvPr/>
          </p:nvSpPr>
          <p:spPr bwMode="auto">
            <a:xfrm>
              <a:off x="2596" y="1379"/>
              <a:ext cx="324" cy="327"/>
            </a:xfrm>
            <a:prstGeom prst="ellipse">
              <a:avLst/>
            </a:prstGeom>
            <a:gradFill rotWithShape="1">
              <a:gsLst>
                <a:gs pos="0">
                  <a:srgbClr val="99CC00"/>
                </a:gs>
                <a:gs pos="100000">
                  <a:srgbClr val="99CC00">
                    <a:gamma/>
                    <a:shade val="72941"/>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67" name="Oval 86">
              <a:extLst>
                <a:ext uri="{FF2B5EF4-FFF2-40B4-BE49-F238E27FC236}">
                  <a16:creationId xmlns:a16="http://schemas.microsoft.com/office/drawing/2014/main" id="{6EAE4361-F271-4D9C-B7CC-08D496D19563}"/>
                </a:ext>
              </a:extLst>
            </p:cNvPr>
            <p:cNvSpPr>
              <a:spLocks noChangeArrowheads="1"/>
            </p:cNvSpPr>
            <p:nvPr/>
          </p:nvSpPr>
          <p:spPr bwMode="auto">
            <a:xfrm>
              <a:off x="2655" y="1384"/>
              <a:ext cx="203" cy="118"/>
            </a:xfrm>
            <a:prstGeom prst="ellipse">
              <a:avLst/>
            </a:prstGeom>
            <a:gradFill rotWithShape="1">
              <a:gsLst>
                <a:gs pos="0">
                  <a:srgbClr val="99CC00"/>
                </a:gs>
                <a:gs pos="100000">
                  <a:srgbClr val="99CC00">
                    <a:gamma/>
                    <a:tint val="79216"/>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grpSp>
      <p:grpSp>
        <p:nvGrpSpPr>
          <p:cNvPr id="60424" name="Group 87">
            <a:extLst>
              <a:ext uri="{FF2B5EF4-FFF2-40B4-BE49-F238E27FC236}">
                <a16:creationId xmlns:a16="http://schemas.microsoft.com/office/drawing/2014/main" id="{7E2EA96F-161B-4833-A0F9-ADC6E24425E8}"/>
              </a:ext>
            </a:extLst>
          </p:cNvPr>
          <p:cNvGrpSpPr>
            <a:grpSpLocks/>
          </p:cNvGrpSpPr>
          <p:nvPr/>
        </p:nvGrpSpPr>
        <p:grpSpPr bwMode="auto">
          <a:xfrm>
            <a:off x="6207125" y="871538"/>
            <a:ext cx="1506538" cy="1331912"/>
            <a:chOff x="2561" y="1346"/>
            <a:chExt cx="394" cy="409"/>
          </a:xfrm>
        </p:grpSpPr>
        <p:sp>
          <p:nvSpPr>
            <p:cNvPr id="69" name="Oval 88">
              <a:extLst>
                <a:ext uri="{FF2B5EF4-FFF2-40B4-BE49-F238E27FC236}">
                  <a16:creationId xmlns:a16="http://schemas.microsoft.com/office/drawing/2014/main" id="{67D94918-0AC0-4817-BC66-434C3B9D9861}"/>
                </a:ext>
              </a:extLst>
            </p:cNvPr>
            <p:cNvSpPr>
              <a:spLocks noChangeArrowheads="1"/>
            </p:cNvSpPr>
            <p:nvPr/>
          </p:nvSpPr>
          <p:spPr bwMode="auto">
            <a:xfrm>
              <a:off x="2561" y="1346"/>
              <a:ext cx="394" cy="409"/>
            </a:xfrm>
            <a:prstGeom prst="ellipse">
              <a:avLst/>
            </a:prstGeom>
            <a:gradFill rotWithShape="1">
              <a:gsLst>
                <a:gs pos="0">
                  <a:srgbClr val="CECECE"/>
                </a:gs>
                <a:gs pos="100000">
                  <a:srgbClr val="B2B2B2"/>
                </a:gs>
              </a:gsLst>
              <a:lin ang="5400000" scaled="1"/>
            </a:gradFill>
            <a:ln>
              <a:noFill/>
            </a:ln>
            <a:extLst/>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70" name="Oval 89">
              <a:extLst>
                <a:ext uri="{FF2B5EF4-FFF2-40B4-BE49-F238E27FC236}">
                  <a16:creationId xmlns:a16="http://schemas.microsoft.com/office/drawing/2014/main" id="{B2B9C8D7-95C7-45E7-8F7A-6DF222B7DE8C}"/>
                </a:ext>
              </a:extLst>
            </p:cNvPr>
            <p:cNvSpPr>
              <a:spLocks noChangeArrowheads="1"/>
            </p:cNvSpPr>
            <p:nvPr/>
          </p:nvSpPr>
          <p:spPr bwMode="auto">
            <a:xfrm>
              <a:off x="2568" y="1353"/>
              <a:ext cx="380" cy="381"/>
            </a:xfrm>
            <a:prstGeom prst="ellipse">
              <a:avLst/>
            </a:prstGeom>
            <a:gradFill rotWithShape="1">
              <a:gsLst>
                <a:gs pos="0">
                  <a:srgbClr val="FFFFFF"/>
                </a:gs>
                <a:gs pos="100000">
                  <a:srgbClr val="FFFFFF">
                    <a:gamma/>
                    <a:shade val="82353"/>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71" name="Oval 90">
              <a:extLst>
                <a:ext uri="{FF2B5EF4-FFF2-40B4-BE49-F238E27FC236}">
                  <a16:creationId xmlns:a16="http://schemas.microsoft.com/office/drawing/2014/main" id="{2C10BC24-4FA4-4C85-A28E-22369766DD7E}"/>
                </a:ext>
              </a:extLst>
            </p:cNvPr>
            <p:cNvSpPr>
              <a:spLocks noChangeArrowheads="1"/>
            </p:cNvSpPr>
            <p:nvPr/>
          </p:nvSpPr>
          <p:spPr bwMode="auto">
            <a:xfrm>
              <a:off x="2596" y="1379"/>
              <a:ext cx="324" cy="327"/>
            </a:xfrm>
            <a:prstGeom prst="ellipse">
              <a:avLst/>
            </a:prstGeom>
            <a:gradFill rotWithShape="1">
              <a:gsLst>
                <a:gs pos="0">
                  <a:srgbClr val="FFCC00"/>
                </a:gs>
                <a:gs pos="100000">
                  <a:srgbClr val="FFCC00">
                    <a:gamma/>
                    <a:shade val="72941"/>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72" name="Oval 91">
              <a:extLst>
                <a:ext uri="{FF2B5EF4-FFF2-40B4-BE49-F238E27FC236}">
                  <a16:creationId xmlns:a16="http://schemas.microsoft.com/office/drawing/2014/main" id="{E609043A-F973-4344-B290-6C065C21A75C}"/>
                </a:ext>
              </a:extLst>
            </p:cNvPr>
            <p:cNvSpPr>
              <a:spLocks noChangeArrowheads="1"/>
            </p:cNvSpPr>
            <p:nvPr/>
          </p:nvSpPr>
          <p:spPr bwMode="auto">
            <a:xfrm>
              <a:off x="2655" y="1384"/>
              <a:ext cx="203" cy="118"/>
            </a:xfrm>
            <a:prstGeom prst="ellipse">
              <a:avLst/>
            </a:prstGeom>
            <a:gradFill rotWithShape="1">
              <a:gsLst>
                <a:gs pos="0">
                  <a:srgbClr val="FFCC00"/>
                </a:gs>
                <a:gs pos="100000">
                  <a:srgbClr val="FFCC00">
                    <a:gamma/>
                    <a:tint val="79216"/>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grpSp>
      <p:sp>
        <p:nvSpPr>
          <p:cNvPr id="77" name="Rectangle 9">
            <a:extLst>
              <a:ext uri="{FF2B5EF4-FFF2-40B4-BE49-F238E27FC236}">
                <a16:creationId xmlns:a16="http://schemas.microsoft.com/office/drawing/2014/main" id="{3D8B293F-7C36-4E1D-BFAD-2EF76258C048}"/>
              </a:ext>
            </a:extLst>
          </p:cNvPr>
          <p:cNvSpPr>
            <a:spLocks noChangeArrowheads="1"/>
          </p:cNvSpPr>
          <p:nvPr/>
        </p:nvSpPr>
        <p:spPr bwMode="auto">
          <a:xfrm>
            <a:off x="712788" y="1182688"/>
            <a:ext cx="1246187" cy="707886"/>
          </a:xfrm>
          <a:prstGeom prst="rect">
            <a:avLst/>
          </a:prstGeom>
          <a:noFill/>
          <a:ln w="9525" algn="ctr">
            <a:noFill/>
            <a:miter lim="800000"/>
            <a:headEnd/>
            <a:tailEnd/>
          </a:ln>
          <a:effectLst/>
        </p:spPr>
        <p:txBody>
          <a:bodyPr lIns="0" rIns="0">
            <a:spAutoFit/>
          </a:bodyPr>
          <a:lstStyle/>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Weather</a:t>
            </a:r>
          </a:p>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0 </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 </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d</a:t>
            </a:r>
          </a:p>
        </p:txBody>
      </p:sp>
      <p:sp>
        <p:nvSpPr>
          <p:cNvPr id="26" name="Rectangle 9">
            <a:extLst>
              <a:ext uri="{FF2B5EF4-FFF2-40B4-BE49-F238E27FC236}">
                <a16:creationId xmlns:a16="http://schemas.microsoft.com/office/drawing/2014/main" id="{BF482516-45A6-461F-96F6-FBAF8EA5DDEE}"/>
              </a:ext>
            </a:extLst>
          </p:cNvPr>
          <p:cNvSpPr>
            <a:spLocks noChangeArrowheads="1"/>
          </p:cNvSpPr>
          <p:nvPr/>
        </p:nvSpPr>
        <p:spPr bwMode="auto">
          <a:xfrm>
            <a:off x="2706931" y="1170960"/>
            <a:ext cx="974725" cy="707886"/>
          </a:xfrm>
          <a:prstGeom prst="rect">
            <a:avLst/>
          </a:prstGeom>
          <a:noFill/>
          <a:ln w="9525" algn="ctr">
            <a:noFill/>
            <a:miter lim="800000"/>
            <a:headEnd/>
            <a:tailEnd/>
          </a:ln>
          <a:effectLst/>
        </p:spPr>
        <p:txBody>
          <a:bodyPr>
            <a:spAutoFit/>
          </a:bodyPr>
          <a:lstStyle/>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MJO</a:t>
            </a:r>
          </a:p>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 d</a:t>
            </a:r>
          </a:p>
        </p:txBody>
      </p:sp>
      <p:sp>
        <p:nvSpPr>
          <p:cNvPr id="27" name="Rectangle 9">
            <a:extLst>
              <a:ext uri="{FF2B5EF4-FFF2-40B4-BE49-F238E27FC236}">
                <a16:creationId xmlns:a16="http://schemas.microsoft.com/office/drawing/2014/main" id="{491CEE1A-0DF9-4747-84E3-6ACA6559749B}"/>
              </a:ext>
            </a:extLst>
          </p:cNvPr>
          <p:cNvSpPr>
            <a:spLocks noChangeArrowheads="1"/>
          </p:cNvSpPr>
          <p:nvPr/>
        </p:nvSpPr>
        <p:spPr bwMode="auto">
          <a:xfrm>
            <a:off x="4480415" y="1147520"/>
            <a:ext cx="1216025" cy="954107"/>
          </a:xfrm>
          <a:prstGeom prst="rect">
            <a:avLst/>
          </a:prstGeom>
          <a:noFill/>
          <a:ln w="9525" algn="ctr">
            <a:noFill/>
            <a:miter lim="800000"/>
            <a:headEnd/>
            <a:tailEnd/>
          </a:ln>
          <a:effectLst/>
        </p:spPr>
        <p:txBody>
          <a:bodyPr wrap="square" lIns="0" rIns="0">
            <a:spAutoFit/>
          </a:bodyPr>
          <a:lstStyle/>
          <a:p>
            <a:pPr algn="ctr">
              <a:lnSpc>
                <a:spcPct val="100000"/>
              </a:lnSpc>
              <a:spcBef>
                <a:spcPts val="0"/>
              </a:spcBef>
              <a:buFont typeface="Wingdings" panose="05000000000000000000" pitchFamily="2" charset="2"/>
              <a:buNone/>
              <a:defRPr/>
            </a:pPr>
            <a:r>
              <a:rPr lang="en-US" altLang="zh-CN"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Short term climate</a:t>
            </a:r>
          </a:p>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2</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 d</a:t>
            </a:r>
          </a:p>
        </p:txBody>
      </p:sp>
      <p:sp>
        <p:nvSpPr>
          <p:cNvPr id="28" name="Rectangle 9">
            <a:extLst>
              <a:ext uri="{FF2B5EF4-FFF2-40B4-BE49-F238E27FC236}">
                <a16:creationId xmlns:a16="http://schemas.microsoft.com/office/drawing/2014/main" id="{0E53AF00-31B4-4518-B858-0EB6ED844E71}"/>
              </a:ext>
            </a:extLst>
          </p:cNvPr>
          <p:cNvSpPr>
            <a:spLocks noChangeArrowheads="1"/>
          </p:cNvSpPr>
          <p:nvPr/>
        </p:nvSpPr>
        <p:spPr bwMode="auto">
          <a:xfrm>
            <a:off x="6373813" y="1182688"/>
            <a:ext cx="1155700" cy="707886"/>
          </a:xfrm>
          <a:prstGeom prst="rect">
            <a:avLst/>
          </a:prstGeom>
          <a:noFill/>
          <a:ln w="9525" algn="ctr">
            <a:noFill/>
            <a:miter lim="800000"/>
            <a:headEnd/>
            <a:tailEnd/>
          </a:ln>
          <a:effectLst/>
        </p:spPr>
        <p:txBody>
          <a:bodyPr lIns="0" rIns="0">
            <a:spAutoFit/>
          </a:bodyPr>
          <a:lstStyle/>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Decadal</a:t>
            </a:r>
          </a:p>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3</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4</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 d</a:t>
            </a:r>
          </a:p>
        </p:txBody>
      </p:sp>
      <p:sp>
        <p:nvSpPr>
          <p:cNvPr id="78" name="Rectangle 9">
            <a:extLst>
              <a:ext uri="{FF2B5EF4-FFF2-40B4-BE49-F238E27FC236}">
                <a16:creationId xmlns:a16="http://schemas.microsoft.com/office/drawing/2014/main" id="{7BAE23A3-9378-4345-BE5C-8EF08E52095E}"/>
              </a:ext>
            </a:extLst>
          </p:cNvPr>
          <p:cNvSpPr>
            <a:spLocks noChangeArrowheads="1"/>
          </p:cNvSpPr>
          <p:nvPr/>
        </p:nvSpPr>
        <p:spPr bwMode="auto">
          <a:xfrm>
            <a:off x="7642225" y="1266825"/>
            <a:ext cx="1155700" cy="400050"/>
          </a:xfrm>
          <a:prstGeom prst="rect">
            <a:avLst/>
          </a:prstGeom>
          <a:noFill/>
          <a:ln w="9525" algn="ctr">
            <a:noFill/>
            <a:miter lim="800000"/>
            <a:headEnd/>
            <a:tailEnd/>
          </a:ln>
          <a:effectLst/>
        </p:spPr>
        <p:txBody>
          <a:bodyPr lIns="0" rIns="0">
            <a:spAutoFit/>
          </a:bodyPr>
          <a:lstStyle/>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a:t>
            </a:r>
            <a:endPar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endParaRPr>
          </a:p>
        </p:txBody>
      </p:sp>
      <p:grpSp>
        <p:nvGrpSpPr>
          <p:cNvPr id="60431" name="Group 34">
            <a:extLst>
              <a:ext uri="{FF2B5EF4-FFF2-40B4-BE49-F238E27FC236}">
                <a16:creationId xmlns:a16="http://schemas.microsoft.com/office/drawing/2014/main" id="{45815289-DC5C-4F55-90F6-A7CD2AC4A31F}"/>
              </a:ext>
            </a:extLst>
          </p:cNvPr>
          <p:cNvGrpSpPr>
            <a:grpSpLocks/>
          </p:cNvGrpSpPr>
          <p:nvPr/>
        </p:nvGrpSpPr>
        <p:grpSpPr bwMode="auto">
          <a:xfrm>
            <a:off x="196850" y="106363"/>
            <a:ext cx="5577428" cy="623887"/>
            <a:chOff x="984" y="1903"/>
            <a:chExt cx="1950" cy="393"/>
          </a:xfrm>
        </p:grpSpPr>
        <p:sp>
          <p:nvSpPr>
            <p:cNvPr id="100" name="AutoShape 10">
              <a:extLst>
                <a:ext uri="{FF2B5EF4-FFF2-40B4-BE49-F238E27FC236}">
                  <a16:creationId xmlns:a16="http://schemas.microsoft.com/office/drawing/2014/main" id="{CE755AD2-2096-4328-9F07-6598179A387C}"/>
                </a:ext>
              </a:extLst>
            </p:cNvPr>
            <p:cNvSpPr>
              <a:spLocks noChangeArrowheads="1"/>
            </p:cNvSpPr>
            <p:nvPr/>
          </p:nvSpPr>
          <p:spPr bwMode="gray">
            <a:xfrm>
              <a:off x="984" y="1919"/>
              <a:ext cx="1950" cy="377"/>
            </a:xfrm>
            <a:prstGeom prst="roundRect">
              <a:avLst>
                <a:gd name="adj" fmla="val 50000"/>
              </a:avLst>
            </a:prstGeom>
            <a:solidFill>
              <a:srgbClr val="000000"/>
            </a:solidFill>
            <a:ln w="9525">
              <a:noFill/>
              <a:round/>
              <a:headEnd/>
              <a:tailEnd/>
            </a:ln>
            <a:effectLst/>
          </p:spPr>
          <p:txBody>
            <a:bodyPr wrap="none" anchor="ctr"/>
            <a:lstStyle/>
            <a:p>
              <a:pPr fontAlgn="auto">
                <a:lnSpc>
                  <a:spcPct val="100000"/>
                </a:lnSpc>
                <a:spcBef>
                  <a:spcPts val="0"/>
                </a:spcBef>
                <a:spcAft>
                  <a:spcPts val="0"/>
                </a:spcAft>
                <a:buFontTx/>
                <a:buNone/>
                <a:defRPr/>
              </a:pPr>
              <a:endParaRPr kumimoji="0" lang="zh-CN" altLang="en-US" b="0" u="none" kern="0">
                <a:solidFill>
                  <a:sysClr val="windowText" lastClr="000000"/>
                </a:solidFill>
              </a:endParaRPr>
            </a:p>
          </p:txBody>
        </p:sp>
        <p:sp>
          <p:nvSpPr>
            <p:cNvPr id="101" name="AutoShape 11">
              <a:extLst>
                <a:ext uri="{FF2B5EF4-FFF2-40B4-BE49-F238E27FC236}">
                  <a16:creationId xmlns:a16="http://schemas.microsoft.com/office/drawing/2014/main" id="{27DD21B7-0D52-4F9C-B841-0268A193CB31}"/>
                </a:ext>
              </a:extLst>
            </p:cNvPr>
            <p:cNvSpPr>
              <a:spLocks noChangeArrowheads="1"/>
            </p:cNvSpPr>
            <p:nvPr/>
          </p:nvSpPr>
          <p:spPr bwMode="gray">
            <a:xfrm>
              <a:off x="984" y="1903"/>
              <a:ext cx="1941" cy="381"/>
            </a:xfrm>
            <a:prstGeom prst="roundRect">
              <a:avLst>
                <a:gd name="adj" fmla="val 50000"/>
              </a:avLst>
            </a:prstGeom>
            <a:gradFill rotWithShape="1">
              <a:gsLst>
                <a:gs pos="0">
                  <a:srgbClr val="0066FF"/>
                </a:gs>
                <a:gs pos="100000">
                  <a:srgbClr val="0066FF">
                    <a:gamma/>
                    <a:shade val="46275"/>
                    <a:invGamma/>
                  </a:srgbClr>
                </a:gs>
              </a:gsLst>
              <a:lin ang="5400000" scaled="1"/>
            </a:gradFill>
            <a:ln w="9525">
              <a:noFill/>
              <a:round/>
              <a:headEnd/>
              <a:tailEnd/>
            </a:ln>
            <a:effectLst/>
          </p:spPr>
          <p:txBody>
            <a:bodyPr wrap="none" anchor="ctr"/>
            <a:lstStyle/>
            <a:p>
              <a:pPr fontAlgn="auto">
                <a:lnSpc>
                  <a:spcPct val="100000"/>
                </a:lnSpc>
                <a:spcBef>
                  <a:spcPts val="0"/>
                </a:spcBef>
                <a:spcAft>
                  <a:spcPts val="0"/>
                </a:spcAft>
                <a:buFontTx/>
                <a:buNone/>
                <a:defRPr/>
              </a:pPr>
              <a:endParaRPr kumimoji="0" lang="zh-CN" altLang="en-US" b="0" u="none" kern="0">
                <a:solidFill>
                  <a:sysClr val="windowText" lastClr="000000"/>
                </a:solidFill>
              </a:endParaRPr>
            </a:p>
          </p:txBody>
        </p:sp>
        <p:sp>
          <p:nvSpPr>
            <p:cNvPr id="102" name="Oval 12">
              <a:extLst>
                <a:ext uri="{FF2B5EF4-FFF2-40B4-BE49-F238E27FC236}">
                  <a16:creationId xmlns:a16="http://schemas.microsoft.com/office/drawing/2014/main" id="{5E736F55-1909-4B27-A127-1A0366FF147C}"/>
                </a:ext>
              </a:extLst>
            </p:cNvPr>
            <p:cNvSpPr>
              <a:spLocks noChangeArrowheads="1"/>
            </p:cNvSpPr>
            <p:nvPr/>
          </p:nvSpPr>
          <p:spPr bwMode="gray">
            <a:xfrm rot="19033561">
              <a:off x="1013" y="1964"/>
              <a:ext cx="101" cy="94"/>
            </a:xfrm>
            <a:prstGeom prst="ellipse">
              <a:avLst/>
            </a:prstGeom>
            <a:gradFill rotWithShape="1">
              <a:gsLst>
                <a:gs pos="0">
                  <a:srgbClr val="FFFFFF"/>
                </a:gs>
                <a:gs pos="100000">
                  <a:srgbClr val="0066FF"/>
                </a:gs>
              </a:gsLst>
              <a:path path="shape">
                <a:fillToRect l="50000" t="50000" r="50000" b="50000"/>
              </a:path>
            </a:gradFill>
            <a:ln w="9525">
              <a:noFill/>
              <a:round/>
              <a:headEnd/>
              <a:tailEnd/>
            </a:ln>
            <a:effectLst/>
          </p:spPr>
          <p:txBody>
            <a:bodyPr wrap="none" anchor="ctr"/>
            <a:lstStyle/>
            <a:p>
              <a:pPr fontAlgn="auto">
                <a:lnSpc>
                  <a:spcPct val="100000"/>
                </a:lnSpc>
                <a:spcBef>
                  <a:spcPts val="0"/>
                </a:spcBef>
                <a:spcAft>
                  <a:spcPts val="0"/>
                </a:spcAft>
                <a:buFontTx/>
                <a:buNone/>
                <a:defRPr/>
              </a:pPr>
              <a:endParaRPr kumimoji="0" lang="zh-CN" altLang="en-US" b="0" u="none" kern="0">
                <a:solidFill>
                  <a:sysClr val="windowText" lastClr="000000"/>
                </a:solidFill>
              </a:endParaRPr>
            </a:p>
          </p:txBody>
        </p:sp>
      </p:grpSp>
      <p:sp>
        <p:nvSpPr>
          <p:cNvPr id="104" name="Rectangle 9">
            <a:extLst>
              <a:ext uri="{FF2B5EF4-FFF2-40B4-BE49-F238E27FC236}">
                <a16:creationId xmlns:a16="http://schemas.microsoft.com/office/drawing/2014/main" id="{396B90CC-F638-4C17-90B7-5E9BB08BB9C1}"/>
              </a:ext>
            </a:extLst>
          </p:cNvPr>
          <p:cNvSpPr>
            <a:spLocks noChangeArrowheads="1"/>
          </p:cNvSpPr>
          <p:nvPr/>
        </p:nvSpPr>
        <p:spPr bwMode="auto">
          <a:xfrm>
            <a:off x="479425" y="142875"/>
            <a:ext cx="4961514" cy="461665"/>
          </a:xfrm>
          <a:prstGeom prst="rect">
            <a:avLst/>
          </a:prstGeom>
          <a:noFill/>
          <a:ln w="9525" algn="ctr">
            <a:noFill/>
            <a:miter lim="800000"/>
            <a:headEnd/>
            <a:tailEnd/>
          </a:ln>
          <a:effectLst/>
        </p:spPr>
        <p:txBody>
          <a:bodyPr wrap="square">
            <a:spAutoFit/>
          </a:bodyPr>
          <a:lstStyle/>
          <a:p>
            <a:pPr>
              <a:lnSpc>
                <a:spcPct val="100000"/>
              </a:lnSpc>
              <a:spcBef>
                <a:spcPts val="600"/>
              </a:spcBef>
              <a:buFont typeface="Wingdings" panose="05000000000000000000" pitchFamily="2" charset="2"/>
              <a:buNone/>
              <a:defRPr/>
            </a:pPr>
            <a:r>
              <a:rPr lang="en-US" altLang="zh-CN" sz="2400" u="none" dirty="0">
                <a:solidFill>
                  <a:srgbClr val="FFFF00"/>
                </a:solidFill>
                <a:effectLst>
                  <a:outerShdw blurRad="38100" dist="38100" dir="2700000" algn="tl">
                    <a:srgbClr val="000000"/>
                  </a:outerShdw>
                </a:effectLst>
                <a:latin typeface="Arial" pitchFamily="34" charset="0"/>
                <a:ea typeface="黑体" pitchFamily="2" charset="-122"/>
                <a:cs typeface="Arial" pitchFamily="34" charset="0"/>
              </a:rPr>
              <a:t>A</a:t>
            </a:r>
            <a:r>
              <a:rPr lang="en-US" altLang="zh-CN" sz="2400" u="none" dirty="0">
                <a:solidFill>
                  <a:srgbClr val="FFFF00"/>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a:t>
            </a:r>
            <a:r>
              <a:rPr lang="zh-CN" altLang="en-US" sz="2400" u="none" dirty="0">
                <a:solidFill>
                  <a:srgbClr val="FFFF00"/>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a:t>
            </a:r>
            <a:r>
              <a:rPr lang="en-US" altLang="zh-CN" sz="2400" u="none" dirty="0">
                <a:solidFill>
                  <a:srgbClr val="FFFF00"/>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Spatial distributions</a:t>
            </a:r>
          </a:p>
        </p:txBody>
      </p:sp>
      <p:grpSp>
        <p:nvGrpSpPr>
          <p:cNvPr id="8" name="组合 112">
            <a:extLst>
              <a:ext uri="{FF2B5EF4-FFF2-40B4-BE49-F238E27FC236}">
                <a16:creationId xmlns:a16="http://schemas.microsoft.com/office/drawing/2014/main" id="{C632B45B-195D-41C7-9739-63ED55179D17}"/>
              </a:ext>
            </a:extLst>
          </p:cNvPr>
          <p:cNvGrpSpPr>
            <a:grpSpLocks/>
          </p:cNvGrpSpPr>
          <p:nvPr/>
        </p:nvGrpSpPr>
        <p:grpSpPr bwMode="auto">
          <a:xfrm>
            <a:off x="61544" y="2162622"/>
            <a:ext cx="9018956" cy="4652516"/>
            <a:chOff x="61853" y="2162081"/>
            <a:chExt cx="9018526" cy="4653125"/>
          </a:xfrm>
        </p:grpSpPr>
        <p:pic>
          <p:nvPicPr>
            <p:cNvPr id="60437" name="Picture 2" descr="FIGURE2">
              <a:extLst>
                <a:ext uri="{FF2B5EF4-FFF2-40B4-BE49-F238E27FC236}">
                  <a16:creationId xmlns:a16="http://schemas.microsoft.com/office/drawing/2014/main" id="{3AA7DCA5-50B1-47F0-9FD8-A4AA38C4CF9D}"/>
                </a:ext>
              </a:extLst>
            </p:cNvPr>
            <p:cNvPicPr preferRelativeResize="0">
              <a:picLocks noChangeArrowheads="1"/>
            </p:cNvPicPr>
            <p:nvPr/>
          </p:nvPicPr>
          <p:blipFill>
            <a:blip r:embed="rId2" cstate="print">
              <a:extLst>
                <a:ext uri="{28A0092B-C50C-407E-A947-70E740481C1C}">
                  <a14:useLocalDpi xmlns:a14="http://schemas.microsoft.com/office/drawing/2010/main" val="0"/>
                </a:ext>
              </a:extLst>
            </a:blip>
            <a:srcRect l="359" t="25012" r="2040" b="34877"/>
            <a:stretch>
              <a:fillRect/>
            </a:stretch>
          </p:blipFill>
          <p:spPr bwMode="auto">
            <a:xfrm>
              <a:off x="218613" y="2523813"/>
              <a:ext cx="8579205" cy="211739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0438" name="Picture 1045" descr="uwnd">
              <a:extLst>
                <a:ext uri="{FF2B5EF4-FFF2-40B4-BE49-F238E27FC236}">
                  <a16:creationId xmlns:a16="http://schemas.microsoft.com/office/drawing/2014/main" id="{66C6EAAB-60EB-46C5-828E-3B277AFAE0FE}"/>
                </a:ext>
              </a:extLst>
            </p:cNvPr>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6358" y="4831625"/>
              <a:ext cx="4356000" cy="18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9" name="Text Box 1046">
              <a:extLst>
                <a:ext uri="{FF2B5EF4-FFF2-40B4-BE49-F238E27FC236}">
                  <a16:creationId xmlns:a16="http://schemas.microsoft.com/office/drawing/2014/main" id="{5335F81C-6F2E-4798-9C7E-BF756EFF28B2}"/>
                </a:ext>
              </a:extLst>
            </p:cNvPr>
            <p:cNvSpPr txBox="1">
              <a:spLocks noChangeArrowheads="1"/>
            </p:cNvSpPr>
            <p:nvPr/>
          </p:nvSpPr>
          <p:spPr bwMode="auto">
            <a:xfrm>
              <a:off x="167930" y="4823837"/>
              <a:ext cx="1309417" cy="70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vert="horz" wrap="square">
              <a:spAutoFit/>
            </a:bodyPr>
            <a:lstStyle>
              <a:lvl1pPr marL="533400" indent="-533400" eaLnBrk="0" hangingPunct="0">
                <a:defRPr kumimoji="1" b="1" u="sng">
                  <a:solidFill>
                    <a:schemeClr val="tx1"/>
                  </a:solidFill>
                  <a:latin typeface="Times New Roman" panose="02020603050405020304" pitchFamily="18" charset="0"/>
                  <a:ea typeface="黑体" panose="02010609060101010101" pitchFamily="49" charset="-122"/>
                </a:defRPr>
              </a:lvl1pPr>
              <a:lvl2pPr marL="742950" indent="-285750" eaLnBrk="0" hangingPunct="0">
                <a:defRPr kumimoji="1" b="1" u="sng">
                  <a:solidFill>
                    <a:schemeClr val="tx1"/>
                  </a:solidFill>
                  <a:latin typeface="Times New Roman" panose="02020603050405020304" pitchFamily="18" charset="0"/>
                  <a:ea typeface="黑体" panose="02010609060101010101" pitchFamily="49" charset="-122"/>
                </a:defRPr>
              </a:lvl2pPr>
              <a:lvl3pPr marL="1143000" indent="-228600" eaLnBrk="0" hangingPunct="0">
                <a:defRPr kumimoji="1" b="1" u="sng">
                  <a:solidFill>
                    <a:schemeClr val="tx1"/>
                  </a:solidFill>
                  <a:latin typeface="Times New Roman" panose="02020603050405020304" pitchFamily="18" charset="0"/>
                  <a:ea typeface="黑体" panose="02010609060101010101" pitchFamily="49" charset="-122"/>
                </a:defRPr>
              </a:lvl3pPr>
              <a:lvl4pPr marL="1600200" indent="-228600" eaLnBrk="0" hangingPunct="0">
                <a:defRPr kumimoji="1" b="1" u="sng">
                  <a:solidFill>
                    <a:schemeClr val="tx1"/>
                  </a:solidFill>
                  <a:latin typeface="Times New Roman" panose="02020603050405020304" pitchFamily="18" charset="0"/>
                  <a:ea typeface="黑体" panose="02010609060101010101" pitchFamily="49" charset="-122"/>
                </a:defRPr>
              </a:lvl4pPr>
              <a:lvl5pPr marL="2057400" indent="-228600" eaLnBrk="0" hangingPunct="0">
                <a:defRPr kumimoji="1" b="1" u="sng">
                  <a:solidFill>
                    <a:schemeClr val="tx1"/>
                  </a:solidFill>
                  <a:latin typeface="Times New Roman" panose="02020603050405020304" pitchFamily="18" charset="0"/>
                  <a:ea typeface="黑体" panose="02010609060101010101" pitchFamily="49" charset="-122"/>
                </a:defRPr>
              </a:lvl5pPr>
              <a:lvl6pPr marL="25146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6pPr>
              <a:lvl7pPr marL="29718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7pPr>
              <a:lvl8pPr marL="34290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8pPr>
              <a:lvl9pPr marL="38862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9pPr>
            </a:lstStyle>
            <a:p>
              <a:pPr marL="0" indent="0" eaLnBrk="1" hangingPunct="1">
                <a:lnSpc>
                  <a:spcPct val="100000"/>
                </a:lnSpc>
                <a:buNone/>
              </a:pPr>
              <a:r>
                <a:rPr lang="en-US" altLang="zh-CN" sz="2000" u="none" dirty="0"/>
                <a:t>Vertical Structure</a:t>
              </a:r>
              <a:endParaRPr lang="zh-CN" altLang="en-US" sz="2000" u="none" dirty="0"/>
            </a:p>
          </p:txBody>
        </p:sp>
        <p:sp>
          <p:nvSpPr>
            <p:cNvPr id="60440" name="Text Box 1047">
              <a:extLst>
                <a:ext uri="{FF2B5EF4-FFF2-40B4-BE49-F238E27FC236}">
                  <a16:creationId xmlns:a16="http://schemas.microsoft.com/office/drawing/2014/main" id="{00BB489E-A60E-43CD-A704-C157D6477164}"/>
                </a:ext>
              </a:extLst>
            </p:cNvPr>
            <p:cNvSpPr txBox="1">
              <a:spLocks noChangeArrowheads="1"/>
            </p:cNvSpPr>
            <p:nvPr/>
          </p:nvSpPr>
          <p:spPr bwMode="auto">
            <a:xfrm>
              <a:off x="61853" y="2162081"/>
              <a:ext cx="1061459" cy="46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vert="horz" wrap="none">
              <a:spAutoFit/>
            </a:bodyPr>
            <a:lstStyle>
              <a:lvl1pPr marL="533400" indent="-533400" eaLnBrk="0" hangingPunct="0">
                <a:defRPr kumimoji="1" b="1" u="sng">
                  <a:solidFill>
                    <a:schemeClr val="tx1"/>
                  </a:solidFill>
                  <a:latin typeface="Times New Roman" panose="02020603050405020304" pitchFamily="18" charset="0"/>
                  <a:ea typeface="黑体" panose="02010609060101010101" pitchFamily="49" charset="-122"/>
                </a:defRPr>
              </a:lvl1pPr>
              <a:lvl2pPr marL="742950" indent="-285750" eaLnBrk="0" hangingPunct="0">
                <a:defRPr kumimoji="1" b="1" u="sng">
                  <a:solidFill>
                    <a:schemeClr val="tx1"/>
                  </a:solidFill>
                  <a:latin typeface="Times New Roman" panose="02020603050405020304" pitchFamily="18" charset="0"/>
                  <a:ea typeface="黑体" panose="02010609060101010101" pitchFamily="49" charset="-122"/>
                </a:defRPr>
              </a:lvl2pPr>
              <a:lvl3pPr marL="1143000" indent="-228600" eaLnBrk="0" hangingPunct="0">
                <a:defRPr kumimoji="1" b="1" u="sng">
                  <a:solidFill>
                    <a:schemeClr val="tx1"/>
                  </a:solidFill>
                  <a:latin typeface="Times New Roman" panose="02020603050405020304" pitchFamily="18" charset="0"/>
                  <a:ea typeface="黑体" panose="02010609060101010101" pitchFamily="49" charset="-122"/>
                </a:defRPr>
              </a:lvl3pPr>
              <a:lvl4pPr marL="1600200" indent="-228600" eaLnBrk="0" hangingPunct="0">
                <a:defRPr kumimoji="1" b="1" u="sng">
                  <a:solidFill>
                    <a:schemeClr val="tx1"/>
                  </a:solidFill>
                  <a:latin typeface="Times New Roman" panose="02020603050405020304" pitchFamily="18" charset="0"/>
                  <a:ea typeface="黑体" panose="02010609060101010101" pitchFamily="49" charset="-122"/>
                </a:defRPr>
              </a:lvl4pPr>
              <a:lvl5pPr marL="2057400" indent="-228600" eaLnBrk="0" hangingPunct="0">
                <a:defRPr kumimoji="1" b="1" u="sng">
                  <a:solidFill>
                    <a:schemeClr val="tx1"/>
                  </a:solidFill>
                  <a:latin typeface="Times New Roman" panose="02020603050405020304" pitchFamily="18" charset="0"/>
                  <a:ea typeface="黑体" panose="02010609060101010101" pitchFamily="49" charset="-122"/>
                </a:defRPr>
              </a:lvl5pPr>
              <a:lvl6pPr marL="25146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6pPr>
              <a:lvl7pPr marL="29718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7pPr>
              <a:lvl8pPr marL="34290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8pPr>
              <a:lvl9pPr marL="38862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9pPr>
            </a:lstStyle>
            <a:p>
              <a:pPr eaLnBrk="1" hangingPunct="1">
                <a:buFont typeface="Wingdings" panose="05000000000000000000" pitchFamily="2" charset="2"/>
                <a:buNone/>
              </a:pPr>
              <a:r>
                <a:rPr lang="en-US" altLang="zh-CN" sz="2000" u="none" dirty="0"/>
                <a:t>500 </a:t>
              </a:r>
              <a:r>
                <a:rPr lang="en-US" altLang="zh-CN" sz="2000" u="none" dirty="0" err="1"/>
                <a:t>hPa</a:t>
              </a:r>
              <a:endParaRPr lang="zh-CN" altLang="en-US" sz="2000" u="none" dirty="0"/>
            </a:p>
          </p:txBody>
        </p:sp>
        <p:sp>
          <p:nvSpPr>
            <p:cNvPr id="108" name="Text Box 18">
              <a:extLst>
                <a:ext uri="{FF2B5EF4-FFF2-40B4-BE49-F238E27FC236}">
                  <a16:creationId xmlns:a16="http://schemas.microsoft.com/office/drawing/2014/main" id="{11C3E6B8-911A-476C-B2D1-F1C0B2AFAFE6}"/>
                </a:ext>
              </a:extLst>
            </p:cNvPr>
            <p:cNvSpPr txBox="1">
              <a:spLocks noChangeArrowheads="1"/>
            </p:cNvSpPr>
            <p:nvPr/>
          </p:nvSpPr>
          <p:spPr bwMode="auto">
            <a:xfrm>
              <a:off x="5811873" y="4709267"/>
              <a:ext cx="3093810" cy="615634"/>
            </a:xfrm>
            <a:prstGeom prst="rect">
              <a:avLst/>
            </a:prstGeom>
            <a:noFill/>
            <a:ln w="38100">
              <a:noFill/>
              <a:miter lim="800000"/>
              <a:headEnd/>
              <a:tailEnd/>
            </a:ln>
          </p:spPr>
          <p:txBody>
            <a:bodyPr wrap="square" lIns="0" tIns="0" rIns="0" bIns="0">
              <a:spAutoFit/>
            </a:bodyPr>
            <a:lstStyle/>
            <a:p>
              <a:pPr algn="ctr">
                <a:lnSpc>
                  <a:spcPct val="100000"/>
                </a:lnSpc>
                <a:buFont typeface="Wingdings" panose="05000000000000000000" pitchFamily="2" charset="2"/>
                <a:buNone/>
                <a:defRPr/>
              </a:pPr>
              <a:r>
                <a:rPr lang="en-US" altLang="zh-CN" sz="2000" u="none" dirty="0">
                  <a:solidFill>
                    <a:srgbClr val="FFFF00"/>
                  </a:solidFill>
                  <a:effectLst>
                    <a:outerShdw blurRad="38100" dist="38100" dir="2700000" algn="tl">
                      <a:srgbClr val="000000"/>
                    </a:outerShdw>
                  </a:effectLst>
                </a:rPr>
                <a:t>Spatial distribution of weather predictability limit</a:t>
              </a:r>
              <a:endParaRPr lang="zh-CN" altLang="en-US" sz="2000" u="none" dirty="0">
                <a:solidFill>
                  <a:srgbClr val="FFFF00"/>
                </a:solidFill>
                <a:effectLst>
                  <a:outerShdw blurRad="38100" dist="38100" dir="2700000" algn="tl">
                    <a:srgbClr val="000000"/>
                  </a:outerShdw>
                </a:effectLst>
              </a:endParaRPr>
            </a:p>
          </p:txBody>
        </p:sp>
        <p:sp>
          <p:nvSpPr>
            <p:cNvPr id="109" name="Rectangle 1">
              <a:extLst>
                <a:ext uri="{FF2B5EF4-FFF2-40B4-BE49-F238E27FC236}">
                  <a16:creationId xmlns:a16="http://schemas.microsoft.com/office/drawing/2014/main" id="{B8AA6976-02B9-4907-8C69-7683F92D6F1D}"/>
                </a:ext>
              </a:extLst>
            </p:cNvPr>
            <p:cNvSpPr>
              <a:spLocks noChangeArrowheads="1"/>
            </p:cNvSpPr>
            <p:nvPr/>
          </p:nvSpPr>
          <p:spPr bwMode="auto">
            <a:xfrm>
              <a:off x="6092845" y="5594258"/>
              <a:ext cx="2987534" cy="1220948"/>
            </a:xfrm>
            <a:prstGeom prst="roundRect">
              <a:avLst>
                <a:gd name="adj" fmla="val 10452"/>
              </a:avLst>
            </a:prstGeom>
            <a:solidFill>
              <a:srgbClr val="000066"/>
            </a:solidFill>
            <a:ln w="9525">
              <a:noFill/>
              <a:miter lim="800000"/>
              <a:headEnd/>
              <a:tailEnd/>
            </a:ln>
            <a:effectLst/>
          </p:spPr>
          <p:txBody>
            <a:bodyPr lIns="36000" tIns="0" rIns="36000" bIns="0" anchor="ctr">
              <a:spAutoFit/>
            </a:bodyPr>
            <a:lstStyle/>
            <a:p>
              <a:pPr marL="808038" indent="-808038">
                <a:lnSpc>
                  <a:spcPct val="100000"/>
                </a:lnSpc>
                <a:spcBef>
                  <a:spcPts val="200"/>
                </a:spcBef>
                <a:spcAft>
                  <a:spcPts val="0"/>
                </a:spcAft>
                <a:buFont typeface="Wingdings" panose="05000000000000000000" pitchFamily="2" charset="2"/>
                <a:buNone/>
                <a:defRPr/>
              </a:pPr>
              <a:r>
                <a:rPr lang="en-US" altLang="zh-CN" sz="1400"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Li, Ding, 2014, </a:t>
              </a:r>
              <a:r>
                <a:rPr lang="en-US" altLang="zh-CN" sz="1400" i="1"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Encyclopedia of Atmospheric Science;</a:t>
              </a:r>
              <a:endParaRPr lang="en-US" sz="1400" i="1"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endParaRPr>
            </a:p>
            <a:p>
              <a:pPr marL="177800" indent="-177800">
                <a:lnSpc>
                  <a:spcPct val="100000"/>
                </a:lnSpc>
                <a:spcBef>
                  <a:spcPts val="200"/>
                </a:spcBef>
                <a:spcAft>
                  <a:spcPts val="0"/>
                </a:spcAft>
                <a:buFont typeface="Wingdings" panose="05000000000000000000" pitchFamily="2" charset="2"/>
                <a:buNone/>
                <a:defRPr/>
              </a:pPr>
              <a:r>
                <a:rPr lang="en-US" altLang="zh-CN" sz="1400" u="none" dirty="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Li, Ding</a:t>
              </a:r>
              <a:r>
                <a:rPr lang="en-US" sz="1400"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 2011, </a:t>
              </a:r>
              <a:r>
                <a:rPr lang="en-US" altLang="zh-CN" sz="1400" i="1"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Mon. </a:t>
              </a:r>
              <a:r>
                <a:rPr lang="en-US" altLang="zh-CN" sz="1400" i="1" u="none" dirty="0" err="1">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Wea</a:t>
              </a:r>
              <a:r>
                <a:rPr lang="en-US" altLang="zh-CN" sz="1400" i="1"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 Rev.</a:t>
              </a:r>
              <a:r>
                <a:rPr lang="en-US" altLang="zh-CN" sz="1400" u="none" dirty="0">
                  <a:solidFill>
                    <a:srgbClr val="66FFFF"/>
                  </a:solidFill>
                  <a:latin typeface="Arial" pitchFamily="34" charset="0"/>
                  <a:ea typeface="黑体" pitchFamily="2" charset="-122"/>
                  <a:cs typeface="Arial" pitchFamily="34" charset="0"/>
                </a:rPr>
                <a:t>;</a:t>
              </a:r>
              <a:r>
                <a:rPr lang="en-US" sz="1400"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 </a:t>
              </a:r>
            </a:p>
            <a:p>
              <a:pPr marL="177800" indent="-177800">
                <a:lnSpc>
                  <a:spcPct val="100000"/>
                </a:lnSpc>
                <a:spcBef>
                  <a:spcPts val="200"/>
                </a:spcBef>
                <a:spcAft>
                  <a:spcPts val="0"/>
                </a:spcAft>
                <a:buFont typeface="Wingdings" panose="05000000000000000000" pitchFamily="2" charset="2"/>
                <a:buNone/>
                <a:defRPr/>
              </a:pPr>
              <a:r>
                <a:rPr lang="zh-CN" altLang="en-US" sz="1400"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丁瑞强</a:t>
              </a:r>
              <a:r>
                <a:rPr lang="en-US" altLang="zh-CN" sz="1400"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 </a:t>
              </a:r>
              <a:r>
                <a:rPr lang="zh-CN" altLang="en-US" sz="1400"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李建平</a:t>
              </a:r>
              <a:r>
                <a:rPr lang="en-US" altLang="zh-CN" sz="1400"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 2009, </a:t>
              </a:r>
              <a:r>
                <a:rPr lang="zh-CN" altLang="en-US" sz="1400"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气象学报</a:t>
              </a:r>
              <a:r>
                <a:rPr lang="en-US" altLang="zh-CN" sz="1400"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a:t>
              </a:r>
            </a:p>
            <a:p>
              <a:pPr marL="177800" indent="-177800">
                <a:lnSpc>
                  <a:spcPct val="100000"/>
                </a:lnSpc>
                <a:spcBef>
                  <a:spcPts val="200"/>
                </a:spcBef>
                <a:spcAft>
                  <a:spcPts val="0"/>
                </a:spcAft>
                <a:buFont typeface="Wingdings" panose="05000000000000000000" pitchFamily="2" charset="2"/>
                <a:buNone/>
                <a:defRPr/>
              </a:pPr>
              <a:r>
                <a:rPr lang="en-US" altLang="zh-CN" sz="1400"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Ding, </a:t>
              </a:r>
              <a:r>
                <a:rPr lang="en-US" altLang="zh-CN" sz="1400" u="none" dirty="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Li, Ha</a:t>
              </a:r>
              <a:r>
                <a:rPr lang="en-US" altLang="zh-CN" sz="1400"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 2008, </a:t>
              </a:r>
              <a:r>
                <a:rPr lang="en-US" altLang="zh-CN" sz="1400" i="1"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JGR</a:t>
              </a:r>
              <a:r>
                <a:rPr lang="en-US" altLang="zh-CN" sz="1400"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a:t>
              </a:r>
            </a:p>
          </p:txBody>
        </p:sp>
        <p:sp>
          <p:nvSpPr>
            <p:cNvPr id="60443" name="Text Box 5">
              <a:extLst>
                <a:ext uri="{FF2B5EF4-FFF2-40B4-BE49-F238E27FC236}">
                  <a16:creationId xmlns:a16="http://schemas.microsoft.com/office/drawing/2014/main" id="{3852BFC2-9890-4A0A-8777-E5ECD4333905}"/>
                </a:ext>
              </a:extLst>
            </p:cNvPr>
            <p:cNvSpPr txBox="1">
              <a:spLocks noChangeArrowheads="1"/>
            </p:cNvSpPr>
            <p:nvPr/>
          </p:nvSpPr>
          <p:spPr bwMode="auto">
            <a:xfrm>
              <a:off x="2596407" y="2501404"/>
              <a:ext cx="1197387" cy="2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0" tIns="0" rIns="0" bIns="0">
              <a:spAutoFit/>
            </a:bodyPr>
            <a:lstStyle>
              <a:lvl1pPr marL="533400" indent="-533400" eaLnBrk="0" hangingPunct="0">
                <a:defRPr kumimoji="1" b="1" u="sng">
                  <a:solidFill>
                    <a:schemeClr val="tx1"/>
                  </a:solidFill>
                  <a:latin typeface="Times New Roman" panose="02020603050405020304" pitchFamily="18" charset="0"/>
                  <a:ea typeface="黑体" panose="02010609060101010101" pitchFamily="49" charset="-122"/>
                </a:defRPr>
              </a:lvl1pPr>
              <a:lvl2pPr marL="742950" indent="-285750" eaLnBrk="0" hangingPunct="0">
                <a:defRPr kumimoji="1" b="1" u="sng">
                  <a:solidFill>
                    <a:schemeClr val="tx1"/>
                  </a:solidFill>
                  <a:latin typeface="Times New Roman" panose="02020603050405020304" pitchFamily="18" charset="0"/>
                  <a:ea typeface="黑体" panose="02010609060101010101" pitchFamily="49" charset="-122"/>
                </a:defRPr>
              </a:lvl2pPr>
              <a:lvl3pPr marL="1143000" indent="-228600" eaLnBrk="0" hangingPunct="0">
                <a:defRPr kumimoji="1" b="1" u="sng">
                  <a:solidFill>
                    <a:schemeClr val="tx1"/>
                  </a:solidFill>
                  <a:latin typeface="Times New Roman" panose="02020603050405020304" pitchFamily="18" charset="0"/>
                  <a:ea typeface="黑体" panose="02010609060101010101" pitchFamily="49" charset="-122"/>
                </a:defRPr>
              </a:lvl3pPr>
              <a:lvl4pPr marL="1600200" indent="-228600" eaLnBrk="0" hangingPunct="0">
                <a:defRPr kumimoji="1" b="1" u="sng">
                  <a:solidFill>
                    <a:schemeClr val="tx1"/>
                  </a:solidFill>
                  <a:latin typeface="Times New Roman" panose="02020603050405020304" pitchFamily="18" charset="0"/>
                  <a:ea typeface="黑体" panose="02010609060101010101" pitchFamily="49" charset="-122"/>
                </a:defRPr>
              </a:lvl4pPr>
              <a:lvl5pPr marL="2057400" indent="-228600" eaLnBrk="0" hangingPunct="0">
                <a:defRPr kumimoji="1" b="1" u="sng">
                  <a:solidFill>
                    <a:schemeClr val="tx1"/>
                  </a:solidFill>
                  <a:latin typeface="Times New Roman" panose="02020603050405020304" pitchFamily="18" charset="0"/>
                  <a:ea typeface="黑体" panose="02010609060101010101" pitchFamily="49" charset="-122"/>
                </a:defRPr>
              </a:lvl5pPr>
              <a:lvl6pPr marL="25146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6pPr>
              <a:lvl7pPr marL="29718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7pPr>
              <a:lvl8pPr marL="34290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8pPr>
              <a:lvl9pPr marL="38862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9pPr>
            </a:lstStyle>
            <a:p>
              <a:pPr eaLnBrk="1" hangingPunct="1">
                <a:lnSpc>
                  <a:spcPct val="100000"/>
                </a:lnSpc>
                <a:spcBef>
                  <a:spcPct val="0"/>
                </a:spcBef>
                <a:buFont typeface="Wingdings" panose="05000000000000000000" pitchFamily="2" charset="2"/>
                <a:buNone/>
              </a:pPr>
              <a:r>
                <a:rPr lang="en-US" altLang="zh-CN" sz="1600" u="none" dirty="0">
                  <a:solidFill>
                    <a:srgbClr val="0000CC"/>
                  </a:solidFill>
                  <a:latin typeface="Arial" panose="020B0604020202020204" pitchFamily="34" charset="0"/>
                  <a:cs typeface="Arial" panose="020B0604020202020204" pitchFamily="34" charset="0"/>
                </a:rPr>
                <a:t>Observation</a:t>
              </a:r>
              <a:endParaRPr lang="zh-CN" altLang="en-US" sz="1600" u="none" dirty="0">
                <a:solidFill>
                  <a:srgbClr val="0000CC"/>
                </a:solidFill>
                <a:latin typeface="Arial" panose="020B0604020202020204" pitchFamily="34" charset="0"/>
                <a:cs typeface="Arial" panose="020B0604020202020204" pitchFamily="34" charset="0"/>
              </a:endParaRPr>
            </a:p>
          </p:txBody>
        </p:sp>
        <p:sp>
          <p:nvSpPr>
            <p:cNvPr id="60444" name="Text Box 5">
              <a:extLst>
                <a:ext uri="{FF2B5EF4-FFF2-40B4-BE49-F238E27FC236}">
                  <a16:creationId xmlns:a16="http://schemas.microsoft.com/office/drawing/2014/main" id="{9E9AA5A7-CDA5-4532-BC77-3D8FE8D79195}"/>
                </a:ext>
              </a:extLst>
            </p:cNvPr>
            <p:cNvSpPr txBox="1">
              <a:spLocks noChangeArrowheads="1"/>
            </p:cNvSpPr>
            <p:nvPr/>
          </p:nvSpPr>
          <p:spPr bwMode="auto">
            <a:xfrm>
              <a:off x="7290965" y="2514486"/>
              <a:ext cx="1335246" cy="2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lIns="0" tIns="0" rIns="0" bIns="0">
              <a:spAutoFit/>
            </a:bodyPr>
            <a:lstStyle>
              <a:lvl1pPr marL="533400" indent="-533400" eaLnBrk="0" hangingPunct="0">
                <a:defRPr kumimoji="1" b="1" u="sng">
                  <a:solidFill>
                    <a:schemeClr val="tx1"/>
                  </a:solidFill>
                  <a:latin typeface="Times New Roman" panose="02020603050405020304" pitchFamily="18" charset="0"/>
                  <a:ea typeface="黑体" panose="02010609060101010101" pitchFamily="49" charset="-122"/>
                </a:defRPr>
              </a:lvl1pPr>
              <a:lvl2pPr marL="742950" indent="-285750" eaLnBrk="0" hangingPunct="0">
                <a:defRPr kumimoji="1" b="1" u="sng">
                  <a:solidFill>
                    <a:schemeClr val="tx1"/>
                  </a:solidFill>
                  <a:latin typeface="Times New Roman" panose="02020603050405020304" pitchFamily="18" charset="0"/>
                  <a:ea typeface="黑体" panose="02010609060101010101" pitchFamily="49" charset="-122"/>
                </a:defRPr>
              </a:lvl2pPr>
              <a:lvl3pPr marL="1143000" indent="-228600" eaLnBrk="0" hangingPunct="0">
                <a:defRPr kumimoji="1" b="1" u="sng">
                  <a:solidFill>
                    <a:schemeClr val="tx1"/>
                  </a:solidFill>
                  <a:latin typeface="Times New Roman" panose="02020603050405020304" pitchFamily="18" charset="0"/>
                  <a:ea typeface="黑体" panose="02010609060101010101" pitchFamily="49" charset="-122"/>
                </a:defRPr>
              </a:lvl3pPr>
              <a:lvl4pPr marL="1600200" indent="-228600" eaLnBrk="0" hangingPunct="0">
                <a:defRPr kumimoji="1" b="1" u="sng">
                  <a:solidFill>
                    <a:schemeClr val="tx1"/>
                  </a:solidFill>
                  <a:latin typeface="Times New Roman" panose="02020603050405020304" pitchFamily="18" charset="0"/>
                  <a:ea typeface="黑体" panose="02010609060101010101" pitchFamily="49" charset="-122"/>
                </a:defRPr>
              </a:lvl4pPr>
              <a:lvl5pPr marL="2057400" indent="-228600" eaLnBrk="0" hangingPunct="0">
                <a:defRPr kumimoji="1" b="1" u="sng">
                  <a:solidFill>
                    <a:schemeClr val="tx1"/>
                  </a:solidFill>
                  <a:latin typeface="Times New Roman" panose="02020603050405020304" pitchFamily="18" charset="0"/>
                  <a:ea typeface="黑体" panose="02010609060101010101" pitchFamily="49" charset="-122"/>
                </a:defRPr>
              </a:lvl5pPr>
              <a:lvl6pPr marL="25146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6pPr>
              <a:lvl7pPr marL="29718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7pPr>
              <a:lvl8pPr marL="34290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8pPr>
              <a:lvl9pPr marL="38862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9pPr>
            </a:lstStyle>
            <a:p>
              <a:pPr eaLnBrk="1" hangingPunct="1">
                <a:lnSpc>
                  <a:spcPct val="100000"/>
                </a:lnSpc>
                <a:spcBef>
                  <a:spcPct val="0"/>
                </a:spcBef>
                <a:buFont typeface="Wingdings" panose="05000000000000000000" pitchFamily="2" charset="2"/>
                <a:buNone/>
              </a:pPr>
              <a:r>
                <a:rPr lang="en-US" altLang="zh-CN" sz="1600" u="none" dirty="0">
                  <a:solidFill>
                    <a:srgbClr val="0000CC"/>
                  </a:solidFill>
                  <a:latin typeface="Arial" panose="020B0604020202020204" pitchFamily="34" charset="0"/>
                  <a:cs typeface="Arial" panose="020B0604020202020204" pitchFamily="34" charset="0"/>
                </a:rPr>
                <a:t>Model CFSv2</a:t>
              </a:r>
              <a:endParaRPr lang="zh-CN" altLang="en-US" sz="1600" u="none" dirty="0">
                <a:solidFill>
                  <a:srgbClr val="0000CC"/>
                </a:solidFill>
                <a:latin typeface="Arial" panose="020B0604020202020204" pitchFamily="34" charset="0"/>
                <a:cs typeface="Arial" panose="020B0604020202020204" pitchFamily="34" charset="0"/>
              </a:endParaRPr>
            </a:p>
          </p:txBody>
        </p:sp>
      </p:grpSp>
      <p:grpSp>
        <p:nvGrpSpPr>
          <p:cNvPr id="9" name="Group 92">
            <a:extLst>
              <a:ext uri="{FF2B5EF4-FFF2-40B4-BE49-F238E27FC236}">
                <a16:creationId xmlns:a16="http://schemas.microsoft.com/office/drawing/2014/main" id="{F6525698-41A4-46E3-89E7-691865371A28}"/>
              </a:ext>
            </a:extLst>
          </p:cNvPr>
          <p:cNvGrpSpPr>
            <a:grpSpLocks/>
          </p:cNvGrpSpPr>
          <p:nvPr/>
        </p:nvGrpSpPr>
        <p:grpSpPr bwMode="auto">
          <a:xfrm>
            <a:off x="1076325" y="2043113"/>
            <a:ext cx="561975" cy="476250"/>
            <a:chOff x="3557" y="2313"/>
            <a:chExt cx="225" cy="457"/>
          </a:xfrm>
        </p:grpSpPr>
        <p:sp>
          <p:nvSpPr>
            <p:cNvPr id="83" name="Freeform 93">
              <a:extLst>
                <a:ext uri="{FF2B5EF4-FFF2-40B4-BE49-F238E27FC236}">
                  <a16:creationId xmlns:a16="http://schemas.microsoft.com/office/drawing/2014/main" id="{318090CC-BC77-4A46-B664-57A5FA81B1DA}"/>
                </a:ext>
              </a:extLst>
            </p:cNvPr>
            <p:cNvSpPr>
              <a:spLocks noEditPoints="1"/>
            </p:cNvSpPr>
            <p:nvPr/>
          </p:nvSpPr>
          <p:spPr bwMode="auto">
            <a:xfrm>
              <a:off x="3557" y="2313"/>
              <a:ext cx="225" cy="457"/>
            </a:xfrm>
            <a:custGeom>
              <a:avLst/>
              <a:gdLst/>
              <a:ahLst/>
              <a:cxnLst>
                <a:cxn ang="0">
                  <a:pos x="173" y="209"/>
                </a:cxn>
                <a:cxn ang="0">
                  <a:pos x="173" y="269"/>
                </a:cxn>
                <a:cxn ang="0">
                  <a:pos x="225" y="269"/>
                </a:cxn>
                <a:cxn ang="0">
                  <a:pos x="113" y="457"/>
                </a:cxn>
                <a:cxn ang="0">
                  <a:pos x="0" y="269"/>
                </a:cxn>
                <a:cxn ang="0">
                  <a:pos x="54" y="269"/>
                </a:cxn>
                <a:cxn ang="0">
                  <a:pos x="54" y="209"/>
                </a:cxn>
                <a:cxn ang="0">
                  <a:pos x="54" y="209"/>
                </a:cxn>
                <a:cxn ang="0">
                  <a:pos x="173" y="209"/>
                </a:cxn>
                <a:cxn ang="0">
                  <a:pos x="173" y="180"/>
                </a:cxn>
                <a:cxn ang="0">
                  <a:pos x="173" y="180"/>
                </a:cxn>
                <a:cxn ang="0">
                  <a:pos x="173" y="85"/>
                </a:cxn>
                <a:cxn ang="0">
                  <a:pos x="54" y="85"/>
                </a:cxn>
                <a:cxn ang="0">
                  <a:pos x="54" y="178"/>
                </a:cxn>
                <a:cxn ang="0">
                  <a:pos x="54" y="180"/>
                </a:cxn>
                <a:cxn ang="0">
                  <a:pos x="173" y="180"/>
                </a:cxn>
                <a:cxn ang="0">
                  <a:pos x="173" y="58"/>
                </a:cxn>
                <a:cxn ang="0">
                  <a:pos x="173" y="58"/>
                </a:cxn>
                <a:cxn ang="0">
                  <a:pos x="173" y="0"/>
                </a:cxn>
                <a:cxn ang="0">
                  <a:pos x="54" y="0"/>
                </a:cxn>
                <a:cxn ang="0">
                  <a:pos x="54" y="56"/>
                </a:cxn>
                <a:cxn ang="0">
                  <a:pos x="54" y="58"/>
                </a:cxn>
                <a:cxn ang="0">
                  <a:pos x="173" y="58"/>
                </a:cxn>
              </a:cxnLst>
              <a:rect l="0" t="0" r="r" b="b"/>
              <a:pathLst>
                <a:path w="225" h="457">
                  <a:moveTo>
                    <a:pt x="173" y="209"/>
                  </a:moveTo>
                  <a:lnTo>
                    <a:pt x="173" y="269"/>
                  </a:lnTo>
                  <a:lnTo>
                    <a:pt x="225" y="269"/>
                  </a:lnTo>
                  <a:lnTo>
                    <a:pt x="113" y="457"/>
                  </a:lnTo>
                  <a:lnTo>
                    <a:pt x="0" y="269"/>
                  </a:lnTo>
                  <a:lnTo>
                    <a:pt x="54" y="269"/>
                  </a:lnTo>
                  <a:lnTo>
                    <a:pt x="54" y="209"/>
                  </a:lnTo>
                  <a:lnTo>
                    <a:pt x="54" y="209"/>
                  </a:lnTo>
                  <a:lnTo>
                    <a:pt x="173" y="209"/>
                  </a:lnTo>
                  <a:close/>
                  <a:moveTo>
                    <a:pt x="173" y="180"/>
                  </a:moveTo>
                  <a:lnTo>
                    <a:pt x="173" y="180"/>
                  </a:lnTo>
                  <a:lnTo>
                    <a:pt x="173" y="85"/>
                  </a:lnTo>
                  <a:lnTo>
                    <a:pt x="54" y="85"/>
                  </a:lnTo>
                  <a:lnTo>
                    <a:pt x="54" y="178"/>
                  </a:lnTo>
                  <a:lnTo>
                    <a:pt x="54" y="180"/>
                  </a:lnTo>
                  <a:lnTo>
                    <a:pt x="173" y="180"/>
                  </a:lnTo>
                  <a:close/>
                  <a:moveTo>
                    <a:pt x="173" y="58"/>
                  </a:moveTo>
                  <a:lnTo>
                    <a:pt x="173" y="58"/>
                  </a:lnTo>
                  <a:lnTo>
                    <a:pt x="173" y="0"/>
                  </a:lnTo>
                  <a:lnTo>
                    <a:pt x="54" y="0"/>
                  </a:lnTo>
                  <a:lnTo>
                    <a:pt x="54" y="56"/>
                  </a:lnTo>
                  <a:lnTo>
                    <a:pt x="54" y="58"/>
                  </a:lnTo>
                  <a:lnTo>
                    <a:pt x="173" y="58"/>
                  </a:lnTo>
                  <a:close/>
                </a:path>
              </a:pathLst>
            </a:custGeom>
            <a:gradFill rotWithShape="1">
              <a:gsLst>
                <a:gs pos="0">
                  <a:srgbClr val="808080">
                    <a:gamma/>
                    <a:tint val="34902"/>
                    <a:invGamma/>
                  </a:srgbClr>
                </a:gs>
                <a:gs pos="100000">
                  <a:srgbClr val="808080"/>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84" name="Freeform 94">
              <a:extLst>
                <a:ext uri="{FF2B5EF4-FFF2-40B4-BE49-F238E27FC236}">
                  <a16:creationId xmlns:a16="http://schemas.microsoft.com/office/drawing/2014/main" id="{6B340407-4FC0-4F03-BA94-6B1F6E826879}"/>
                </a:ext>
              </a:extLst>
            </p:cNvPr>
            <p:cNvSpPr>
              <a:spLocks noEditPoints="1"/>
            </p:cNvSpPr>
            <p:nvPr/>
          </p:nvSpPr>
          <p:spPr bwMode="auto">
            <a:xfrm>
              <a:off x="3573" y="2321"/>
              <a:ext cx="195" cy="434"/>
            </a:xfrm>
            <a:custGeom>
              <a:avLst/>
              <a:gdLst/>
              <a:ahLst/>
              <a:cxnLst>
                <a:cxn ang="0">
                  <a:pos x="97" y="434"/>
                </a:cxn>
                <a:cxn ang="0">
                  <a:pos x="0" y="269"/>
                </a:cxn>
                <a:cxn ang="0">
                  <a:pos x="38" y="269"/>
                </a:cxn>
                <a:cxn ang="0">
                  <a:pos x="46" y="269"/>
                </a:cxn>
                <a:cxn ang="0">
                  <a:pos x="46" y="261"/>
                </a:cxn>
                <a:cxn ang="0">
                  <a:pos x="46" y="209"/>
                </a:cxn>
                <a:cxn ang="0">
                  <a:pos x="149" y="209"/>
                </a:cxn>
                <a:cxn ang="0">
                  <a:pos x="149" y="261"/>
                </a:cxn>
                <a:cxn ang="0">
                  <a:pos x="149" y="269"/>
                </a:cxn>
                <a:cxn ang="0">
                  <a:pos x="157" y="269"/>
                </a:cxn>
                <a:cxn ang="0">
                  <a:pos x="195" y="269"/>
                </a:cxn>
                <a:cxn ang="0">
                  <a:pos x="97" y="434"/>
                </a:cxn>
                <a:cxn ang="0">
                  <a:pos x="97" y="434"/>
                </a:cxn>
                <a:cxn ang="0">
                  <a:pos x="46" y="164"/>
                </a:cxn>
                <a:cxn ang="0">
                  <a:pos x="46" y="85"/>
                </a:cxn>
                <a:cxn ang="0">
                  <a:pos x="149" y="85"/>
                </a:cxn>
                <a:cxn ang="0">
                  <a:pos x="149" y="164"/>
                </a:cxn>
                <a:cxn ang="0">
                  <a:pos x="46" y="164"/>
                </a:cxn>
                <a:cxn ang="0">
                  <a:pos x="46" y="164"/>
                </a:cxn>
                <a:cxn ang="0">
                  <a:pos x="46" y="42"/>
                </a:cxn>
                <a:cxn ang="0">
                  <a:pos x="46" y="0"/>
                </a:cxn>
                <a:cxn ang="0">
                  <a:pos x="149" y="0"/>
                </a:cxn>
                <a:cxn ang="0">
                  <a:pos x="149" y="42"/>
                </a:cxn>
                <a:cxn ang="0">
                  <a:pos x="46" y="42"/>
                </a:cxn>
                <a:cxn ang="0">
                  <a:pos x="46" y="42"/>
                </a:cxn>
              </a:cxnLst>
              <a:rect l="0" t="0" r="r" b="b"/>
              <a:pathLst>
                <a:path w="195" h="434">
                  <a:moveTo>
                    <a:pt x="97" y="434"/>
                  </a:moveTo>
                  <a:lnTo>
                    <a:pt x="0" y="269"/>
                  </a:lnTo>
                  <a:lnTo>
                    <a:pt x="38" y="269"/>
                  </a:lnTo>
                  <a:lnTo>
                    <a:pt x="46" y="269"/>
                  </a:lnTo>
                  <a:lnTo>
                    <a:pt x="46" y="261"/>
                  </a:lnTo>
                  <a:lnTo>
                    <a:pt x="46" y="209"/>
                  </a:lnTo>
                  <a:lnTo>
                    <a:pt x="149" y="209"/>
                  </a:lnTo>
                  <a:lnTo>
                    <a:pt x="149" y="261"/>
                  </a:lnTo>
                  <a:lnTo>
                    <a:pt x="149" y="269"/>
                  </a:lnTo>
                  <a:lnTo>
                    <a:pt x="157" y="269"/>
                  </a:lnTo>
                  <a:lnTo>
                    <a:pt x="195" y="269"/>
                  </a:lnTo>
                  <a:lnTo>
                    <a:pt x="97" y="434"/>
                  </a:lnTo>
                  <a:lnTo>
                    <a:pt x="97" y="434"/>
                  </a:lnTo>
                  <a:close/>
                  <a:moveTo>
                    <a:pt x="46" y="164"/>
                  </a:moveTo>
                  <a:lnTo>
                    <a:pt x="46" y="85"/>
                  </a:lnTo>
                  <a:lnTo>
                    <a:pt x="149" y="85"/>
                  </a:lnTo>
                  <a:lnTo>
                    <a:pt x="149" y="164"/>
                  </a:lnTo>
                  <a:lnTo>
                    <a:pt x="46" y="164"/>
                  </a:lnTo>
                  <a:lnTo>
                    <a:pt x="46" y="164"/>
                  </a:lnTo>
                  <a:close/>
                  <a:moveTo>
                    <a:pt x="46" y="42"/>
                  </a:moveTo>
                  <a:lnTo>
                    <a:pt x="46" y="0"/>
                  </a:lnTo>
                  <a:lnTo>
                    <a:pt x="149" y="0"/>
                  </a:lnTo>
                  <a:lnTo>
                    <a:pt x="149" y="42"/>
                  </a:lnTo>
                  <a:lnTo>
                    <a:pt x="46" y="42"/>
                  </a:lnTo>
                  <a:lnTo>
                    <a:pt x="46" y="42"/>
                  </a:lnTo>
                  <a:close/>
                </a:path>
              </a:pathLst>
            </a:custGeom>
            <a:gradFill rotWithShape="1">
              <a:gsLst>
                <a:gs pos="0">
                  <a:srgbClr val="FFFFFF"/>
                </a:gs>
                <a:gs pos="100000">
                  <a:srgbClr val="FFFFFF">
                    <a:gamma/>
                    <a:shade val="82353"/>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grpSp>
    </p:spTree>
    <p:extLst>
      <p:ext uri="{BB962C8B-B14F-4D97-AF65-F5344CB8AC3E}">
        <p14:creationId xmlns:p14="http://schemas.microsoft.com/office/powerpoint/2010/main" val="29444293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片 61"/>
          <p:cNvPicPr>
            <a:picLocks noChangeAspect="1"/>
          </p:cNvPicPr>
          <p:nvPr/>
        </p:nvPicPr>
        <p:blipFill rotWithShape="1">
          <a:blip r:embed="rId2"/>
          <a:srcRect r="2210" b="5269"/>
          <a:stretch/>
        </p:blipFill>
        <p:spPr>
          <a:xfrm>
            <a:off x="1379163" y="85194"/>
            <a:ext cx="6488128" cy="4866370"/>
          </a:xfrm>
          <a:prstGeom prst="rect">
            <a:avLst/>
          </a:prstGeom>
          <a:solidFill>
            <a:schemeClr val="tx1"/>
          </a:solidFill>
        </p:spPr>
      </p:pic>
      <p:sp>
        <p:nvSpPr>
          <p:cNvPr id="63" name="矩形 62"/>
          <p:cNvSpPr/>
          <p:nvPr/>
        </p:nvSpPr>
        <p:spPr>
          <a:xfrm>
            <a:off x="284143" y="4857121"/>
            <a:ext cx="8678174" cy="1815882"/>
          </a:xfrm>
          <a:prstGeom prst="rect">
            <a:avLst/>
          </a:prstGeom>
          <a:solidFill>
            <a:srgbClr val="000066"/>
          </a:solidFill>
        </p:spPr>
        <p:txBody>
          <a:bodyPr wrap="square">
            <a:spAutoFit/>
          </a:bodyPr>
          <a:lstStyle/>
          <a:p>
            <a:pPr algn="just">
              <a:lnSpc>
                <a:spcPct val="100000"/>
              </a:lnSpc>
              <a:spcBef>
                <a:spcPts val="0"/>
              </a:spcBef>
              <a:buNone/>
            </a:pPr>
            <a:r>
              <a:rPr lang="en-US" altLang="zh-CN" sz="1600" u="none" dirty="0">
                <a:latin typeface="Arial" panose="020B0604020202020204" pitchFamily="34" charset="0"/>
                <a:ea typeface="宋体" panose="02010600030101010101" pitchFamily="2" charset="-122"/>
                <a:cs typeface="Arial" panose="020B0604020202020204" pitchFamily="34" charset="0"/>
              </a:rPr>
              <a:t>Mean RMSE from Jan 1999 to Dec 2010 of GHT at 500 </a:t>
            </a:r>
            <a:r>
              <a:rPr lang="en-US" altLang="zh-CN" sz="1600" u="none" dirty="0" err="1">
                <a:latin typeface="Arial" panose="020B0604020202020204" pitchFamily="34" charset="0"/>
                <a:ea typeface="宋体" panose="02010600030101010101" pitchFamily="2" charset="-122"/>
                <a:cs typeface="Arial" panose="020B0604020202020204" pitchFamily="34" charset="0"/>
              </a:rPr>
              <a:t>hPa</a:t>
            </a:r>
            <a:r>
              <a:rPr lang="en-US" altLang="zh-CN" sz="1600" u="none" dirty="0">
                <a:latin typeface="Arial" panose="020B0604020202020204" pitchFamily="34" charset="0"/>
                <a:ea typeface="宋体" panose="02010600030101010101" pitchFamily="2" charset="-122"/>
                <a:cs typeface="Arial" panose="020B0604020202020204" pitchFamily="34" charset="0"/>
              </a:rPr>
              <a:t> from CFSv2 operational forecast data averaged (a) globally (</a:t>
            </a:r>
            <a:r>
              <a:rPr lang="en-US" altLang="zh-CN" sz="1600" u="none" dirty="0" smtClean="0">
                <a:latin typeface="Arial" panose="020B0604020202020204" pitchFamily="34" charset="0"/>
                <a:ea typeface="宋体" panose="02010600030101010101" pitchFamily="2" charset="-122"/>
                <a:cs typeface="Arial" panose="020B0604020202020204" pitchFamily="34" charset="0"/>
              </a:rPr>
              <a:t>90S–90N</a:t>
            </a:r>
            <a:r>
              <a:rPr lang="en-US" altLang="zh-CN" sz="1600" u="none" dirty="0">
                <a:latin typeface="Arial" panose="020B0604020202020204" pitchFamily="34" charset="0"/>
                <a:ea typeface="宋体" panose="02010600030101010101" pitchFamily="2" charset="-122"/>
                <a:cs typeface="Arial" panose="020B0604020202020204" pitchFamily="34" charset="0"/>
              </a:rPr>
              <a:t>), and over (b) the extratropical Northern Hemisphere (NH, </a:t>
            </a:r>
            <a:r>
              <a:rPr lang="en-US" altLang="zh-CN" sz="1600" u="none" dirty="0" smtClean="0">
                <a:latin typeface="Arial" panose="020B0604020202020204" pitchFamily="34" charset="0"/>
                <a:ea typeface="宋体" panose="02010600030101010101" pitchFamily="2" charset="-122"/>
                <a:cs typeface="Arial" panose="020B0604020202020204" pitchFamily="34" charset="0"/>
              </a:rPr>
              <a:t>20N–90N</a:t>
            </a:r>
            <a:r>
              <a:rPr lang="en-US" altLang="zh-CN" sz="1600" u="none" dirty="0">
                <a:latin typeface="Arial" panose="020B0604020202020204" pitchFamily="34" charset="0"/>
                <a:ea typeface="宋体" panose="02010600030101010101" pitchFamily="2" charset="-122"/>
                <a:cs typeface="Arial" panose="020B0604020202020204" pitchFamily="34" charset="0"/>
              </a:rPr>
              <a:t>), (c) the extratropical Southern Hemisphere (SH, </a:t>
            </a:r>
            <a:r>
              <a:rPr lang="en-US" altLang="zh-CN" sz="1600" u="none" dirty="0" smtClean="0">
                <a:latin typeface="Arial" panose="020B0604020202020204" pitchFamily="34" charset="0"/>
                <a:ea typeface="宋体" panose="02010600030101010101" pitchFamily="2" charset="-122"/>
                <a:cs typeface="Arial" panose="020B0604020202020204" pitchFamily="34" charset="0"/>
              </a:rPr>
              <a:t>90S–20S</a:t>
            </a:r>
            <a:r>
              <a:rPr lang="en-US" altLang="zh-CN" sz="1600" u="none" dirty="0">
                <a:latin typeface="Arial" panose="020B0604020202020204" pitchFamily="34" charset="0"/>
                <a:ea typeface="宋体" panose="02010600030101010101" pitchFamily="2" charset="-122"/>
                <a:cs typeface="Arial" panose="020B0604020202020204" pitchFamily="34" charset="0"/>
              </a:rPr>
              <a:t>), and (d) the tropics (TRO, </a:t>
            </a:r>
            <a:r>
              <a:rPr lang="en-US" altLang="zh-CN" sz="1600" u="none" dirty="0" smtClean="0">
                <a:latin typeface="Arial" panose="020B0604020202020204" pitchFamily="34" charset="0"/>
                <a:ea typeface="宋体" panose="02010600030101010101" pitchFamily="2" charset="-122"/>
                <a:cs typeface="Arial" panose="020B0604020202020204" pitchFamily="34" charset="0"/>
              </a:rPr>
              <a:t>20S–20N</a:t>
            </a:r>
            <a:r>
              <a:rPr lang="en-US" altLang="zh-CN" sz="1600" u="none" dirty="0">
                <a:latin typeface="Arial" panose="020B0604020202020204" pitchFamily="34" charset="0"/>
                <a:ea typeface="宋体" panose="02010600030101010101" pitchFamily="2" charset="-122"/>
                <a:cs typeface="Arial" panose="020B0604020202020204" pitchFamily="34" charset="0"/>
              </a:rPr>
              <a:t>). Black, red, and blue dashed lines are the error AV, the attractor radius (AR), and the GAR of the time series with 00Z initial conditions, respectively. The numbers (in days) in the legends correspond to the time at which the mean RMSE reaches the AR, GAR, and AV.</a:t>
            </a:r>
            <a:endParaRPr lang="zh-CN" altLang="en-US" sz="1600" u="none" dirty="0">
              <a:latin typeface="Arial" panose="020B0604020202020204" pitchFamily="34" charset="0"/>
              <a:cs typeface="Arial" panose="020B0604020202020204" pitchFamily="34" charset="0"/>
            </a:endParaRPr>
          </a:p>
        </p:txBody>
      </p:sp>
      <p:sp>
        <p:nvSpPr>
          <p:cNvPr id="64" name="Rectangle 1"/>
          <p:cNvSpPr>
            <a:spLocks noChangeArrowheads="1"/>
          </p:cNvSpPr>
          <p:nvPr/>
        </p:nvSpPr>
        <p:spPr bwMode="auto">
          <a:xfrm>
            <a:off x="5952170" y="6444876"/>
            <a:ext cx="3010144" cy="369994"/>
          </a:xfrm>
          <a:prstGeom prst="roundRect">
            <a:avLst>
              <a:gd name="adj" fmla="val 10452"/>
            </a:avLst>
          </a:prstGeom>
          <a:solidFill>
            <a:srgbClr val="000066"/>
          </a:solidFill>
          <a:ln w="9525">
            <a:noFill/>
            <a:miter lim="800000"/>
            <a:headEnd/>
            <a:tailEnd/>
          </a:ln>
          <a:effectLst/>
        </p:spPr>
        <p:txBody>
          <a:bodyPr vert="horz" wrap="square" lIns="36000" tIns="36000" rIns="36000" bIns="36000" numCol="1" anchor="ctr" anchorCtr="0" compatLnSpc="1">
            <a:prstTxWarp prst="textNoShape">
              <a:avLst/>
            </a:prstTxWarp>
            <a:spAutoFit/>
          </a:bodyPr>
          <a:lstStyle/>
          <a:p>
            <a:pPr marL="177800" indent="-177800" algn="ctr" fontAlgn="base">
              <a:lnSpc>
                <a:spcPct val="100000"/>
              </a:lnSpc>
              <a:spcBef>
                <a:spcPts val="200"/>
              </a:spcBef>
              <a:spcAft>
                <a:spcPts val="0"/>
              </a:spcAft>
              <a:buNone/>
            </a:pPr>
            <a:r>
              <a:rPr kumimoji="1" lang="en-US" altLang="zh-CN" b="1" u="none" dirty="0" smtClean="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(Li, Feng</a:t>
            </a:r>
            <a:r>
              <a:rPr lang="en-US" altLang="zh-CN" u="none" dirty="0" smtClean="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 &amp;</a:t>
            </a:r>
            <a:r>
              <a:rPr kumimoji="1" lang="en-US" altLang="zh-CN" b="1" u="none" dirty="0" smtClean="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 </a:t>
            </a:r>
            <a:r>
              <a:rPr kumimoji="1" lang="en-US" altLang="zh-CN" b="1" u="none" dirty="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Ding</a:t>
            </a:r>
            <a:r>
              <a:rPr lang="en-US"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 </a:t>
            </a:r>
            <a:r>
              <a:rPr lang="en-US" u="none" dirty="0" smtClean="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2017)</a:t>
            </a:r>
            <a:endParaRPr lang="en-US"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endParaRPr>
          </a:p>
        </p:txBody>
      </p:sp>
    </p:spTree>
    <p:extLst>
      <p:ext uri="{BB962C8B-B14F-4D97-AF65-F5344CB8AC3E}">
        <p14:creationId xmlns:p14="http://schemas.microsoft.com/office/powerpoint/2010/main" val="57644662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ight Arrow 87">
            <a:extLst>
              <a:ext uri="{FF2B5EF4-FFF2-40B4-BE49-F238E27FC236}">
                <a16:creationId xmlns:a16="http://schemas.microsoft.com/office/drawing/2014/main" id="{D0A5356C-1484-4104-9B5E-108E70590AB7}"/>
              </a:ext>
            </a:extLst>
          </p:cNvPr>
          <p:cNvSpPr/>
          <p:nvPr/>
        </p:nvSpPr>
        <p:spPr>
          <a:xfrm>
            <a:off x="166255" y="137349"/>
            <a:ext cx="8977745" cy="1235034"/>
          </a:xfrm>
          <a:prstGeom prst="rightArrow">
            <a:avLst/>
          </a:prstGeom>
          <a:gradFill flip="none" rotWithShape="1">
            <a:gsLst>
              <a:gs pos="72000">
                <a:srgbClr val="00B0F0"/>
              </a:gs>
              <a:gs pos="50000">
                <a:srgbClr val="0070C0"/>
              </a:gs>
            </a:gsLst>
            <a:lin ang="5400000" scaled="0"/>
            <a:tileRect/>
          </a:gra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fontAlgn="auto">
              <a:lnSpc>
                <a:spcPct val="100000"/>
              </a:lnSpc>
              <a:spcBef>
                <a:spcPts val="0"/>
              </a:spcBef>
              <a:spcAft>
                <a:spcPts val="0"/>
              </a:spcAft>
              <a:buFontTx/>
              <a:buNone/>
              <a:defRPr/>
            </a:pPr>
            <a:endParaRPr kumimoji="0" lang="en-US" b="0" u="none" kern="0">
              <a:solidFill>
                <a:sysClr val="window" lastClr="FFFFFF"/>
              </a:solidFill>
              <a:latin typeface="Calibri"/>
              <a:ea typeface="+mn-ea"/>
            </a:endParaRPr>
          </a:p>
        </p:txBody>
      </p:sp>
      <p:grpSp>
        <p:nvGrpSpPr>
          <p:cNvPr id="47" name="Group 76">
            <a:extLst>
              <a:ext uri="{FF2B5EF4-FFF2-40B4-BE49-F238E27FC236}">
                <a16:creationId xmlns:a16="http://schemas.microsoft.com/office/drawing/2014/main" id="{657BD847-AA16-4E9E-8456-68EA4CCBCB6D}"/>
              </a:ext>
            </a:extLst>
          </p:cNvPr>
          <p:cNvGrpSpPr>
            <a:grpSpLocks/>
          </p:cNvGrpSpPr>
          <p:nvPr/>
        </p:nvGrpSpPr>
        <p:grpSpPr bwMode="auto">
          <a:xfrm>
            <a:off x="609600" y="89027"/>
            <a:ext cx="1506538" cy="1331912"/>
            <a:chOff x="2561" y="1346"/>
            <a:chExt cx="394" cy="409"/>
          </a:xfrm>
        </p:grpSpPr>
        <p:sp>
          <p:nvSpPr>
            <p:cNvPr id="50" name="Oval 72">
              <a:extLst>
                <a:ext uri="{FF2B5EF4-FFF2-40B4-BE49-F238E27FC236}">
                  <a16:creationId xmlns:a16="http://schemas.microsoft.com/office/drawing/2014/main" id="{81B4924A-1EED-44BA-A4BA-F5FE8B46093E}"/>
                </a:ext>
              </a:extLst>
            </p:cNvPr>
            <p:cNvSpPr>
              <a:spLocks noChangeArrowheads="1"/>
            </p:cNvSpPr>
            <p:nvPr/>
          </p:nvSpPr>
          <p:spPr bwMode="auto">
            <a:xfrm>
              <a:off x="2561" y="1346"/>
              <a:ext cx="394" cy="409"/>
            </a:xfrm>
            <a:prstGeom prst="ellipse">
              <a:avLst/>
            </a:prstGeom>
            <a:gradFill rotWithShape="1">
              <a:gsLst>
                <a:gs pos="0">
                  <a:srgbClr val="CECECE"/>
                </a:gs>
                <a:gs pos="100000">
                  <a:srgbClr val="B2B2B2"/>
                </a:gs>
              </a:gsLst>
              <a:lin ang="5400000" scaled="1"/>
            </a:gradFill>
            <a:ln>
              <a:noFill/>
            </a:ln>
            <a:extLst/>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51" name="Oval 73">
              <a:extLst>
                <a:ext uri="{FF2B5EF4-FFF2-40B4-BE49-F238E27FC236}">
                  <a16:creationId xmlns:a16="http://schemas.microsoft.com/office/drawing/2014/main" id="{798A219A-6A7A-4636-8493-93D2EC44D2FF}"/>
                </a:ext>
              </a:extLst>
            </p:cNvPr>
            <p:cNvSpPr>
              <a:spLocks noChangeArrowheads="1"/>
            </p:cNvSpPr>
            <p:nvPr/>
          </p:nvSpPr>
          <p:spPr bwMode="auto">
            <a:xfrm>
              <a:off x="2568" y="1353"/>
              <a:ext cx="380" cy="381"/>
            </a:xfrm>
            <a:prstGeom prst="ellipse">
              <a:avLst/>
            </a:prstGeom>
            <a:gradFill rotWithShape="1">
              <a:gsLst>
                <a:gs pos="0">
                  <a:srgbClr val="FFFFFF"/>
                </a:gs>
                <a:gs pos="100000">
                  <a:srgbClr val="FFFFFF">
                    <a:gamma/>
                    <a:shade val="82353"/>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52" name="Oval 74">
              <a:extLst>
                <a:ext uri="{FF2B5EF4-FFF2-40B4-BE49-F238E27FC236}">
                  <a16:creationId xmlns:a16="http://schemas.microsoft.com/office/drawing/2014/main" id="{BA3A21EA-9AC6-414D-802B-4B53C83DDFF3}"/>
                </a:ext>
              </a:extLst>
            </p:cNvPr>
            <p:cNvSpPr>
              <a:spLocks noChangeArrowheads="1"/>
            </p:cNvSpPr>
            <p:nvPr/>
          </p:nvSpPr>
          <p:spPr bwMode="auto">
            <a:xfrm>
              <a:off x="2596" y="1379"/>
              <a:ext cx="324" cy="327"/>
            </a:xfrm>
            <a:prstGeom prst="ellipse">
              <a:avLst/>
            </a:prstGeom>
            <a:gradFill rotWithShape="1">
              <a:gsLst>
                <a:gs pos="0">
                  <a:srgbClr val="018CCB"/>
                </a:gs>
                <a:gs pos="100000">
                  <a:srgbClr val="018CCB">
                    <a:gamma/>
                    <a:shade val="72941"/>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53" name="Oval 75">
              <a:extLst>
                <a:ext uri="{FF2B5EF4-FFF2-40B4-BE49-F238E27FC236}">
                  <a16:creationId xmlns:a16="http://schemas.microsoft.com/office/drawing/2014/main" id="{8A4EBAC1-B224-4022-A0BE-8FB2BF54F8E3}"/>
                </a:ext>
              </a:extLst>
            </p:cNvPr>
            <p:cNvSpPr>
              <a:spLocks noChangeArrowheads="1"/>
            </p:cNvSpPr>
            <p:nvPr/>
          </p:nvSpPr>
          <p:spPr bwMode="auto">
            <a:xfrm>
              <a:off x="2655" y="1384"/>
              <a:ext cx="203" cy="118"/>
            </a:xfrm>
            <a:prstGeom prst="ellipse">
              <a:avLst/>
            </a:prstGeom>
            <a:gradFill rotWithShape="1">
              <a:gsLst>
                <a:gs pos="0">
                  <a:srgbClr val="018CCB"/>
                </a:gs>
                <a:gs pos="100000">
                  <a:srgbClr val="018CCB">
                    <a:gamma/>
                    <a:tint val="79216"/>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grpSp>
      <p:grpSp>
        <p:nvGrpSpPr>
          <p:cNvPr id="58" name="Group 77">
            <a:extLst>
              <a:ext uri="{FF2B5EF4-FFF2-40B4-BE49-F238E27FC236}">
                <a16:creationId xmlns:a16="http://schemas.microsoft.com/office/drawing/2014/main" id="{0BDFA959-F9EB-4B01-978E-81B0F4C0C980}"/>
              </a:ext>
            </a:extLst>
          </p:cNvPr>
          <p:cNvGrpSpPr>
            <a:grpSpLocks/>
          </p:cNvGrpSpPr>
          <p:nvPr/>
        </p:nvGrpSpPr>
        <p:grpSpPr bwMode="auto">
          <a:xfrm>
            <a:off x="2439988" y="89027"/>
            <a:ext cx="1506537" cy="1331912"/>
            <a:chOff x="2561" y="1346"/>
            <a:chExt cx="394" cy="409"/>
          </a:xfrm>
        </p:grpSpPr>
        <p:sp>
          <p:nvSpPr>
            <p:cNvPr id="63" name="Oval 78">
              <a:extLst>
                <a:ext uri="{FF2B5EF4-FFF2-40B4-BE49-F238E27FC236}">
                  <a16:creationId xmlns:a16="http://schemas.microsoft.com/office/drawing/2014/main" id="{EC480877-6741-413F-82E4-93E9F8C51123}"/>
                </a:ext>
              </a:extLst>
            </p:cNvPr>
            <p:cNvSpPr>
              <a:spLocks noChangeArrowheads="1"/>
            </p:cNvSpPr>
            <p:nvPr/>
          </p:nvSpPr>
          <p:spPr bwMode="auto">
            <a:xfrm>
              <a:off x="2561" y="1346"/>
              <a:ext cx="394" cy="409"/>
            </a:xfrm>
            <a:prstGeom prst="ellipse">
              <a:avLst/>
            </a:prstGeom>
            <a:gradFill rotWithShape="1">
              <a:gsLst>
                <a:gs pos="0">
                  <a:srgbClr val="CECECE"/>
                </a:gs>
                <a:gs pos="100000">
                  <a:srgbClr val="B2B2B2"/>
                </a:gs>
              </a:gsLst>
              <a:lin ang="5400000" scaled="1"/>
            </a:gradFill>
            <a:ln>
              <a:noFill/>
            </a:ln>
            <a:extLst/>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68" name="Oval 79">
              <a:extLst>
                <a:ext uri="{FF2B5EF4-FFF2-40B4-BE49-F238E27FC236}">
                  <a16:creationId xmlns:a16="http://schemas.microsoft.com/office/drawing/2014/main" id="{EF0AAC8F-8523-47BB-9A97-6310D6E50C35}"/>
                </a:ext>
              </a:extLst>
            </p:cNvPr>
            <p:cNvSpPr>
              <a:spLocks noChangeArrowheads="1"/>
            </p:cNvSpPr>
            <p:nvPr/>
          </p:nvSpPr>
          <p:spPr bwMode="auto">
            <a:xfrm>
              <a:off x="2568" y="1353"/>
              <a:ext cx="380" cy="381"/>
            </a:xfrm>
            <a:prstGeom prst="ellipse">
              <a:avLst/>
            </a:prstGeom>
            <a:gradFill rotWithShape="1">
              <a:gsLst>
                <a:gs pos="0">
                  <a:srgbClr val="FFFFFF"/>
                </a:gs>
                <a:gs pos="100000">
                  <a:srgbClr val="FFFFFF">
                    <a:gamma/>
                    <a:shade val="82353"/>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73" name="Oval 80">
              <a:extLst>
                <a:ext uri="{FF2B5EF4-FFF2-40B4-BE49-F238E27FC236}">
                  <a16:creationId xmlns:a16="http://schemas.microsoft.com/office/drawing/2014/main" id="{4933C409-6C90-4A69-A37F-E72399B43E47}"/>
                </a:ext>
              </a:extLst>
            </p:cNvPr>
            <p:cNvSpPr>
              <a:spLocks noChangeArrowheads="1"/>
            </p:cNvSpPr>
            <p:nvPr/>
          </p:nvSpPr>
          <p:spPr bwMode="auto">
            <a:xfrm>
              <a:off x="2596" y="1379"/>
              <a:ext cx="324" cy="327"/>
            </a:xfrm>
            <a:prstGeom prst="ellipse">
              <a:avLst/>
            </a:prstGeom>
            <a:gradFill rotWithShape="1">
              <a:gsLst>
                <a:gs pos="0">
                  <a:srgbClr val="CC0000"/>
                </a:gs>
                <a:gs pos="100000">
                  <a:srgbClr val="CC0000">
                    <a:gamma/>
                    <a:shade val="72941"/>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74" name="Oval 81">
              <a:extLst>
                <a:ext uri="{FF2B5EF4-FFF2-40B4-BE49-F238E27FC236}">
                  <a16:creationId xmlns:a16="http://schemas.microsoft.com/office/drawing/2014/main" id="{32D4B49F-555F-4A27-BDD3-650C67A7E77F}"/>
                </a:ext>
              </a:extLst>
            </p:cNvPr>
            <p:cNvSpPr>
              <a:spLocks noChangeArrowheads="1"/>
            </p:cNvSpPr>
            <p:nvPr/>
          </p:nvSpPr>
          <p:spPr bwMode="auto">
            <a:xfrm>
              <a:off x="2655" y="1384"/>
              <a:ext cx="203" cy="118"/>
            </a:xfrm>
            <a:prstGeom prst="ellipse">
              <a:avLst/>
            </a:prstGeom>
            <a:gradFill rotWithShape="1">
              <a:gsLst>
                <a:gs pos="0">
                  <a:srgbClr val="CC0000"/>
                </a:gs>
                <a:gs pos="100000">
                  <a:srgbClr val="CC0000">
                    <a:gamma/>
                    <a:tint val="79216"/>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grpSp>
      <p:grpSp>
        <p:nvGrpSpPr>
          <p:cNvPr id="75" name="Group 82">
            <a:extLst>
              <a:ext uri="{FF2B5EF4-FFF2-40B4-BE49-F238E27FC236}">
                <a16:creationId xmlns:a16="http://schemas.microsoft.com/office/drawing/2014/main" id="{BA8DA7A5-7CCA-4267-A57F-020BB92B324B}"/>
              </a:ext>
            </a:extLst>
          </p:cNvPr>
          <p:cNvGrpSpPr>
            <a:grpSpLocks/>
          </p:cNvGrpSpPr>
          <p:nvPr/>
        </p:nvGrpSpPr>
        <p:grpSpPr bwMode="auto">
          <a:xfrm>
            <a:off x="4305300" y="89027"/>
            <a:ext cx="1506538" cy="1331912"/>
            <a:chOff x="2561" y="1346"/>
            <a:chExt cx="394" cy="409"/>
          </a:xfrm>
        </p:grpSpPr>
        <p:sp>
          <p:nvSpPr>
            <p:cNvPr id="76" name="Oval 83">
              <a:extLst>
                <a:ext uri="{FF2B5EF4-FFF2-40B4-BE49-F238E27FC236}">
                  <a16:creationId xmlns:a16="http://schemas.microsoft.com/office/drawing/2014/main" id="{3BA5CD3C-7C0D-4D65-A48E-8BDE51457900}"/>
                </a:ext>
              </a:extLst>
            </p:cNvPr>
            <p:cNvSpPr>
              <a:spLocks noChangeArrowheads="1"/>
            </p:cNvSpPr>
            <p:nvPr/>
          </p:nvSpPr>
          <p:spPr bwMode="auto">
            <a:xfrm>
              <a:off x="2561" y="1346"/>
              <a:ext cx="394" cy="409"/>
            </a:xfrm>
            <a:prstGeom prst="ellipse">
              <a:avLst/>
            </a:prstGeom>
            <a:gradFill rotWithShape="1">
              <a:gsLst>
                <a:gs pos="0">
                  <a:srgbClr val="CECECE"/>
                </a:gs>
                <a:gs pos="100000">
                  <a:srgbClr val="B2B2B2"/>
                </a:gs>
              </a:gsLst>
              <a:lin ang="5400000" scaled="1"/>
            </a:gradFill>
            <a:ln>
              <a:noFill/>
            </a:ln>
            <a:extLst/>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79" name="Oval 84">
              <a:extLst>
                <a:ext uri="{FF2B5EF4-FFF2-40B4-BE49-F238E27FC236}">
                  <a16:creationId xmlns:a16="http://schemas.microsoft.com/office/drawing/2014/main" id="{D60381A4-0146-4591-B391-3D62056E5CA7}"/>
                </a:ext>
              </a:extLst>
            </p:cNvPr>
            <p:cNvSpPr>
              <a:spLocks noChangeArrowheads="1"/>
            </p:cNvSpPr>
            <p:nvPr/>
          </p:nvSpPr>
          <p:spPr bwMode="auto">
            <a:xfrm>
              <a:off x="2568" y="1353"/>
              <a:ext cx="380" cy="381"/>
            </a:xfrm>
            <a:prstGeom prst="ellipse">
              <a:avLst/>
            </a:prstGeom>
            <a:gradFill rotWithShape="1">
              <a:gsLst>
                <a:gs pos="0">
                  <a:srgbClr val="FFFFFF"/>
                </a:gs>
                <a:gs pos="100000">
                  <a:srgbClr val="FFFFFF">
                    <a:gamma/>
                    <a:shade val="82353"/>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80" name="Oval 85">
              <a:extLst>
                <a:ext uri="{FF2B5EF4-FFF2-40B4-BE49-F238E27FC236}">
                  <a16:creationId xmlns:a16="http://schemas.microsoft.com/office/drawing/2014/main" id="{CA0EAB5C-D69D-444B-8261-8CB4D46201DB}"/>
                </a:ext>
              </a:extLst>
            </p:cNvPr>
            <p:cNvSpPr>
              <a:spLocks noChangeArrowheads="1"/>
            </p:cNvSpPr>
            <p:nvPr/>
          </p:nvSpPr>
          <p:spPr bwMode="auto">
            <a:xfrm>
              <a:off x="2596" y="1379"/>
              <a:ext cx="324" cy="327"/>
            </a:xfrm>
            <a:prstGeom prst="ellipse">
              <a:avLst/>
            </a:prstGeom>
            <a:gradFill rotWithShape="1">
              <a:gsLst>
                <a:gs pos="0">
                  <a:srgbClr val="99CC00"/>
                </a:gs>
                <a:gs pos="100000">
                  <a:srgbClr val="99CC00">
                    <a:gamma/>
                    <a:shade val="72941"/>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81" name="Oval 86">
              <a:extLst>
                <a:ext uri="{FF2B5EF4-FFF2-40B4-BE49-F238E27FC236}">
                  <a16:creationId xmlns:a16="http://schemas.microsoft.com/office/drawing/2014/main" id="{B559A5A1-926C-4CBE-9258-8624EAC21FAF}"/>
                </a:ext>
              </a:extLst>
            </p:cNvPr>
            <p:cNvSpPr>
              <a:spLocks noChangeArrowheads="1"/>
            </p:cNvSpPr>
            <p:nvPr/>
          </p:nvSpPr>
          <p:spPr bwMode="auto">
            <a:xfrm>
              <a:off x="2655" y="1384"/>
              <a:ext cx="203" cy="118"/>
            </a:xfrm>
            <a:prstGeom prst="ellipse">
              <a:avLst/>
            </a:prstGeom>
            <a:gradFill rotWithShape="1">
              <a:gsLst>
                <a:gs pos="0">
                  <a:srgbClr val="99CC00"/>
                </a:gs>
                <a:gs pos="100000">
                  <a:srgbClr val="99CC00">
                    <a:gamma/>
                    <a:tint val="79216"/>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grpSp>
      <p:grpSp>
        <p:nvGrpSpPr>
          <p:cNvPr id="82" name="Group 87">
            <a:extLst>
              <a:ext uri="{FF2B5EF4-FFF2-40B4-BE49-F238E27FC236}">
                <a16:creationId xmlns:a16="http://schemas.microsoft.com/office/drawing/2014/main" id="{667B0530-A226-4F69-83DC-AF52E3D728C7}"/>
              </a:ext>
            </a:extLst>
          </p:cNvPr>
          <p:cNvGrpSpPr>
            <a:grpSpLocks/>
          </p:cNvGrpSpPr>
          <p:nvPr/>
        </p:nvGrpSpPr>
        <p:grpSpPr bwMode="auto">
          <a:xfrm>
            <a:off x="6207125" y="89027"/>
            <a:ext cx="1506538" cy="1331912"/>
            <a:chOff x="2561" y="1346"/>
            <a:chExt cx="394" cy="409"/>
          </a:xfrm>
        </p:grpSpPr>
        <p:sp>
          <p:nvSpPr>
            <p:cNvPr id="83" name="Oval 88">
              <a:extLst>
                <a:ext uri="{FF2B5EF4-FFF2-40B4-BE49-F238E27FC236}">
                  <a16:creationId xmlns:a16="http://schemas.microsoft.com/office/drawing/2014/main" id="{EB180D9B-860C-47EE-A92B-B36C81BF2B8E}"/>
                </a:ext>
              </a:extLst>
            </p:cNvPr>
            <p:cNvSpPr>
              <a:spLocks noChangeArrowheads="1"/>
            </p:cNvSpPr>
            <p:nvPr/>
          </p:nvSpPr>
          <p:spPr bwMode="auto">
            <a:xfrm>
              <a:off x="2561" y="1346"/>
              <a:ext cx="394" cy="409"/>
            </a:xfrm>
            <a:prstGeom prst="ellipse">
              <a:avLst/>
            </a:prstGeom>
            <a:gradFill rotWithShape="1">
              <a:gsLst>
                <a:gs pos="0">
                  <a:srgbClr val="CECECE"/>
                </a:gs>
                <a:gs pos="100000">
                  <a:srgbClr val="B2B2B2"/>
                </a:gs>
              </a:gsLst>
              <a:lin ang="5400000" scaled="1"/>
            </a:gradFill>
            <a:ln>
              <a:noFill/>
            </a:ln>
            <a:extLst/>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84" name="Oval 89">
              <a:extLst>
                <a:ext uri="{FF2B5EF4-FFF2-40B4-BE49-F238E27FC236}">
                  <a16:creationId xmlns:a16="http://schemas.microsoft.com/office/drawing/2014/main" id="{66935444-FA93-454E-8ABA-50FF10B5630E}"/>
                </a:ext>
              </a:extLst>
            </p:cNvPr>
            <p:cNvSpPr>
              <a:spLocks noChangeArrowheads="1"/>
            </p:cNvSpPr>
            <p:nvPr/>
          </p:nvSpPr>
          <p:spPr bwMode="auto">
            <a:xfrm>
              <a:off x="2568" y="1353"/>
              <a:ext cx="380" cy="381"/>
            </a:xfrm>
            <a:prstGeom prst="ellipse">
              <a:avLst/>
            </a:prstGeom>
            <a:gradFill rotWithShape="1">
              <a:gsLst>
                <a:gs pos="0">
                  <a:srgbClr val="FFFFFF"/>
                </a:gs>
                <a:gs pos="100000">
                  <a:srgbClr val="FFFFFF">
                    <a:gamma/>
                    <a:shade val="82353"/>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85" name="Oval 90">
              <a:extLst>
                <a:ext uri="{FF2B5EF4-FFF2-40B4-BE49-F238E27FC236}">
                  <a16:creationId xmlns:a16="http://schemas.microsoft.com/office/drawing/2014/main" id="{16E2B32E-2FAE-4742-B551-1B3F21DB9140}"/>
                </a:ext>
              </a:extLst>
            </p:cNvPr>
            <p:cNvSpPr>
              <a:spLocks noChangeArrowheads="1"/>
            </p:cNvSpPr>
            <p:nvPr/>
          </p:nvSpPr>
          <p:spPr bwMode="auto">
            <a:xfrm>
              <a:off x="2596" y="1379"/>
              <a:ext cx="324" cy="327"/>
            </a:xfrm>
            <a:prstGeom prst="ellipse">
              <a:avLst/>
            </a:prstGeom>
            <a:gradFill rotWithShape="1">
              <a:gsLst>
                <a:gs pos="0">
                  <a:srgbClr val="FFCC00"/>
                </a:gs>
                <a:gs pos="100000">
                  <a:srgbClr val="FFCC00">
                    <a:gamma/>
                    <a:shade val="72941"/>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86" name="Oval 91">
              <a:extLst>
                <a:ext uri="{FF2B5EF4-FFF2-40B4-BE49-F238E27FC236}">
                  <a16:creationId xmlns:a16="http://schemas.microsoft.com/office/drawing/2014/main" id="{4E8631A8-3B3B-42B4-8FCA-65102881BD36}"/>
                </a:ext>
              </a:extLst>
            </p:cNvPr>
            <p:cNvSpPr>
              <a:spLocks noChangeArrowheads="1"/>
            </p:cNvSpPr>
            <p:nvPr/>
          </p:nvSpPr>
          <p:spPr bwMode="auto">
            <a:xfrm>
              <a:off x="2655" y="1384"/>
              <a:ext cx="203" cy="118"/>
            </a:xfrm>
            <a:prstGeom prst="ellipse">
              <a:avLst/>
            </a:prstGeom>
            <a:gradFill rotWithShape="1">
              <a:gsLst>
                <a:gs pos="0">
                  <a:srgbClr val="FFCC00"/>
                </a:gs>
                <a:gs pos="100000">
                  <a:srgbClr val="FFCC00">
                    <a:gamma/>
                    <a:tint val="79216"/>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grpSp>
      <p:sp>
        <p:nvSpPr>
          <p:cNvPr id="87" name="Rectangle 9">
            <a:extLst>
              <a:ext uri="{FF2B5EF4-FFF2-40B4-BE49-F238E27FC236}">
                <a16:creationId xmlns:a16="http://schemas.microsoft.com/office/drawing/2014/main" id="{E34D867E-561E-4A46-9A21-5F9FE65E4C4F}"/>
              </a:ext>
            </a:extLst>
          </p:cNvPr>
          <p:cNvSpPr>
            <a:spLocks noChangeArrowheads="1"/>
          </p:cNvSpPr>
          <p:nvPr/>
        </p:nvSpPr>
        <p:spPr bwMode="auto">
          <a:xfrm>
            <a:off x="712788" y="400177"/>
            <a:ext cx="1246187" cy="707886"/>
          </a:xfrm>
          <a:prstGeom prst="rect">
            <a:avLst/>
          </a:prstGeom>
          <a:noFill/>
          <a:ln w="9525" algn="ctr">
            <a:noFill/>
            <a:miter lim="800000"/>
            <a:headEnd/>
            <a:tailEnd/>
          </a:ln>
          <a:effectLst/>
        </p:spPr>
        <p:txBody>
          <a:bodyPr lIns="0" rIns="0">
            <a:spAutoFit/>
          </a:bodyPr>
          <a:lstStyle/>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Weather</a:t>
            </a:r>
          </a:p>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0 </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 </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d</a:t>
            </a:r>
          </a:p>
        </p:txBody>
      </p:sp>
      <p:sp>
        <p:nvSpPr>
          <p:cNvPr id="89" name="Rectangle 9">
            <a:extLst>
              <a:ext uri="{FF2B5EF4-FFF2-40B4-BE49-F238E27FC236}">
                <a16:creationId xmlns:a16="http://schemas.microsoft.com/office/drawing/2014/main" id="{E38F9AE2-682B-4DDE-97E2-9537586A9D26}"/>
              </a:ext>
            </a:extLst>
          </p:cNvPr>
          <p:cNvSpPr>
            <a:spLocks noChangeArrowheads="1"/>
          </p:cNvSpPr>
          <p:nvPr/>
        </p:nvSpPr>
        <p:spPr bwMode="auto">
          <a:xfrm>
            <a:off x="2706931" y="388449"/>
            <a:ext cx="974725" cy="707886"/>
          </a:xfrm>
          <a:prstGeom prst="rect">
            <a:avLst/>
          </a:prstGeom>
          <a:noFill/>
          <a:ln w="9525" algn="ctr">
            <a:noFill/>
            <a:miter lim="800000"/>
            <a:headEnd/>
            <a:tailEnd/>
          </a:ln>
          <a:effectLst/>
        </p:spPr>
        <p:txBody>
          <a:bodyPr>
            <a:spAutoFit/>
          </a:bodyPr>
          <a:lstStyle/>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MJO</a:t>
            </a:r>
          </a:p>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 d</a:t>
            </a:r>
          </a:p>
        </p:txBody>
      </p:sp>
      <p:sp>
        <p:nvSpPr>
          <p:cNvPr id="90" name="Rectangle 9">
            <a:extLst>
              <a:ext uri="{FF2B5EF4-FFF2-40B4-BE49-F238E27FC236}">
                <a16:creationId xmlns:a16="http://schemas.microsoft.com/office/drawing/2014/main" id="{5D1308F7-E596-4CCC-86F0-39D57023C29B}"/>
              </a:ext>
            </a:extLst>
          </p:cNvPr>
          <p:cNvSpPr>
            <a:spLocks noChangeArrowheads="1"/>
          </p:cNvSpPr>
          <p:nvPr/>
        </p:nvSpPr>
        <p:spPr bwMode="auto">
          <a:xfrm>
            <a:off x="4480415" y="365009"/>
            <a:ext cx="1216025" cy="954107"/>
          </a:xfrm>
          <a:prstGeom prst="rect">
            <a:avLst/>
          </a:prstGeom>
          <a:noFill/>
          <a:ln w="9525" algn="ctr">
            <a:noFill/>
            <a:miter lim="800000"/>
            <a:headEnd/>
            <a:tailEnd/>
          </a:ln>
          <a:effectLst/>
        </p:spPr>
        <p:txBody>
          <a:bodyPr wrap="square" lIns="0" rIns="0">
            <a:spAutoFit/>
          </a:bodyPr>
          <a:lstStyle/>
          <a:p>
            <a:pPr algn="ctr">
              <a:lnSpc>
                <a:spcPct val="100000"/>
              </a:lnSpc>
              <a:spcBef>
                <a:spcPts val="0"/>
              </a:spcBef>
              <a:buFont typeface="Wingdings" panose="05000000000000000000" pitchFamily="2" charset="2"/>
              <a:buNone/>
              <a:defRPr/>
            </a:pPr>
            <a:r>
              <a:rPr lang="en-US" altLang="zh-CN"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Short term climate</a:t>
            </a:r>
          </a:p>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2</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 d</a:t>
            </a:r>
          </a:p>
        </p:txBody>
      </p:sp>
      <p:sp>
        <p:nvSpPr>
          <p:cNvPr id="91" name="Rectangle 9">
            <a:extLst>
              <a:ext uri="{FF2B5EF4-FFF2-40B4-BE49-F238E27FC236}">
                <a16:creationId xmlns:a16="http://schemas.microsoft.com/office/drawing/2014/main" id="{BB8504B0-3424-4D82-8358-55C45C162B4E}"/>
              </a:ext>
            </a:extLst>
          </p:cNvPr>
          <p:cNvSpPr>
            <a:spLocks noChangeArrowheads="1"/>
          </p:cNvSpPr>
          <p:nvPr/>
        </p:nvSpPr>
        <p:spPr bwMode="auto">
          <a:xfrm>
            <a:off x="6373813" y="400177"/>
            <a:ext cx="1155700" cy="707886"/>
          </a:xfrm>
          <a:prstGeom prst="rect">
            <a:avLst/>
          </a:prstGeom>
          <a:noFill/>
          <a:ln w="9525" algn="ctr">
            <a:noFill/>
            <a:miter lim="800000"/>
            <a:headEnd/>
            <a:tailEnd/>
          </a:ln>
          <a:effectLst/>
        </p:spPr>
        <p:txBody>
          <a:bodyPr lIns="0" rIns="0">
            <a:spAutoFit/>
          </a:bodyPr>
          <a:lstStyle/>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Decadal</a:t>
            </a:r>
          </a:p>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3</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4</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 d</a:t>
            </a:r>
          </a:p>
        </p:txBody>
      </p:sp>
      <p:sp>
        <p:nvSpPr>
          <p:cNvPr id="92" name="Rectangle 9">
            <a:extLst>
              <a:ext uri="{FF2B5EF4-FFF2-40B4-BE49-F238E27FC236}">
                <a16:creationId xmlns:a16="http://schemas.microsoft.com/office/drawing/2014/main" id="{7E6BD729-D1B5-4DFF-BE70-63676A36316A}"/>
              </a:ext>
            </a:extLst>
          </p:cNvPr>
          <p:cNvSpPr>
            <a:spLocks noChangeArrowheads="1"/>
          </p:cNvSpPr>
          <p:nvPr/>
        </p:nvSpPr>
        <p:spPr bwMode="auto">
          <a:xfrm>
            <a:off x="7642225" y="484314"/>
            <a:ext cx="1155700" cy="400050"/>
          </a:xfrm>
          <a:prstGeom prst="rect">
            <a:avLst/>
          </a:prstGeom>
          <a:noFill/>
          <a:ln w="9525" algn="ctr">
            <a:noFill/>
            <a:miter lim="800000"/>
            <a:headEnd/>
            <a:tailEnd/>
          </a:ln>
          <a:effectLst/>
        </p:spPr>
        <p:txBody>
          <a:bodyPr lIns="0" rIns="0">
            <a:spAutoFit/>
          </a:bodyPr>
          <a:lstStyle/>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a:t>
            </a:r>
            <a:endPar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endParaRPr>
          </a:p>
        </p:txBody>
      </p:sp>
      <p:sp>
        <p:nvSpPr>
          <p:cNvPr id="43" name="文本框 42"/>
          <p:cNvSpPr txBox="1"/>
          <p:nvPr/>
        </p:nvSpPr>
        <p:spPr>
          <a:xfrm>
            <a:off x="388693" y="1593553"/>
            <a:ext cx="7451044" cy="461554"/>
          </a:xfrm>
          <a:prstGeom prst="rect">
            <a:avLst/>
          </a:prstGeom>
          <a:noFill/>
        </p:spPr>
        <p:txBody>
          <a:bodyPr wrap="square" lIns="91327" tIns="45665" rIns="91327" bIns="45665" rtlCol="0">
            <a:spAutoFit/>
          </a:bodyPr>
          <a:lstStyle/>
          <a:p>
            <a:pPr marL="0" marR="0" lvl="0" indent="0" algn="l" defTabSz="914400" rtl="0" eaLnBrk="1" fontAlgn="base" latinLnBrk="0" hangingPunct="1">
              <a:lnSpc>
                <a:spcPct val="120000"/>
              </a:lnSpc>
              <a:spcBef>
                <a:spcPct val="50000"/>
              </a:spcBef>
              <a:spcAft>
                <a:spcPct val="0"/>
              </a:spcAft>
              <a:buClrTx/>
              <a:buSzTx/>
              <a:buFont typeface="Wingdings" pitchFamily="2" charset="2"/>
              <a:buNone/>
              <a:tabLst/>
              <a:defRPr/>
            </a:pPr>
            <a:r>
              <a:rPr kumimoji="1" lang="en-US" altLang="zh-CN"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Spatial distribution of the predictability limits </a:t>
            </a:r>
            <a:r>
              <a:rPr kumimoji="1" lang="en-US" altLang="zh-CN" sz="2000" b="1"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of </a:t>
            </a:r>
            <a:r>
              <a:rPr kumimoji="1" lang="en-US" altLang="zh-CN"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TC tracks</a:t>
            </a:r>
            <a:endParaRPr kumimoji="1" lang="zh-CN" alt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44" name="图片 20"/>
          <p:cNvPicPr>
            <a:picLocks noChangeAspect="1" noChangeArrowheads="1"/>
          </p:cNvPicPr>
          <p:nvPr/>
        </p:nvPicPr>
        <p:blipFill>
          <a:blip r:embed="rId3">
            <a:extLst>
              <a:ext uri="{28A0092B-C50C-407E-A947-70E740481C1C}">
                <a14:useLocalDpi xmlns:a14="http://schemas.microsoft.com/office/drawing/2010/main" val="0"/>
              </a:ext>
            </a:extLst>
          </a:blip>
          <a:srcRect l="2718" t="16261" b="17596"/>
          <a:stretch>
            <a:fillRect/>
          </a:stretch>
        </p:blipFill>
        <p:spPr bwMode="auto">
          <a:xfrm>
            <a:off x="4786172" y="2225694"/>
            <a:ext cx="3814620" cy="409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 name="组合 53"/>
          <p:cNvGrpSpPr/>
          <p:nvPr/>
        </p:nvGrpSpPr>
        <p:grpSpPr>
          <a:xfrm>
            <a:off x="557255" y="2201684"/>
            <a:ext cx="3771771" cy="4115863"/>
            <a:chOff x="891316" y="1028567"/>
            <a:chExt cx="4755722" cy="4115863"/>
          </a:xfrm>
        </p:grpSpPr>
        <p:pic>
          <p:nvPicPr>
            <p:cNvPr id="55" name="图片 2"/>
            <p:cNvPicPr>
              <a:picLocks noChangeAspect="1" noChangeArrowheads="1"/>
            </p:cNvPicPr>
            <p:nvPr/>
          </p:nvPicPr>
          <p:blipFill>
            <a:blip r:embed="rId4">
              <a:extLst>
                <a:ext uri="{28A0092B-C50C-407E-A947-70E740481C1C}">
                  <a14:useLocalDpi xmlns:a14="http://schemas.microsoft.com/office/drawing/2010/main" val="0"/>
                </a:ext>
              </a:extLst>
            </a:blip>
            <a:srcRect l="6339" t="10506" b="4716"/>
            <a:stretch>
              <a:fillRect/>
            </a:stretch>
          </p:blipFill>
          <p:spPr bwMode="auto">
            <a:xfrm>
              <a:off x="891316" y="1028567"/>
              <a:ext cx="4755722" cy="411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6" name="直接连接符 8"/>
            <p:cNvCxnSpPr>
              <a:cxnSpLocks noChangeShapeType="1"/>
            </p:cNvCxnSpPr>
            <p:nvPr/>
          </p:nvCxnSpPr>
          <p:spPr bwMode="auto">
            <a:xfrm>
              <a:off x="3614898" y="1754657"/>
              <a:ext cx="0" cy="901560"/>
            </a:xfrm>
            <a:prstGeom prst="line">
              <a:avLst/>
            </a:prstGeom>
            <a:noFill/>
            <a:ln w="28575" algn="ctr">
              <a:solidFill>
                <a:srgbClr val="FF0000"/>
              </a:solidFill>
              <a:prstDash val="sysDash"/>
              <a:round/>
              <a:headEnd/>
              <a:tailEnd/>
            </a:ln>
            <a:extLst>
              <a:ext uri="{909E8E84-426E-40DD-AFC4-6F175D3DCCD1}">
                <a14:hiddenFill xmlns:a14="http://schemas.microsoft.com/office/drawing/2010/main">
                  <a:noFill/>
                </a14:hiddenFill>
              </a:ext>
            </a:extLst>
          </p:spPr>
        </p:cxnSp>
        <p:cxnSp>
          <p:nvCxnSpPr>
            <p:cNvPr id="57" name="直接箭头连接符 56"/>
            <p:cNvCxnSpPr/>
            <p:nvPr/>
          </p:nvCxnSpPr>
          <p:spPr bwMode="auto">
            <a:xfrm flipH="1">
              <a:off x="3712638" y="2299984"/>
              <a:ext cx="708024" cy="319088"/>
            </a:xfrm>
            <a:prstGeom prst="straightConnector1">
              <a:avLst/>
            </a:prstGeom>
            <a:noFill/>
            <a:ln w="28575" cap="flat" cmpd="sng" algn="ctr">
              <a:solidFill>
                <a:srgbClr val="FF0000"/>
              </a:solidFill>
              <a:prstDash val="solid"/>
              <a:miter lim="800000"/>
              <a:headEnd type="none" w="med" len="med"/>
              <a:tailEnd type="arrow"/>
            </a:ln>
            <a:effectLst/>
          </p:spPr>
        </p:cxnSp>
        <p:sp>
          <p:nvSpPr>
            <p:cNvPr id="59" name="矩形 3"/>
            <p:cNvSpPr>
              <a:spLocks noChangeArrowheads="1"/>
            </p:cNvSpPr>
            <p:nvPr/>
          </p:nvSpPr>
          <p:spPr bwMode="auto">
            <a:xfrm>
              <a:off x="3695339" y="1747046"/>
              <a:ext cx="17967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3269"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~102 </a:t>
              </a:r>
              <a:r>
                <a:rPr kumimoji="0" lang="en-US" altLang="zh-CN" sz="1600" b="1" i="0" u="none" strike="noStrike" kern="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rPr>
                <a:t>hours (~4.25 d)</a:t>
              </a:r>
              <a:endParaRPr kumimoji="0" lang="zh-CN" altLang="en-US" sz="16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cxnSp>
          <p:nvCxnSpPr>
            <p:cNvPr id="60" name="直接连接符 8"/>
            <p:cNvCxnSpPr>
              <a:cxnSpLocks noChangeShapeType="1"/>
            </p:cNvCxnSpPr>
            <p:nvPr/>
          </p:nvCxnSpPr>
          <p:spPr bwMode="auto">
            <a:xfrm>
              <a:off x="3716228" y="3723501"/>
              <a:ext cx="0" cy="901560"/>
            </a:xfrm>
            <a:prstGeom prst="line">
              <a:avLst/>
            </a:prstGeom>
            <a:noFill/>
            <a:ln w="28575" algn="ctr">
              <a:solidFill>
                <a:srgbClr val="0000FF"/>
              </a:solidFill>
              <a:prstDash val="sysDash"/>
              <a:round/>
              <a:headEnd/>
              <a:tailEnd/>
            </a:ln>
            <a:extLst>
              <a:ext uri="{909E8E84-426E-40DD-AFC4-6F175D3DCCD1}">
                <a14:hiddenFill xmlns:a14="http://schemas.microsoft.com/office/drawing/2010/main">
                  <a:noFill/>
                </a14:hiddenFill>
              </a:ext>
            </a:extLst>
          </p:spPr>
        </p:cxnSp>
        <p:cxnSp>
          <p:nvCxnSpPr>
            <p:cNvPr id="61" name="直接箭头连接符 60"/>
            <p:cNvCxnSpPr/>
            <p:nvPr/>
          </p:nvCxnSpPr>
          <p:spPr bwMode="auto">
            <a:xfrm flipH="1">
              <a:off x="3813968" y="4268828"/>
              <a:ext cx="708024" cy="319088"/>
            </a:xfrm>
            <a:prstGeom prst="straightConnector1">
              <a:avLst/>
            </a:prstGeom>
            <a:noFill/>
            <a:ln w="28575" cap="flat" cmpd="sng" algn="ctr">
              <a:solidFill>
                <a:srgbClr val="0000FF"/>
              </a:solidFill>
              <a:prstDash val="solid"/>
              <a:miter lim="800000"/>
              <a:headEnd type="none" w="med" len="med"/>
              <a:tailEnd type="arrow"/>
            </a:ln>
            <a:effectLst/>
          </p:spPr>
        </p:cxnSp>
        <p:sp>
          <p:nvSpPr>
            <p:cNvPr id="62" name="矩形 3"/>
            <p:cNvSpPr>
              <a:spLocks noChangeArrowheads="1"/>
            </p:cNvSpPr>
            <p:nvPr/>
          </p:nvSpPr>
          <p:spPr bwMode="auto">
            <a:xfrm>
              <a:off x="3722218" y="3733602"/>
              <a:ext cx="182145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3269"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~108 </a:t>
              </a:r>
              <a:r>
                <a:rPr kumimoji="0" lang="en-US" altLang="zh-CN" sz="1600" b="1" i="0" u="none" strike="noStrike" kern="0" cap="none" spc="0" normalizeH="0" baseline="0" noProof="0" dirty="0" smtClean="0">
                  <a:ln>
                    <a:noFill/>
                  </a:ln>
                  <a:solidFill>
                    <a:srgbClr val="0000FF"/>
                  </a:solidFill>
                  <a:effectLst/>
                  <a:uLnTx/>
                  <a:uFillTx/>
                  <a:latin typeface="Arial" panose="020B0604020202020204" pitchFamily="34" charset="0"/>
                  <a:cs typeface="Arial" panose="020B0604020202020204" pitchFamily="34" charset="0"/>
                </a:rPr>
                <a:t>hours </a:t>
              </a:r>
            </a:p>
            <a:p>
              <a:pPr marL="0" marR="0" lvl="0" indent="0" algn="ctr" defTabSz="913269"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smtClean="0">
                  <a:ln>
                    <a:noFill/>
                  </a:ln>
                  <a:solidFill>
                    <a:srgbClr val="0000FF"/>
                  </a:solidFill>
                  <a:effectLst/>
                  <a:uLnTx/>
                  <a:uFillTx/>
                  <a:latin typeface="Arial" panose="020B0604020202020204" pitchFamily="34" charset="0"/>
                  <a:cs typeface="Arial" panose="020B0604020202020204" pitchFamily="34" charset="0"/>
                </a:rPr>
                <a:t>(4.5 d)</a:t>
              </a:r>
              <a:endParaRPr kumimoji="0" lang="zh-CN" altLang="en-US" sz="1600" b="1" i="0" u="none" strike="noStrike" kern="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grpSp>
      <p:sp>
        <p:nvSpPr>
          <p:cNvPr id="65" name="文本框 5"/>
          <p:cNvSpPr txBox="1"/>
          <p:nvPr/>
        </p:nvSpPr>
        <p:spPr>
          <a:xfrm>
            <a:off x="6873961" y="5500041"/>
            <a:ext cx="1442455" cy="395638"/>
          </a:xfrm>
          <a:prstGeom prst="rect">
            <a:avLst/>
          </a:prstGeom>
          <a:noFill/>
        </p:spPr>
        <p:txBody>
          <a:bodyPr wrap="square" lIns="91327" tIns="45665" rIns="91327" bIns="45665" rtlCol="0">
            <a:spAutoFit/>
          </a:bodyPr>
          <a:lstStyle/>
          <a:p>
            <a:pPr marL="0" marR="0" lvl="0" indent="0" algn="ctr" defTabSz="914400" rtl="0" eaLnBrk="1" fontAlgn="base" latinLnBrk="0" hangingPunct="1">
              <a:lnSpc>
                <a:spcPct val="120000"/>
              </a:lnSpc>
              <a:spcBef>
                <a:spcPct val="50000"/>
              </a:spcBef>
              <a:spcAft>
                <a:spcPct val="0"/>
              </a:spcAft>
              <a:buClrTx/>
              <a:buSzTx/>
              <a:buFont typeface="Wingdings" pitchFamily="2" charset="2"/>
              <a:buNone/>
              <a:tabLst/>
              <a:defRPr/>
            </a:pPr>
            <a:r>
              <a:rPr kumimoji="1" lang="en-US" altLang="zh-CN" sz="1800" b="1" i="0" u="none" strike="noStrike" kern="1200" cap="none" spc="0" normalizeH="0" baseline="0" noProof="0" dirty="0" smtClean="0">
                <a:ln>
                  <a:noFill/>
                </a:ln>
                <a:solidFill>
                  <a:prstClr val="black"/>
                </a:solidFill>
                <a:effectLst/>
                <a:uLnTx/>
                <a:uFillTx/>
                <a:latin typeface="Times New Roman" pitchFamily="18" charset="0"/>
                <a:ea typeface="黑体" pitchFamily="49" charset="-122"/>
                <a:cs typeface="+mn-cs"/>
              </a:rPr>
              <a:t>Track</a:t>
            </a:r>
            <a:endParaRPr kumimoji="1" lang="en-US" altLang="zh-CN" sz="1800" b="1" i="0" u="none" strike="noStrike" kern="1200" cap="none" spc="0" normalizeH="0" baseline="0" noProof="0" dirty="0">
              <a:ln>
                <a:noFill/>
              </a:ln>
              <a:solidFill>
                <a:srgbClr val="FFFFFF"/>
              </a:solidFill>
              <a:effectLst/>
              <a:uLnTx/>
              <a:uFillTx/>
              <a:latin typeface="Times New Roman" pitchFamily="18" charset="0"/>
              <a:ea typeface="黑体" pitchFamily="49" charset="-122"/>
              <a:cs typeface="+mn-cs"/>
            </a:endParaRPr>
          </a:p>
        </p:txBody>
      </p:sp>
      <p:sp>
        <p:nvSpPr>
          <p:cNvPr id="4" name="矩形 3"/>
          <p:cNvSpPr/>
          <p:nvPr/>
        </p:nvSpPr>
        <p:spPr>
          <a:xfrm>
            <a:off x="6230957" y="2165213"/>
            <a:ext cx="2377574" cy="395749"/>
          </a:xfrm>
          <a:prstGeom prst="rect">
            <a:avLst/>
          </a:prstGeom>
        </p:spPr>
        <p:txBody>
          <a:bodyPr wrap="none">
            <a:spAutoFit/>
          </a:bodyPr>
          <a:lstStyle/>
          <a:p>
            <a:pPr>
              <a:buNone/>
            </a:pPr>
            <a:r>
              <a:rPr kumimoji="0" lang="en-US" altLang="zh-CN" u="none" kern="0" dirty="0">
                <a:solidFill>
                  <a:srgbClr val="0000CC"/>
                </a:solidFill>
                <a:ea typeface="宋体"/>
                <a:cs typeface="Times New Roman" panose="02020603050405020304" pitchFamily="18" charset="0"/>
              </a:rPr>
              <a:t>72 to 120 h (3–5 days) </a:t>
            </a:r>
            <a:endParaRPr lang="zh-CN" altLang="en-US" dirty="0">
              <a:solidFill>
                <a:srgbClr val="0000CC"/>
              </a:solidFill>
            </a:endParaRPr>
          </a:p>
        </p:txBody>
      </p:sp>
      <p:sp>
        <p:nvSpPr>
          <p:cNvPr id="2" name="矩形 1"/>
          <p:cNvSpPr/>
          <p:nvPr/>
        </p:nvSpPr>
        <p:spPr>
          <a:xfrm>
            <a:off x="-56217" y="6364865"/>
            <a:ext cx="9224278" cy="366403"/>
          </a:xfrm>
          <a:prstGeom prst="rect">
            <a:avLst/>
          </a:prstGeom>
          <a:solidFill>
            <a:srgbClr val="000099"/>
          </a:solidFill>
        </p:spPr>
        <p:txBody>
          <a:bodyPr wrap="square">
            <a:spAutoFit/>
          </a:bodyPr>
          <a:lstStyle/>
          <a:p>
            <a:pPr>
              <a:buNone/>
            </a:pPr>
            <a:r>
              <a:rPr lang="en-US" altLang="zh-CN" sz="1500" u="none" dirty="0"/>
              <a:t>Joint Typhoon Warning Center (JTWC</a:t>
            </a:r>
            <a:r>
              <a:rPr lang="en-US" altLang="zh-CN" sz="1500" u="none" dirty="0" smtClean="0"/>
              <a:t>); </a:t>
            </a:r>
            <a:r>
              <a:rPr lang="en-US" altLang="zh-CN" sz="1500" u="none" dirty="0"/>
              <a:t>International Best Track Archive for Climate Stewardship (</a:t>
            </a:r>
            <a:r>
              <a:rPr lang="en-US" altLang="zh-CN" sz="1500" u="none" dirty="0" err="1"/>
              <a:t>IBTrACS</a:t>
            </a:r>
            <a:r>
              <a:rPr lang="en-US" altLang="zh-CN" sz="1500" u="none" dirty="0"/>
              <a:t>) </a:t>
            </a:r>
            <a:endParaRPr lang="zh-CN" altLang="en-US" sz="1500" u="none" dirty="0"/>
          </a:p>
        </p:txBody>
      </p:sp>
    </p:spTree>
    <p:extLst>
      <p:ext uri="{BB962C8B-B14F-4D97-AF65-F5344CB8AC3E}">
        <p14:creationId xmlns:p14="http://schemas.microsoft.com/office/powerpoint/2010/main" val="16661565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87">
            <a:extLst>
              <a:ext uri="{FF2B5EF4-FFF2-40B4-BE49-F238E27FC236}">
                <a16:creationId xmlns:a16="http://schemas.microsoft.com/office/drawing/2014/main" id="{D0A5356C-1484-4104-9B5E-108E70590AB7}"/>
              </a:ext>
            </a:extLst>
          </p:cNvPr>
          <p:cNvSpPr/>
          <p:nvPr/>
        </p:nvSpPr>
        <p:spPr>
          <a:xfrm>
            <a:off x="166255" y="137349"/>
            <a:ext cx="8977745" cy="1235034"/>
          </a:xfrm>
          <a:prstGeom prst="rightArrow">
            <a:avLst/>
          </a:prstGeom>
          <a:gradFill flip="none" rotWithShape="1">
            <a:gsLst>
              <a:gs pos="72000">
                <a:srgbClr val="00B0F0"/>
              </a:gs>
              <a:gs pos="50000">
                <a:srgbClr val="0070C0"/>
              </a:gs>
            </a:gsLst>
            <a:lin ang="5400000" scaled="0"/>
            <a:tileRect/>
          </a:gra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fontAlgn="auto">
              <a:lnSpc>
                <a:spcPct val="100000"/>
              </a:lnSpc>
              <a:spcBef>
                <a:spcPts val="0"/>
              </a:spcBef>
              <a:spcAft>
                <a:spcPts val="0"/>
              </a:spcAft>
              <a:buFontTx/>
              <a:buNone/>
              <a:defRPr/>
            </a:pPr>
            <a:endParaRPr kumimoji="0" lang="en-US" b="0" u="none" kern="0">
              <a:solidFill>
                <a:sysClr val="window" lastClr="FFFFFF"/>
              </a:solidFill>
              <a:latin typeface="Calibri"/>
              <a:ea typeface="+mn-ea"/>
            </a:endParaRPr>
          </a:p>
        </p:txBody>
      </p:sp>
      <p:grpSp>
        <p:nvGrpSpPr>
          <p:cNvPr id="3" name="Group 76">
            <a:extLst>
              <a:ext uri="{FF2B5EF4-FFF2-40B4-BE49-F238E27FC236}">
                <a16:creationId xmlns:a16="http://schemas.microsoft.com/office/drawing/2014/main" id="{657BD847-AA16-4E9E-8456-68EA4CCBCB6D}"/>
              </a:ext>
            </a:extLst>
          </p:cNvPr>
          <p:cNvGrpSpPr>
            <a:grpSpLocks/>
          </p:cNvGrpSpPr>
          <p:nvPr/>
        </p:nvGrpSpPr>
        <p:grpSpPr bwMode="auto">
          <a:xfrm>
            <a:off x="609600" y="89027"/>
            <a:ext cx="1506538" cy="1331912"/>
            <a:chOff x="2561" y="1346"/>
            <a:chExt cx="394" cy="409"/>
          </a:xfrm>
        </p:grpSpPr>
        <p:sp>
          <p:nvSpPr>
            <p:cNvPr id="4" name="Oval 72">
              <a:extLst>
                <a:ext uri="{FF2B5EF4-FFF2-40B4-BE49-F238E27FC236}">
                  <a16:creationId xmlns:a16="http://schemas.microsoft.com/office/drawing/2014/main" id="{81B4924A-1EED-44BA-A4BA-F5FE8B46093E}"/>
                </a:ext>
              </a:extLst>
            </p:cNvPr>
            <p:cNvSpPr>
              <a:spLocks noChangeArrowheads="1"/>
            </p:cNvSpPr>
            <p:nvPr/>
          </p:nvSpPr>
          <p:spPr bwMode="auto">
            <a:xfrm>
              <a:off x="2561" y="1346"/>
              <a:ext cx="394" cy="409"/>
            </a:xfrm>
            <a:prstGeom prst="ellipse">
              <a:avLst/>
            </a:prstGeom>
            <a:gradFill rotWithShape="1">
              <a:gsLst>
                <a:gs pos="0">
                  <a:srgbClr val="CECECE"/>
                </a:gs>
                <a:gs pos="100000">
                  <a:srgbClr val="B2B2B2"/>
                </a:gs>
              </a:gsLst>
              <a:lin ang="5400000" scaled="1"/>
            </a:gradFill>
            <a:ln>
              <a:noFill/>
            </a:ln>
            <a:extLst/>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5" name="Oval 73">
              <a:extLst>
                <a:ext uri="{FF2B5EF4-FFF2-40B4-BE49-F238E27FC236}">
                  <a16:creationId xmlns:a16="http://schemas.microsoft.com/office/drawing/2014/main" id="{798A219A-6A7A-4636-8493-93D2EC44D2FF}"/>
                </a:ext>
              </a:extLst>
            </p:cNvPr>
            <p:cNvSpPr>
              <a:spLocks noChangeArrowheads="1"/>
            </p:cNvSpPr>
            <p:nvPr/>
          </p:nvSpPr>
          <p:spPr bwMode="auto">
            <a:xfrm>
              <a:off x="2568" y="1353"/>
              <a:ext cx="380" cy="381"/>
            </a:xfrm>
            <a:prstGeom prst="ellipse">
              <a:avLst/>
            </a:prstGeom>
            <a:gradFill rotWithShape="1">
              <a:gsLst>
                <a:gs pos="0">
                  <a:srgbClr val="FFFFFF"/>
                </a:gs>
                <a:gs pos="100000">
                  <a:srgbClr val="FFFFFF">
                    <a:gamma/>
                    <a:shade val="82353"/>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6" name="Oval 74">
              <a:extLst>
                <a:ext uri="{FF2B5EF4-FFF2-40B4-BE49-F238E27FC236}">
                  <a16:creationId xmlns:a16="http://schemas.microsoft.com/office/drawing/2014/main" id="{BA3A21EA-9AC6-414D-802B-4B53C83DDFF3}"/>
                </a:ext>
              </a:extLst>
            </p:cNvPr>
            <p:cNvSpPr>
              <a:spLocks noChangeArrowheads="1"/>
            </p:cNvSpPr>
            <p:nvPr/>
          </p:nvSpPr>
          <p:spPr bwMode="auto">
            <a:xfrm>
              <a:off x="2596" y="1379"/>
              <a:ext cx="324" cy="327"/>
            </a:xfrm>
            <a:prstGeom prst="ellipse">
              <a:avLst/>
            </a:prstGeom>
            <a:gradFill rotWithShape="1">
              <a:gsLst>
                <a:gs pos="0">
                  <a:srgbClr val="018CCB"/>
                </a:gs>
                <a:gs pos="100000">
                  <a:srgbClr val="018CCB">
                    <a:gamma/>
                    <a:shade val="72941"/>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7" name="Oval 75">
              <a:extLst>
                <a:ext uri="{FF2B5EF4-FFF2-40B4-BE49-F238E27FC236}">
                  <a16:creationId xmlns:a16="http://schemas.microsoft.com/office/drawing/2014/main" id="{8A4EBAC1-B224-4022-A0BE-8FB2BF54F8E3}"/>
                </a:ext>
              </a:extLst>
            </p:cNvPr>
            <p:cNvSpPr>
              <a:spLocks noChangeArrowheads="1"/>
            </p:cNvSpPr>
            <p:nvPr/>
          </p:nvSpPr>
          <p:spPr bwMode="auto">
            <a:xfrm>
              <a:off x="2655" y="1384"/>
              <a:ext cx="203" cy="118"/>
            </a:xfrm>
            <a:prstGeom prst="ellipse">
              <a:avLst/>
            </a:prstGeom>
            <a:gradFill rotWithShape="1">
              <a:gsLst>
                <a:gs pos="0">
                  <a:srgbClr val="018CCB"/>
                </a:gs>
                <a:gs pos="100000">
                  <a:srgbClr val="018CCB">
                    <a:gamma/>
                    <a:tint val="79216"/>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grpSp>
      <p:grpSp>
        <p:nvGrpSpPr>
          <p:cNvPr id="8" name="Group 77">
            <a:extLst>
              <a:ext uri="{FF2B5EF4-FFF2-40B4-BE49-F238E27FC236}">
                <a16:creationId xmlns:a16="http://schemas.microsoft.com/office/drawing/2014/main" id="{0BDFA959-F9EB-4B01-978E-81B0F4C0C980}"/>
              </a:ext>
            </a:extLst>
          </p:cNvPr>
          <p:cNvGrpSpPr>
            <a:grpSpLocks/>
          </p:cNvGrpSpPr>
          <p:nvPr/>
        </p:nvGrpSpPr>
        <p:grpSpPr bwMode="auto">
          <a:xfrm>
            <a:off x="2439988" y="89027"/>
            <a:ext cx="1506537" cy="1331912"/>
            <a:chOff x="2561" y="1346"/>
            <a:chExt cx="394" cy="409"/>
          </a:xfrm>
        </p:grpSpPr>
        <p:sp>
          <p:nvSpPr>
            <p:cNvPr id="9" name="Oval 78">
              <a:extLst>
                <a:ext uri="{FF2B5EF4-FFF2-40B4-BE49-F238E27FC236}">
                  <a16:creationId xmlns:a16="http://schemas.microsoft.com/office/drawing/2014/main" id="{EC480877-6741-413F-82E4-93E9F8C51123}"/>
                </a:ext>
              </a:extLst>
            </p:cNvPr>
            <p:cNvSpPr>
              <a:spLocks noChangeArrowheads="1"/>
            </p:cNvSpPr>
            <p:nvPr/>
          </p:nvSpPr>
          <p:spPr bwMode="auto">
            <a:xfrm>
              <a:off x="2561" y="1346"/>
              <a:ext cx="394" cy="409"/>
            </a:xfrm>
            <a:prstGeom prst="ellipse">
              <a:avLst/>
            </a:prstGeom>
            <a:gradFill rotWithShape="1">
              <a:gsLst>
                <a:gs pos="0">
                  <a:srgbClr val="CECECE"/>
                </a:gs>
                <a:gs pos="100000">
                  <a:srgbClr val="B2B2B2"/>
                </a:gs>
              </a:gsLst>
              <a:lin ang="5400000" scaled="1"/>
            </a:gradFill>
            <a:ln>
              <a:noFill/>
            </a:ln>
            <a:extLst/>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10" name="Oval 79">
              <a:extLst>
                <a:ext uri="{FF2B5EF4-FFF2-40B4-BE49-F238E27FC236}">
                  <a16:creationId xmlns:a16="http://schemas.microsoft.com/office/drawing/2014/main" id="{EF0AAC8F-8523-47BB-9A97-6310D6E50C35}"/>
                </a:ext>
              </a:extLst>
            </p:cNvPr>
            <p:cNvSpPr>
              <a:spLocks noChangeArrowheads="1"/>
            </p:cNvSpPr>
            <p:nvPr/>
          </p:nvSpPr>
          <p:spPr bwMode="auto">
            <a:xfrm>
              <a:off x="2568" y="1353"/>
              <a:ext cx="380" cy="381"/>
            </a:xfrm>
            <a:prstGeom prst="ellipse">
              <a:avLst/>
            </a:prstGeom>
            <a:gradFill rotWithShape="1">
              <a:gsLst>
                <a:gs pos="0">
                  <a:srgbClr val="FFFFFF"/>
                </a:gs>
                <a:gs pos="100000">
                  <a:srgbClr val="FFFFFF">
                    <a:gamma/>
                    <a:shade val="82353"/>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11" name="Oval 80">
              <a:extLst>
                <a:ext uri="{FF2B5EF4-FFF2-40B4-BE49-F238E27FC236}">
                  <a16:creationId xmlns:a16="http://schemas.microsoft.com/office/drawing/2014/main" id="{4933C409-6C90-4A69-A37F-E72399B43E47}"/>
                </a:ext>
              </a:extLst>
            </p:cNvPr>
            <p:cNvSpPr>
              <a:spLocks noChangeArrowheads="1"/>
            </p:cNvSpPr>
            <p:nvPr/>
          </p:nvSpPr>
          <p:spPr bwMode="auto">
            <a:xfrm>
              <a:off x="2596" y="1379"/>
              <a:ext cx="324" cy="327"/>
            </a:xfrm>
            <a:prstGeom prst="ellipse">
              <a:avLst/>
            </a:prstGeom>
            <a:gradFill rotWithShape="1">
              <a:gsLst>
                <a:gs pos="0">
                  <a:srgbClr val="CC0000"/>
                </a:gs>
                <a:gs pos="100000">
                  <a:srgbClr val="CC0000">
                    <a:gamma/>
                    <a:shade val="72941"/>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12" name="Oval 81">
              <a:extLst>
                <a:ext uri="{FF2B5EF4-FFF2-40B4-BE49-F238E27FC236}">
                  <a16:creationId xmlns:a16="http://schemas.microsoft.com/office/drawing/2014/main" id="{32D4B49F-555F-4A27-BDD3-650C67A7E77F}"/>
                </a:ext>
              </a:extLst>
            </p:cNvPr>
            <p:cNvSpPr>
              <a:spLocks noChangeArrowheads="1"/>
            </p:cNvSpPr>
            <p:nvPr/>
          </p:nvSpPr>
          <p:spPr bwMode="auto">
            <a:xfrm>
              <a:off x="2655" y="1384"/>
              <a:ext cx="203" cy="118"/>
            </a:xfrm>
            <a:prstGeom prst="ellipse">
              <a:avLst/>
            </a:prstGeom>
            <a:gradFill rotWithShape="1">
              <a:gsLst>
                <a:gs pos="0">
                  <a:srgbClr val="CC0000"/>
                </a:gs>
                <a:gs pos="100000">
                  <a:srgbClr val="CC0000">
                    <a:gamma/>
                    <a:tint val="79216"/>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grpSp>
      <p:grpSp>
        <p:nvGrpSpPr>
          <p:cNvPr id="13" name="Group 82">
            <a:extLst>
              <a:ext uri="{FF2B5EF4-FFF2-40B4-BE49-F238E27FC236}">
                <a16:creationId xmlns:a16="http://schemas.microsoft.com/office/drawing/2014/main" id="{BA8DA7A5-7CCA-4267-A57F-020BB92B324B}"/>
              </a:ext>
            </a:extLst>
          </p:cNvPr>
          <p:cNvGrpSpPr>
            <a:grpSpLocks/>
          </p:cNvGrpSpPr>
          <p:nvPr/>
        </p:nvGrpSpPr>
        <p:grpSpPr bwMode="auto">
          <a:xfrm>
            <a:off x="4305300" y="89027"/>
            <a:ext cx="1506538" cy="1331912"/>
            <a:chOff x="2561" y="1346"/>
            <a:chExt cx="394" cy="409"/>
          </a:xfrm>
        </p:grpSpPr>
        <p:sp>
          <p:nvSpPr>
            <p:cNvPr id="14" name="Oval 83">
              <a:extLst>
                <a:ext uri="{FF2B5EF4-FFF2-40B4-BE49-F238E27FC236}">
                  <a16:creationId xmlns:a16="http://schemas.microsoft.com/office/drawing/2014/main" id="{3BA5CD3C-7C0D-4D65-A48E-8BDE51457900}"/>
                </a:ext>
              </a:extLst>
            </p:cNvPr>
            <p:cNvSpPr>
              <a:spLocks noChangeArrowheads="1"/>
            </p:cNvSpPr>
            <p:nvPr/>
          </p:nvSpPr>
          <p:spPr bwMode="auto">
            <a:xfrm>
              <a:off x="2561" y="1346"/>
              <a:ext cx="394" cy="409"/>
            </a:xfrm>
            <a:prstGeom prst="ellipse">
              <a:avLst/>
            </a:prstGeom>
            <a:gradFill rotWithShape="1">
              <a:gsLst>
                <a:gs pos="0">
                  <a:srgbClr val="CECECE"/>
                </a:gs>
                <a:gs pos="100000">
                  <a:srgbClr val="B2B2B2"/>
                </a:gs>
              </a:gsLst>
              <a:lin ang="5400000" scaled="1"/>
            </a:gradFill>
            <a:ln>
              <a:noFill/>
            </a:ln>
            <a:extLst/>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15" name="Oval 84">
              <a:extLst>
                <a:ext uri="{FF2B5EF4-FFF2-40B4-BE49-F238E27FC236}">
                  <a16:creationId xmlns:a16="http://schemas.microsoft.com/office/drawing/2014/main" id="{D60381A4-0146-4591-B391-3D62056E5CA7}"/>
                </a:ext>
              </a:extLst>
            </p:cNvPr>
            <p:cNvSpPr>
              <a:spLocks noChangeArrowheads="1"/>
            </p:cNvSpPr>
            <p:nvPr/>
          </p:nvSpPr>
          <p:spPr bwMode="auto">
            <a:xfrm>
              <a:off x="2568" y="1353"/>
              <a:ext cx="380" cy="381"/>
            </a:xfrm>
            <a:prstGeom prst="ellipse">
              <a:avLst/>
            </a:prstGeom>
            <a:gradFill rotWithShape="1">
              <a:gsLst>
                <a:gs pos="0">
                  <a:srgbClr val="FFFFFF"/>
                </a:gs>
                <a:gs pos="100000">
                  <a:srgbClr val="FFFFFF">
                    <a:gamma/>
                    <a:shade val="82353"/>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16" name="Oval 85">
              <a:extLst>
                <a:ext uri="{FF2B5EF4-FFF2-40B4-BE49-F238E27FC236}">
                  <a16:creationId xmlns:a16="http://schemas.microsoft.com/office/drawing/2014/main" id="{CA0EAB5C-D69D-444B-8261-8CB4D46201DB}"/>
                </a:ext>
              </a:extLst>
            </p:cNvPr>
            <p:cNvSpPr>
              <a:spLocks noChangeArrowheads="1"/>
            </p:cNvSpPr>
            <p:nvPr/>
          </p:nvSpPr>
          <p:spPr bwMode="auto">
            <a:xfrm>
              <a:off x="2596" y="1379"/>
              <a:ext cx="324" cy="327"/>
            </a:xfrm>
            <a:prstGeom prst="ellipse">
              <a:avLst/>
            </a:prstGeom>
            <a:gradFill rotWithShape="1">
              <a:gsLst>
                <a:gs pos="0">
                  <a:srgbClr val="99CC00"/>
                </a:gs>
                <a:gs pos="100000">
                  <a:srgbClr val="99CC00">
                    <a:gamma/>
                    <a:shade val="72941"/>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17" name="Oval 86">
              <a:extLst>
                <a:ext uri="{FF2B5EF4-FFF2-40B4-BE49-F238E27FC236}">
                  <a16:creationId xmlns:a16="http://schemas.microsoft.com/office/drawing/2014/main" id="{B559A5A1-926C-4CBE-9258-8624EAC21FAF}"/>
                </a:ext>
              </a:extLst>
            </p:cNvPr>
            <p:cNvSpPr>
              <a:spLocks noChangeArrowheads="1"/>
            </p:cNvSpPr>
            <p:nvPr/>
          </p:nvSpPr>
          <p:spPr bwMode="auto">
            <a:xfrm>
              <a:off x="2655" y="1384"/>
              <a:ext cx="203" cy="118"/>
            </a:xfrm>
            <a:prstGeom prst="ellipse">
              <a:avLst/>
            </a:prstGeom>
            <a:gradFill rotWithShape="1">
              <a:gsLst>
                <a:gs pos="0">
                  <a:srgbClr val="99CC00"/>
                </a:gs>
                <a:gs pos="100000">
                  <a:srgbClr val="99CC00">
                    <a:gamma/>
                    <a:tint val="79216"/>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grpSp>
      <p:grpSp>
        <p:nvGrpSpPr>
          <p:cNvPr id="18" name="Group 87">
            <a:extLst>
              <a:ext uri="{FF2B5EF4-FFF2-40B4-BE49-F238E27FC236}">
                <a16:creationId xmlns:a16="http://schemas.microsoft.com/office/drawing/2014/main" id="{667B0530-A226-4F69-83DC-AF52E3D728C7}"/>
              </a:ext>
            </a:extLst>
          </p:cNvPr>
          <p:cNvGrpSpPr>
            <a:grpSpLocks/>
          </p:cNvGrpSpPr>
          <p:nvPr/>
        </p:nvGrpSpPr>
        <p:grpSpPr bwMode="auto">
          <a:xfrm>
            <a:off x="6207125" y="89027"/>
            <a:ext cx="1506538" cy="1331912"/>
            <a:chOff x="2561" y="1346"/>
            <a:chExt cx="394" cy="409"/>
          </a:xfrm>
        </p:grpSpPr>
        <p:sp>
          <p:nvSpPr>
            <p:cNvPr id="19" name="Oval 88">
              <a:extLst>
                <a:ext uri="{FF2B5EF4-FFF2-40B4-BE49-F238E27FC236}">
                  <a16:creationId xmlns:a16="http://schemas.microsoft.com/office/drawing/2014/main" id="{EB180D9B-860C-47EE-A92B-B36C81BF2B8E}"/>
                </a:ext>
              </a:extLst>
            </p:cNvPr>
            <p:cNvSpPr>
              <a:spLocks noChangeArrowheads="1"/>
            </p:cNvSpPr>
            <p:nvPr/>
          </p:nvSpPr>
          <p:spPr bwMode="auto">
            <a:xfrm>
              <a:off x="2561" y="1346"/>
              <a:ext cx="394" cy="409"/>
            </a:xfrm>
            <a:prstGeom prst="ellipse">
              <a:avLst/>
            </a:prstGeom>
            <a:gradFill rotWithShape="1">
              <a:gsLst>
                <a:gs pos="0">
                  <a:srgbClr val="CECECE"/>
                </a:gs>
                <a:gs pos="100000">
                  <a:srgbClr val="B2B2B2"/>
                </a:gs>
              </a:gsLst>
              <a:lin ang="5400000" scaled="1"/>
            </a:gradFill>
            <a:ln>
              <a:noFill/>
            </a:ln>
            <a:extLst/>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20" name="Oval 89">
              <a:extLst>
                <a:ext uri="{FF2B5EF4-FFF2-40B4-BE49-F238E27FC236}">
                  <a16:creationId xmlns:a16="http://schemas.microsoft.com/office/drawing/2014/main" id="{66935444-FA93-454E-8ABA-50FF10B5630E}"/>
                </a:ext>
              </a:extLst>
            </p:cNvPr>
            <p:cNvSpPr>
              <a:spLocks noChangeArrowheads="1"/>
            </p:cNvSpPr>
            <p:nvPr/>
          </p:nvSpPr>
          <p:spPr bwMode="auto">
            <a:xfrm>
              <a:off x="2568" y="1353"/>
              <a:ext cx="380" cy="381"/>
            </a:xfrm>
            <a:prstGeom prst="ellipse">
              <a:avLst/>
            </a:prstGeom>
            <a:gradFill rotWithShape="1">
              <a:gsLst>
                <a:gs pos="0">
                  <a:srgbClr val="FFFFFF"/>
                </a:gs>
                <a:gs pos="100000">
                  <a:srgbClr val="FFFFFF">
                    <a:gamma/>
                    <a:shade val="82353"/>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21" name="Oval 90">
              <a:extLst>
                <a:ext uri="{FF2B5EF4-FFF2-40B4-BE49-F238E27FC236}">
                  <a16:creationId xmlns:a16="http://schemas.microsoft.com/office/drawing/2014/main" id="{16E2B32E-2FAE-4742-B551-1B3F21DB9140}"/>
                </a:ext>
              </a:extLst>
            </p:cNvPr>
            <p:cNvSpPr>
              <a:spLocks noChangeArrowheads="1"/>
            </p:cNvSpPr>
            <p:nvPr/>
          </p:nvSpPr>
          <p:spPr bwMode="auto">
            <a:xfrm>
              <a:off x="2596" y="1379"/>
              <a:ext cx="324" cy="327"/>
            </a:xfrm>
            <a:prstGeom prst="ellipse">
              <a:avLst/>
            </a:prstGeom>
            <a:gradFill rotWithShape="1">
              <a:gsLst>
                <a:gs pos="0">
                  <a:srgbClr val="FFCC00"/>
                </a:gs>
                <a:gs pos="100000">
                  <a:srgbClr val="FFCC00">
                    <a:gamma/>
                    <a:shade val="72941"/>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22" name="Oval 91">
              <a:extLst>
                <a:ext uri="{FF2B5EF4-FFF2-40B4-BE49-F238E27FC236}">
                  <a16:creationId xmlns:a16="http://schemas.microsoft.com/office/drawing/2014/main" id="{4E8631A8-3B3B-42B4-8FCA-65102881BD36}"/>
                </a:ext>
              </a:extLst>
            </p:cNvPr>
            <p:cNvSpPr>
              <a:spLocks noChangeArrowheads="1"/>
            </p:cNvSpPr>
            <p:nvPr/>
          </p:nvSpPr>
          <p:spPr bwMode="auto">
            <a:xfrm>
              <a:off x="2655" y="1384"/>
              <a:ext cx="203" cy="118"/>
            </a:xfrm>
            <a:prstGeom prst="ellipse">
              <a:avLst/>
            </a:prstGeom>
            <a:gradFill rotWithShape="1">
              <a:gsLst>
                <a:gs pos="0">
                  <a:srgbClr val="FFCC00"/>
                </a:gs>
                <a:gs pos="100000">
                  <a:srgbClr val="FFCC00">
                    <a:gamma/>
                    <a:tint val="79216"/>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grpSp>
      <p:sp>
        <p:nvSpPr>
          <p:cNvPr id="23" name="Rectangle 9">
            <a:extLst>
              <a:ext uri="{FF2B5EF4-FFF2-40B4-BE49-F238E27FC236}">
                <a16:creationId xmlns:a16="http://schemas.microsoft.com/office/drawing/2014/main" id="{E34D867E-561E-4A46-9A21-5F9FE65E4C4F}"/>
              </a:ext>
            </a:extLst>
          </p:cNvPr>
          <p:cNvSpPr>
            <a:spLocks noChangeArrowheads="1"/>
          </p:cNvSpPr>
          <p:nvPr/>
        </p:nvSpPr>
        <p:spPr bwMode="auto">
          <a:xfrm>
            <a:off x="712788" y="400177"/>
            <a:ext cx="1246187" cy="707886"/>
          </a:xfrm>
          <a:prstGeom prst="rect">
            <a:avLst/>
          </a:prstGeom>
          <a:noFill/>
          <a:ln w="9525" algn="ctr">
            <a:noFill/>
            <a:miter lim="800000"/>
            <a:headEnd/>
            <a:tailEnd/>
          </a:ln>
          <a:effectLst/>
        </p:spPr>
        <p:txBody>
          <a:bodyPr lIns="0" rIns="0">
            <a:spAutoFit/>
          </a:bodyPr>
          <a:lstStyle/>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Weather</a:t>
            </a:r>
          </a:p>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0 </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 </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d</a:t>
            </a:r>
          </a:p>
        </p:txBody>
      </p:sp>
      <p:sp>
        <p:nvSpPr>
          <p:cNvPr id="24" name="Rectangle 9">
            <a:extLst>
              <a:ext uri="{FF2B5EF4-FFF2-40B4-BE49-F238E27FC236}">
                <a16:creationId xmlns:a16="http://schemas.microsoft.com/office/drawing/2014/main" id="{E38F9AE2-682B-4DDE-97E2-9537586A9D26}"/>
              </a:ext>
            </a:extLst>
          </p:cNvPr>
          <p:cNvSpPr>
            <a:spLocks noChangeArrowheads="1"/>
          </p:cNvSpPr>
          <p:nvPr/>
        </p:nvSpPr>
        <p:spPr bwMode="auto">
          <a:xfrm>
            <a:off x="2706931" y="388449"/>
            <a:ext cx="974725" cy="707886"/>
          </a:xfrm>
          <a:prstGeom prst="rect">
            <a:avLst/>
          </a:prstGeom>
          <a:noFill/>
          <a:ln w="9525" algn="ctr">
            <a:noFill/>
            <a:miter lim="800000"/>
            <a:headEnd/>
            <a:tailEnd/>
          </a:ln>
          <a:effectLst/>
        </p:spPr>
        <p:txBody>
          <a:bodyPr>
            <a:spAutoFit/>
          </a:bodyPr>
          <a:lstStyle/>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MJO</a:t>
            </a:r>
          </a:p>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 d</a:t>
            </a:r>
          </a:p>
        </p:txBody>
      </p:sp>
      <p:sp>
        <p:nvSpPr>
          <p:cNvPr id="25" name="Rectangle 9">
            <a:extLst>
              <a:ext uri="{FF2B5EF4-FFF2-40B4-BE49-F238E27FC236}">
                <a16:creationId xmlns:a16="http://schemas.microsoft.com/office/drawing/2014/main" id="{5D1308F7-E596-4CCC-86F0-39D57023C29B}"/>
              </a:ext>
            </a:extLst>
          </p:cNvPr>
          <p:cNvSpPr>
            <a:spLocks noChangeArrowheads="1"/>
          </p:cNvSpPr>
          <p:nvPr/>
        </p:nvSpPr>
        <p:spPr bwMode="auto">
          <a:xfrm>
            <a:off x="4480415" y="365009"/>
            <a:ext cx="1216025" cy="954107"/>
          </a:xfrm>
          <a:prstGeom prst="rect">
            <a:avLst/>
          </a:prstGeom>
          <a:noFill/>
          <a:ln w="9525" algn="ctr">
            <a:noFill/>
            <a:miter lim="800000"/>
            <a:headEnd/>
            <a:tailEnd/>
          </a:ln>
          <a:effectLst/>
        </p:spPr>
        <p:txBody>
          <a:bodyPr wrap="square" lIns="0" rIns="0">
            <a:spAutoFit/>
          </a:bodyPr>
          <a:lstStyle/>
          <a:p>
            <a:pPr algn="ctr">
              <a:lnSpc>
                <a:spcPct val="100000"/>
              </a:lnSpc>
              <a:spcBef>
                <a:spcPts val="0"/>
              </a:spcBef>
              <a:buFont typeface="Wingdings" panose="05000000000000000000" pitchFamily="2" charset="2"/>
              <a:buNone/>
              <a:defRPr/>
            </a:pPr>
            <a:r>
              <a:rPr lang="en-US" altLang="zh-CN"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Short term climate</a:t>
            </a:r>
          </a:p>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2</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 d</a:t>
            </a:r>
          </a:p>
        </p:txBody>
      </p:sp>
      <p:sp>
        <p:nvSpPr>
          <p:cNvPr id="26" name="Rectangle 9">
            <a:extLst>
              <a:ext uri="{FF2B5EF4-FFF2-40B4-BE49-F238E27FC236}">
                <a16:creationId xmlns:a16="http://schemas.microsoft.com/office/drawing/2014/main" id="{BB8504B0-3424-4D82-8358-55C45C162B4E}"/>
              </a:ext>
            </a:extLst>
          </p:cNvPr>
          <p:cNvSpPr>
            <a:spLocks noChangeArrowheads="1"/>
          </p:cNvSpPr>
          <p:nvPr/>
        </p:nvSpPr>
        <p:spPr bwMode="auto">
          <a:xfrm>
            <a:off x="6373813" y="400177"/>
            <a:ext cx="1155700" cy="707886"/>
          </a:xfrm>
          <a:prstGeom prst="rect">
            <a:avLst/>
          </a:prstGeom>
          <a:noFill/>
          <a:ln w="9525" algn="ctr">
            <a:noFill/>
            <a:miter lim="800000"/>
            <a:headEnd/>
            <a:tailEnd/>
          </a:ln>
          <a:effectLst/>
        </p:spPr>
        <p:txBody>
          <a:bodyPr lIns="0" rIns="0">
            <a:spAutoFit/>
          </a:bodyPr>
          <a:lstStyle/>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Decadal</a:t>
            </a:r>
          </a:p>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3</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4</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 d</a:t>
            </a:r>
          </a:p>
        </p:txBody>
      </p:sp>
      <p:sp>
        <p:nvSpPr>
          <p:cNvPr id="27" name="Rectangle 9">
            <a:extLst>
              <a:ext uri="{FF2B5EF4-FFF2-40B4-BE49-F238E27FC236}">
                <a16:creationId xmlns:a16="http://schemas.microsoft.com/office/drawing/2014/main" id="{7E6BD729-D1B5-4DFF-BE70-63676A36316A}"/>
              </a:ext>
            </a:extLst>
          </p:cNvPr>
          <p:cNvSpPr>
            <a:spLocks noChangeArrowheads="1"/>
          </p:cNvSpPr>
          <p:nvPr/>
        </p:nvSpPr>
        <p:spPr bwMode="auto">
          <a:xfrm>
            <a:off x="7642225" y="484314"/>
            <a:ext cx="1155700" cy="400050"/>
          </a:xfrm>
          <a:prstGeom prst="rect">
            <a:avLst/>
          </a:prstGeom>
          <a:noFill/>
          <a:ln w="9525" algn="ctr">
            <a:noFill/>
            <a:miter lim="800000"/>
            <a:headEnd/>
            <a:tailEnd/>
          </a:ln>
          <a:effectLst/>
        </p:spPr>
        <p:txBody>
          <a:bodyPr lIns="0" rIns="0">
            <a:spAutoFit/>
          </a:bodyPr>
          <a:lstStyle/>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a:t>
            </a:r>
            <a:endPar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endParaRPr>
          </a:p>
        </p:txBody>
      </p:sp>
      <p:grpSp>
        <p:nvGrpSpPr>
          <p:cNvPr id="28" name="组合 27"/>
          <p:cNvGrpSpPr/>
          <p:nvPr/>
        </p:nvGrpSpPr>
        <p:grpSpPr>
          <a:xfrm>
            <a:off x="2086749" y="2386323"/>
            <a:ext cx="6731712" cy="3877257"/>
            <a:chOff x="2782330" y="1552147"/>
            <a:chExt cx="8975616" cy="3877257"/>
          </a:xfrm>
        </p:grpSpPr>
        <p:grpSp>
          <p:nvGrpSpPr>
            <p:cNvPr id="29" name="组合 28"/>
            <p:cNvGrpSpPr/>
            <p:nvPr/>
          </p:nvGrpSpPr>
          <p:grpSpPr>
            <a:xfrm>
              <a:off x="4346019" y="1552147"/>
              <a:ext cx="7411927" cy="3877257"/>
              <a:chOff x="4346019" y="1736956"/>
              <a:chExt cx="7411927" cy="3693782"/>
            </a:xfrm>
          </p:grpSpPr>
          <p:pic>
            <p:nvPicPr>
              <p:cNvPr id="3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46" t="17279" b="18417"/>
              <a:stretch/>
            </p:blipFill>
            <p:spPr bwMode="auto">
              <a:xfrm>
                <a:off x="8047863" y="1736956"/>
                <a:ext cx="3710083" cy="3690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46" t="17279" b="18417"/>
              <a:stretch/>
            </p:blipFill>
            <p:spPr bwMode="auto">
              <a:xfrm>
                <a:off x="4346019" y="1736956"/>
                <a:ext cx="3710082" cy="3693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文本框 5"/>
            <p:cNvSpPr txBox="1"/>
            <p:nvPr/>
          </p:nvSpPr>
          <p:spPr>
            <a:xfrm>
              <a:off x="9561290" y="4649915"/>
              <a:ext cx="1915071" cy="424621"/>
            </a:xfrm>
            <a:prstGeom prst="rect">
              <a:avLst/>
            </a:prstGeom>
            <a:solidFill>
              <a:schemeClr val="tx1"/>
            </a:solidFill>
          </p:spPr>
          <p:txBody>
            <a:bodyPr wrap="square" lIns="91327" tIns="45665" rIns="91327" bIns="45665" rtlCol="0">
              <a:spAutoFit/>
            </a:bodyPr>
            <a:lstStyle/>
            <a:p>
              <a:pPr algn="ctr" fontAlgn="base">
                <a:lnSpc>
                  <a:spcPct val="120000"/>
                </a:lnSpc>
                <a:spcBef>
                  <a:spcPct val="50000"/>
                </a:spcBef>
                <a:spcAft>
                  <a:spcPct val="0"/>
                </a:spcAft>
                <a:buFont typeface="Wingdings" pitchFamily="2" charset="2"/>
                <a:buNone/>
              </a:pPr>
              <a:r>
                <a:rPr kumimoji="1" lang="en-US" altLang="zh-CN" b="1" u="none" dirty="0">
                  <a:solidFill>
                    <a:prstClr val="black"/>
                  </a:solidFill>
                  <a:latin typeface="Times New Roman" pitchFamily="18" charset="0"/>
                  <a:ea typeface="黑体" pitchFamily="49" charset="-122"/>
                </a:rPr>
                <a:t>MSW</a:t>
              </a:r>
              <a:endParaRPr kumimoji="1" lang="en-US" altLang="zh-CN" b="1" u="none" dirty="0">
                <a:solidFill>
                  <a:srgbClr val="FFFFFF"/>
                </a:solidFill>
                <a:latin typeface="Times New Roman" pitchFamily="18" charset="0"/>
                <a:ea typeface="黑体" pitchFamily="49" charset="-122"/>
              </a:endParaRPr>
            </a:p>
          </p:txBody>
        </p:sp>
        <p:sp>
          <p:nvSpPr>
            <p:cNvPr id="31" name="文本框 5"/>
            <p:cNvSpPr txBox="1"/>
            <p:nvPr/>
          </p:nvSpPr>
          <p:spPr>
            <a:xfrm>
              <a:off x="5837537" y="4673201"/>
              <a:ext cx="1923273" cy="424621"/>
            </a:xfrm>
            <a:prstGeom prst="rect">
              <a:avLst/>
            </a:prstGeom>
            <a:solidFill>
              <a:schemeClr val="tx1"/>
            </a:solidFill>
          </p:spPr>
          <p:txBody>
            <a:bodyPr wrap="square" lIns="91327" tIns="45665" rIns="91327" bIns="45665" rtlCol="0">
              <a:spAutoFit/>
            </a:bodyPr>
            <a:lstStyle/>
            <a:p>
              <a:pPr algn="ctr" fontAlgn="base">
                <a:lnSpc>
                  <a:spcPct val="120000"/>
                </a:lnSpc>
                <a:spcBef>
                  <a:spcPct val="50000"/>
                </a:spcBef>
                <a:spcAft>
                  <a:spcPct val="0"/>
                </a:spcAft>
                <a:buFont typeface="Wingdings" pitchFamily="2" charset="2"/>
                <a:buNone/>
              </a:pPr>
              <a:r>
                <a:rPr kumimoji="1" lang="en-US" altLang="zh-CN" b="1" u="none" dirty="0">
                  <a:solidFill>
                    <a:prstClr val="black"/>
                  </a:solidFill>
                  <a:latin typeface="Times New Roman" pitchFamily="18" charset="0"/>
                  <a:ea typeface="黑体" pitchFamily="49" charset="-122"/>
                </a:rPr>
                <a:t>MCP</a:t>
              </a:r>
              <a:endParaRPr kumimoji="1" lang="en-US" altLang="zh-CN" b="1" u="none" dirty="0">
                <a:solidFill>
                  <a:srgbClr val="FFFFFF"/>
                </a:solidFill>
                <a:latin typeface="Times New Roman" pitchFamily="18" charset="0"/>
                <a:ea typeface="黑体" pitchFamily="49" charset="-122"/>
              </a:endParaRPr>
            </a:p>
          </p:txBody>
        </p:sp>
        <p:sp>
          <p:nvSpPr>
            <p:cNvPr id="32" name="文本框 5"/>
            <p:cNvSpPr txBox="1"/>
            <p:nvPr/>
          </p:nvSpPr>
          <p:spPr>
            <a:xfrm>
              <a:off x="2782330" y="4660395"/>
              <a:ext cx="1244680" cy="757019"/>
            </a:xfrm>
            <a:prstGeom prst="rect">
              <a:avLst/>
            </a:prstGeom>
            <a:solidFill>
              <a:srgbClr val="99CCFF"/>
            </a:solidFill>
          </p:spPr>
          <p:txBody>
            <a:bodyPr wrap="square" lIns="91327" tIns="45665" rIns="91327" bIns="45665" rtlCol="0">
              <a:spAutoFit/>
            </a:bodyPr>
            <a:lstStyle/>
            <a:p>
              <a:pPr algn="ctr" fontAlgn="base">
                <a:lnSpc>
                  <a:spcPct val="120000"/>
                </a:lnSpc>
                <a:spcBef>
                  <a:spcPct val="50000"/>
                </a:spcBef>
                <a:spcAft>
                  <a:spcPct val="0"/>
                </a:spcAft>
                <a:buFont typeface="Wingdings" pitchFamily="2" charset="2"/>
                <a:buChar char="q"/>
              </a:pPr>
              <a:r>
                <a:rPr kumimoji="1" lang="en-US" altLang="zh-CN" b="1" u="none" dirty="0">
                  <a:solidFill>
                    <a:prstClr val="black"/>
                  </a:solidFill>
                  <a:latin typeface="Times New Roman" pitchFamily="18" charset="0"/>
                  <a:ea typeface="黑体" pitchFamily="49" charset="-122"/>
                </a:rPr>
                <a:t>PLs: Track</a:t>
              </a:r>
              <a:endParaRPr kumimoji="1" lang="en-US" altLang="zh-CN" b="1" u="none" dirty="0">
                <a:solidFill>
                  <a:srgbClr val="FFFFFF"/>
                </a:solidFill>
                <a:latin typeface="Times New Roman" pitchFamily="18" charset="0"/>
                <a:ea typeface="黑体" pitchFamily="49" charset="-122"/>
              </a:endParaRPr>
            </a:p>
          </p:txBody>
        </p:sp>
      </p:grpSp>
      <p:sp>
        <p:nvSpPr>
          <p:cNvPr id="35" name="矩形 34"/>
          <p:cNvSpPr/>
          <p:nvPr/>
        </p:nvSpPr>
        <p:spPr>
          <a:xfrm>
            <a:off x="3902430" y="2057992"/>
            <a:ext cx="4916031" cy="350837"/>
          </a:xfrm>
          <a:prstGeom prst="rect">
            <a:avLst/>
          </a:prstGeom>
          <a:solidFill>
            <a:schemeClr val="tx1"/>
          </a:solidFill>
        </p:spPr>
        <p:txBody>
          <a:bodyPr wrap="square" lIns="91411" tIns="45706" rIns="91411" bIns="45706">
            <a:spAutoFit/>
          </a:bodyPr>
          <a:lstStyle/>
          <a:p>
            <a:pPr fontAlgn="base">
              <a:lnSpc>
                <a:spcPct val="120000"/>
              </a:lnSpc>
              <a:spcBef>
                <a:spcPct val="50000"/>
              </a:spcBef>
              <a:spcAft>
                <a:spcPct val="0"/>
              </a:spcAft>
              <a:buFont typeface="Wingdings" pitchFamily="2" charset="2"/>
              <a:buNone/>
            </a:pPr>
            <a:r>
              <a:rPr kumimoji="1" lang="en-US" altLang="zh-CN" sz="1400" b="1" u="none" dirty="0">
                <a:solidFill>
                  <a:srgbClr val="DDDDDD">
                    <a:lumMod val="10000"/>
                  </a:srgbClr>
                </a:solidFill>
                <a:latin typeface="Times New Roman" pitchFamily="18" charset="0"/>
                <a:ea typeface="黑体" pitchFamily="49" charset="-122"/>
              </a:rPr>
              <a:t>Pattern correlation (MCP and MSW)</a:t>
            </a:r>
            <a:r>
              <a:rPr kumimoji="1" lang="zh-CN" altLang="en-US" sz="1400" b="1" u="none" dirty="0">
                <a:solidFill>
                  <a:srgbClr val="DDDDDD">
                    <a:lumMod val="10000"/>
                  </a:srgbClr>
                </a:solidFill>
                <a:latin typeface="Times New Roman" pitchFamily="18" charset="0"/>
                <a:ea typeface="黑体" pitchFamily="49" charset="-122"/>
              </a:rPr>
              <a:t> </a:t>
            </a:r>
            <a:r>
              <a:rPr kumimoji="1" lang="en-US" altLang="zh-CN" sz="1400" b="1" u="none" dirty="0">
                <a:solidFill>
                  <a:srgbClr val="DDDDDD">
                    <a:lumMod val="10000"/>
                  </a:srgbClr>
                </a:solidFill>
                <a:latin typeface="Times New Roman" pitchFamily="18" charset="0"/>
                <a:ea typeface="黑体" pitchFamily="49" charset="-122"/>
              </a:rPr>
              <a:t>:     0.75</a:t>
            </a:r>
            <a:endParaRPr kumimoji="1" lang="zh-CN" altLang="en-US" sz="1400" b="1" u="none" dirty="0">
              <a:solidFill>
                <a:srgbClr val="DDDDDD">
                  <a:lumMod val="10000"/>
                </a:srgbClr>
              </a:solidFill>
              <a:latin typeface="Times New Roman" pitchFamily="18" charset="0"/>
              <a:ea typeface="黑体" pitchFamily="49" charset="-122"/>
            </a:endParaRPr>
          </a:p>
        </p:txBody>
      </p:sp>
      <p:grpSp>
        <p:nvGrpSpPr>
          <p:cNvPr id="36" name="组合 35"/>
          <p:cNvGrpSpPr/>
          <p:nvPr/>
        </p:nvGrpSpPr>
        <p:grpSpPr>
          <a:xfrm>
            <a:off x="477270" y="2386323"/>
            <a:ext cx="2800121" cy="3879479"/>
            <a:chOff x="6167505" y="1242275"/>
            <a:chExt cx="4373542" cy="4544686"/>
          </a:xfrm>
        </p:grpSpPr>
        <p:grpSp>
          <p:nvGrpSpPr>
            <p:cNvPr id="37" name="组合 14"/>
            <p:cNvGrpSpPr>
              <a:grpSpLocks/>
            </p:cNvGrpSpPr>
            <p:nvPr/>
          </p:nvGrpSpPr>
          <p:grpSpPr bwMode="auto">
            <a:xfrm>
              <a:off x="6180441" y="3528011"/>
              <a:ext cx="4360606" cy="2258950"/>
              <a:chOff x="4908052" y="3722327"/>
              <a:chExt cx="4844353" cy="3084378"/>
            </a:xfrm>
          </p:grpSpPr>
          <p:pic>
            <p:nvPicPr>
              <p:cNvPr id="43" name="Picture 4"/>
              <p:cNvPicPr>
                <a:picLocks noChangeAspect="1" noChangeArrowheads="1"/>
              </p:cNvPicPr>
              <p:nvPr/>
            </p:nvPicPr>
            <p:blipFill>
              <a:blip r:embed="rId4">
                <a:extLst>
                  <a:ext uri="{28A0092B-C50C-407E-A947-70E740481C1C}">
                    <a14:useLocalDpi xmlns:a14="http://schemas.microsoft.com/office/drawing/2010/main" val="0"/>
                  </a:ext>
                </a:extLst>
              </a:blip>
              <a:srcRect l="15662" t="52609" r="12656" b="14522"/>
              <a:stretch>
                <a:fillRect/>
              </a:stretch>
            </p:blipFill>
            <p:spPr bwMode="auto">
              <a:xfrm>
                <a:off x="4908052" y="3722327"/>
                <a:ext cx="4825228" cy="3084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4" name="直接箭头连接符 43"/>
              <p:cNvCxnSpPr/>
              <p:nvPr/>
            </p:nvCxnSpPr>
            <p:spPr bwMode="auto">
              <a:xfrm flipH="1">
                <a:off x="8100698" y="5796148"/>
                <a:ext cx="709073" cy="320813"/>
              </a:xfrm>
              <a:prstGeom prst="straightConnector1">
                <a:avLst/>
              </a:prstGeom>
              <a:noFill/>
              <a:ln w="28575" cap="flat" cmpd="sng" algn="ctr">
                <a:solidFill>
                  <a:srgbClr val="0000FF"/>
                </a:solidFill>
                <a:prstDash val="solid"/>
                <a:headEnd type="none" w="med" len="med"/>
                <a:tailEnd type="arrow"/>
              </a:ln>
              <a:effectLst/>
            </p:spPr>
          </p:cxnSp>
          <p:cxnSp>
            <p:nvCxnSpPr>
              <p:cNvPr id="45" name="直接连接符 27"/>
              <p:cNvCxnSpPr>
                <a:cxnSpLocks noChangeShapeType="1"/>
              </p:cNvCxnSpPr>
              <p:nvPr/>
            </p:nvCxnSpPr>
            <p:spPr bwMode="auto">
              <a:xfrm>
                <a:off x="8029277" y="4784094"/>
                <a:ext cx="0" cy="1372299"/>
              </a:xfrm>
              <a:prstGeom prst="line">
                <a:avLst/>
              </a:prstGeom>
              <a:noFill/>
              <a:ln w="28575" algn="ctr">
                <a:solidFill>
                  <a:srgbClr val="0000FF"/>
                </a:solidFill>
                <a:prstDash val="sysDash"/>
                <a:round/>
                <a:headEnd/>
                <a:tailEnd/>
              </a:ln>
              <a:extLst>
                <a:ext uri="{909E8E84-426E-40DD-AFC4-6F175D3DCCD1}">
                  <a14:hiddenFill xmlns:a14="http://schemas.microsoft.com/office/drawing/2010/main">
                    <a:noFill/>
                  </a14:hiddenFill>
                </a:ext>
              </a:extLst>
            </p:spPr>
          </p:cxnSp>
          <p:sp>
            <p:nvSpPr>
              <p:cNvPr id="46" name="矩形 3"/>
              <p:cNvSpPr>
                <a:spLocks noChangeArrowheads="1"/>
              </p:cNvSpPr>
              <p:nvPr/>
            </p:nvSpPr>
            <p:spPr bwMode="auto">
              <a:xfrm>
                <a:off x="7507178" y="4926881"/>
                <a:ext cx="2245227" cy="83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03757" fontAlgn="base">
                  <a:lnSpc>
                    <a:spcPct val="100000"/>
                  </a:lnSpc>
                  <a:spcBef>
                    <a:spcPct val="0"/>
                  </a:spcBef>
                  <a:spcAft>
                    <a:spcPct val="0"/>
                  </a:spcAft>
                  <a:buFont typeface="Wingdings" pitchFamily="2" charset="2"/>
                  <a:buNone/>
                  <a:defRPr/>
                </a:pPr>
                <a:r>
                  <a:rPr kumimoji="1" lang="en-US" altLang="zh-CN" sz="1400" b="1" u="none" kern="0" dirty="0">
                    <a:solidFill>
                      <a:srgbClr val="0000FF"/>
                    </a:solidFill>
                    <a:latin typeface="Arial" panose="020B0604020202020204" pitchFamily="34" charset="0"/>
                    <a:cs typeface="Arial" panose="020B0604020202020204" pitchFamily="34" charset="0"/>
                  </a:rPr>
                  <a:t>MSW: ~120 </a:t>
                </a:r>
                <a:r>
                  <a:rPr kumimoji="1" lang="en-US" altLang="zh-CN" sz="1400" b="1" u="none" kern="0" dirty="0" smtClean="0">
                    <a:solidFill>
                      <a:srgbClr val="0000FF"/>
                    </a:solidFill>
                    <a:latin typeface="Arial" panose="020B0604020202020204" pitchFamily="34" charset="0"/>
                    <a:cs typeface="Arial" panose="020B0604020202020204" pitchFamily="34" charset="0"/>
                  </a:rPr>
                  <a:t>h</a:t>
                </a:r>
              </a:p>
              <a:p>
                <a:pPr algn="ctr" defTabSz="903757" fontAlgn="base">
                  <a:lnSpc>
                    <a:spcPct val="100000"/>
                  </a:lnSpc>
                  <a:spcBef>
                    <a:spcPct val="0"/>
                  </a:spcBef>
                  <a:spcAft>
                    <a:spcPct val="0"/>
                  </a:spcAft>
                  <a:buFont typeface="Wingdings" pitchFamily="2" charset="2"/>
                  <a:buNone/>
                  <a:defRPr/>
                </a:pPr>
                <a:r>
                  <a:rPr lang="en-US" altLang="zh-CN" sz="1400" u="none" kern="0" dirty="0" smtClean="0">
                    <a:solidFill>
                      <a:srgbClr val="0000FF"/>
                    </a:solidFill>
                    <a:latin typeface="Arial" panose="020B0604020202020204" pitchFamily="34" charset="0"/>
                    <a:cs typeface="Arial" panose="020B0604020202020204" pitchFamily="34" charset="0"/>
                  </a:rPr>
                  <a:t>(5 d)</a:t>
                </a:r>
                <a:endParaRPr kumimoji="1" lang="zh-CN" altLang="en-US" sz="1400" b="1" u="none" kern="0" dirty="0">
                  <a:solidFill>
                    <a:srgbClr val="0000FF"/>
                  </a:solidFill>
                  <a:latin typeface="Arial" panose="020B0604020202020204" pitchFamily="34" charset="0"/>
                  <a:cs typeface="Arial" panose="020B0604020202020204" pitchFamily="34" charset="0"/>
                </a:endParaRPr>
              </a:p>
            </p:txBody>
          </p:sp>
        </p:grpSp>
        <p:grpSp>
          <p:nvGrpSpPr>
            <p:cNvPr id="38" name="组合 37"/>
            <p:cNvGrpSpPr/>
            <p:nvPr/>
          </p:nvGrpSpPr>
          <p:grpSpPr>
            <a:xfrm>
              <a:off x="6167505" y="1242275"/>
              <a:ext cx="4366397" cy="2285736"/>
              <a:chOff x="6360915" y="1597714"/>
              <a:chExt cx="4366397" cy="2285736"/>
            </a:xfrm>
          </p:grpSpPr>
          <p:pic>
            <p:nvPicPr>
              <p:cNvPr id="39" name="Picture 10"/>
              <p:cNvPicPr>
                <a:picLocks noChangeAspect="1" noChangeArrowheads="1"/>
              </p:cNvPicPr>
              <p:nvPr/>
            </p:nvPicPr>
            <p:blipFill>
              <a:blip r:embed="rId5">
                <a:extLst>
                  <a:ext uri="{28A0092B-C50C-407E-A947-70E740481C1C}">
                    <a14:useLocalDpi xmlns:a14="http://schemas.microsoft.com/office/drawing/2010/main" val="0"/>
                  </a:ext>
                </a:extLst>
              </a:blip>
              <a:srcRect l="15907" t="52888" r="13164" b="15199"/>
              <a:stretch>
                <a:fillRect/>
              </a:stretch>
            </p:blipFill>
            <p:spPr bwMode="auto">
              <a:xfrm>
                <a:off x="6360915" y="1597714"/>
                <a:ext cx="4366397" cy="2285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0" name="直接箭头连接符 39"/>
              <p:cNvCxnSpPr/>
              <p:nvPr/>
            </p:nvCxnSpPr>
            <p:spPr bwMode="auto">
              <a:xfrm flipH="1">
                <a:off x="9009388" y="3047016"/>
                <a:ext cx="708024" cy="319088"/>
              </a:xfrm>
              <a:prstGeom prst="straightConnector1">
                <a:avLst/>
              </a:prstGeom>
              <a:ln w="28575">
                <a:solidFill>
                  <a:srgbClr val="FF0000"/>
                </a:solidFill>
                <a:headEnd type="none" w="med" len="med"/>
                <a:tailEnd type="arrow"/>
              </a:ln>
            </p:spPr>
            <p:style>
              <a:lnRef idx="1">
                <a:schemeClr val="accent2"/>
              </a:lnRef>
              <a:fillRef idx="0">
                <a:schemeClr val="accent2"/>
              </a:fillRef>
              <a:effectRef idx="0">
                <a:schemeClr val="accent2"/>
              </a:effectRef>
              <a:fontRef idx="minor">
                <a:schemeClr val="tx1"/>
              </a:fontRef>
            </p:style>
          </p:cxnSp>
          <p:cxnSp>
            <p:nvCxnSpPr>
              <p:cNvPr id="41" name="直接连接符 8"/>
              <p:cNvCxnSpPr>
                <a:cxnSpLocks noChangeShapeType="1"/>
              </p:cNvCxnSpPr>
              <p:nvPr/>
            </p:nvCxnSpPr>
            <p:spPr bwMode="auto">
              <a:xfrm>
                <a:off x="8950501" y="2285879"/>
                <a:ext cx="0" cy="1098787"/>
              </a:xfrm>
              <a:prstGeom prst="line">
                <a:avLst/>
              </a:prstGeom>
              <a:noFill/>
              <a:ln w="28575" algn="ctr">
                <a:solidFill>
                  <a:srgbClr val="FF0000"/>
                </a:solidFill>
                <a:prstDash val="sysDash"/>
                <a:round/>
                <a:headEnd/>
                <a:tailEnd/>
              </a:ln>
              <a:extLst>
                <a:ext uri="{909E8E84-426E-40DD-AFC4-6F175D3DCCD1}">
                  <a14:hiddenFill xmlns:a14="http://schemas.microsoft.com/office/drawing/2010/main">
                    <a:noFill/>
                  </a14:hiddenFill>
                </a:ext>
              </a:extLst>
            </p:spPr>
          </p:cxnSp>
          <p:sp>
            <p:nvSpPr>
              <p:cNvPr id="42" name="矩形 3"/>
              <p:cNvSpPr>
                <a:spLocks noChangeArrowheads="1"/>
              </p:cNvSpPr>
              <p:nvPr/>
            </p:nvSpPr>
            <p:spPr bwMode="auto">
              <a:xfrm>
                <a:off x="8658972" y="2374223"/>
                <a:ext cx="2030942" cy="66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lnSpc>
                    <a:spcPct val="120000"/>
                  </a:lnSpc>
                  <a:spcBef>
                    <a:spcPct val="50000"/>
                  </a:spcBef>
                  <a:spcAft>
                    <a:spcPct val="0"/>
                  </a:spcAft>
                  <a:buFont typeface="Wingdings" pitchFamily="2" charset="2"/>
                  <a:buNone/>
                </a:pPr>
                <a:r>
                  <a:rPr kumimoji="1" lang="en-US" altLang="zh-CN" sz="1400" b="1" u="none" dirty="0">
                    <a:solidFill>
                      <a:srgbClr val="FF0000"/>
                    </a:solidFill>
                    <a:latin typeface="Arial" panose="020B0604020202020204" pitchFamily="34" charset="0"/>
                    <a:cs typeface="Arial" panose="020B0604020202020204" pitchFamily="34" charset="0"/>
                  </a:rPr>
                  <a:t>MCP : ~108 </a:t>
                </a:r>
                <a:r>
                  <a:rPr kumimoji="1" lang="en-US" altLang="zh-CN" sz="1400" b="1" u="none" dirty="0" smtClean="0">
                    <a:solidFill>
                      <a:srgbClr val="FF0000"/>
                    </a:solidFill>
                    <a:latin typeface="Arial" panose="020B0604020202020204" pitchFamily="34" charset="0"/>
                    <a:cs typeface="Arial" panose="020B0604020202020204" pitchFamily="34" charset="0"/>
                  </a:rPr>
                  <a:t>h</a:t>
                </a:r>
              </a:p>
              <a:p>
                <a:pPr algn="ctr" fontAlgn="base">
                  <a:lnSpc>
                    <a:spcPct val="100000"/>
                  </a:lnSpc>
                  <a:spcBef>
                    <a:spcPts val="0"/>
                  </a:spcBef>
                  <a:spcAft>
                    <a:spcPct val="0"/>
                  </a:spcAft>
                  <a:buFont typeface="Wingdings" pitchFamily="2" charset="2"/>
                  <a:buNone/>
                </a:pPr>
                <a:r>
                  <a:rPr lang="en-US" altLang="zh-CN" sz="1400" u="none" dirty="0" smtClean="0">
                    <a:solidFill>
                      <a:srgbClr val="FF0000"/>
                    </a:solidFill>
                    <a:latin typeface="Arial" panose="020B0604020202020204" pitchFamily="34" charset="0"/>
                    <a:cs typeface="Arial" panose="020B0604020202020204" pitchFamily="34" charset="0"/>
                  </a:rPr>
                  <a:t>(4.5 d)</a:t>
                </a:r>
                <a:endParaRPr kumimoji="1" lang="zh-CN" altLang="en-US" sz="1400" b="1" u="none" dirty="0">
                  <a:solidFill>
                    <a:srgbClr val="FF0000"/>
                  </a:solidFill>
                  <a:latin typeface="Arial" panose="020B0604020202020204" pitchFamily="34" charset="0"/>
                  <a:cs typeface="Arial" panose="020B0604020202020204" pitchFamily="34" charset="0"/>
                </a:endParaRPr>
              </a:p>
            </p:txBody>
          </p:sp>
        </p:grpSp>
      </p:grpSp>
      <p:sp>
        <p:nvSpPr>
          <p:cNvPr id="47" name="文本框 46"/>
          <p:cNvSpPr txBox="1"/>
          <p:nvPr/>
        </p:nvSpPr>
        <p:spPr>
          <a:xfrm>
            <a:off x="108267" y="1482453"/>
            <a:ext cx="9035733" cy="461554"/>
          </a:xfrm>
          <a:prstGeom prst="rect">
            <a:avLst/>
          </a:prstGeom>
          <a:noFill/>
        </p:spPr>
        <p:txBody>
          <a:bodyPr wrap="square" lIns="91327" tIns="45665" rIns="91327" bIns="45665" rtlCol="0">
            <a:spAutoFit/>
          </a:bodyPr>
          <a:lstStyle/>
          <a:p>
            <a:pPr fontAlgn="base">
              <a:lnSpc>
                <a:spcPct val="120000"/>
              </a:lnSpc>
              <a:spcBef>
                <a:spcPct val="50000"/>
              </a:spcBef>
              <a:spcAft>
                <a:spcPct val="0"/>
              </a:spcAft>
              <a:buFont typeface="Wingdings" pitchFamily="2" charset="2"/>
              <a:buNone/>
            </a:pPr>
            <a:r>
              <a:rPr kumimoji="1" lang="en-US" altLang="zh-CN" sz="2000" b="1" u="none" dirty="0">
                <a:solidFill>
                  <a:srgbClr val="FFFFFF"/>
                </a:solidFill>
                <a:latin typeface="Arial" panose="020B0604020202020204" pitchFamily="34" charset="0"/>
                <a:cs typeface="Arial" panose="020B0604020202020204" pitchFamily="34" charset="0"/>
              </a:rPr>
              <a:t>Spatial distribution of the predictability limits </a:t>
            </a:r>
            <a:r>
              <a:rPr kumimoji="1" lang="en-US" altLang="zh-CN" sz="2000" b="1" u="none" dirty="0" smtClean="0">
                <a:solidFill>
                  <a:srgbClr val="FFFFFF"/>
                </a:solidFill>
                <a:latin typeface="Arial" panose="020B0604020202020204" pitchFamily="34" charset="0"/>
                <a:cs typeface="Arial" panose="020B0604020202020204" pitchFamily="34" charset="0"/>
              </a:rPr>
              <a:t> </a:t>
            </a:r>
            <a:r>
              <a:rPr kumimoji="1" lang="en-US" altLang="zh-CN" sz="2000" b="1" u="none" dirty="0">
                <a:solidFill>
                  <a:srgbClr val="FFFFFF"/>
                </a:solidFill>
                <a:latin typeface="Arial" panose="020B0604020202020204" pitchFamily="34" charset="0"/>
                <a:cs typeface="Arial" panose="020B0604020202020204" pitchFamily="34" charset="0"/>
              </a:rPr>
              <a:t>of TC </a:t>
            </a:r>
            <a:r>
              <a:rPr kumimoji="1" lang="en-US" altLang="zh-CN" sz="2000" b="1" u="none" dirty="0" smtClean="0">
                <a:solidFill>
                  <a:srgbClr val="FFFFFF"/>
                </a:solidFill>
                <a:latin typeface="Arial" panose="020B0604020202020204" pitchFamily="34" charset="0"/>
                <a:cs typeface="Arial" panose="020B0604020202020204" pitchFamily="34" charset="0"/>
              </a:rPr>
              <a:t>intensities</a:t>
            </a:r>
            <a:endParaRPr kumimoji="1" lang="zh-CN" altLang="en-US" sz="2000" b="1" u="none"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758686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858" name="Group 31"/>
          <p:cNvGrpSpPr>
            <a:grpSpLocks/>
          </p:cNvGrpSpPr>
          <p:nvPr/>
        </p:nvGrpSpPr>
        <p:grpSpPr bwMode="auto">
          <a:xfrm>
            <a:off x="638175" y="2100713"/>
            <a:ext cx="6838950" cy="665162"/>
            <a:chOff x="0" y="0"/>
            <a:chExt cx="4050" cy="419"/>
          </a:xfrm>
        </p:grpSpPr>
        <p:grpSp>
          <p:nvGrpSpPr>
            <p:cNvPr id="121897" name="Group 111"/>
            <p:cNvGrpSpPr>
              <a:grpSpLocks/>
            </p:cNvGrpSpPr>
            <p:nvPr/>
          </p:nvGrpSpPr>
          <p:grpSpPr bwMode="auto">
            <a:xfrm>
              <a:off x="0" y="0"/>
              <a:ext cx="480" cy="419"/>
              <a:chOff x="0" y="0"/>
              <a:chExt cx="1549" cy="1351"/>
            </a:xfrm>
          </p:grpSpPr>
          <p:sp>
            <p:nvSpPr>
              <p:cNvPr id="121901" name="AutoShape 4"/>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bevel/>
                    <a:headEnd/>
                    <a:tailEnd/>
                  </a14:hiddenLine>
                </a:ext>
              </a:extLst>
            </p:spPr>
            <p:txBody>
              <a:bodyPr wrap="none" lIns="90170" tIns="46990" rIns="90170" bIns="46990" anchor="ctr"/>
              <a:lstStyle>
                <a:lvl1pPr>
                  <a:spcBef>
                    <a:spcPct val="20000"/>
                  </a:spcBef>
                  <a:buClr>
                    <a:schemeClr val="hlink"/>
                  </a:buClr>
                  <a:buFont typeface="Wingdings" panose="05000000000000000000" pitchFamily="2" charset="2"/>
                  <a:buChar char="v"/>
                  <a:defRPr sz="2800" b="1">
                    <a:solidFill>
                      <a:schemeClr val="hlink"/>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1902" name="AutoShape 5"/>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18900000" scaled="1"/>
              </a:gradFill>
              <a:ln w="9525">
                <a:solidFill>
                  <a:srgbClr val="C0C0C0"/>
                </a:solidFill>
                <a:bevel/>
                <a:headEnd/>
                <a:tailEnd/>
              </a:ln>
            </p:spPr>
            <p:txBody>
              <a:bodyPr wrap="none" lIns="90170" tIns="46990" rIns="90170" bIns="46990" anchor="ctr"/>
              <a:lstStyle>
                <a:lvl1pPr>
                  <a:spcBef>
                    <a:spcPct val="20000"/>
                  </a:spcBef>
                  <a:buClr>
                    <a:schemeClr val="hlink"/>
                  </a:buClr>
                  <a:buFont typeface="Wingdings" panose="05000000000000000000" pitchFamily="2" charset="2"/>
                  <a:buChar char="v"/>
                  <a:defRPr sz="2800" b="1">
                    <a:solidFill>
                      <a:schemeClr val="hlink"/>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1903" name="AutoShape 6"/>
              <p:cNvSpPr>
                <a:spLocks noChangeArrowheads="1"/>
              </p:cNvSpPr>
              <p:nvPr/>
            </p:nvSpPr>
            <p:spPr bwMode="auto">
              <a:xfrm>
                <a:off x="90" y="81"/>
                <a:ext cx="1349" cy="1167"/>
              </a:xfrm>
              <a:prstGeom prst="hexagon">
                <a:avLst>
                  <a:gd name="adj" fmla="val 28894"/>
                  <a:gd name="vf" fmla="val 115470"/>
                </a:avLst>
              </a:prstGeom>
              <a:gradFill rotWithShape="1">
                <a:gsLst>
                  <a:gs pos="0">
                    <a:srgbClr val="000076"/>
                  </a:gs>
                  <a:gs pos="100000">
                    <a:schemeClr val="hlink"/>
                  </a:gs>
                </a:gsLst>
                <a:lin ang="18900000" scaled="1"/>
              </a:gradFill>
              <a:ln w="9525">
                <a:solidFill>
                  <a:schemeClr val="tx1"/>
                </a:solidFill>
                <a:bevel/>
                <a:headEnd/>
                <a:tailEnd/>
              </a:ln>
            </p:spPr>
            <p:txBody>
              <a:bodyPr wrap="none" lIns="90170" tIns="46990" rIns="90170" bIns="46990" anchor="ctr"/>
              <a:lstStyle>
                <a:lvl1pPr>
                  <a:spcBef>
                    <a:spcPct val="20000"/>
                  </a:spcBef>
                  <a:buClr>
                    <a:schemeClr val="hlink"/>
                  </a:buClr>
                  <a:buFont typeface="Wingdings" panose="05000000000000000000" pitchFamily="2" charset="2"/>
                  <a:buChar char="v"/>
                  <a:defRPr sz="2800" b="1">
                    <a:solidFill>
                      <a:schemeClr val="hlink"/>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121898" name="Line 11"/>
            <p:cNvSpPr>
              <a:spLocks noChangeShapeType="1"/>
            </p:cNvSpPr>
            <p:nvPr/>
          </p:nvSpPr>
          <p:spPr bwMode="auto">
            <a:xfrm>
              <a:off x="384" y="404"/>
              <a:ext cx="3666" cy="0"/>
            </a:xfrm>
            <a:prstGeom prst="line">
              <a:avLst/>
            </a:prstGeom>
            <a:noFill/>
            <a:ln w="25400">
              <a:solidFill>
                <a:srgbClr val="C0C0C0"/>
              </a:solidFill>
              <a:prstDash val="sysDot"/>
              <a:bevel/>
              <a:headEnd/>
              <a:tailEnd type="oval"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1" i="0" u="sng" strike="noStrike" kern="1200" cap="none" spc="0" normalizeH="0" baseline="0" noProof="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endParaRPr>
            </a:p>
          </p:txBody>
        </p:sp>
        <p:sp>
          <p:nvSpPr>
            <p:cNvPr id="99336" name="Text Box 12"/>
            <p:cNvSpPr txBox="1">
              <a:spLocks noChangeArrowheads="1"/>
            </p:cNvSpPr>
            <p:nvPr/>
          </p:nvSpPr>
          <p:spPr bwMode="auto">
            <a:xfrm>
              <a:off x="1056" y="48"/>
              <a:ext cx="108" cy="292"/>
            </a:xfrm>
            <a:prstGeom prst="rect">
              <a:avLst/>
            </a:prstGeom>
            <a:noFill/>
            <a:ln w="9525" cap="flat" cmpd="sng">
              <a:noFill/>
              <a:bevel/>
              <a:headEnd/>
              <a:tailEnd/>
            </a:ln>
            <a:effectLst/>
          </p:spPr>
          <p:txBody>
            <a:bodyPr wrap="none" lIns="90170" tIns="46990" rIns="90170" bIns="46990">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Arial" panose="020B0604020202020204" pitchFamily="34" charset="0"/>
                <a:ea typeface="宋体" pitchFamily="2" charset="-122"/>
                <a:cs typeface="Arial" panose="020B0604020202020204" pitchFamily="34" charset="0"/>
              </a:endParaRPr>
            </a:p>
          </p:txBody>
        </p:sp>
        <p:sp>
          <p:nvSpPr>
            <p:cNvPr id="99337" name="Text Box 13"/>
            <p:cNvSpPr txBox="1">
              <a:spLocks noChangeArrowheads="1"/>
            </p:cNvSpPr>
            <p:nvPr/>
          </p:nvSpPr>
          <p:spPr bwMode="auto">
            <a:xfrm>
              <a:off x="128" y="62"/>
              <a:ext cx="214" cy="291"/>
            </a:xfrm>
            <a:prstGeom prst="rect">
              <a:avLst/>
            </a:prstGeom>
            <a:noFill/>
            <a:ln w="9525" cap="flat" cmpd="sng">
              <a:noFill/>
              <a:bevel/>
              <a:headEnd/>
              <a:tailEnd/>
            </a:ln>
            <a:effectLst/>
          </p:spPr>
          <p:txBody>
            <a:bodyPr wrap="none" lIns="90170" tIns="46990" rIns="90170" bIns="46990">
              <a:spAutoFit/>
            </a:bodyPr>
            <a:lstStyle>
              <a:lvl1pPr>
                <a:defRPr b="1" u="sng">
                  <a:solidFill>
                    <a:schemeClr val="tx1"/>
                  </a:solidFill>
                  <a:latin typeface="Times New Roman" panose="02020603050405020304" pitchFamily="18" charset="0"/>
                  <a:ea typeface="黑体" panose="02010609060101010101" pitchFamily="49" charset="-122"/>
                </a:defRPr>
              </a:lvl1pPr>
              <a:lvl2pPr marL="742950" indent="-285750">
                <a:defRPr b="1" u="sng">
                  <a:solidFill>
                    <a:schemeClr val="tx1"/>
                  </a:solidFill>
                  <a:latin typeface="Times New Roman" panose="02020603050405020304" pitchFamily="18" charset="0"/>
                  <a:ea typeface="黑体" panose="02010609060101010101" pitchFamily="49" charset="-122"/>
                </a:defRPr>
              </a:lvl2pPr>
              <a:lvl3pPr marL="1143000" indent="-228600">
                <a:defRPr b="1" u="sng">
                  <a:solidFill>
                    <a:schemeClr val="tx1"/>
                  </a:solidFill>
                  <a:latin typeface="Times New Roman" panose="02020603050405020304" pitchFamily="18" charset="0"/>
                  <a:ea typeface="黑体" panose="02010609060101010101" pitchFamily="49" charset="-122"/>
                </a:defRPr>
              </a:lvl3pPr>
              <a:lvl4pPr marL="1600200" indent="-228600">
                <a:defRPr b="1" u="sng">
                  <a:solidFill>
                    <a:schemeClr val="tx1"/>
                  </a:solidFill>
                  <a:latin typeface="Times New Roman" panose="02020603050405020304" pitchFamily="18" charset="0"/>
                  <a:ea typeface="黑体" panose="02010609060101010101" pitchFamily="49" charset="-122"/>
                </a:defRPr>
              </a:lvl4pPr>
              <a:lvl5pPr marL="2057400" indent="-228600">
                <a:defRPr b="1" u="sng">
                  <a:solidFill>
                    <a:schemeClr val="tx1"/>
                  </a:solidFill>
                  <a:latin typeface="Times New Roman" panose="02020603050405020304" pitchFamily="18" charset="0"/>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b="1" u="sng">
                  <a:solidFill>
                    <a:schemeClr val="tx1"/>
                  </a:solidFill>
                  <a:latin typeface="Times New Roman" panose="02020603050405020304" pitchFamily="18" charset="0"/>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b="1" u="sng">
                  <a:solidFill>
                    <a:schemeClr val="tx1"/>
                  </a:solidFill>
                  <a:latin typeface="Times New Roman" panose="02020603050405020304" pitchFamily="18" charset="0"/>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b="1" u="sng">
                  <a:solidFill>
                    <a:schemeClr val="tx1"/>
                  </a:solidFill>
                  <a:latin typeface="Times New Roman" panose="02020603050405020304" pitchFamily="18" charset="0"/>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b="1" u="sng">
                  <a:solidFill>
                    <a:schemeClr val="tx1"/>
                  </a:solidFill>
                  <a:latin typeface="Times New Roman" panose="02020603050405020304" pitchFamily="18" charset="0"/>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zh-CN" sz="2400" b="1"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rPr>
                <a:t>2</a:t>
              </a:r>
            </a:p>
          </p:txBody>
        </p:sp>
      </p:grpSp>
      <p:grpSp>
        <p:nvGrpSpPr>
          <p:cNvPr id="121859" name="Group 32"/>
          <p:cNvGrpSpPr>
            <a:grpSpLocks/>
          </p:cNvGrpSpPr>
          <p:nvPr/>
        </p:nvGrpSpPr>
        <p:grpSpPr bwMode="auto">
          <a:xfrm>
            <a:off x="644525" y="3951487"/>
            <a:ext cx="6838950" cy="665162"/>
            <a:chOff x="0" y="0"/>
            <a:chExt cx="4046" cy="419"/>
          </a:xfrm>
        </p:grpSpPr>
        <p:grpSp>
          <p:nvGrpSpPr>
            <p:cNvPr id="121890" name="Group 7"/>
            <p:cNvGrpSpPr>
              <a:grpSpLocks/>
            </p:cNvGrpSpPr>
            <p:nvPr/>
          </p:nvGrpSpPr>
          <p:grpSpPr bwMode="auto">
            <a:xfrm>
              <a:off x="0" y="0"/>
              <a:ext cx="480" cy="419"/>
              <a:chOff x="0" y="0"/>
              <a:chExt cx="1549" cy="1351"/>
            </a:xfrm>
          </p:grpSpPr>
          <p:sp>
            <p:nvSpPr>
              <p:cNvPr id="121894" name="AutoShape 8"/>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bevel/>
                    <a:headEnd/>
                    <a:tailEnd/>
                  </a14:hiddenLine>
                </a:ext>
              </a:extLst>
            </p:spPr>
            <p:txBody>
              <a:bodyPr wrap="none" lIns="90170" tIns="46990" rIns="90170" bIns="46990" anchor="ctr"/>
              <a:lstStyle>
                <a:lvl1pPr>
                  <a:spcBef>
                    <a:spcPct val="20000"/>
                  </a:spcBef>
                  <a:buClr>
                    <a:schemeClr val="hlink"/>
                  </a:buClr>
                  <a:buFont typeface="Wingdings" panose="05000000000000000000" pitchFamily="2" charset="2"/>
                  <a:buChar char="v"/>
                  <a:defRPr sz="2800" b="1">
                    <a:solidFill>
                      <a:schemeClr val="hlink"/>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1895" name="AutoShape 9"/>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18900000" scaled="1"/>
              </a:gradFill>
              <a:ln w="9525">
                <a:solidFill>
                  <a:srgbClr val="C0C0C0"/>
                </a:solidFill>
                <a:bevel/>
                <a:headEnd/>
                <a:tailEnd/>
              </a:ln>
            </p:spPr>
            <p:txBody>
              <a:bodyPr wrap="none" lIns="90170" tIns="46990" rIns="90170" bIns="46990" anchor="ctr"/>
              <a:lstStyle>
                <a:lvl1pPr>
                  <a:spcBef>
                    <a:spcPct val="20000"/>
                  </a:spcBef>
                  <a:buClr>
                    <a:schemeClr val="hlink"/>
                  </a:buClr>
                  <a:buFont typeface="Wingdings" panose="05000000000000000000" pitchFamily="2" charset="2"/>
                  <a:buChar char="v"/>
                  <a:defRPr sz="2800" b="1">
                    <a:solidFill>
                      <a:schemeClr val="hlink"/>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1896" name="AutoShape 10"/>
              <p:cNvSpPr>
                <a:spLocks noChangeArrowheads="1"/>
              </p:cNvSpPr>
              <p:nvPr/>
            </p:nvSpPr>
            <p:spPr bwMode="auto">
              <a:xfrm>
                <a:off x="90" y="81"/>
                <a:ext cx="1349" cy="1167"/>
              </a:xfrm>
              <a:prstGeom prst="hexagon">
                <a:avLst>
                  <a:gd name="adj" fmla="val 28894"/>
                  <a:gd name="vf" fmla="val 115470"/>
                </a:avLst>
              </a:prstGeom>
              <a:gradFill rotWithShape="1">
                <a:gsLst>
                  <a:gs pos="0">
                    <a:srgbClr val="253C57"/>
                  </a:gs>
                  <a:gs pos="100000">
                    <a:schemeClr val="accent1"/>
                  </a:gs>
                </a:gsLst>
                <a:lin ang="18900000" scaled="1"/>
              </a:gradFill>
              <a:ln w="9525">
                <a:solidFill>
                  <a:schemeClr val="tx1"/>
                </a:solidFill>
                <a:bevel/>
                <a:headEnd/>
                <a:tailEnd/>
              </a:ln>
            </p:spPr>
            <p:txBody>
              <a:bodyPr wrap="none" lIns="90170" tIns="46990" rIns="90170" bIns="46990" anchor="ctr"/>
              <a:lstStyle>
                <a:lvl1pPr>
                  <a:spcBef>
                    <a:spcPct val="20000"/>
                  </a:spcBef>
                  <a:buClr>
                    <a:schemeClr val="hlink"/>
                  </a:buClr>
                  <a:buFont typeface="Wingdings" panose="05000000000000000000" pitchFamily="2" charset="2"/>
                  <a:buChar char="v"/>
                  <a:defRPr sz="2800" b="1">
                    <a:solidFill>
                      <a:schemeClr val="hlink"/>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121891" name="Line 14"/>
            <p:cNvSpPr>
              <a:spLocks noChangeShapeType="1"/>
            </p:cNvSpPr>
            <p:nvPr/>
          </p:nvSpPr>
          <p:spPr bwMode="auto">
            <a:xfrm>
              <a:off x="384" y="404"/>
              <a:ext cx="3662" cy="0"/>
            </a:xfrm>
            <a:prstGeom prst="line">
              <a:avLst/>
            </a:prstGeom>
            <a:noFill/>
            <a:ln w="25400">
              <a:solidFill>
                <a:srgbClr val="C0C0C0"/>
              </a:solidFill>
              <a:prstDash val="sysDot"/>
              <a:bevel/>
              <a:headEnd/>
              <a:tailEnd type="oval"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1" i="0" u="sng" strike="noStrike" kern="1200" cap="none" spc="0" normalizeH="0" baseline="0" noProof="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endParaRPr>
            </a:p>
          </p:txBody>
        </p:sp>
        <p:sp>
          <p:nvSpPr>
            <p:cNvPr id="121892" name="Text Box 15"/>
            <p:cNvSpPr txBox="1">
              <a:spLocks noChangeArrowheads="1"/>
            </p:cNvSpPr>
            <p:nvPr/>
          </p:nvSpPr>
          <p:spPr bwMode="auto">
            <a:xfrm>
              <a:off x="1056" y="48"/>
              <a:ext cx="108"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none" lIns="90170" tIns="46990" rIns="90170" bIns="46990">
              <a:spAutoFit/>
            </a:bodyPr>
            <a:lstStyle>
              <a:lvl1pPr>
                <a:spcBef>
                  <a:spcPct val="20000"/>
                </a:spcBef>
                <a:buClr>
                  <a:schemeClr val="hlink"/>
                </a:buClr>
                <a:buFont typeface="Wingdings" panose="05000000000000000000" pitchFamily="2" charset="2"/>
                <a:buChar char="v"/>
                <a:defRPr sz="2800" b="1">
                  <a:solidFill>
                    <a:schemeClr val="hlink"/>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zh-CN" sz="2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99345" name="Text Box 16"/>
            <p:cNvSpPr txBox="1">
              <a:spLocks noChangeArrowheads="1"/>
            </p:cNvSpPr>
            <p:nvPr/>
          </p:nvSpPr>
          <p:spPr bwMode="auto">
            <a:xfrm>
              <a:off x="128" y="62"/>
              <a:ext cx="214" cy="291"/>
            </a:xfrm>
            <a:prstGeom prst="rect">
              <a:avLst/>
            </a:prstGeom>
            <a:noFill/>
            <a:ln w="9525" cap="flat" cmpd="sng">
              <a:noFill/>
              <a:bevel/>
              <a:headEnd/>
              <a:tailEnd/>
            </a:ln>
            <a:effectLst/>
          </p:spPr>
          <p:txBody>
            <a:bodyPr wrap="none" lIns="90170" tIns="46990" rIns="90170" bIns="46990">
              <a:spAutoFit/>
            </a:bodyPr>
            <a:lstStyle>
              <a:lvl1pPr>
                <a:defRPr b="1" u="sng">
                  <a:solidFill>
                    <a:schemeClr val="tx1"/>
                  </a:solidFill>
                  <a:latin typeface="Times New Roman" panose="02020603050405020304" pitchFamily="18" charset="0"/>
                  <a:ea typeface="黑体" panose="02010609060101010101" pitchFamily="49" charset="-122"/>
                </a:defRPr>
              </a:lvl1pPr>
              <a:lvl2pPr marL="742950" indent="-285750">
                <a:defRPr b="1" u="sng">
                  <a:solidFill>
                    <a:schemeClr val="tx1"/>
                  </a:solidFill>
                  <a:latin typeface="Times New Roman" panose="02020603050405020304" pitchFamily="18" charset="0"/>
                  <a:ea typeface="黑体" panose="02010609060101010101" pitchFamily="49" charset="-122"/>
                </a:defRPr>
              </a:lvl2pPr>
              <a:lvl3pPr marL="1143000" indent="-228600">
                <a:defRPr b="1" u="sng">
                  <a:solidFill>
                    <a:schemeClr val="tx1"/>
                  </a:solidFill>
                  <a:latin typeface="Times New Roman" panose="02020603050405020304" pitchFamily="18" charset="0"/>
                  <a:ea typeface="黑体" panose="02010609060101010101" pitchFamily="49" charset="-122"/>
                </a:defRPr>
              </a:lvl3pPr>
              <a:lvl4pPr marL="1600200" indent="-228600">
                <a:defRPr b="1" u="sng">
                  <a:solidFill>
                    <a:schemeClr val="tx1"/>
                  </a:solidFill>
                  <a:latin typeface="Times New Roman" panose="02020603050405020304" pitchFamily="18" charset="0"/>
                  <a:ea typeface="黑体" panose="02010609060101010101" pitchFamily="49" charset="-122"/>
                </a:defRPr>
              </a:lvl4pPr>
              <a:lvl5pPr marL="2057400" indent="-228600">
                <a:defRPr b="1" u="sng">
                  <a:solidFill>
                    <a:schemeClr val="tx1"/>
                  </a:solidFill>
                  <a:latin typeface="Times New Roman" panose="02020603050405020304" pitchFamily="18" charset="0"/>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b="1" u="sng">
                  <a:solidFill>
                    <a:schemeClr val="tx1"/>
                  </a:solidFill>
                  <a:latin typeface="Times New Roman" panose="02020603050405020304" pitchFamily="18" charset="0"/>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b="1" u="sng">
                  <a:solidFill>
                    <a:schemeClr val="tx1"/>
                  </a:solidFill>
                  <a:latin typeface="Times New Roman" panose="02020603050405020304" pitchFamily="18" charset="0"/>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b="1" u="sng">
                  <a:solidFill>
                    <a:schemeClr val="tx1"/>
                  </a:solidFill>
                  <a:latin typeface="Times New Roman" panose="02020603050405020304" pitchFamily="18" charset="0"/>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b="1" u="sng">
                  <a:solidFill>
                    <a:schemeClr val="tx1"/>
                  </a:solidFill>
                  <a:latin typeface="Times New Roman" panose="02020603050405020304" pitchFamily="18" charset="0"/>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zh-CN" sz="2400" b="1"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rPr>
                <a:t>3</a:t>
              </a:r>
            </a:p>
          </p:txBody>
        </p:sp>
      </p:grpSp>
      <p:sp>
        <p:nvSpPr>
          <p:cNvPr id="99354" name="Text Box 15"/>
          <p:cNvSpPr txBox="1">
            <a:spLocks noChangeArrowheads="1"/>
          </p:cNvSpPr>
          <p:nvPr/>
        </p:nvSpPr>
        <p:spPr bwMode="auto">
          <a:xfrm>
            <a:off x="1534358" y="2161836"/>
            <a:ext cx="6299200" cy="461665"/>
          </a:xfrm>
          <a:prstGeom prst="rect">
            <a:avLst/>
          </a:prstGeom>
          <a:noFill/>
          <a:ln w="9525" cap="flat" cmpd="sng">
            <a:noFill/>
            <a:bevel/>
            <a:headEnd/>
            <a:tailEnd/>
          </a:ln>
          <a:effectLst/>
        </p:spPr>
        <p:txBody>
          <a:bodyPr>
            <a:spAutoFit/>
          </a:bodyPr>
          <a:lstStyle/>
          <a:p>
            <a:pPr lvl="0" eaLnBrk="0" hangingPunct="0">
              <a:lnSpc>
                <a:spcPct val="100000"/>
              </a:lnSpc>
              <a:spcBef>
                <a:spcPct val="0"/>
              </a:spcBef>
              <a:buNone/>
              <a:defRPr/>
            </a:pPr>
            <a:r>
              <a:rPr kumimoji="0" lang="en-US" altLang="zh-CN" sz="2400" u="none" dirty="0" smtClean="0">
                <a:solidFill>
                  <a:srgbClr val="FFFF00"/>
                </a:solidFill>
                <a:effectLst>
                  <a:outerShdw blurRad="38100" dist="38100" dir="2700000" algn="tl">
                    <a:srgbClr val="000000"/>
                  </a:outerShdw>
                </a:effectLst>
                <a:latin typeface="Arial Black" panose="020B0A04020102020204" pitchFamily="34" charset="0"/>
                <a:cs typeface="Arial" panose="020B0604020202020204" pitchFamily="34" charset="0"/>
              </a:rPr>
              <a:t>Theories </a:t>
            </a:r>
            <a:endParaRPr kumimoji="0" lang="zh-CN" altLang="en-US" sz="2400" u="none" dirty="0">
              <a:solidFill>
                <a:srgbClr val="FFFF00"/>
              </a:solidFill>
              <a:effectLst>
                <a:outerShdw blurRad="38100" dist="38100" dir="2700000" algn="tl">
                  <a:srgbClr val="000000"/>
                </a:outerShdw>
              </a:effectLst>
              <a:latin typeface="Arial Black" panose="020B0A04020102020204" pitchFamily="34" charset="0"/>
              <a:cs typeface="Arial" panose="020B0604020202020204" pitchFamily="34" charset="0"/>
              <a:sym typeface="Arial" pitchFamily="34" charset="0"/>
            </a:endParaRPr>
          </a:p>
        </p:txBody>
      </p:sp>
      <p:sp>
        <p:nvSpPr>
          <p:cNvPr id="99357" name="Rectangle 62"/>
          <p:cNvSpPr>
            <a:spLocks noChangeArrowheads="1"/>
          </p:cNvSpPr>
          <p:nvPr/>
        </p:nvSpPr>
        <p:spPr bwMode="auto">
          <a:xfrm>
            <a:off x="1534358" y="1311616"/>
            <a:ext cx="2279650" cy="457200"/>
          </a:xfrm>
          <a:prstGeom prst="rect">
            <a:avLst/>
          </a:prstGeom>
          <a:noFill/>
          <a:ln w="9525" cap="flat" cmpd="sng">
            <a:noFill/>
            <a:bevel/>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zh-CN" alt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Black" panose="020B0A04020102020204" pitchFamily="34" charset="0"/>
                <a:cs typeface="Arial" panose="020B0604020202020204" pitchFamily="34" charset="0"/>
                <a:sym typeface="Arial" pitchFamily="34" charset="0"/>
              </a:rPr>
              <a:t>Motivation</a:t>
            </a:r>
          </a:p>
        </p:txBody>
      </p:sp>
      <p:grpSp>
        <p:nvGrpSpPr>
          <p:cNvPr id="121865" name="Group 32"/>
          <p:cNvGrpSpPr>
            <a:grpSpLocks/>
          </p:cNvGrpSpPr>
          <p:nvPr/>
        </p:nvGrpSpPr>
        <p:grpSpPr bwMode="auto">
          <a:xfrm>
            <a:off x="615950" y="1233828"/>
            <a:ext cx="6840538" cy="663575"/>
            <a:chOff x="0" y="0"/>
            <a:chExt cx="4046" cy="419"/>
          </a:xfrm>
        </p:grpSpPr>
        <p:grpSp>
          <p:nvGrpSpPr>
            <p:cNvPr id="121876" name="Group 7"/>
            <p:cNvGrpSpPr>
              <a:grpSpLocks/>
            </p:cNvGrpSpPr>
            <p:nvPr/>
          </p:nvGrpSpPr>
          <p:grpSpPr bwMode="auto">
            <a:xfrm>
              <a:off x="0" y="0"/>
              <a:ext cx="480" cy="419"/>
              <a:chOff x="0" y="0"/>
              <a:chExt cx="1549" cy="1351"/>
            </a:xfrm>
          </p:grpSpPr>
          <p:sp>
            <p:nvSpPr>
              <p:cNvPr id="121880" name="AutoShape 8"/>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170" tIns="46990" rIns="90170" bIns="46990" anchor="ctr"/>
              <a:lstStyle>
                <a:lvl1pPr>
                  <a:spcBef>
                    <a:spcPct val="20000"/>
                  </a:spcBef>
                  <a:buClr>
                    <a:schemeClr val="hlink"/>
                  </a:buClr>
                  <a:buFont typeface="Wingdings" panose="05000000000000000000" pitchFamily="2" charset="2"/>
                  <a:buChar char="v"/>
                  <a:defRPr sz="2800" b="1">
                    <a:solidFill>
                      <a:schemeClr val="hlink"/>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1881" name="AutoShape 9"/>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18900000" scaled="1"/>
              </a:gradFill>
              <a:ln w="9525">
                <a:solidFill>
                  <a:srgbClr val="C0C0C0"/>
                </a:solidFill>
                <a:miter lim="800000"/>
                <a:headEnd/>
                <a:tailEnd/>
              </a:ln>
            </p:spPr>
            <p:txBody>
              <a:bodyPr wrap="none" lIns="90170" tIns="46990" rIns="90170" bIns="46990" anchor="ctr"/>
              <a:lstStyle>
                <a:lvl1pPr>
                  <a:spcBef>
                    <a:spcPct val="20000"/>
                  </a:spcBef>
                  <a:buClr>
                    <a:schemeClr val="hlink"/>
                  </a:buClr>
                  <a:buFont typeface="Wingdings" panose="05000000000000000000" pitchFamily="2" charset="2"/>
                  <a:buChar char="v"/>
                  <a:defRPr sz="2800" b="1">
                    <a:solidFill>
                      <a:schemeClr val="hlink"/>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1882" name="AutoShape 10"/>
              <p:cNvSpPr>
                <a:spLocks noChangeArrowheads="1"/>
              </p:cNvSpPr>
              <p:nvPr/>
            </p:nvSpPr>
            <p:spPr bwMode="auto">
              <a:xfrm>
                <a:off x="90" y="81"/>
                <a:ext cx="1349" cy="1167"/>
              </a:xfrm>
              <a:prstGeom prst="hexagon">
                <a:avLst>
                  <a:gd name="adj" fmla="val 28894"/>
                  <a:gd name="vf" fmla="val 115470"/>
                </a:avLst>
              </a:prstGeom>
              <a:gradFill rotWithShape="1">
                <a:gsLst>
                  <a:gs pos="0">
                    <a:srgbClr val="253C57"/>
                  </a:gs>
                  <a:gs pos="100000">
                    <a:schemeClr val="accent1"/>
                  </a:gs>
                </a:gsLst>
                <a:lin ang="18900000" scaled="1"/>
              </a:gradFill>
              <a:ln w="9525">
                <a:solidFill>
                  <a:schemeClr val="tx1"/>
                </a:solidFill>
                <a:miter lim="800000"/>
                <a:headEnd/>
                <a:tailEnd/>
              </a:ln>
            </p:spPr>
            <p:txBody>
              <a:bodyPr wrap="none" lIns="90170" tIns="46990" rIns="90170" bIns="46990" anchor="ctr"/>
              <a:lstStyle>
                <a:lvl1pPr>
                  <a:spcBef>
                    <a:spcPct val="20000"/>
                  </a:spcBef>
                  <a:buClr>
                    <a:schemeClr val="hlink"/>
                  </a:buClr>
                  <a:buFont typeface="Wingdings" panose="05000000000000000000" pitchFamily="2" charset="2"/>
                  <a:buChar char="v"/>
                  <a:defRPr sz="2800" b="1">
                    <a:solidFill>
                      <a:schemeClr val="hlink"/>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121877" name="Line 14"/>
            <p:cNvSpPr>
              <a:spLocks noChangeShapeType="1"/>
            </p:cNvSpPr>
            <p:nvPr/>
          </p:nvSpPr>
          <p:spPr bwMode="auto">
            <a:xfrm>
              <a:off x="384" y="404"/>
              <a:ext cx="3662" cy="0"/>
            </a:xfrm>
            <a:prstGeom prst="line">
              <a:avLst/>
            </a:prstGeom>
            <a:noFill/>
            <a:ln w="25400">
              <a:solidFill>
                <a:srgbClr val="C0C0C0"/>
              </a:solidFill>
              <a:prstDash val="sysDot"/>
              <a:miter lim="800000"/>
              <a:headEnd/>
              <a:tailEnd type="oval"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1" i="0" u="sng" strike="noStrike" kern="1200" cap="none" spc="0" normalizeH="0" baseline="0" noProof="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endParaRPr>
            </a:p>
          </p:txBody>
        </p:sp>
        <p:sp>
          <p:nvSpPr>
            <p:cNvPr id="121878" name="Text Box 15"/>
            <p:cNvSpPr txBox="1">
              <a:spLocks noChangeArrowheads="1"/>
            </p:cNvSpPr>
            <p:nvPr/>
          </p:nvSpPr>
          <p:spPr bwMode="auto">
            <a:xfrm>
              <a:off x="1056" y="48"/>
              <a:ext cx="108" cy="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170" tIns="46990" rIns="90170" bIns="46990">
              <a:spAutoFit/>
            </a:bodyPr>
            <a:lstStyle>
              <a:lvl1pPr>
                <a:spcBef>
                  <a:spcPct val="20000"/>
                </a:spcBef>
                <a:buClr>
                  <a:schemeClr val="hlink"/>
                </a:buClr>
                <a:buFont typeface="Wingdings" panose="05000000000000000000" pitchFamily="2" charset="2"/>
                <a:buChar char="v"/>
                <a:defRPr sz="2800" b="1">
                  <a:solidFill>
                    <a:schemeClr val="hlink"/>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zh-CN" sz="2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99365" name="Text Box 16"/>
            <p:cNvSpPr txBox="1">
              <a:spLocks noChangeArrowheads="1"/>
            </p:cNvSpPr>
            <p:nvPr/>
          </p:nvSpPr>
          <p:spPr bwMode="auto">
            <a:xfrm>
              <a:off x="128" y="62"/>
              <a:ext cx="214" cy="291"/>
            </a:xfrm>
            <a:prstGeom prst="rect">
              <a:avLst/>
            </a:prstGeom>
            <a:noFill/>
            <a:ln w="9525" cap="flat" cmpd="sng">
              <a:noFill/>
              <a:miter lim="800000"/>
              <a:headEnd/>
              <a:tailEnd/>
            </a:ln>
            <a:effectLst/>
          </p:spPr>
          <p:txBody>
            <a:bodyPr wrap="none" lIns="90170" tIns="46990" rIns="90170" bIns="46990">
              <a:spAutoFit/>
            </a:bodyPr>
            <a:lstStyle>
              <a:lvl1pPr>
                <a:defRPr b="1" u="sng">
                  <a:solidFill>
                    <a:schemeClr val="tx1"/>
                  </a:solidFill>
                  <a:latin typeface="Times New Roman" panose="02020603050405020304" pitchFamily="18" charset="0"/>
                  <a:ea typeface="黑体" panose="02010609060101010101" pitchFamily="49" charset="-122"/>
                </a:defRPr>
              </a:lvl1pPr>
              <a:lvl2pPr marL="742950" indent="-285750">
                <a:defRPr b="1" u="sng">
                  <a:solidFill>
                    <a:schemeClr val="tx1"/>
                  </a:solidFill>
                  <a:latin typeface="Times New Roman" panose="02020603050405020304" pitchFamily="18" charset="0"/>
                  <a:ea typeface="黑体" panose="02010609060101010101" pitchFamily="49" charset="-122"/>
                </a:defRPr>
              </a:lvl2pPr>
              <a:lvl3pPr marL="1143000" indent="-228600">
                <a:defRPr b="1" u="sng">
                  <a:solidFill>
                    <a:schemeClr val="tx1"/>
                  </a:solidFill>
                  <a:latin typeface="Times New Roman" panose="02020603050405020304" pitchFamily="18" charset="0"/>
                  <a:ea typeface="黑体" panose="02010609060101010101" pitchFamily="49" charset="-122"/>
                </a:defRPr>
              </a:lvl3pPr>
              <a:lvl4pPr marL="1600200" indent="-228600">
                <a:defRPr b="1" u="sng">
                  <a:solidFill>
                    <a:schemeClr val="tx1"/>
                  </a:solidFill>
                  <a:latin typeface="Times New Roman" panose="02020603050405020304" pitchFamily="18" charset="0"/>
                  <a:ea typeface="黑体" panose="02010609060101010101" pitchFamily="49" charset="-122"/>
                </a:defRPr>
              </a:lvl4pPr>
              <a:lvl5pPr marL="2057400" indent="-228600">
                <a:defRPr b="1" u="sng">
                  <a:solidFill>
                    <a:schemeClr val="tx1"/>
                  </a:solidFill>
                  <a:latin typeface="Times New Roman" panose="02020603050405020304" pitchFamily="18" charset="0"/>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b="1" u="sng">
                  <a:solidFill>
                    <a:schemeClr val="tx1"/>
                  </a:solidFill>
                  <a:latin typeface="Times New Roman" panose="02020603050405020304" pitchFamily="18" charset="0"/>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b="1" u="sng">
                  <a:solidFill>
                    <a:schemeClr val="tx1"/>
                  </a:solidFill>
                  <a:latin typeface="Times New Roman" panose="02020603050405020304" pitchFamily="18" charset="0"/>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b="1" u="sng">
                  <a:solidFill>
                    <a:schemeClr val="tx1"/>
                  </a:solidFill>
                  <a:latin typeface="Times New Roman" panose="02020603050405020304" pitchFamily="18" charset="0"/>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b="1" u="sng">
                  <a:solidFill>
                    <a:schemeClr val="tx1"/>
                  </a:solidFill>
                  <a:latin typeface="Times New Roman" panose="02020603050405020304" pitchFamily="18" charset="0"/>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zh-CN" altLang="en-US" sz="2400" b="1"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rPr>
                <a:t>1</a:t>
              </a:r>
            </a:p>
          </p:txBody>
        </p:sp>
      </p:grpSp>
      <p:sp>
        <p:nvSpPr>
          <p:cNvPr id="99375" name="Text Box 47"/>
          <p:cNvSpPr txBox="1">
            <a:spLocks noChangeArrowheads="1"/>
          </p:cNvSpPr>
          <p:nvPr/>
        </p:nvSpPr>
        <p:spPr bwMode="auto">
          <a:xfrm>
            <a:off x="1504788" y="279400"/>
            <a:ext cx="6030913" cy="769441"/>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Black" panose="020B0A04020102020204" pitchFamily="34" charset="0"/>
              </a:rPr>
              <a:t>Outline</a:t>
            </a:r>
          </a:p>
        </p:txBody>
      </p:sp>
      <p:sp>
        <p:nvSpPr>
          <p:cNvPr id="48" name="Text Box 15"/>
          <p:cNvSpPr txBox="1">
            <a:spLocks noChangeArrowheads="1"/>
          </p:cNvSpPr>
          <p:nvPr/>
        </p:nvSpPr>
        <p:spPr bwMode="auto">
          <a:xfrm>
            <a:off x="1513413" y="2827301"/>
            <a:ext cx="7425751" cy="981807"/>
          </a:xfrm>
          <a:prstGeom prst="rect">
            <a:avLst/>
          </a:prstGeom>
          <a:noFill/>
          <a:ln w="9525" cap="flat" cmpd="sng">
            <a:noFill/>
            <a:bevel/>
            <a:headEnd/>
            <a:tailEnd/>
          </a:ln>
          <a:effectLst/>
        </p:spPr>
        <p:txBody>
          <a:bodyPr wrap="square">
            <a:spAutoFit/>
          </a:bodyPr>
          <a:lstStyle/>
          <a:p>
            <a:pPr marL="342900" lvl="0" indent="-342900" eaLnBrk="0" hangingPunct="0">
              <a:spcBef>
                <a:spcPts val="600"/>
              </a:spcBef>
              <a:buFont typeface="Wingdings" panose="05000000000000000000" pitchFamily="2" charset="2"/>
              <a:buChar char="v"/>
              <a:defRPr/>
            </a:pPr>
            <a:r>
              <a:rPr kumimoji="0" lang="en-US" altLang="zh-CN" sz="2200" u="none" dirty="0">
                <a:effectLst>
                  <a:outerShdw blurRad="38100" dist="38100" dir="2700000" algn="tl">
                    <a:srgbClr val="000000"/>
                  </a:outerShdw>
                </a:effectLst>
                <a:latin typeface="Arial" panose="020B0604020202020204" pitchFamily="34" charset="0"/>
                <a:cs typeface="Arial" panose="020B0604020202020204" pitchFamily="34" charset="0"/>
              </a:rPr>
              <a:t>Nonlinear </a:t>
            </a:r>
            <a:r>
              <a:rPr kumimoji="0" lang="en-US" altLang="zh-CN" sz="2200" u="none" dirty="0" smtClean="0">
                <a:effectLst>
                  <a:outerShdw blurRad="38100" dist="38100" dir="2700000" algn="tl">
                    <a:srgbClr val="000000"/>
                  </a:outerShdw>
                </a:effectLst>
                <a:latin typeface="Arial" panose="020B0604020202020204" pitchFamily="34" charset="0"/>
                <a:cs typeface="Arial" panose="020B0604020202020204" pitchFamily="34" charset="0"/>
              </a:rPr>
              <a:t>local </a:t>
            </a:r>
            <a:r>
              <a:rPr kumimoji="0" lang="en-US" altLang="zh-CN" sz="2200" u="none" dirty="0" err="1">
                <a:effectLst>
                  <a:outerShdw blurRad="38100" dist="38100" dir="2700000" algn="tl">
                    <a:srgbClr val="000000"/>
                  </a:outerShdw>
                </a:effectLst>
                <a:latin typeface="Arial" panose="020B0604020202020204" pitchFamily="34" charset="0"/>
                <a:cs typeface="Arial" panose="020B0604020202020204" pitchFamily="34" charset="0"/>
              </a:rPr>
              <a:t>Lyapunov</a:t>
            </a:r>
            <a:r>
              <a:rPr kumimoji="0" lang="en-US" altLang="zh-CN" sz="2200" u="none" dirty="0">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n-US" altLang="zh-CN" sz="2200" u="none" dirty="0" smtClean="0">
                <a:effectLst>
                  <a:outerShdw blurRad="38100" dist="38100" dir="2700000" algn="tl">
                    <a:srgbClr val="000000"/>
                  </a:outerShdw>
                </a:effectLst>
                <a:latin typeface="Arial" panose="020B0604020202020204" pitchFamily="34" charset="0"/>
                <a:cs typeface="Arial" panose="020B0604020202020204" pitchFamily="34" charset="0"/>
              </a:rPr>
              <a:t>exponent (NLLE)</a:t>
            </a:r>
          </a:p>
          <a:p>
            <a:pPr marL="342900" indent="-342900" eaLnBrk="0" hangingPunct="0">
              <a:spcBef>
                <a:spcPts val="600"/>
              </a:spcBef>
              <a:buFont typeface="Wingdings" panose="05000000000000000000" pitchFamily="2" charset="2"/>
              <a:buChar char="v"/>
              <a:defRPr/>
            </a:pPr>
            <a:r>
              <a:rPr kumimoji="0" lang="en-US" altLang="zh-CN" sz="2200" u="none" dirty="0">
                <a:effectLst>
                  <a:outerShdw blurRad="38100" dist="38100" dir="2700000" algn="tl">
                    <a:srgbClr val="000000"/>
                  </a:outerShdw>
                </a:effectLst>
                <a:latin typeface="Arial" panose="020B0604020202020204" pitchFamily="34" charset="0"/>
                <a:cs typeface="Arial" panose="020B0604020202020204" pitchFamily="34" charset="0"/>
              </a:rPr>
              <a:t>Attractor radius </a:t>
            </a:r>
            <a:r>
              <a:rPr kumimoji="0" lang="en-US" altLang="zh-CN" sz="2200" u="none" dirty="0" smtClean="0">
                <a:effectLst>
                  <a:outerShdw blurRad="38100" dist="38100" dir="2700000" algn="tl">
                    <a:srgbClr val="000000"/>
                  </a:outerShdw>
                </a:effectLst>
                <a:latin typeface="Arial" panose="020B0604020202020204" pitchFamily="34" charset="0"/>
                <a:cs typeface="Arial" panose="020B0604020202020204" pitchFamily="34" charset="0"/>
              </a:rPr>
              <a:t>&amp; </a:t>
            </a:r>
            <a:r>
              <a:rPr kumimoji="0" lang="en-US" altLang="zh-CN" sz="2200" u="none" dirty="0">
                <a:effectLst>
                  <a:outerShdw blurRad="38100" dist="38100" dir="2700000" algn="tl">
                    <a:srgbClr val="000000"/>
                  </a:outerShdw>
                </a:effectLst>
                <a:latin typeface="Arial" panose="020B0604020202020204" pitchFamily="34" charset="0"/>
                <a:cs typeface="Arial" panose="020B0604020202020204" pitchFamily="34" charset="0"/>
              </a:rPr>
              <a:t>global attractor radius </a:t>
            </a:r>
            <a:r>
              <a:rPr kumimoji="0" lang="en-US" altLang="zh-CN" sz="2200" u="none" dirty="0" smtClean="0">
                <a:effectLst>
                  <a:outerShdw blurRad="38100" dist="38100" dir="2700000" algn="tl">
                    <a:srgbClr val="000000"/>
                  </a:outerShdw>
                </a:effectLst>
                <a:latin typeface="Arial" panose="020B0604020202020204" pitchFamily="34" charset="0"/>
                <a:cs typeface="Arial" panose="020B0604020202020204" pitchFamily="34" charset="0"/>
              </a:rPr>
              <a:t>(GAR) </a:t>
            </a:r>
            <a:endParaRPr kumimoji="0" lang="zh-CN" altLang="en-US" sz="2200" u="none" dirty="0">
              <a:effectLst>
                <a:outerShdw blurRad="38100" dist="38100" dir="2700000" algn="tl">
                  <a:srgbClr val="000000"/>
                </a:outerShdw>
              </a:effectLst>
              <a:latin typeface="Arial" panose="020B0604020202020204" pitchFamily="34" charset="0"/>
              <a:cs typeface="Arial" panose="020B0604020202020204" pitchFamily="34" charset="0"/>
              <a:sym typeface="Arial" pitchFamily="34" charset="0"/>
            </a:endParaRPr>
          </a:p>
        </p:txBody>
      </p:sp>
      <p:sp>
        <p:nvSpPr>
          <p:cNvPr id="49" name="Text Box 15"/>
          <p:cNvSpPr txBox="1">
            <a:spLocks noChangeArrowheads="1"/>
          </p:cNvSpPr>
          <p:nvPr/>
        </p:nvSpPr>
        <p:spPr bwMode="auto">
          <a:xfrm>
            <a:off x="1531487" y="4005012"/>
            <a:ext cx="6299200" cy="461665"/>
          </a:xfrm>
          <a:prstGeom prst="rect">
            <a:avLst/>
          </a:prstGeom>
          <a:noFill/>
          <a:ln w="9525" cap="flat" cmpd="sng">
            <a:noFill/>
            <a:bevel/>
            <a:headEnd/>
            <a:tailEnd/>
          </a:ln>
          <a:effectLst/>
        </p:spPr>
        <p:txBody>
          <a:bodyPr>
            <a:spAutoFit/>
          </a:bodyPr>
          <a:lstStyle/>
          <a:p>
            <a:pPr lvl="0" eaLnBrk="0" hangingPunct="0">
              <a:lnSpc>
                <a:spcPct val="100000"/>
              </a:lnSpc>
              <a:spcBef>
                <a:spcPct val="0"/>
              </a:spcBef>
              <a:buNone/>
              <a:defRPr/>
            </a:pPr>
            <a:r>
              <a:rPr kumimoji="0" lang="en-US" altLang="zh-CN" sz="2400" u="none" dirty="0" smtClean="0">
                <a:solidFill>
                  <a:srgbClr val="FFFF00"/>
                </a:solidFill>
                <a:effectLst>
                  <a:outerShdw blurRad="38100" dist="38100" dir="2700000" algn="tl">
                    <a:srgbClr val="000000"/>
                  </a:outerShdw>
                </a:effectLst>
                <a:latin typeface="Arial Black" panose="020B0A04020102020204" pitchFamily="34" charset="0"/>
                <a:cs typeface="Arial" panose="020B0604020202020204" pitchFamily="34" charset="0"/>
              </a:rPr>
              <a:t>Applications </a:t>
            </a:r>
            <a:endParaRPr kumimoji="0" lang="zh-CN" altLang="en-US" sz="2400" u="none" dirty="0">
              <a:solidFill>
                <a:srgbClr val="FFFF00"/>
              </a:solidFill>
              <a:effectLst>
                <a:outerShdw blurRad="38100" dist="38100" dir="2700000" algn="tl">
                  <a:srgbClr val="000000"/>
                </a:outerShdw>
              </a:effectLst>
              <a:latin typeface="Arial Black" panose="020B0A04020102020204" pitchFamily="34" charset="0"/>
              <a:cs typeface="Arial" panose="020B0604020202020204" pitchFamily="34" charset="0"/>
              <a:sym typeface="Arial" pitchFamily="34" charset="0"/>
            </a:endParaRPr>
          </a:p>
        </p:txBody>
      </p:sp>
      <p:sp>
        <p:nvSpPr>
          <p:cNvPr id="2" name="矩形 1"/>
          <p:cNvSpPr/>
          <p:nvPr/>
        </p:nvSpPr>
        <p:spPr>
          <a:xfrm>
            <a:off x="1513413" y="4764521"/>
            <a:ext cx="7083901" cy="1465016"/>
          </a:xfrm>
          <a:prstGeom prst="rect">
            <a:avLst/>
          </a:prstGeom>
        </p:spPr>
        <p:txBody>
          <a:bodyPr wrap="square">
            <a:spAutoFit/>
          </a:bodyPr>
          <a:lstStyle/>
          <a:p>
            <a:pPr marL="342900" lvl="3" indent="-342900">
              <a:spcBef>
                <a:spcPts val="600"/>
              </a:spcBef>
              <a:buFont typeface="Wingdings" panose="05000000000000000000" pitchFamily="2" charset="2"/>
              <a:buChar char="v"/>
            </a:pPr>
            <a:r>
              <a:rPr kumimoji="0" lang="en-US" altLang="zh-CN" sz="2200" u="none" dirty="0">
                <a:effectLst>
                  <a:outerShdw blurRad="38100" dist="38100" dir="2700000" algn="tl">
                    <a:srgbClr val="000000"/>
                  </a:outerShdw>
                </a:effectLst>
                <a:latin typeface="Arial" panose="020B0604020202020204" pitchFamily="34" charset="0"/>
                <a:cs typeface="Arial" panose="020B0604020202020204" pitchFamily="34" charset="0"/>
                <a:sym typeface="Symbol" pitchFamily="18" charset="2"/>
              </a:rPr>
              <a:t>Spatial </a:t>
            </a:r>
            <a:r>
              <a:rPr kumimoji="0" lang="en-US" altLang="zh-CN" sz="2200" u="none" dirty="0" smtClean="0">
                <a:effectLst>
                  <a:outerShdw blurRad="38100" dist="38100" dir="2700000" algn="tl">
                    <a:srgbClr val="000000"/>
                  </a:outerShdw>
                </a:effectLst>
                <a:latin typeface="Arial" panose="020B0604020202020204" pitchFamily="34" charset="0"/>
                <a:cs typeface="Arial" panose="020B0604020202020204" pitchFamily="34" charset="0"/>
                <a:sym typeface="Symbol" pitchFamily="18" charset="2"/>
              </a:rPr>
              <a:t>distributions of predictability limits</a:t>
            </a:r>
          </a:p>
          <a:p>
            <a:pPr marL="342900" lvl="3" indent="-342900">
              <a:spcBef>
                <a:spcPts val="600"/>
              </a:spcBef>
              <a:buFont typeface="Wingdings" panose="05000000000000000000" pitchFamily="2" charset="2"/>
              <a:buChar char="v"/>
            </a:pPr>
            <a:r>
              <a:rPr lang="en-US" altLang="zh-CN" sz="2200" u="none" dirty="0">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Attribution of </a:t>
            </a:r>
            <a:r>
              <a:rPr lang="en-US" altLang="zh-CN" sz="2200" u="none" dirty="0" smtClean="0">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predictability</a:t>
            </a:r>
          </a:p>
          <a:p>
            <a:pPr marL="342900" lvl="3" indent="-342900">
              <a:spcBef>
                <a:spcPts val="600"/>
              </a:spcBef>
              <a:buFont typeface="Wingdings" panose="05000000000000000000" pitchFamily="2" charset="2"/>
              <a:buChar char="v"/>
            </a:pPr>
            <a:r>
              <a:rPr kumimoji="0" lang="en-US" altLang="zh-CN" sz="2200" u="none" dirty="0" smtClean="0">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Applications to NWP</a:t>
            </a:r>
            <a:endParaRPr kumimoji="0" lang="zh-CN" altLang="en-US" sz="2200" u="none"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748576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ight Arrow 87">
            <a:extLst>
              <a:ext uri="{FF2B5EF4-FFF2-40B4-BE49-F238E27FC236}">
                <a16:creationId xmlns:a16="http://schemas.microsoft.com/office/drawing/2014/main" id="{D0A5356C-1484-4104-9B5E-108E70590AB7}"/>
              </a:ext>
            </a:extLst>
          </p:cNvPr>
          <p:cNvSpPr/>
          <p:nvPr/>
        </p:nvSpPr>
        <p:spPr>
          <a:xfrm>
            <a:off x="166255" y="137349"/>
            <a:ext cx="8977745" cy="1235034"/>
          </a:xfrm>
          <a:prstGeom prst="rightArrow">
            <a:avLst/>
          </a:prstGeom>
          <a:gradFill flip="none" rotWithShape="1">
            <a:gsLst>
              <a:gs pos="72000">
                <a:srgbClr val="00B0F0"/>
              </a:gs>
              <a:gs pos="50000">
                <a:srgbClr val="0070C0"/>
              </a:gs>
            </a:gsLst>
            <a:lin ang="5400000" scaled="0"/>
            <a:tileRect/>
          </a:gra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fontAlgn="auto">
              <a:lnSpc>
                <a:spcPct val="100000"/>
              </a:lnSpc>
              <a:spcBef>
                <a:spcPts val="0"/>
              </a:spcBef>
              <a:spcAft>
                <a:spcPts val="0"/>
              </a:spcAft>
              <a:buFontTx/>
              <a:buNone/>
              <a:defRPr/>
            </a:pPr>
            <a:endParaRPr kumimoji="0" lang="en-US" b="0" u="none" kern="0">
              <a:solidFill>
                <a:sysClr val="window" lastClr="FFFFFF"/>
              </a:solidFill>
              <a:latin typeface="Calibri"/>
              <a:ea typeface="+mn-ea"/>
            </a:endParaRPr>
          </a:p>
        </p:txBody>
      </p:sp>
      <p:grpSp>
        <p:nvGrpSpPr>
          <p:cNvPr id="47" name="Group 76">
            <a:extLst>
              <a:ext uri="{FF2B5EF4-FFF2-40B4-BE49-F238E27FC236}">
                <a16:creationId xmlns:a16="http://schemas.microsoft.com/office/drawing/2014/main" id="{657BD847-AA16-4E9E-8456-68EA4CCBCB6D}"/>
              </a:ext>
            </a:extLst>
          </p:cNvPr>
          <p:cNvGrpSpPr>
            <a:grpSpLocks/>
          </p:cNvGrpSpPr>
          <p:nvPr/>
        </p:nvGrpSpPr>
        <p:grpSpPr bwMode="auto">
          <a:xfrm>
            <a:off x="609600" y="89027"/>
            <a:ext cx="1506538" cy="1331912"/>
            <a:chOff x="2561" y="1346"/>
            <a:chExt cx="394" cy="409"/>
          </a:xfrm>
        </p:grpSpPr>
        <p:sp>
          <p:nvSpPr>
            <p:cNvPr id="50" name="Oval 72">
              <a:extLst>
                <a:ext uri="{FF2B5EF4-FFF2-40B4-BE49-F238E27FC236}">
                  <a16:creationId xmlns:a16="http://schemas.microsoft.com/office/drawing/2014/main" id="{81B4924A-1EED-44BA-A4BA-F5FE8B46093E}"/>
                </a:ext>
              </a:extLst>
            </p:cNvPr>
            <p:cNvSpPr>
              <a:spLocks noChangeArrowheads="1"/>
            </p:cNvSpPr>
            <p:nvPr/>
          </p:nvSpPr>
          <p:spPr bwMode="auto">
            <a:xfrm>
              <a:off x="2561" y="1346"/>
              <a:ext cx="394" cy="409"/>
            </a:xfrm>
            <a:prstGeom prst="ellipse">
              <a:avLst/>
            </a:prstGeom>
            <a:gradFill rotWithShape="1">
              <a:gsLst>
                <a:gs pos="0">
                  <a:srgbClr val="CECECE"/>
                </a:gs>
                <a:gs pos="100000">
                  <a:srgbClr val="B2B2B2"/>
                </a:gs>
              </a:gsLst>
              <a:lin ang="5400000" scaled="1"/>
            </a:gradFill>
            <a:ln>
              <a:noFill/>
            </a:ln>
            <a:extLst/>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51" name="Oval 73">
              <a:extLst>
                <a:ext uri="{FF2B5EF4-FFF2-40B4-BE49-F238E27FC236}">
                  <a16:creationId xmlns:a16="http://schemas.microsoft.com/office/drawing/2014/main" id="{798A219A-6A7A-4636-8493-93D2EC44D2FF}"/>
                </a:ext>
              </a:extLst>
            </p:cNvPr>
            <p:cNvSpPr>
              <a:spLocks noChangeArrowheads="1"/>
            </p:cNvSpPr>
            <p:nvPr/>
          </p:nvSpPr>
          <p:spPr bwMode="auto">
            <a:xfrm>
              <a:off x="2568" y="1353"/>
              <a:ext cx="380" cy="381"/>
            </a:xfrm>
            <a:prstGeom prst="ellipse">
              <a:avLst/>
            </a:prstGeom>
            <a:gradFill rotWithShape="1">
              <a:gsLst>
                <a:gs pos="0">
                  <a:srgbClr val="FFFFFF"/>
                </a:gs>
                <a:gs pos="100000">
                  <a:srgbClr val="FFFFFF">
                    <a:gamma/>
                    <a:shade val="82353"/>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52" name="Oval 74">
              <a:extLst>
                <a:ext uri="{FF2B5EF4-FFF2-40B4-BE49-F238E27FC236}">
                  <a16:creationId xmlns:a16="http://schemas.microsoft.com/office/drawing/2014/main" id="{BA3A21EA-9AC6-414D-802B-4B53C83DDFF3}"/>
                </a:ext>
              </a:extLst>
            </p:cNvPr>
            <p:cNvSpPr>
              <a:spLocks noChangeArrowheads="1"/>
            </p:cNvSpPr>
            <p:nvPr/>
          </p:nvSpPr>
          <p:spPr bwMode="auto">
            <a:xfrm>
              <a:off x="2596" y="1379"/>
              <a:ext cx="324" cy="327"/>
            </a:xfrm>
            <a:prstGeom prst="ellipse">
              <a:avLst/>
            </a:prstGeom>
            <a:gradFill rotWithShape="1">
              <a:gsLst>
                <a:gs pos="0">
                  <a:srgbClr val="018CCB"/>
                </a:gs>
                <a:gs pos="100000">
                  <a:srgbClr val="018CCB">
                    <a:gamma/>
                    <a:shade val="72941"/>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53" name="Oval 75">
              <a:extLst>
                <a:ext uri="{FF2B5EF4-FFF2-40B4-BE49-F238E27FC236}">
                  <a16:creationId xmlns:a16="http://schemas.microsoft.com/office/drawing/2014/main" id="{8A4EBAC1-B224-4022-A0BE-8FB2BF54F8E3}"/>
                </a:ext>
              </a:extLst>
            </p:cNvPr>
            <p:cNvSpPr>
              <a:spLocks noChangeArrowheads="1"/>
            </p:cNvSpPr>
            <p:nvPr/>
          </p:nvSpPr>
          <p:spPr bwMode="auto">
            <a:xfrm>
              <a:off x="2655" y="1384"/>
              <a:ext cx="203" cy="118"/>
            </a:xfrm>
            <a:prstGeom prst="ellipse">
              <a:avLst/>
            </a:prstGeom>
            <a:gradFill rotWithShape="1">
              <a:gsLst>
                <a:gs pos="0">
                  <a:srgbClr val="018CCB"/>
                </a:gs>
                <a:gs pos="100000">
                  <a:srgbClr val="018CCB">
                    <a:gamma/>
                    <a:tint val="79216"/>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grpSp>
      <p:grpSp>
        <p:nvGrpSpPr>
          <p:cNvPr id="58" name="Group 77">
            <a:extLst>
              <a:ext uri="{FF2B5EF4-FFF2-40B4-BE49-F238E27FC236}">
                <a16:creationId xmlns:a16="http://schemas.microsoft.com/office/drawing/2014/main" id="{0BDFA959-F9EB-4B01-978E-81B0F4C0C980}"/>
              </a:ext>
            </a:extLst>
          </p:cNvPr>
          <p:cNvGrpSpPr>
            <a:grpSpLocks/>
          </p:cNvGrpSpPr>
          <p:nvPr/>
        </p:nvGrpSpPr>
        <p:grpSpPr bwMode="auto">
          <a:xfrm>
            <a:off x="2439988" y="89027"/>
            <a:ext cx="1506537" cy="1331912"/>
            <a:chOff x="2561" y="1346"/>
            <a:chExt cx="394" cy="409"/>
          </a:xfrm>
        </p:grpSpPr>
        <p:sp>
          <p:nvSpPr>
            <p:cNvPr id="63" name="Oval 78">
              <a:extLst>
                <a:ext uri="{FF2B5EF4-FFF2-40B4-BE49-F238E27FC236}">
                  <a16:creationId xmlns:a16="http://schemas.microsoft.com/office/drawing/2014/main" id="{EC480877-6741-413F-82E4-93E9F8C51123}"/>
                </a:ext>
              </a:extLst>
            </p:cNvPr>
            <p:cNvSpPr>
              <a:spLocks noChangeArrowheads="1"/>
            </p:cNvSpPr>
            <p:nvPr/>
          </p:nvSpPr>
          <p:spPr bwMode="auto">
            <a:xfrm>
              <a:off x="2561" y="1346"/>
              <a:ext cx="394" cy="409"/>
            </a:xfrm>
            <a:prstGeom prst="ellipse">
              <a:avLst/>
            </a:prstGeom>
            <a:gradFill rotWithShape="1">
              <a:gsLst>
                <a:gs pos="0">
                  <a:srgbClr val="CECECE"/>
                </a:gs>
                <a:gs pos="100000">
                  <a:srgbClr val="B2B2B2"/>
                </a:gs>
              </a:gsLst>
              <a:lin ang="5400000" scaled="1"/>
            </a:gradFill>
            <a:ln>
              <a:noFill/>
            </a:ln>
            <a:extLst/>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68" name="Oval 79">
              <a:extLst>
                <a:ext uri="{FF2B5EF4-FFF2-40B4-BE49-F238E27FC236}">
                  <a16:creationId xmlns:a16="http://schemas.microsoft.com/office/drawing/2014/main" id="{EF0AAC8F-8523-47BB-9A97-6310D6E50C35}"/>
                </a:ext>
              </a:extLst>
            </p:cNvPr>
            <p:cNvSpPr>
              <a:spLocks noChangeArrowheads="1"/>
            </p:cNvSpPr>
            <p:nvPr/>
          </p:nvSpPr>
          <p:spPr bwMode="auto">
            <a:xfrm>
              <a:off x="2568" y="1353"/>
              <a:ext cx="380" cy="381"/>
            </a:xfrm>
            <a:prstGeom prst="ellipse">
              <a:avLst/>
            </a:prstGeom>
            <a:gradFill rotWithShape="1">
              <a:gsLst>
                <a:gs pos="0">
                  <a:srgbClr val="FFFFFF"/>
                </a:gs>
                <a:gs pos="100000">
                  <a:srgbClr val="FFFFFF">
                    <a:gamma/>
                    <a:shade val="82353"/>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73" name="Oval 80">
              <a:extLst>
                <a:ext uri="{FF2B5EF4-FFF2-40B4-BE49-F238E27FC236}">
                  <a16:creationId xmlns:a16="http://schemas.microsoft.com/office/drawing/2014/main" id="{4933C409-6C90-4A69-A37F-E72399B43E47}"/>
                </a:ext>
              </a:extLst>
            </p:cNvPr>
            <p:cNvSpPr>
              <a:spLocks noChangeArrowheads="1"/>
            </p:cNvSpPr>
            <p:nvPr/>
          </p:nvSpPr>
          <p:spPr bwMode="auto">
            <a:xfrm>
              <a:off x="2596" y="1379"/>
              <a:ext cx="324" cy="327"/>
            </a:xfrm>
            <a:prstGeom prst="ellipse">
              <a:avLst/>
            </a:prstGeom>
            <a:gradFill rotWithShape="1">
              <a:gsLst>
                <a:gs pos="0">
                  <a:srgbClr val="CC0000"/>
                </a:gs>
                <a:gs pos="100000">
                  <a:srgbClr val="CC0000">
                    <a:gamma/>
                    <a:shade val="72941"/>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74" name="Oval 81">
              <a:extLst>
                <a:ext uri="{FF2B5EF4-FFF2-40B4-BE49-F238E27FC236}">
                  <a16:creationId xmlns:a16="http://schemas.microsoft.com/office/drawing/2014/main" id="{32D4B49F-555F-4A27-BDD3-650C67A7E77F}"/>
                </a:ext>
              </a:extLst>
            </p:cNvPr>
            <p:cNvSpPr>
              <a:spLocks noChangeArrowheads="1"/>
            </p:cNvSpPr>
            <p:nvPr/>
          </p:nvSpPr>
          <p:spPr bwMode="auto">
            <a:xfrm>
              <a:off x="2655" y="1384"/>
              <a:ext cx="203" cy="118"/>
            </a:xfrm>
            <a:prstGeom prst="ellipse">
              <a:avLst/>
            </a:prstGeom>
            <a:gradFill rotWithShape="1">
              <a:gsLst>
                <a:gs pos="0">
                  <a:srgbClr val="CC0000"/>
                </a:gs>
                <a:gs pos="100000">
                  <a:srgbClr val="CC0000">
                    <a:gamma/>
                    <a:tint val="79216"/>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grpSp>
      <p:grpSp>
        <p:nvGrpSpPr>
          <p:cNvPr id="75" name="Group 82">
            <a:extLst>
              <a:ext uri="{FF2B5EF4-FFF2-40B4-BE49-F238E27FC236}">
                <a16:creationId xmlns:a16="http://schemas.microsoft.com/office/drawing/2014/main" id="{BA8DA7A5-7CCA-4267-A57F-020BB92B324B}"/>
              </a:ext>
            </a:extLst>
          </p:cNvPr>
          <p:cNvGrpSpPr>
            <a:grpSpLocks/>
          </p:cNvGrpSpPr>
          <p:nvPr/>
        </p:nvGrpSpPr>
        <p:grpSpPr bwMode="auto">
          <a:xfrm>
            <a:off x="4305300" y="89027"/>
            <a:ext cx="1506538" cy="1331912"/>
            <a:chOff x="2561" y="1346"/>
            <a:chExt cx="394" cy="409"/>
          </a:xfrm>
        </p:grpSpPr>
        <p:sp>
          <p:nvSpPr>
            <p:cNvPr id="76" name="Oval 83">
              <a:extLst>
                <a:ext uri="{FF2B5EF4-FFF2-40B4-BE49-F238E27FC236}">
                  <a16:creationId xmlns:a16="http://schemas.microsoft.com/office/drawing/2014/main" id="{3BA5CD3C-7C0D-4D65-A48E-8BDE51457900}"/>
                </a:ext>
              </a:extLst>
            </p:cNvPr>
            <p:cNvSpPr>
              <a:spLocks noChangeArrowheads="1"/>
            </p:cNvSpPr>
            <p:nvPr/>
          </p:nvSpPr>
          <p:spPr bwMode="auto">
            <a:xfrm>
              <a:off x="2561" y="1346"/>
              <a:ext cx="394" cy="409"/>
            </a:xfrm>
            <a:prstGeom prst="ellipse">
              <a:avLst/>
            </a:prstGeom>
            <a:gradFill rotWithShape="1">
              <a:gsLst>
                <a:gs pos="0">
                  <a:srgbClr val="CECECE"/>
                </a:gs>
                <a:gs pos="100000">
                  <a:srgbClr val="B2B2B2"/>
                </a:gs>
              </a:gsLst>
              <a:lin ang="5400000" scaled="1"/>
            </a:gradFill>
            <a:ln>
              <a:noFill/>
            </a:ln>
            <a:extLst/>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79" name="Oval 84">
              <a:extLst>
                <a:ext uri="{FF2B5EF4-FFF2-40B4-BE49-F238E27FC236}">
                  <a16:creationId xmlns:a16="http://schemas.microsoft.com/office/drawing/2014/main" id="{D60381A4-0146-4591-B391-3D62056E5CA7}"/>
                </a:ext>
              </a:extLst>
            </p:cNvPr>
            <p:cNvSpPr>
              <a:spLocks noChangeArrowheads="1"/>
            </p:cNvSpPr>
            <p:nvPr/>
          </p:nvSpPr>
          <p:spPr bwMode="auto">
            <a:xfrm>
              <a:off x="2568" y="1353"/>
              <a:ext cx="380" cy="381"/>
            </a:xfrm>
            <a:prstGeom prst="ellipse">
              <a:avLst/>
            </a:prstGeom>
            <a:gradFill rotWithShape="1">
              <a:gsLst>
                <a:gs pos="0">
                  <a:srgbClr val="FFFFFF"/>
                </a:gs>
                <a:gs pos="100000">
                  <a:srgbClr val="FFFFFF">
                    <a:gamma/>
                    <a:shade val="82353"/>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80" name="Oval 85">
              <a:extLst>
                <a:ext uri="{FF2B5EF4-FFF2-40B4-BE49-F238E27FC236}">
                  <a16:creationId xmlns:a16="http://schemas.microsoft.com/office/drawing/2014/main" id="{CA0EAB5C-D69D-444B-8261-8CB4D46201DB}"/>
                </a:ext>
              </a:extLst>
            </p:cNvPr>
            <p:cNvSpPr>
              <a:spLocks noChangeArrowheads="1"/>
            </p:cNvSpPr>
            <p:nvPr/>
          </p:nvSpPr>
          <p:spPr bwMode="auto">
            <a:xfrm>
              <a:off x="2596" y="1379"/>
              <a:ext cx="324" cy="327"/>
            </a:xfrm>
            <a:prstGeom prst="ellipse">
              <a:avLst/>
            </a:prstGeom>
            <a:gradFill rotWithShape="1">
              <a:gsLst>
                <a:gs pos="0">
                  <a:srgbClr val="99CC00"/>
                </a:gs>
                <a:gs pos="100000">
                  <a:srgbClr val="99CC00">
                    <a:gamma/>
                    <a:shade val="72941"/>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81" name="Oval 86">
              <a:extLst>
                <a:ext uri="{FF2B5EF4-FFF2-40B4-BE49-F238E27FC236}">
                  <a16:creationId xmlns:a16="http://schemas.microsoft.com/office/drawing/2014/main" id="{B559A5A1-926C-4CBE-9258-8624EAC21FAF}"/>
                </a:ext>
              </a:extLst>
            </p:cNvPr>
            <p:cNvSpPr>
              <a:spLocks noChangeArrowheads="1"/>
            </p:cNvSpPr>
            <p:nvPr/>
          </p:nvSpPr>
          <p:spPr bwMode="auto">
            <a:xfrm>
              <a:off x="2655" y="1384"/>
              <a:ext cx="203" cy="118"/>
            </a:xfrm>
            <a:prstGeom prst="ellipse">
              <a:avLst/>
            </a:prstGeom>
            <a:gradFill rotWithShape="1">
              <a:gsLst>
                <a:gs pos="0">
                  <a:srgbClr val="99CC00"/>
                </a:gs>
                <a:gs pos="100000">
                  <a:srgbClr val="99CC00">
                    <a:gamma/>
                    <a:tint val="79216"/>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grpSp>
      <p:grpSp>
        <p:nvGrpSpPr>
          <p:cNvPr id="82" name="Group 87">
            <a:extLst>
              <a:ext uri="{FF2B5EF4-FFF2-40B4-BE49-F238E27FC236}">
                <a16:creationId xmlns:a16="http://schemas.microsoft.com/office/drawing/2014/main" id="{667B0530-A226-4F69-83DC-AF52E3D728C7}"/>
              </a:ext>
            </a:extLst>
          </p:cNvPr>
          <p:cNvGrpSpPr>
            <a:grpSpLocks/>
          </p:cNvGrpSpPr>
          <p:nvPr/>
        </p:nvGrpSpPr>
        <p:grpSpPr bwMode="auto">
          <a:xfrm>
            <a:off x="6207125" y="89027"/>
            <a:ext cx="1506538" cy="1331912"/>
            <a:chOff x="2561" y="1346"/>
            <a:chExt cx="394" cy="409"/>
          </a:xfrm>
        </p:grpSpPr>
        <p:sp>
          <p:nvSpPr>
            <p:cNvPr id="83" name="Oval 88">
              <a:extLst>
                <a:ext uri="{FF2B5EF4-FFF2-40B4-BE49-F238E27FC236}">
                  <a16:creationId xmlns:a16="http://schemas.microsoft.com/office/drawing/2014/main" id="{EB180D9B-860C-47EE-A92B-B36C81BF2B8E}"/>
                </a:ext>
              </a:extLst>
            </p:cNvPr>
            <p:cNvSpPr>
              <a:spLocks noChangeArrowheads="1"/>
            </p:cNvSpPr>
            <p:nvPr/>
          </p:nvSpPr>
          <p:spPr bwMode="auto">
            <a:xfrm>
              <a:off x="2561" y="1346"/>
              <a:ext cx="394" cy="409"/>
            </a:xfrm>
            <a:prstGeom prst="ellipse">
              <a:avLst/>
            </a:prstGeom>
            <a:gradFill rotWithShape="1">
              <a:gsLst>
                <a:gs pos="0">
                  <a:srgbClr val="CECECE"/>
                </a:gs>
                <a:gs pos="100000">
                  <a:srgbClr val="B2B2B2"/>
                </a:gs>
              </a:gsLst>
              <a:lin ang="5400000" scaled="1"/>
            </a:gradFill>
            <a:ln>
              <a:noFill/>
            </a:ln>
            <a:extLst/>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84" name="Oval 89">
              <a:extLst>
                <a:ext uri="{FF2B5EF4-FFF2-40B4-BE49-F238E27FC236}">
                  <a16:creationId xmlns:a16="http://schemas.microsoft.com/office/drawing/2014/main" id="{66935444-FA93-454E-8ABA-50FF10B5630E}"/>
                </a:ext>
              </a:extLst>
            </p:cNvPr>
            <p:cNvSpPr>
              <a:spLocks noChangeArrowheads="1"/>
            </p:cNvSpPr>
            <p:nvPr/>
          </p:nvSpPr>
          <p:spPr bwMode="auto">
            <a:xfrm>
              <a:off x="2568" y="1353"/>
              <a:ext cx="380" cy="381"/>
            </a:xfrm>
            <a:prstGeom prst="ellipse">
              <a:avLst/>
            </a:prstGeom>
            <a:gradFill rotWithShape="1">
              <a:gsLst>
                <a:gs pos="0">
                  <a:srgbClr val="FFFFFF"/>
                </a:gs>
                <a:gs pos="100000">
                  <a:srgbClr val="FFFFFF">
                    <a:gamma/>
                    <a:shade val="82353"/>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85" name="Oval 90">
              <a:extLst>
                <a:ext uri="{FF2B5EF4-FFF2-40B4-BE49-F238E27FC236}">
                  <a16:creationId xmlns:a16="http://schemas.microsoft.com/office/drawing/2014/main" id="{16E2B32E-2FAE-4742-B551-1B3F21DB9140}"/>
                </a:ext>
              </a:extLst>
            </p:cNvPr>
            <p:cNvSpPr>
              <a:spLocks noChangeArrowheads="1"/>
            </p:cNvSpPr>
            <p:nvPr/>
          </p:nvSpPr>
          <p:spPr bwMode="auto">
            <a:xfrm>
              <a:off x="2596" y="1379"/>
              <a:ext cx="324" cy="327"/>
            </a:xfrm>
            <a:prstGeom prst="ellipse">
              <a:avLst/>
            </a:prstGeom>
            <a:gradFill rotWithShape="1">
              <a:gsLst>
                <a:gs pos="0">
                  <a:srgbClr val="FFCC00"/>
                </a:gs>
                <a:gs pos="100000">
                  <a:srgbClr val="FFCC00">
                    <a:gamma/>
                    <a:shade val="72941"/>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86" name="Oval 91">
              <a:extLst>
                <a:ext uri="{FF2B5EF4-FFF2-40B4-BE49-F238E27FC236}">
                  <a16:creationId xmlns:a16="http://schemas.microsoft.com/office/drawing/2014/main" id="{4E8631A8-3B3B-42B4-8FCA-65102881BD36}"/>
                </a:ext>
              </a:extLst>
            </p:cNvPr>
            <p:cNvSpPr>
              <a:spLocks noChangeArrowheads="1"/>
            </p:cNvSpPr>
            <p:nvPr/>
          </p:nvSpPr>
          <p:spPr bwMode="auto">
            <a:xfrm>
              <a:off x="2655" y="1384"/>
              <a:ext cx="203" cy="118"/>
            </a:xfrm>
            <a:prstGeom prst="ellipse">
              <a:avLst/>
            </a:prstGeom>
            <a:gradFill rotWithShape="1">
              <a:gsLst>
                <a:gs pos="0">
                  <a:srgbClr val="FFCC00"/>
                </a:gs>
                <a:gs pos="100000">
                  <a:srgbClr val="FFCC00">
                    <a:gamma/>
                    <a:tint val="79216"/>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grpSp>
      <p:sp>
        <p:nvSpPr>
          <p:cNvPr id="87" name="Rectangle 9">
            <a:extLst>
              <a:ext uri="{FF2B5EF4-FFF2-40B4-BE49-F238E27FC236}">
                <a16:creationId xmlns:a16="http://schemas.microsoft.com/office/drawing/2014/main" id="{E34D867E-561E-4A46-9A21-5F9FE65E4C4F}"/>
              </a:ext>
            </a:extLst>
          </p:cNvPr>
          <p:cNvSpPr>
            <a:spLocks noChangeArrowheads="1"/>
          </p:cNvSpPr>
          <p:nvPr/>
        </p:nvSpPr>
        <p:spPr bwMode="auto">
          <a:xfrm>
            <a:off x="712788" y="400177"/>
            <a:ext cx="1246187" cy="707886"/>
          </a:xfrm>
          <a:prstGeom prst="rect">
            <a:avLst/>
          </a:prstGeom>
          <a:noFill/>
          <a:ln w="9525" algn="ctr">
            <a:noFill/>
            <a:miter lim="800000"/>
            <a:headEnd/>
            <a:tailEnd/>
          </a:ln>
          <a:effectLst/>
        </p:spPr>
        <p:txBody>
          <a:bodyPr lIns="0" rIns="0">
            <a:spAutoFit/>
          </a:bodyPr>
          <a:lstStyle/>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Weather</a:t>
            </a:r>
          </a:p>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0 </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 </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d</a:t>
            </a:r>
          </a:p>
        </p:txBody>
      </p:sp>
      <p:sp>
        <p:nvSpPr>
          <p:cNvPr id="89" name="Rectangle 9">
            <a:extLst>
              <a:ext uri="{FF2B5EF4-FFF2-40B4-BE49-F238E27FC236}">
                <a16:creationId xmlns:a16="http://schemas.microsoft.com/office/drawing/2014/main" id="{E38F9AE2-682B-4DDE-97E2-9537586A9D26}"/>
              </a:ext>
            </a:extLst>
          </p:cNvPr>
          <p:cNvSpPr>
            <a:spLocks noChangeArrowheads="1"/>
          </p:cNvSpPr>
          <p:nvPr/>
        </p:nvSpPr>
        <p:spPr bwMode="auto">
          <a:xfrm>
            <a:off x="2706931" y="388449"/>
            <a:ext cx="974725" cy="707886"/>
          </a:xfrm>
          <a:prstGeom prst="rect">
            <a:avLst/>
          </a:prstGeom>
          <a:noFill/>
          <a:ln w="9525" algn="ctr">
            <a:noFill/>
            <a:miter lim="800000"/>
            <a:headEnd/>
            <a:tailEnd/>
          </a:ln>
          <a:effectLst/>
        </p:spPr>
        <p:txBody>
          <a:bodyPr>
            <a:spAutoFit/>
          </a:bodyPr>
          <a:lstStyle/>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MJO</a:t>
            </a:r>
          </a:p>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 d</a:t>
            </a:r>
          </a:p>
        </p:txBody>
      </p:sp>
      <p:sp>
        <p:nvSpPr>
          <p:cNvPr id="90" name="Rectangle 9">
            <a:extLst>
              <a:ext uri="{FF2B5EF4-FFF2-40B4-BE49-F238E27FC236}">
                <a16:creationId xmlns:a16="http://schemas.microsoft.com/office/drawing/2014/main" id="{5D1308F7-E596-4CCC-86F0-39D57023C29B}"/>
              </a:ext>
            </a:extLst>
          </p:cNvPr>
          <p:cNvSpPr>
            <a:spLocks noChangeArrowheads="1"/>
          </p:cNvSpPr>
          <p:nvPr/>
        </p:nvSpPr>
        <p:spPr bwMode="auto">
          <a:xfrm>
            <a:off x="4480415" y="365009"/>
            <a:ext cx="1216025" cy="954107"/>
          </a:xfrm>
          <a:prstGeom prst="rect">
            <a:avLst/>
          </a:prstGeom>
          <a:noFill/>
          <a:ln w="9525" algn="ctr">
            <a:noFill/>
            <a:miter lim="800000"/>
            <a:headEnd/>
            <a:tailEnd/>
          </a:ln>
          <a:effectLst/>
        </p:spPr>
        <p:txBody>
          <a:bodyPr wrap="square" lIns="0" rIns="0">
            <a:spAutoFit/>
          </a:bodyPr>
          <a:lstStyle/>
          <a:p>
            <a:pPr algn="ctr">
              <a:lnSpc>
                <a:spcPct val="100000"/>
              </a:lnSpc>
              <a:spcBef>
                <a:spcPts val="0"/>
              </a:spcBef>
              <a:buFont typeface="Wingdings" panose="05000000000000000000" pitchFamily="2" charset="2"/>
              <a:buNone/>
              <a:defRPr/>
            </a:pPr>
            <a:r>
              <a:rPr lang="en-US" altLang="zh-CN"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Short term climate</a:t>
            </a:r>
          </a:p>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2</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 d</a:t>
            </a:r>
          </a:p>
        </p:txBody>
      </p:sp>
      <p:sp>
        <p:nvSpPr>
          <p:cNvPr id="91" name="Rectangle 9">
            <a:extLst>
              <a:ext uri="{FF2B5EF4-FFF2-40B4-BE49-F238E27FC236}">
                <a16:creationId xmlns:a16="http://schemas.microsoft.com/office/drawing/2014/main" id="{BB8504B0-3424-4D82-8358-55C45C162B4E}"/>
              </a:ext>
            </a:extLst>
          </p:cNvPr>
          <p:cNvSpPr>
            <a:spLocks noChangeArrowheads="1"/>
          </p:cNvSpPr>
          <p:nvPr/>
        </p:nvSpPr>
        <p:spPr bwMode="auto">
          <a:xfrm>
            <a:off x="6373813" y="400177"/>
            <a:ext cx="1155700" cy="707886"/>
          </a:xfrm>
          <a:prstGeom prst="rect">
            <a:avLst/>
          </a:prstGeom>
          <a:noFill/>
          <a:ln w="9525" algn="ctr">
            <a:noFill/>
            <a:miter lim="800000"/>
            <a:headEnd/>
            <a:tailEnd/>
          </a:ln>
          <a:effectLst/>
        </p:spPr>
        <p:txBody>
          <a:bodyPr lIns="0" rIns="0">
            <a:spAutoFit/>
          </a:bodyPr>
          <a:lstStyle/>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Decadal</a:t>
            </a:r>
          </a:p>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3</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4</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 d</a:t>
            </a:r>
          </a:p>
        </p:txBody>
      </p:sp>
      <p:sp>
        <p:nvSpPr>
          <p:cNvPr id="92" name="Rectangle 9">
            <a:extLst>
              <a:ext uri="{FF2B5EF4-FFF2-40B4-BE49-F238E27FC236}">
                <a16:creationId xmlns:a16="http://schemas.microsoft.com/office/drawing/2014/main" id="{7E6BD729-D1B5-4DFF-BE70-63676A36316A}"/>
              </a:ext>
            </a:extLst>
          </p:cNvPr>
          <p:cNvSpPr>
            <a:spLocks noChangeArrowheads="1"/>
          </p:cNvSpPr>
          <p:nvPr/>
        </p:nvSpPr>
        <p:spPr bwMode="auto">
          <a:xfrm>
            <a:off x="7642225" y="484314"/>
            <a:ext cx="1155700" cy="400050"/>
          </a:xfrm>
          <a:prstGeom prst="rect">
            <a:avLst/>
          </a:prstGeom>
          <a:noFill/>
          <a:ln w="9525" algn="ctr">
            <a:noFill/>
            <a:miter lim="800000"/>
            <a:headEnd/>
            <a:tailEnd/>
          </a:ln>
          <a:effectLst/>
        </p:spPr>
        <p:txBody>
          <a:bodyPr lIns="0" rIns="0">
            <a:spAutoFit/>
          </a:bodyPr>
          <a:lstStyle/>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a:t>
            </a:r>
            <a:endPar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endParaRPr>
          </a:p>
        </p:txBody>
      </p:sp>
      <p:grpSp>
        <p:nvGrpSpPr>
          <p:cNvPr id="9" name="Group 92">
            <a:extLst>
              <a:ext uri="{FF2B5EF4-FFF2-40B4-BE49-F238E27FC236}">
                <a16:creationId xmlns:a16="http://schemas.microsoft.com/office/drawing/2014/main" id="{99ED8538-9D18-4D83-8939-4935CF4A81B4}"/>
              </a:ext>
            </a:extLst>
          </p:cNvPr>
          <p:cNvGrpSpPr>
            <a:grpSpLocks/>
          </p:cNvGrpSpPr>
          <p:nvPr/>
        </p:nvGrpSpPr>
        <p:grpSpPr bwMode="auto">
          <a:xfrm>
            <a:off x="2913063" y="1260602"/>
            <a:ext cx="561975" cy="476250"/>
            <a:chOff x="3557" y="2313"/>
            <a:chExt cx="225" cy="457"/>
          </a:xfrm>
        </p:grpSpPr>
        <p:sp>
          <p:nvSpPr>
            <p:cNvPr id="48" name="Freeform 93">
              <a:extLst>
                <a:ext uri="{FF2B5EF4-FFF2-40B4-BE49-F238E27FC236}">
                  <a16:creationId xmlns:a16="http://schemas.microsoft.com/office/drawing/2014/main" id="{7F8458BA-A970-43ED-8D4C-231A10997EF5}"/>
                </a:ext>
              </a:extLst>
            </p:cNvPr>
            <p:cNvSpPr>
              <a:spLocks noEditPoints="1"/>
            </p:cNvSpPr>
            <p:nvPr/>
          </p:nvSpPr>
          <p:spPr bwMode="auto">
            <a:xfrm>
              <a:off x="3557" y="2313"/>
              <a:ext cx="225" cy="457"/>
            </a:xfrm>
            <a:custGeom>
              <a:avLst/>
              <a:gdLst/>
              <a:ahLst/>
              <a:cxnLst>
                <a:cxn ang="0">
                  <a:pos x="173" y="209"/>
                </a:cxn>
                <a:cxn ang="0">
                  <a:pos x="173" y="269"/>
                </a:cxn>
                <a:cxn ang="0">
                  <a:pos x="225" y="269"/>
                </a:cxn>
                <a:cxn ang="0">
                  <a:pos x="113" y="457"/>
                </a:cxn>
                <a:cxn ang="0">
                  <a:pos x="0" y="269"/>
                </a:cxn>
                <a:cxn ang="0">
                  <a:pos x="54" y="269"/>
                </a:cxn>
                <a:cxn ang="0">
                  <a:pos x="54" y="209"/>
                </a:cxn>
                <a:cxn ang="0">
                  <a:pos x="54" y="209"/>
                </a:cxn>
                <a:cxn ang="0">
                  <a:pos x="173" y="209"/>
                </a:cxn>
                <a:cxn ang="0">
                  <a:pos x="173" y="180"/>
                </a:cxn>
                <a:cxn ang="0">
                  <a:pos x="173" y="180"/>
                </a:cxn>
                <a:cxn ang="0">
                  <a:pos x="173" y="85"/>
                </a:cxn>
                <a:cxn ang="0">
                  <a:pos x="54" y="85"/>
                </a:cxn>
                <a:cxn ang="0">
                  <a:pos x="54" y="178"/>
                </a:cxn>
                <a:cxn ang="0">
                  <a:pos x="54" y="180"/>
                </a:cxn>
                <a:cxn ang="0">
                  <a:pos x="173" y="180"/>
                </a:cxn>
                <a:cxn ang="0">
                  <a:pos x="173" y="58"/>
                </a:cxn>
                <a:cxn ang="0">
                  <a:pos x="173" y="58"/>
                </a:cxn>
                <a:cxn ang="0">
                  <a:pos x="173" y="0"/>
                </a:cxn>
                <a:cxn ang="0">
                  <a:pos x="54" y="0"/>
                </a:cxn>
                <a:cxn ang="0">
                  <a:pos x="54" y="56"/>
                </a:cxn>
                <a:cxn ang="0">
                  <a:pos x="54" y="58"/>
                </a:cxn>
                <a:cxn ang="0">
                  <a:pos x="173" y="58"/>
                </a:cxn>
              </a:cxnLst>
              <a:rect l="0" t="0" r="r" b="b"/>
              <a:pathLst>
                <a:path w="225" h="457">
                  <a:moveTo>
                    <a:pt x="173" y="209"/>
                  </a:moveTo>
                  <a:lnTo>
                    <a:pt x="173" y="269"/>
                  </a:lnTo>
                  <a:lnTo>
                    <a:pt x="225" y="269"/>
                  </a:lnTo>
                  <a:lnTo>
                    <a:pt x="113" y="457"/>
                  </a:lnTo>
                  <a:lnTo>
                    <a:pt x="0" y="269"/>
                  </a:lnTo>
                  <a:lnTo>
                    <a:pt x="54" y="269"/>
                  </a:lnTo>
                  <a:lnTo>
                    <a:pt x="54" y="209"/>
                  </a:lnTo>
                  <a:lnTo>
                    <a:pt x="54" y="209"/>
                  </a:lnTo>
                  <a:lnTo>
                    <a:pt x="173" y="209"/>
                  </a:lnTo>
                  <a:close/>
                  <a:moveTo>
                    <a:pt x="173" y="180"/>
                  </a:moveTo>
                  <a:lnTo>
                    <a:pt x="173" y="180"/>
                  </a:lnTo>
                  <a:lnTo>
                    <a:pt x="173" y="85"/>
                  </a:lnTo>
                  <a:lnTo>
                    <a:pt x="54" y="85"/>
                  </a:lnTo>
                  <a:lnTo>
                    <a:pt x="54" y="178"/>
                  </a:lnTo>
                  <a:lnTo>
                    <a:pt x="54" y="180"/>
                  </a:lnTo>
                  <a:lnTo>
                    <a:pt x="173" y="180"/>
                  </a:lnTo>
                  <a:close/>
                  <a:moveTo>
                    <a:pt x="173" y="58"/>
                  </a:moveTo>
                  <a:lnTo>
                    <a:pt x="173" y="58"/>
                  </a:lnTo>
                  <a:lnTo>
                    <a:pt x="173" y="0"/>
                  </a:lnTo>
                  <a:lnTo>
                    <a:pt x="54" y="0"/>
                  </a:lnTo>
                  <a:lnTo>
                    <a:pt x="54" y="56"/>
                  </a:lnTo>
                  <a:lnTo>
                    <a:pt x="54" y="58"/>
                  </a:lnTo>
                  <a:lnTo>
                    <a:pt x="173" y="58"/>
                  </a:lnTo>
                  <a:close/>
                </a:path>
              </a:pathLst>
            </a:custGeom>
            <a:gradFill rotWithShape="1">
              <a:gsLst>
                <a:gs pos="0">
                  <a:srgbClr val="808080">
                    <a:gamma/>
                    <a:tint val="34902"/>
                    <a:invGamma/>
                  </a:srgbClr>
                </a:gs>
                <a:gs pos="100000">
                  <a:srgbClr val="808080"/>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49" name="Freeform 94">
              <a:extLst>
                <a:ext uri="{FF2B5EF4-FFF2-40B4-BE49-F238E27FC236}">
                  <a16:creationId xmlns:a16="http://schemas.microsoft.com/office/drawing/2014/main" id="{E2B45BA6-DEF9-479E-9616-58E7A415A1B0}"/>
                </a:ext>
              </a:extLst>
            </p:cNvPr>
            <p:cNvSpPr>
              <a:spLocks noEditPoints="1"/>
            </p:cNvSpPr>
            <p:nvPr/>
          </p:nvSpPr>
          <p:spPr bwMode="auto">
            <a:xfrm>
              <a:off x="3573" y="2321"/>
              <a:ext cx="195" cy="434"/>
            </a:xfrm>
            <a:custGeom>
              <a:avLst/>
              <a:gdLst/>
              <a:ahLst/>
              <a:cxnLst>
                <a:cxn ang="0">
                  <a:pos x="97" y="434"/>
                </a:cxn>
                <a:cxn ang="0">
                  <a:pos x="0" y="269"/>
                </a:cxn>
                <a:cxn ang="0">
                  <a:pos x="38" y="269"/>
                </a:cxn>
                <a:cxn ang="0">
                  <a:pos x="46" y="269"/>
                </a:cxn>
                <a:cxn ang="0">
                  <a:pos x="46" y="261"/>
                </a:cxn>
                <a:cxn ang="0">
                  <a:pos x="46" y="209"/>
                </a:cxn>
                <a:cxn ang="0">
                  <a:pos x="149" y="209"/>
                </a:cxn>
                <a:cxn ang="0">
                  <a:pos x="149" y="261"/>
                </a:cxn>
                <a:cxn ang="0">
                  <a:pos x="149" y="269"/>
                </a:cxn>
                <a:cxn ang="0">
                  <a:pos x="157" y="269"/>
                </a:cxn>
                <a:cxn ang="0">
                  <a:pos x="195" y="269"/>
                </a:cxn>
                <a:cxn ang="0">
                  <a:pos x="97" y="434"/>
                </a:cxn>
                <a:cxn ang="0">
                  <a:pos x="97" y="434"/>
                </a:cxn>
                <a:cxn ang="0">
                  <a:pos x="46" y="164"/>
                </a:cxn>
                <a:cxn ang="0">
                  <a:pos x="46" y="85"/>
                </a:cxn>
                <a:cxn ang="0">
                  <a:pos x="149" y="85"/>
                </a:cxn>
                <a:cxn ang="0">
                  <a:pos x="149" y="164"/>
                </a:cxn>
                <a:cxn ang="0">
                  <a:pos x="46" y="164"/>
                </a:cxn>
                <a:cxn ang="0">
                  <a:pos x="46" y="164"/>
                </a:cxn>
                <a:cxn ang="0">
                  <a:pos x="46" y="42"/>
                </a:cxn>
                <a:cxn ang="0">
                  <a:pos x="46" y="0"/>
                </a:cxn>
                <a:cxn ang="0">
                  <a:pos x="149" y="0"/>
                </a:cxn>
                <a:cxn ang="0">
                  <a:pos x="149" y="42"/>
                </a:cxn>
                <a:cxn ang="0">
                  <a:pos x="46" y="42"/>
                </a:cxn>
                <a:cxn ang="0">
                  <a:pos x="46" y="42"/>
                </a:cxn>
              </a:cxnLst>
              <a:rect l="0" t="0" r="r" b="b"/>
              <a:pathLst>
                <a:path w="195" h="434">
                  <a:moveTo>
                    <a:pt x="97" y="434"/>
                  </a:moveTo>
                  <a:lnTo>
                    <a:pt x="0" y="269"/>
                  </a:lnTo>
                  <a:lnTo>
                    <a:pt x="38" y="269"/>
                  </a:lnTo>
                  <a:lnTo>
                    <a:pt x="46" y="269"/>
                  </a:lnTo>
                  <a:lnTo>
                    <a:pt x="46" y="261"/>
                  </a:lnTo>
                  <a:lnTo>
                    <a:pt x="46" y="209"/>
                  </a:lnTo>
                  <a:lnTo>
                    <a:pt x="149" y="209"/>
                  </a:lnTo>
                  <a:lnTo>
                    <a:pt x="149" y="261"/>
                  </a:lnTo>
                  <a:lnTo>
                    <a:pt x="149" y="269"/>
                  </a:lnTo>
                  <a:lnTo>
                    <a:pt x="157" y="269"/>
                  </a:lnTo>
                  <a:lnTo>
                    <a:pt x="195" y="269"/>
                  </a:lnTo>
                  <a:lnTo>
                    <a:pt x="97" y="434"/>
                  </a:lnTo>
                  <a:lnTo>
                    <a:pt x="97" y="434"/>
                  </a:lnTo>
                  <a:close/>
                  <a:moveTo>
                    <a:pt x="46" y="164"/>
                  </a:moveTo>
                  <a:lnTo>
                    <a:pt x="46" y="85"/>
                  </a:lnTo>
                  <a:lnTo>
                    <a:pt x="149" y="85"/>
                  </a:lnTo>
                  <a:lnTo>
                    <a:pt x="149" y="164"/>
                  </a:lnTo>
                  <a:lnTo>
                    <a:pt x="46" y="164"/>
                  </a:lnTo>
                  <a:lnTo>
                    <a:pt x="46" y="164"/>
                  </a:lnTo>
                  <a:close/>
                  <a:moveTo>
                    <a:pt x="46" y="42"/>
                  </a:moveTo>
                  <a:lnTo>
                    <a:pt x="46" y="0"/>
                  </a:lnTo>
                  <a:lnTo>
                    <a:pt x="149" y="0"/>
                  </a:lnTo>
                  <a:lnTo>
                    <a:pt x="149" y="42"/>
                  </a:lnTo>
                  <a:lnTo>
                    <a:pt x="46" y="42"/>
                  </a:lnTo>
                  <a:lnTo>
                    <a:pt x="46" y="42"/>
                  </a:lnTo>
                  <a:close/>
                </a:path>
              </a:pathLst>
            </a:custGeom>
            <a:gradFill rotWithShape="1">
              <a:gsLst>
                <a:gs pos="0">
                  <a:srgbClr val="FFFFFF"/>
                </a:gs>
                <a:gs pos="100000">
                  <a:srgbClr val="FFFFFF">
                    <a:gamma/>
                    <a:shade val="82353"/>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grpSp>
      <p:grpSp>
        <p:nvGrpSpPr>
          <p:cNvPr id="6" name="组合 5">
            <a:extLst>
              <a:ext uri="{FF2B5EF4-FFF2-40B4-BE49-F238E27FC236}">
                <a16:creationId xmlns:a16="http://schemas.microsoft.com/office/drawing/2014/main" id="{9D0E85DF-5BFC-4BAF-957E-A0030B201AB8}"/>
              </a:ext>
            </a:extLst>
          </p:cNvPr>
          <p:cNvGrpSpPr/>
          <p:nvPr/>
        </p:nvGrpSpPr>
        <p:grpSpPr>
          <a:xfrm>
            <a:off x="188912" y="1742462"/>
            <a:ext cx="8911545" cy="5003715"/>
            <a:chOff x="188912" y="1742462"/>
            <a:chExt cx="8911545" cy="5003715"/>
          </a:xfrm>
        </p:grpSpPr>
        <p:sp>
          <p:nvSpPr>
            <p:cNvPr id="46" name="Rectangle 1">
              <a:extLst>
                <a:ext uri="{FF2B5EF4-FFF2-40B4-BE49-F238E27FC236}">
                  <a16:creationId xmlns:a16="http://schemas.microsoft.com/office/drawing/2014/main" id="{78D2CFBD-BE3E-4922-882F-21196066BBC2}"/>
                </a:ext>
              </a:extLst>
            </p:cNvPr>
            <p:cNvSpPr>
              <a:spLocks noChangeArrowheads="1"/>
            </p:cNvSpPr>
            <p:nvPr/>
          </p:nvSpPr>
          <p:spPr bwMode="auto">
            <a:xfrm>
              <a:off x="5555540" y="6157371"/>
              <a:ext cx="3465513" cy="579438"/>
            </a:xfrm>
            <a:prstGeom prst="roundRect">
              <a:avLst/>
            </a:prstGeom>
            <a:solidFill>
              <a:srgbClr val="000066"/>
            </a:solidFill>
            <a:ln w="9525">
              <a:noFill/>
              <a:miter lim="800000"/>
              <a:headEnd/>
              <a:tailEnd/>
            </a:ln>
            <a:effectLst/>
          </p:spPr>
          <p:txBody>
            <a:bodyPr lIns="36000" rIns="36000" anchor="ctr">
              <a:spAutoFit/>
            </a:bodyPr>
            <a:lstStyle/>
            <a:p>
              <a:pPr marL="177800" indent="-177800">
                <a:lnSpc>
                  <a:spcPct val="100000"/>
                </a:lnSpc>
                <a:spcBef>
                  <a:spcPts val="0"/>
                </a:spcBef>
                <a:spcAft>
                  <a:spcPts val="0"/>
                </a:spcAft>
                <a:buFont typeface="Wingdings" panose="05000000000000000000" pitchFamily="2" charset="2"/>
                <a:buNone/>
                <a:defRPr/>
              </a:pPr>
              <a:r>
                <a:rPr lang="en-US" sz="1400"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Ding, </a:t>
              </a:r>
              <a:r>
                <a:rPr lang="en-US" altLang="zh-CN" sz="1400" u="none" dirty="0" smtClean="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Li, </a:t>
              </a:r>
              <a:r>
                <a:rPr lang="en-US" altLang="zh-CN" sz="1400" u="none" dirty="0" err="1">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Seo</a:t>
              </a:r>
              <a:r>
                <a:rPr lang="en-US" sz="1400"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 2010, </a:t>
              </a:r>
              <a:r>
                <a:rPr lang="en-US" altLang="zh-CN" sz="1400" i="1"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Mon. </a:t>
              </a:r>
              <a:r>
                <a:rPr lang="en-US" altLang="zh-CN" sz="1400" i="1" u="none" dirty="0" err="1">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Wea</a:t>
              </a:r>
              <a:r>
                <a:rPr lang="en-US" altLang="zh-CN" sz="1400" i="1"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 Rev.</a:t>
              </a:r>
              <a:r>
                <a:rPr lang="en-US" altLang="zh-CN" sz="1400" u="none" dirty="0">
                  <a:solidFill>
                    <a:srgbClr val="66FFFF"/>
                  </a:solidFill>
                  <a:latin typeface="Arial" pitchFamily="34" charset="0"/>
                  <a:ea typeface="黑体" pitchFamily="2" charset="-122"/>
                  <a:cs typeface="Arial" pitchFamily="34" charset="0"/>
                </a:rPr>
                <a:t>;</a:t>
              </a:r>
              <a:r>
                <a:rPr lang="en-US" sz="1400"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 </a:t>
              </a:r>
            </a:p>
            <a:p>
              <a:pPr marL="177800" indent="-177800">
                <a:lnSpc>
                  <a:spcPct val="100000"/>
                </a:lnSpc>
                <a:spcBef>
                  <a:spcPts val="0"/>
                </a:spcBef>
                <a:spcAft>
                  <a:spcPts val="0"/>
                </a:spcAft>
                <a:buFont typeface="Wingdings" panose="05000000000000000000" pitchFamily="2" charset="2"/>
                <a:buNone/>
                <a:defRPr/>
              </a:pPr>
              <a:r>
                <a:rPr lang="en-US" altLang="zh-CN" sz="1400"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Ding, </a:t>
              </a:r>
              <a:r>
                <a:rPr lang="en-US" altLang="zh-CN" sz="1400" u="none" dirty="0" smtClean="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Li, </a:t>
              </a:r>
              <a:r>
                <a:rPr lang="en-US" altLang="zh-CN" sz="1400" u="none" dirty="0" err="1">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Seo</a:t>
              </a:r>
              <a:r>
                <a:rPr lang="en-US" altLang="zh-CN" sz="1400"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 2011, </a:t>
              </a:r>
              <a:r>
                <a:rPr lang="en-US" altLang="zh-CN" sz="1400" i="1"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Mon. </a:t>
              </a:r>
              <a:r>
                <a:rPr lang="en-US" altLang="zh-CN" sz="1400" i="1" u="none" dirty="0" err="1">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Wea</a:t>
              </a:r>
              <a:r>
                <a:rPr lang="en-US" altLang="zh-CN" sz="1400" i="1"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 Rev.</a:t>
              </a:r>
              <a:r>
                <a:rPr lang="en-US" altLang="zh-CN" sz="1400"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 </a:t>
              </a:r>
            </a:p>
          </p:txBody>
        </p:sp>
        <p:grpSp>
          <p:nvGrpSpPr>
            <p:cNvPr id="5" name="组合 4">
              <a:extLst>
                <a:ext uri="{FF2B5EF4-FFF2-40B4-BE49-F238E27FC236}">
                  <a16:creationId xmlns:a16="http://schemas.microsoft.com/office/drawing/2014/main" id="{5F4028EC-DCCE-439C-B58D-6EB938F51082}"/>
                </a:ext>
              </a:extLst>
            </p:cNvPr>
            <p:cNvGrpSpPr/>
            <p:nvPr/>
          </p:nvGrpSpPr>
          <p:grpSpPr>
            <a:xfrm>
              <a:off x="188912" y="1742462"/>
              <a:ext cx="8840788" cy="5003715"/>
              <a:chOff x="188912" y="1742462"/>
              <a:chExt cx="8840788" cy="5003715"/>
            </a:xfrm>
          </p:grpSpPr>
          <p:grpSp>
            <p:nvGrpSpPr>
              <p:cNvPr id="3" name="组合 2">
                <a:extLst>
                  <a:ext uri="{FF2B5EF4-FFF2-40B4-BE49-F238E27FC236}">
                    <a16:creationId xmlns:a16="http://schemas.microsoft.com/office/drawing/2014/main" id="{DBA00C41-5605-418E-A520-E06E6B5C19A5}"/>
                  </a:ext>
                </a:extLst>
              </p:cNvPr>
              <p:cNvGrpSpPr/>
              <p:nvPr/>
            </p:nvGrpSpPr>
            <p:grpSpPr>
              <a:xfrm>
                <a:off x="188912" y="1746899"/>
                <a:ext cx="4635621" cy="2716240"/>
                <a:chOff x="188912" y="1746899"/>
                <a:chExt cx="4635621" cy="2716240"/>
              </a:xfrm>
            </p:grpSpPr>
            <p:pic>
              <p:nvPicPr>
                <p:cNvPr id="61461" name="Picture 2" descr="uwnd">
                  <a:extLst>
                    <a:ext uri="{FF2B5EF4-FFF2-40B4-BE49-F238E27FC236}">
                      <a16:creationId xmlns:a16="http://schemas.microsoft.com/office/drawing/2014/main" id="{248AA777-22E3-4268-9803-76C4AD4CD76C}"/>
                    </a:ext>
                  </a:extLst>
                </p:cNvPr>
                <p:cNvPicPr preferRelativeResize="0">
                  <a:picLocks noChangeArrowheads="1"/>
                </p:cNvPicPr>
                <p:nvPr/>
              </p:nvPicPr>
              <p:blipFill rotWithShape="1">
                <a:blip r:embed="rId2" cstate="print">
                  <a:extLst>
                    <a:ext uri="{28A0092B-C50C-407E-A947-70E740481C1C}">
                      <a14:useLocalDpi xmlns:a14="http://schemas.microsoft.com/office/drawing/2010/main" val="0"/>
                    </a:ext>
                  </a:extLst>
                </a:blip>
                <a:srcRect r="-774" b="35513"/>
                <a:stretch/>
              </p:blipFill>
              <p:spPr bwMode="auto">
                <a:xfrm>
                  <a:off x="188912" y="1746899"/>
                  <a:ext cx="4489645" cy="271624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1463" name="Text Box 5">
                  <a:extLst>
                    <a:ext uri="{FF2B5EF4-FFF2-40B4-BE49-F238E27FC236}">
                      <a16:creationId xmlns:a16="http://schemas.microsoft.com/office/drawing/2014/main" id="{23EE0697-8D08-4091-ACEE-D2E71DA61EB6}"/>
                    </a:ext>
                  </a:extLst>
                </p:cNvPr>
                <p:cNvSpPr txBox="1">
                  <a:spLocks noChangeArrowheads="1"/>
                </p:cNvSpPr>
                <p:nvPr/>
              </p:nvSpPr>
              <p:spPr bwMode="auto">
                <a:xfrm>
                  <a:off x="188912" y="2737880"/>
                  <a:ext cx="4635621"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marL="533400" indent="-533400" eaLnBrk="0" hangingPunct="0">
                    <a:defRPr kumimoji="1" b="1" u="sng">
                      <a:solidFill>
                        <a:schemeClr val="tx1"/>
                      </a:solidFill>
                      <a:latin typeface="Times New Roman" panose="02020603050405020304" pitchFamily="18" charset="0"/>
                      <a:ea typeface="黑体" panose="02010609060101010101" pitchFamily="49" charset="-122"/>
                    </a:defRPr>
                  </a:lvl1pPr>
                  <a:lvl2pPr marL="742950" indent="-285750" eaLnBrk="0" hangingPunct="0">
                    <a:defRPr kumimoji="1" b="1" u="sng">
                      <a:solidFill>
                        <a:schemeClr val="tx1"/>
                      </a:solidFill>
                      <a:latin typeface="Times New Roman" panose="02020603050405020304" pitchFamily="18" charset="0"/>
                      <a:ea typeface="黑体" panose="02010609060101010101" pitchFamily="49" charset="-122"/>
                    </a:defRPr>
                  </a:lvl2pPr>
                  <a:lvl3pPr marL="1143000" indent="-228600" eaLnBrk="0" hangingPunct="0">
                    <a:defRPr kumimoji="1" b="1" u="sng">
                      <a:solidFill>
                        <a:schemeClr val="tx1"/>
                      </a:solidFill>
                      <a:latin typeface="Times New Roman" panose="02020603050405020304" pitchFamily="18" charset="0"/>
                      <a:ea typeface="黑体" panose="02010609060101010101" pitchFamily="49" charset="-122"/>
                    </a:defRPr>
                  </a:lvl3pPr>
                  <a:lvl4pPr marL="1600200" indent="-228600" eaLnBrk="0" hangingPunct="0">
                    <a:defRPr kumimoji="1" b="1" u="sng">
                      <a:solidFill>
                        <a:schemeClr val="tx1"/>
                      </a:solidFill>
                      <a:latin typeface="Times New Roman" panose="02020603050405020304" pitchFamily="18" charset="0"/>
                      <a:ea typeface="黑体" panose="02010609060101010101" pitchFamily="49" charset="-122"/>
                    </a:defRPr>
                  </a:lvl4pPr>
                  <a:lvl5pPr marL="2057400" indent="-228600" eaLnBrk="0" hangingPunct="0">
                    <a:defRPr kumimoji="1" b="1" u="sng">
                      <a:solidFill>
                        <a:schemeClr val="tx1"/>
                      </a:solidFill>
                      <a:latin typeface="Times New Roman" panose="02020603050405020304" pitchFamily="18" charset="0"/>
                      <a:ea typeface="黑体" panose="02010609060101010101" pitchFamily="49" charset="-122"/>
                    </a:defRPr>
                  </a:lvl5pPr>
                  <a:lvl6pPr marL="25146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6pPr>
                  <a:lvl7pPr marL="29718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7pPr>
                  <a:lvl8pPr marL="34290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8pPr>
                  <a:lvl9pPr marL="38862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9pPr>
                </a:lstStyle>
                <a:p>
                  <a:pPr eaLnBrk="1" hangingPunct="1">
                    <a:buFont typeface="Wingdings" panose="05000000000000000000" pitchFamily="2" charset="2"/>
                    <a:buNone/>
                  </a:pPr>
                  <a:r>
                    <a:rPr lang="en-US" altLang="zh-CN" sz="1600" u="none" dirty="0">
                      <a:solidFill>
                        <a:srgbClr val="0000CC"/>
                      </a:solidFill>
                      <a:latin typeface="Arial" panose="020B0604020202020204" pitchFamily="34" charset="0"/>
                      <a:cs typeface="Arial" panose="020B0604020202020204" pitchFamily="34" charset="0"/>
                    </a:rPr>
                    <a:t>EOFs of tropical 30-80 day filtering OLR data</a:t>
                  </a:r>
                  <a:endParaRPr lang="zh-CN" altLang="en-US" sz="1600" u="none" dirty="0">
                    <a:solidFill>
                      <a:srgbClr val="0000CC"/>
                    </a:solidFill>
                    <a:latin typeface="Arial" panose="020B0604020202020204" pitchFamily="34" charset="0"/>
                    <a:cs typeface="Arial" panose="020B0604020202020204" pitchFamily="34" charset="0"/>
                  </a:endParaRPr>
                </a:p>
              </p:txBody>
            </p:sp>
          </p:grpSp>
          <p:grpSp>
            <p:nvGrpSpPr>
              <p:cNvPr id="2" name="组合 1">
                <a:extLst>
                  <a:ext uri="{FF2B5EF4-FFF2-40B4-BE49-F238E27FC236}">
                    <a16:creationId xmlns:a16="http://schemas.microsoft.com/office/drawing/2014/main" id="{779D69C0-269E-4515-A3DC-777D47BBE621}"/>
                  </a:ext>
                </a:extLst>
              </p:cNvPr>
              <p:cNvGrpSpPr/>
              <p:nvPr/>
            </p:nvGrpSpPr>
            <p:grpSpPr>
              <a:xfrm>
                <a:off x="511262" y="4502694"/>
                <a:ext cx="3990919" cy="2243483"/>
                <a:chOff x="511262" y="4502694"/>
                <a:chExt cx="3990919" cy="2243483"/>
              </a:xfrm>
            </p:grpSpPr>
            <p:pic>
              <p:nvPicPr>
                <p:cNvPr id="61462" name="Picture 3" descr="uwnd">
                  <a:extLst>
                    <a:ext uri="{FF2B5EF4-FFF2-40B4-BE49-F238E27FC236}">
                      <a16:creationId xmlns:a16="http://schemas.microsoft.com/office/drawing/2014/main" id="{F53248B0-1589-4C43-9D58-CFDF9D80A4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262" y="4502694"/>
                  <a:ext cx="3990919" cy="224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4" name="Line 6">
                  <a:extLst>
                    <a:ext uri="{FF2B5EF4-FFF2-40B4-BE49-F238E27FC236}">
                      <a16:creationId xmlns:a16="http://schemas.microsoft.com/office/drawing/2014/main" id="{67F74523-EB81-4063-B085-29B8D5E07BA3}"/>
                    </a:ext>
                  </a:extLst>
                </p:cNvPr>
                <p:cNvSpPr>
                  <a:spLocks noChangeShapeType="1"/>
                </p:cNvSpPr>
                <p:nvPr/>
              </p:nvSpPr>
              <p:spPr bwMode="auto">
                <a:xfrm flipH="1" flipV="1">
                  <a:off x="2101676" y="4925550"/>
                  <a:ext cx="190497" cy="431805"/>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1465" name="Text Box 7">
                  <a:extLst>
                    <a:ext uri="{FF2B5EF4-FFF2-40B4-BE49-F238E27FC236}">
                      <a16:creationId xmlns:a16="http://schemas.microsoft.com/office/drawing/2014/main" id="{F6FF3076-2FFB-4F5E-AFB4-89471DEF8008}"/>
                    </a:ext>
                  </a:extLst>
                </p:cNvPr>
                <p:cNvSpPr txBox="1">
                  <a:spLocks noChangeArrowheads="1"/>
                </p:cNvSpPr>
                <p:nvPr/>
              </p:nvSpPr>
              <p:spPr bwMode="auto">
                <a:xfrm>
                  <a:off x="2073101" y="5236704"/>
                  <a:ext cx="750877" cy="39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marL="533400" indent="-533400" eaLnBrk="0" hangingPunct="0">
                    <a:defRPr kumimoji="1" b="1" u="sng">
                      <a:solidFill>
                        <a:schemeClr val="tx1"/>
                      </a:solidFill>
                      <a:latin typeface="Times New Roman" panose="02020603050405020304" pitchFamily="18" charset="0"/>
                      <a:ea typeface="黑体" panose="02010609060101010101" pitchFamily="49" charset="-122"/>
                    </a:defRPr>
                  </a:lvl1pPr>
                  <a:lvl2pPr marL="742950" indent="-285750" eaLnBrk="0" hangingPunct="0">
                    <a:defRPr kumimoji="1" b="1" u="sng">
                      <a:solidFill>
                        <a:schemeClr val="tx1"/>
                      </a:solidFill>
                      <a:latin typeface="Times New Roman" panose="02020603050405020304" pitchFamily="18" charset="0"/>
                      <a:ea typeface="黑体" panose="02010609060101010101" pitchFamily="49" charset="-122"/>
                    </a:defRPr>
                  </a:lvl2pPr>
                  <a:lvl3pPr marL="1143000" indent="-228600" eaLnBrk="0" hangingPunct="0">
                    <a:defRPr kumimoji="1" b="1" u="sng">
                      <a:solidFill>
                        <a:schemeClr val="tx1"/>
                      </a:solidFill>
                      <a:latin typeface="Times New Roman" panose="02020603050405020304" pitchFamily="18" charset="0"/>
                      <a:ea typeface="黑体" panose="02010609060101010101" pitchFamily="49" charset="-122"/>
                    </a:defRPr>
                  </a:lvl3pPr>
                  <a:lvl4pPr marL="1600200" indent="-228600" eaLnBrk="0" hangingPunct="0">
                    <a:defRPr kumimoji="1" b="1" u="sng">
                      <a:solidFill>
                        <a:schemeClr val="tx1"/>
                      </a:solidFill>
                      <a:latin typeface="Times New Roman" panose="02020603050405020304" pitchFamily="18" charset="0"/>
                      <a:ea typeface="黑体" panose="02010609060101010101" pitchFamily="49" charset="-122"/>
                    </a:defRPr>
                  </a:lvl4pPr>
                  <a:lvl5pPr marL="2057400" indent="-228600" eaLnBrk="0" hangingPunct="0">
                    <a:defRPr kumimoji="1" b="1" u="sng">
                      <a:solidFill>
                        <a:schemeClr val="tx1"/>
                      </a:solidFill>
                      <a:latin typeface="Times New Roman" panose="02020603050405020304" pitchFamily="18" charset="0"/>
                      <a:ea typeface="黑体" panose="02010609060101010101" pitchFamily="49" charset="-122"/>
                    </a:defRPr>
                  </a:lvl5pPr>
                  <a:lvl6pPr marL="25146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6pPr>
                  <a:lvl7pPr marL="29718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7pPr>
                  <a:lvl8pPr marL="34290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8pPr>
                  <a:lvl9pPr marL="38862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9pPr>
                </a:lstStyle>
                <a:p>
                  <a:pPr eaLnBrk="1" hangingPunct="1">
                    <a:buFont typeface="Wingdings" panose="05000000000000000000" pitchFamily="2" charset="2"/>
                    <a:buNone/>
                  </a:pPr>
                  <a:r>
                    <a:rPr lang="en-US" altLang="zh-CN" u="none" dirty="0">
                      <a:solidFill>
                        <a:srgbClr val="FF00FF"/>
                      </a:solidFill>
                    </a:rPr>
                    <a:t>36 d</a:t>
                  </a:r>
                  <a:endParaRPr lang="zh-CN" altLang="en-US" u="none" dirty="0">
                    <a:solidFill>
                      <a:srgbClr val="FF00FF"/>
                    </a:solidFill>
                  </a:endParaRPr>
                </a:p>
              </p:txBody>
            </p:sp>
          </p:grpSp>
          <p:pic>
            <p:nvPicPr>
              <p:cNvPr id="98" name="Picture 31" descr="uwnd">
                <a:extLst>
                  <a:ext uri="{FF2B5EF4-FFF2-40B4-BE49-F238E27FC236}">
                    <a16:creationId xmlns:a16="http://schemas.microsoft.com/office/drawing/2014/main" id="{903D33AD-A256-4F03-95AA-287090BDA0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6950" y="1742462"/>
                <a:ext cx="4222750" cy="377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9" name="Text Box 33">
              <a:extLst>
                <a:ext uri="{FF2B5EF4-FFF2-40B4-BE49-F238E27FC236}">
                  <a16:creationId xmlns:a16="http://schemas.microsoft.com/office/drawing/2014/main" id="{40BF9400-175E-4041-B8DA-3D70A7E6F315}"/>
                </a:ext>
              </a:extLst>
            </p:cNvPr>
            <p:cNvSpPr txBox="1">
              <a:spLocks noChangeArrowheads="1"/>
            </p:cNvSpPr>
            <p:nvPr/>
          </p:nvSpPr>
          <p:spPr bwMode="auto">
            <a:xfrm>
              <a:off x="4739627" y="5550283"/>
              <a:ext cx="4360830" cy="350865"/>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533400" indent="-533400" eaLnBrk="0" hangingPunct="0">
                <a:defRPr kumimoji="1" b="1">
                  <a:solidFill>
                    <a:schemeClr val="tx1"/>
                  </a:solidFill>
                  <a:latin typeface="Times New Roman" panose="02020603050405020304" pitchFamily="18" charset="0"/>
                  <a:ea typeface="黑体" panose="02010609060101010101" pitchFamily="49" charset="-122"/>
                </a:defRPr>
              </a:lvl1pPr>
              <a:lvl2pPr marL="742950" indent="-285750" eaLnBrk="0" hangingPunct="0">
                <a:defRPr kumimoji="1" b="1">
                  <a:solidFill>
                    <a:schemeClr val="tx1"/>
                  </a:solidFill>
                  <a:latin typeface="Times New Roman" panose="02020603050405020304" pitchFamily="18" charset="0"/>
                  <a:ea typeface="黑体" panose="02010609060101010101" pitchFamily="49" charset="-122"/>
                </a:defRPr>
              </a:lvl2pPr>
              <a:lvl3pPr marL="1143000" indent="-228600" eaLnBrk="0" hangingPunct="0">
                <a:defRPr kumimoji="1" b="1">
                  <a:solidFill>
                    <a:schemeClr val="tx1"/>
                  </a:solidFill>
                  <a:latin typeface="Times New Roman" panose="02020603050405020304" pitchFamily="18" charset="0"/>
                  <a:ea typeface="黑体" panose="02010609060101010101" pitchFamily="49" charset="-122"/>
                </a:defRPr>
              </a:lvl3pPr>
              <a:lvl4pPr marL="1600200" indent="-228600" eaLnBrk="0" hangingPunct="0">
                <a:defRPr kumimoji="1" b="1">
                  <a:solidFill>
                    <a:schemeClr val="tx1"/>
                  </a:solidFill>
                  <a:latin typeface="Times New Roman" panose="02020603050405020304" pitchFamily="18" charset="0"/>
                  <a:ea typeface="黑体" panose="02010609060101010101" pitchFamily="49" charset="-122"/>
                </a:defRPr>
              </a:lvl4pPr>
              <a:lvl5pPr marL="2057400" indent="-228600" eaLnBrk="0" hangingPunct="0">
                <a:defRPr kumimoji="1" b="1">
                  <a:solidFill>
                    <a:schemeClr val="tx1"/>
                  </a:solidFill>
                  <a:latin typeface="Times New Roman" panose="02020603050405020304" pitchFamily="18" charset="0"/>
                  <a:ea typeface="黑体" panose="02010609060101010101" pitchFamily="49" charset="-122"/>
                </a:defRPr>
              </a:lvl5pPr>
              <a:lvl6pPr marL="2514600" indent="-228600" algn="ctr" eaLnBrk="0" fontAlgn="base" hangingPunct="0">
                <a:lnSpc>
                  <a:spcPct val="120000"/>
                </a:lnSpc>
                <a:spcBef>
                  <a:spcPct val="50000"/>
                </a:spcBef>
                <a:spcAft>
                  <a:spcPct val="0"/>
                </a:spcAft>
                <a:buFont typeface="Wingdings" panose="05000000000000000000" pitchFamily="2" charset="2"/>
                <a:buChar char="q"/>
                <a:defRPr kumimoji="1" b="1">
                  <a:solidFill>
                    <a:schemeClr val="tx1"/>
                  </a:solidFill>
                  <a:latin typeface="Times New Roman" panose="02020603050405020304" pitchFamily="18" charset="0"/>
                  <a:ea typeface="黑体" panose="02010609060101010101" pitchFamily="49" charset="-122"/>
                </a:defRPr>
              </a:lvl6pPr>
              <a:lvl7pPr marL="2971800" indent="-228600" algn="ctr" eaLnBrk="0" fontAlgn="base" hangingPunct="0">
                <a:lnSpc>
                  <a:spcPct val="120000"/>
                </a:lnSpc>
                <a:spcBef>
                  <a:spcPct val="50000"/>
                </a:spcBef>
                <a:spcAft>
                  <a:spcPct val="0"/>
                </a:spcAft>
                <a:buFont typeface="Wingdings" panose="05000000000000000000" pitchFamily="2" charset="2"/>
                <a:buChar char="q"/>
                <a:defRPr kumimoji="1" b="1">
                  <a:solidFill>
                    <a:schemeClr val="tx1"/>
                  </a:solidFill>
                  <a:latin typeface="Times New Roman" panose="02020603050405020304" pitchFamily="18" charset="0"/>
                  <a:ea typeface="黑体" panose="02010609060101010101" pitchFamily="49" charset="-122"/>
                </a:defRPr>
              </a:lvl7pPr>
              <a:lvl8pPr marL="3429000" indent="-228600" algn="ctr" eaLnBrk="0" fontAlgn="base" hangingPunct="0">
                <a:lnSpc>
                  <a:spcPct val="120000"/>
                </a:lnSpc>
                <a:spcBef>
                  <a:spcPct val="50000"/>
                </a:spcBef>
                <a:spcAft>
                  <a:spcPct val="0"/>
                </a:spcAft>
                <a:buFont typeface="Wingdings" panose="05000000000000000000" pitchFamily="2" charset="2"/>
                <a:buChar char="q"/>
                <a:defRPr kumimoji="1" b="1">
                  <a:solidFill>
                    <a:schemeClr val="tx1"/>
                  </a:solidFill>
                  <a:latin typeface="Times New Roman" panose="02020603050405020304" pitchFamily="18" charset="0"/>
                  <a:ea typeface="黑体" panose="02010609060101010101" pitchFamily="49" charset="-122"/>
                </a:defRPr>
              </a:lvl8pPr>
              <a:lvl9pPr marL="3886200" indent="-228600" algn="ctr" eaLnBrk="0" fontAlgn="base" hangingPunct="0">
                <a:lnSpc>
                  <a:spcPct val="120000"/>
                </a:lnSpc>
                <a:spcBef>
                  <a:spcPct val="50000"/>
                </a:spcBef>
                <a:spcAft>
                  <a:spcPct val="0"/>
                </a:spcAft>
                <a:buFont typeface="Wingdings" panose="05000000000000000000" pitchFamily="2" charset="2"/>
                <a:buChar char="q"/>
                <a:defRPr kumimoji="1" b="1">
                  <a:solidFill>
                    <a:schemeClr val="tx1"/>
                  </a:solidFill>
                  <a:latin typeface="Times New Roman" panose="02020603050405020304" pitchFamily="18" charset="0"/>
                  <a:ea typeface="黑体" panose="02010609060101010101" pitchFamily="49" charset="-122"/>
                </a:defRPr>
              </a:lvl9pPr>
            </a:lstStyle>
            <a:p>
              <a:pPr algn="l" eaLnBrk="1" hangingPunct="1">
                <a:buFont typeface="Wingdings" panose="05000000000000000000" pitchFamily="2" charset="2"/>
                <a:buNone/>
              </a:pPr>
              <a:r>
                <a:rPr lang="en-US" altLang="zh-CN" sz="1400" u="none" dirty="0">
                  <a:solidFill>
                    <a:srgbClr val="FFFFFF"/>
                  </a:solidFill>
                </a:rPr>
                <a:t>Spatial distribution of MJO predictability</a:t>
              </a:r>
              <a:r>
                <a:rPr lang="zh-CN" altLang="en-US" sz="1400" u="none" dirty="0">
                  <a:solidFill>
                    <a:srgbClr val="FFFFFF"/>
                  </a:solidFill>
                </a:rPr>
                <a:t> </a:t>
              </a:r>
              <a:r>
                <a:rPr lang="en-US" altLang="zh-CN" sz="1400" u="none" dirty="0">
                  <a:solidFill>
                    <a:srgbClr val="FFFFFF"/>
                  </a:solidFill>
                </a:rPr>
                <a:t>limit (Days)</a:t>
              </a:r>
              <a:endParaRPr lang="zh-CN" altLang="en-US" sz="1400" u="none" dirty="0">
                <a:solidFill>
                  <a:srgbClr val="FFFFFF"/>
                </a:solidFill>
              </a:endParaRPr>
            </a:p>
          </p:txBody>
        </p:sp>
      </p:grpSp>
    </p:spTree>
    <p:extLst>
      <p:ext uri="{BB962C8B-B14F-4D97-AF65-F5344CB8AC3E}">
        <p14:creationId xmlns:p14="http://schemas.microsoft.com/office/powerpoint/2010/main" val="26591246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57">
            <a:extLst>
              <a:ext uri="{FF2B5EF4-FFF2-40B4-BE49-F238E27FC236}">
                <a16:creationId xmlns:a16="http://schemas.microsoft.com/office/drawing/2014/main" id="{BB5A9A79-DAD5-4876-91AE-2D6280FA4E51}"/>
              </a:ext>
            </a:extLst>
          </p:cNvPr>
          <p:cNvGrpSpPr>
            <a:grpSpLocks/>
          </p:cNvGrpSpPr>
          <p:nvPr/>
        </p:nvGrpSpPr>
        <p:grpSpPr bwMode="auto">
          <a:xfrm>
            <a:off x="214313" y="1733662"/>
            <a:ext cx="8866187" cy="5057662"/>
            <a:chOff x="214994" y="1734360"/>
            <a:chExt cx="8865385" cy="5056668"/>
          </a:xfrm>
        </p:grpSpPr>
        <p:pic>
          <p:nvPicPr>
            <p:cNvPr id="62483" name="Picture 2" descr="FIGURE3">
              <a:extLst>
                <a:ext uri="{FF2B5EF4-FFF2-40B4-BE49-F238E27FC236}">
                  <a16:creationId xmlns:a16="http://schemas.microsoft.com/office/drawing/2014/main" id="{672FD3F9-8BC2-4D3B-B773-89ADDACAFF00}"/>
                </a:ext>
              </a:extLst>
            </p:cNvPr>
            <p:cNvPicPr preferRelativeResize="0">
              <a:picLocks noChangeArrowheads="1"/>
            </p:cNvPicPr>
            <p:nvPr/>
          </p:nvPicPr>
          <p:blipFill>
            <a:blip r:embed="rId2">
              <a:extLst>
                <a:ext uri="{28A0092B-C50C-407E-A947-70E740481C1C}">
                  <a14:useLocalDpi xmlns:a14="http://schemas.microsoft.com/office/drawing/2010/main" val="0"/>
                </a:ext>
              </a:extLst>
            </a:blip>
            <a:srcRect l="6693" t="2316" r="13850" b="4214"/>
            <a:stretch>
              <a:fillRect/>
            </a:stretch>
          </p:blipFill>
          <p:spPr bwMode="auto">
            <a:xfrm>
              <a:off x="214994" y="1734360"/>
              <a:ext cx="5854536" cy="502719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9" name="Rectangle 1">
              <a:extLst>
                <a:ext uri="{FF2B5EF4-FFF2-40B4-BE49-F238E27FC236}">
                  <a16:creationId xmlns:a16="http://schemas.microsoft.com/office/drawing/2014/main" id="{B7855B8A-ABBD-4CC8-8B6F-5E268242BA6B}"/>
                </a:ext>
              </a:extLst>
            </p:cNvPr>
            <p:cNvSpPr>
              <a:spLocks noChangeArrowheads="1"/>
            </p:cNvSpPr>
            <p:nvPr/>
          </p:nvSpPr>
          <p:spPr bwMode="auto">
            <a:xfrm>
              <a:off x="6092974" y="5824431"/>
              <a:ext cx="2987405" cy="966597"/>
            </a:xfrm>
            <a:prstGeom prst="roundRect">
              <a:avLst>
                <a:gd name="adj" fmla="val 10452"/>
              </a:avLst>
            </a:prstGeom>
            <a:solidFill>
              <a:srgbClr val="000066"/>
            </a:solidFill>
            <a:ln w="9525">
              <a:noFill/>
              <a:miter lim="800000"/>
              <a:headEnd/>
              <a:tailEnd/>
            </a:ln>
            <a:effectLst/>
          </p:spPr>
          <p:txBody>
            <a:bodyPr lIns="36000" tIns="0" rIns="36000" bIns="0" anchor="ctr">
              <a:spAutoFit/>
            </a:bodyPr>
            <a:lstStyle/>
            <a:p>
              <a:pPr marL="808038" indent="-808038">
                <a:lnSpc>
                  <a:spcPct val="100000"/>
                </a:lnSpc>
                <a:spcBef>
                  <a:spcPts val="200"/>
                </a:spcBef>
                <a:spcAft>
                  <a:spcPts val="0"/>
                </a:spcAft>
                <a:buFont typeface="Wingdings" panose="05000000000000000000" pitchFamily="2" charset="2"/>
                <a:buNone/>
                <a:defRPr/>
              </a:pPr>
              <a:r>
                <a:rPr lang="en-US" altLang="zh-CN" sz="1400"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Li, Ding, 2014, </a:t>
              </a:r>
              <a:r>
                <a:rPr lang="en-US" altLang="zh-CN" sz="1400" i="1"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Encyclopedia of Atmospheric Science;</a:t>
              </a:r>
              <a:endParaRPr lang="en-US" sz="1400" i="1"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endParaRPr>
            </a:p>
            <a:p>
              <a:pPr marL="177800" indent="-177800">
                <a:lnSpc>
                  <a:spcPct val="100000"/>
                </a:lnSpc>
                <a:spcBef>
                  <a:spcPts val="200"/>
                </a:spcBef>
                <a:spcAft>
                  <a:spcPts val="0"/>
                </a:spcAft>
                <a:buFont typeface="Wingdings" panose="05000000000000000000" pitchFamily="2" charset="2"/>
                <a:buNone/>
                <a:defRPr/>
              </a:pPr>
              <a:r>
                <a:rPr lang="en-US" altLang="zh-CN" sz="1400"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Li, Ding, 2013, </a:t>
              </a:r>
              <a:r>
                <a:rPr lang="en-US" altLang="zh-CN" sz="1400" i="1"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JOC;</a:t>
              </a:r>
            </a:p>
            <a:p>
              <a:pPr marL="177800" indent="-177800">
                <a:lnSpc>
                  <a:spcPct val="100000"/>
                </a:lnSpc>
                <a:spcBef>
                  <a:spcPts val="200"/>
                </a:spcBef>
                <a:spcAft>
                  <a:spcPts val="0"/>
                </a:spcAft>
                <a:buFont typeface="Wingdings" panose="05000000000000000000" pitchFamily="2" charset="2"/>
                <a:buNone/>
                <a:defRPr/>
              </a:pPr>
              <a:r>
                <a:rPr lang="en-US" altLang="zh-CN" sz="1400" u="none" dirty="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Li, Ding</a:t>
              </a:r>
              <a:r>
                <a:rPr lang="en-US" sz="1400"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 2011, </a:t>
              </a:r>
              <a:r>
                <a:rPr lang="en-US" altLang="zh-CN" sz="1400" i="1"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Mon. </a:t>
              </a:r>
              <a:r>
                <a:rPr lang="en-US" altLang="zh-CN" sz="1400" i="1" u="none" dirty="0" err="1">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Wea</a:t>
              </a:r>
              <a:r>
                <a:rPr lang="en-US" altLang="zh-CN" sz="1400" i="1"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 Rev.</a:t>
              </a:r>
              <a:r>
                <a:rPr lang="en-US" altLang="zh-CN" sz="1400" u="none" dirty="0">
                  <a:solidFill>
                    <a:srgbClr val="66FFFF"/>
                  </a:solidFill>
                  <a:latin typeface="Arial" pitchFamily="34" charset="0"/>
                  <a:ea typeface="黑体" pitchFamily="2" charset="-122"/>
                  <a:cs typeface="Arial" pitchFamily="34" charset="0"/>
                </a:rPr>
                <a:t>;</a:t>
              </a:r>
              <a:r>
                <a:rPr lang="en-US" sz="1400"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 </a:t>
              </a:r>
            </a:p>
          </p:txBody>
        </p:sp>
        <p:sp>
          <p:nvSpPr>
            <p:cNvPr id="50" name="Text Box 5">
              <a:extLst>
                <a:ext uri="{FF2B5EF4-FFF2-40B4-BE49-F238E27FC236}">
                  <a16:creationId xmlns:a16="http://schemas.microsoft.com/office/drawing/2014/main" id="{3C01EF3F-A2F4-4641-828B-1873D83F747B}"/>
                </a:ext>
              </a:extLst>
            </p:cNvPr>
            <p:cNvSpPr txBox="1">
              <a:spLocks noChangeArrowheads="1"/>
            </p:cNvSpPr>
            <p:nvPr/>
          </p:nvSpPr>
          <p:spPr bwMode="auto">
            <a:xfrm>
              <a:off x="5952568" y="1768595"/>
              <a:ext cx="2977012" cy="4034158"/>
            </a:xfrm>
            <a:prstGeom prst="rect">
              <a:avLst/>
            </a:prstGeom>
            <a:noFill/>
            <a:ln w="38100">
              <a:noFill/>
              <a:miter lim="800000"/>
              <a:headEnd/>
              <a:tailEnd/>
            </a:ln>
          </p:spPr>
          <p:txBody>
            <a:bodyPr wrap="square">
              <a:spAutoFit/>
            </a:bodyPr>
            <a:lstStyle/>
            <a:p>
              <a:pPr marL="180975">
                <a:lnSpc>
                  <a:spcPct val="110000"/>
                </a:lnSpc>
                <a:spcBef>
                  <a:spcPts val="600"/>
                </a:spcBef>
                <a:buFont typeface="Wingdings" panose="05000000000000000000" pitchFamily="2" charset="2"/>
                <a:buNone/>
                <a:defRPr/>
              </a:pPr>
              <a:r>
                <a:rPr lang="en-US" altLang="zh-CN" sz="1600" u="none" dirty="0">
                  <a:solidFill>
                    <a:srgbClr val="FFFF00"/>
                  </a:solidFill>
                  <a:effectLst>
                    <a:outerShdw blurRad="38100" dist="38100" dir="2700000" algn="tl">
                      <a:srgbClr val="000000"/>
                    </a:outerShdw>
                  </a:effectLst>
                  <a:latin typeface="Arial" pitchFamily="34" charset="0"/>
                  <a:cs typeface="Arial" pitchFamily="34" charset="0"/>
                </a:rPr>
                <a:t>Practical and potential </a:t>
              </a:r>
              <a:r>
                <a:rPr lang="en-US" altLang="zh-CN" sz="1600" u="none" dirty="0" smtClean="0">
                  <a:solidFill>
                    <a:srgbClr val="FFFF00"/>
                  </a:solidFill>
                  <a:effectLst>
                    <a:outerShdw blurRad="38100" dist="38100" dir="2700000" algn="tl">
                      <a:srgbClr val="000000"/>
                    </a:outerShdw>
                  </a:effectLst>
                  <a:latin typeface="Arial" pitchFamily="34" charset="0"/>
                  <a:cs typeface="Arial" pitchFamily="34" charset="0"/>
                </a:rPr>
                <a:t>predictability </a:t>
              </a:r>
              <a:r>
                <a:rPr lang="en-US" altLang="zh-CN" sz="1600" u="none" dirty="0">
                  <a:solidFill>
                    <a:srgbClr val="FFFF00"/>
                  </a:solidFill>
                  <a:effectLst>
                    <a:outerShdw blurRad="38100" dist="38100" dir="2700000" algn="tl">
                      <a:srgbClr val="000000"/>
                    </a:outerShdw>
                  </a:effectLst>
                  <a:latin typeface="Arial" pitchFamily="34" charset="0"/>
                  <a:cs typeface="Arial" pitchFamily="34" charset="0"/>
                </a:rPr>
                <a:t>limits of short term climate</a:t>
              </a:r>
            </a:p>
            <a:p>
              <a:pPr>
                <a:lnSpc>
                  <a:spcPct val="110000"/>
                </a:lnSpc>
                <a:spcBef>
                  <a:spcPts val="600"/>
                </a:spcBef>
                <a:buNone/>
                <a:defRPr/>
              </a:pPr>
              <a:r>
                <a:rPr lang="en-US" altLang="zh-CN" sz="1600" u="none" dirty="0">
                  <a:solidFill>
                    <a:srgbClr val="00FFFF"/>
                  </a:solidFill>
                  <a:effectLst>
                    <a:outerShdw blurRad="38100" dist="38100" dir="2700000" algn="tl">
                      <a:srgbClr val="000000"/>
                    </a:outerShdw>
                  </a:effectLst>
                  <a:latin typeface="Arial" pitchFamily="34" charset="0"/>
                  <a:cs typeface="Arial" pitchFamily="34" charset="0"/>
                  <a:sym typeface="Wingdings" panose="05000000000000000000" pitchFamily="2" charset="2"/>
                </a:rPr>
                <a:t></a:t>
              </a:r>
              <a:r>
                <a:rPr lang="en-US" altLang="zh-CN" sz="1600" u="none" dirty="0">
                  <a:effectLst>
                    <a:outerShdw blurRad="38100" dist="38100" dir="2700000" algn="tl">
                      <a:srgbClr val="000000"/>
                    </a:outerShdw>
                  </a:effectLst>
                  <a:latin typeface="Arial" pitchFamily="34" charset="0"/>
                  <a:cs typeface="Arial" pitchFamily="34" charset="0"/>
                  <a:sym typeface="Wingdings" panose="05000000000000000000" pitchFamily="2" charset="2"/>
                </a:rPr>
                <a:t> </a:t>
              </a:r>
              <a:r>
                <a:rPr lang="en-US" altLang="zh-CN" sz="1600" u="none" dirty="0">
                  <a:effectLst>
                    <a:outerShdw blurRad="38100" dist="38100" dir="2700000" algn="tl">
                      <a:srgbClr val="000000"/>
                    </a:outerShdw>
                  </a:effectLst>
                  <a:latin typeface="Arial" pitchFamily="34" charset="0"/>
                  <a:cs typeface="Arial" pitchFamily="34" charset="0"/>
                </a:rPr>
                <a:t>500 </a:t>
              </a:r>
              <a:r>
                <a:rPr lang="en-US" altLang="zh-CN" sz="1600" u="none" dirty="0" err="1">
                  <a:effectLst>
                    <a:outerShdw blurRad="38100" dist="38100" dir="2700000" algn="tl">
                      <a:srgbClr val="000000"/>
                    </a:outerShdw>
                  </a:effectLst>
                  <a:latin typeface="Arial" pitchFamily="34" charset="0"/>
                  <a:cs typeface="Arial" pitchFamily="34" charset="0"/>
                </a:rPr>
                <a:t>hPa</a:t>
              </a:r>
              <a:r>
                <a:rPr lang="en-US" altLang="zh-CN" sz="1600" u="none" dirty="0">
                  <a:effectLst>
                    <a:outerShdw blurRad="38100" dist="38100" dir="2700000" algn="tl">
                      <a:srgbClr val="000000"/>
                    </a:outerShdw>
                  </a:effectLst>
                  <a:latin typeface="Arial" pitchFamily="34" charset="0"/>
                  <a:cs typeface="Arial" pitchFamily="34" charset="0"/>
                </a:rPr>
                <a:t> GHT (monthly)</a:t>
              </a:r>
            </a:p>
            <a:p>
              <a:pPr>
                <a:lnSpc>
                  <a:spcPct val="110000"/>
                </a:lnSpc>
                <a:spcBef>
                  <a:spcPts val="600"/>
                </a:spcBef>
                <a:buNone/>
                <a:defRPr/>
              </a:pPr>
              <a:endParaRPr lang="en-US" altLang="zh-CN" sz="1600" u="none" dirty="0">
                <a:effectLst>
                  <a:outerShdw blurRad="38100" dist="38100" dir="2700000" algn="tl">
                    <a:srgbClr val="000000"/>
                  </a:outerShdw>
                </a:effectLst>
                <a:latin typeface="Arial" pitchFamily="34" charset="0"/>
                <a:cs typeface="Arial" pitchFamily="34" charset="0"/>
              </a:endParaRPr>
            </a:p>
            <a:p>
              <a:pPr>
                <a:lnSpc>
                  <a:spcPct val="110000"/>
                </a:lnSpc>
                <a:spcBef>
                  <a:spcPts val="600"/>
                </a:spcBef>
                <a:buNone/>
                <a:defRPr/>
              </a:pPr>
              <a:endParaRPr lang="en-US" altLang="zh-CN" sz="1600" u="none" dirty="0">
                <a:effectLst>
                  <a:outerShdw blurRad="38100" dist="38100" dir="2700000" algn="tl">
                    <a:srgbClr val="000000"/>
                  </a:outerShdw>
                </a:effectLst>
                <a:latin typeface="Arial" pitchFamily="34" charset="0"/>
                <a:cs typeface="Arial" pitchFamily="34" charset="0"/>
              </a:endParaRPr>
            </a:p>
            <a:p>
              <a:pPr>
                <a:lnSpc>
                  <a:spcPct val="110000"/>
                </a:lnSpc>
                <a:spcBef>
                  <a:spcPts val="600"/>
                </a:spcBef>
                <a:buNone/>
                <a:defRPr/>
              </a:pPr>
              <a:endParaRPr lang="en-US" altLang="zh-CN" sz="1600" u="none" dirty="0">
                <a:effectLst>
                  <a:outerShdw blurRad="38100" dist="38100" dir="2700000" algn="tl">
                    <a:srgbClr val="000000"/>
                  </a:outerShdw>
                </a:effectLst>
                <a:latin typeface="Arial" pitchFamily="34" charset="0"/>
                <a:cs typeface="Arial" pitchFamily="34" charset="0"/>
              </a:endParaRPr>
            </a:p>
            <a:p>
              <a:pPr>
                <a:lnSpc>
                  <a:spcPct val="110000"/>
                </a:lnSpc>
                <a:spcBef>
                  <a:spcPts val="600"/>
                </a:spcBef>
                <a:buNone/>
                <a:defRPr/>
              </a:pPr>
              <a:r>
                <a:rPr lang="en-US" altLang="zh-CN" sz="1600" u="none" dirty="0">
                  <a:solidFill>
                    <a:srgbClr val="00FFFF"/>
                  </a:solidFill>
                  <a:effectLst>
                    <a:outerShdw blurRad="38100" dist="38100" dir="2700000" algn="tl">
                      <a:srgbClr val="000000"/>
                    </a:outerShdw>
                  </a:effectLst>
                  <a:latin typeface="Arial" pitchFamily="34" charset="0"/>
                  <a:cs typeface="Arial" pitchFamily="34" charset="0"/>
                  <a:sym typeface="Wingdings" panose="05000000000000000000" pitchFamily="2" charset="2"/>
                </a:rPr>
                <a:t> </a:t>
              </a:r>
              <a:r>
                <a:rPr lang="en-US" altLang="zh-CN" sz="1600" u="none" dirty="0">
                  <a:effectLst>
                    <a:outerShdw blurRad="38100" dist="38100" dir="2700000" algn="tl">
                      <a:srgbClr val="000000"/>
                    </a:outerShdw>
                  </a:effectLst>
                  <a:latin typeface="Arial" pitchFamily="34" charset="0"/>
                  <a:cs typeface="Arial" pitchFamily="34" charset="0"/>
                </a:rPr>
                <a:t>500 </a:t>
              </a:r>
              <a:r>
                <a:rPr lang="en-US" altLang="zh-CN" sz="1600" u="none" dirty="0" err="1">
                  <a:effectLst>
                    <a:outerShdw blurRad="38100" dist="38100" dir="2700000" algn="tl">
                      <a:srgbClr val="000000"/>
                    </a:outerShdw>
                  </a:effectLst>
                  <a:latin typeface="Arial" pitchFamily="34" charset="0"/>
                  <a:cs typeface="Arial" pitchFamily="34" charset="0"/>
                </a:rPr>
                <a:t>hPa</a:t>
              </a:r>
              <a:r>
                <a:rPr lang="en-US" altLang="zh-CN" sz="1600" u="none" dirty="0">
                  <a:effectLst>
                    <a:outerShdw blurRad="38100" dist="38100" dir="2700000" algn="tl">
                      <a:srgbClr val="000000"/>
                    </a:outerShdw>
                  </a:effectLst>
                  <a:latin typeface="Arial" pitchFamily="34" charset="0"/>
                  <a:cs typeface="Arial" pitchFamily="34" charset="0"/>
                </a:rPr>
                <a:t> GHT (seasonal)</a:t>
              </a:r>
            </a:p>
            <a:p>
              <a:pPr>
                <a:lnSpc>
                  <a:spcPct val="110000"/>
                </a:lnSpc>
                <a:spcBef>
                  <a:spcPts val="600"/>
                </a:spcBef>
                <a:buNone/>
                <a:defRPr/>
              </a:pPr>
              <a:endParaRPr lang="en-US" altLang="zh-CN" sz="1600" u="none" dirty="0">
                <a:effectLst>
                  <a:outerShdw blurRad="38100" dist="38100" dir="2700000" algn="tl">
                    <a:srgbClr val="000000"/>
                  </a:outerShdw>
                </a:effectLst>
                <a:latin typeface="Arial" pitchFamily="34" charset="0"/>
                <a:cs typeface="Arial" pitchFamily="34" charset="0"/>
              </a:endParaRPr>
            </a:p>
            <a:p>
              <a:pPr>
                <a:lnSpc>
                  <a:spcPct val="110000"/>
                </a:lnSpc>
                <a:spcBef>
                  <a:spcPts val="600"/>
                </a:spcBef>
                <a:buNone/>
                <a:defRPr/>
              </a:pPr>
              <a:endParaRPr lang="en-US" altLang="zh-CN" sz="1600" u="none" dirty="0">
                <a:effectLst>
                  <a:outerShdw blurRad="38100" dist="38100" dir="2700000" algn="tl">
                    <a:srgbClr val="000000"/>
                  </a:outerShdw>
                </a:effectLst>
                <a:latin typeface="Arial" pitchFamily="34" charset="0"/>
                <a:cs typeface="Arial" pitchFamily="34" charset="0"/>
              </a:endParaRPr>
            </a:p>
            <a:p>
              <a:pPr>
                <a:lnSpc>
                  <a:spcPct val="110000"/>
                </a:lnSpc>
                <a:spcBef>
                  <a:spcPts val="600"/>
                </a:spcBef>
                <a:buNone/>
                <a:defRPr/>
              </a:pPr>
              <a:endParaRPr lang="en-US" altLang="zh-CN" sz="1600" u="none" dirty="0">
                <a:effectLst>
                  <a:outerShdw blurRad="38100" dist="38100" dir="2700000" algn="tl">
                    <a:srgbClr val="000000"/>
                  </a:outerShdw>
                </a:effectLst>
                <a:latin typeface="Arial" pitchFamily="34" charset="0"/>
                <a:cs typeface="Arial" pitchFamily="34" charset="0"/>
              </a:endParaRPr>
            </a:p>
            <a:p>
              <a:pPr>
                <a:lnSpc>
                  <a:spcPct val="110000"/>
                </a:lnSpc>
                <a:spcBef>
                  <a:spcPts val="600"/>
                </a:spcBef>
                <a:buNone/>
                <a:defRPr/>
              </a:pPr>
              <a:r>
                <a:rPr lang="en-US" altLang="zh-CN" sz="1600" u="none" dirty="0">
                  <a:solidFill>
                    <a:srgbClr val="00FFFF"/>
                  </a:solidFill>
                  <a:effectLst>
                    <a:outerShdw blurRad="38100" dist="38100" dir="2700000" algn="tl">
                      <a:srgbClr val="000000"/>
                    </a:outerShdw>
                  </a:effectLst>
                  <a:latin typeface="Arial" pitchFamily="34" charset="0"/>
                  <a:cs typeface="Arial" pitchFamily="34" charset="0"/>
                  <a:sym typeface="Wingdings" panose="05000000000000000000" pitchFamily="2" charset="2"/>
                </a:rPr>
                <a:t> </a:t>
              </a:r>
              <a:r>
                <a:rPr lang="en-US" altLang="zh-CN" sz="1600" u="none" dirty="0">
                  <a:effectLst>
                    <a:outerShdw blurRad="38100" dist="38100" dir="2700000" algn="tl">
                      <a:srgbClr val="000000"/>
                    </a:outerShdw>
                  </a:effectLst>
                  <a:latin typeface="Arial" pitchFamily="34" charset="0"/>
                  <a:cs typeface="Arial" pitchFamily="34" charset="0"/>
                  <a:sym typeface="Wingdings" panose="05000000000000000000" pitchFamily="2" charset="2"/>
                </a:rPr>
                <a:t>SST (monthly)</a:t>
              </a:r>
              <a:endParaRPr lang="zh-CN" altLang="en-US" sz="1600" u="none" dirty="0">
                <a:effectLst>
                  <a:outerShdw blurRad="38100" dist="38100" dir="2700000" algn="tl">
                    <a:srgbClr val="000000"/>
                  </a:outerShdw>
                </a:effectLst>
                <a:latin typeface="Arial" pitchFamily="34" charset="0"/>
                <a:cs typeface="Arial" pitchFamily="34" charset="0"/>
              </a:endParaRPr>
            </a:p>
          </p:txBody>
        </p:sp>
      </p:grpSp>
      <p:sp>
        <p:nvSpPr>
          <p:cNvPr id="98" name="Right Arrow 87">
            <a:extLst>
              <a:ext uri="{FF2B5EF4-FFF2-40B4-BE49-F238E27FC236}">
                <a16:creationId xmlns:a16="http://schemas.microsoft.com/office/drawing/2014/main" id="{F57FA281-4D9B-4EDF-9688-F76EA61D603A}"/>
              </a:ext>
            </a:extLst>
          </p:cNvPr>
          <p:cNvSpPr/>
          <p:nvPr/>
        </p:nvSpPr>
        <p:spPr>
          <a:xfrm>
            <a:off x="166255" y="137349"/>
            <a:ext cx="8977745" cy="1235034"/>
          </a:xfrm>
          <a:prstGeom prst="rightArrow">
            <a:avLst/>
          </a:prstGeom>
          <a:gradFill flip="none" rotWithShape="1">
            <a:gsLst>
              <a:gs pos="72000">
                <a:srgbClr val="00B0F0"/>
              </a:gs>
              <a:gs pos="50000">
                <a:srgbClr val="0070C0"/>
              </a:gs>
            </a:gsLst>
            <a:lin ang="5400000" scaled="0"/>
            <a:tileRect/>
          </a:gra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fontAlgn="auto">
              <a:lnSpc>
                <a:spcPct val="100000"/>
              </a:lnSpc>
              <a:spcBef>
                <a:spcPts val="0"/>
              </a:spcBef>
              <a:spcAft>
                <a:spcPts val="0"/>
              </a:spcAft>
              <a:buFontTx/>
              <a:buNone/>
              <a:defRPr/>
            </a:pPr>
            <a:endParaRPr kumimoji="0" lang="en-US" b="0" u="none" kern="0">
              <a:solidFill>
                <a:sysClr val="window" lastClr="FFFFFF"/>
              </a:solidFill>
              <a:latin typeface="Calibri"/>
              <a:ea typeface="+mn-ea"/>
            </a:endParaRPr>
          </a:p>
        </p:txBody>
      </p:sp>
      <p:grpSp>
        <p:nvGrpSpPr>
          <p:cNvPr id="99" name="Group 76">
            <a:extLst>
              <a:ext uri="{FF2B5EF4-FFF2-40B4-BE49-F238E27FC236}">
                <a16:creationId xmlns:a16="http://schemas.microsoft.com/office/drawing/2014/main" id="{9A75715E-7D0D-4F81-B5E6-A81BF704C189}"/>
              </a:ext>
            </a:extLst>
          </p:cNvPr>
          <p:cNvGrpSpPr>
            <a:grpSpLocks/>
          </p:cNvGrpSpPr>
          <p:nvPr/>
        </p:nvGrpSpPr>
        <p:grpSpPr bwMode="auto">
          <a:xfrm>
            <a:off x="609600" y="89027"/>
            <a:ext cx="1506538" cy="1331912"/>
            <a:chOff x="2561" y="1346"/>
            <a:chExt cx="394" cy="409"/>
          </a:xfrm>
        </p:grpSpPr>
        <p:sp>
          <p:nvSpPr>
            <p:cNvPr id="103" name="Oval 72">
              <a:extLst>
                <a:ext uri="{FF2B5EF4-FFF2-40B4-BE49-F238E27FC236}">
                  <a16:creationId xmlns:a16="http://schemas.microsoft.com/office/drawing/2014/main" id="{BB5B4F6E-BA4A-4261-807A-4D06AA320556}"/>
                </a:ext>
              </a:extLst>
            </p:cNvPr>
            <p:cNvSpPr>
              <a:spLocks noChangeArrowheads="1"/>
            </p:cNvSpPr>
            <p:nvPr/>
          </p:nvSpPr>
          <p:spPr bwMode="auto">
            <a:xfrm>
              <a:off x="2561" y="1346"/>
              <a:ext cx="394" cy="409"/>
            </a:xfrm>
            <a:prstGeom prst="ellipse">
              <a:avLst/>
            </a:prstGeom>
            <a:gradFill rotWithShape="1">
              <a:gsLst>
                <a:gs pos="0">
                  <a:srgbClr val="CECECE"/>
                </a:gs>
                <a:gs pos="100000">
                  <a:srgbClr val="B2B2B2"/>
                </a:gs>
              </a:gsLst>
              <a:lin ang="5400000" scaled="1"/>
            </a:gradFill>
            <a:ln>
              <a:noFill/>
            </a:ln>
            <a:extLst/>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105" name="Oval 73">
              <a:extLst>
                <a:ext uri="{FF2B5EF4-FFF2-40B4-BE49-F238E27FC236}">
                  <a16:creationId xmlns:a16="http://schemas.microsoft.com/office/drawing/2014/main" id="{CE1BAA7D-1D73-4BA1-A8CE-DA6EBB46A12D}"/>
                </a:ext>
              </a:extLst>
            </p:cNvPr>
            <p:cNvSpPr>
              <a:spLocks noChangeArrowheads="1"/>
            </p:cNvSpPr>
            <p:nvPr/>
          </p:nvSpPr>
          <p:spPr bwMode="auto">
            <a:xfrm>
              <a:off x="2568" y="1353"/>
              <a:ext cx="380" cy="381"/>
            </a:xfrm>
            <a:prstGeom prst="ellipse">
              <a:avLst/>
            </a:prstGeom>
            <a:gradFill rotWithShape="1">
              <a:gsLst>
                <a:gs pos="0">
                  <a:srgbClr val="FFFFFF"/>
                </a:gs>
                <a:gs pos="100000">
                  <a:srgbClr val="FFFFFF">
                    <a:gamma/>
                    <a:shade val="82353"/>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106" name="Oval 74">
              <a:extLst>
                <a:ext uri="{FF2B5EF4-FFF2-40B4-BE49-F238E27FC236}">
                  <a16:creationId xmlns:a16="http://schemas.microsoft.com/office/drawing/2014/main" id="{82FF0C42-AEE9-4D57-8292-7B881B961B3B}"/>
                </a:ext>
              </a:extLst>
            </p:cNvPr>
            <p:cNvSpPr>
              <a:spLocks noChangeArrowheads="1"/>
            </p:cNvSpPr>
            <p:nvPr/>
          </p:nvSpPr>
          <p:spPr bwMode="auto">
            <a:xfrm>
              <a:off x="2596" y="1379"/>
              <a:ext cx="324" cy="327"/>
            </a:xfrm>
            <a:prstGeom prst="ellipse">
              <a:avLst/>
            </a:prstGeom>
            <a:gradFill rotWithShape="1">
              <a:gsLst>
                <a:gs pos="0">
                  <a:srgbClr val="018CCB"/>
                </a:gs>
                <a:gs pos="100000">
                  <a:srgbClr val="018CCB">
                    <a:gamma/>
                    <a:shade val="72941"/>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107" name="Oval 75">
              <a:extLst>
                <a:ext uri="{FF2B5EF4-FFF2-40B4-BE49-F238E27FC236}">
                  <a16:creationId xmlns:a16="http://schemas.microsoft.com/office/drawing/2014/main" id="{F736A24E-6493-4C47-BEED-9AF0044355EB}"/>
                </a:ext>
              </a:extLst>
            </p:cNvPr>
            <p:cNvSpPr>
              <a:spLocks noChangeArrowheads="1"/>
            </p:cNvSpPr>
            <p:nvPr/>
          </p:nvSpPr>
          <p:spPr bwMode="auto">
            <a:xfrm>
              <a:off x="2655" y="1384"/>
              <a:ext cx="203" cy="118"/>
            </a:xfrm>
            <a:prstGeom prst="ellipse">
              <a:avLst/>
            </a:prstGeom>
            <a:gradFill rotWithShape="1">
              <a:gsLst>
                <a:gs pos="0">
                  <a:srgbClr val="018CCB"/>
                </a:gs>
                <a:gs pos="100000">
                  <a:srgbClr val="018CCB">
                    <a:gamma/>
                    <a:tint val="79216"/>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grpSp>
      <p:grpSp>
        <p:nvGrpSpPr>
          <p:cNvPr id="108" name="Group 77">
            <a:extLst>
              <a:ext uri="{FF2B5EF4-FFF2-40B4-BE49-F238E27FC236}">
                <a16:creationId xmlns:a16="http://schemas.microsoft.com/office/drawing/2014/main" id="{EED66451-9721-440A-B7BF-6AC64B87C9A2}"/>
              </a:ext>
            </a:extLst>
          </p:cNvPr>
          <p:cNvGrpSpPr>
            <a:grpSpLocks/>
          </p:cNvGrpSpPr>
          <p:nvPr/>
        </p:nvGrpSpPr>
        <p:grpSpPr bwMode="auto">
          <a:xfrm>
            <a:off x="2439988" y="89027"/>
            <a:ext cx="1506537" cy="1331912"/>
            <a:chOff x="2561" y="1346"/>
            <a:chExt cx="394" cy="409"/>
          </a:xfrm>
        </p:grpSpPr>
        <p:sp>
          <p:nvSpPr>
            <p:cNvPr id="109" name="Oval 78">
              <a:extLst>
                <a:ext uri="{FF2B5EF4-FFF2-40B4-BE49-F238E27FC236}">
                  <a16:creationId xmlns:a16="http://schemas.microsoft.com/office/drawing/2014/main" id="{DC50C010-FF04-4855-8C62-A15020646EA8}"/>
                </a:ext>
              </a:extLst>
            </p:cNvPr>
            <p:cNvSpPr>
              <a:spLocks noChangeArrowheads="1"/>
            </p:cNvSpPr>
            <p:nvPr/>
          </p:nvSpPr>
          <p:spPr bwMode="auto">
            <a:xfrm>
              <a:off x="2561" y="1346"/>
              <a:ext cx="394" cy="409"/>
            </a:xfrm>
            <a:prstGeom prst="ellipse">
              <a:avLst/>
            </a:prstGeom>
            <a:gradFill rotWithShape="1">
              <a:gsLst>
                <a:gs pos="0">
                  <a:srgbClr val="CECECE"/>
                </a:gs>
                <a:gs pos="100000">
                  <a:srgbClr val="B2B2B2"/>
                </a:gs>
              </a:gsLst>
              <a:lin ang="5400000" scaled="1"/>
            </a:gradFill>
            <a:ln>
              <a:noFill/>
            </a:ln>
            <a:extLst/>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110" name="Oval 79">
              <a:extLst>
                <a:ext uri="{FF2B5EF4-FFF2-40B4-BE49-F238E27FC236}">
                  <a16:creationId xmlns:a16="http://schemas.microsoft.com/office/drawing/2014/main" id="{937529EF-FA5B-4686-AEE9-3A4213AF0AE0}"/>
                </a:ext>
              </a:extLst>
            </p:cNvPr>
            <p:cNvSpPr>
              <a:spLocks noChangeArrowheads="1"/>
            </p:cNvSpPr>
            <p:nvPr/>
          </p:nvSpPr>
          <p:spPr bwMode="auto">
            <a:xfrm>
              <a:off x="2568" y="1353"/>
              <a:ext cx="380" cy="381"/>
            </a:xfrm>
            <a:prstGeom prst="ellipse">
              <a:avLst/>
            </a:prstGeom>
            <a:gradFill rotWithShape="1">
              <a:gsLst>
                <a:gs pos="0">
                  <a:srgbClr val="FFFFFF"/>
                </a:gs>
                <a:gs pos="100000">
                  <a:srgbClr val="FFFFFF">
                    <a:gamma/>
                    <a:shade val="82353"/>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111" name="Oval 80">
              <a:extLst>
                <a:ext uri="{FF2B5EF4-FFF2-40B4-BE49-F238E27FC236}">
                  <a16:creationId xmlns:a16="http://schemas.microsoft.com/office/drawing/2014/main" id="{065A6DCA-AE79-41F2-B7B1-4610FE990E6D}"/>
                </a:ext>
              </a:extLst>
            </p:cNvPr>
            <p:cNvSpPr>
              <a:spLocks noChangeArrowheads="1"/>
            </p:cNvSpPr>
            <p:nvPr/>
          </p:nvSpPr>
          <p:spPr bwMode="auto">
            <a:xfrm>
              <a:off x="2596" y="1379"/>
              <a:ext cx="324" cy="327"/>
            </a:xfrm>
            <a:prstGeom prst="ellipse">
              <a:avLst/>
            </a:prstGeom>
            <a:gradFill rotWithShape="1">
              <a:gsLst>
                <a:gs pos="0">
                  <a:srgbClr val="CC0000"/>
                </a:gs>
                <a:gs pos="100000">
                  <a:srgbClr val="CC0000">
                    <a:gamma/>
                    <a:shade val="72941"/>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112" name="Oval 81">
              <a:extLst>
                <a:ext uri="{FF2B5EF4-FFF2-40B4-BE49-F238E27FC236}">
                  <a16:creationId xmlns:a16="http://schemas.microsoft.com/office/drawing/2014/main" id="{18D3EF3D-0789-47A0-A82B-759B4573C524}"/>
                </a:ext>
              </a:extLst>
            </p:cNvPr>
            <p:cNvSpPr>
              <a:spLocks noChangeArrowheads="1"/>
            </p:cNvSpPr>
            <p:nvPr/>
          </p:nvSpPr>
          <p:spPr bwMode="auto">
            <a:xfrm>
              <a:off x="2655" y="1384"/>
              <a:ext cx="203" cy="118"/>
            </a:xfrm>
            <a:prstGeom prst="ellipse">
              <a:avLst/>
            </a:prstGeom>
            <a:gradFill rotWithShape="1">
              <a:gsLst>
                <a:gs pos="0">
                  <a:srgbClr val="CC0000"/>
                </a:gs>
                <a:gs pos="100000">
                  <a:srgbClr val="CC0000">
                    <a:gamma/>
                    <a:tint val="79216"/>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grpSp>
      <p:grpSp>
        <p:nvGrpSpPr>
          <p:cNvPr id="113" name="Group 82">
            <a:extLst>
              <a:ext uri="{FF2B5EF4-FFF2-40B4-BE49-F238E27FC236}">
                <a16:creationId xmlns:a16="http://schemas.microsoft.com/office/drawing/2014/main" id="{5AF367D0-31E7-42E9-9590-3CB10CEC38FF}"/>
              </a:ext>
            </a:extLst>
          </p:cNvPr>
          <p:cNvGrpSpPr>
            <a:grpSpLocks/>
          </p:cNvGrpSpPr>
          <p:nvPr/>
        </p:nvGrpSpPr>
        <p:grpSpPr bwMode="auto">
          <a:xfrm>
            <a:off x="4305300" y="89027"/>
            <a:ext cx="1506538" cy="1331912"/>
            <a:chOff x="2561" y="1346"/>
            <a:chExt cx="394" cy="409"/>
          </a:xfrm>
        </p:grpSpPr>
        <p:sp>
          <p:nvSpPr>
            <p:cNvPr id="114" name="Oval 83">
              <a:extLst>
                <a:ext uri="{FF2B5EF4-FFF2-40B4-BE49-F238E27FC236}">
                  <a16:creationId xmlns:a16="http://schemas.microsoft.com/office/drawing/2014/main" id="{23DE1DD2-3E95-4C85-A394-873A878C4E9F}"/>
                </a:ext>
              </a:extLst>
            </p:cNvPr>
            <p:cNvSpPr>
              <a:spLocks noChangeArrowheads="1"/>
            </p:cNvSpPr>
            <p:nvPr/>
          </p:nvSpPr>
          <p:spPr bwMode="auto">
            <a:xfrm>
              <a:off x="2561" y="1346"/>
              <a:ext cx="394" cy="409"/>
            </a:xfrm>
            <a:prstGeom prst="ellipse">
              <a:avLst/>
            </a:prstGeom>
            <a:gradFill rotWithShape="1">
              <a:gsLst>
                <a:gs pos="0">
                  <a:srgbClr val="CECECE"/>
                </a:gs>
                <a:gs pos="100000">
                  <a:srgbClr val="B2B2B2"/>
                </a:gs>
              </a:gsLst>
              <a:lin ang="5400000" scaled="1"/>
            </a:gradFill>
            <a:ln>
              <a:noFill/>
            </a:ln>
            <a:extLst/>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115" name="Oval 84">
              <a:extLst>
                <a:ext uri="{FF2B5EF4-FFF2-40B4-BE49-F238E27FC236}">
                  <a16:creationId xmlns:a16="http://schemas.microsoft.com/office/drawing/2014/main" id="{D720993A-C5E1-433F-875E-746A51D21FD1}"/>
                </a:ext>
              </a:extLst>
            </p:cNvPr>
            <p:cNvSpPr>
              <a:spLocks noChangeArrowheads="1"/>
            </p:cNvSpPr>
            <p:nvPr/>
          </p:nvSpPr>
          <p:spPr bwMode="auto">
            <a:xfrm>
              <a:off x="2568" y="1353"/>
              <a:ext cx="380" cy="381"/>
            </a:xfrm>
            <a:prstGeom prst="ellipse">
              <a:avLst/>
            </a:prstGeom>
            <a:gradFill rotWithShape="1">
              <a:gsLst>
                <a:gs pos="0">
                  <a:srgbClr val="FFFFFF"/>
                </a:gs>
                <a:gs pos="100000">
                  <a:srgbClr val="FFFFFF">
                    <a:gamma/>
                    <a:shade val="82353"/>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116" name="Oval 85">
              <a:extLst>
                <a:ext uri="{FF2B5EF4-FFF2-40B4-BE49-F238E27FC236}">
                  <a16:creationId xmlns:a16="http://schemas.microsoft.com/office/drawing/2014/main" id="{004CE601-BF39-4943-9B55-EC78B3A67446}"/>
                </a:ext>
              </a:extLst>
            </p:cNvPr>
            <p:cNvSpPr>
              <a:spLocks noChangeArrowheads="1"/>
            </p:cNvSpPr>
            <p:nvPr/>
          </p:nvSpPr>
          <p:spPr bwMode="auto">
            <a:xfrm>
              <a:off x="2596" y="1379"/>
              <a:ext cx="324" cy="327"/>
            </a:xfrm>
            <a:prstGeom prst="ellipse">
              <a:avLst/>
            </a:prstGeom>
            <a:gradFill rotWithShape="1">
              <a:gsLst>
                <a:gs pos="0">
                  <a:srgbClr val="99CC00"/>
                </a:gs>
                <a:gs pos="100000">
                  <a:srgbClr val="99CC00">
                    <a:gamma/>
                    <a:shade val="72941"/>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117" name="Oval 86">
              <a:extLst>
                <a:ext uri="{FF2B5EF4-FFF2-40B4-BE49-F238E27FC236}">
                  <a16:creationId xmlns:a16="http://schemas.microsoft.com/office/drawing/2014/main" id="{A5F91280-50CD-49E1-BE3B-A25AE55EF646}"/>
                </a:ext>
              </a:extLst>
            </p:cNvPr>
            <p:cNvSpPr>
              <a:spLocks noChangeArrowheads="1"/>
            </p:cNvSpPr>
            <p:nvPr/>
          </p:nvSpPr>
          <p:spPr bwMode="auto">
            <a:xfrm>
              <a:off x="2655" y="1384"/>
              <a:ext cx="203" cy="118"/>
            </a:xfrm>
            <a:prstGeom prst="ellipse">
              <a:avLst/>
            </a:prstGeom>
            <a:gradFill rotWithShape="1">
              <a:gsLst>
                <a:gs pos="0">
                  <a:srgbClr val="99CC00"/>
                </a:gs>
                <a:gs pos="100000">
                  <a:srgbClr val="99CC00">
                    <a:gamma/>
                    <a:tint val="79216"/>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grpSp>
      <p:grpSp>
        <p:nvGrpSpPr>
          <p:cNvPr id="118" name="Group 87">
            <a:extLst>
              <a:ext uri="{FF2B5EF4-FFF2-40B4-BE49-F238E27FC236}">
                <a16:creationId xmlns:a16="http://schemas.microsoft.com/office/drawing/2014/main" id="{D17AD55F-CF18-469C-B857-24D00B74ABC3}"/>
              </a:ext>
            </a:extLst>
          </p:cNvPr>
          <p:cNvGrpSpPr>
            <a:grpSpLocks/>
          </p:cNvGrpSpPr>
          <p:nvPr/>
        </p:nvGrpSpPr>
        <p:grpSpPr bwMode="auto">
          <a:xfrm>
            <a:off x="6207125" y="89027"/>
            <a:ext cx="1506538" cy="1331912"/>
            <a:chOff x="2561" y="1346"/>
            <a:chExt cx="394" cy="409"/>
          </a:xfrm>
        </p:grpSpPr>
        <p:sp>
          <p:nvSpPr>
            <p:cNvPr id="119" name="Oval 88">
              <a:extLst>
                <a:ext uri="{FF2B5EF4-FFF2-40B4-BE49-F238E27FC236}">
                  <a16:creationId xmlns:a16="http://schemas.microsoft.com/office/drawing/2014/main" id="{F716322D-A4EF-4BE4-B73B-2C01778D4AC1}"/>
                </a:ext>
              </a:extLst>
            </p:cNvPr>
            <p:cNvSpPr>
              <a:spLocks noChangeArrowheads="1"/>
            </p:cNvSpPr>
            <p:nvPr/>
          </p:nvSpPr>
          <p:spPr bwMode="auto">
            <a:xfrm>
              <a:off x="2561" y="1346"/>
              <a:ext cx="394" cy="409"/>
            </a:xfrm>
            <a:prstGeom prst="ellipse">
              <a:avLst/>
            </a:prstGeom>
            <a:gradFill rotWithShape="1">
              <a:gsLst>
                <a:gs pos="0">
                  <a:srgbClr val="CECECE"/>
                </a:gs>
                <a:gs pos="100000">
                  <a:srgbClr val="B2B2B2"/>
                </a:gs>
              </a:gsLst>
              <a:lin ang="5400000" scaled="1"/>
            </a:gradFill>
            <a:ln>
              <a:noFill/>
            </a:ln>
            <a:extLst/>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120" name="Oval 89">
              <a:extLst>
                <a:ext uri="{FF2B5EF4-FFF2-40B4-BE49-F238E27FC236}">
                  <a16:creationId xmlns:a16="http://schemas.microsoft.com/office/drawing/2014/main" id="{8221AB73-BAC4-4D37-8ED0-64375812D13E}"/>
                </a:ext>
              </a:extLst>
            </p:cNvPr>
            <p:cNvSpPr>
              <a:spLocks noChangeArrowheads="1"/>
            </p:cNvSpPr>
            <p:nvPr/>
          </p:nvSpPr>
          <p:spPr bwMode="auto">
            <a:xfrm>
              <a:off x="2568" y="1353"/>
              <a:ext cx="380" cy="381"/>
            </a:xfrm>
            <a:prstGeom prst="ellipse">
              <a:avLst/>
            </a:prstGeom>
            <a:gradFill rotWithShape="1">
              <a:gsLst>
                <a:gs pos="0">
                  <a:srgbClr val="FFFFFF"/>
                </a:gs>
                <a:gs pos="100000">
                  <a:srgbClr val="FFFFFF">
                    <a:gamma/>
                    <a:shade val="82353"/>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121" name="Oval 90">
              <a:extLst>
                <a:ext uri="{FF2B5EF4-FFF2-40B4-BE49-F238E27FC236}">
                  <a16:creationId xmlns:a16="http://schemas.microsoft.com/office/drawing/2014/main" id="{12F3ECB1-C69D-4803-8F49-A31FA9F411F9}"/>
                </a:ext>
              </a:extLst>
            </p:cNvPr>
            <p:cNvSpPr>
              <a:spLocks noChangeArrowheads="1"/>
            </p:cNvSpPr>
            <p:nvPr/>
          </p:nvSpPr>
          <p:spPr bwMode="auto">
            <a:xfrm>
              <a:off x="2596" y="1379"/>
              <a:ext cx="324" cy="327"/>
            </a:xfrm>
            <a:prstGeom prst="ellipse">
              <a:avLst/>
            </a:prstGeom>
            <a:gradFill rotWithShape="1">
              <a:gsLst>
                <a:gs pos="0">
                  <a:srgbClr val="FFCC00"/>
                </a:gs>
                <a:gs pos="100000">
                  <a:srgbClr val="FFCC00">
                    <a:gamma/>
                    <a:shade val="72941"/>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122" name="Oval 91">
              <a:extLst>
                <a:ext uri="{FF2B5EF4-FFF2-40B4-BE49-F238E27FC236}">
                  <a16:creationId xmlns:a16="http://schemas.microsoft.com/office/drawing/2014/main" id="{8E7C81F8-C7EE-4252-8795-B319BA837974}"/>
                </a:ext>
              </a:extLst>
            </p:cNvPr>
            <p:cNvSpPr>
              <a:spLocks noChangeArrowheads="1"/>
            </p:cNvSpPr>
            <p:nvPr/>
          </p:nvSpPr>
          <p:spPr bwMode="auto">
            <a:xfrm>
              <a:off x="2655" y="1384"/>
              <a:ext cx="203" cy="118"/>
            </a:xfrm>
            <a:prstGeom prst="ellipse">
              <a:avLst/>
            </a:prstGeom>
            <a:gradFill rotWithShape="1">
              <a:gsLst>
                <a:gs pos="0">
                  <a:srgbClr val="FFCC00"/>
                </a:gs>
                <a:gs pos="100000">
                  <a:srgbClr val="FFCC00">
                    <a:gamma/>
                    <a:tint val="79216"/>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grpSp>
      <p:sp>
        <p:nvSpPr>
          <p:cNvPr id="123" name="Rectangle 9">
            <a:extLst>
              <a:ext uri="{FF2B5EF4-FFF2-40B4-BE49-F238E27FC236}">
                <a16:creationId xmlns:a16="http://schemas.microsoft.com/office/drawing/2014/main" id="{E18479AA-3661-45AA-BDDE-6E5CBF4D0EE6}"/>
              </a:ext>
            </a:extLst>
          </p:cNvPr>
          <p:cNvSpPr>
            <a:spLocks noChangeArrowheads="1"/>
          </p:cNvSpPr>
          <p:nvPr/>
        </p:nvSpPr>
        <p:spPr bwMode="auto">
          <a:xfrm>
            <a:off x="712788" y="400177"/>
            <a:ext cx="1246187" cy="707886"/>
          </a:xfrm>
          <a:prstGeom prst="rect">
            <a:avLst/>
          </a:prstGeom>
          <a:noFill/>
          <a:ln w="9525" algn="ctr">
            <a:noFill/>
            <a:miter lim="800000"/>
            <a:headEnd/>
            <a:tailEnd/>
          </a:ln>
          <a:effectLst/>
        </p:spPr>
        <p:txBody>
          <a:bodyPr lIns="0" rIns="0">
            <a:spAutoFit/>
          </a:bodyPr>
          <a:lstStyle/>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Weather</a:t>
            </a:r>
          </a:p>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0 </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 </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d</a:t>
            </a:r>
          </a:p>
        </p:txBody>
      </p:sp>
      <p:sp>
        <p:nvSpPr>
          <p:cNvPr id="124" name="Rectangle 9">
            <a:extLst>
              <a:ext uri="{FF2B5EF4-FFF2-40B4-BE49-F238E27FC236}">
                <a16:creationId xmlns:a16="http://schemas.microsoft.com/office/drawing/2014/main" id="{6EEEC221-5226-4B71-B827-3249DB9C325E}"/>
              </a:ext>
            </a:extLst>
          </p:cNvPr>
          <p:cNvSpPr>
            <a:spLocks noChangeArrowheads="1"/>
          </p:cNvSpPr>
          <p:nvPr/>
        </p:nvSpPr>
        <p:spPr bwMode="auto">
          <a:xfrm>
            <a:off x="2706931" y="388449"/>
            <a:ext cx="974725" cy="707886"/>
          </a:xfrm>
          <a:prstGeom prst="rect">
            <a:avLst/>
          </a:prstGeom>
          <a:noFill/>
          <a:ln w="9525" algn="ctr">
            <a:noFill/>
            <a:miter lim="800000"/>
            <a:headEnd/>
            <a:tailEnd/>
          </a:ln>
          <a:effectLst/>
        </p:spPr>
        <p:txBody>
          <a:bodyPr>
            <a:spAutoFit/>
          </a:bodyPr>
          <a:lstStyle/>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MJO</a:t>
            </a:r>
          </a:p>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 d</a:t>
            </a:r>
          </a:p>
        </p:txBody>
      </p:sp>
      <p:sp>
        <p:nvSpPr>
          <p:cNvPr id="125" name="Rectangle 9">
            <a:extLst>
              <a:ext uri="{FF2B5EF4-FFF2-40B4-BE49-F238E27FC236}">
                <a16:creationId xmlns:a16="http://schemas.microsoft.com/office/drawing/2014/main" id="{F99EDFE9-0698-49B0-A0E4-546682FBD2AB}"/>
              </a:ext>
            </a:extLst>
          </p:cNvPr>
          <p:cNvSpPr>
            <a:spLocks noChangeArrowheads="1"/>
          </p:cNvSpPr>
          <p:nvPr/>
        </p:nvSpPr>
        <p:spPr bwMode="auto">
          <a:xfrm>
            <a:off x="4480415" y="365009"/>
            <a:ext cx="1216025" cy="954107"/>
          </a:xfrm>
          <a:prstGeom prst="rect">
            <a:avLst/>
          </a:prstGeom>
          <a:noFill/>
          <a:ln w="9525" algn="ctr">
            <a:noFill/>
            <a:miter lim="800000"/>
            <a:headEnd/>
            <a:tailEnd/>
          </a:ln>
          <a:effectLst/>
        </p:spPr>
        <p:txBody>
          <a:bodyPr wrap="square" lIns="0" rIns="0">
            <a:spAutoFit/>
          </a:bodyPr>
          <a:lstStyle/>
          <a:p>
            <a:pPr algn="ctr">
              <a:lnSpc>
                <a:spcPct val="100000"/>
              </a:lnSpc>
              <a:spcBef>
                <a:spcPts val="0"/>
              </a:spcBef>
              <a:buFont typeface="Wingdings" panose="05000000000000000000" pitchFamily="2" charset="2"/>
              <a:buNone/>
              <a:defRPr/>
            </a:pPr>
            <a:r>
              <a:rPr lang="en-US" altLang="zh-CN"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Short term climate</a:t>
            </a:r>
          </a:p>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2</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 d</a:t>
            </a:r>
          </a:p>
        </p:txBody>
      </p:sp>
      <p:sp>
        <p:nvSpPr>
          <p:cNvPr id="126" name="Rectangle 9">
            <a:extLst>
              <a:ext uri="{FF2B5EF4-FFF2-40B4-BE49-F238E27FC236}">
                <a16:creationId xmlns:a16="http://schemas.microsoft.com/office/drawing/2014/main" id="{359D8B02-BF39-4CDD-9575-EF2BD7A4D773}"/>
              </a:ext>
            </a:extLst>
          </p:cNvPr>
          <p:cNvSpPr>
            <a:spLocks noChangeArrowheads="1"/>
          </p:cNvSpPr>
          <p:nvPr/>
        </p:nvSpPr>
        <p:spPr bwMode="auto">
          <a:xfrm>
            <a:off x="6373813" y="400177"/>
            <a:ext cx="1155700" cy="707886"/>
          </a:xfrm>
          <a:prstGeom prst="rect">
            <a:avLst/>
          </a:prstGeom>
          <a:noFill/>
          <a:ln w="9525" algn="ctr">
            <a:noFill/>
            <a:miter lim="800000"/>
            <a:headEnd/>
            <a:tailEnd/>
          </a:ln>
          <a:effectLst/>
        </p:spPr>
        <p:txBody>
          <a:bodyPr lIns="0" rIns="0">
            <a:spAutoFit/>
          </a:bodyPr>
          <a:lstStyle/>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Decadal</a:t>
            </a:r>
          </a:p>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3</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4</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 d</a:t>
            </a:r>
          </a:p>
        </p:txBody>
      </p:sp>
      <p:sp>
        <p:nvSpPr>
          <p:cNvPr id="127" name="Rectangle 9">
            <a:extLst>
              <a:ext uri="{FF2B5EF4-FFF2-40B4-BE49-F238E27FC236}">
                <a16:creationId xmlns:a16="http://schemas.microsoft.com/office/drawing/2014/main" id="{A8D3A6C6-2C45-4862-BCBB-7A2B214FAB09}"/>
              </a:ext>
            </a:extLst>
          </p:cNvPr>
          <p:cNvSpPr>
            <a:spLocks noChangeArrowheads="1"/>
          </p:cNvSpPr>
          <p:nvPr/>
        </p:nvSpPr>
        <p:spPr bwMode="auto">
          <a:xfrm>
            <a:off x="7642225" y="484314"/>
            <a:ext cx="1155700" cy="400050"/>
          </a:xfrm>
          <a:prstGeom prst="rect">
            <a:avLst/>
          </a:prstGeom>
          <a:noFill/>
          <a:ln w="9525" algn="ctr">
            <a:noFill/>
            <a:miter lim="800000"/>
            <a:headEnd/>
            <a:tailEnd/>
          </a:ln>
          <a:effectLst/>
        </p:spPr>
        <p:txBody>
          <a:bodyPr lIns="0" rIns="0">
            <a:spAutoFit/>
          </a:bodyPr>
          <a:lstStyle/>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a:t>
            </a:r>
            <a:endPar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endParaRPr>
          </a:p>
        </p:txBody>
      </p:sp>
      <p:grpSp>
        <p:nvGrpSpPr>
          <p:cNvPr id="8" name="Group 92">
            <a:extLst>
              <a:ext uri="{FF2B5EF4-FFF2-40B4-BE49-F238E27FC236}">
                <a16:creationId xmlns:a16="http://schemas.microsoft.com/office/drawing/2014/main" id="{33F1F02C-3E86-41A2-A087-C7C19C1DACB9}"/>
              </a:ext>
            </a:extLst>
          </p:cNvPr>
          <p:cNvGrpSpPr>
            <a:grpSpLocks/>
          </p:cNvGrpSpPr>
          <p:nvPr/>
        </p:nvGrpSpPr>
        <p:grpSpPr bwMode="auto">
          <a:xfrm>
            <a:off x="4813300" y="1274579"/>
            <a:ext cx="561975" cy="474662"/>
            <a:chOff x="3557" y="2313"/>
            <a:chExt cx="225" cy="457"/>
          </a:xfrm>
        </p:grpSpPr>
        <p:sp>
          <p:nvSpPr>
            <p:cNvPr id="47" name="Freeform 93">
              <a:extLst>
                <a:ext uri="{FF2B5EF4-FFF2-40B4-BE49-F238E27FC236}">
                  <a16:creationId xmlns:a16="http://schemas.microsoft.com/office/drawing/2014/main" id="{AC93DAF5-2EAB-4A34-B9AE-8E3E4FE4D3D9}"/>
                </a:ext>
              </a:extLst>
            </p:cNvPr>
            <p:cNvSpPr>
              <a:spLocks noEditPoints="1"/>
            </p:cNvSpPr>
            <p:nvPr/>
          </p:nvSpPr>
          <p:spPr bwMode="auto">
            <a:xfrm>
              <a:off x="3557" y="2313"/>
              <a:ext cx="225" cy="457"/>
            </a:xfrm>
            <a:custGeom>
              <a:avLst/>
              <a:gdLst/>
              <a:ahLst/>
              <a:cxnLst>
                <a:cxn ang="0">
                  <a:pos x="173" y="209"/>
                </a:cxn>
                <a:cxn ang="0">
                  <a:pos x="173" y="269"/>
                </a:cxn>
                <a:cxn ang="0">
                  <a:pos x="225" y="269"/>
                </a:cxn>
                <a:cxn ang="0">
                  <a:pos x="113" y="457"/>
                </a:cxn>
                <a:cxn ang="0">
                  <a:pos x="0" y="269"/>
                </a:cxn>
                <a:cxn ang="0">
                  <a:pos x="54" y="269"/>
                </a:cxn>
                <a:cxn ang="0">
                  <a:pos x="54" y="209"/>
                </a:cxn>
                <a:cxn ang="0">
                  <a:pos x="54" y="209"/>
                </a:cxn>
                <a:cxn ang="0">
                  <a:pos x="173" y="209"/>
                </a:cxn>
                <a:cxn ang="0">
                  <a:pos x="173" y="180"/>
                </a:cxn>
                <a:cxn ang="0">
                  <a:pos x="173" y="180"/>
                </a:cxn>
                <a:cxn ang="0">
                  <a:pos x="173" y="85"/>
                </a:cxn>
                <a:cxn ang="0">
                  <a:pos x="54" y="85"/>
                </a:cxn>
                <a:cxn ang="0">
                  <a:pos x="54" y="178"/>
                </a:cxn>
                <a:cxn ang="0">
                  <a:pos x="54" y="180"/>
                </a:cxn>
                <a:cxn ang="0">
                  <a:pos x="173" y="180"/>
                </a:cxn>
                <a:cxn ang="0">
                  <a:pos x="173" y="58"/>
                </a:cxn>
                <a:cxn ang="0">
                  <a:pos x="173" y="58"/>
                </a:cxn>
                <a:cxn ang="0">
                  <a:pos x="173" y="0"/>
                </a:cxn>
                <a:cxn ang="0">
                  <a:pos x="54" y="0"/>
                </a:cxn>
                <a:cxn ang="0">
                  <a:pos x="54" y="56"/>
                </a:cxn>
                <a:cxn ang="0">
                  <a:pos x="54" y="58"/>
                </a:cxn>
                <a:cxn ang="0">
                  <a:pos x="173" y="58"/>
                </a:cxn>
              </a:cxnLst>
              <a:rect l="0" t="0" r="r" b="b"/>
              <a:pathLst>
                <a:path w="225" h="457">
                  <a:moveTo>
                    <a:pt x="173" y="209"/>
                  </a:moveTo>
                  <a:lnTo>
                    <a:pt x="173" y="269"/>
                  </a:lnTo>
                  <a:lnTo>
                    <a:pt x="225" y="269"/>
                  </a:lnTo>
                  <a:lnTo>
                    <a:pt x="113" y="457"/>
                  </a:lnTo>
                  <a:lnTo>
                    <a:pt x="0" y="269"/>
                  </a:lnTo>
                  <a:lnTo>
                    <a:pt x="54" y="269"/>
                  </a:lnTo>
                  <a:lnTo>
                    <a:pt x="54" y="209"/>
                  </a:lnTo>
                  <a:lnTo>
                    <a:pt x="54" y="209"/>
                  </a:lnTo>
                  <a:lnTo>
                    <a:pt x="173" y="209"/>
                  </a:lnTo>
                  <a:close/>
                  <a:moveTo>
                    <a:pt x="173" y="180"/>
                  </a:moveTo>
                  <a:lnTo>
                    <a:pt x="173" y="180"/>
                  </a:lnTo>
                  <a:lnTo>
                    <a:pt x="173" y="85"/>
                  </a:lnTo>
                  <a:lnTo>
                    <a:pt x="54" y="85"/>
                  </a:lnTo>
                  <a:lnTo>
                    <a:pt x="54" y="178"/>
                  </a:lnTo>
                  <a:lnTo>
                    <a:pt x="54" y="180"/>
                  </a:lnTo>
                  <a:lnTo>
                    <a:pt x="173" y="180"/>
                  </a:lnTo>
                  <a:close/>
                  <a:moveTo>
                    <a:pt x="173" y="58"/>
                  </a:moveTo>
                  <a:lnTo>
                    <a:pt x="173" y="58"/>
                  </a:lnTo>
                  <a:lnTo>
                    <a:pt x="173" y="0"/>
                  </a:lnTo>
                  <a:lnTo>
                    <a:pt x="54" y="0"/>
                  </a:lnTo>
                  <a:lnTo>
                    <a:pt x="54" y="56"/>
                  </a:lnTo>
                  <a:lnTo>
                    <a:pt x="54" y="58"/>
                  </a:lnTo>
                  <a:lnTo>
                    <a:pt x="173" y="58"/>
                  </a:lnTo>
                  <a:close/>
                </a:path>
              </a:pathLst>
            </a:custGeom>
            <a:gradFill rotWithShape="1">
              <a:gsLst>
                <a:gs pos="0">
                  <a:srgbClr val="808080">
                    <a:gamma/>
                    <a:tint val="34902"/>
                    <a:invGamma/>
                  </a:srgbClr>
                </a:gs>
                <a:gs pos="100000">
                  <a:srgbClr val="808080"/>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48" name="Freeform 94">
              <a:extLst>
                <a:ext uri="{FF2B5EF4-FFF2-40B4-BE49-F238E27FC236}">
                  <a16:creationId xmlns:a16="http://schemas.microsoft.com/office/drawing/2014/main" id="{3F470731-8F3B-4BE2-9EC1-FE7D7260BF8B}"/>
                </a:ext>
              </a:extLst>
            </p:cNvPr>
            <p:cNvSpPr>
              <a:spLocks noEditPoints="1"/>
            </p:cNvSpPr>
            <p:nvPr/>
          </p:nvSpPr>
          <p:spPr bwMode="auto">
            <a:xfrm>
              <a:off x="3573" y="2321"/>
              <a:ext cx="195" cy="434"/>
            </a:xfrm>
            <a:custGeom>
              <a:avLst/>
              <a:gdLst/>
              <a:ahLst/>
              <a:cxnLst>
                <a:cxn ang="0">
                  <a:pos x="97" y="434"/>
                </a:cxn>
                <a:cxn ang="0">
                  <a:pos x="0" y="269"/>
                </a:cxn>
                <a:cxn ang="0">
                  <a:pos x="38" y="269"/>
                </a:cxn>
                <a:cxn ang="0">
                  <a:pos x="46" y="269"/>
                </a:cxn>
                <a:cxn ang="0">
                  <a:pos x="46" y="261"/>
                </a:cxn>
                <a:cxn ang="0">
                  <a:pos x="46" y="209"/>
                </a:cxn>
                <a:cxn ang="0">
                  <a:pos x="149" y="209"/>
                </a:cxn>
                <a:cxn ang="0">
                  <a:pos x="149" y="261"/>
                </a:cxn>
                <a:cxn ang="0">
                  <a:pos x="149" y="269"/>
                </a:cxn>
                <a:cxn ang="0">
                  <a:pos x="157" y="269"/>
                </a:cxn>
                <a:cxn ang="0">
                  <a:pos x="195" y="269"/>
                </a:cxn>
                <a:cxn ang="0">
                  <a:pos x="97" y="434"/>
                </a:cxn>
                <a:cxn ang="0">
                  <a:pos x="97" y="434"/>
                </a:cxn>
                <a:cxn ang="0">
                  <a:pos x="46" y="164"/>
                </a:cxn>
                <a:cxn ang="0">
                  <a:pos x="46" y="85"/>
                </a:cxn>
                <a:cxn ang="0">
                  <a:pos x="149" y="85"/>
                </a:cxn>
                <a:cxn ang="0">
                  <a:pos x="149" y="164"/>
                </a:cxn>
                <a:cxn ang="0">
                  <a:pos x="46" y="164"/>
                </a:cxn>
                <a:cxn ang="0">
                  <a:pos x="46" y="164"/>
                </a:cxn>
                <a:cxn ang="0">
                  <a:pos x="46" y="42"/>
                </a:cxn>
                <a:cxn ang="0">
                  <a:pos x="46" y="0"/>
                </a:cxn>
                <a:cxn ang="0">
                  <a:pos x="149" y="0"/>
                </a:cxn>
                <a:cxn ang="0">
                  <a:pos x="149" y="42"/>
                </a:cxn>
                <a:cxn ang="0">
                  <a:pos x="46" y="42"/>
                </a:cxn>
                <a:cxn ang="0">
                  <a:pos x="46" y="42"/>
                </a:cxn>
              </a:cxnLst>
              <a:rect l="0" t="0" r="r" b="b"/>
              <a:pathLst>
                <a:path w="195" h="434">
                  <a:moveTo>
                    <a:pt x="97" y="434"/>
                  </a:moveTo>
                  <a:lnTo>
                    <a:pt x="0" y="269"/>
                  </a:lnTo>
                  <a:lnTo>
                    <a:pt x="38" y="269"/>
                  </a:lnTo>
                  <a:lnTo>
                    <a:pt x="46" y="269"/>
                  </a:lnTo>
                  <a:lnTo>
                    <a:pt x="46" y="261"/>
                  </a:lnTo>
                  <a:lnTo>
                    <a:pt x="46" y="209"/>
                  </a:lnTo>
                  <a:lnTo>
                    <a:pt x="149" y="209"/>
                  </a:lnTo>
                  <a:lnTo>
                    <a:pt x="149" y="261"/>
                  </a:lnTo>
                  <a:lnTo>
                    <a:pt x="149" y="269"/>
                  </a:lnTo>
                  <a:lnTo>
                    <a:pt x="157" y="269"/>
                  </a:lnTo>
                  <a:lnTo>
                    <a:pt x="195" y="269"/>
                  </a:lnTo>
                  <a:lnTo>
                    <a:pt x="97" y="434"/>
                  </a:lnTo>
                  <a:lnTo>
                    <a:pt x="97" y="434"/>
                  </a:lnTo>
                  <a:close/>
                  <a:moveTo>
                    <a:pt x="46" y="164"/>
                  </a:moveTo>
                  <a:lnTo>
                    <a:pt x="46" y="85"/>
                  </a:lnTo>
                  <a:lnTo>
                    <a:pt x="149" y="85"/>
                  </a:lnTo>
                  <a:lnTo>
                    <a:pt x="149" y="164"/>
                  </a:lnTo>
                  <a:lnTo>
                    <a:pt x="46" y="164"/>
                  </a:lnTo>
                  <a:lnTo>
                    <a:pt x="46" y="164"/>
                  </a:lnTo>
                  <a:close/>
                  <a:moveTo>
                    <a:pt x="46" y="42"/>
                  </a:moveTo>
                  <a:lnTo>
                    <a:pt x="46" y="0"/>
                  </a:lnTo>
                  <a:lnTo>
                    <a:pt x="149" y="0"/>
                  </a:lnTo>
                  <a:lnTo>
                    <a:pt x="149" y="42"/>
                  </a:lnTo>
                  <a:lnTo>
                    <a:pt x="46" y="42"/>
                  </a:lnTo>
                  <a:lnTo>
                    <a:pt x="46" y="42"/>
                  </a:lnTo>
                  <a:close/>
                </a:path>
              </a:pathLst>
            </a:custGeom>
            <a:gradFill rotWithShape="1">
              <a:gsLst>
                <a:gs pos="0">
                  <a:srgbClr val="FFFFFF"/>
                </a:gs>
                <a:gs pos="100000">
                  <a:srgbClr val="FFFFFF">
                    <a:gamma/>
                    <a:shade val="82353"/>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grpSp>
    </p:spTree>
    <p:extLst>
      <p:ext uri="{BB962C8B-B14F-4D97-AF65-F5344CB8AC3E}">
        <p14:creationId xmlns:p14="http://schemas.microsoft.com/office/powerpoint/2010/main" val="40418850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3653BDD-621C-4E04-93B4-171E746AABA0}"/>
              </a:ext>
            </a:extLst>
          </p:cNvPr>
          <p:cNvSpPr/>
          <p:nvPr/>
        </p:nvSpPr>
        <p:spPr>
          <a:xfrm>
            <a:off x="317232" y="6144882"/>
            <a:ext cx="8617173" cy="646331"/>
          </a:xfrm>
          <a:prstGeom prst="rect">
            <a:avLst/>
          </a:prstGeom>
          <a:solidFill>
            <a:schemeClr val="bg1">
              <a:lumMod val="50000"/>
            </a:schemeClr>
          </a:solidFill>
        </p:spPr>
        <p:txBody>
          <a:bodyPr wrap="square">
            <a:spAutoFit/>
          </a:bodyPr>
          <a:lstStyle/>
          <a:p>
            <a:pPr>
              <a:buNone/>
            </a:pPr>
            <a:r>
              <a:rPr lang="en-US" altLang="zh-CN" sz="1500" b="0" u="none" dirty="0"/>
              <a:t>Ding, R. Q., J. P. Li, F. Zheng, J. Feng, D. Q. Liu, 2015: Estimating the limit of decadal-scale climate predictability using observational data. </a:t>
            </a:r>
            <a:r>
              <a:rPr lang="en-US" altLang="zh-CN" sz="1500" b="0" i="1" u="none" dirty="0"/>
              <a:t>Climate Dynamics,</a:t>
            </a:r>
            <a:r>
              <a:rPr lang="en-US" altLang="zh-CN" sz="1500" b="0" u="none" dirty="0"/>
              <a:t> </a:t>
            </a:r>
            <a:r>
              <a:rPr lang="en-US" altLang="zh-CN" sz="1500" u="none" dirty="0"/>
              <a:t>46</a:t>
            </a:r>
            <a:r>
              <a:rPr lang="en-US" altLang="zh-CN" sz="1500" b="0" u="none" dirty="0"/>
              <a:t>(5), 1563-1580</a:t>
            </a:r>
            <a:endParaRPr lang="zh-CN" altLang="en-US" sz="1500" u="none" dirty="0"/>
          </a:p>
        </p:txBody>
      </p:sp>
      <p:sp>
        <p:nvSpPr>
          <p:cNvPr id="58" name="Right Arrow 87">
            <a:extLst>
              <a:ext uri="{FF2B5EF4-FFF2-40B4-BE49-F238E27FC236}">
                <a16:creationId xmlns:a16="http://schemas.microsoft.com/office/drawing/2014/main" id="{5A52CFA5-2FBA-4506-9BBE-9E406FB9B5DE}"/>
              </a:ext>
            </a:extLst>
          </p:cNvPr>
          <p:cNvSpPr/>
          <p:nvPr/>
        </p:nvSpPr>
        <p:spPr>
          <a:xfrm>
            <a:off x="166255" y="203349"/>
            <a:ext cx="8977745" cy="1235034"/>
          </a:xfrm>
          <a:prstGeom prst="rightArrow">
            <a:avLst/>
          </a:prstGeom>
          <a:gradFill flip="none" rotWithShape="1">
            <a:gsLst>
              <a:gs pos="72000">
                <a:srgbClr val="00B0F0"/>
              </a:gs>
              <a:gs pos="50000">
                <a:srgbClr val="0070C0"/>
              </a:gs>
            </a:gsLst>
            <a:lin ang="5400000" scaled="0"/>
            <a:tileRect/>
          </a:gra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fontAlgn="auto">
              <a:lnSpc>
                <a:spcPct val="100000"/>
              </a:lnSpc>
              <a:spcBef>
                <a:spcPts val="0"/>
              </a:spcBef>
              <a:spcAft>
                <a:spcPts val="0"/>
              </a:spcAft>
              <a:buFontTx/>
              <a:buNone/>
              <a:defRPr/>
            </a:pPr>
            <a:endParaRPr kumimoji="0" lang="en-US" b="0" u="none" kern="0">
              <a:solidFill>
                <a:sysClr val="window" lastClr="FFFFFF"/>
              </a:solidFill>
              <a:latin typeface="Calibri"/>
              <a:ea typeface="+mn-ea"/>
            </a:endParaRPr>
          </a:p>
        </p:txBody>
      </p:sp>
      <p:grpSp>
        <p:nvGrpSpPr>
          <p:cNvPr id="63" name="Group 76">
            <a:extLst>
              <a:ext uri="{FF2B5EF4-FFF2-40B4-BE49-F238E27FC236}">
                <a16:creationId xmlns:a16="http://schemas.microsoft.com/office/drawing/2014/main" id="{9DEE64EB-35C8-432B-8BE0-240096854287}"/>
              </a:ext>
            </a:extLst>
          </p:cNvPr>
          <p:cNvGrpSpPr>
            <a:grpSpLocks/>
          </p:cNvGrpSpPr>
          <p:nvPr/>
        </p:nvGrpSpPr>
        <p:grpSpPr bwMode="auto">
          <a:xfrm>
            <a:off x="609600" y="155027"/>
            <a:ext cx="1506538" cy="1331912"/>
            <a:chOff x="2561" y="1346"/>
            <a:chExt cx="394" cy="409"/>
          </a:xfrm>
        </p:grpSpPr>
        <p:sp>
          <p:nvSpPr>
            <p:cNvPr id="68" name="Oval 72">
              <a:extLst>
                <a:ext uri="{FF2B5EF4-FFF2-40B4-BE49-F238E27FC236}">
                  <a16:creationId xmlns:a16="http://schemas.microsoft.com/office/drawing/2014/main" id="{A158B2EB-4A23-4014-ABF8-96FD35E8E830}"/>
                </a:ext>
              </a:extLst>
            </p:cNvPr>
            <p:cNvSpPr>
              <a:spLocks noChangeArrowheads="1"/>
            </p:cNvSpPr>
            <p:nvPr/>
          </p:nvSpPr>
          <p:spPr bwMode="auto">
            <a:xfrm>
              <a:off x="2561" y="1346"/>
              <a:ext cx="394" cy="409"/>
            </a:xfrm>
            <a:prstGeom prst="ellipse">
              <a:avLst/>
            </a:prstGeom>
            <a:gradFill rotWithShape="1">
              <a:gsLst>
                <a:gs pos="0">
                  <a:srgbClr val="CECECE"/>
                </a:gs>
                <a:gs pos="100000">
                  <a:srgbClr val="B2B2B2"/>
                </a:gs>
              </a:gsLst>
              <a:lin ang="5400000" scaled="1"/>
            </a:gradFill>
            <a:ln>
              <a:noFill/>
            </a:ln>
            <a:extLst/>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73" name="Oval 73">
              <a:extLst>
                <a:ext uri="{FF2B5EF4-FFF2-40B4-BE49-F238E27FC236}">
                  <a16:creationId xmlns:a16="http://schemas.microsoft.com/office/drawing/2014/main" id="{B4F776ED-7503-40C7-847C-4FACF87FE403}"/>
                </a:ext>
              </a:extLst>
            </p:cNvPr>
            <p:cNvSpPr>
              <a:spLocks noChangeArrowheads="1"/>
            </p:cNvSpPr>
            <p:nvPr/>
          </p:nvSpPr>
          <p:spPr bwMode="auto">
            <a:xfrm>
              <a:off x="2568" y="1353"/>
              <a:ext cx="380" cy="381"/>
            </a:xfrm>
            <a:prstGeom prst="ellipse">
              <a:avLst/>
            </a:prstGeom>
            <a:gradFill rotWithShape="1">
              <a:gsLst>
                <a:gs pos="0">
                  <a:srgbClr val="FFFFFF"/>
                </a:gs>
                <a:gs pos="100000">
                  <a:srgbClr val="FFFFFF">
                    <a:gamma/>
                    <a:shade val="82353"/>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76" name="Oval 74">
              <a:extLst>
                <a:ext uri="{FF2B5EF4-FFF2-40B4-BE49-F238E27FC236}">
                  <a16:creationId xmlns:a16="http://schemas.microsoft.com/office/drawing/2014/main" id="{FB512A92-4FD6-422F-9E85-DEEE132AEEBA}"/>
                </a:ext>
              </a:extLst>
            </p:cNvPr>
            <p:cNvSpPr>
              <a:spLocks noChangeArrowheads="1"/>
            </p:cNvSpPr>
            <p:nvPr/>
          </p:nvSpPr>
          <p:spPr bwMode="auto">
            <a:xfrm>
              <a:off x="2596" y="1379"/>
              <a:ext cx="324" cy="327"/>
            </a:xfrm>
            <a:prstGeom prst="ellipse">
              <a:avLst/>
            </a:prstGeom>
            <a:gradFill rotWithShape="1">
              <a:gsLst>
                <a:gs pos="0">
                  <a:srgbClr val="018CCB"/>
                </a:gs>
                <a:gs pos="100000">
                  <a:srgbClr val="018CCB">
                    <a:gamma/>
                    <a:shade val="72941"/>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79" name="Oval 75">
              <a:extLst>
                <a:ext uri="{FF2B5EF4-FFF2-40B4-BE49-F238E27FC236}">
                  <a16:creationId xmlns:a16="http://schemas.microsoft.com/office/drawing/2014/main" id="{E3F36B96-6311-4EB0-A0A3-C89B88CD8B23}"/>
                </a:ext>
              </a:extLst>
            </p:cNvPr>
            <p:cNvSpPr>
              <a:spLocks noChangeArrowheads="1"/>
            </p:cNvSpPr>
            <p:nvPr/>
          </p:nvSpPr>
          <p:spPr bwMode="auto">
            <a:xfrm>
              <a:off x="2655" y="1384"/>
              <a:ext cx="203" cy="118"/>
            </a:xfrm>
            <a:prstGeom prst="ellipse">
              <a:avLst/>
            </a:prstGeom>
            <a:gradFill rotWithShape="1">
              <a:gsLst>
                <a:gs pos="0">
                  <a:srgbClr val="018CCB"/>
                </a:gs>
                <a:gs pos="100000">
                  <a:srgbClr val="018CCB">
                    <a:gamma/>
                    <a:tint val="79216"/>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grpSp>
      <p:grpSp>
        <p:nvGrpSpPr>
          <p:cNvPr id="80" name="Group 77">
            <a:extLst>
              <a:ext uri="{FF2B5EF4-FFF2-40B4-BE49-F238E27FC236}">
                <a16:creationId xmlns:a16="http://schemas.microsoft.com/office/drawing/2014/main" id="{1C6E8244-C956-4108-88AF-789508C13001}"/>
              </a:ext>
            </a:extLst>
          </p:cNvPr>
          <p:cNvGrpSpPr>
            <a:grpSpLocks/>
          </p:cNvGrpSpPr>
          <p:nvPr/>
        </p:nvGrpSpPr>
        <p:grpSpPr bwMode="auto">
          <a:xfrm>
            <a:off x="2439988" y="155027"/>
            <a:ext cx="1506537" cy="1331912"/>
            <a:chOff x="2561" y="1346"/>
            <a:chExt cx="394" cy="409"/>
          </a:xfrm>
        </p:grpSpPr>
        <p:sp>
          <p:nvSpPr>
            <p:cNvPr id="81" name="Oval 78">
              <a:extLst>
                <a:ext uri="{FF2B5EF4-FFF2-40B4-BE49-F238E27FC236}">
                  <a16:creationId xmlns:a16="http://schemas.microsoft.com/office/drawing/2014/main" id="{3FF20A58-DE91-4FBD-873F-1AC9008B26A1}"/>
                </a:ext>
              </a:extLst>
            </p:cNvPr>
            <p:cNvSpPr>
              <a:spLocks noChangeArrowheads="1"/>
            </p:cNvSpPr>
            <p:nvPr/>
          </p:nvSpPr>
          <p:spPr bwMode="auto">
            <a:xfrm>
              <a:off x="2561" y="1346"/>
              <a:ext cx="394" cy="409"/>
            </a:xfrm>
            <a:prstGeom prst="ellipse">
              <a:avLst/>
            </a:prstGeom>
            <a:gradFill rotWithShape="1">
              <a:gsLst>
                <a:gs pos="0">
                  <a:srgbClr val="CECECE"/>
                </a:gs>
                <a:gs pos="100000">
                  <a:srgbClr val="B2B2B2"/>
                </a:gs>
              </a:gsLst>
              <a:lin ang="5400000" scaled="1"/>
            </a:gradFill>
            <a:ln>
              <a:noFill/>
            </a:ln>
            <a:extLst/>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82" name="Oval 79">
              <a:extLst>
                <a:ext uri="{FF2B5EF4-FFF2-40B4-BE49-F238E27FC236}">
                  <a16:creationId xmlns:a16="http://schemas.microsoft.com/office/drawing/2014/main" id="{6E7913FA-37B7-461B-A0BF-5B40D37E3030}"/>
                </a:ext>
              </a:extLst>
            </p:cNvPr>
            <p:cNvSpPr>
              <a:spLocks noChangeArrowheads="1"/>
            </p:cNvSpPr>
            <p:nvPr/>
          </p:nvSpPr>
          <p:spPr bwMode="auto">
            <a:xfrm>
              <a:off x="2568" y="1353"/>
              <a:ext cx="380" cy="381"/>
            </a:xfrm>
            <a:prstGeom prst="ellipse">
              <a:avLst/>
            </a:prstGeom>
            <a:gradFill rotWithShape="1">
              <a:gsLst>
                <a:gs pos="0">
                  <a:srgbClr val="FFFFFF"/>
                </a:gs>
                <a:gs pos="100000">
                  <a:srgbClr val="FFFFFF">
                    <a:gamma/>
                    <a:shade val="82353"/>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83" name="Oval 80">
              <a:extLst>
                <a:ext uri="{FF2B5EF4-FFF2-40B4-BE49-F238E27FC236}">
                  <a16:creationId xmlns:a16="http://schemas.microsoft.com/office/drawing/2014/main" id="{D4CE1876-C4F9-4CD9-AA21-1E518514F819}"/>
                </a:ext>
              </a:extLst>
            </p:cNvPr>
            <p:cNvSpPr>
              <a:spLocks noChangeArrowheads="1"/>
            </p:cNvSpPr>
            <p:nvPr/>
          </p:nvSpPr>
          <p:spPr bwMode="auto">
            <a:xfrm>
              <a:off x="2596" y="1379"/>
              <a:ext cx="324" cy="327"/>
            </a:xfrm>
            <a:prstGeom prst="ellipse">
              <a:avLst/>
            </a:prstGeom>
            <a:gradFill rotWithShape="1">
              <a:gsLst>
                <a:gs pos="0">
                  <a:srgbClr val="CC0000"/>
                </a:gs>
                <a:gs pos="100000">
                  <a:srgbClr val="CC0000">
                    <a:gamma/>
                    <a:shade val="72941"/>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84" name="Oval 81">
              <a:extLst>
                <a:ext uri="{FF2B5EF4-FFF2-40B4-BE49-F238E27FC236}">
                  <a16:creationId xmlns:a16="http://schemas.microsoft.com/office/drawing/2014/main" id="{8E7FBD46-12C6-406A-B512-6F3B26273E31}"/>
                </a:ext>
              </a:extLst>
            </p:cNvPr>
            <p:cNvSpPr>
              <a:spLocks noChangeArrowheads="1"/>
            </p:cNvSpPr>
            <p:nvPr/>
          </p:nvSpPr>
          <p:spPr bwMode="auto">
            <a:xfrm>
              <a:off x="2655" y="1384"/>
              <a:ext cx="203" cy="118"/>
            </a:xfrm>
            <a:prstGeom prst="ellipse">
              <a:avLst/>
            </a:prstGeom>
            <a:gradFill rotWithShape="1">
              <a:gsLst>
                <a:gs pos="0">
                  <a:srgbClr val="CC0000"/>
                </a:gs>
                <a:gs pos="100000">
                  <a:srgbClr val="CC0000">
                    <a:gamma/>
                    <a:tint val="79216"/>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grpSp>
      <p:grpSp>
        <p:nvGrpSpPr>
          <p:cNvPr id="85" name="Group 82">
            <a:extLst>
              <a:ext uri="{FF2B5EF4-FFF2-40B4-BE49-F238E27FC236}">
                <a16:creationId xmlns:a16="http://schemas.microsoft.com/office/drawing/2014/main" id="{B479310D-A5A8-421F-8733-3D276D979911}"/>
              </a:ext>
            </a:extLst>
          </p:cNvPr>
          <p:cNvGrpSpPr>
            <a:grpSpLocks/>
          </p:cNvGrpSpPr>
          <p:nvPr/>
        </p:nvGrpSpPr>
        <p:grpSpPr bwMode="auto">
          <a:xfrm>
            <a:off x="4305300" y="155027"/>
            <a:ext cx="1506538" cy="1331912"/>
            <a:chOff x="2561" y="1346"/>
            <a:chExt cx="394" cy="409"/>
          </a:xfrm>
        </p:grpSpPr>
        <p:sp>
          <p:nvSpPr>
            <p:cNvPr id="86" name="Oval 83">
              <a:extLst>
                <a:ext uri="{FF2B5EF4-FFF2-40B4-BE49-F238E27FC236}">
                  <a16:creationId xmlns:a16="http://schemas.microsoft.com/office/drawing/2014/main" id="{CD9D9A25-3F9A-4AA2-9E2E-F60C110DA27E}"/>
                </a:ext>
              </a:extLst>
            </p:cNvPr>
            <p:cNvSpPr>
              <a:spLocks noChangeArrowheads="1"/>
            </p:cNvSpPr>
            <p:nvPr/>
          </p:nvSpPr>
          <p:spPr bwMode="auto">
            <a:xfrm>
              <a:off x="2561" y="1346"/>
              <a:ext cx="394" cy="409"/>
            </a:xfrm>
            <a:prstGeom prst="ellipse">
              <a:avLst/>
            </a:prstGeom>
            <a:gradFill rotWithShape="1">
              <a:gsLst>
                <a:gs pos="0">
                  <a:srgbClr val="CECECE"/>
                </a:gs>
                <a:gs pos="100000">
                  <a:srgbClr val="B2B2B2"/>
                </a:gs>
              </a:gsLst>
              <a:lin ang="5400000" scaled="1"/>
            </a:gradFill>
            <a:ln>
              <a:noFill/>
            </a:ln>
            <a:extLst/>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87" name="Oval 84">
              <a:extLst>
                <a:ext uri="{FF2B5EF4-FFF2-40B4-BE49-F238E27FC236}">
                  <a16:creationId xmlns:a16="http://schemas.microsoft.com/office/drawing/2014/main" id="{CAED9AB2-8B10-4B30-BDE2-E024ADD8458B}"/>
                </a:ext>
              </a:extLst>
            </p:cNvPr>
            <p:cNvSpPr>
              <a:spLocks noChangeArrowheads="1"/>
            </p:cNvSpPr>
            <p:nvPr/>
          </p:nvSpPr>
          <p:spPr bwMode="auto">
            <a:xfrm>
              <a:off x="2568" y="1353"/>
              <a:ext cx="380" cy="381"/>
            </a:xfrm>
            <a:prstGeom prst="ellipse">
              <a:avLst/>
            </a:prstGeom>
            <a:gradFill rotWithShape="1">
              <a:gsLst>
                <a:gs pos="0">
                  <a:srgbClr val="FFFFFF"/>
                </a:gs>
                <a:gs pos="100000">
                  <a:srgbClr val="FFFFFF">
                    <a:gamma/>
                    <a:shade val="82353"/>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89" name="Oval 85">
              <a:extLst>
                <a:ext uri="{FF2B5EF4-FFF2-40B4-BE49-F238E27FC236}">
                  <a16:creationId xmlns:a16="http://schemas.microsoft.com/office/drawing/2014/main" id="{9E899C2E-996B-4344-9B5B-613383ACB8A5}"/>
                </a:ext>
              </a:extLst>
            </p:cNvPr>
            <p:cNvSpPr>
              <a:spLocks noChangeArrowheads="1"/>
            </p:cNvSpPr>
            <p:nvPr/>
          </p:nvSpPr>
          <p:spPr bwMode="auto">
            <a:xfrm>
              <a:off x="2596" y="1379"/>
              <a:ext cx="324" cy="327"/>
            </a:xfrm>
            <a:prstGeom prst="ellipse">
              <a:avLst/>
            </a:prstGeom>
            <a:gradFill rotWithShape="1">
              <a:gsLst>
                <a:gs pos="0">
                  <a:srgbClr val="99CC00"/>
                </a:gs>
                <a:gs pos="100000">
                  <a:srgbClr val="99CC00">
                    <a:gamma/>
                    <a:shade val="72941"/>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90" name="Oval 86">
              <a:extLst>
                <a:ext uri="{FF2B5EF4-FFF2-40B4-BE49-F238E27FC236}">
                  <a16:creationId xmlns:a16="http://schemas.microsoft.com/office/drawing/2014/main" id="{B10E7F13-0733-4DAC-8B7E-F252F1499590}"/>
                </a:ext>
              </a:extLst>
            </p:cNvPr>
            <p:cNvSpPr>
              <a:spLocks noChangeArrowheads="1"/>
            </p:cNvSpPr>
            <p:nvPr/>
          </p:nvSpPr>
          <p:spPr bwMode="auto">
            <a:xfrm>
              <a:off x="2655" y="1384"/>
              <a:ext cx="203" cy="118"/>
            </a:xfrm>
            <a:prstGeom prst="ellipse">
              <a:avLst/>
            </a:prstGeom>
            <a:gradFill rotWithShape="1">
              <a:gsLst>
                <a:gs pos="0">
                  <a:srgbClr val="99CC00"/>
                </a:gs>
                <a:gs pos="100000">
                  <a:srgbClr val="99CC00">
                    <a:gamma/>
                    <a:tint val="79216"/>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grpSp>
      <p:grpSp>
        <p:nvGrpSpPr>
          <p:cNvPr id="91" name="Group 87">
            <a:extLst>
              <a:ext uri="{FF2B5EF4-FFF2-40B4-BE49-F238E27FC236}">
                <a16:creationId xmlns:a16="http://schemas.microsoft.com/office/drawing/2014/main" id="{56FF7AA9-5845-4CD3-8FAA-437CA8335455}"/>
              </a:ext>
            </a:extLst>
          </p:cNvPr>
          <p:cNvGrpSpPr>
            <a:grpSpLocks/>
          </p:cNvGrpSpPr>
          <p:nvPr/>
        </p:nvGrpSpPr>
        <p:grpSpPr bwMode="auto">
          <a:xfrm>
            <a:off x="6207125" y="155027"/>
            <a:ext cx="1506538" cy="1331912"/>
            <a:chOff x="2561" y="1346"/>
            <a:chExt cx="394" cy="409"/>
          </a:xfrm>
        </p:grpSpPr>
        <p:sp>
          <p:nvSpPr>
            <p:cNvPr id="92" name="Oval 88">
              <a:extLst>
                <a:ext uri="{FF2B5EF4-FFF2-40B4-BE49-F238E27FC236}">
                  <a16:creationId xmlns:a16="http://schemas.microsoft.com/office/drawing/2014/main" id="{57F05D33-1F49-4C66-AAD2-F0BFC265A36C}"/>
                </a:ext>
              </a:extLst>
            </p:cNvPr>
            <p:cNvSpPr>
              <a:spLocks noChangeArrowheads="1"/>
            </p:cNvSpPr>
            <p:nvPr/>
          </p:nvSpPr>
          <p:spPr bwMode="auto">
            <a:xfrm>
              <a:off x="2561" y="1346"/>
              <a:ext cx="394" cy="409"/>
            </a:xfrm>
            <a:prstGeom prst="ellipse">
              <a:avLst/>
            </a:prstGeom>
            <a:gradFill rotWithShape="1">
              <a:gsLst>
                <a:gs pos="0">
                  <a:srgbClr val="CECECE"/>
                </a:gs>
                <a:gs pos="100000">
                  <a:srgbClr val="B2B2B2"/>
                </a:gs>
              </a:gsLst>
              <a:lin ang="5400000" scaled="1"/>
            </a:gradFill>
            <a:ln>
              <a:noFill/>
            </a:ln>
            <a:extLst/>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93" name="Oval 89">
              <a:extLst>
                <a:ext uri="{FF2B5EF4-FFF2-40B4-BE49-F238E27FC236}">
                  <a16:creationId xmlns:a16="http://schemas.microsoft.com/office/drawing/2014/main" id="{26608356-355A-4EA2-A7A2-3DABCB5AD509}"/>
                </a:ext>
              </a:extLst>
            </p:cNvPr>
            <p:cNvSpPr>
              <a:spLocks noChangeArrowheads="1"/>
            </p:cNvSpPr>
            <p:nvPr/>
          </p:nvSpPr>
          <p:spPr bwMode="auto">
            <a:xfrm>
              <a:off x="2568" y="1353"/>
              <a:ext cx="380" cy="381"/>
            </a:xfrm>
            <a:prstGeom prst="ellipse">
              <a:avLst/>
            </a:prstGeom>
            <a:gradFill rotWithShape="1">
              <a:gsLst>
                <a:gs pos="0">
                  <a:srgbClr val="FFFFFF"/>
                </a:gs>
                <a:gs pos="100000">
                  <a:srgbClr val="FFFFFF">
                    <a:gamma/>
                    <a:shade val="82353"/>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94" name="Oval 90">
              <a:extLst>
                <a:ext uri="{FF2B5EF4-FFF2-40B4-BE49-F238E27FC236}">
                  <a16:creationId xmlns:a16="http://schemas.microsoft.com/office/drawing/2014/main" id="{5488F2C2-11E2-4C53-8A9B-E65C12E30A70}"/>
                </a:ext>
              </a:extLst>
            </p:cNvPr>
            <p:cNvSpPr>
              <a:spLocks noChangeArrowheads="1"/>
            </p:cNvSpPr>
            <p:nvPr/>
          </p:nvSpPr>
          <p:spPr bwMode="auto">
            <a:xfrm>
              <a:off x="2596" y="1379"/>
              <a:ext cx="324" cy="327"/>
            </a:xfrm>
            <a:prstGeom prst="ellipse">
              <a:avLst/>
            </a:prstGeom>
            <a:gradFill rotWithShape="1">
              <a:gsLst>
                <a:gs pos="0">
                  <a:srgbClr val="FFCC00"/>
                </a:gs>
                <a:gs pos="100000">
                  <a:srgbClr val="FFCC00">
                    <a:gamma/>
                    <a:shade val="72941"/>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95" name="Oval 91">
              <a:extLst>
                <a:ext uri="{FF2B5EF4-FFF2-40B4-BE49-F238E27FC236}">
                  <a16:creationId xmlns:a16="http://schemas.microsoft.com/office/drawing/2014/main" id="{C8293C21-01C7-4E4A-9FF7-093B4142409A}"/>
                </a:ext>
              </a:extLst>
            </p:cNvPr>
            <p:cNvSpPr>
              <a:spLocks noChangeArrowheads="1"/>
            </p:cNvSpPr>
            <p:nvPr/>
          </p:nvSpPr>
          <p:spPr bwMode="auto">
            <a:xfrm>
              <a:off x="2655" y="1384"/>
              <a:ext cx="203" cy="118"/>
            </a:xfrm>
            <a:prstGeom prst="ellipse">
              <a:avLst/>
            </a:prstGeom>
            <a:gradFill rotWithShape="1">
              <a:gsLst>
                <a:gs pos="0">
                  <a:srgbClr val="FFCC00"/>
                </a:gs>
                <a:gs pos="100000">
                  <a:srgbClr val="FFCC00">
                    <a:gamma/>
                    <a:tint val="79216"/>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grpSp>
      <p:sp>
        <p:nvSpPr>
          <p:cNvPr id="96" name="Rectangle 9">
            <a:extLst>
              <a:ext uri="{FF2B5EF4-FFF2-40B4-BE49-F238E27FC236}">
                <a16:creationId xmlns:a16="http://schemas.microsoft.com/office/drawing/2014/main" id="{AAF98FBB-6682-448B-A063-20906FB01BBB}"/>
              </a:ext>
            </a:extLst>
          </p:cNvPr>
          <p:cNvSpPr>
            <a:spLocks noChangeArrowheads="1"/>
          </p:cNvSpPr>
          <p:nvPr/>
        </p:nvSpPr>
        <p:spPr bwMode="auto">
          <a:xfrm>
            <a:off x="712788" y="466177"/>
            <a:ext cx="1246187" cy="707886"/>
          </a:xfrm>
          <a:prstGeom prst="rect">
            <a:avLst/>
          </a:prstGeom>
          <a:noFill/>
          <a:ln w="9525" algn="ctr">
            <a:noFill/>
            <a:miter lim="800000"/>
            <a:headEnd/>
            <a:tailEnd/>
          </a:ln>
          <a:effectLst/>
        </p:spPr>
        <p:txBody>
          <a:bodyPr lIns="0" rIns="0">
            <a:spAutoFit/>
          </a:bodyPr>
          <a:lstStyle/>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Weather</a:t>
            </a:r>
          </a:p>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0 </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 </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d</a:t>
            </a:r>
          </a:p>
        </p:txBody>
      </p:sp>
      <p:sp>
        <p:nvSpPr>
          <p:cNvPr id="97" name="Rectangle 9">
            <a:extLst>
              <a:ext uri="{FF2B5EF4-FFF2-40B4-BE49-F238E27FC236}">
                <a16:creationId xmlns:a16="http://schemas.microsoft.com/office/drawing/2014/main" id="{04831219-1EA6-407A-BD01-06C68DB93EBA}"/>
              </a:ext>
            </a:extLst>
          </p:cNvPr>
          <p:cNvSpPr>
            <a:spLocks noChangeArrowheads="1"/>
          </p:cNvSpPr>
          <p:nvPr/>
        </p:nvSpPr>
        <p:spPr bwMode="auto">
          <a:xfrm>
            <a:off x="2706931" y="454449"/>
            <a:ext cx="974725" cy="707886"/>
          </a:xfrm>
          <a:prstGeom prst="rect">
            <a:avLst/>
          </a:prstGeom>
          <a:noFill/>
          <a:ln w="9525" algn="ctr">
            <a:noFill/>
            <a:miter lim="800000"/>
            <a:headEnd/>
            <a:tailEnd/>
          </a:ln>
          <a:effectLst/>
        </p:spPr>
        <p:txBody>
          <a:bodyPr>
            <a:spAutoFit/>
          </a:bodyPr>
          <a:lstStyle/>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MJO</a:t>
            </a:r>
          </a:p>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 d</a:t>
            </a:r>
          </a:p>
        </p:txBody>
      </p:sp>
      <p:sp>
        <p:nvSpPr>
          <p:cNvPr id="98" name="Rectangle 9">
            <a:extLst>
              <a:ext uri="{FF2B5EF4-FFF2-40B4-BE49-F238E27FC236}">
                <a16:creationId xmlns:a16="http://schemas.microsoft.com/office/drawing/2014/main" id="{60F2CEA6-9ACA-42B3-A600-344C99C1895E}"/>
              </a:ext>
            </a:extLst>
          </p:cNvPr>
          <p:cNvSpPr>
            <a:spLocks noChangeArrowheads="1"/>
          </p:cNvSpPr>
          <p:nvPr/>
        </p:nvSpPr>
        <p:spPr bwMode="auto">
          <a:xfrm>
            <a:off x="4480415" y="431009"/>
            <a:ext cx="1216025" cy="954107"/>
          </a:xfrm>
          <a:prstGeom prst="rect">
            <a:avLst/>
          </a:prstGeom>
          <a:noFill/>
          <a:ln w="9525" algn="ctr">
            <a:noFill/>
            <a:miter lim="800000"/>
            <a:headEnd/>
            <a:tailEnd/>
          </a:ln>
          <a:effectLst/>
        </p:spPr>
        <p:txBody>
          <a:bodyPr wrap="square" lIns="0" rIns="0">
            <a:spAutoFit/>
          </a:bodyPr>
          <a:lstStyle/>
          <a:p>
            <a:pPr algn="ctr">
              <a:lnSpc>
                <a:spcPct val="100000"/>
              </a:lnSpc>
              <a:spcBef>
                <a:spcPts val="0"/>
              </a:spcBef>
              <a:buFont typeface="Wingdings" panose="05000000000000000000" pitchFamily="2" charset="2"/>
              <a:buNone/>
              <a:defRPr/>
            </a:pPr>
            <a:r>
              <a:rPr lang="en-US" altLang="zh-CN"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Short term climate</a:t>
            </a:r>
          </a:p>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2</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 d</a:t>
            </a:r>
          </a:p>
        </p:txBody>
      </p:sp>
      <p:sp>
        <p:nvSpPr>
          <p:cNvPr id="99" name="Rectangle 9">
            <a:extLst>
              <a:ext uri="{FF2B5EF4-FFF2-40B4-BE49-F238E27FC236}">
                <a16:creationId xmlns:a16="http://schemas.microsoft.com/office/drawing/2014/main" id="{77F17674-AC4C-4C09-A835-23A325D57478}"/>
              </a:ext>
            </a:extLst>
          </p:cNvPr>
          <p:cNvSpPr>
            <a:spLocks noChangeArrowheads="1"/>
          </p:cNvSpPr>
          <p:nvPr/>
        </p:nvSpPr>
        <p:spPr bwMode="auto">
          <a:xfrm>
            <a:off x="6373813" y="466177"/>
            <a:ext cx="1155700" cy="707886"/>
          </a:xfrm>
          <a:prstGeom prst="rect">
            <a:avLst/>
          </a:prstGeom>
          <a:noFill/>
          <a:ln w="9525" algn="ctr">
            <a:noFill/>
            <a:miter lim="800000"/>
            <a:headEnd/>
            <a:tailEnd/>
          </a:ln>
          <a:effectLst/>
        </p:spPr>
        <p:txBody>
          <a:bodyPr lIns="0" rIns="0">
            <a:spAutoFit/>
          </a:bodyPr>
          <a:lstStyle/>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Decadal</a:t>
            </a:r>
          </a:p>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3</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–10</a:t>
            </a:r>
            <a:r>
              <a:rPr lang="en-US" altLang="zh-CN" sz="2000" u="none" baseline="3000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4</a:t>
            </a: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 d</a:t>
            </a:r>
          </a:p>
        </p:txBody>
      </p:sp>
      <p:sp>
        <p:nvSpPr>
          <p:cNvPr id="103" name="Rectangle 9">
            <a:extLst>
              <a:ext uri="{FF2B5EF4-FFF2-40B4-BE49-F238E27FC236}">
                <a16:creationId xmlns:a16="http://schemas.microsoft.com/office/drawing/2014/main" id="{311D4E78-1A74-425B-9EFF-A5BE956621CE}"/>
              </a:ext>
            </a:extLst>
          </p:cNvPr>
          <p:cNvSpPr>
            <a:spLocks noChangeArrowheads="1"/>
          </p:cNvSpPr>
          <p:nvPr/>
        </p:nvSpPr>
        <p:spPr bwMode="auto">
          <a:xfrm>
            <a:off x="7642225" y="550314"/>
            <a:ext cx="1155700" cy="400050"/>
          </a:xfrm>
          <a:prstGeom prst="rect">
            <a:avLst/>
          </a:prstGeom>
          <a:noFill/>
          <a:ln w="9525" algn="ctr">
            <a:noFill/>
            <a:miter lim="800000"/>
            <a:headEnd/>
            <a:tailEnd/>
          </a:ln>
          <a:effectLst/>
        </p:spPr>
        <p:txBody>
          <a:bodyPr lIns="0" rIns="0">
            <a:spAutoFit/>
          </a:bodyPr>
          <a:lstStyle/>
          <a:p>
            <a:pPr algn="ctr">
              <a:lnSpc>
                <a:spcPct val="100000"/>
              </a:lnSpc>
              <a:spcBef>
                <a:spcPts val="0"/>
              </a:spcBef>
              <a:buFont typeface="Wingdings" panose="05000000000000000000" pitchFamily="2" charset="2"/>
              <a:buNone/>
              <a:defRPr/>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a:t>
            </a:r>
            <a:endPar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endParaRPr>
          </a:p>
        </p:txBody>
      </p:sp>
      <p:grpSp>
        <p:nvGrpSpPr>
          <p:cNvPr id="8" name="组合 75">
            <a:extLst>
              <a:ext uri="{FF2B5EF4-FFF2-40B4-BE49-F238E27FC236}">
                <a16:creationId xmlns:a16="http://schemas.microsoft.com/office/drawing/2014/main" id="{324BAD33-2F41-4106-80C5-359B565AE37D}"/>
              </a:ext>
            </a:extLst>
          </p:cNvPr>
          <p:cNvGrpSpPr>
            <a:grpSpLocks/>
          </p:cNvGrpSpPr>
          <p:nvPr/>
        </p:nvGrpSpPr>
        <p:grpSpPr bwMode="auto">
          <a:xfrm>
            <a:off x="407988" y="1816025"/>
            <a:ext cx="8535988" cy="4297362"/>
            <a:chOff x="408565" y="2525127"/>
            <a:chExt cx="8536200" cy="4297318"/>
          </a:xfrm>
        </p:grpSpPr>
        <p:grpSp>
          <p:nvGrpSpPr>
            <p:cNvPr id="63509" name="组合 52">
              <a:extLst>
                <a:ext uri="{FF2B5EF4-FFF2-40B4-BE49-F238E27FC236}">
                  <a16:creationId xmlns:a16="http://schemas.microsoft.com/office/drawing/2014/main" id="{82DE0413-BB62-445E-B957-C08D0C5F649B}"/>
                </a:ext>
              </a:extLst>
            </p:cNvPr>
            <p:cNvGrpSpPr>
              <a:grpSpLocks/>
            </p:cNvGrpSpPr>
            <p:nvPr/>
          </p:nvGrpSpPr>
          <p:grpSpPr bwMode="auto">
            <a:xfrm>
              <a:off x="408565" y="2525127"/>
              <a:ext cx="8511925" cy="2296255"/>
              <a:chOff x="337313" y="3236648"/>
              <a:chExt cx="8511925" cy="2430978"/>
            </a:xfrm>
          </p:grpSpPr>
          <p:pic>
            <p:nvPicPr>
              <p:cNvPr id="63524" name="Picture 2" descr="uwnd2">
                <a:extLst>
                  <a:ext uri="{FF2B5EF4-FFF2-40B4-BE49-F238E27FC236}">
                    <a16:creationId xmlns:a16="http://schemas.microsoft.com/office/drawing/2014/main" id="{D979779D-D16F-42F9-97B1-F87E7E5B2C9F}"/>
                  </a:ext>
                </a:extLst>
              </p:cNvPr>
              <p:cNvPicPr preferRelativeResize="0">
                <a:picLocks noChangeArrowheads="1"/>
              </p:cNvPicPr>
              <p:nvPr/>
            </p:nvPicPr>
            <p:blipFill>
              <a:blip r:embed="rId3" cstate="print">
                <a:extLst>
                  <a:ext uri="{28A0092B-C50C-407E-A947-70E740481C1C}">
                    <a14:useLocalDpi xmlns:a14="http://schemas.microsoft.com/office/drawing/2010/main" val="0"/>
                  </a:ext>
                </a:extLst>
              </a:blip>
              <a:srcRect t="-728"/>
              <a:stretch>
                <a:fillRect/>
              </a:stretch>
            </p:blipFill>
            <p:spPr bwMode="auto">
              <a:xfrm>
                <a:off x="337313" y="3237580"/>
                <a:ext cx="4032000" cy="242954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3525" name="Text Box 3">
                <a:extLst>
                  <a:ext uri="{FF2B5EF4-FFF2-40B4-BE49-F238E27FC236}">
                    <a16:creationId xmlns:a16="http://schemas.microsoft.com/office/drawing/2014/main" id="{DBFD1961-64B3-4EC1-B675-ADE5B024EB51}"/>
                  </a:ext>
                </a:extLst>
              </p:cNvPr>
              <p:cNvSpPr txBox="1">
                <a:spLocks noChangeArrowheads="1"/>
              </p:cNvSpPr>
              <p:nvPr/>
            </p:nvSpPr>
            <p:spPr bwMode="auto">
              <a:xfrm>
                <a:off x="1295249" y="3276083"/>
                <a:ext cx="769441" cy="301878"/>
              </a:xfrm>
              <a:prstGeom prst="rect">
                <a:avLst/>
              </a:prstGeom>
              <a:solidFill>
                <a:schemeClr val="tx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lIns="0" tIns="0" rIns="0" bIns="0">
                <a:spAutoFit/>
              </a:bodyPr>
              <a:lstStyle>
                <a:lvl1pPr marL="533400" indent="-533400" eaLnBrk="0" hangingPunct="0">
                  <a:defRPr kumimoji="1" b="1" u="sng">
                    <a:solidFill>
                      <a:schemeClr val="tx1"/>
                    </a:solidFill>
                    <a:latin typeface="Times New Roman" panose="02020603050405020304" pitchFamily="18" charset="0"/>
                    <a:ea typeface="黑体" panose="02010609060101010101" pitchFamily="49" charset="-122"/>
                  </a:defRPr>
                </a:lvl1pPr>
                <a:lvl2pPr marL="742950" indent="-285750" eaLnBrk="0" hangingPunct="0">
                  <a:defRPr kumimoji="1" b="1" u="sng">
                    <a:solidFill>
                      <a:schemeClr val="tx1"/>
                    </a:solidFill>
                    <a:latin typeface="Times New Roman" panose="02020603050405020304" pitchFamily="18" charset="0"/>
                    <a:ea typeface="黑体" panose="02010609060101010101" pitchFamily="49" charset="-122"/>
                  </a:defRPr>
                </a:lvl2pPr>
                <a:lvl3pPr marL="1143000" indent="-228600" eaLnBrk="0" hangingPunct="0">
                  <a:defRPr kumimoji="1" b="1" u="sng">
                    <a:solidFill>
                      <a:schemeClr val="tx1"/>
                    </a:solidFill>
                    <a:latin typeface="Times New Roman" panose="02020603050405020304" pitchFamily="18" charset="0"/>
                    <a:ea typeface="黑体" panose="02010609060101010101" pitchFamily="49" charset="-122"/>
                  </a:defRPr>
                </a:lvl3pPr>
                <a:lvl4pPr marL="1600200" indent="-228600" eaLnBrk="0" hangingPunct="0">
                  <a:defRPr kumimoji="1" b="1" u="sng">
                    <a:solidFill>
                      <a:schemeClr val="tx1"/>
                    </a:solidFill>
                    <a:latin typeface="Times New Roman" panose="02020603050405020304" pitchFamily="18" charset="0"/>
                    <a:ea typeface="黑体" panose="02010609060101010101" pitchFamily="49" charset="-122"/>
                  </a:defRPr>
                </a:lvl4pPr>
                <a:lvl5pPr marL="2057400" indent="-228600" eaLnBrk="0" hangingPunct="0">
                  <a:defRPr kumimoji="1" b="1" u="sng">
                    <a:solidFill>
                      <a:schemeClr val="tx1"/>
                    </a:solidFill>
                    <a:latin typeface="Times New Roman" panose="02020603050405020304" pitchFamily="18" charset="0"/>
                    <a:ea typeface="黑体" panose="02010609060101010101" pitchFamily="49" charset="-122"/>
                  </a:defRPr>
                </a:lvl5pPr>
                <a:lvl6pPr marL="25146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6pPr>
                <a:lvl7pPr marL="29718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7pPr>
                <a:lvl8pPr marL="34290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8pPr>
                <a:lvl9pPr marL="38862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9pPr>
              </a:lstStyle>
              <a:p>
                <a:pPr eaLnBrk="1" hangingPunct="1">
                  <a:lnSpc>
                    <a:spcPct val="100000"/>
                  </a:lnSpc>
                  <a:spcBef>
                    <a:spcPct val="0"/>
                  </a:spcBef>
                  <a:buFont typeface="Wingdings" panose="05000000000000000000" pitchFamily="2" charset="2"/>
                  <a:buNone/>
                </a:pPr>
                <a:r>
                  <a:rPr lang="en-US" altLang="zh-CN" u="none">
                    <a:solidFill>
                      <a:srgbClr val="0000FF"/>
                    </a:solidFill>
                    <a:latin typeface="Arial" panose="020B0604020202020204" pitchFamily="34" charset="0"/>
                    <a:cs typeface="Arial" panose="020B0604020202020204" pitchFamily="34" charset="0"/>
                  </a:rPr>
                  <a:t>ERSST</a:t>
                </a:r>
              </a:p>
            </p:txBody>
          </p:sp>
          <p:pic>
            <p:nvPicPr>
              <p:cNvPr id="63526" name="Picture 5" descr="uwnd3">
                <a:extLst>
                  <a:ext uri="{FF2B5EF4-FFF2-40B4-BE49-F238E27FC236}">
                    <a16:creationId xmlns:a16="http://schemas.microsoft.com/office/drawing/2014/main" id="{545CAB8A-E208-495A-8F1D-052126155E9C}"/>
                  </a:ext>
                </a:extLst>
              </p:cNvPr>
              <p:cNvPicPr preferRelativeResize="0">
                <a:picLocks noChangeArrowheads="1"/>
              </p:cNvPicPr>
              <p:nvPr/>
            </p:nvPicPr>
            <p:blipFill>
              <a:blip r:embed="rId4" cstate="print">
                <a:extLst>
                  <a:ext uri="{28A0092B-C50C-407E-A947-70E740481C1C}">
                    <a14:useLocalDpi xmlns:a14="http://schemas.microsoft.com/office/drawing/2010/main" val="0"/>
                  </a:ext>
                </a:extLst>
              </a:blip>
              <a:srcRect t="-745"/>
              <a:stretch>
                <a:fillRect/>
              </a:stretch>
            </p:blipFill>
            <p:spPr bwMode="auto">
              <a:xfrm>
                <a:off x="4817238" y="3236648"/>
                <a:ext cx="4032000" cy="243097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3527" name="Text Box 4">
                <a:extLst>
                  <a:ext uri="{FF2B5EF4-FFF2-40B4-BE49-F238E27FC236}">
                    <a16:creationId xmlns:a16="http://schemas.microsoft.com/office/drawing/2014/main" id="{BAD19F8C-1562-4486-B42F-753F26A2DBA1}"/>
                  </a:ext>
                </a:extLst>
              </p:cNvPr>
              <p:cNvSpPr txBox="1">
                <a:spLocks noChangeArrowheads="1"/>
              </p:cNvSpPr>
              <p:nvPr/>
            </p:nvSpPr>
            <p:spPr bwMode="auto">
              <a:xfrm>
                <a:off x="5501937" y="3269292"/>
                <a:ext cx="1282402" cy="301878"/>
              </a:xfrm>
              <a:prstGeom prst="rect">
                <a:avLst/>
              </a:prstGeom>
              <a:solidFill>
                <a:schemeClr val="tx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lIns="0" tIns="0" rIns="0" bIns="0">
                <a:spAutoFit/>
              </a:bodyPr>
              <a:lstStyle>
                <a:lvl1pPr marL="533400" indent="-533400" eaLnBrk="0" hangingPunct="0">
                  <a:defRPr kumimoji="1" b="1" u="sng">
                    <a:solidFill>
                      <a:schemeClr val="tx1"/>
                    </a:solidFill>
                    <a:latin typeface="Times New Roman" panose="02020603050405020304" pitchFamily="18" charset="0"/>
                    <a:ea typeface="黑体" panose="02010609060101010101" pitchFamily="49" charset="-122"/>
                  </a:defRPr>
                </a:lvl1pPr>
                <a:lvl2pPr marL="742950" indent="-285750" eaLnBrk="0" hangingPunct="0">
                  <a:defRPr kumimoji="1" b="1" u="sng">
                    <a:solidFill>
                      <a:schemeClr val="tx1"/>
                    </a:solidFill>
                    <a:latin typeface="Times New Roman" panose="02020603050405020304" pitchFamily="18" charset="0"/>
                    <a:ea typeface="黑体" panose="02010609060101010101" pitchFamily="49" charset="-122"/>
                  </a:defRPr>
                </a:lvl2pPr>
                <a:lvl3pPr marL="1143000" indent="-228600" eaLnBrk="0" hangingPunct="0">
                  <a:defRPr kumimoji="1" b="1" u="sng">
                    <a:solidFill>
                      <a:schemeClr val="tx1"/>
                    </a:solidFill>
                    <a:latin typeface="Times New Roman" panose="02020603050405020304" pitchFamily="18" charset="0"/>
                    <a:ea typeface="黑体" panose="02010609060101010101" pitchFamily="49" charset="-122"/>
                  </a:defRPr>
                </a:lvl3pPr>
                <a:lvl4pPr marL="1600200" indent="-228600" eaLnBrk="0" hangingPunct="0">
                  <a:defRPr kumimoji="1" b="1" u="sng">
                    <a:solidFill>
                      <a:schemeClr val="tx1"/>
                    </a:solidFill>
                    <a:latin typeface="Times New Roman" panose="02020603050405020304" pitchFamily="18" charset="0"/>
                    <a:ea typeface="黑体" panose="02010609060101010101" pitchFamily="49" charset="-122"/>
                  </a:defRPr>
                </a:lvl4pPr>
                <a:lvl5pPr marL="2057400" indent="-228600" eaLnBrk="0" hangingPunct="0">
                  <a:defRPr kumimoji="1" b="1" u="sng">
                    <a:solidFill>
                      <a:schemeClr val="tx1"/>
                    </a:solidFill>
                    <a:latin typeface="Times New Roman" panose="02020603050405020304" pitchFamily="18" charset="0"/>
                    <a:ea typeface="黑体" panose="02010609060101010101" pitchFamily="49" charset="-122"/>
                  </a:defRPr>
                </a:lvl5pPr>
                <a:lvl6pPr marL="25146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6pPr>
                <a:lvl7pPr marL="29718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7pPr>
                <a:lvl8pPr marL="34290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8pPr>
                <a:lvl9pPr marL="38862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9pPr>
              </a:lstStyle>
              <a:p>
                <a:pPr eaLnBrk="1" hangingPunct="1">
                  <a:lnSpc>
                    <a:spcPct val="100000"/>
                  </a:lnSpc>
                  <a:spcBef>
                    <a:spcPct val="0"/>
                  </a:spcBef>
                  <a:buFont typeface="Wingdings" panose="05000000000000000000" pitchFamily="2" charset="2"/>
                  <a:buNone/>
                </a:pPr>
                <a:r>
                  <a:rPr lang="en-US" altLang="zh-CN" u="none">
                    <a:solidFill>
                      <a:srgbClr val="0000FF"/>
                    </a:solidFill>
                    <a:latin typeface="Arial" panose="020B0604020202020204" pitchFamily="34" charset="0"/>
                    <a:cs typeface="Arial" panose="020B0604020202020204" pitchFamily="34" charset="0"/>
                  </a:rPr>
                  <a:t>Kaplan SST</a:t>
                </a:r>
              </a:p>
            </p:txBody>
          </p:sp>
        </p:grpSp>
        <p:sp>
          <p:nvSpPr>
            <p:cNvPr id="63510" name="Text Box 8">
              <a:extLst>
                <a:ext uri="{FF2B5EF4-FFF2-40B4-BE49-F238E27FC236}">
                  <a16:creationId xmlns:a16="http://schemas.microsoft.com/office/drawing/2014/main" id="{A492496B-DDDD-4CA6-816D-387F9E93DAB9}"/>
                </a:ext>
              </a:extLst>
            </p:cNvPr>
            <p:cNvSpPr txBox="1">
              <a:spLocks noChangeArrowheads="1"/>
            </p:cNvSpPr>
            <p:nvPr/>
          </p:nvSpPr>
          <p:spPr bwMode="auto">
            <a:xfrm>
              <a:off x="7945745" y="4222051"/>
              <a:ext cx="846407" cy="184664"/>
            </a:xfrm>
            <a:prstGeom prst="rect">
              <a:avLst/>
            </a:prstGeom>
            <a:solidFill>
              <a:schemeClr val="tx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lIns="0" tIns="0" rIns="0" bIns="0">
              <a:spAutoFit/>
            </a:bodyPr>
            <a:lstStyle>
              <a:lvl1pPr marL="533400" indent="-533400" eaLnBrk="0" hangingPunct="0">
                <a:defRPr kumimoji="1" b="1" u="sng">
                  <a:solidFill>
                    <a:schemeClr val="tx1"/>
                  </a:solidFill>
                  <a:latin typeface="Times New Roman" panose="02020603050405020304" pitchFamily="18" charset="0"/>
                  <a:ea typeface="黑体" panose="02010609060101010101" pitchFamily="49" charset="-122"/>
                </a:defRPr>
              </a:lvl1pPr>
              <a:lvl2pPr marL="742950" indent="-285750" eaLnBrk="0" hangingPunct="0">
                <a:defRPr kumimoji="1" b="1" u="sng">
                  <a:solidFill>
                    <a:schemeClr val="tx1"/>
                  </a:solidFill>
                  <a:latin typeface="Times New Roman" panose="02020603050405020304" pitchFamily="18" charset="0"/>
                  <a:ea typeface="黑体" panose="02010609060101010101" pitchFamily="49" charset="-122"/>
                </a:defRPr>
              </a:lvl2pPr>
              <a:lvl3pPr marL="1143000" indent="-228600" eaLnBrk="0" hangingPunct="0">
                <a:defRPr kumimoji="1" b="1" u="sng">
                  <a:solidFill>
                    <a:schemeClr val="tx1"/>
                  </a:solidFill>
                  <a:latin typeface="Times New Roman" panose="02020603050405020304" pitchFamily="18" charset="0"/>
                  <a:ea typeface="黑体" panose="02010609060101010101" pitchFamily="49" charset="-122"/>
                </a:defRPr>
              </a:lvl3pPr>
              <a:lvl4pPr marL="1600200" indent="-228600" eaLnBrk="0" hangingPunct="0">
                <a:defRPr kumimoji="1" b="1" u="sng">
                  <a:solidFill>
                    <a:schemeClr val="tx1"/>
                  </a:solidFill>
                  <a:latin typeface="Times New Roman" panose="02020603050405020304" pitchFamily="18" charset="0"/>
                  <a:ea typeface="黑体" panose="02010609060101010101" pitchFamily="49" charset="-122"/>
                </a:defRPr>
              </a:lvl4pPr>
              <a:lvl5pPr marL="2057400" indent="-228600" eaLnBrk="0" hangingPunct="0">
                <a:defRPr kumimoji="1" b="1" u="sng">
                  <a:solidFill>
                    <a:schemeClr val="tx1"/>
                  </a:solidFill>
                  <a:latin typeface="Times New Roman" panose="02020603050405020304" pitchFamily="18" charset="0"/>
                  <a:ea typeface="黑体" panose="02010609060101010101" pitchFamily="49" charset="-122"/>
                </a:defRPr>
              </a:lvl5pPr>
              <a:lvl6pPr marL="25146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6pPr>
              <a:lvl7pPr marL="29718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7pPr>
              <a:lvl8pPr marL="34290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8pPr>
              <a:lvl9pPr marL="38862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9pPr>
            </a:lstStyle>
            <a:p>
              <a:pPr eaLnBrk="1" hangingPunct="1">
                <a:lnSpc>
                  <a:spcPct val="100000"/>
                </a:lnSpc>
                <a:spcBef>
                  <a:spcPct val="0"/>
                </a:spcBef>
                <a:buFont typeface="Wingdings" panose="05000000000000000000" pitchFamily="2" charset="2"/>
                <a:buNone/>
              </a:pPr>
              <a:r>
                <a:rPr lang="zh-CN" altLang="en-US" sz="1200" u="none" dirty="0">
                  <a:solidFill>
                    <a:srgbClr val="0000FF"/>
                  </a:solidFill>
                  <a:latin typeface="Arial" panose="020B0604020202020204" pitchFamily="34" charset="0"/>
                  <a:cs typeface="Arial" panose="020B0604020202020204" pitchFamily="34" charset="0"/>
                </a:rPr>
                <a:t>（</a:t>
              </a:r>
              <a:r>
                <a:rPr lang="en-US" altLang="zh-CN" sz="1200" u="none" dirty="0">
                  <a:solidFill>
                    <a:srgbClr val="0000FF"/>
                  </a:solidFill>
                  <a:latin typeface="Arial" panose="020B0604020202020204" pitchFamily="34" charset="0"/>
                  <a:cs typeface="Arial" panose="020B0604020202020204" pitchFamily="34" charset="0"/>
                </a:rPr>
                <a:t>Unit</a:t>
              </a:r>
              <a:r>
                <a:rPr lang="zh-CN" altLang="en-US" sz="1200" u="none" dirty="0">
                  <a:solidFill>
                    <a:srgbClr val="0000FF"/>
                  </a:solidFill>
                  <a:latin typeface="Arial" panose="020B0604020202020204" pitchFamily="34" charset="0"/>
                  <a:cs typeface="Arial" panose="020B0604020202020204" pitchFamily="34" charset="0"/>
                </a:rPr>
                <a:t>：</a:t>
              </a:r>
              <a:r>
                <a:rPr lang="en-US" altLang="zh-CN" sz="1200" u="none" dirty="0">
                  <a:solidFill>
                    <a:srgbClr val="0000FF"/>
                  </a:solidFill>
                  <a:latin typeface="Arial" panose="020B0604020202020204" pitchFamily="34" charset="0"/>
                  <a:cs typeface="Arial" panose="020B0604020202020204" pitchFamily="34" charset="0"/>
                </a:rPr>
                <a:t>a</a:t>
              </a:r>
              <a:r>
                <a:rPr lang="zh-CN" altLang="en-US" sz="1200" u="none" dirty="0">
                  <a:solidFill>
                    <a:srgbClr val="0000FF"/>
                  </a:solidFill>
                  <a:latin typeface="Arial" panose="020B0604020202020204" pitchFamily="34" charset="0"/>
                  <a:cs typeface="Arial" panose="020B0604020202020204" pitchFamily="34" charset="0"/>
                </a:rPr>
                <a:t>）</a:t>
              </a:r>
            </a:p>
          </p:txBody>
        </p:sp>
        <p:grpSp>
          <p:nvGrpSpPr>
            <p:cNvPr id="63511" name="组合 57">
              <a:extLst>
                <a:ext uri="{FF2B5EF4-FFF2-40B4-BE49-F238E27FC236}">
                  <a16:creationId xmlns:a16="http://schemas.microsoft.com/office/drawing/2014/main" id="{3F9C67DD-7915-4D6D-925F-61271AB0AFAF}"/>
                </a:ext>
              </a:extLst>
            </p:cNvPr>
            <p:cNvGrpSpPr>
              <a:grpSpLocks/>
            </p:cNvGrpSpPr>
            <p:nvPr/>
          </p:nvGrpSpPr>
          <p:grpSpPr bwMode="auto">
            <a:xfrm>
              <a:off x="408686" y="4918496"/>
              <a:ext cx="4084300" cy="1903949"/>
              <a:chOff x="408686" y="4965996"/>
              <a:chExt cx="4084300" cy="1903949"/>
            </a:xfrm>
          </p:grpSpPr>
          <p:grpSp>
            <p:nvGrpSpPr>
              <p:cNvPr id="63519" name="Group 10">
                <a:extLst>
                  <a:ext uri="{FF2B5EF4-FFF2-40B4-BE49-F238E27FC236}">
                    <a16:creationId xmlns:a16="http://schemas.microsoft.com/office/drawing/2014/main" id="{AC304624-C559-4DF0-9140-3F3DA0E58E49}"/>
                  </a:ext>
                </a:extLst>
              </p:cNvPr>
              <p:cNvGrpSpPr>
                <a:grpSpLocks/>
              </p:cNvGrpSpPr>
              <p:nvPr/>
            </p:nvGrpSpPr>
            <p:grpSpPr bwMode="auto">
              <a:xfrm>
                <a:off x="408686" y="4965996"/>
                <a:ext cx="4032000" cy="1903949"/>
                <a:chOff x="1273" y="1074"/>
                <a:chExt cx="3213" cy="2083"/>
              </a:xfrm>
            </p:grpSpPr>
            <p:pic>
              <p:nvPicPr>
                <p:cNvPr id="63521" name="Picture 11" descr="uwnd1">
                  <a:extLst>
                    <a:ext uri="{FF2B5EF4-FFF2-40B4-BE49-F238E27FC236}">
                      <a16:creationId xmlns:a16="http://schemas.microsoft.com/office/drawing/2014/main" id="{F7FC9F10-B6AB-4D0B-8387-4ECEDE5437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3" y="1074"/>
                  <a:ext cx="3213" cy="2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22" name="Line 12">
                  <a:extLst>
                    <a:ext uri="{FF2B5EF4-FFF2-40B4-BE49-F238E27FC236}">
                      <a16:creationId xmlns:a16="http://schemas.microsoft.com/office/drawing/2014/main" id="{F06E1C45-4946-4042-9C94-FB268192C633}"/>
                    </a:ext>
                  </a:extLst>
                </p:cNvPr>
                <p:cNvSpPr>
                  <a:spLocks noChangeShapeType="1"/>
                </p:cNvSpPr>
                <p:nvPr/>
              </p:nvSpPr>
              <p:spPr bwMode="auto">
                <a:xfrm flipH="1" flipV="1">
                  <a:off x="3411" y="1321"/>
                  <a:ext cx="135" cy="238"/>
                </a:xfrm>
                <a:prstGeom prst="line">
                  <a:avLst/>
                </a:prstGeom>
                <a:noFill/>
                <a:ln w="38100">
                  <a:solidFill>
                    <a:srgbClr val="002EC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3523" name="Text Box 13">
                  <a:extLst>
                    <a:ext uri="{FF2B5EF4-FFF2-40B4-BE49-F238E27FC236}">
                      <a16:creationId xmlns:a16="http://schemas.microsoft.com/office/drawing/2014/main" id="{2171C75B-F323-4AE6-99DC-D465B224536A}"/>
                    </a:ext>
                  </a:extLst>
                </p:cNvPr>
                <p:cNvSpPr txBox="1">
                  <a:spLocks noChangeArrowheads="1"/>
                </p:cNvSpPr>
                <p:nvPr/>
              </p:nvSpPr>
              <p:spPr bwMode="auto">
                <a:xfrm>
                  <a:off x="3317" y="1489"/>
                  <a:ext cx="544" cy="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marL="533400" indent="-533400" eaLnBrk="0" hangingPunct="0">
                    <a:defRPr kumimoji="1" b="1" u="sng">
                      <a:solidFill>
                        <a:schemeClr val="tx1"/>
                      </a:solidFill>
                      <a:latin typeface="Times New Roman" panose="02020603050405020304" pitchFamily="18" charset="0"/>
                      <a:ea typeface="黑体" panose="02010609060101010101" pitchFamily="49" charset="-122"/>
                    </a:defRPr>
                  </a:lvl1pPr>
                  <a:lvl2pPr marL="742950" indent="-285750" eaLnBrk="0" hangingPunct="0">
                    <a:defRPr kumimoji="1" b="1" u="sng">
                      <a:solidFill>
                        <a:schemeClr val="tx1"/>
                      </a:solidFill>
                      <a:latin typeface="Times New Roman" panose="02020603050405020304" pitchFamily="18" charset="0"/>
                      <a:ea typeface="黑体" panose="02010609060101010101" pitchFamily="49" charset="-122"/>
                    </a:defRPr>
                  </a:lvl2pPr>
                  <a:lvl3pPr marL="1143000" indent="-228600" eaLnBrk="0" hangingPunct="0">
                    <a:defRPr kumimoji="1" b="1" u="sng">
                      <a:solidFill>
                        <a:schemeClr val="tx1"/>
                      </a:solidFill>
                      <a:latin typeface="Times New Roman" panose="02020603050405020304" pitchFamily="18" charset="0"/>
                      <a:ea typeface="黑体" panose="02010609060101010101" pitchFamily="49" charset="-122"/>
                    </a:defRPr>
                  </a:lvl3pPr>
                  <a:lvl4pPr marL="1600200" indent="-228600" eaLnBrk="0" hangingPunct="0">
                    <a:defRPr kumimoji="1" b="1" u="sng">
                      <a:solidFill>
                        <a:schemeClr val="tx1"/>
                      </a:solidFill>
                      <a:latin typeface="Times New Roman" panose="02020603050405020304" pitchFamily="18" charset="0"/>
                      <a:ea typeface="黑体" panose="02010609060101010101" pitchFamily="49" charset="-122"/>
                    </a:defRPr>
                  </a:lvl4pPr>
                  <a:lvl5pPr marL="2057400" indent="-228600" eaLnBrk="0" hangingPunct="0">
                    <a:defRPr kumimoji="1" b="1" u="sng">
                      <a:solidFill>
                        <a:schemeClr val="tx1"/>
                      </a:solidFill>
                      <a:latin typeface="Times New Roman" panose="02020603050405020304" pitchFamily="18" charset="0"/>
                      <a:ea typeface="黑体" panose="02010609060101010101" pitchFamily="49" charset="-122"/>
                    </a:defRPr>
                  </a:lvl5pPr>
                  <a:lvl6pPr marL="25146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6pPr>
                  <a:lvl7pPr marL="29718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7pPr>
                  <a:lvl8pPr marL="34290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8pPr>
                  <a:lvl9pPr marL="38862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9pPr>
                </a:lstStyle>
                <a:p>
                  <a:pPr eaLnBrk="1" hangingPunct="1">
                    <a:buFont typeface="Wingdings" panose="05000000000000000000" pitchFamily="2" charset="2"/>
                    <a:buNone/>
                  </a:pPr>
                  <a:r>
                    <a:rPr lang="en-US" altLang="zh-CN" sz="2000" u="none">
                      <a:solidFill>
                        <a:srgbClr val="002EC0"/>
                      </a:solidFill>
                      <a:latin typeface="Arial" panose="020B0604020202020204" pitchFamily="34" charset="0"/>
                      <a:cs typeface="Arial" panose="020B0604020202020204" pitchFamily="34" charset="0"/>
                    </a:rPr>
                    <a:t>12 a</a:t>
                  </a:r>
                </a:p>
              </p:txBody>
            </p:sp>
          </p:grpSp>
          <p:sp>
            <p:nvSpPr>
              <p:cNvPr id="63520" name="Text Box 9">
                <a:extLst>
                  <a:ext uri="{FF2B5EF4-FFF2-40B4-BE49-F238E27FC236}">
                    <a16:creationId xmlns:a16="http://schemas.microsoft.com/office/drawing/2014/main" id="{83AC6A7B-7B2A-4AF2-84C8-EA2CA93FA594}"/>
                  </a:ext>
                </a:extLst>
              </p:cNvPr>
              <p:cNvSpPr txBox="1">
                <a:spLocks noChangeArrowheads="1"/>
              </p:cNvSpPr>
              <p:nvPr/>
            </p:nvSpPr>
            <p:spPr bwMode="auto">
              <a:xfrm>
                <a:off x="1201600" y="6231237"/>
                <a:ext cx="3291386" cy="42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marL="179388" indent="-179388" eaLnBrk="0" hangingPunct="0">
                  <a:defRPr kumimoji="1" b="1" u="sng">
                    <a:solidFill>
                      <a:schemeClr val="tx1"/>
                    </a:solidFill>
                    <a:latin typeface="Times New Roman" panose="02020603050405020304" pitchFamily="18" charset="0"/>
                    <a:ea typeface="黑体" panose="02010609060101010101" pitchFamily="49" charset="-122"/>
                  </a:defRPr>
                </a:lvl1pPr>
                <a:lvl2pPr marL="742950" indent="-285750" eaLnBrk="0" hangingPunct="0">
                  <a:defRPr kumimoji="1" b="1" u="sng">
                    <a:solidFill>
                      <a:schemeClr val="tx1"/>
                    </a:solidFill>
                    <a:latin typeface="Times New Roman" panose="02020603050405020304" pitchFamily="18" charset="0"/>
                    <a:ea typeface="黑体" panose="02010609060101010101" pitchFamily="49" charset="-122"/>
                  </a:defRPr>
                </a:lvl2pPr>
                <a:lvl3pPr marL="1143000" indent="-228600" eaLnBrk="0" hangingPunct="0">
                  <a:defRPr kumimoji="1" b="1" u="sng">
                    <a:solidFill>
                      <a:schemeClr val="tx1"/>
                    </a:solidFill>
                    <a:latin typeface="Times New Roman" panose="02020603050405020304" pitchFamily="18" charset="0"/>
                    <a:ea typeface="黑体" panose="02010609060101010101" pitchFamily="49" charset="-122"/>
                  </a:defRPr>
                </a:lvl3pPr>
                <a:lvl4pPr marL="1600200" indent="-228600" eaLnBrk="0" hangingPunct="0">
                  <a:defRPr kumimoji="1" b="1" u="sng">
                    <a:solidFill>
                      <a:schemeClr val="tx1"/>
                    </a:solidFill>
                    <a:latin typeface="Times New Roman" panose="02020603050405020304" pitchFamily="18" charset="0"/>
                    <a:ea typeface="黑体" panose="02010609060101010101" pitchFamily="49" charset="-122"/>
                  </a:defRPr>
                </a:lvl4pPr>
                <a:lvl5pPr marL="2057400" indent="-228600" eaLnBrk="0" hangingPunct="0">
                  <a:defRPr kumimoji="1" b="1" u="sng">
                    <a:solidFill>
                      <a:schemeClr val="tx1"/>
                    </a:solidFill>
                    <a:latin typeface="Times New Roman" panose="02020603050405020304" pitchFamily="18" charset="0"/>
                    <a:ea typeface="黑体" panose="02010609060101010101" pitchFamily="49" charset="-122"/>
                  </a:defRPr>
                </a:lvl5pPr>
                <a:lvl6pPr marL="25146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6pPr>
                <a:lvl7pPr marL="29718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7pPr>
                <a:lvl8pPr marL="34290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8pPr>
                <a:lvl9pPr marL="38862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9pPr>
              </a:lstStyle>
              <a:p>
                <a:pPr algn="ctr" eaLnBrk="1" hangingPunct="1">
                  <a:buFont typeface="Wingdings" panose="05000000000000000000" pitchFamily="2" charset="2"/>
                  <a:buNone/>
                </a:pPr>
                <a:r>
                  <a:rPr lang="en-US" altLang="zh-CN" u="none" dirty="0">
                    <a:solidFill>
                      <a:srgbClr val="0000FF"/>
                    </a:solidFill>
                    <a:latin typeface="Arial" panose="020B0604020202020204" pitchFamily="34" charset="0"/>
                    <a:cs typeface="Arial" panose="020B0604020202020204" pitchFamily="34" charset="0"/>
                  </a:rPr>
                  <a:t>Error Growth of AMO index</a:t>
                </a:r>
                <a:endParaRPr lang="zh-CN" altLang="en-US" u="none" dirty="0">
                  <a:solidFill>
                    <a:srgbClr val="0000FF"/>
                  </a:solidFill>
                  <a:latin typeface="Arial" panose="020B0604020202020204" pitchFamily="34" charset="0"/>
                  <a:cs typeface="Arial" panose="020B0604020202020204" pitchFamily="34" charset="0"/>
                </a:endParaRPr>
              </a:p>
            </p:txBody>
          </p:sp>
        </p:grpSp>
        <p:grpSp>
          <p:nvGrpSpPr>
            <p:cNvPr id="63512" name="组合 62">
              <a:extLst>
                <a:ext uri="{FF2B5EF4-FFF2-40B4-BE49-F238E27FC236}">
                  <a16:creationId xmlns:a16="http://schemas.microsoft.com/office/drawing/2014/main" id="{B5AF515E-AC17-402B-A630-0019B211829E}"/>
                </a:ext>
              </a:extLst>
            </p:cNvPr>
            <p:cNvGrpSpPr>
              <a:grpSpLocks/>
            </p:cNvGrpSpPr>
            <p:nvPr/>
          </p:nvGrpSpPr>
          <p:grpSpPr bwMode="auto">
            <a:xfrm>
              <a:off x="4887087" y="4906558"/>
              <a:ext cx="4057678" cy="1903941"/>
              <a:chOff x="4875212" y="4954058"/>
              <a:chExt cx="4057678" cy="1903941"/>
            </a:xfrm>
          </p:grpSpPr>
          <p:grpSp>
            <p:nvGrpSpPr>
              <p:cNvPr id="63514" name="Group 14">
                <a:extLst>
                  <a:ext uri="{FF2B5EF4-FFF2-40B4-BE49-F238E27FC236}">
                    <a16:creationId xmlns:a16="http://schemas.microsoft.com/office/drawing/2014/main" id="{109931E1-34B2-4E1F-B079-C950F6C3BD5E}"/>
                  </a:ext>
                </a:extLst>
              </p:cNvPr>
              <p:cNvGrpSpPr>
                <a:grpSpLocks/>
              </p:cNvGrpSpPr>
              <p:nvPr/>
            </p:nvGrpSpPr>
            <p:grpSpPr bwMode="auto">
              <a:xfrm>
                <a:off x="4875212" y="4954058"/>
                <a:ext cx="4032140" cy="1903941"/>
                <a:chOff x="1358" y="1074"/>
                <a:chExt cx="3062" cy="1944"/>
              </a:xfrm>
            </p:grpSpPr>
            <p:pic>
              <p:nvPicPr>
                <p:cNvPr id="63516" name="Picture 15" descr="uwnd6">
                  <a:extLst>
                    <a:ext uri="{FF2B5EF4-FFF2-40B4-BE49-F238E27FC236}">
                      <a16:creationId xmlns:a16="http://schemas.microsoft.com/office/drawing/2014/main" id="{E4F9DB23-7F50-4372-AC55-1DCD5C275145}"/>
                    </a:ext>
                  </a:extLst>
                </p:cNvPr>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8" y="1074"/>
                  <a:ext cx="3062" cy="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17" name="Line 16">
                  <a:extLst>
                    <a:ext uri="{FF2B5EF4-FFF2-40B4-BE49-F238E27FC236}">
                      <a16:creationId xmlns:a16="http://schemas.microsoft.com/office/drawing/2014/main" id="{7D2E6198-1DA9-41A8-B23D-0DAB3A786C8F}"/>
                    </a:ext>
                  </a:extLst>
                </p:cNvPr>
                <p:cNvSpPr>
                  <a:spLocks noChangeShapeType="1"/>
                </p:cNvSpPr>
                <p:nvPr/>
              </p:nvSpPr>
              <p:spPr bwMode="auto">
                <a:xfrm flipH="1" flipV="1">
                  <a:off x="3055" y="1338"/>
                  <a:ext cx="107" cy="232"/>
                </a:xfrm>
                <a:prstGeom prst="line">
                  <a:avLst/>
                </a:prstGeom>
                <a:noFill/>
                <a:ln w="38100">
                  <a:solidFill>
                    <a:srgbClr val="002EC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3518" name="Text Box 17">
                  <a:extLst>
                    <a:ext uri="{FF2B5EF4-FFF2-40B4-BE49-F238E27FC236}">
                      <a16:creationId xmlns:a16="http://schemas.microsoft.com/office/drawing/2014/main" id="{08F86355-8C1E-40A0-89B8-E05502493A1D}"/>
                    </a:ext>
                  </a:extLst>
                </p:cNvPr>
                <p:cNvSpPr txBox="1">
                  <a:spLocks noChangeArrowheads="1"/>
                </p:cNvSpPr>
                <p:nvPr/>
              </p:nvSpPr>
              <p:spPr bwMode="auto">
                <a:xfrm>
                  <a:off x="2928" y="1482"/>
                  <a:ext cx="519"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marL="533400" indent="-533400" eaLnBrk="0" hangingPunct="0">
                    <a:defRPr kumimoji="1" b="1" u="sng">
                      <a:solidFill>
                        <a:schemeClr val="tx1"/>
                      </a:solidFill>
                      <a:latin typeface="Times New Roman" panose="02020603050405020304" pitchFamily="18" charset="0"/>
                      <a:ea typeface="黑体" panose="02010609060101010101" pitchFamily="49" charset="-122"/>
                    </a:defRPr>
                  </a:lvl1pPr>
                  <a:lvl2pPr marL="742950" indent="-285750" eaLnBrk="0" hangingPunct="0">
                    <a:defRPr kumimoji="1" b="1" u="sng">
                      <a:solidFill>
                        <a:schemeClr val="tx1"/>
                      </a:solidFill>
                      <a:latin typeface="Times New Roman" panose="02020603050405020304" pitchFamily="18" charset="0"/>
                      <a:ea typeface="黑体" panose="02010609060101010101" pitchFamily="49" charset="-122"/>
                    </a:defRPr>
                  </a:lvl2pPr>
                  <a:lvl3pPr marL="1143000" indent="-228600" eaLnBrk="0" hangingPunct="0">
                    <a:defRPr kumimoji="1" b="1" u="sng">
                      <a:solidFill>
                        <a:schemeClr val="tx1"/>
                      </a:solidFill>
                      <a:latin typeface="Times New Roman" panose="02020603050405020304" pitchFamily="18" charset="0"/>
                      <a:ea typeface="黑体" panose="02010609060101010101" pitchFamily="49" charset="-122"/>
                    </a:defRPr>
                  </a:lvl3pPr>
                  <a:lvl4pPr marL="1600200" indent="-228600" eaLnBrk="0" hangingPunct="0">
                    <a:defRPr kumimoji="1" b="1" u="sng">
                      <a:solidFill>
                        <a:schemeClr val="tx1"/>
                      </a:solidFill>
                      <a:latin typeface="Times New Roman" panose="02020603050405020304" pitchFamily="18" charset="0"/>
                      <a:ea typeface="黑体" panose="02010609060101010101" pitchFamily="49" charset="-122"/>
                    </a:defRPr>
                  </a:lvl4pPr>
                  <a:lvl5pPr marL="2057400" indent="-228600" eaLnBrk="0" hangingPunct="0">
                    <a:defRPr kumimoji="1" b="1" u="sng">
                      <a:solidFill>
                        <a:schemeClr val="tx1"/>
                      </a:solidFill>
                      <a:latin typeface="Times New Roman" panose="02020603050405020304" pitchFamily="18" charset="0"/>
                      <a:ea typeface="黑体" panose="02010609060101010101" pitchFamily="49" charset="-122"/>
                    </a:defRPr>
                  </a:lvl5pPr>
                  <a:lvl6pPr marL="25146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6pPr>
                  <a:lvl7pPr marL="29718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7pPr>
                  <a:lvl8pPr marL="34290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8pPr>
                  <a:lvl9pPr marL="38862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9pPr>
                </a:lstStyle>
                <a:p>
                  <a:pPr eaLnBrk="1" hangingPunct="1">
                    <a:buFont typeface="Wingdings" panose="05000000000000000000" pitchFamily="2" charset="2"/>
                    <a:buNone/>
                  </a:pPr>
                  <a:r>
                    <a:rPr lang="en-US" altLang="zh-CN" sz="2000" u="none">
                      <a:solidFill>
                        <a:srgbClr val="002EC0"/>
                      </a:solidFill>
                      <a:latin typeface="Arial" panose="020B0604020202020204" pitchFamily="34" charset="0"/>
                      <a:cs typeface="Arial" panose="020B0604020202020204" pitchFamily="34" charset="0"/>
                    </a:rPr>
                    <a:t>10 a</a:t>
                  </a:r>
                </a:p>
              </p:txBody>
            </p:sp>
          </p:grpSp>
          <p:sp>
            <p:nvSpPr>
              <p:cNvPr id="63515" name="Text Box 18">
                <a:extLst>
                  <a:ext uri="{FF2B5EF4-FFF2-40B4-BE49-F238E27FC236}">
                    <a16:creationId xmlns:a16="http://schemas.microsoft.com/office/drawing/2014/main" id="{F95EFD73-8DD6-4650-A675-845D948F9683}"/>
                  </a:ext>
                </a:extLst>
              </p:cNvPr>
              <p:cNvSpPr txBox="1">
                <a:spLocks noChangeArrowheads="1"/>
              </p:cNvSpPr>
              <p:nvPr/>
            </p:nvSpPr>
            <p:spPr bwMode="auto">
              <a:xfrm>
                <a:off x="5685273" y="6230009"/>
                <a:ext cx="3247617" cy="42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eaLnBrk="0" hangingPunct="0">
                  <a:defRPr kumimoji="1" b="1" u="sng">
                    <a:solidFill>
                      <a:schemeClr val="tx1"/>
                    </a:solidFill>
                    <a:latin typeface="Times New Roman" panose="02020603050405020304" pitchFamily="18" charset="0"/>
                    <a:ea typeface="黑体" panose="02010609060101010101" pitchFamily="49" charset="-122"/>
                  </a:defRPr>
                </a:lvl1pPr>
                <a:lvl2pPr marL="742950" indent="-285750" eaLnBrk="0" hangingPunct="0">
                  <a:defRPr kumimoji="1" b="1" u="sng">
                    <a:solidFill>
                      <a:schemeClr val="tx1"/>
                    </a:solidFill>
                    <a:latin typeface="Times New Roman" panose="02020603050405020304" pitchFamily="18" charset="0"/>
                    <a:ea typeface="黑体" panose="02010609060101010101" pitchFamily="49" charset="-122"/>
                  </a:defRPr>
                </a:lvl2pPr>
                <a:lvl3pPr marL="1143000" indent="-228600" eaLnBrk="0" hangingPunct="0">
                  <a:defRPr kumimoji="1" b="1" u="sng">
                    <a:solidFill>
                      <a:schemeClr val="tx1"/>
                    </a:solidFill>
                    <a:latin typeface="Times New Roman" panose="02020603050405020304" pitchFamily="18" charset="0"/>
                    <a:ea typeface="黑体" panose="02010609060101010101" pitchFamily="49" charset="-122"/>
                  </a:defRPr>
                </a:lvl3pPr>
                <a:lvl4pPr marL="1600200" indent="-228600" eaLnBrk="0" hangingPunct="0">
                  <a:defRPr kumimoji="1" b="1" u="sng">
                    <a:solidFill>
                      <a:schemeClr val="tx1"/>
                    </a:solidFill>
                    <a:latin typeface="Times New Roman" panose="02020603050405020304" pitchFamily="18" charset="0"/>
                    <a:ea typeface="黑体" panose="02010609060101010101" pitchFamily="49" charset="-122"/>
                  </a:defRPr>
                </a:lvl4pPr>
                <a:lvl5pPr marL="2057400" indent="-228600" eaLnBrk="0" hangingPunct="0">
                  <a:defRPr kumimoji="1" b="1" u="sng">
                    <a:solidFill>
                      <a:schemeClr val="tx1"/>
                    </a:solidFill>
                    <a:latin typeface="Times New Roman" panose="02020603050405020304" pitchFamily="18" charset="0"/>
                    <a:ea typeface="黑体" panose="02010609060101010101" pitchFamily="49" charset="-122"/>
                  </a:defRPr>
                </a:lvl5pPr>
                <a:lvl6pPr marL="25146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6pPr>
                <a:lvl7pPr marL="29718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7pPr>
                <a:lvl8pPr marL="34290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8pPr>
                <a:lvl9pPr marL="38862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9pPr>
              </a:lstStyle>
              <a:p>
                <a:pPr algn="ctr" eaLnBrk="1" hangingPunct="1">
                  <a:buFont typeface="Wingdings" panose="05000000000000000000" pitchFamily="2" charset="2"/>
                  <a:buNone/>
                </a:pPr>
                <a:r>
                  <a:rPr lang="en-US" altLang="zh-CN" u="none" dirty="0">
                    <a:solidFill>
                      <a:srgbClr val="0000FF"/>
                    </a:solidFill>
                    <a:latin typeface="Arial" panose="020B0604020202020204" pitchFamily="34" charset="0"/>
                    <a:cs typeface="Arial" panose="020B0604020202020204" pitchFamily="34" charset="0"/>
                  </a:rPr>
                  <a:t>Error Growth of PDO index</a:t>
                </a:r>
                <a:endParaRPr lang="zh-CN" altLang="en-US" u="none" dirty="0">
                  <a:solidFill>
                    <a:srgbClr val="0000FF"/>
                  </a:solidFill>
                  <a:latin typeface="Arial" panose="020B0604020202020204" pitchFamily="34" charset="0"/>
                  <a:cs typeface="Arial" panose="020B0604020202020204" pitchFamily="34" charset="0"/>
                </a:endParaRPr>
              </a:p>
            </p:txBody>
          </p:sp>
        </p:grpSp>
        <p:sp>
          <p:nvSpPr>
            <p:cNvPr id="63513" name="Text Box 8">
              <a:extLst>
                <a:ext uri="{FF2B5EF4-FFF2-40B4-BE49-F238E27FC236}">
                  <a16:creationId xmlns:a16="http://schemas.microsoft.com/office/drawing/2014/main" id="{4C3F9866-3062-43C2-82C2-33F3AF37D376}"/>
                </a:ext>
              </a:extLst>
            </p:cNvPr>
            <p:cNvSpPr txBox="1">
              <a:spLocks noChangeArrowheads="1"/>
            </p:cNvSpPr>
            <p:nvPr/>
          </p:nvSpPr>
          <p:spPr bwMode="auto">
            <a:xfrm>
              <a:off x="3454892" y="4231948"/>
              <a:ext cx="846407" cy="184664"/>
            </a:xfrm>
            <a:prstGeom prst="rect">
              <a:avLst/>
            </a:prstGeom>
            <a:solidFill>
              <a:schemeClr val="tx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lIns="0" tIns="0" rIns="0" bIns="0">
              <a:spAutoFit/>
            </a:bodyPr>
            <a:lstStyle>
              <a:lvl1pPr marL="533400" indent="-533400" eaLnBrk="0" hangingPunct="0">
                <a:defRPr kumimoji="1" b="1" u="sng">
                  <a:solidFill>
                    <a:schemeClr val="tx1"/>
                  </a:solidFill>
                  <a:latin typeface="Times New Roman" panose="02020603050405020304" pitchFamily="18" charset="0"/>
                  <a:ea typeface="黑体" panose="02010609060101010101" pitchFamily="49" charset="-122"/>
                </a:defRPr>
              </a:lvl1pPr>
              <a:lvl2pPr marL="742950" indent="-285750" eaLnBrk="0" hangingPunct="0">
                <a:defRPr kumimoji="1" b="1" u="sng">
                  <a:solidFill>
                    <a:schemeClr val="tx1"/>
                  </a:solidFill>
                  <a:latin typeface="Times New Roman" panose="02020603050405020304" pitchFamily="18" charset="0"/>
                  <a:ea typeface="黑体" panose="02010609060101010101" pitchFamily="49" charset="-122"/>
                </a:defRPr>
              </a:lvl2pPr>
              <a:lvl3pPr marL="1143000" indent="-228600" eaLnBrk="0" hangingPunct="0">
                <a:defRPr kumimoji="1" b="1" u="sng">
                  <a:solidFill>
                    <a:schemeClr val="tx1"/>
                  </a:solidFill>
                  <a:latin typeface="Times New Roman" panose="02020603050405020304" pitchFamily="18" charset="0"/>
                  <a:ea typeface="黑体" panose="02010609060101010101" pitchFamily="49" charset="-122"/>
                </a:defRPr>
              </a:lvl3pPr>
              <a:lvl4pPr marL="1600200" indent="-228600" eaLnBrk="0" hangingPunct="0">
                <a:defRPr kumimoji="1" b="1" u="sng">
                  <a:solidFill>
                    <a:schemeClr val="tx1"/>
                  </a:solidFill>
                  <a:latin typeface="Times New Roman" panose="02020603050405020304" pitchFamily="18" charset="0"/>
                  <a:ea typeface="黑体" panose="02010609060101010101" pitchFamily="49" charset="-122"/>
                </a:defRPr>
              </a:lvl4pPr>
              <a:lvl5pPr marL="2057400" indent="-228600" eaLnBrk="0" hangingPunct="0">
                <a:defRPr kumimoji="1" b="1" u="sng">
                  <a:solidFill>
                    <a:schemeClr val="tx1"/>
                  </a:solidFill>
                  <a:latin typeface="Times New Roman" panose="02020603050405020304" pitchFamily="18" charset="0"/>
                  <a:ea typeface="黑体" panose="02010609060101010101" pitchFamily="49" charset="-122"/>
                </a:defRPr>
              </a:lvl5pPr>
              <a:lvl6pPr marL="25146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6pPr>
              <a:lvl7pPr marL="29718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7pPr>
              <a:lvl8pPr marL="34290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8pPr>
              <a:lvl9pPr marL="3886200" indent="-228600" eaLnBrk="0" fontAlgn="base" hangingPunct="0">
                <a:lnSpc>
                  <a:spcPct val="120000"/>
                </a:lnSpc>
                <a:spcBef>
                  <a:spcPct val="50000"/>
                </a:spcBef>
                <a:spcAft>
                  <a:spcPct val="0"/>
                </a:spcAft>
                <a:buFont typeface="Wingdings" panose="05000000000000000000" pitchFamily="2" charset="2"/>
                <a:buChar char="q"/>
                <a:defRPr kumimoji="1" b="1" u="sng">
                  <a:solidFill>
                    <a:schemeClr val="tx1"/>
                  </a:solidFill>
                  <a:latin typeface="Times New Roman" panose="02020603050405020304" pitchFamily="18" charset="0"/>
                  <a:ea typeface="黑体" panose="02010609060101010101" pitchFamily="49" charset="-122"/>
                </a:defRPr>
              </a:lvl9pPr>
            </a:lstStyle>
            <a:p>
              <a:pPr eaLnBrk="1" hangingPunct="1">
                <a:lnSpc>
                  <a:spcPct val="100000"/>
                </a:lnSpc>
                <a:spcBef>
                  <a:spcPct val="0"/>
                </a:spcBef>
                <a:buFont typeface="Wingdings" panose="05000000000000000000" pitchFamily="2" charset="2"/>
                <a:buNone/>
              </a:pPr>
              <a:r>
                <a:rPr lang="zh-CN" altLang="en-US" sz="1200" u="none" dirty="0">
                  <a:solidFill>
                    <a:srgbClr val="0000FF"/>
                  </a:solidFill>
                  <a:latin typeface="Arial" panose="020B0604020202020204" pitchFamily="34" charset="0"/>
                  <a:cs typeface="Arial" panose="020B0604020202020204" pitchFamily="34" charset="0"/>
                </a:rPr>
                <a:t>（</a:t>
              </a:r>
              <a:r>
                <a:rPr lang="en-US" altLang="zh-CN" sz="1200" u="none" dirty="0">
                  <a:solidFill>
                    <a:srgbClr val="0000FF"/>
                  </a:solidFill>
                  <a:latin typeface="Arial" panose="020B0604020202020204" pitchFamily="34" charset="0"/>
                  <a:cs typeface="Arial" panose="020B0604020202020204" pitchFamily="34" charset="0"/>
                </a:rPr>
                <a:t>Unit</a:t>
              </a:r>
              <a:r>
                <a:rPr lang="zh-CN" altLang="en-US" sz="1200" u="none" dirty="0">
                  <a:solidFill>
                    <a:srgbClr val="0000FF"/>
                  </a:solidFill>
                  <a:latin typeface="Arial" panose="020B0604020202020204" pitchFamily="34" charset="0"/>
                  <a:cs typeface="Arial" panose="020B0604020202020204" pitchFamily="34" charset="0"/>
                </a:rPr>
                <a:t>：</a:t>
              </a:r>
              <a:r>
                <a:rPr lang="en-US" altLang="zh-CN" sz="1200" u="none" dirty="0">
                  <a:solidFill>
                    <a:srgbClr val="0000FF"/>
                  </a:solidFill>
                  <a:latin typeface="Arial" panose="020B0604020202020204" pitchFamily="34" charset="0"/>
                  <a:cs typeface="Arial" panose="020B0604020202020204" pitchFamily="34" charset="0"/>
                </a:rPr>
                <a:t>a</a:t>
              </a:r>
              <a:r>
                <a:rPr lang="zh-CN" altLang="en-US" sz="1200" u="none" dirty="0">
                  <a:solidFill>
                    <a:srgbClr val="0000FF"/>
                  </a:solidFill>
                  <a:latin typeface="Arial" panose="020B0604020202020204" pitchFamily="34" charset="0"/>
                  <a:cs typeface="Arial" panose="020B0604020202020204" pitchFamily="34" charset="0"/>
                </a:rPr>
                <a:t>）</a:t>
              </a:r>
            </a:p>
          </p:txBody>
        </p:sp>
      </p:grpSp>
      <p:grpSp>
        <p:nvGrpSpPr>
          <p:cNvPr id="14" name="Group 92">
            <a:extLst>
              <a:ext uri="{FF2B5EF4-FFF2-40B4-BE49-F238E27FC236}">
                <a16:creationId xmlns:a16="http://schemas.microsoft.com/office/drawing/2014/main" id="{EAED1E3B-C1AE-4B7C-B35C-5BEC02D35250}"/>
              </a:ext>
            </a:extLst>
          </p:cNvPr>
          <p:cNvGrpSpPr>
            <a:grpSpLocks/>
          </p:cNvGrpSpPr>
          <p:nvPr/>
        </p:nvGrpSpPr>
        <p:grpSpPr bwMode="auto">
          <a:xfrm>
            <a:off x="6729413" y="1310727"/>
            <a:ext cx="561975" cy="474662"/>
            <a:chOff x="3557" y="2313"/>
            <a:chExt cx="225" cy="457"/>
          </a:xfrm>
        </p:grpSpPr>
        <p:sp>
          <p:nvSpPr>
            <p:cNvPr id="74" name="Freeform 93">
              <a:extLst>
                <a:ext uri="{FF2B5EF4-FFF2-40B4-BE49-F238E27FC236}">
                  <a16:creationId xmlns:a16="http://schemas.microsoft.com/office/drawing/2014/main" id="{FAEC4EA4-8AA0-4711-A76B-C5D83ABAC6E0}"/>
                </a:ext>
              </a:extLst>
            </p:cNvPr>
            <p:cNvSpPr>
              <a:spLocks noEditPoints="1"/>
            </p:cNvSpPr>
            <p:nvPr/>
          </p:nvSpPr>
          <p:spPr bwMode="auto">
            <a:xfrm>
              <a:off x="3557" y="2313"/>
              <a:ext cx="225" cy="457"/>
            </a:xfrm>
            <a:custGeom>
              <a:avLst/>
              <a:gdLst/>
              <a:ahLst/>
              <a:cxnLst>
                <a:cxn ang="0">
                  <a:pos x="173" y="209"/>
                </a:cxn>
                <a:cxn ang="0">
                  <a:pos x="173" y="269"/>
                </a:cxn>
                <a:cxn ang="0">
                  <a:pos x="225" y="269"/>
                </a:cxn>
                <a:cxn ang="0">
                  <a:pos x="113" y="457"/>
                </a:cxn>
                <a:cxn ang="0">
                  <a:pos x="0" y="269"/>
                </a:cxn>
                <a:cxn ang="0">
                  <a:pos x="54" y="269"/>
                </a:cxn>
                <a:cxn ang="0">
                  <a:pos x="54" y="209"/>
                </a:cxn>
                <a:cxn ang="0">
                  <a:pos x="54" y="209"/>
                </a:cxn>
                <a:cxn ang="0">
                  <a:pos x="173" y="209"/>
                </a:cxn>
                <a:cxn ang="0">
                  <a:pos x="173" y="180"/>
                </a:cxn>
                <a:cxn ang="0">
                  <a:pos x="173" y="180"/>
                </a:cxn>
                <a:cxn ang="0">
                  <a:pos x="173" y="85"/>
                </a:cxn>
                <a:cxn ang="0">
                  <a:pos x="54" y="85"/>
                </a:cxn>
                <a:cxn ang="0">
                  <a:pos x="54" y="178"/>
                </a:cxn>
                <a:cxn ang="0">
                  <a:pos x="54" y="180"/>
                </a:cxn>
                <a:cxn ang="0">
                  <a:pos x="173" y="180"/>
                </a:cxn>
                <a:cxn ang="0">
                  <a:pos x="173" y="58"/>
                </a:cxn>
                <a:cxn ang="0">
                  <a:pos x="173" y="58"/>
                </a:cxn>
                <a:cxn ang="0">
                  <a:pos x="173" y="0"/>
                </a:cxn>
                <a:cxn ang="0">
                  <a:pos x="54" y="0"/>
                </a:cxn>
                <a:cxn ang="0">
                  <a:pos x="54" y="56"/>
                </a:cxn>
                <a:cxn ang="0">
                  <a:pos x="54" y="58"/>
                </a:cxn>
                <a:cxn ang="0">
                  <a:pos x="173" y="58"/>
                </a:cxn>
              </a:cxnLst>
              <a:rect l="0" t="0" r="r" b="b"/>
              <a:pathLst>
                <a:path w="225" h="457">
                  <a:moveTo>
                    <a:pt x="173" y="209"/>
                  </a:moveTo>
                  <a:lnTo>
                    <a:pt x="173" y="269"/>
                  </a:lnTo>
                  <a:lnTo>
                    <a:pt x="225" y="269"/>
                  </a:lnTo>
                  <a:lnTo>
                    <a:pt x="113" y="457"/>
                  </a:lnTo>
                  <a:lnTo>
                    <a:pt x="0" y="269"/>
                  </a:lnTo>
                  <a:lnTo>
                    <a:pt x="54" y="269"/>
                  </a:lnTo>
                  <a:lnTo>
                    <a:pt x="54" y="209"/>
                  </a:lnTo>
                  <a:lnTo>
                    <a:pt x="54" y="209"/>
                  </a:lnTo>
                  <a:lnTo>
                    <a:pt x="173" y="209"/>
                  </a:lnTo>
                  <a:close/>
                  <a:moveTo>
                    <a:pt x="173" y="180"/>
                  </a:moveTo>
                  <a:lnTo>
                    <a:pt x="173" y="180"/>
                  </a:lnTo>
                  <a:lnTo>
                    <a:pt x="173" y="85"/>
                  </a:lnTo>
                  <a:lnTo>
                    <a:pt x="54" y="85"/>
                  </a:lnTo>
                  <a:lnTo>
                    <a:pt x="54" y="178"/>
                  </a:lnTo>
                  <a:lnTo>
                    <a:pt x="54" y="180"/>
                  </a:lnTo>
                  <a:lnTo>
                    <a:pt x="173" y="180"/>
                  </a:lnTo>
                  <a:close/>
                  <a:moveTo>
                    <a:pt x="173" y="58"/>
                  </a:moveTo>
                  <a:lnTo>
                    <a:pt x="173" y="58"/>
                  </a:lnTo>
                  <a:lnTo>
                    <a:pt x="173" y="0"/>
                  </a:lnTo>
                  <a:lnTo>
                    <a:pt x="54" y="0"/>
                  </a:lnTo>
                  <a:lnTo>
                    <a:pt x="54" y="56"/>
                  </a:lnTo>
                  <a:lnTo>
                    <a:pt x="54" y="58"/>
                  </a:lnTo>
                  <a:lnTo>
                    <a:pt x="173" y="58"/>
                  </a:lnTo>
                  <a:close/>
                </a:path>
              </a:pathLst>
            </a:custGeom>
            <a:gradFill rotWithShape="1">
              <a:gsLst>
                <a:gs pos="0">
                  <a:srgbClr val="808080">
                    <a:gamma/>
                    <a:tint val="34902"/>
                    <a:invGamma/>
                  </a:srgbClr>
                </a:gs>
                <a:gs pos="100000">
                  <a:srgbClr val="808080"/>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sp>
          <p:nvSpPr>
            <p:cNvPr id="75" name="Freeform 94">
              <a:extLst>
                <a:ext uri="{FF2B5EF4-FFF2-40B4-BE49-F238E27FC236}">
                  <a16:creationId xmlns:a16="http://schemas.microsoft.com/office/drawing/2014/main" id="{25BCC9CA-1C3A-4F07-A5D8-D9F3ADE1BDEE}"/>
                </a:ext>
              </a:extLst>
            </p:cNvPr>
            <p:cNvSpPr>
              <a:spLocks noEditPoints="1"/>
            </p:cNvSpPr>
            <p:nvPr/>
          </p:nvSpPr>
          <p:spPr bwMode="auto">
            <a:xfrm>
              <a:off x="3573" y="2321"/>
              <a:ext cx="195" cy="434"/>
            </a:xfrm>
            <a:custGeom>
              <a:avLst/>
              <a:gdLst/>
              <a:ahLst/>
              <a:cxnLst>
                <a:cxn ang="0">
                  <a:pos x="97" y="434"/>
                </a:cxn>
                <a:cxn ang="0">
                  <a:pos x="0" y="269"/>
                </a:cxn>
                <a:cxn ang="0">
                  <a:pos x="38" y="269"/>
                </a:cxn>
                <a:cxn ang="0">
                  <a:pos x="46" y="269"/>
                </a:cxn>
                <a:cxn ang="0">
                  <a:pos x="46" y="261"/>
                </a:cxn>
                <a:cxn ang="0">
                  <a:pos x="46" y="209"/>
                </a:cxn>
                <a:cxn ang="0">
                  <a:pos x="149" y="209"/>
                </a:cxn>
                <a:cxn ang="0">
                  <a:pos x="149" y="261"/>
                </a:cxn>
                <a:cxn ang="0">
                  <a:pos x="149" y="269"/>
                </a:cxn>
                <a:cxn ang="0">
                  <a:pos x="157" y="269"/>
                </a:cxn>
                <a:cxn ang="0">
                  <a:pos x="195" y="269"/>
                </a:cxn>
                <a:cxn ang="0">
                  <a:pos x="97" y="434"/>
                </a:cxn>
                <a:cxn ang="0">
                  <a:pos x="97" y="434"/>
                </a:cxn>
                <a:cxn ang="0">
                  <a:pos x="46" y="164"/>
                </a:cxn>
                <a:cxn ang="0">
                  <a:pos x="46" y="85"/>
                </a:cxn>
                <a:cxn ang="0">
                  <a:pos x="149" y="85"/>
                </a:cxn>
                <a:cxn ang="0">
                  <a:pos x="149" y="164"/>
                </a:cxn>
                <a:cxn ang="0">
                  <a:pos x="46" y="164"/>
                </a:cxn>
                <a:cxn ang="0">
                  <a:pos x="46" y="164"/>
                </a:cxn>
                <a:cxn ang="0">
                  <a:pos x="46" y="42"/>
                </a:cxn>
                <a:cxn ang="0">
                  <a:pos x="46" y="0"/>
                </a:cxn>
                <a:cxn ang="0">
                  <a:pos x="149" y="0"/>
                </a:cxn>
                <a:cxn ang="0">
                  <a:pos x="149" y="42"/>
                </a:cxn>
                <a:cxn ang="0">
                  <a:pos x="46" y="42"/>
                </a:cxn>
                <a:cxn ang="0">
                  <a:pos x="46" y="42"/>
                </a:cxn>
              </a:cxnLst>
              <a:rect l="0" t="0" r="r" b="b"/>
              <a:pathLst>
                <a:path w="195" h="434">
                  <a:moveTo>
                    <a:pt x="97" y="434"/>
                  </a:moveTo>
                  <a:lnTo>
                    <a:pt x="0" y="269"/>
                  </a:lnTo>
                  <a:lnTo>
                    <a:pt x="38" y="269"/>
                  </a:lnTo>
                  <a:lnTo>
                    <a:pt x="46" y="269"/>
                  </a:lnTo>
                  <a:lnTo>
                    <a:pt x="46" y="261"/>
                  </a:lnTo>
                  <a:lnTo>
                    <a:pt x="46" y="209"/>
                  </a:lnTo>
                  <a:lnTo>
                    <a:pt x="149" y="209"/>
                  </a:lnTo>
                  <a:lnTo>
                    <a:pt x="149" y="261"/>
                  </a:lnTo>
                  <a:lnTo>
                    <a:pt x="149" y="269"/>
                  </a:lnTo>
                  <a:lnTo>
                    <a:pt x="157" y="269"/>
                  </a:lnTo>
                  <a:lnTo>
                    <a:pt x="195" y="269"/>
                  </a:lnTo>
                  <a:lnTo>
                    <a:pt x="97" y="434"/>
                  </a:lnTo>
                  <a:lnTo>
                    <a:pt x="97" y="434"/>
                  </a:lnTo>
                  <a:close/>
                  <a:moveTo>
                    <a:pt x="46" y="164"/>
                  </a:moveTo>
                  <a:lnTo>
                    <a:pt x="46" y="85"/>
                  </a:lnTo>
                  <a:lnTo>
                    <a:pt x="149" y="85"/>
                  </a:lnTo>
                  <a:lnTo>
                    <a:pt x="149" y="164"/>
                  </a:lnTo>
                  <a:lnTo>
                    <a:pt x="46" y="164"/>
                  </a:lnTo>
                  <a:lnTo>
                    <a:pt x="46" y="164"/>
                  </a:lnTo>
                  <a:close/>
                  <a:moveTo>
                    <a:pt x="46" y="42"/>
                  </a:moveTo>
                  <a:lnTo>
                    <a:pt x="46" y="0"/>
                  </a:lnTo>
                  <a:lnTo>
                    <a:pt x="149" y="0"/>
                  </a:lnTo>
                  <a:lnTo>
                    <a:pt x="149" y="42"/>
                  </a:lnTo>
                  <a:lnTo>
                    <a:pt x="46" y="42"/>
                  </a:lnTo>
                  <a:lnTo>
                    <a:pt x="46" y="42"/>
                  </a:lnTo>
                  <a:close/>
                </a:path>
              </a:pathLst>
            </a:custGeom>
            <a:gradFill rotWithShape="1">
              <a:gsLst>
                <a:gs pos="0">
                  <a:srgbClr val="FFFFFF"/>
                </a:gs>
                <a:gs pos="100000">
                  <a:srgbClr val="FFFFFF">
                    <a:gamma/>
                    <a:shade val="82353"/>
                    <a:invGamma/>
                  </a:srgbClr>
                </a:gs>
              </a:gsLst>
              <a:lin ang="5400000" scaled="1"/>
            </a:gradFill>
            <a:ln w="9525">
              <a:noFill/>
              <a:round/>
              <a:headEnd/>
              <a:tailEnd/>
            </a:ln>
          </p:spPr>
          <p:txBody>
            <a:bodyPr/>
            <a:lstStyle/>
            <a:p>
              <a:pPr fontAlgn="auto">
                <a:lnSpc>
                  <a:spcPct val="100000"/>
                </a:lnSpc>
                <a:spcBef>
                  <a:spcPts val="0"/>
                </a:spcBef>
                <a:spcAft>
                  <a:spcPts val="0"/>
                </a:spcAft>
                <a:buFontTx/>
                <a:buNone/>
                <a:defRPr/>
              </a:pPr>
              <a:endParaRPr kumimoji="0" lang="zh-CN" altLang="zh-CN" b="0" u="none" kern="0">
                <a:solidFill>
                  <a:sysClr val="windowText" lastClr="000000"/>
                </a:solidFill>
              </a:endParaRPr>
            </a:p>
          </p:txBody>
        </p:sp>
      </p:grpSp>
    </p:spTree>
    <p:extLst>
      <p:ext uri="{BB962C8B-B14F-4D97-AF65-F5344CB8AC3E}">
        <p14:creationId xmlns:p14="http://schemas.microsoft.com/office/powerpoint/2010/main" val="30872895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nodeType="afterGroup">
                            <p:stCondLst>
                              <p:cond delay="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87"/>
          <p:cNvSpPr/>
          <p:nvPr/>
        </p:nvSpPr>
        <p:spPr>
          <a:xfrm>
            <a:off x="174260" y="845429"/>
            <a:ext cx="8892000" cy="1235034"/>
          </a:xfrm>
          <a:prstGeom prst="rightArrow">
            <a:avLst/>
          </a:prstGeom>
          <a:solidFill>
            <a:srgbClr val="00B0F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8" name="Rectangle 9"/>
          <p:cNvSpPr>
            <a:spLocks noChangeArrowheads="1"/>
          </p:cNvSpPr>
          <p:nvPr/>
        </p:nvSpPr>
        <p:spPr bwMode="auto">
          <a:xfrm>
            <a:off x="7515831" y="1191641"/>
            <a:ext cx="1155623" cy="400110"/>
          </a:xfrm>
          <a:prstGeom prst="rect">
            <a:avLst/>
          </a:prstGeom>
          <a:noFill/>
          <a:ln w="9525" algn="ctr">
            <a:noFill/>
            <a:miter lim="800000"/>
            <a:headEnd/>
            <a:tailEnd/>
          </a:ln>
          <a:effectLst/>
        </p:spPr>
        <p:txBody>
          <a:bodyPr wrap="square" lIns="0" rIns="0">
            <a:spAutoFit/>
          </a:bodyPr>
          <a:lstStyle/>
          <a:p>
            <a:pPr algn="ctr">
              <a:lnSpc>
                <a:spcPct val="100000"/>
              </a:lnSpc>
              <a:spcBef>
                <a:spcPts val="0"/>
              </a:spcBef>
              <a:buFont typeface="Wingdings" pitchFamily="2" charset="2"/>
              <a:buNone/>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a:t>
            </a:r>
            <a:endPar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endParaRPr>
          </a:p>
        </p:txBody>
      </p:sp>
      <p:grpSp>
        <p:nvGrpSpPr>
          <p:cNvPr id="6" name="Group 34"/>
          <p:cNvGrpSpPr>
            <a:grpSpLocks/>
          </p:cNvGrpSpPr>
          <p:nvPr/>
        </p:nvGrpSpPr>
        <p:grpSpPr bwMode="auto">
          <a:xfrm>
            <a:off x="196437" y="106875"/>
            <a:ext cx="5936967" cy="623887"/>
            <a:chOff x="984" y="1903"/>
            <a:chExt cx="1950" cy="393"/>
          </a:xfrm>
        </p:grpSpPr>
        <p:sp>
          <p:nvSpPr>
            <p:cNvPr id="100" name="AutoShape 10"/>
            <p:cNvSpPr>
              <a:spLocks noChangeArrowheads="1"/>
            </p:cNvSpPr>
            <p:nvPr/>
          </p:nvSpPr>
          <p:spPr bwMode="gray">
            <a:xfrm>
              <a:off x="984" y="1919"/>
              <a:ext cx="1950" cy="377"/>
            </a:xfrm>
            <a:prstGeom prst="roundRect">
              <a:avLst>
                <a:gd name="adj" fmla="val 50000"/>
              </a:avLst>
            </a:prstGeom>
            <a:solidFill>
              <a:srgbClr val="000000"/>
            </a:soli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1" name="AutoShape 11"/>
            <p:cNvSpPr>
              <a:spLocks noChangeArrowheads="1"/>
            </p:cNvSpPr>
            <p:nvPr/>
          </p:nvSpPr>
          <p:spPr bwMode="gray">
            <a:xfrm>
              <a:off x="984" y="1903"/>
              <a:ext cx="1941" cy="381"/>
            </a:xfrm>
            <a:prstGeom prst="roundRect">
              <a:avLst>
                <a:gd name="adj" fmla="val 50000"/>
              </a:avLst>
            </a:prstGeom>
            <a:gradFill rotWithShape="1">
              <a:gsLst>
                <a:gs pos="0">
                  <a:srgbClr val="0066FF"/>
                </a:gs>
                <a:gs pos="100000">
                  <a:srgbClr val="0066FF">
                    <a:gamma/>
                    <a:shade val="46275"/>
                    <a:invGamma/>
                  </a:srgbClr>
                </a:gs>
              </a:gsLst>
              <a:lin ang="5400000" scaled="1"/>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2" name="Oval 12"/>
            <p:cNvSpPr>
              <a:spLocks noChangeArrowheads="1"/>
            </p:cNvSpPr>
            <p:nvPr/>
          </p:nvSpPr>
          <p:spPr bwMode="gray">
            <a:xfrm rot="19033561">
              <a:off x="1007" y="1957"/>
              <a:ext cx="105" cy="141"/>
            </a:xfrm>
            <a:prstGeom prst="ellipse">
              <a:avLst/>
            </a:prstGeom>
            <a:gradFill rotWithShape="1">
              <a:gsLst>
                <a:gs pos="0">
                  <a:srgbClr val="FFFFFF"/>
                </a:gs>
                <a:gs pos="100000">
                  <a:srgbClr val="0066FF"/>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4" name="Rectangle 9"/>
          <p:cNvSpPr>
            <a:spLocks noChangeArrowheads="1"/>
          </p:cNvSpPr>
          <p:nvPr/>
        </p:nvSpPr>
        <p:spPr bwMode="auto">
          <a:xfrm>
            <a:off x="479216" y="142500"/>
            <a:ext cx="5327813" cy="461665"/>
          </a:xfrm>
          <a:prstGeom prst="rect">
            <a:avLst/>
          </a:prstGeom>
          <a:noFill/>
          <a:ln w="9525" algn="ctr">
            <a:noFill/>
            <a:miter lim="800000"/>
            <a:headEnd/>
            <a:tailEnd/>
          </a:ln>
          <a:effectLst/>
        </p:spPr>
        <p:txBody>
          <a:bodyPr wrap="square">
            <a:spAutoFit/>
          </a:bodyPr>
          <a:lstStyle/>
          <a:p>
            <a:pPr>
              <a:lnSpc>
                <a:spcPct val="100000"/>
              </a:lnSpc>
              <a:spcBef>
                <a:spcPts val="600"/>
              </a:spcBef>
              <a:buFont typeface="Wingdings" pitchFamily="2" charset="2"/>
              <a:buNone/>
            </a:pPr>
            <a:r>
              <a:rPr lang="en-US" altLang="zh-CN" sz="2400" u="none" dirty="0">
                <a:solidFill>
                  <a:srgbClr val="FFFF00"/>
                </a:solidFill>
                <a:effectLst>
                  <a:outerShdw blurRad="38100" dist="38100" dir="2700000" algn="tl">
                    <a:srgbClr val="000000"/>
                  </a:outerShdw>
                </a:effectLst>
                <a:latin typeface="Arial" pitchFamily="34" charset="0"/>
                <a:ea typeface="黑体" pitchFamily="2" charset="-122"/>
                <a:cs typeface="Arial" pitchFamily="34" charset="0"/>
              </a:rPr>
              <a:t>A2</a:t>
            </a:r>
            <a:r>
              <a:rPr lang="zh-CN" altLang="en-US" sz="2400" u="none" dirty="0">
                <a:solidFill>
                  <a:srgbClr val="FFFF00"/>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a:t>
            </a:r>
            <a:r>
              <a:rPr lang="en-US" altLang="zh-CN" sz="2400" u="none" dirty="0">
                <a:solidFill>
                  <a:srgbClr val="FFFF00"/>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Attribution of Predictability </a:t>
            </a:r>
          </a:p>
        </p:txBody>
      </p:sp>
      <p:grpSp>
        <p:nvGrpSpPr>
          <p:cNvPr id="52" name="Group 142"/>
          <p:cNvGrpSpPr>
            <a:grpSpLocks/>
          </p:cNvGrpSpPr>
          <p:nvPr/>
        </p:nvGrpSpPr>
        <p:grpSpPr bwMode="auto">
          <a:xfrm>
            <a:off x="615564" y="827241"/>
            <a:ext cx="1512000" cy="1332000"/>
            <a:chOff x="819" y="1243"/>
            <a:chExt cx="454" cy="518"/>
          </a:xfrm>
        </p:grpSpPr>
        <p:grpSp>
          <p:nvGrpSpPr>
            <p:cNvPr id="53" name="Group 143"/>
            <p:cNvGrpSpPr>
              <a:grpSpLocks/>
            </p:cNvGrpSpPr>
            <p:nvPr/>
          </p:nvGrpSpPr>
          <p:grpSpPr bwMode="auto">
            <a:xfrm>
              <a:off x="819" y="1243"/>
              <a:ext cx="454" cy="518"/>
              <a:chOff x="192" y="1917"/>
              <a:chExt cx="1042" cy="1102"/>
            </a:xfrm>
          </p:grpSpPr>
          <p:pic>
            <p:nvPicPr>
              <p:cNvPr id="68" name="Picture 144" descr="light_shadow"/>
              <p:cNvPicPr>
                <a:picLocks noChangeAspect="1" noChangeArrowheads="1"/>
              </p:cNvPicPr>
              <p:nvPr/>
            </p:nvPicPr>
            <p:blipFill>
              <a:blip r:embed="rId2" cstate="print">
                <a:lum bright="-78000" contrast="-78000"/>
              </a:blip>
              <a:srcRect/>
              <a:stretch>
                <a:fillRect/>
              </a:stretch>
            </p:blipFill>
            <p:spPr bwMode="gray">
              <a:xfrm>
                <a:off x="291" y="2781"/>
                <a:ext cx="858" cy="238"/>
              </a:xfrm>
              <a:prstGeom prst="rect">
                <a:avLst/>
              </a:prstGeom>
              <a:noFill/>
              <a:ln w="9525">
                <a:noFill/>
                <a:miter lim="800000"/>
                <a:headEnd/>
                <a:tailEnd/>
              </a:ln>
            </p:spPr>
          </p:pic>
          <p:pic>
            <p:nvPicPr>
              <p:cNvPr id="69" name="Picture 145" descr="circuler_1"/>
              <p:cNvPicPr>
                <a:picLocks noChangeAspect="1" noChangeArrowheads="1"/>
              </p:cNvPicPr>
              <p:nvPr/>
            </p:nvPicPr>
            <p:blipFill>
              <a:blip r:embed="rId3" cstate="print"/>
              <a:srcRect/>
              <a:stretch>
                <a:fillRect/>
              </a:stretch>
            </p:blipFill>
            <p:spPr bwMode="gray">
              <a:xfrm>
                <a:off x="192" y="1917"/>
                <a:ext cx="1042" cy="1016"/>
              </a:xfrm>
              <a:prstGeom prst="rect">
                <a:avLst/>
              </a:prstGeom>
              <a:noFill/>
              <a:ln w="9525">
                <a:noFill/>
                <a:miter lim="800000"/>
                <a:headEnd/>
                <a:tailEnd/>
              </a:ln>
            </p:spPr>
          </p:pic>
          <p:sp>
            <p:nvSpPr>
              <p:cNvPr id="70" name="Oval 146"/>
              <p:cNvSpPr>
                <a:spLocks noChangeArrowheads="1"/>
              </p:cNvSpPr>
              <p:nvPr/>
            </p:nvSpPr>
            <p:spPr bwMode="gray">
              <a:xfrm>
                <a:off x="192" y="1917"/>
                <a:ext cx="1035" cy="1019"/>
              </a:xfrm>
              <a:prstGeom prst="ellipse">
                <a:avLst/>
              </a:prstGeom>
              <a:gradFill rotWithShape="1">
                <a:gsLst>
                  <a:gs pos="0">
                    <a:srgbClr val="D54F6F">
                      <a:alpha val="55000"/>
                    </a:srgbClr>
                  </a:gs>
                  <a:gs pos="50000">
                    <a:srgbClr val="D54F6F">
                      <a:gamma/>
                      <a:shade val="46275"/>
                      <a:invGamma/>
                      <a:alpha val="89999"/>
                    </a:srgbClr>
                  </a:gs>
                  <a:gs pos="100000">
                    <a:srgbClr val="D54F6F">
                      <a:alpha val="55000"/>
                    </a:srgbClr>
                  </a:gs>
                </a:gsLst>
                <a:lin ang="5400000" scaled="1"/>
              </a:gra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pic>
          <p:nvPicPr>
            <p:cNvPr id="58" name="Picture 147" descr="Picture2"/>
            <p:cNvPicPr>
              <a:picLocks noChangeAspect="1" noChangeArrowheads="1"/>
            </p:cNvPicPr>
            <p:nvPr/>
          </p:nvPicPr>
          <p:blipFill>
            <a:blip r:embed="rId4" cstate="print"/>
            <a:srcRect/>
            <a:stretch>
              <a:fillRect/>
            </a:stretch>
          </p:blipFill>
          <p:spPr bwMode="gray">
            <a:xfrm>
              <a:off x="864" y="1248"/>
              <a:ext cx="359" cy="169"/>
            </a:xfrm>
            <a:prstGeom prst="rect">
              <a:avLst/>
            </a:prstGeom>
            <a:noFill/>
            <a:ln w="9525">
              <a:noFill/>
              <a:miter lim="800000"/>
              <a:headEnd/>
              <a:tailEnd/>
            </a:ln>
          </p:spPr>
        </p:pic>
      </p:grpSp>
      <p:sp>
        <p:nvSpPr>
          <p:cNvPr id="77" name="Rectangle 9"/>
          <p:cNvSpPr>
            <a:spLocks noChangeArrowheads="1"/>
          </p:cNvSpPr>
          <p:nvPr/>
        </p:nvSpPr>
        <p:spPr bwMode="auto">
          <a:xfrm>
            <a:off x="712519" y="1315500"/>
            <a:ext cx="1267356" cy="355482"/>
          </a:xfrm>
          <a:prstGeom prst="rect">
            <a:avLst/>
          </a:prstGeom>
          <a:noFill/>
          <a:ln w="9525" algn="ctr">
            <a:noFill/>
            <a:miter lim="800000"/>
            <a:headEnd/>
            <a:tailEnd/>
          </a:ln>
          <a:effectLst/>
        </p:spPr>
        <p:txBody>
          <a:bodyPr wrap="square" lIns="0" rIns="0">
            <a:spAutoFit/>
          </a:bodyPr>
          <a:lstStyle/>
          <a:p>
            <a:pPr algn="ctr">
              <a:lnSpc>
                <a:spcPct val="90000"/>
              </a:lnSpc>
              <a:spcBef>
                <a:spcPts val="0"/>
              </a:spcBef>
              <a:buNone/>
            </a:pPr>
            <a:r>
              <a:rPr lang="en-US" altLang="zh-CN" sz="1900" u="none" dirty="0" err="1">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Forcings</a:t>
            </a:r>
            <a:endParaRPr lang="en-US" altLang="zh-CN" sz="19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endParaRPr>
          </a:p>
        </p:txBody>
      </p:sp>
      <p:grpSp>
        <p:nvGrpSpPr>
          <p:cNvPr id="71" name="Group 136"/>
          <p:cNvGrpSpPr>
            <a:grpSpLocks/>
          </p:cNvGrpSpPr>
          <p:nvPr/>
        </p:nvGrpSpPr>
        <p:grpSpPr bwMode="auto">
          <a:xfrm>
            <a:off x="2422552" y="827241"/>
            <a:ext cx="1512000" cy="1332000"/>
            <a:chOff x="819" y="1243"/>
            <a:chExt cx="454" cy="518"/>
          </a:xfrm>
        </p:grpSpPr>
        <p:grpSp>
          <p:nvGrpSpPr>
            <p:cNvPr id="72" name="Group 137"/>
            <p:cNvGrpSpPr>
              <a:grpSpLocks/>
            </p:cNvGrpSpPr>
            <p:nvPr/>
          </p:nvGrpSpPr>
          <p:grpSpPr bwMode="auto">
            <a:xfrm>
              <a:off x="819" y="1243"/>
              <a:ext cx="454" cy="518"/>
              <a:chOff x="192" y="1917"/>
              <a:chExt cx="1042" cy="1102"/>
            </a:xfrm>
          </p:grpSpPr>
          <p:pic>
            <p:nvPicPr>
              <p:cNvPr id="76" name="Picture 138" descr="light_shadow"/>
              <p:cNvPicPr>
                <a:picLocks noChangeAspect="1" noChangeArrowheads="1"/>
              </p:cNvPicPr>
              <p:nvPr/>
            </p:nvPicPr>
            <p:blipFill>
              <a:blip r:embed="rId2" cstate="print">
                <a:lum bright="-78000" contrast="-78000"/>
              </a:blip>
              <a:srcRect/>
              <a:stretch>
                <a:fillRect/>
              </a:stretch>
            </p:blipFill>
            <p:spPr bwMode="gray">
              <a:xfrm>
                <a:off x="291" y="2781"/>
                <a:ext cx="858" cy="238"/>
              </a:xfrm>
              <a:prstGeom prst="rect">
                <a:avLst/>
              </a:prstGeom>
              <a:noFill/>
            </p:spPr>
          </p:pic>
          <p:pic>
            <p:nvPicPr>
              <p:cNvPr id="80" name="Picture 139" descr="circuler_1"/>
              <p:cNvPicPr>
                <a:picLocks noChangeAspect="1" noChangeArrowheads="1"/>
              </p:cNvPicPr>
              <p:nvPr/>
            </p:nvPicPr>
            <p:blipFill>
              <a:blip r:embed="rId3" cstate="print"/>
              <a:srcRect/>
              <a:stretch>
                <a:fillRect/>
              </a:stretch>
            </p:blipFill>
            <p:spPr bwMode="gray">
              <a:xfrm>
                <a:off x="192" y="1917"/>
                <a:ext cx="1042" cy="1016"/>
              </a:xfrm>
              <a:prstGeom prst="rect">
                <a:avLst/>
              </a:prstGeom>
              <a:noFill/>
            </p:spPr>
          </p:pic>
          <p:sp>
            <p:nvSpPr>
              <p:cNvPr id="83" name="Oval 140"/>
              <p:cNvSpPr>
                <a:spLocks noChangeArrowheads="1"/>
              </p:cNvSpPr>
              <p:nvPr/>
            </p:nvSpPr>
            <p:spPr bwMode="gray">
              <a:xfrm>
                <a:off x="192" y="1917"/>
                <a:ext cx="1035" cy="1019"/>
              </a:xfrm>
              <a:prstGeom prst="ellipse">
                <a:avLst/>
              </a:prstGeom>
              <a:gradFill rotWithShape="1">
                <a:gsLst>
                  <a:gs pos="0">
                    <a:schemeClr val="accent1">
                      <a:alpha val="55000"/>
                    </a:schemeClr>
                  </a:gs>
                  <a:gs pos="50000">
                    <a:schemeClr val="accent1">
                      <a:gamma/>
                      <a:shade val="46275"/>
                      <a:invGamma/>
                      <a:alpha val="89999"/>
                    </a:schemeClr>
                  </a:gs>
                  <a:gs pos="100000">
                    <a:schemeClr val="accent1">
                      <a:alpha val="55000"/>
                    </a:schemeClr>
                  </a:gs>
                </a:gsLst>
                <a:lin ang="5400000" scaled="1"/>
              </a:gradFill>
              <a:ln w="9525" algn="ctr">
                <a:noFill/>
                <a:round/>
                <a:headEnd/>
                <a:tailEnd/>
              </a:ln>
              <a:effectLst/>
            </p:spPr>
            <p:txBody>
              <a:bodyPr wrap="none" anchor="ctr"/>
              <a:lstStyle/>
              <a:p>
                <a:endParaRPr lang="zh-CN" altLang="en-US"/>
              </a:p>
            </p:txBody>
          </p:sp>
        </p:grpSp>
        <p:pic>
          <p:nvPicPr>
            <p:cNvPr id="75" name="Picture 141" descr="Picture2"/>
            <p:cNvPicPr>
              <a:picLocks noChangeAspect="1" noChangeArrowheads="1"/>
            </p:cNvPicPr>
            <p:nvPr/>
          </p:nvPicPr>
          <p:blipFill>
            <a:blip r:embed="rId4" cstate="print"/>
            <a:srcRect/>
            <a:stretch>
              <a:fillRect/>
            </a:stretch>
          </p:blipFill>
          <p:spPr bwMode="gray">
            <a:xfrm>
              <a:off x="864" y="1248"/>
              <a:ext cx="359" cy="169"/>
            </a:xfrm>
            <a:prstGeom prst="rect">
              <a:avLst/>
            </a:prstGeom>
            <a:noFill/>
          </p:spPr>
        </p:pic>
      </p:grpSp>
      <p:sp>
        <p:nvSpPr>
          <p:cNvPr id="26" name="Rectangle 9"/>
          <p:cNvSpPr>
            <a:spLocks noChangeArrowheads="1"/>
          </p:cNvSpPr>
          <p:nvPr/>
        </p:nvSpPr>
        <p:spPr bwMode="auto">
          <a:xfrm>
            <a:off x="2475334" y="990362"/>
            <a:ext cx="1372988" cy="969496"/>
          </a:xfrm>
          <a:prstGeom prst="rect">
            <a:avLst/>
          </a:prstGeom>
          <a:noFill/>
          <a:ln w="9525" algn="ctr">
            <a:noFill/>
            <a:miter lim="800000"/>
            <a:headEnd/>
            <a:tailEnd/>
          </a:ln>
          <a:effectLst/>
        </p:spPr>
        <p:txBody>
          <a:bodyPr wrap="square" lIns="0" rIns="0">
            <a:spAutoFit/>
          </a:bodyPr>
          <a:lstStyle/>
          <a:p>
            <a:pPr algn="ctr">
              <a:lnSpc>
                <a:spcPct val="100000"/>
              </a:lnSpc>
              <a:spcBef>
                <a:spcPts val="0"/>
              </a:spcBef>
              <a:buNone/>
            </a:pPr>
            <a:r>
              <a:rPr lang="en-US" altLang="zh-CN" sz="19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Coupled system-Fast &amp; slow</a:t>
            </a:r>
            <a:endParaRPr lang="en-US" altLang="zh-CN" sz="19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endParaRPr>
          </a:p>
        </p:txBody>
      </p:sp>
      <p:grpSp>
        <p:nvGrpSpPr>
          <p:cNvPr id="91" name="Group 136"/>
          <p:cNvGrpSpPr>
            <a:grpSpLocks/>
          </p:cNvGrpSpPr>
          <p:nvPr/>
        </p:nvGrpSpPr>
        <p:grpSpPr bwMode="auto">
          <a:xfrm>
            <a:off x="4295029" y="827241"/>
            <a:ext cx="1512000" cy="1332000"/>
            <a:chOff x="819" y="1243"/>
            <a:chExt cx="454" cy="518"/>
          </a:xfrm>
        </p:grpSpPr>
        <p:grpSp>
          <p:nvGrpSpPr>
            <p:cNvPr id="92" name="Group 137"/>
            <p:cNvGrpSpPr>
              <a:grpSpLocks/>
            </p:cNvGrpSpPr>
            <p:nvPr/>
          </p:nvGrpSpPr>
          <p:grpSpPr bwMode="auto">
            <a:xfrm>
              <a:off x="819" y="1243"/>
              <a:ext cx="454" cy="518"/>
              <a:chOff x="192" y="1917"/>
              <a:chExt cx="1042" cy="1102"/>
            </a:xfrm>
          </p:grpSpPr>
          <p:pic>
            <p:nvPicPr>
              <p:cNvPr id="94" name="Picture 138" descr="light_shadow"/>
              <p:cNvPicPr>
                <a:picLocks noChangeAspect="1" noChangeArrowheads="1"/>
              </p:cNvPicPr>
              <p:nvPr/>
            </p:nvPicPr>
            <p:blipFill>
              <a:blip r:embed="rId2" cstate="print">
                <a:lum bright="-78000" contrast="-78000"/>
              </a:blip>
              <a:srcRect/>
              <a:stretch>
                <a:fillRect/>
              </a:stretch>
            </p:blipFill>
            <p:spPr bwMode="gray">
              <a:xfrm>
                <a:off x="291" y="2781"/>
                <a:ext cx="858" cy="238"/>
              </a:xfrm>
              <a:prstGeom prst="rect">
                <a:avLst/>
              </a:prstGeom>
              <a:noFill/>
            </p:spPr>
          </p:pic>
          <p:pic>
            <p:nvPicPr>
              <p:cNvPr id="95" name="Picture 139" descr="circuler_1"/>
              <p:cNvPicPr>
                <a:picLocks noChangeAspect="1" noChangeArrowheads="1"/>
              </p:cNvPicPr>
              <p:nvPr/>
            </p:nvPicPr>
            <p:blipFill>
              <a:blip r:embed="rId3" cstate="print"/>
              <a:srcRect/>
              <a:stretch>
                <a:fillRect/>
              </a:stretch>
            </p:blipFill>
            <p:spPr bwMode="gray">
              <a:xfrm>
                <a:off x="192" y="1917"/>
                <a:ext cx="1042" cy="1016"/>
              </a:xfrm>
              <a:prstGeom prst="rect">
                <a:avLst/>
              </a:prstGeom>
              <a:noFill/>
            </p:spPr>
          </p:pic>
          <p:sp>
            <p:nvSpPr>
              <p:cNvPr id="98" name="Oval 140"/>
              <p:cNvSpPr>
                <a:spLocks noChangeArrowheads="1"/>
              </p:cNvSpPr>
              <p:nvPr/>
            </p:nvSpPr>
            <p:spPr bwMode="gray">
              <a:xfrm>
                <a:off x="192" y="1917"/>
                <a:ext cx="1035" cy="1019"/>
              </a:xfrm>
              <a:prstGeom prst="ellipse">
                <a:avLst/>
              </a:prstGeom>
              <a:gradFill rotWithShape="1">
                <a:gsLst>
                  <a:gs pos="0">
                    <a:srgbClr val="EF8D21">
                      <a:alpha val="55000"/>
                    </a:srgbClr>
                  </a:gs>
                  <a:gs pos="50000">
                    <a:srgbClr val="EF8D21">
                      <a:gamma/>
                      <a:shade val="46275"/>
                      <a:invGamma/>
                      <a:alpha val="89999"/>
                    </a:srgbClr>
                  </a:gs>
                  <a:gs pos="100000">
                    <a:srgbClr val="EF8D21">
                      <a:alpha val="55000"/>
                    </a:srgbClr>
                  </a:gs>
                </a:gsLst>
                <a:lin ang="5400000" scaled="1"/>
              </a:gra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pic>
          <p:nvPicPr>
            <p:cNvPr id="93" name="Picture 141" descr="Picture2"/>
            <p:cNvPicPr>
              <a:picLocks noChangeAspect="1" noChangeArrowheads="1"/>
            </p:cNvPicPr>
            <p:nvPr/>
          </p:nvPicPr>
          <p:blipFill>
            <a:blip r:embed="rId4" cstate="print"/>
            <a:srcRect/>
            <a:stretch>
              <a:fillRect/>
            </a:stretch>
          </p:blipFill>
          <p:spPr bwMode="gray">
            <a:xfrm>
              <a:off x="864" y="1248"/>
              <a:ext cx="359" cy="169"/>
            </a:xfrm>
            <a:prstGeom prst="rect">
              <a:avLst/>
            </a:prstGeom>
            <a:noFill/>
          </p:spPr>
        </p:pic>
      </p:grpSp>
      <p:grpSp>
        <p:nvGrpSpPr>
          <p:cNvPr id="7" name="Group 92"/>
          <p:cNvGrpSpPr>
            <a:grpSpLocks/>
          </p:cNvGrpSpPr>
          <p:nvPr/>
        </p:nvGrpSpPr>
        <p:grpSpPr bwMode="auto">
          <a:xfrm>
            <a:off x="1075751" y="1851182"/>
            <a:ext cx="563048" cy="476003"/>
            <a:chOff x="3557" y="2313"/>
            <a:chExt cx="225" cy="457"/>
          </a:xfrm>
        </p:grpSpPr>
        <p:sp>
          <p:nvSpPr>
            <p:cNvPr id="81" name="Freeform 93"/>
            <p:cNvSpPr>
              <a:spLocks noEditPoints="1"/>
            </p:cNvSpPr>
            <p:nvPr/>
          </p:nvSpPr>
          <p:spPr bwMode="auto">
            <a:xfrm>
              <a:off x="3557" y="2313"/>
              <a:ext cx="225" cy="457"/>
            </a:xfrm>
            <a:custGeom>
              <a:avLst/>
              <a:gdLst/>
              <a:ahLst/>
              <a:cxnLst>
                <a:cxn ang="0">
                  <a:pos x="173" y="209"/>
                </a:cxn>
                <a:cxn ang="0">
                  <a:pos x="173" y="269"/>
                </a:cxn>
                <a:cxn ang="0">
                  <a:pos x="225" y="269"/>
                </a:cxn>
                <a:cxn ang="0">
                  <a:pos x="113" y="457"/>
                </a:cxn>
                <a:cxn ang="0">
                  <a:pos x="0" y="269"/>
                </a:cxn>
                <a:cxn ang="0">
                  <a:pos x="54" y="269"/>
                </a:cxn>
                <a:cxn ang="0">
                  <a:pos x="54" y="209"/>
                </a:cxn>
                <a:cxn ang="0">
                  <a:pos x="54" y="209"/>
                </a:cxn>
                <a:cxn ang="0">
                  <a:pos x="173" y="209"/>
                </a:cxn>
                <a:cxn ang="0">
                  <a:pos x="173" y="180"/>
                </a:cxn>
                <a:cxn ang="0">
                  <a:pos x="173" y="180"/>
                </a:cxn>
                <a:cxn ang="0">
                  <a:pos x="173" y="85"/>
                </a:cxn>
                <a:cxn ang="0">
                  <a:pos x="54" y="85"/>
                </a:cxn>
                <a:cxn ang="0">
                  <a:pos x="54" y="178"/>
                </a:cxn>
                <a:cxn ang="0">
                  <a:pos x="54" y="180"/>
                </a:cxn>
                <a:cxn ang="0">
                  <a:pos x="173" y="180"/>
                </a:cxn>
                <a:cxn ang="0">
                  <a:pos x="173" y="58"/>
                </a:cxn>
                <a:cxn ang="0">
                  <a:pos x="173" y="58"/>
                </a:cxn>
                <a:cxn ang="0">
                  <a:pos x="173" y="0"/>
                </a:cxn>
                <a:cxn ang="0">
                  <a:pos x="54" y="0"/>
                </a:cxn>
                <a:cxn ang="0">
                  <a:pos x="54" y="56"/>
                </a:cxn>
                <a:cxn ang="0">
                  <a:pos x="54" y="58"/>
                </a:cxn>
                <a:cxn ang="0">
                  <a:pos x="173" y="58"/>
                </a:cxn>
              </a:cxnLst>
              <a:rect l="0" t="0" r="r" b="b"/>
              <a:pathLst>
                <a:path w="225" h="457">
                  <a:moveTo>
                    <a:pt x="173" y="209"/>
                  </a:moveTo>
                  <a:lnTo>
                    <a:pt x="173" y="269"/>
                  </a:lnTo>
                  <a:lnTo>
                    <a:pt x="225" y="269"/>
                  </a:lnTo>
                  <a:lnTo>
                    <a:pt x="113" y="457"/>
                  </a:lnTo>
                  <a:lnTo>
                    <a:pt x="0" y="269"/>
                  </a:lnTo>
                  <a:lnTo>
                    <a:pt x="54" y="269"/>
                  </a:lnTo>
                  <a:lnTo>
                    <a:pt x="54" y="209"/>
                  </a:lnTo>
                  <a:lnTo>
                    <a:pt x="54" y="209"/>
                  </a:lnTo>
                  <a:lnTo>
                    <a:pt x="173" y="209"/>
                  </a:lnTo>
                  <a:close/>
                  <a:moveTo>
                    <a:pt x="173" y="180"/>
                  </a:moveTo>
                  <a:lnTo>
                    <a:pt x="173" y="180"/>
                  </a:lnTo>
                  <a:lnTo>
                    <a:pt x="173" y="85"/>
                  </a:lnTo>
                  <a:lnTo>
                    <a:pt x="54" y="85"/>
                  </a:lnTo>
                  <a:lnTo>
                    <a:pt x="54" y="178"/>
                  </a:lnTo>
                  <a:lnTo>
                    <a:pt x="54" y="180"/>
                  </a:lnTo>
                  <a:lnTo>
                    <a:pt x="173" y="180"/>
                  </a:lnTo>
                  <a:close/>
                  <a:moveTo>
                    <a:pt x="173" y="58"/>
                  </a:moveTo>
                  <a:lnTo>
                    <a:pt x="173" y="58"/>
                  </a:lnTo>
                  <a:lnTo>
                    <a:pt x="173" y="0"/>
                  </a:lnTo>
                  <a:lnTo>
                    <a:pt x="54" y="0"/>
                  </a:lnTo>
                  <a:lnTo>
                    <a:pt x="54" y="56"/>
                  </a:lnTo>
                  <a:lnTo>
                    <a:pt x="54" y="58"/>
                  </a:lnTo>
                  <a:lnTo>
                    <a:pt x="173" y="58"/>
                  </a:lnTo>
                  <a:close/>
                </a:path>
              </a:pathLst>
            </a:custGeom>
            <a:gradFill rotWithShape="1">
              <a:gsLst>
                <a:gs pos="0">
                  <a:srgbClr val="808080">
                    <a:gamma/>
                    <a:tint val="34902"/>
                    <a:invGamma/>
                  </a:srgbClr>
                </a:gs>
                <a:gs pos="100000">
                  <a:srgbClr val="808080"/>
                </a:gs>
              </a:gsLst>
              <a:lin ang="5400000" scaled="1"/>
            </a:gra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ysClr val="windowText" lastClr="000000"/>
                </a:solidFill>
                <a:effectLst/>
                <a:uLnTx/>
                <a:uFillTx/>
              </a:endParaRPr>
            </a:p>
          </p:txBody>
        </p:sp>
        <p:sp>
          <p:nvSpPr>
            <p:cNvPr id="82" name="Freeform 94"/>
            <p:cNvSpPr>
              <a:spLocks noEditPoints="1"/>
            </p:cNvSpPr>
            <p:nvPr/>
          </p:nvSpPr>
          <p:spPr bwMode="auto">
            <a:xfrm>
              <a:off x="3573" y="2321"/>
              <a:ext cx="195" cy="434"/>
            </a:xfrm>
            <a:custGeom>
              <a:avLst/>
              <a:gdLst/>
              <a:ahLst/>
              <a:cxnLst>
                <a:cxn ang="0">
                  <a:pos x="97" y="434"/>
                </a:cxn>
                <a:cxn ang="0">
                  <a:pos x="0" y="269"/>
                </a:cxn>
                <a:cxn ang="0">
                  <a:pos x="38" y="269"/>
                </a:cxn>
                <a:cxn ang="0">
                  <a:pos x="46" y="269"/>
                </a:cxn>
                <a:cxn ang="0">
                  <a:pos x="46" y="261"/>
                </a:cxn>
                <a:cxn ang="0">
                  <a:pos x="46" y="209"/>
                </a:cxn>
                <a:cxn ang="0">
                  <a:pos x="149" y="209"/>
                </a:cxn>
                <a:cxn ang="0">
                  <a:pos x="149" y="261"/>
                </a:cxn>
                <a:cxn ang="0">
                  <a:pos x="149" y="269"/>
                </a:cxn>
                <a:cxn ang="0">
                  <a:pos x="157" y="269"/>
                </a:cxn>
                <a:cxn ang="0">
                  <a:pos x="195" y="269"/>
                </a:cxn>
                <a:cxn ang="0">
                  <a:pos x="97" y="434"/>
                </a:cxn>
                <a:cxn ang="0">
                  <a:pos x="97" y="434"/>
                </a:cxn>
                <a:cxn ang="0">
                  <a:pos x="46" y="164"/>
                </a:cxn>
                <a:cxn ang="0">
                  <a:pos x="46" y="85"/>
                </a:cxn>
                <a:cxn ang="0">
                  <a:pos x="149" y="85"/>
                </a:cxn>
                <a:cxn ang="0">
                  <a:pos x="149" y="164"/>
                </a:cxn>
                <a:cxn ang="0">
                  <a:pos x="46" y="164"/>
                </a:cxn>
                <a:cxn ang="0">
                  <a:pos x="46" y="164"/>
                </a:cxn>
                <a:cxn ang="0">
                  <a:pos x="46" y="42"/>
                </a:cxn>
                <a:cxn ang="0">
                  <a:pos x="46" y="0"/>
                </a:cxn>
                <a:cxn ang="0">
                  <a:pos x="149" y="0"/>
                </a:cxn>
                <a:cxn ang="0">
                  <a:pos x="149" y="42"/>
                </a:cxn>
                <a:cxn ang="0">
                  <a:pos x="46" y="42"/>
                </a:cxn>
                <a:cxn ang="0">
                  <a:pos x="46" y="42"/>
                </a:cxn>
              </a:cxnLst>
              <a:rect l="0" t="0" r="r" b="b"/>
              <a:pathLst>
                <a:path w="195" h="434">
                  <a:moveTo>
                    <a:pt x="97" y="434"/>
                  </a:moveTo>
                  <a:lnTo>
                    <a:pt x="0" y="269"/>
                  </a:lnTo>
                  <a:lnTo>
                    <a:pt x="38" y="269"/>
                  </a:lnTo>
                  <a:lnTo>
                    <a:pt x="46" y="269"/>
                  </a:lnTo>
                  <a:lnTo>
                    <a:pt x="46" y="261"/>
                  </a:lnTo>
                  <a:lnTo>
                    <a:pt x="46" y="209"/>
                  </a:lnTo>
                  <a:lnTo>
                    <a:pt x="149" y="209"/>
                  </a:lnTo>
                  <a:lnTo>
                    <a:pt x="149" y="261"/>
                  </a:lnTo>
                  <a:lnTo>
                    <a:pt x="149" y="269"/>
                  </a:lnTo>
                  <a:lnTo>
                    <a:pt x="157" y="269"/>
                  </a:lnTo>
                  <a:lnTo>
                    <a:pt x="195" y="269"/>
                  </a:lnTo>
                  <a:lnTo>
                    <a:pt x="97" y="434"/>
                  </a:lnTo>
                  <a:lnTo>
                    <a:pt x="97" y="434"/>
                  </a:lnTo>
                  <a:close/>
                  <a:moveTo>
                    <a:pt x="46" y="164"/>
                  </a:moveTo>
                  <a:lnTo>
                    <a:pt x="46" y="85"/>
                  </a:lnTo>
                  <a:lnTo>
                    <a:pt x="149" y="85"/>
                  </a:lnTo>
                  <a:lnTo>
                    <a:pt x="149" y="164"/>
                  </a:lnTo>
                  <a:lnTo>
                    <a:pt x="46" y="164"/>
                  </a:lnTo>
                  <a:lnTo>
                    <a:pt x="46" y="164"/>
                  </a:lnTo>
                  <a:close/>
                  <a:moveTo>
                    <a:pt x="46" y="42"/>
                  </a:moveTo>
                  <a:lnTo>
                    <a:pt x="46" y="0"/>
                  </a:lnTo>
                  <a:lnTo>
                    <a:pt x="149" y="0"/>
                  </a:lnTo>
                  <a:lnTo>
                    <a:pt x="149" y="42"/>
                  </a:lnTo>
                  <a:lnTo>
                    <a:pt x="46" y="42"/>
                  </a:lnTo>
                  <a:lnTo>
                    <a:pt x="46" y="42"/>
                  </a:lnTo>
                  <a:close/>
                </a:path>
              </a:pathLst>
            </a:custGeom>
            <a:gradFill rotWithShape="1">
              <a:gsLst>
                <a:gs pos="0">
                  <a:srgbClr val="FFFFFF"/>
                </a:gs>
                <a:gs pos="100000">
                  <a:srgbClr val="FFFFFF">
                    <a:gamma/>
                    <a:shade val="82353"/>
                    <a:invGamma/>
                  </a:srgbClr>
                </a:gs>
              </a:gsLst>
              <a:lin ang="5400000" scaled="1"/>
            </a:gra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ysClr val="windowText" lastClr="000000"/>
                </a:solidFill>
                <a:effectLst/>
                <a:uLnTx/>
                <a:uFillTx/>
              </a:endParaRPr>
            </a:p>
          </p:txBody>
        </p:sp>
      </p:grpSp>
      <p:grpSp>
        <p:nvGrpSpPr>
          <p:cNvPr id="126" name="Group 130"/>
          <p:cNvGrpSpPr>
            <a:grpSpLocks/>
          </p:cNvGrpSpPr>
          <p:nvPr/>
        </p:nvGrpSpPr>
        <p:grpSpPr bwMode="auto">
          <a:xfrm>
            <a:off x="6089650" y="827241"/>
            <a:ext cx="1512000" cy="1332000"/>
            <a:chOff x="819" y="1243"/>
            <a:chExt cx="454" cy="518"/>
          </a:xfrm>
        </p:grpSpPr>
        <p:grpSp>
          <p:nvGrpSpPr>
            <p:cNvPr id="127" name="Group 131"/>
            <p:cNvGrpSpPr>
              <a:grpSpLocks/>
            </p:cNvGrpSpPr>
            <p:nvPr/>
          </p:nvGrpSpPr>
          <p:grpSpPr bwMode="auto">
            <a:xfrm>
              <a:off x="819" y="1243"/>
              <a:ext cx="454" cy="518"/>
              <a:chOff x="192" y="1917"/>
              <a:chExt cx="1042" cy="1102"/>
            </a:xfrm>
          </p:grpSpPr>
          <p:pic>
            <p:nvPicPr>
              <p:cNvPr id="129" name="Picture 132" descr="light_shadow"/>
              <p:cNvPicPr>
                <a:picLocks noChangeAspect="1" noChangeArrowheads="1"/>
              </p:cNvPicPr>
              <p:nvPr/>
            </p:nvPicPr>
            <p:blipFill>
              <a:blip r:embed="rId2" cstate="print">
                <a:lum bright="-78000" contrast="-78000"/>
              </a:blip>
              <a:srcRect/>
              <a:stretch>
                <a:fillRect/>
              </a:stretch>
            </p:blipFill>
            <p:spPr bwMode="gray">
              <a:xfrm>
                <a:off x="291" y="2781"/>
                <a:ext cx="858" cy="238"/>
              </a:xfrm>
              <a:prstGeom prst="rect">
                <a:avLst/>
              </a:prstGeom>
              <a:noFill/>
            </p:spPr>
          </p:pic>
          <p:pic>
            <p:nvPicPr>
              <p:cNvPr id="130" name="Picture 133" descr="circuler_1"/>
              <p:cNvPicPr>
                <a:picLocks noChangeAspect="1" noChangeArrowheads="1"/>
              </p:cNvPicPr>
              <p:nvPr/>
            </p:nvPicPr>
            <p:blipFill>
              <a:blip r:embed="rId3" cstate="print"/>
              <a:srcRect/>
              <a:stretch>
                <a:fillRect/>
              </a:stretch>
            </p:blipFill>
            <p:spPr bwMode="gray">
              <a:xfrm>
                <a:off x="192" y="1917"/>
                <a:ext cx="1042" cy="1016"/>
              </a:xfrm>
              <a:prstGeom prst="rect">
                <a:avLst/>
              </a:prstGeom>
              <a:noFill/>
            </p:spPr>
          </p:pic>
          <p:sp>
            <p:nvSpPr>
              <p:cNvPr id="131" name="Oval 134"/>
              <p:cNvSpPr>
                <a:spLocks noChangeArrowheads="1"/>
              </p:cNvSpPr>
              <p:nvPr/>
            </p:nvSpPr>
            <p:spPr bwMode="gray">
              <a:xfrm>
                <a:off x="192" y="1917"/>
                <a:ext cx="1035" cy="1019"/>
              </a:xfrm>
              <a:prstGeom prst="ellipse">
                <a:avLst/>
              </a:prstGeom>
              <a:gradFill rotWithShape="1">
                <a:gsLst>
                  <a:gs pos="0">
                    <a:srgbClr val="6FB157">
                      <a:alpha val="55000"/>
                    </a:srgbClr>
                  </a:gs>
                  <a:gs pos="50000">
                    <a:srgbClr val="6FB157">
                      <a:gamma/>
                      <a:shade val="46275"/>
                      <a:invGamma/>
                      <a:alpha val="89999"/>
                    </a:srgbClr>
                  </a:gs>
                  <a:gs pos="100000">
                    <a:srgbClr val="6FB157">
                      <a:alpha val="55000"/>
                    </a:srgbClr>
                  </a:gs>
                </a:gsLst>
                <a:lin ang="5400000" scaled="1"/>
              </a:gra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pic>
          <p:nvPicPr>
            <p:cNvPr id="128" name="Picture 135" descr="Picture2"/>
            <p:cNvPicPr>
              <a:picLocks noChangeAspect="1" noChangeArrowheads="1"/>
            </p:cNvPicPr>
            <p:nvPr/>
          </p:nvPicPr>
          <p:blipFill>
            <a:blip r:embed="rId4" cstate="print"/>
            <a:srcRect/>
            <a:stretch>
              <a:fillRect/>
            </a:stretch>
          </p:blipFill>
          <p:spPr bwMode="gray">
            <a:xfrm>
              <a:off x="864" y="1248"/>
              <a:ext cx="359" cy="169"/>
            </a:xfrm>
            <a:prstGeom prst="rect">
              <a:avLst/>
            </a:prstGeom>
            <a:noFill/>
          </p:spPr>
        </p:pic>
      </p:grpSp>
      <p:sp>
        <p:nvSpPr>
          <p:cNvPr id="27" name="Rectangle 9"/>
          <p:cNvSpPr>
            <a:spLocks noChangeArrowheads="1"/>
          </p:cNvSpPr>
          <p:nvPr/>
        </p:nvSpPr>
        <p:spPr bwMode="auto">
          <a:xfrm>
            <a:off x="6247205" y="1134316"/>
            <a:ext cx="1214045" cy="646331"/>
          </a:xfrm>
          <a:prstGeom prst="rect">
            <a:avLst/>
          </a:prstGeom>
          <a:noFill/>
          <a:ln w="9525" algn="ctr">
            <a:noFill/>
            <a:miter lim="800000"/>
            <a:headEnd/>
            <a:tailEnd/>
          </a:ln>
          <a:effectLst/>
        </p:spPr>
        <p:txBody>
          <a:bodyPr wrap="square" lIns="0" rIns="0">
            <a:spAutoFit/>
          </a:bodyPr>
          <a:lstStyle/>
          <a:p>
            <a:pPr algn="ctr">
              <a:lnSpc>
                <a:spcPct val="100000"/>
              </a:lnSpc>
              <a:spcBef>
                <a:spcPts val="0"/>
              </a:spcBef>
              <a:buFont typeface="Wingdings" pitchFamily="2" charset="2"/>
              <a:buNone/>
            </a:pPr>
            <a:r>
              <a:rPr lang="en-US" altLang="zh-CN"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Internal &amp; external</a:t>
            </a:r>
            <a:endParaRPr lang="en-US" altLang="zh-CN"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endParaRPr>
          </a:p>
        </p:txBody>
      </p:sp>
      <p:sp>
        <p:nvSpPr>
          <p:cNvPr id="132" name="Rectangle 9"/>
          <p:cNvSpPr>
            <a:spLocks noChangeArrowheads="1"/>
          </p:cNvSpPr>
          <p:nvPr/>
        </p:nvSpPr>
        <p:spPr bwMode="auto">
          <a:xfrm>
            <a:off x="4301110" y="1116757"/>
            <a:ext cx="1524150" cy="794064"/>
          </a:xfrm>
          <a:prstGeom prst="rect">
            <a:avLst/>
          </a:prstGeom>
          <a:noFill/>
          <a:ln w="9525" algn="ctr">
            <a:noFill/>
            <a:miter lim="800000"/>
            <a:headEnd/>
            <a:tailEnd/>
          </a:ln>
          <a:effectLst/>
        </p:spPr>
        <p:txBody>
          <a:bodyPr wrap="square" lIns="0" rIns="0">
            <a:spAutoFit/>
          </a:bodyPr>
          <a:lstStyle/>
          <a:p>
            <a:pPr algn="ctr">
              <a:spcBef>
                <a:spcPts val="0"/>
              </a:spcBef>
              <a:buNone/>
            </a:pPr>
            <a:r>
              <a:rPr lang="en-US" altLang="zh-CN" sz="19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Predictability Barrier </a:t>
            </a:r>
            <a:endParaRPr lang="en-US" altLang="zh-CN" sz="19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endParaRPr>
          </a:p>
        </p:txBody>
      </p:sp>
      <p:grpSp>
        <p:nvGrpSpPr>
          <p:cNvPr id="2" name="组合 1"/>
          <p:cNvGrpSpPr/>
          <p:nvPr/>
        </p:nvGrpSpPr>
        <p:grpSpPr>
          <a:xfrm>
            <a:off x="174260" y="2247377"/>
            <a:ext cx="8891999" cy="4476190"/>
            <a:chOff x="174260" y="2247377"/>
            <a:chExt cx="8891999" cy="4476190"/>
          </a:xfrm>
        </p:grpSpPr>
        <p:sp>
          <p:nvSpPr>
            <p:cNvPr id="46" name="矩形 26"/>
            <p:cNvSpPr>
              <a:spLocks noChangeArrowheads="1"/>
            </p:cNvSpPr>
            <p:nvPr/>
          </p:nvSpPr>
          <p:spPr bwMode="auto">
            <a:xfrm>
              <a:off x="174260" y="5179079"/>
              <a:ext cx="8740910" cy="1138773"/>
            </a:xfrm>
            <a:prstGeom prst="rect">
              <a:avLst/>
            </a:prstGeom>
            <a:noFill/>
            <a:ln w="9525">
              <a:noFill/>
              <a:miter lim="800000"/>
              <a:headEnd/>
              <a:tailEnd/>
            </a:ln>
          </p:spPr>
          <p:txBody>
            <a:bodyPr wrap="square">
              <a:spAutoFit/>
            </a:bodyPr>
            <a:lstStyle/>
            <a:p>
              <a:pPr algn="just">
                <a:buNone/>
              </a:pPr>
              <a:r>
                <a:rPr lang="en-US" altLang="zh-CN" sz="2000" b="0" u="none" dirty="0">
                  <a:latin typeface="Arial" panose="020B0604020202020204" pitchFamily="34" charset="0"/>
                  <a:ea typeface="Arial Unicode MS" pitchFamily="34" charset="-122"/>
                  <a:cs typeface="Arial" panose="020B0604020202020204" pitchFamily="34" charset="0"/>
                </a:rPr>
                <a:t>Assume that the vector </a:t>
              </a:r>
              <a:r>
                <a:rPr lang="en-US" altLang="zh-CN" sz="2000" u="none" dirty="0">
                  <a:latin typeface="Arial" panose="020B0604020202020204" pitchFamily="34" charset="0"/>
                  <a:ea typeface="Arial Unicode MS" pitchFamily="34" charset="-122"/>
                  <a:cs typeface="Arial" panose="020B0604020202020204" pitchFamily="34" charset="0"/>
                </a:rPr>
                <a:t>y</a:t>
              </a:r>
              <a:r>
                <a:rPr lang="en-US" altLang="zh-CN" sz="2000" b="0" u="none" dirty="0">
                  <a:latin typeface="Arial" panose="020B0604020202020204" pitchFamily="34" charset="0"/>
                  <a:ea typeface="Arial Unicode MS" pitchFamily="34" charset="-122"/>
                  <a:cs typeface="Arial" panose="020B0604020202020204" pitchFamily="34" charset="0"/>
                </a:rPr>
                <a:t> acts as an external forcing factor for the vector </a:t>
              </a:r>
              <a:r>
                <a:rPr lang="en-US" altLang="zh-CN" sz="2000" u="none" dirty="0">
                  <a:latin typeface="Arial" panose="020B0604020202020204" pitchFamily="34" charset="0"/>
                  <a:ea typeface="Arial Unicode MS" pitchFamily="34" charset="-122"/>
                  <a:cs typeface="Arial" panose="020B0604020202020204" pitchFamily="34" charset="0"/>
                </a:rPr>
                <a:t>x</a:t>
              </a:r>
              <a:r>
                <a:rPr lang="en-US" altLang="zh-CN" sz="2000" b="0" u="none" dirty="0">
                  <a:latin typeface="Arial" panose="020B0604020202020204" pitchFamily="34" charset="0"/>
                  <a:ea typeface="Arial Unicode MS" pitchFamily="34" charset="-122"/>
                  <a:cs typeface="Arial" panose="020B0604020202020204" pitchFamily="34" charset="0"/>
                </a:rPr>
                <a:t>. To investigate the effect of y on the predictability of </a:t>
              </a:r>
              <a:r>
                <a:rPr lang="en-US" altLang="zh-CN" sz="2000" u="none" dirty="0">
                  <a:latin typeface="Arial" panose="020B0604020202020204" pitchFamily="34" charset="0"/>
                  <a:ea typeface="Arial Unicode MS" pitchFamily="34" charset="-122"/>
                  <a:cs typeface="Arial" panose="020B0604020202020204" pitchFamily="34" charset="0"/>
                </a:rPr>
                <a:t>x</a:t>
              </a:r>
              <a:r>
                <a:rPr lang="en-US" altLang="zh-CN" sz="2000" b="0" u="none" dirty="0">
                  <a:latin typeface="Arial" panose="020B0604020202020204" pitchFamily="34" charset="0"/>
                  <a:ea typeface="Arial Unicode MS" pitchFamily="34" charset="-122"/>
                  <a:cs typeface="Arial" panose="020B0604020202020204" pitchFamily="34" charset="0"/>
                </a:rPr>
                <a:t>, the conditional NLLE        </a:t>
              </a:r>
              <a:r>
                <a:rPr lang="en-US" altLang="zh-CN" sz="2000" b="0" u="none" dirty="0" smtClean="0">
                  <a:latin typeface="Arial" panose="020B0604020202020204" pitchFamily="34" charset="0"/>
                  <a:ea typeface="Arial Unicode MS" pitchFamily="34" charset="-122"/>
                  <a:cs typeface="Arial" panose="020B0604020202020204" pitchFamily="34" charset="0"/>
                </a:rPr>
                <a:t>   </a:t>
              </a:r>
            </a:p>
            <a:p>
              <a:pPr algn="just">
                <a:lnSpc>
                  <a:spcPct val="100000"/>
                </a:lnSpc>
                <a:spcBef>
                  <a:spcPts val="0"/>
                </a:spcBef>
                <a:buNone/>
              </a:pPr>
              <a:r>
                <a:rPr lang="en-US" altLang="zh-CN" sz="2000" b="0" u="none" dirty="0">
                  <a:latin typeface="Arial" panose="020B0604020202020204" pitchFamily="34" charset="0"/>
                  <a:ea typeface="Arial Unicode MS" pitchFamily="34" charset="-122"/>
                  <a:cs typeface="Arial" panose="020B0604020202020204" pitchFamily="34" charset="0"/>
                </a:rPr>
                <a:t> </a:t>
              </a:r>
              <a:r>
                <a:rPr lang="en-US" altLang="zh-CN" sz="2000" b="0" u="none" dirty="0" smtClean="0">
                  <a:latin typeface="Arial" panose="020B0604020202020204" pitchFamily="34" charset="0"/>
                  <a:ea typeface="Arial Unicode MS" pitchFamily="34" charset="-122"/>
                  <a:cs typeface="Arial" panose="020B0604020202020204" pitchFamily="34" charset="0"/>
                </a:rPr>
                <a:t>        of </a:t>
              </a:r>
              <a:r>
                <a:rPr lang="en-US" altLang="zh-CN" sz="2000" u="none" dirty="0">
                  <a:latin typeface="Arial" panose="020B0604020202020204" pitchFamily="34" charset="0"/>
                  <a:ea typeface="Arial Unicode MS" pitchFamily="34" charset="-122"/>
                  <a:cs typeface="Arial" panose="020B0604020202020204" pitchFamily="34" charset="0"/>
                </a:rPr>
                <a:t>x</a:t>
              </a:r>
              <a:r>
                <a:rPr lang="en-US" altLang="zh-CN" sz="2000" b="0" u="none" dirty="0">
                  <a:latin typeface="Arial" panose="020B0604020202020204" pitchFamily="34" charset="0"/>
                  <a:ea typeface="Arial Unicode MS" pitchFamily="34" charset="-122"/>
                  <a:cs typeface="Arial" panose="020B0604020202020204" pitchFamily="34" charset="0"/>
                </a:rPr>
                <a:t> given </a:t>
              </a:r>
              <a:r>
                <a:rPr lang="en-US" altLang="zh-CN" sz="2000" u="none" dirty="0">
                  <a:latin typeface="Arial" panose="020B0604020202020204" pitchFamily="34" charset="0"/>
                  <a:ea typeface="Arial Unicode MS" pitchFamily="34" charset="-122"/>
                  <a:cs typeface="Arial" panose="020B0604020202020204" pitchFamily="34" charset="0"/>
                </a:rPr>
                <a:t>y</a:t>
              </a:r>
              <a:r>
                <a:rPr lang="en-US" altLang="zh-CN" sz="2000" b="0" u="none" dirty="0">
                  <a:latin typeface="Arial" panose="020B0604020202020204" pitchFamily="34" charset="0"/>
                  <a:ea typeface="Arial Unicode MS" pitchFamily="34" charset="-122"/>
                  <a:cs typeface="Arial" panose="020B0604020202020204" pitchFamily="34" charset="0"/>
                </a:rPr>
                <a:t> is defined as:</a:t>
              </a:r>
              <a:endParaRPr lang="zh-CN" altLang="en-US" sz="2000" b="0" u="none" dirty="0">
                <a:latin typeface="Arial" panose="020B0604020202020204" pitchFamily="34" charset="0"/>
                <a:ea typeface="Arial Unicode MS" pitchFamily="34" charset="-122"/>
                <a:cs typeface="Arial" panose="020B0604020202020204" pitchFamily="34" charset="0"/>
              </a:endParaRPr>
            </a:p>
          </p:txBody>
        </p:sp>
        <p:sp>
          <p:nvSpPr>
            <p:cNvPr id="48" name="矩形 47"/>
            <p:cNvSpPr/>
            <p:nvPr/>
          </p:nvSpPr>
          <p:spPr>
            <a:xfrm>
              <a:off x="196436" y="2247377"/>
              <a:ext cx="8869823" cy="3016210"/>
            </a:xfrm>
            <a:prstGeom prst="rect">
              <a:avLst/>
            </a:prstGeom>
          </p:spPr>
          <p:txBody>
            <a:bodyPr wrap="square">
              <a:spAutoFit/>
            </a:bodyPr>
            <a:lstStyle/>
            <a:p>
              <a:pPr algn="just">
                <a:lnSpc>
                  <a:spcPct val="100000"/>
                </a:lnSpc>
                <a:spcBef>
                  <a:spcPts val="600"/>
                </a:spcBef>
                <a:buNone/>
              </a:pPr>
              <a:r>
                <a:rPr lang="en-GB" sz="2000" u="none" dirty="0" smtClean="0">
                  <a:latin typeface="Arial" charset="0"/>
                  <a:ea typeface="宋体" pitchFamily="2" charset="-122"/>
                </a:rPr>
                <a:t>Predictability is controlled by multiple forcing factors, which leads to considerable difficulty in understanding the sources of predictability. Therefore, it is necessary to separately investigate the effect of each forcing factor on predictability. </a:t>
              </a:r>
            </a:p>
            <a:p>
              <a:pPr algn="just">
                <a:lnSpc>
                  <a:spcPct val="100000"/>
                </a:lnSpc>
                <a:spcBef>
                  <a:spcPts val="600"/>
                </a:spcBef>
                <a:buNone/>
              </a:pPr>
              <a:r>
                <a:rPr lang="en-GB" sz="2000" u="none" dirty="0" smtClean="0">
                  <a:solidFill>
                    <a:srgbClr val="FFFF00"/>
                  </a:solidFill>
                  <a:latin typeface="Arial" charset="0"/>
                  <a:ea typeface="宋体" pitchFamily="2" charset="-122"/>
                </a:rPr>
                <a:t>Conditional predictability </a:t>
              </a:r>
              <a:r>
                <a:rPr lang="en-GB" sz="2000" u="none" dirty="0" smtClean="0">
                  <a:latin typeface="Arial" charset="0"/>
                  <a:ea typeface="宋体" pitchFamily="2" charset="-122"/>
                </a:rPr>
                <a:t>can be considered as an estimate of the predictability of a certain variable of dynamical systems due to forcing by, or explained by, one or more factors. </a:t>
              </a:r>
            </a:p>
            <a:p>
              <a:pPr algn="just">
                <a:lnSpc>
                  <a:spcPct val="100000"/>
                </a:lnSpc>
                <a:spcBef>
                  <a:spcPts val="600"/>
                </a:spcBef>
                <a:buNone/>
              </a:pPr>
              <a:r>
                <a:rPr lang="en-GB" sz="2000" u="none" dirty="0">
                  <a:solidFill>
                    <a:srgbClr val="FFFF00"/>
                  </a:solidFill>
                  <a:latin typeface="Arial" charset="0"/>
                  <a:ea typeface="宋体" pitchFamily="2" charset="-122"/>
                </a:rPr>
                <a:t>C</a:t>
              </a:r>
              <a:r>
                <a:rPr lang="en-GB" sz="2000" u="none" dirty="0" smtClean="0">
                  <a:solidFill>
                    <a:srgbClr val="FFFF00"/>
                  </a:solidFill>
                  <a:latin typeface="Arial" charset="0"/>
                  <a:ea typeface="宋体" pitchFamily="2" charset="-122"/>
                </a:rPr>
                <a:t>onditional NLLE </a:t>
              </a:r>
              <a:r>
                <a:rPr lang="en-GB" sz="2000" u="none" dirty="0" smtClean="0">
                  <a:latin typeface="Arial" charset="0"/>
                  <a:ea typeface="宋体" pitchFamily="2" charset="-122"/>
                </a:rPr>
                <a:t>is introduced to study the conditional predictability associated with </a:t>
              </a:r>
              <a:r>
                <a:rPr lang="en-US" sz="2000" u="none" dirty="0" smtClean="0">
                  <a:latin typeface="Arial" charset="0"/>
                  <a:ea typeface="宋体" pitchFamily="2" charset="-122"/>
                </a:rPr>
                <a:t>a certain forcing</a:t>
              </a:r>
              <a:r>
                <a:rPr lang="en-GB" sz="2000" u="none" dirty="0" smtClean="0">
                  <a:latin typeface="Arial" charset="0"/>
                  <a:ea typeface="宋体" pitchFamily="2" charset="-122"/>
                </a:rPr>
                <a:t>.</a:t>
              </a:r>
              <a:endParaRPr lang="zh-CN" altLang="en-US" sz="2000" u="none" dirty="0"/>
            </a:p>
          </p:txBody>
        </p:sp>
        <p:pic>
          <p:nvPicPr>
            <p:cNvPr id="49" name="Picture 9"/>
            <p:cNvPicPr>
              <a:picLocks noChangeAspect="1" noChangeArrowheads="1"/>
            </p:cNvPicPr>
            <p:nvPr/>
          </p:nvPicPr>
          <p:blipFill>
            <a:blip r:embed="rId5" cstate="print"/>
            <a:srcRect/>
            <a:stretch>
              <a:fillRect/>
            </a:stretch>
          </p:blipFill>
          <p:spPr bwMode="auto">
            <a:xfrm>
              <a:off x="4993110" y="5971092"/>
              <a:ext cx="3648075" cy="752475"/>
            </a:xfrm>
            <a:prstGeom prst="rect">
              <a:avLst/>
            </a:prstGeom>
            <a:noFill/>
            <a:ln w="38100" algn="ctr">
              <a:noFill/>
              <a:miter lim="800000"/>
              <a:headEnd/>
              <a:tailEnd/>
            </a:ln>
          </p:spPr>
        </p:pic>
        <p:pic>
          <p:nvPicPr>
            <p:cNvPr id="50" name="Picture 8"/>
            <p:cNvPicPr>
              <a:picLocks noChangeAspect="1" noChangeArrowheads="1"/>
            </p:cNvPicPr>
            <p:nvPr/>
          </p:nvPicPr>
          <p:blipFill>
            <a:blip r:embed="rId6" cstate="print"/>
            <a:srcRect/>
            <a:stretch>
              <a:fillRect/>
            </a:stretch>
          </p:blipFill>
          <p:spPr bwMode="auto">
            <a:xfrm>
              <a:off x="329751" y="5981725"/>
              <a:ext cx="381000" cy="361950"/>
            </a:xfrm>
            <a:prstGeom prst="rect">
              <a:avLst/>
            </a:prstGeom>
            <a:noFill/>
            <a:ln w="38100" algn="ctr">
              <a:noFill/>
              <a:miter lim="800000"/>
              <a:headEnd/>
              <a:tailEnd/>
            </a:ln>
          </p:spPr>
        </p:pic>
      </p:grpSp>
      <p:sp>
        <p:nvSpPr>
          <p:cNvPr id="45" name="Rectangle 1"/>
          <p:cNvSpPr>
            <a:spLocks noChangeArrowheads="1"/>
          </p:cNvSpPr>
          <p:nvPr/>
        </p:nvSpPr>
        <p:spPr bwMode="auto">
          <a:xfrm>
            <a:off x="34271" y="6476211"/>
            <a:ext cx="4897326" cy="381789"/>
          </a:xfrm>
          <a:prstGeom prst="roundRect">
            <a:avLst>
              <a:gd name="adj" fmla="val 10452"/>
            </a:avLst>
          </a:prstGeom>
          <a:solidFill>
            <a:srgbClr val="000066"/>
          </a:solidFill>
          <a:ln w="9525">
            <a:noFill/>
            <a:miter lim="800000"/>
            <a:headEnd/>
            <a:tailEnd/>
          </a:ln>
          <a:effectLst/>
        </p:spPr>
        <p:txBody>
          <a:bodyPr vert="horz" wrap="square" lIns="36000" tIns="72000" rIns="36000" bIns="72000" numCol="1" anchor="ctr" anchorCtr="0" compatLnSpc="1">
            <a:prstTxWarp prst="textNoShape">
              <a:avLst/>
            </a:prstTxWarp>
            <a:spAutoFit/>
          </a:bodyPr>
          <a:lstStyle/>
          <a:p>
            <a:pPr marL="808038" indent="-808038" fontAlgn="base">
              <a:lnSpc>
                <a:spcPct val="100000"/>
              </a:lnSpc>
              <a:spcBef>
                <a:spcPts val="200"/>
              </a:spcBef>
              <a:spcAft>
                <a:spcPts val="0"/>
              </a:spcAft>
              <a:buNone/>
            </a:pPr>
            <a:r>
              <a:rPr lang="en-US" altLang="zh-CN" sz="1400" u="none" dirty="0" smtClean="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(Li</a:t>
            </a:r>
            <a:r>
              <a:rPr lang="en-US" altLang="zh-CN" sz="1400"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 </a:t>
            </a:r>
            <a:r>
              <a:rPr lang="en-US" altLang="zh-CN" sz="1400" u="none" dirty="0" smtClean="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&amp;</a:t>
            </a:r>
            <a:r>
              <a:rPr lang="en-US" altLang="zh-CN" sz="1400" u="none" dirty="0" smtClean="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 </a:t>
            </a:r>
            <a:r>
              <a:rPr lang="en-US" altLang="zh-CN" sz="1400"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Ding, 2014, </a:t>
            </a:r>
            <a:r>
              <a:rPr lang="en-US" altLang="zh-CN" sz="1400" i="1"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Encyclopedia of Atmospheric </a:t>
            </a:r>
            <a:r>
              <a:rPr lang="en-US" altLang="zh-CN" sz="1400" i="1" u="none" dirty="0" smtClean="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Science)</a:t>
            </a:r>
            <a:endParaRPr lang="en-US" sz="1400"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endParaRPr>
          </a:p>
        </p:txBody>
      </p:sp>
    </p:spTree>
    <p:extLst>
      <p:ext uri="{BB962C8B-B14F-4D97-AF65-F5344CB8AC3E}">
        <p14:creationId xmlns:p14="http://schemas.microsoft.com/office/powerpoint/2010/main" val="18538998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FIGURE4"/>
          <p:cNvPicPr>
            <a:picLocks noChangeAspect="1" noChangeArrowheads="1"/>
          </p:cNvPicPr>
          <p:nvPr/>
        </p:nvPicPr>
        <p:blipFill>
          <a:blip r:embed="rId2" cstate="print"/>
          <a:srcRect/>
          <a:stretch>
            <a:fillRect/>
          </a:stretch>
        </p:blipFill>
        <p:spPr bwMode="auto">
          <a:xfrm>
            <a:off x="330355" y="1919961"/>
            <a:ext cx="8430701" cy="3284967"/>
          </a:xfrm>
          <a:prstGeom prst="rect">
            <a:avLst/>
          </a:prstGeom>
          <a:noFill/>
          <a:ln w="9525">
            <a:noFill/>
            <a:miter lim="800000"/>
            <a:headEnd/>
            <a:tailEnd/>
          </a:ln>
        </p:spPr>
      </p:pic>
      <p:sp>
        <p:nvSpPr>
          <p:cNvPr id="4" name="Text Box 5"/>
          <p:cNvSpPr txBox="1">
            <a:spLocks noChangeArrowheads="1"/>
          </p:cNvSpPr>
          <p:nvPr/>
        </p:nvSpPr>
        <p:spPr bwMode="auto">
          <a:xfrm>
            <a:off x="340988" y="1116880"/>
            <a:ext cx="1648348" cy="677108"/>
          </a:xfrm>
          <a:prstGeom prst="rect">
            <a:avLst/>
          </a:prstGeom>
          <a:noFill/>
          <a:ln w="38100" algn="ctr">
            <a:noFill/>
            <a:miter lim="800000"/>
            <a:headEnd/>
            <a:tailEnd/>
          </a:ln>
        </p:spPr>
        <p:txBody>
          <a:bodyPr wrap="square">
            <a:spAutoFit/>
          </a:bodyPr>
          <a:lstStyle/>
          <a:p>
            <a:pPr algn="ctr">
              <a:lnSpc>
                <a:spcPct val="100000"/>
              </a:lnSpc>
              <a:buFont typeface="Wingdings" pitchFamily="2" charset="2"/>
              <a:buNone/>
            </a:pPr>
            <a:r>
              <a:rPr lang="en-US" altLang="zh-CN" sz="2000" u="none" dirty="0">
                <a:solidFill>
                  <a:srgbClr val="FFFF00"/>
                </a:solidFill>
                <a:effectLst>
                  <a:outerShdw blurRad="38100" dist="38100" dir="2700000" algn="tl">
                    <a:srgbClr val="000000"/>
                  </a:outerShdw>
                </a:effectLst>
                <a:latin typeface="Arial" pitchFamily="34" charset="0"/>
                <a:cs typeface="Arial" pitchFamily="34" charset="0"/>
              </a:rPr>
              <a:t>Conditional</a:t>
            </a:r>
            <a:r>
              <a:rPr lang="en-US" altLang="zh-CN" u="none" dirty="0">
                <a:solidFill>
                  <a:srgbClr val="FFFF00"/>
                </a:solidFill>
                <a:effectLst>
                  <a:outerShdw blurRad="38100" dist="38100" dir="2700000" algn="tl">
                    <a:srgbClr val="000000"/>
                  </a:outerShdw>
                </a:effectLst>
                <a:latin typeface="Arial" pitchFamily="34" charset="0"/>
                <a:cs typeface="Arial" pitchFamily="34" charset="0"/>
              </a:rPr>
              <a:t> NLLE</a:t>
            </a:r>
            <a:endParaRPr lang="zh-CN" altLang="en-US" u="none" dirty="0">
              <a:solidFill>
                <a:srgbClr val="FFFF00"/>
              </a:solidFill>
              <a:effectLst>
                <a:outerShdw blurRad="38100" dist="38100" dir="2700000" algn="tl">
                  <a:srgbClr val="000000"/>
                </a:outerShdw>
              </a:effectLst>
              <a:latin typeface="Arial" pitchFamily="34" charset="0"/>
              <a:cs typeface="Arial" pitchFamily="34" charset="0"/>
            </a:endParaRPr>
          </a:p>
        </p:txBody>
      </p:sp>
      <p:pic>
        <p:nvPicPr>
          <p:cNvPr id="5" name="Picture 8"/>
          <p:cNvPicPr>
            <a:picLocks noChangeAspect="1" noChangeArrowheads="1"/>
          </p:cNvPicPr>
          <p:nvPr/>
        </p:nvPicPr>
        <p:blipFill>
          <a:blip r:embed="rId3" cstate="print"/>
          <a:srcRect/>
          <a:stretch>
            <a:fillRect/>
          </a:stretch>
        </p:blipFill>
        <p:spPr bwMode="auto">
          <a:xfrm>
            <a:off x="2046604" y="1034940"/>
            <a:ext cx="3865922" cy="821223"/>
          </a:xfrm>
          <a:prstGeom prst="rect">
            <a:avLst/>
          </a:prstGeom>
          <a:solidFill>
            <a:schemeClr val="tx1"/>
          </a:solidFill>
          <a:ln w="38100" algn="ctr">
            <a:noFill/>
            <a:miter lim="800000"/>
            <a:headEnd/>
            <a:tailEnd/>
          </a:ln>
        </p:spPr>
      </p:pic>
      <p:sp>
        <p:nvSpPr>
          <p:cNvPr id="6" name="矩形 5"/>
          <p:cNvSpPr/>
          <p:nvPr/>
        </p:nvSpPr>
        <p:spPr>
          <a:xfrm>
            <a:off x="5984543" y="1177015"/>
            <a:ext cx="3060453" cy="427746"/>
          </a:xfrm>
          <a:prstGeom prst="rect">
            <a:avLst/>
          </a:prstGeom>
        </p:spPr>
        <p:txBody>
          <a:bodyPr wrap="none">
            <a:spAutoFit/>
          </a:bodyPr>
          <a:lstStyle/>
          <a:p>
            <a:pPr marL="533400" indent="-533400">
              <a:buNone/>
            </a:pPr>
            <a:r>
              <a:rPr lang="en-US" altLang="zh-CN" sz="2000" u="none" dirty="0">
                <a:solidFill>
                  <a:srgbClr val="FFFF00"/>
                </a:solidFill>
                <a:effectLst>
                  <a:outerShdw blurRad="38100" dist="38100" dir="2700000" algn="tl">
                    <a:srgbClr val="000000"/>
                  </a:outerShdw>
                </a:effectLst>
                <a:latin typeface="Arial" pitchFamily="34" charset="0"/>
                <a:cs typeface="Arial" pitchFamily="34" charset="0"/>
              </a:rPr>
              <a:t>y given external forcing</a:t>
            </a:r>
            <a:endParaRPr lang="zh-CN" altLang="en-US" sz="2000" u="none" dirty="0">
              <a:solidFill>
                <a:srgbClr val="FFFF00"/>
              </a:solidFill>
              <a:effectLst>
                <a:outerShdw blurRad="38100" dist="38100" dir="2700000" algn="tl">
                  <a:srgbClr val="000000"/>
                </a:outerShdw>
              </a:effectLst>
              <a:latin typeface="Arial" pitchFamily="34" charset="0"/>
              <a:cs typeface="Arial" pitchFamily="34" charset="0"/>
            </a:endParaRPr>
          </a:p>
        </p:txBody>
      </p:sp>
      <p:sp>
        <p:nvSpPr>
          <p:cNvPr id="7" name="Rectangle 1"/>
          <p:cNvSpPr>
            <a:spLocks noChangeArrowheads="1"/>
          </p:cNvSpPr>
          <p:nvPr/>
        </p:nvSpPr>
        <p:spPr bwMode="auto">
          <a:xfrm>
            <a:off x="3252159" y="6350528"/>
            <a:ext cx="5666618" cy="414353"/>
          </a:xfrm>
          <a:prstGeom prst="roundRect">
            <a:avLst>
              <a:gd name="adj" fmla="val 10452"/>
            </a:avLst>
          </a:prstGeom>
          <a:solidFill>
            <a:srgbClr val="000066"/>
          </a:solidFill>
          <a:ln w="9525">
            <a:noFill/>
            <a:miter lim="800000"/>
            <a:headEnd/>
            <a:tailEnd/>
          </a:ln>
          <a:effectLst/>
        </p:spPr>
        <p:txBody>
          <a:bodyPr vert="horz" wrap="square" lIns="36000" tIns="72000" rIns="36000" bIns="72000" numCol="1" anchor="ctr" anchorCtr="0" compatLnSpc="1">
            <a:prstTxWarp prst="textNoShape">
              <a:avLst/>
            </a:prstTxWarp>
            <a:spAutoFit/>
          </a:bodyPr>
          <a:lstStyle/>
          <a:p>
            <a:pPr marL="808038" indent="-808038" fontAlgn="base">
              <a:lnSpc>
                <a:spcPct val="100000"/>
              </a:lnSpc>
              <a:spcBef>
                <a:spcPts val="200"/>
              </a:spcBef>
              <a:spcAft>
                <a:spcPts val="0"/>
              </a:spcAft>
              <a:buNone/>
            </a:pPr>
            <a:r>
              <a:rPr lang="en-US" altLang="zh-CN" sz="1600" u="none" dirty="0" smtClean="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(Li</a:t>
            </a:r>
            <a:r>
              <a:rPr lang="en-US" altLang="zh-CN" sz="1600"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 </a:t>
            </a:r>
            <a:r>
              <a:rPr lang="en-US" altLang="zh-CN" sz="1600" u="none" dirty="0" smtClean="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&amp;</a:t>
            </a:r>
            <a:r>
              <a:rPr lang="en-US" altLang="zh-CN" sz="1600" u="none" dirty="0" smtClean="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 </a:t>
            </a:r>
            <a:r>
              <a:rPr lang="en-US" altLang="zh-CN" sz="1600"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Ding, 2014, </a:t>
            </a:r>
            <a:r>
              <a:rPr lang="en-US" altLang="zh-CN" sz="1600" i="1"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Encyclopedia of Atmospheric </a:t>
            </a:r>
            <a:r>
              <a:rPr lang="en-US" altLang="zh-CN" sz="1600" i="1" u="none" dirty="0" smtClean="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Science)</a:t>
            </a:r>
            <a:endParaRPr lang="en-US" sz="1600"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endParaRPr>
          </a:p>
        </p:txBody>
      </p:sp>
      <p:sp>
        <p:nvSpPr>
          <p:cNvPr id="8" name="矩形 7"/>
          <p:cNvSpPr/>
          <p:nvPr/>
        </p:nvSpPr>
        <p:spPr>
          <a:xfrm>
            <a:off x="203528" y="226658"/>
            <a:ext cx="8718722" cy="769441"/>
          </a:xfrm>
          <a:prstGeom prst="rect">
            <a:avLst/>
          </a:prstGeom>
        </p:spPr>
        <p:txBody>
          <a:bodyPr wrap="square">
            <a:spAutoFit/>
          </a:bodyPr>
          <a:lstStyle/>
          <a:p>
            <a:pPr algn="just">
              <a:lnSpc>
                <a:spcPct val="100000"/>
              </a:lnSpc>
              <a:spcBef>
                <a:spcPts val="600"/>
              </a:spcBef>
              <a:buNone/>
            </a:pPr>
            <a:r>
              <a:rPr lang="en-GB" altLang="zh-CN" sz="2200" u="none" dirty="0">
                <a:latin typeface="Arial" charset="0"/>
                <a:ea typeface="宋体" pitchFamily="2" charset="-122"/>
              </a:rPr>
              <a:t>For example, ENSO is one of the primary boundary </a:t>
            </a:r>
            <a:r>
              <a:rPr lang="en-GB" altLang="zh-CN" sz="2200" u="none" dirty="0" err="1">
                <a:latin typeface="Arial" charset="0"/>
                <a:ea typeface="宋体" pitchFamily="2" charset="-122"/>
              </a:rPr>
              <a:t>forcings</a:t>
            </a:r>
            <a:r>
              <a:rPr lang="en-GB" altLang="zh-CN" sz="2200" u="none" dirty="0">
                <a:latin typeface="Arial" charset="0"/>
                <a:ea typeface="宋体" pitchFamily="2" charset="-122"/>
              </a:rPr>
              <a:t> for the monthly and seasonal predictability of the atmosphere. </a:t>
            </a:r>
          </a:p>
        </p:txBody>
      </p:sp>
      <p:sp>
        <p:nvSpPr>
          <p:cNvPr id="10" name="矩形 9"/>
          <p:cNvSpPr/>
          <p:nvPr/>
        </p:nvSpPr>
        <p:spPr>
          <a:xfrm>
            <a:off x="245299" y="5243294"/>
            <a:ext cx="8639271" cy="1089025"/>
          </a:xfrm>
          <a:prstGeom prst="rect">
            <a:avLst/>
          </a:prstGeom>
          <a:solidFill>
            <a:schemeClr val="bg1">
              <a:lumMod val="75000"/>
            </a:schemeClr>
          </a:solidFill>
        </p:spPr>
        <p:txBody>
          <a:bodyPr wrap="square">
            <a:spAutoFit/>
          </a:bodyPr>
          <a:lstStyle/>
          <a:p>
            <a:pPr algn="just">
              <a:buFont typeface="Wingdings" pitchFamily="2" charset="2"/>
              <a:buNone/>
              <a:defRPr/>
            </a:pPr>
            <a:r>
              <a:rPr lang="en-GB" b="0" u="none" dirty="0">
                <a:latin typeface="Arial Unicode MS" pitchFamily="34" charset="-122"/>
                <a:ea typeface="Arial Unicode MS" pitchFamily="34" charset="-122"/>
                <a:cs typeface="Arial Unicode MS" pitchFamily="34" charset="-122"/>
              </a:rPr>
              <a:t>The spatial distributions of the annual mean practical (A) and potential (B) predictability limits (months) of monthly 500 </a:t>
            </a:r>
            <a:r>
              <a:rPr lang="en-GB" b="0" u="none" dirty="0" err="1">
                <a:latin typeface="Arial Unicode MS" pitchFamily="34" charset="-122"/>
                <a:ea typeface="Arial Unicode MS" pitchFamily="34" charset="-122"/>
                <a:cs typeface="Arial Unicode MS" pitchFamily="34" charset="-122"/>
              </a:rPr>
              <a:t>hPa</a:t>
            </a:r>
            <a:r>
              <a:rPr lang="en-GB" b="0" u="none" dirty="0">
                <a:latin typeface="Arial Unicode MS" pitchFamily="34" charset="-122"/>
                <a:ea typeface="Arial Unicode MS" pitchFamily="34" charset="-122"/>
                <a:cs typeface="Arial Unicode MS" pitchFamily="34" charset="-122"/>
              </a:rPr>
              <a:t> GHT explained by the ENSO component, obtained using the conditional NLLE method. </a:t>
            </a:r>
            <a:endParaRPr lang="zh-CN" altLang="en-US" b="0" u="none" dirty="0">
              <a:latin typeface="Arial Unicode MS" pitchFamily="34" charset="-122"/>
              <a:ea typeface="Arial Unicode MS" pitchFamily="34" charset="-122"/>
              <a:cs typeface="Arial Unicode MS" pitchFamily="34" charset="-122"/>
            </a:endParaRPr>
          </a:p>
        </p:txBody>
      </p:sp>
    </p:spTree>
    <p:extLst>
      <p:ext uri="{BB962C8B-B14F-4D97-AF65-F5344CB8AC3E}">
        <p14:creationId xmlns:p14="http://schemas.microsoft.com/office/powerpoint/2010/main" val="347928635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88" name="Text Box 12">
            <a:extLst>
              <a:ext uri="{FF2B5EF4-FFF2-40B4-BE49-F238E27FC236}">
                <a16:creationId xmlns:a16="http://schemas.microsoft.com/office/drawing/2014/main" id="{8BA37152-72A7-44BC-8C3F-E0B0B1EC9934}"/>
              </a:ext>
            </a:extLst>
          </p:cNvPr>
          <p:cNvSpPr txBox="1">
            <a:spLocks noChangeArrowheads="1"/>
          </p:cNvSpPr>
          <p:nvPr/>
        </p:nvSpPr>
        <p:spPr bwMode="auto">
          <a:xfrm>
            <a:off x="147174" y="5218450"/>
            <a:ext cx="8922910" cy="1200329"/>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4500" indent="-444500" algn="l" eaLnBrk="0" hangingPunct="0">
              <a:spcBef>
                <a:spcPct val="20000"/>
              </a:spcBef>
              <a:buClr>
                <a:schemeClr val="hlink"/>
              </a:buClr>
              <a:buChar char="v"/>
              <a:defRPr sz="2800" b="1">
                <a:solidFill>
                  <a:schemeClr val="hlink"/>
                </a:solidFill>
                <a:latin typeface="Verdana" pitchFamily="34" charset="0"/>
              </a:defRPr>
            </a:lvl1pPr>
            <a:lvl2pPr marL="623888" indent="-285750" algn="l" eaLnBrk="0" hangingPunct="0">
              <a:spcBef>
                <a:spcPct val="20000"/>
              </a:spcBef>
              <a:buClr>
                <a:schemeClr val="accent1"/>
              </a:buClr>
              <a:buChar char="§"/>
              <a:defRPr sz="2400">
                <a:solidFill>
                  <a:schemeClr val="tx1"/>
                </a:solidFill>
                <a:latin typeface="Arial" pitchFamily="34" charset="0"/>
              </a:defRPr>
            </a:lvl2pPr>
            <a:lvl3pPr marL="1143000" indent="-228600" algn="l" eaLnBrk="0" hangingPunct="0">
              <a:spcBef>
                <a:spcPct val="20000"/>
              </a:spcBef>
              <a:buClr>
                <a:schemeClr val="tx1"/>
              </a:buClr>
              <a:buChar char="•"/>
              <a:defRPr sz="22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00000"/>
              </a:lnSpc>
              <a:spcBef>
                <a:spcPts val="0"/>
              </a:spcBef>
              <a:buClrTx/>
              <a:buNone/>
              <a:defRPr/>
            </a:pPr>
            <a:r>
              <a:rPr lang="en-US" altLang="zh-CN" sz="2400" u="none"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Contribution of ENSO to </a:t>
            </a:r>
            <a:r>
              <a:rPr lang="en-US" altLang="zh-CN" sz="2400" u="none" dirty="0" smtClean="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the predictability </a:t>
            </a:r>
            <a:r>
              <a:rPr lang="en-US" altLang="zh-CN" sz="2400" u="none"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limit </a:t>
            </a:r>
            <a:r>
              <a:rPr lang="en-US" altLang="zh-CN" sz="2400" u="none" dirty="0" smtClean="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of monthly </a:t>
            </a:r>
            <a:r>
              <a:rPr lang="en-US" altLang="zh-CN" sz="2400" u="none"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500 </a:t>
            </a:r>
            <a:r>
              <a:rPr lang="en-US" altLang="zh-CN" sz="2400" u="none" dirty="0" err="1">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hPa</a:t>
            </a:r>
            <a:r>
              <a:rPr lang="en-US" altLang="zh-CN" sz="2400" u="none"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GHT </a:t>
            </a:r>
            <a:r>
              <a:rPr lang="en-US" altLang="zh-CN" sz="2400" u="none" dirty="0" smtClean="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over the tropical Pacific and Indian Ocean exceeds 60% of the total predictability limit</a:t>
            </a:r>
            <a:endParaRPr lang="zh-CN" altLang="en-US" sz="2400" u="none"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53604" name="Text Box 11">
            <a:extLst>
              <a:ext uri="{FF2B5EF4-FFF2-40B4-BE49-F238E27FC236}">
                <a16:creationId xmlns:a16="http://schemas.microsoft.com/office/drawing/2014/main" id="{645FA3B6-E8E7-4F5B-B8EA-9FDD6C955EDA}"/>
              </a:ext>
            </a:extLst>
          </p:cNvPr>
          <p:cNvSpPr txBox="1">
            <a:spLocks noChangeArrowheads="1"/>
          </p:cNvSpPr>
          <p:nvPr/>
        </p:nvSpPr>
        <p:spPr bwMode="auto">
          <a:xfrm>
            <a:off x="200025" y="1280353"/>
            <a:ext cx="2748658" cy="646331"/>
          </a:xfrm>
          <a:prstGeom prst="rect">
            <a:avLst/>
          </a:prstGeom>
          <a:noFill/>
          <a:ln>
            <a:noFill/>
          </a:ln>
          <a:effectLst>
            <a:prstShdw prst="shdw17" dist="17961" dir="2700000">
              <a:srgbClr val="00003D"/>
            </a:prstShdw>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Lst>
        </p:spPr>
        <p:txBody>
          <a:bodyPr wrap="square">
            <a:spAutoFit/>
          </a:bodyPr>
          <a:lstStyle>
            <a:lvl1pPr eaLnBrk="0" hangingPunct="0">
              <a:defRPr kumimoji="1" b="1">
                <a:solidFill>
                  <a:schemeClr val="tx1"/>
                </a:solidFill>
                <a:latin typeface="Times New Roman" panose="02020603050405020304" pitchFamily="18" charset="0"/>
                <a:ea typeface="黑体" panose="02010609060101010101" pitchFamily="49" charset="-122"/>
              </a:defRPr>
            </a:lvl1pPr>
            <a:lvl2pPr marL="742950" indent="-285750" eaLnBrk="0" hangingPunct="0">
              <a:defRPr kumimoji="1" b="1">
                <a:solidFill>
                  <a:schemeClr val="tx1"/>
                </a:solidFill>
                <a:latin typeface="Times New Roman" panose="02020603050405020304" pitchFamily="18" charset="0"/>
                <a:ea typeface="黑体" panose="02010609060101010101" pitchFamily="49" charset="-122"/>
              </a:defRPr>
            </a:lvl2pPr>
            <a:lvl3pPr marL="1143000" indent="-228600" eaLnBrk="0" hangingPunct="0">
              <a:defRPr kumimoji="1" b="1">
                <a:solidFill>
                  <a:schemeClr val="tx1"/>
                </a:solidFill>
                <a:latin typeface="Times New Roman" panose="02020603050405020304" pitchFamily="18" charset="0"/>
                <a:ea typeface="黑体" panose="02010609060101010101" pitchFamily="49" charset="-122"/>
              </a:defRPr>
            </a:lvl3pPr>
            <a:lvl4pPr marL="1600200" indent="-228600" eaLnBrk="0" hangingPunct="0">
              <a:defRPr kumimoji="1" b="1">
                <a:solidFill>
                  <a:schemeClr val="tx1"/>
                </a:solidFill>
                <a:latin typeface="Times New Roman" panose="02020603050405020304" pitchFamily="18" charset="0"/>
                <a:ea typeface="黑体" panose="02010609060101010101" pitchFamily="49" charset="-122"/>
              </a:defRPr>
            </a:lvl4pPr>
            <a:lvl5pPr marL="2057400" indent="-228600" eaLnBrk="0" hangingPunct="0">
              <a:defRPr kumimoji="1" b="1">
                <a:solidFill>
                  <a:schemeClr val="tx1"/>
                </a:solidFill>
                <a:latin typeface="Times New Roman" panose="02020603050405020304" pitchFamily="18" charset="0"/>
                <a:ea typeface="黑体" panose="02010609060101010101" pitchFamily="49" charset="-122"/>
              </a:defRPr>
            </a:lvl5pPr>
            <a:lvl6pPr marL="2514600" indent="-228600" algn="ctr" eaLnBrk="0" fontAlgn="base" hangingPunct="0">
              <a:lnSpc>
                <a:spcPct val="120000"/>
              </a:lnSpc>
              <a:spcBef>
                <a:spcPct val="50000"/>
              </a:spcBef>
              <a:spcAft>
                <a:spcPct val="0"/>
              </a:spcAft>
              <a:buFont typeface="Wingdings" panose="05000000000000000000" pitchFamily="2" charset="2"/>
              <a:buChar char="q"/>
              <a:defRPr kumimoji="1" b="1">
                <a:solidFill>
                  <a:schemeClr val="tx1"/>
                </a:solidFill>
                <a:latin typeface="Times New Roman" panose="02020603050405020304" pitchFamily="18" charset="0"/>
                <a:ea typeface="黑体" panose="02010609060101010101" pitchFamily="49" charset="-122"/>
              </a:defRPr>
            </a:lvl6pPr>
            <a:lvl7pPr marL="2971800" indent="-228600" algn="ctr" eaLnBrk="0" fontAlgn="base" hangingPunct="0">
              <a:lnSpc>
                <a:spcPct val="120000"/>
              </a:lnSpc>
              <a:spcBef>
                <a:spcPct val="50000"/>
              </a:spcBef>
              <a:spcAft>
                <a:spcPct val="0"/>
              </a:spcAft>
              <a:buFont typeface="Wingdings" panose="05000000000000000000" pitchFamily="2" charset="2"/>
              <a:buChar char="q"/>
              <a:defRPr kumimoji="1" b="1">
                <a:solidFill>
                  <a:schemeClr val="tx1"/>
                </a:solidFill>
                <a:latin typeface="Times New Roman" panose="02020603050405020304" pitchFamily="18" charset="0"/>
                <a:ea typeface="黑体" panose="02010609060101010101" pitchFamily="49" charset="-122"/>
              </a:defRPr>
            </a:lvl7pPr>
            <a:lvl8pPr marL="3429000" indent="-228600" algn="ctr" eaLnBrk="0" fontAlgn="base" hangingPunct="0">
              <a:lnSpc>
                <a:spcPct val="120000"/>
              </a:lnSpc>
              <a:spcBef>
                <a:spcPct val="50000"/>
              </a:spcBef>
              <a:spcAft>
                <a:spcPct val="0"/>
              </a:spcAft>
              <a:buFont typeface="Wingdings" panose="05000000000000000000" pitchFamily="2" charset="2"/>
              <a:buChar char="q"/>
              <a:defRPr kumimoji="1" b="1">
                <a:solidFill>
                  <a:schemeClr val="tx1"/>
                </a:solidFill>
                <a:latin typeface="Times New Roman" panose="02020603050405020304" pitchFamily="18" charset="0"/>
                <a:ea typeface="黑体" panose="02010609060101010101" pitchFamily="49" charset="-122"/>
              </a:defRPr>
            </a:lvl8pPr>
            <a:lvl9pPr marL="3886200" indent="-228600" algn="ctr" eaLnBrk="0" fontAlgn="base" hangingPunct="0">
              <a:lnSpc>
                <a:spcPct val="120000"/>
              </a:lnSpc>
              <a:spcBef>
                <a:spcPct val="50000"/>
              </a:spcBef>
              <a:spcAft>
                <a:spcPct val="0"/>
              </a:spcAft>
              <a:buFont typeface="Wingdings" panose="05000000000000000000" pitchFamily="2" charset="2"/>
              <a:buChar char="q"/>
              <a:defRPr kumimoji="1" b="1">
                <a:solidFill>
                  <a:schemeClr val="tx1"/>
                </a:solidFill>
                <a:latin typeface="Times New Roman" panose="02020603050405020304" pitchFamily="18" charset="0"/>
                <a:ea typeface="黑体" panose="02010609060101010101" pitchFamily="49" charset="-122"/>
              </a:defRPr>
            </a:lvl9pPr>
          </a:lstStyle>
          <a:p>
            <a:pPr marL="0" indent="0" eaLnBrk="1" hangingPunct="1">
              <a:lnSpc>
                <a:spcPct val="100000"/>
              </a:lnSpc>
              <a:buNone/>
            </a:pPr>
            <a:r>
              <a:rPr lang="en-US" altLang="zh-CN" u="none" dirty="0"/>
              <a:t>Potential predictability limit (month) from ENSO</a:t>
            </a:r>
            <a:endParaRPr lang="zh-CN" altLang="en-GB" u="none" dirty="0"/>
          </a:p>
        </p:txBody>
      </p:sp>
      <p:sp>
        <p:nvSpPr>
          <p:cNvPr id="153605" name="Text Box 12">
            <a:extLst>
              <a:ext uri="{FF2B5EF4-FFF2-40B4-BE49-F238E27FC236}">
                <a16:creationId xmlns:a16="http://schemas.microsoft.com/office/drawing/2014/main" id="{4D2008F0-705C-4AAF-B2AA-56B6A8822FDD}"/>
              </a:ext>
            </a:extLst>
          </p:cNvPr>
          <p:cNvSpPr txBox="1">
            <a:spLocks noChangeArrowheads="1"/>
          </p:cNvSpPr>
          <p:nvPr/>
        </p:nvSpPr>
        <p:spPr bwMode="auto">
          <a:xfrm>
            <a:off x="3340100" y="1280353"/>
            <a:ext cx="2463800" cy="646331"/>
          </a:xfrm>
          <a:prstGeom prst="rect">
            <a:avLst/>
          </a:prstGeom>
          <a:noFill/>
          <a:ln>
            <a:noFill/>
          </a:ln>
          <a:effectLst>
            <a:prstShdw prst="shdw17" dist="17961" dir="2700000">
              <a:srgbClr val="00003D"/>
            </a:prstShdw>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Lst>
        </p:spPr>
        <p:txBody>
          <a:bodyPr wrap="square">
            <a:spAutoFit/>
          </a:bodyPr>
          <a:lstStyle>
            <a:lvl1pPr marL="533400" indent="-533400" eaLnBrk="0" hangingPunct="0">
              <a:defRPr kumimoji="1" b="1">
                <a:solidFill>
                  <a:schemeClr val="tx1"/>
                </a:solidFill>
                <a:latin typeface="Times New Roman" panose="02020603050405020304" pitchFamily="18" charset="0"/>
                <a:ea typeface="黑体" panose="02010609060101010101" pitchFamily="49" charset="-122"/>
              </a:defRPr>
            </a:lvl1pPr>
            <a:lvl2pPr marL="742950" indent="-285750" eaLnBrk="0" hangingPunct="0">
              <a:defRPr kumimoji="1" b="1">
                <a:solidFill>
                  <a:schemeClr val="tx1"/>
                </a:solidFill>
                <a:latin typeface="Times New Roman" panose="02020603050405020304" pitchFamily="18" charset="0"/>
                <a:ea typeface="黑体" panose="02010609060101010101" pitchFamily="49" charset="-122"/>
              </a:defRPr>
            </a:lvl2pPr>
            <a:lvl3pPr marL="1143000" indent="-228600" eaLnBrk="0" hangingPunct="0">
              <a:defRPr kumimoji="1" b="1">
                <a:solidFill>
                  <a:schemeClr val="tx1"/>
                </a:solidFill>
                <a:latin typeface="Times New Roman" panose="02020603050405020304" pitchFamily="18" charset="0"/>
                <a:ea typeface="黑体" panose="02010609060101010101" pitchFamily="49" charset="-122"/>
              </a:defRPr>
            </a:lvl3pPr>
            <a:lvl4pPr marL="1600200" indent="-228600" eaLnBrk="0" hangingPunct="0">
              <a:defRPr kumimoji="1" b="1">
                <a:solidFill>
                  <a:schemeClr val="tx1"/>
                </a:solidFill>
                <a:latin typeface="Times New Roman" panose="02020603050405020304" pitchFamily="18" charset="0"/>
                <a:ea typeface="黑体" panose="02010609060101010101" pitchFamily="49" charset="-122"/>
              </a:defRPr>
            </a:lvl4pPr>
            <a:lvl5pPr marL="2057400" indent="-228600" eaLnBrk="0" hangingPunct="0">
              <a:defRPr kumimoji="1" b="1">
                <a:solidFill>
                  <a:schemeClr val="tx1"/>
                </a:solidFill>
                <a:latin typeface="Times New Roman" panose="02020603050405020304" pitchFamily="18" charset="0"/>
                <a:ea typeface="黑体" panose="02010609060101010101" pitchFamily="49" charset="-122"/>
              </a:defRPr>
            </a:lvl5pPr>
            <a:lvl6pPr marL="2514600" indent="-228600" algn="ctr" eaLnBrk="0" fontAlgn="base" hangingPunct="0">
              <a:lnSpc>
                <a:spcPct val="120000"/>
              </a:lnSpc>
              <a:spcBef>
                <a:spcPct val="50000"/>
              </a:spcBef>
              <a:spcAft>
                <a:spcPct val="0"/>
              </a:spcAft>
              <a:buFont typeface="Wingdings" panose="05000000000000000000" pitchFamily="2" charset="2"/>
              <a:buChar char="q"/>
              <a:defRPr kumimoji="1" b="1">
                <a:solidFill>
                  <a:schemeClr val="tx1"/>
                </a:solidFill>
                <a:latin typeface="Times New Roman" panose="02020603050405020304" pitchFamily="18" charset="0"/>
                <a:ea typeface="黑体" panose="02010609060101010101" pitchFamily="49" charset="-122"/>
              </a:defRPr>
            </a:lvl6pPr>
            <a:lvl7pPr marL="2971800" indent="-228600" algn="ctr" eaLnBrk="0" fontAlgn="base" hangingPunct="0">
              <a:lnSpc>
                <a:spcPct val="120000"/>
              </a:lnSpc>
              <a:spcBef>
                <a:spcPct val="50000"/>
              </a:spcBef>
              <a:spcAft>
                <a:spcPct val="0"/>
              </a:spcAft>
              <a:buFont typeface="Wingdings" panose="05000000000000000000" pitchFamily="2" charset="2"/>
              <a:buChar char="q"/>
              <a:defRPr kumimoji="1" b="1">
                <a:solidFill>
                  <a:schemeClr val="tx1"/>
                </a:solidFill>
                <a:latin typeface="Times New Roman" panose="02020603050405020304" pitchFamily="18" charset="0"/>
                <a:ea typeface="黑体" panose="02010609060101010101" pitchFamily="49" charset="-122"/>
              </a:defRPr>
            </a:lvl7pPr>
            <a:lvl8pPr marL="3429000" indent="-228600" algn="ctr" eaLnBrk="0" fontAlgn="base" hangingPunct="0">
              <a:lnSpc>
                <a:spcPct val="120000"/>
              </a:lnSpc>
              <a:spcBef>
                <a:spcPct val="50000"/>
              </a:spcBef>
              <a:spcAft>
                <a:spcPct val="0"/>
              </a:spcAft>
              <a:buFont typeface="Wingdings" panose="05000000000000000000" pitchFamily="2" charset="2"/>
              <a:buChar char="q"/>
              <a:defRPr kumimoji="1" b="1">
                <a:solidFill>
                  <a:schemeClr val="tx1"/>
                </a:solidFill>
                <a:latin typeface="Times New Roman" panose="02020603050405020304" pitchFamily="18" charset="0"/>
                <a:ea typeface="黑体" panose="02010609060101010101" pitchFamily="49" charset="-122"/>
              </a:defRPr>
            </a:lvl8pPr>
            <a:lvl9pPr marL="3886200" indent="-228600" algn="ctr" eaLnBrk="0" fontAlgn="base" hangingPunct="0">
              <a:lnSpc>
                <a:spcPct val="120000"/>
              </a:lnSpc>
              <a:spcBef>
                <a:spcPct val="50000"/>
              </a:spcBef>
              <a:spcAft>
                <a:spcPct val="0"/>
              </a:spcAft>
              <a:buFont typeface="Wingdings" panose="05000000000000000000" pitchFamily="2" charset="2"/>
              <a:buChar char="q"/>
              <a:defRPr kumimoji="1" b="1">
                <a:solidFill>
                  <a:schemeClr val="tx1"/>
                </a:solidFill>
                <a:latin typeface="Times New Roman" panose="02020603050405020304" pitchFamily="18" charset="0"/>
                <a:ea typeface="黑体" panose="02010609060101010101" pitchFamily="49" charset="-122"/>
              </a:defRPr>
            </a:lvl9pPr>
          </a:lstStyle>
          <a:p>
            <a:pPr marL="0" indent="0" eaLnBrk="1" hangingPunct="1">
              <a:lnSpc>
                <a:spcPct val="100000"/>
              </a:lnSpc>
              <a:buNone/>
            </a:pPr>
            <a:r>
              <a:rPr lang="en-US" altLang="zh-CN" u="none" dirty="0"/>
              <a:t>Potential predictability limit (month)</a:t>
            </a:r>
            <a:endParaRPr lang="zh-CN" altLang="en-GB" u="none" dirty="0"/>
          </a:p>
        </p:txBody>
      </p:sp>
      <p:sp>
        <p:nvSpPr>
          <p:cNvPr id="153606" name="Text Box 13">
            <a:extLst>
              <a:ext uri="{FF2B5EF4-FFF2-40B4-BE49-F238E27FC236}">
                <a16:creationId xmlns:a16="http://schemas.microsoft.com/office/drawing/2014/main" id="{D8011AF7-6147-4712-AC61-3F15EB475A7F}"/>
              </a:ext>
            </a:extLst>
          </p:cNvPr>
          <p:cNvSpPr txBox="1">
            <a:spLocks noChangeArrowheads="1"/>
          </p:cNvSpPr>
          <p:nvPr/>
        </p:nvSpPr>
        <p:spPr bwMode="auto">
          <a:xfrm>
            <a:off x="5969285" y="1280353"/>
            <a:ext cx="3098515" cy="646331"/>
          </a:xfrm>
          <a:prstGeom prst="rect">
            <a:avLst/>
          </a:prstGeom>
          <a:noFill/>
          <a:ln>
            <a:noFill/>
          </a:ln>
          <a:effectLst>
            <a:prstShdw prst="shdw17" dist="17961" dir="2700000">
              <a:srgbClr val="00003D"/>
            </a:prstShdw>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Lst>
        </p:spPr>
        <p:txBody>
          <a:bodyPr wrap="square">
            <a:spAutoFit/>
          </a:bodyPr>
          <a:lstStyle>
            <a:lvl1pPr eaLnBrk="0" hangingPunct="0">
              <a:defRPr kumimoji="1" b="1">
                <a:solidFill>
                  <a:schemeClr val="tx1"/>
                </a:solidFill>
                <a:latin typeface="Times New Roman" panose="02020603050405020304" pitchFamily="18" charset="0"/>
                <a:ea typeface="黑体" panose="02010609060101010101" pitchFamily="49" charset="-122"/>
              </a:defRPr>
            </a:lvl1pPr>
            <a:lvl2pPr marL="742950" indent="-285750" eaLnBrk="0" hangingPunct="0">
              <a:defRPr kumimoji="1" b="1">
                <a:solidFill>
                  <a:schemeClr val="tx1"/>
                </a:solidFill>
                <a:latin typeface="Times New Roman" panose="02020603050405020304" pitchFamily="18" charset="0"/>
                <a:ea typeface="黑体" panose="02010609060101010101" pitchFamily="49" charset="-122"/>
              </a:defRPr>
            </a:lvl2pPr>
            <a:lvl3pPr marL="1143000" indent="-228600" eaLnBrk="0" hangingPunct="0">
              <a:defRPr kumimoji="1" b="1">
                <a:solidFill>
                  <a:schemeClr val="tx1"/>
                </a:solidFill>
                <a:latin typeface="Times New Roman" panose="02020603050405020304" pitchFamily="18" charset="0"/>
                <a:ea typeface="黑体" panose="02010609060101010101" pitchFamily="49" charset="-122"/>
              </a:defRPr>
            </a:lvl3pPr>
            <a:lvl4pPr marL="1600200" indent="-228600" eaLnBrk="0" hangingPunct="0">
              <a:defRPr kumimoji="1" b="1">
                <a:solidFill>
                  <a:schemeClr val="tx1"/>
                </a:solidFill>
                <a:latin typeface="Times New Roman" panose="02020603050405020304" pitchFamily="18" charset="0"/>
                <a:ea typeface="黑体" panose="02010609060101010101" pitchFamily="49" charset="-122"/>
              </a:defRPr>
            </a:lvl4pPr>
            <a:lvl5pPr marL="2057400" indent="-228600" eaLnBrk="0" hangingPunct="0">
              <a:defRPr kumimoji="1" b="1">
                <a:solidFill>
                  <a:schemeClr val="tx1"/>
                </a:solidFill>
                <a:latin typeface="Times New Roman" panose="02020603050405020304" pitchFamily="18" charset="0"/>
                <a:ea typeface="黑体" panose="02010609060101010101" pitchFamily="49" charset="-122"/>
              </a:defRPr>
            </a:lvl5pPr>
            <a:lvl6pPr marL="2514600" indent="-228600" algn="ctr" eaLnBrk="0" fontAlgn="base" hangingPunct="0">
              <a:lnSpc>
                <a:spcPct val="120000"/>
              </a:lnSpc>
              <a:spcBef>
                <a:spcPct val="50000"/>
              </a:spcBef>
              <a:spcAft>
                <a:spcPct val="0"/>
              </a:spcAft>
              <a:buFont typeface="Wingdings" panose="05000000000000000000" pitchFamily="2" charset="2"/>
              <a:buChar char="q"/>
              <a:defRPr kumimoji="1" b="1">
                <a:solidFill>
                  <a:schemeClr val="tx1"/>
                </a:solidFill>
                <a:latin typeface="Times New Roman" panose="02020603050405020304" pitchFamily="18" charset="0"/>
                <a:ea typeface="黑体" panose="02010609060101010101" pitchFamily="49" charset="-122"/>
              </a:defRPr>
            </a:lvl6pPr>
            <a:lvl7pPr marL="2971800" indent="-228600" algn="ctr" eaLnBrk="0" fontAlgn="base" hangingPunct="0">
              <a:lnSpc>
                <a:spcPct val="120000"/>
              </a:lnSpc>
              <a:spcBef>
                <a:spcPct val="50000"/>
              </a:spcBef>
              <a:spcAft>
                <a:spcPct val="0"/>
              </a:spcAft>
              <a:buFont typeface="Wingdings" panose="05000000000000000000" pitchFamily="2" charset="2"/>
              <a:buChar char="q"/>
              <a:defRPr kumimoji="1" b="1">
                <a:solidFill>
                  <a:schemeClr val="tx1"/>
                </a:solidFill>
                <a:latin typeface="Times New Roman" panose="02020603050405020304" pitchFamily="18" charset="0"/>
                <a:ea typeface="黑体" panose="02010609060101010101" pitchFamily="49" charset="-122"/>
              </a:defRPr>
            </a:lvl7pPr>
            <a:lvl8pPr marL="3429000" indent="-228600" algn="ctr" eaLnBrk="0" fontAlgn="base" hangingPunct="0">
              <a:lnSpc>
                <a:spcPct val="120000"/>
              </a:lnSpc>
              <a:spcBef>
                <a:spcPct val="50000"/>
              </a:spcBef>
              <a:spcAft>
                <a:spcPct val="0"/>
              </a:spcAft>
              <a:buFont typeface="Wingdings" panose="05000000000000000000" pitchFamily="2" charset="2"/>
              <a:buChar char="q"/>
              <a:defRPr kumimoji="1" b="1">
                <a:solidFill>
                  <a:schemeClr val="tx1"/>
                </a:solidFill>
                <a:latin typeface="Times New Roman" panose="02020603050405020304" pitchFamily="18" charset="0"/>
                <a:ea typeface="黑体" panose="02010609060101010101" pitchFamily="49" charset="-122"/>
              </a:defRPr>
            </a:lvl8pPr>
            <a:lvl9pPr marL="3886200" indent="-228600" algn="ctr" eaLnBrk="0" fontAlgn="base" hangingPunct="0">
              <a:lnSpc>
                <a:spcPct val="120000"/>
              </a:lnSpc>
              <a:spcBef>
                <a:spcPct val="50000"/>
              </a:spcBef>
              <a:spcAft>
                <a:spcPct val="0"/>
              </a:spcAft>
              <a:buFont typeface="Wingdings" panose="05000000000000000000" pitchFamily="2" charset="2"/>
              <a:buChar char="q"/>
              <a:defRPr kumimoji="1" b="1">
                <a:solidFill>
                  <a:schemeClr val="tx1"/>
                </a:solidFill>
                <a:latin typeface="Times New Roman" panose="02020603050405020304" pitchFamily="18" charset="0"/>
                <a:ea typeface="黑体" panose="02010609060101010101" pitchFamily="49" charset="-122"/>
              </a:defRPr>
            </a:lvl9pPr>
          </a:lstStyle>
          <a:p>
            <a:pPr algn="ctr" eaLnBrk="1" hangingPunct="1">
              <a:lnSpc>
                <a:spcPct val="100000"/>
              </a:lnSpc>
              <a:buFont typeface="Wingdings" panose="05000000000000000000" pitchFamily="2" charset="2"/>
              <a:buNone/>
            </a:pPr>
            <a:r>
              <a:rPr lang="en-US" altLang="zh-CN" u="none" dirty="0"/>
              <a:t>Contribution (%) of ENSO to the total predictability limit</a:t>
            </a:r>
            <a:endParaRPr lang="zh-CN" altLang="en-US" u="none" dirty="0"/>
          </a:p>
        </p:txBody>
      </p:sp>
      <p:pic>
        <p:nvPicPr>
          <p:cNvPr id="153607" name="Picture 10">
            <a:extLst>
              <a:ext uri="{FF2B5EF4-FFF2-40B4-BE49-F238E27FC236}">
                <a16:creationId xmlns:a16="http://schemas.microsoft.com/office/drawing/2014/main" id="{85BCBDEA-EA42-4D9F-B332-04FD4C71DE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88328"/>
            <a:ext cx="8991600" cy="3209112"/>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3D"/>
                  </a:outerShdw>
                </a:effectLst>
              </a14:hiddenEffects>
            </a:ext>
          </a:extLst>
        </p:spPr>
      </p:pic>
      <p:sp>
        <p:nvSpPr>
          <p:cNvPr id="9" name="Text Box 12">
            <a:extLst>
              <a:ext uri="{FF2B5EF4-FFF2-40B4-BE49-F238E27FC236}">
                <a16:creationId xmlns:a16="http://schemas.microsoft.com/office/drawing/2014/main" id="{8BA37152-72A7-44BC-8C3F-E0B0B1EC9934}"/>
              </a:ext>
            </a:extLst>
          </p:cNvPr>
          <p:cNvSpPr txBox="1">
            <a:spLocks noChangeArrowheads="1"/>
          </p:cNvSpPr>
          <p:nvPr/>
        </p:nvSpPr>
        <p:spPr bwMode="auto">
          <a:xfrm>
            <a:off x="779123" y="325544"/>
            <a:ext cx="7656040" cy="892552"/>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4500" indent="-444500" algn="l" eaLnBrk="0" hangingPunct="0">
              <a:spcBef>
                <a:spcPct val="20000"/>
              </a:spcBef>
              <a:buClr>
                <a:schemeClr val="hlink"/>
              </a:buClr>
              <a:buChar char="v"/>
              <a:defRPr sz="2800" b="1">
                <a:solidFill>
                  <a:schemeClr val="hlink"/>
                </a:solidFill>
                <a:latin typeface="Verdana" pitchFamily="34" charset="0"/>
              </a:defRPr>
            </a:lvl1pPr>
            <a:lvl2pPr marL="623888" indent="-285750" algn="l" eaLnBrk="0" hangingPunct="0">
              <a:spcBef>
                <a:spcPct val="20000"/>
              </a:spcBef>
              <a:buClr>
                <a:schemeClr val="accent1"/>
              </a:buClr>
              <a:buChar char="§"/>
              <a:defRPr sz="2400">
                <a:solidFill>
                  <a:schemeClr val="tx1"/>
                </a:solidFill>
                <a:latin typeface="Arial" pitchFamily="34" charset="0"/>
              </a:defRPr>
            </a:lvl2pPr>
            <a:lvl3pPr marL="1143000" indent="-228600" algn="l" eaLnBrk="0" hangingPunct="0">
              <a:spcBef>
                <a:spcPct val="20000"/>
              </a:spcBef>
              <a:buClr>
                <a:schemeClr val="tx1"/>
              </a:buClr>
              <a:buChar char="•"/>
              <a:defRPr sz="22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00000"/>
              </a:lnSpc>
              <a:spcBef>
                <a:spcPct val="50000"/>
              </a:spcBef>
              <a:buClrTx/>
              <a:buNone/>
              <a:defRPr/>
            </a:pPr>
            <a:r>
              <a:rPr lang="en-US" altLang="zh-CN" sz="2600" u="none" dirty="0">
                <a:solidFill>
                  <a:srgbClr val="FFFF00"/>
                </a:solidFill>
                <a:effectLst>
                  <a:outerShdw blurRad="38100" dist="38100" dir="2700000" algn="tl">
                    <a:srgbClr val="000000"/>
                  </a:outerShdw>
                </a:effectLst>
                <a:latin typeface="Times New Roman" pitchFamily="18" charset="0"/>
              </a:rPr>
              <a:t>Contribution of ENSO to predictability limit </a:t>
            </a:r>
            <a:r>
              <a:rPr lang="en-US" altLang="zh-CN" sz="2600" u="none" dirty="0" smtClean="0">
                <a:solidFill>
                  <a:srgbClr val="FFFF00"/>
                </a:solidFill>
                <a:effectLst>
                  <a:outerShdw blurRad="38100" dist="38100" dir="2700000" algn="tl">
                    <a:srgbClr val="000000"/>
                  </a:outerShdw>
                </a:effectLst>
                <a:latin typeface="Times New Roman" pitchFamily="18" charset="0"/>
              </a:rPr>
              <a:t>of monthly </a:t>
            </a:r>
            <a:r>
              <a:rPr lang="en-US" altLang="zh-CN" sz="2600" u="none" dirty="0">
                <a:solidFill>
                  <a:srgbClr val="FFFF00"/>
                </a:solidFill>
                <a:effectLst>
                  <a:outerShdw blurRad="38100" dist="38100" dir="2700000" algn="tl">
                    <a:srgbClr val="000000"/>
                  </a:outerShdw>
                </a:effectLst>
                <a:latin typeface="Times New Roman" pitchFamily="18" charset="0"/>
              </a:rPr>
              <a:t>500 </a:t>
            </a:r>
            <a:r>
              <a:rPr lang="en-US" altLang="zh-CN" sz="2600" u="none" dirty="0" err="1">
                <a:solidFill>
                  <a:srgbClr val="FFFF00"/>
                </a:solidFill>
                <a:effectLst>
                  <a:outerShdw blurRad="38100" dist="38100" dir="2700000" algn="tl">
                    <a:srgbClr val="000000"/>
                  </a:outerShdw>
                </a:effectLst>
                <a:latin typeface="Times New Roman" pitchFamily="18" charset="0"/>
              </a:rPr>
              <a:t>hPa</a:t>
            </a:r>
            <a:r>
              <a:rPr lang="en-US" altLang="zh-CN" sz="2600" u="none" dirty="0">
                <a:solidFill>
                  <a:srgbClr val="FFFF00"/>
                </a:solidFill>
                <a:effectLst>
                  <a:outerShdw blurRad="38100" dist="38100" dir="2700000" algn="tl">
                    <a:srgbClr val="000000"/>
                  </a:outerShdw>
                </a:effectLst>
                <a:latin typeface="Times New Roman" pitchFamily="18" charset="0"/>
              </a:rPr>
              <a:t> GHT </a:t>
            </a:r>
            <a:endParaRPr lang="zh-CN" altLang="en-US" sz="2600" u="none" dirty="0">
              <a:solidFill>
                <a:srgbClr val="FFFF00"/>
              </a:solidFill>
              <a:effectLst>
                <a:outerShdw blurRad="38100" dist="38100" dir="2700000" algn="tl">
                  <a:srgbClr val="000000"/>
                </a:outerShdw>
              </a:effectLst>
              <a:latin typeface="Times New Roman" pitchFamily="18" charset="0"/>
            </a:endParaRPr>
          </a:p>
        </p:txBody>
      </p:sp>
    </p:spTree>
    <p:extLst>
      <p:ext uri="{BB962C8B-B14F-4D97-AF65-F5344CB8AC3E}">
        <p14:creationId xmlns:p14="http://schemas.microsoft.com/office/powerpoint/2010/main" val="142359857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t="10261" b="15528"/>
          <a:stretch/>
        </p:blipFill>
        <p:spPr bwMode="auto">
          <a:xfrm>
            <a:off x="825500" y="95250"/>
            <a:ext cx="7308850" cy="274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9" descr="C:\Users\set\Desktop\9.4逐日初步图\easm_ljp.jpg"/>
          <p:cNvPicPr preferRelativeResize="0">
            <a:picLocks noChangeArrowheads="1"/>
          </p:cNvPicPr>
          <p:nvPr/>
        </p:nvPicPr>
        <p:blipFill rotWithShape="1">
          <a:blip r:embed="rId3">
            <a:extLst>
              <a:ext uri="{28A0092B-C50C-407E-A947-70E740481C1C}">
                <a14:useLocalDpi xmlns:a14="http://schemas.microsoft.com/office/drawing/2010/main" val="0"/>
              </a:ext>
            </a:extLst>
          </a:blip>
          <a:srcRect b="53681"/>
          <a:stretch/>
        </p:blipFill>
        <p:spPr bwMode="auto">
          <a:xfrm>
            <a:off x="181763" y="3876675"/>
            <a:ext cx="2916153" cy="2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9" descr="C:\Users\set\Desktop\9.4逐日初步图\easm_ljp.jpg"/>
          <p:cNvPicPr>
            <a:picLocks noChangeAspect="1" noChangeArrowheads="1"/>
          </p:cNvPicPr>
          <p:nvPr/>
        </p:nvPicPr>
        <p:blipFill rotWithShape="1">
          <a:blip r:embed="rId3">
            <a:extLst>
              <a:ext uri="{28A0092B-C50C-407E-A947-70E740481C1C}">
                <a14:useLocalDpi xmlns:a14="http://schemas.microsoft.com/office/drawing/2010/main" val="0"/>
              </a:ext>
            </a:extLst>
          </a:blip>
          <a:srcRect t="48182" b="4825"/>
          <a:stretch/>
        </p:blipFill>
        <p:spPr bwMode="auto">
          <a:xfrm>
            <a:off x="3164811" y="3876677"/>
            <a:ext cx="2916154" cy="241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0" descr="C:\Users\set\Desktop\ea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8495" y="3876676"/>
            <a:ext cx="2951585" cy="2427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直接连接符 15">
            <a:extLst>
              <a:ext uri="{FF2B5EF4-FFF2-40B4-BE49-F238E27FC236}">
                <a16:creationId xmlns:a16="http://schemas.microsoft.com/office/drawing/2014/main" id="{27F113A3-FFA6-41CA-8E68-5FB96F869170}"/>
              </a:ext>
            </a:extLst>
          </p:cNvPr>
          <p:cNvCxnSpPr/>
          <p:nvPr/>
        </p:nvCxnSpPr>
        <p:spPr>
          <a:xfrm>
            <a:off x="2592732" y="4294388"/>
            <a:ext cx="0" cy="1692000"/>
          </a:xfrm>
          <a:prstGeom prst="line">
            <a:avLst/>
          </a:prstGeom>
          <a:ln w="28575">
            <a:solidFill>
              <a:schemeClr val="tx2">
                <a:lumMod val="10000"/>
              </a:schemeClr>
            </a:solidFill>
            <a:prstDash val="sysDash"/>
          </a:ln>
        </p:spPr>
        <p:style>
          <a:lnRef idx="1">
            <a:schemeClr val="dk1"/>
          </a:lnRef>
          <a:fillRef idx="0">
            <a:schemeClr val="dk1"/>
          </a:fillRef>
          <a:effectRef idx="0">
            <a:schemeClr val="dk1"/>
          </a:effectRef>
          <a:fontRef idx="minor">
            <a:schemeClr val="tx1"/>
          </a:fontRef>
        </p:style>
      </p:cxnSp>
      <p:cxnSp>
        <p:nvCxnSpPr>
          <p:cNvPr id="17" name="直接连接符 16">
            <a:extLst>
              <a:ext uri="{FF2B5EF4-FFF2-40B4-BE49-F238E27FC236}">
                <a16:creationId xmlns:a16="http://schemas.microsoft.com/office/drawing/2014/main" id="{27F113A3-FFA6-41CA-8E68-5FB96F869170}"/>
              </a:ext>
            </a:extLst>
          </p:cNvPr>
          <p:cNvCxnSpPr/>
          <p:nvPr/>
        </p:nvCxnSpPr>
        <p:spPr>
          <a:xfrm>
            <a:off x="4898615" y="4426910"/>
            <a:ext cx="0" cy="1584000"/>
          </a:xfrm>
          <a:prstGeom prst="line">
            <a:avLst/>
          </a:prstGeom>
          <a:ln w="28575">
            <a:solidFill>
              <a:schemeClr val="tx2">
                <a:lumMod val="10000"/>
              </a:schemeClr>
            </a:solidFill>
            <a:prstDash val="sysDash"/>
          </a:ln>
        </p:spPr>
        <p:style>
          <a:lnRef idx="1">
            <a:schemeClr val="dk1"/>
          </a:lnRef>
          <a:fillRef idx="0">
            <a:schemeClr val="dk1"/>
          </a:fillRef>
          <a:effectRef idx="0">
            <a:schemeClr val="dk1"/>
          </a:effectRef>
          <a:fontRef idx="minor">
            <a:schemeClr val="tx1"/>
          </a:fontRef>
        </p:style>
      </p:cxnSp>
      <p:sp>
        <p:nvSpPr>
          <p:cNvPr id="18" name="矩形 17"/>
          <p:cNvSpPr/>
          <p:nvPr/>
        </p:nvSpPr>
        <p:spPr>
          <a:xfrm>
            <a:off x="181763" y="2967335"/>
            <a:ext cx="8908317" cy="769441"/>
          </a:xfrm>
          <a:prstGeom prst="rect">
            <a:avLst/>
          </a:prstGeom>
        </p:spPr>
        <p:txBody>
          <a:bodyPr wrap="square">
            <a:spAutoFit/>
          </a:bodyPr>
          <a:lstStyle/>
          <a:p>
            <a:pPr marL="0" indent="0" eaLnBrk="1" hangingPunct="1">
              <a:lnSpc>
                <a:spcPct val="100000"/>
              </a:lnSpc>
              <a:spcBef>
                <a:spcPct val="0"/>
              </a:spcBef>
              <a:buClr>
                <a:srgbClr val="FFCD00"/>
              </a:buClr>
              <a:buFont typeface="Quattrocento Sans" charset="0"/>
              <a:buNone/>
            </a:pPr>
            <a:r>
              <a:rPr kumimoji="0" lang="en-US" altLang="zh-CN" sz="2200" u="none" kern="0" dirty="0">
                <a:latin typeface="Arial" panose="020B0604020202020204" pitchFamily="34" charset="0"/>
                <a:ea typeface="宋体" panose="02010600030101010101" pitchFamily="2" charset="-122"/>
                <a:cs typeface="Arial" panose="020B0604020202020204" pitchFamily="34" charset="0"/>
                <a:sym typeface="Quattrocento Sans" charset="0"/>
              </a:rPr>
              <a:t>CAM experiment: </a:t>
            </a:r>
            <a:r>
              <a:rPr kumimoji="0" lang="en-US" altLang="zh-CN" sz="2200" u="none" kern="0" dirty="0">
                <a:solidFill>
                  <a:srgbClr val="FFFF00"/>
                </a:solidFill>
                <a:latin typeface="Arial" panose="020B0604020202020204" pitchFamily="34" charset="0"/>
                <a:ea typeface="宋体" panose="02010600030101010101" pitchFamily="2" charset="-122"/>
                <a:cs typeface="Arial" panose="020B0604020202020204" pitchFamily="34" charset="0"/>
                <a:sym typeface="Quattrocento Sans" charset="0"/>
              </a:rPr>
              <a:t>Hadley climatological SST+SSTA (regressed </a:t>
            </a:r>
            <a:r>
              <a:rPr kumimoji="0" lang="en-US" altLang="zh-CN" sz="2200" u="none" kern="0" dirty="0" smtClean="0">
                <a:solidFill>
                  <a:srgbClr val="FFFF00"/>
                </a:solidFill>
                <a:latin typeface="Arial" panose="020B0604020202020204" pitchFamily="34" charset="0"/>
                <a:ea typeface="宋体" panose="02010600030101010101" pitchFamily="2" charset="-122"/>
                <a:cs typeface="Arial" panose="020B0604020202020204" pitchFamily="34" charset="0"/>
                <a:sym typeface="Quattrocento Sans" charset="0"/>
              </a:rPr>
              <a:t>by Ni</a:t>
            </a:r>
            <a:r>
              <a:rPr kumimoji="0" lang="en-US" altLang="zh-CN" sz="2200" u="none" kern="0" dirty="0" smtClean="0">
                <a:solidFill>
                  <a:srgbClr val="FFFF00"/>
                </a:solidFill>
                <a:latin typeface="Arial" panose="020B0604020202020204" pitchFamily="34" charset="0"/>
                <a:ea typeface="等线" panose="02010600030101010101" pitchFamily="2" charset="-122"/>
                <a:cs typeface="Arial" panose="020B0604020202020204" pitchFamily="34" charset="0"/>
                <a:sym typeface="Quattrocento Sans" charset="0"/>
              </a:rPr>
              <a:t>ñ</a:t>
            </a:r>
            <a:r>
              <a:rPr kumimoji="0" lang="en-US" altLang="zh-CN" sz="2200" u="none" kern="0" dirty="0" smtClean="0">
                <a:solidFill>
                  <a:srgbClr val="FFFF00"/>
                </a:solidFill>
                <a:latin typeface="Arial" panose="020B0604020202020204" pitchFamily="34" charset="0"/>
                <a:ea typeface="宋体" panose="02010600030101010101" pitchFamily="2" charset="-122"/>
                <a:cs typeface="Arial" panose="020B0604020202020204" pitchFamily="34" charset="0"/>
                <a:sym typeface="Quattrocento Sans" charset="0"/>
              </a:rPr>
              <a:t>o3.4 </a:t>
            </a:r>
            <a:r>
              <a:rPr kumimoji="0" lang="en-US" altLang="zh-CN" sz="2200" u="none" kern="0" dirty="0">
                <a:solidFill>
                  <a:srgbClr val="FFFF00"/>
                </a:solidFill>
                <a:latin typeface="Arial" panose="020B0604020202020204" pitchFamily="34" charset="0"/>
                <a:ea typeface="宋体" panose="02010600030101010101" pitchFamily="2" charset="-122"/>
                <a:cs typeface="Arial" panose="020B0604020202020204" pitchFamily="34" charset="0"/>
                <a:sym typeface="Quattrocento Sans" charset="0"/>
              </a:rPr>
              <a:t>index) for 1850-2012</a:t>
            </a:r>
            <a:endParaRPr kumimoji="0" lang="zh-CN" altLang="zh-CN" sz="2200" u="none" kern="0" dirty="0">
              <a:solidFill>
                <a:srgbClr val="FFFF00"/>
              </a:solidFill>
              <a:latin typeface="Arial" panose="020B0604020202020204" pitchFamily="34" charset="0"/>
              <a:ea typeface="宋体" panose="02010600030101010101" pitchFamily="2" charset="-122"/>
              <a:cs typeface="Arial" panose="020B0604020202020204" pitchFamily="34" charset="0"/>
              <a:sym typeface="Quattrocento Sans" charset="0"/>
            </a:endParaRPr>
          </a:p>
        </p:txBody>
      </p:sp>
      <p:sp>
        <p:nvSpPr>
          <p:cNvPr id="19" name="圆角矩形 18">
            <a:extLst>
              <a:ext uri="{FF2B5EF4-FFF2-40B4-BE49-F238E27FC236}">
                <a16:creationId xmlns:a16="http://schemas.microsoft.com/office/drawing/2014/main" id="{7F02D8F3-4058-45D9-8E89-B02C21B12377}"/>
              </a:ext>
            </a:extLst>
          </p:cNvPr>
          <p:cNvSpPr/>
          <p:nvPr/>
        </p:nvSpPr>
        <p:spPr>
          <a:xfrm>
            <a:off x="1107191" y="6324227"/>
            <a:ext cx="3981450" cy="408623"/>
          </a:xfrm>
          <a:prstGeom prst="roundRect">
            <a:avLst/>
          </a:prstGeom>
          <a:solidFill>
            <a:srgbClr val="000099"/>
          </a:solidFill>
          <a:ln>
            <a:noFill/>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b="1" i="0" u="none" strike="noStrike" kern="0" cap="none" spc="0" normalizeH="0" baseline="0" noProof="0" dirty="0" smtClean="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Quattrocento Sans"/>
              </a:rPr>
              <a:t>Error growth of EASMI</a:t>
            </a:r>
            <a:endParaRPr kumimoji="0" lang="zh-CN" altLang="en-US" b="1" i="0" u="none" strike="noStrike" kern="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Arial"/>
            </a:endParaRPr>
          </a:p>
        </p:txBody>
      </p:sp>
      <p:sp>
        <p:nvSpPr>
          <p:cNvPr id="20" name="矩形 19"/>
          <p:cNvSpPr/>
          <p:nvPr/>
        </p:nvSpPr>
        <p:spPr>
          <a:xfrm>
            <a:off x="865917" y="3894227"/>
            <a:ext cx="992579" cy="394210"/>
          </a:xfrm>
          <a:prstGeom prst="rect">
            <a:avLst/>
          </a:prstGeom>
        </p:spPr>
        <p:txBody>
          <a:bodyPr wrap="none">
            <a:spAutoFit/>
          </a:bodyPr>
          <a:lstStyle/>
          <a:p>
            <a:pPr>
              <a:buNone/>
            </a:pPr>
            <a:r>
              <a:rPr kumimoji="0" lang="en-US" altLang="zh-CN" u="none" kern="0" dirty="0" smtClean="0">
                <a:solidFill>
                  <a:srgbClr val="FF0000"/>
                </a:solidFill>
                <a:latin typeface="Arial" panose="020B0604020202020204" pitchFamily="34" charset="0"/>
                <a:ea typeface="宋体" panose="02010600030101010101" pitchFamily="2" charset="-122"/>
                <a:cs typeface="Arial" panose="020B0604020202020204" pitchFamily="34" charset="0"/>
                <a:sym typeface="Quattrocento Sans"/>
              </a:rPr>
              <a:t>El-Ni</a:t>
            </a:r>
            <a:r>
              <a:rPr kumimoji="0" lang="en-US" altLang="zh-CN" u="none" kern="0" dirty="0" smtClean="0">
                <a:solidFill>
                  <a:srgbClr val="FF0000"/>
                </a:solidFill>
                <a:latin typeface="Arial" panose="020B0604020202020204" pitchFamily="34" charset="0"/>
                <a:ea typeface="等线" panose="02010600030101010101" pitchFamily="2" charset="-122"/>
                <a:cs typeface="Arial" panose="020B0604020202020204" pitchFamily="34" charset="0"/>
                <a:sym typeface="Quattrocento Sans"/>
              </a:rPr>
              <a:t>ñ</a:t>
            </a:r>
            <a:r>
              <a:rPr kumimoji="0" lang="en-US" altLang="zh-CN" u="none" kern="0" dirty="0" smtClean="0">
                <a:solidFill>
                  <a:srgbClr val="FF0000"/>
                </a:solidFill>
                <a:latin typeface="Arial" panose="020B0604020202020204" pitchFamily="34" charset="0"/>
                <a:ea typeface="宋体" panose="02010600030101010101" pitchFamily="2" charset="-122"/>
                <a:cs typeface="Arial" panose="020B0604020202020204" pitchFamily="34" charset="0"/>
                <a:sym typeface="Quattrocento Sans"/>
              </a:rPr>
              <a:t>o</a:t>
            </a:r>
            <a:endParaRPr lang="zh-CN" altLang="en-US" dirty="0">
              <a:solidFill>
                <a:srgbClr val="FF0000"/>
              </a:solidFill>
              <a:latin typeface="Arial" panose="020B0604020202020204" pitchFamily="34" charset="0"/>
              <a:cs typeface="Arial" panose="020B0604020202020204" pitchFamily="34" charset="0"/>
            </a:endParaRPr>
          </a:p>
        </p:txBody>
      </p:sp>
      <p:sp>
        <p:nvSpPr>
          <p:cNvPr id="21" name="矩形 20"/>
          <p:cNvSpPr/>
          <p:nvPr/>
        </p:nvSpPr>
        <p:spPr>
          <a:xfrm>
            <a:off x="3825317" y="3929669"/>
            <a:ext cx="1031051" cy="394210"/>
          </a:xfrm>
          <a:prstGeom prst="rect">
            <a:avLst/>
          </a:prstGeom>
        </p:spPr>
        <p:txBody>
          <a:bodyPr wrap="none">
            <a:spAutoFit/>
          </a:bodyPr>
          <a:lstStyle/>
          <a:p>
            <a:pPr>
              <a:buNone/>
            </a:pPr>
            <a:r>
              <a:rPr kumimoji="0" lang="en-US" altLang="zh-CN" u="none" kern="0" dirty="0" smtClean="0">
                <a:solidFill>
                  <a:srgbClr val="FF0000"/>
                </a:solidFill>
                <a:latin typeface="Arial" panose="020B0604020202020204" pitchFamily="34" charset="0"/>
                <a:ea typeface="宋体" panose="02010600030101010101" pitchFamily="2" charset="-122"/>
                <a:cs typeface="Arial" panose="020B0604020202020204" pitchFamily="34" charset="0"/>
                <a:sym typeface="Quattrocento Sans"/>
              </a:rPr>
              <a:t>La-Ni</a:t>
            </a:r>
            <a:r>
              <a:rPr kumimoji="0" lang="en-US" altLang="zh-CN" u="none" kern="0" dirty="0" smtClean="0">
                <a:solidFill>
                  <a:srgbClr val="FF0000"/>
                </a:solidFill>
                <a:latin typeface="Arial" panose="020B0604020202020204" pitchFamily="34" charset="0"/>
                <a:ea typeface="等线" panose="02010600030101010101" pitchFamily="2" charset="-122"/>
                <a:cs typeface="Arial" panose="020B0604020202020204" pitchFamily="34" charset="0"/>
                <a:sym typeface="Quattrocento Sans"/>
              </a:rPr>
              <a:t>ña</a:t>
            </a:r>
            <a:endParaRPr lang="zh-CN" altLang="en-US" dirty="0">
              <a:solidFill>
                <a:srgbClr val="FF0000"/>
              </a:solidFill>
              <a:latin typeface="Arial" panose="020B0604020202020204" pitchFamily="34" charset="0"/>
              <a:cs typeface="Arial" panose="020B0604020202020204" pitchFamily="34" charset="0"/>
            </a:endParaRPr>
          </a:p>
        </p:txBody>
      </p:sp>
      <p:sp>
        <p:nvSpPr>
          <p:cNvPr id="22" name="矩形 21"/>
          <p:cNvSpPr/>
          <p:nvPr/>
        </p:nvSpPr>
        <p:spPr>
          <a:xfrm>
            <a:off x="6558618" y="3955819"/>
            <a:ext cx="2531462" cy="424732"/>
          </a:xfrm>
          <a:prstGeom prst="rect">
            <a:avLst/>
          </a:prstGeom>
        </p:spPr>
        <p:txBody>
          <a:bodyPr wrap="none">
            <a:spAutoFit/>
          </a:bodyPr>
          <a:lstStyle/>
          <a:p>
            <a:pPr>
              <a:buNone/>
            </a:pPr>
            <a:r>
              <a:rPr kumimoji="0" lang="en-US" altLang="zh-CN" u="none" kern="0" dirty="0" smtClean="0">
                <a:solidFill>
                  <a:srgbClr val="FF0000"/>
                </a:solidFill>
                <a:latin typeface="Arial" panose="020B0604020202020204" pitchFamily="34" charset="0"/>
                <a:ea typeface="宋体" panose="02010600030101010101" pitchFamily="2" charset="-122"/>
                <a:cs typeface="Arial" panose="020B0604020202020204" pitchFamily="34" charset="0"/>
                <a:sym typeface="Quattrocento Sans"/>
              </a:rPr>
              <a:t>Predictability limit (d)</a:t>
            </a:r>
            <a:endParaRPr lang="zh-CN" altLang="en-US"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074432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Right Arrow 87"/>
          <p:cNvSpPr/>
          <p:nvPr/>
        </p:nvSpPr>
        <p:spPr>
          <a:xfrm>
            <a:off x="203134" y="934239"/>
            <a:ext cx="8640000" cy="1235034"/>
          </a:xfrm>
          <a:prstGeom prst="rightArrow">
            <a:avLst/>
          </a:prstGeom>
          <a:solidFill>
            <a:schemeClr val="accent2">
              <a:lumMod val="75000"/>
            </a:scheme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8" name="Rectangle 9"/>
          <p:cNvSpPr>
            <a:spLocks noChangeArrowheads="1"/>
          </p:cNvSpPr>
          <p:nvPr/>
        </p:nvSpPr>
        <p:spPr bwMode="auto">
          <a:xfrm>
            <a:off x="7111221" y="1266072"/>
            <a:ext cx="1155623" cy="400110"/>
          </a:xfrm>
          <a:prstGeom prst="rect">
            <a:avLst/>
          </a:prstGeom>
          <a:noFill/>
          <a:ln w="9525" algn="ctr">
            <a:noFill/>
            <a:miter lim="800000"/>
            <a:headEnd/>
            <a:tailEnd/>
          </a:ln>
          <a:effectLst/>
        </p:spPr>
        <p:txBody>
          <a:bodyPr wrap="square" lIns="0" rIns="0">
            <a:spAutoFit/>
          </a:bodyPr>
          <a:lstStyle/>
          <a:p>
            <a:pPr algn="ctr">
              <a:lnSpc>
                <a:spcPct val="100000"/>
              </a:lnSpc>
              <a:spcBef>
                <a:spcPts val="0"/>
              </a:spcBef>
              <a:buFont typeface="Wingdings" pitchFamily="2" charset="2"/>
              <a:buNone/>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a:t>
            </a:r>
            <a:endPar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endParaRPr>
          </a:p>
        </p:txBody>
      </p:sp>
      <p:sp>
        <p:nvSpPr>
          <p:cNvPr id="79" name="Rectangle 1"/>
          <p:cNvSpPr>
            <a:spLocks noChangeArrowheads="1"/>
          </p:cNvSpPr>
          <p:nvPr/>
        </p:nvSpPr>
        <p:spPr bwMode="auto">
          <a:xfrm>
            <a:off x="5813414" y="6470521"/>
            <a:ext cx="3306717" cy="340519"/>
          </a:xfrm>
          <a:prstGeom prst="roundRect">
            <a:avLst/>
          </a:prstGeom>
          <a:solidFill>
            <a:srgbClr val="000066"/>
          </a:solidFill>
          <a:ln w="9525">
            <a:noFill/>
            <a:miter lim="800000"/>
            <a:headEnd/>
            <a:tailEnd/>
          </a:ln>
          <a:effectLst/>
        </p:spPr>
        <p:txBody>
          <a:bodyPr vert="horz" wrap="square" lIns="36000" tIns="45720" rIns="36000" bIns="45720" numCol="1" anchor="ctr" anchorCtr="0" compatLnSpc="1">
            <a:prstTxWarp prst="textNoShape">
              <a:avLst/>
            </a:prstTxWarp>
            <a:spAutoFit/>
          </a:bodyPr>
          <a:lstStyle/>
          <a:p>
            <a:pPr marL="177800" indent="-177800">
              <a:lnSpc>
                <a:spcPct val="100000"/>
              </a:lnSpc>
              <a:spcBef>
                <a:spcPts val="0"/>
              </a:spcBef>
              <a:spcAft>
                <a:spcPts val="0"/>
              </a:spcAft>
              <a:buNone/>
            </a:pPr>
            <a:r>
              <a:rPr lang="en-US" sz="1400"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Ding, </a:t>
            </a:r>
            <a:r>
              <a:rPr kumimoji="1" lang="en-US" altLang="zh-CN" sz="1400" b="1" u="none" dirty="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Li*, Ha</a:t>
            </a:r>
            <a:r>
              <a:rPr lang="en-US" sz="1400"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 2008, </a:t>
            </a:r>
            <a:r>
              <a:rPr lang="en-US" altLang="zh-CN" sz="1400" i="1"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J. </a:t>
            </a:r>
            <a:r>
              <a:rPr lang="en-US" altLang="zh-CN" sz="1400" i="1" u="none" dirty="0" err="1">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Geophys</a:t>
            </a:r>
            <a:r>
              <a:rPr lang="en-US" altLang="zh-CN" sz="1400" i="1"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 Res.</a:t>
            </a:r>
            <a:r>
              <a:rPr lang="en-US" altLang="zh-CN" sz="1400" u="none" dirty="0">
                <a:solidFill>
                  <a:srgbClr val="66FFFF"/>
                </a:solidFill>
                <a:latin typeface="Arial" pitchFamily="34" charset="0"/>
                <a:ea typeface="黑体" pitchFamily="2" charset="-122"/>
                <a:cs typeface="Arial" pitchFamily="34" charset="0"/>
              </a:rPr>
              <a:t>;</a:t>
            </a:r>
            <a:r>
              <a:rPr lang="en-US" sz="1400"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 </a:t>
            </a:r>
          </a:p>
        </p:txBody>
      </p:sp>
      <p:grpSp>
        <p:nvGrpSpPr>
          <p:cNvPr id="121" name="组合 120"/>
          <p:cNvGrpSpPr/>
          <p:nvPr/>
        </p:nvGrpSpPr>
        <p:grpSpPr>
          <a:xfrm>
            <a:off x="267207" y="2478245"/>
            <a:ext cx="8268205" cy="3962318"/>
            <a:chOff x="267207" y="2478245"/>
            <a:chExt cx="8268205" cy="3962318"/>
          </a:xfrm>
        </p:grpSpPr>
        <p:sp>
          <p:nvSpPr>
            <p:cNvPr id="74" name="Text Box 3"/>
            <p:cNvSpPr txBox="1">
              <a:spLocks noChangeArrowheads="1"/>
            </p:cNvSpPr>
            <p:nvPr/>
          </p:nvSpPr>
          <p:spPr bwMode="auto">
            <a:xfrm>
              <a:off x="3293120" y="2621561"/>
              <a:ext cx="2416319" cy="3554819"/>
            </a:xfrm>
            <a:prstGeom prst="rect">
              <a:avLst/>
            </a:prstGeom>
            <a:noFill/>
            <a:ln w="38100">
              <a:noFill/>
              <a:miter lim="800000"/>
              <a:headEnd/>
              <a:tailEnd/>
            </a:ln>
            <a:effectLst/>
          </p:spPr>
          <p:txBody>
            <a:bodyPr wrap="square">
              <a:spAutoFit/>
            </a:bodyPr>
            <a:lstStyle/>
            <a:p>
              <a:pPr algn="just">
                <a:lnSpc>
                  <a:spcPct val="100000"/>
                </a:lnSpc>
                <a:spcBef>
                  <a:spcPct val="25000"/>
                </a:spcBef>
                <a:buNone/>
                <a:defRPr/>
              </a:pPr>
              <a:r>
                <a:rPr lang="en-US" altLang="zh-CN" u="none" dirty="0" smtClean="0">
                  <a:solidFill>
                    <a:srgbClr val="FFFF00"/>
                  </a:solidFill>
                  <a:effectLst>
                    <a:outerShdw blurRad="38100" dist="38100" dir="2700000" algn="tl">
                      <a:srgbClr val="000000"/>
                    </a:outerShdw>
                  </a:effectLst>
                  <a:latin typeface="Arial Narrow" panose="020B0606020202030204" pitchFamily="34" charset="0"/>
                  <a:sym typeface="Wingdings" panose="05000000000000000000" pitchFamily="2" charset="2"/>
                </a:rPr>
                <a:t> </a:t>
              </a:r>
              <a:r>
                <a:rPr lang="en-US" altLang="zh-CN" u="none" dirty="0" smtClean="0">
                  <a:solidFill>
                    <a:srgbClr val="FFFF00"/>
                  </a:solidFill>
                  <a:effectLst>
                    <a:outerShdw blurRad="38100" dist="38100" dir="2700000" algn="tl">
                      <a:srgbClr val="000000"/>
                    </a:outerShdw>
                  </a:effectLst>
                  <a:latin typeface="Arial Narrow" panose="020B0606020202030204" pitchFamily="34" charset="0"/>
                </a:rPr>
                <a:t>Linear </a:t>
              </a:r>
              <a:r>
                <a:rPr lang="en-US" altLang="zh-CN" u="none" dirty="0">
                  <a:solidFill>
                    <a:srgbClr val="FFFF00"/>
                  </a:solidFill>
                  <a:effectLst>
                    <a:outerShdw blurRad="38100" dist="38100" dir="2700000" algn="tl">
                      <a:srgbClr val="000000"/>
                    </a:outerShdw>
                  </a:effectLst>
                  <a:latin typeface="Arial Narrow" panose="020B0606020202030204" pitchFamily="34" charset="0"/>
                </a:rPr>
                <a:t>trend </a:t>
              </a:r>
              <a:r>
                <a:rPr lang="en-US" altLang="zh-CN" u="none" dirty="0" smtClean="0">
                  <a:solidFill>
                    <a:srgbClr val="FFFF00"/>
                  </a:solidFill>
                  <a:effectLst>
                    <a:outerShdw blurRad="38100" dist="38100" dir="2700000" algn="tl">
                      <a:srgbClr val="000000"/>
                    </a:outerShdw>
                  </a:effectLst>
                  <a:latin typeface="Arial Narrow" panose="020B0606020202030204" pitchFamily="34" charset="0"/>
                </a:rPr>
                <a:t>of </a:t>
              </a:r>
              <a:r>
                <a:rPr lang="en-US" altLang="zh-CN" u="none" dirty="0">
                  <a:solidFill>
                    <a:srgbClr val="FFFF00"/>
                  </a:solidFill>
                  <a:effectLst>
                    <a:outerShdw blurRad="38100" dist="38100" dir="2700000" algn="tl">
                      <a:srgbClr val="000000"/>
                    </a:outerShdw>
                  </a:effectLst>
                  <a:latin typeface="Arial Narrow" panose="020B0606020202030204" pitchFamily="34" charset="0"/>
                </a:rPr>
                <a:t>the WPPL of GHT </a:t>
              </a:r>
              <a:r>
                <a:rPr lang="en-US" altLang="zh-CN" u="none" dirty="0" smtClean="0">
                  <a:solidFill>
                    <a:srgbClr val="FFFF00"/>
                  </a:solidFill>
                  <a:effectLst>
                    <a:outerShdw blurRad="38100" dist="38100" dir="2700000" algn="tl">
                      <a:srgbClr val="000000"/>
                    </a:outerShdw>
                  </a:effectLst>
                  <a:latin typeface="Arial Narrow" panose="020B0606020202030204" pitchFamily="34" charset="0"/>
                </a:rPr>
                <a:t>for 1953-2000</a:t>
              </a:r>
              <a:r>
                <a:rPr lang="en-US" altLang="zh-CN" u="none" dirty="0">
                  <a:solidFill>
                    <a:srgbClr val="FFFF00"/>
                  </a:solidFill>
                  <a:effectLst>
                    <a:outerShdw blurRad="38100" dist="38100" dir="2700000" algn="tl">
                      <a:srgbClr val="000000"/>
                    </a:outerShdw>
                  </a:effectLst>
                  <a:latin typeface="Arial Narrow" panose="020B0606020202030204" pitchFamily="34" charset="0"/>
                </a:rPr>
                <a:t>. </a:t>
              </a:r>
            </a:p>
            <a:p>
              <a:pPr algn="just">
                <a:lnSpc>
                  <a:spcPct val="100000"/>
                </a:lnSpc>
                <a:spcBef>
                  <a:spcPct val="25000"/>
                </a:spcBef>
                <a:buNone/>
                <a:defRPr/>
              </a:pPr>
              <a:r>
                <a:rPr lang="en-US" altLang="zh-CN" u="none" dirty="0" smtClean="0">
                  <a:effectLst>
                    <a:outerShdw blurRad="38100" dist="38100" dir="2700000" algn="tl">
                      <a:srgbClr val="000000"/>
                    </a:outerShdw>
                  </a:effectLst>
                  <a:latin typeface="Arial Narrow" panose="020B0606020202030204" pitchFamily="34" charset="0"/>
                </a:rPr>
                <a:t>Shading: </a:t>
              </a:r>
              <a:r>
                <a:rPr lang="en-US" altLang="zh-CN" u="none" dirty="0">
                  <a:effectLst>
                    <a:outerShdw blurRad="38100" dist="38100" dir="2700000" algn="tl">
                      <a:srgbClr val="000000"/>
                    </a:outerShdw>
                  </a:effectLst>
                  <a:latin typeface="Arial Narrow" panose="020B0606020202030204" pitchFamily="34" charset="0"/>
                </a:rPr>
                <a:t>significant </a:t>
              </a:r>
              <a:r>
                <a:rPr lang="en-US" altLang="zh-CN" u="none" dirty="0" smtClean="0">
                  <a:effectLst>
                    <a:outerShdw blurRad="38100" dist="38100" dir="2700000" algn="tl">
                      <a:srgbClr val="000000"/>
                    </a:outerShdw>
                  </a:effectLst>
                  <a:latin typeface="Arial Narrow" panose="020B0606020202030204" pitchFamily="34" charset="0"/>
                </a:rPr>
                <a:t>at </a:t>
              </a:r>
              <a:r>
                <a:rPr lang="en-US" altLang="zh-CN" u="none" dirty="0">
                  <a:effectLst>
                    <a:outerShdw blurRad="38100" dist="38100" dir="2700000" algn="tl">
                      <a:srgbClr val="000000"/>
                    </a:outerShdw>
                  </a:effectLst>
                  <a:latin typeface="Arial Narrow" panose="020B0606020202030204" pitchFamily="34" charset="0"/>
                </a:rPr>
                <a:t>95% confidence level. </a:t>
              </a:r>
            </a:p>
            <a:p>
              <a:pPr algn="just">
                <a:lnSpc>
                  <a:spcPct val="100000"/>
                </a:lnSpc>
                <a:spcBef>
                  <a:spcPct val="25000"/>
                </a:spcBef>
                <a:buFont typeface="Wingdings" pitchFamily="2" charset="2"/>
                <a:buNone/>
                <a:defRPr/>
              </a:pPr>
              <a:endParaRPr lang="en-US" altLang="zh-CN" u="none" dirty="0">
                <a:effectLst>
                  <a:outerShdw blurRad="38100" dist="38100" dir="2700000" algn="tl">
                    <a:srgbClr val="000000"/>
                  </a:outerShdw>
                </a:effectLst>
                <a:latin typeface="黑体" pitchFamily="49" charset="-122"/>
              </a:endParaRPr>
            </a:p>
            <a:p>
              <a:pPr algn="just">
                <a:lnSpc>
                  <a:spcPct val="100000"/>
                </a:lnSpc>
                <a:spcBef>
                  <a:spcPct val="25000"/>
                </a:spcBef>
                <a:buFont typeface="Wingdings" pitchFamily="2" charset="2"/>
                <a:buNone/>
                <a:defRPr/>
              </a:pPr>
              <a:endParaRPr lang="en-US" altLang="zh-CN" u="none" dirty="0">
                <a:effectLst>
                  <a:outerShdw blurRad="38100" dist="38100" dir="2700000" algn="tl">
                    <a:srgbClr val="000000"/>
                  </a:outerShdw>
                </a:effectLst>
                <a:latin typeface="黑体" pitchFamily="49" charset="-122"/>
              </a:endParaRPr>
            </a:p>
            <a:p>
              <a:pPr algn="just">
                <a:lnSpc>
                  <a:spcPct val="100000"/>
                </a:lnSpc>
                <a:spcBef>
                  <a:spcPct val="25000"/>
                </a:spcBef>
                <a:buFont typeface="Wingdings" pitchFamily="2" charset="2"/>
                <a:buNone/>
                <a:defRPr/>
              </a:pPr>
              <a:endParaRPr lang="en-US" altLang="zh-CN" u="none" dirty="0">
                <a:effectLst>
                  <a:outerShdw blurRad="38100" dist="38100" dir="2700000" algn="tl">
                    <a:srgbClr val="000000"/>
                  </a:outerShdw>
                </a:effectLst>
                <a:latin typeface="黑体" pitchFamily="49" charset="-122"/>
              </a:endParaRPr>
            </a:p>
            <a:p>
              <a:pPr algn="just">
                <a:lnSpc>
                  <a:spcPct val="100000"/>
                </a:lnSpc>
                <a:spcBef>
                  <a:spcPct val="25000"/>
                </a:spcBef>
                <a:buFont typeface="Wingdings" pitchFamily="2" charset="2"/>
                <a:buNone/>
                <a:defRPr/>
              </a:pPr>
              <a:endParaRPr lang="en-US" altLang="zh-CN" u="none" dirty="0">
                <a:effectLst>
                  <a:outerShdw blurRad="38100" dist="38100" dir="2700000" algn="tl">
                    <a:srgbClr val="000000"/>
                  </a:outerShdw>
                </a:effectLst>
                <a:latin typeface="黑体" pitchFamily="49" charset="-122"/>
              </a:endParaRPr>
            </a:p>
            <a:p>
              <a:pPr algn="r">
                <a:lnSpc>
                  <a:spcPct val="100000"/>
                </a:lnSpc>
                <a:spcBef>
                  <a:spcPct val="25000"/>
                </a:spcBef>
                <a:buNone/>
                <a:defRPr/>
              </a:pPr>
              <a:r>
                <a:rPr lang="en-US" altLang="zh-CN" u="none" dirty="0" smtClean="0">
                  <a:solidFill>
                    <a:srgbClr val="FFFF00"/>
                  </a:solidFill>
                  <a:effectLst>
                    <a:outerShdw blurRad="38100" dist="38100" dir="2700000" algn="tl">
                      <a:srgbClr val="000000"/>
                    </a:outerShdw>
                  </a:effectLst>
                  <a:latin typeface="Arial Narrow" panose="020B0606020202030204" pitchFamily="34" charset="0"/>
                </a:rPr>
                <a:t>WPPL of GHT at </a:t>
              </a:r>
              <a:r>
                <a:rPr lang="en-US" altLang="zh-CN" u="none" dirty="0">
                  <a:solidFill>
                    <a:srgbClr val="FFFF00"/>
                  </a:solidFill>
                  <a:effectLst>
                    <a:outerShdw blurRad="38100" dist="38100" dir="2700000" algn="tl">
                      <a:srgbClr val="000000"/>
                    </a:outerShdw>
                  </a:effectLst>
                  <a:latin typeface="Arial Narrow" panose="020B0606020202030204" pitchFamily="34" charset="0"/>
                </a:rPr>
                <a:t>500 </a:t>
              </a:r>
              <a:r>
                <a:rPr lang="en-US" altLang="zh-CN" u="none" dirty="0" err="1">
                  <a:solidFill>
                    <a:srgbClr val="FFFF00"/>
                  </a:solidFill>
                  <a:effectLst>
                    <a:outerShdw blurRad="38100" dist="38100" dir="2700000" algn="tl">
                      <a:srgbClr val="000000"/>
                    </a:outerShdw>
                  </a:effectLst>
                  <a:latin typeface="Arial Narrow" panose="020B0606020202030204" pitchFamily="34" charset="0"/>
                </a:rPr>
                <a:t>hPa</a:t>
              </a:r>
              <a:r>
                <a:rPr lang="en-US" altLang="zh-CN" u="none" dirty="0">
                  <a:solidFill>
                    <a:srgbClr val="FFFF00"/>
                  </a:solidFill>
                  <a:effectLst>
                    <a:outerShdw blurRad="38100" dist="38100" dir="2700000" algn="tl">
                      <a:srgbClr val="000000"/>
                    </a:outerShdw>
                  </a:effectLst>
                  <a:latin typeface="Arial Narrow" panose="020B0606020202030204" pitchFamily="34" charset="0"/>
                </a:rPr>
                <a:t> </a:t>
              </a:r>
              <a:r>
                <a:rPr lang="en-US" altLang="zh-CN" u="none" dirty="0" smtClean="0">
                  <a:solidFill>
                    <a:srgbClr val="FFFF00"/>
                  </a:solidFill>
                  <a:effectLst>
                    <a:outerShdw blurRad="38100" dist="38100" dir="2700000" algn="tl">
                      <a:srgbClr val="000000"/>
                    </a:outerShdw>
                  </a:effectLst>
                  <a:latin typeface="Arial Narrow" panose="020B0606020202030204" pitchFamily="34" charset="0"/>
                </a:rPr>
                <a:t>in </a:t>
              </a:r>
              <a:r>
                <a:rPr lang="en-US" altLang="zh-CN" u="none" dirty="0">
                  <a:solidFill>
                    <a:srgbClr val="FFFF00"/>
                  </a:solidFill>
                  <a:effectLst>
                    <a:outerShdw blurRad="38100" dist="38100" dir="2700000" algn="tl">
                      <a:srgbClr val="000000"/>
                    </a:outerShdw>
                  </a:effectLst>
                  <a:latin typeface="Arial Narrow" panose="020B0606020202030204" pitchFamily="34" charset="0"/>
                </a:rPr>
                <a:t>the </a:t>
              </a:r>
              <a:r>
                <a:rPr lang="en-US" altLang="zh-CN" u="none" dirty="0" smtClean="0">
                  <a:solidFill>
                    <a:srgbClr val="FFFF00"/>
                  </a:solidFill>
                  <a:effectLst>
                    <a:outerShdw blurRad="38100" dist="38100" dir="2700000" algn="tl">
                      <a:srgbClr val="000000"/>
                    </a:outerShdw>
                  </a:effectLst>
                  <a:latin typeface="Arial Narrow" panose="020B0606020202030204" pitchFamily="34" charset="0"/>
                </a:rPr>
                <a:t>two regions</a:t>
              </a:r>
              <a:r>
                <a:rPr lang="en-US" altLang="zh-CN" u="none" dirty="0" smtClean="0">
                  <a:solidFill>
                    <a:srgbClr val="FFFF00"/>
                  </a:solidFill>
                  <a:effectLst>
                    <a:outerShdw blurRad="38100" dist="38100" dir="2700000" algn="tl">
                      <a:srgbClr val="000000"/>
                    </a:outerShdw>
                  </a:effectLst>
                  <a:latin typeface="Arial Narrow" panose="020B0606020202030204" pitchFamily="34" charset="0"/>
                  <a:sym typeface="Wingdings" panose="05000000000000000000" pitchFamily="2" charset="2"/>
                </a:rPr>
                <a:t></a:t>
              </a:r>
              <a:endParaRPr lang="zh-CN" altLang="en-US" u="none" dirty="0">
                <a:effectLst>
                  <a:outerShdw blurRad="38100" dist="38100" dir="2700000" algn="tl">
                    <a:srgbClr val="000000"/>
                  </a:outerShdw>
                </a:effectLst>
                <a:latin typeface="黑体" pitchFamily="49" charset="-122"/>
              </a:endParaRPr>
            </a:p>
          </p:txBody>
        </p:sp>
        <p:grpSp>
          <p:nvGrpSpPr>
            <p:cNvPr id="117" name="组合 116"/>
            <p:cNvGrpSpPr/>
            <p:nvPr/>
          </p:nvGrpSpPr>
          <p:grpSpPr>
            <a:xfrm>
              <a:off x="5777509" y="2520562"/>
              <a:ext cx="2757903" cy="3864334"/>
              <a:chOff x="3519338" y="2552369"/>
              <a:chExt cx="2757903" cy="3864334"/>
            </a:xfrm>
          </p:grpSpPr>
          <p:grpSp>
            <p:nvGrpSpPr>
              <p:cNvPr id="116" name="组合 115"/>
              <p:cNvGrpSpPr/>
              <p:nvPr/>
            </p:nvGrpSpPr>
            <p:grpSpPr>
              <a:xfrm>
                <a:off x="3519338" y="2552369"/>
                <a:ext cx="2706534" cy="3864334"/>
                <a:chOff x="3519337" y="1960017"/>
                <a:chExt cx="3245942" cy="4456686"/>
              </a:xfrm>
            </p:grpSpPr>
            <p:pic>
              <p:nvPicPr>
                <p:cNvPr id="96" name="Picture 3" descr="uwnd"/>
                <p:cNvPicPr>
                  <a:picLocks noChangeAspect="1" noChangeArrowheads="1"/>
                </p:cNvPicPr>
                <p:nvPr/>
              </p:nvPicPr>
              <p:blipFill>
                <a:blip r:embed="rId2" cstate="print"/>
                <a:srcRect l="4018" r="48553" b="66977"/>
                <a:stretch>
                  <a:fillRect/>
                </a:stretch>
              </p:blipFill>
              <p:spPr bwMode="auto">
                <a:xfrm>
                  <a:off x="3522428" y="1960017"/>
                  <a:ext cx="3232318" cy="2118995"/>
                </a:xfrm>
                <a:prstGeom prst="rect">
                  <a:avLst/>
                </a:prstGeom>
                <a:noFill/>
              </p:spPr>
            </p:pic>
            <p:pic>
              <p:nvPicPr>
                <p:cNvPr id="115" name="Picture 3" descr="uwnd"/>
                <p:cNvPicPr>
                  <a:picLocks noChangeAspect="1" noChangeArrowheads="1"/>
                </p:cNvPicPr>
                <p:nvPr/>
              </p:nvPicPr>
              <p:blipFill>
                <a:blip r:embed="rId2" cstate="print"/>
                <a:srcRect l="52372" t="32878" b="31558"/>
                <a:stretch>
                  <a:fillRect/>
                </a:stretch>
              </p:blipFill>
              <p:spPr bwMode="auto">
                <a:xfrm>
                  <a:off x="3519337" y="4134678"/>
                  <a:ext cx="3245942" cy="2282025"/>
                </a:xfrm>
                <a:prstGeom prst="rect">
                  <a:avLst/>
                </a:prstGeom>
                <a:noFill/>
              </p:spPr>
            </p:pic>
          </p:grpSp>
          <p:sp>
            <p:nvSpPr>
              <p:cNvPr id="103" name="Text Box 7"/>
              <p:cNvSpPr txBox="1">
                <a:spLocks noChangeArrowheads="1"/>
              </p:cNvSpPr>
              <p:nvPr/>
            </p:nvSpPr>
            <p:spPr bwMode="auto">
              <a:xfrm>
                <a:off x="3722047" y="4550065"/>
                <a:ext cx="2233047" cy="307777"/>
              </a:xfrm>
              <a:prstGeom prst="rect">
                <a:avLst/>
              </a:prstGeom>
              <a:noFill/>
              <a:ln w="9525">
                <a:noFill/>
                <a:miter lim="800000"/>
                <a:headEnd/>
                <a:tailEnd/>
              </a:ln>
              <a:effectLst/>
            </p:spPr>
            <p:txBody>
              <a:bodyPr wrap="none">
                <a:spAutoFit/>
              </a:bodyPr>
              <a:lstStyle/>
              <a:p>
                <a:pPr>
                  <a:lnSpc>
                    <a:spcPct val="100000"/>
                  </a:lnSpc>
                  <a:spcBef>
                    <a:spcPct val="0"/>
                  </a:spcBef>
                  <a:buFontTx/>
                  <a:buNone/>
                </a:pPr>
                <a:r>
                  <a:rPr lang="en-US" altLang="zh-CN" sz="1400" u="none" dirty="0">
                    <a:solidFill>
                      <a:srgbClr val="0000FF"/>
                    </a:solidFill>
                    <a:latin typeface="Arial" pitchFamily="34" charset="0"/>
                    <a:ea typeface="宋体" charset="-122"/>
                    <a:cs typeface="Arial" pitchFamily="34" charset="0"/>
                  </a:rPr>
                  <a:t>Tropical eastern Pacific</a:t>
                </a:r>
                <a:r>
                  <a:rPr lang="en-US" altLang="zh-CN" sz="1400" b="0" u="none" dirty="0">
                    <a:latin typeface="Arial" pitchFamily="34" charset="0"/>
                    <a:ea typeface="宋体" charset="-122"/>
                    <a:cs typeface="Arial" pitchFamily="34" charset="0"/>
                  </a:rPr>
                  <a:t> </a:t>
                </a:r>
              </a:p>
            </p:txBody>
          </p:sp>
          <p:sp>
            <p:nvSpPr>
              <p:cNvPr id="97" name="Text Box 4"/>
              <p:cNvSpPr txBox="1">
                <a:spLocks noChangeArrowheads="1"/>
              </p:cNvSpPr>
              <p:nvPr/>
            </p:nvSpPr>
            <p:spPr bwMode="auto">
              <a:xfrm>
                <a:off x="4183398" y="2556429"/>
                <a:ext cx="2093843" cy="307777"/>
              </a:xfrm>
              <a:prstGeom prst="rect">
                <a:avLst/>
              </a:prstGeom>
              <a:noFill/>
              <a:ln w="9525">
                <a:noFill/>
                <a:miter lim="800000"/>
                <a:headEnd/>
                <a:tailEnd/>
              </a:ln>
              <a:effectLst/>
            </p:spPr>
            <p:txBody>
              <a:bodyPr wrap="none">
                <a:spAutoFit/>
              </a:bodyPr>
              <a:lstStyle/>
              <a:p>
                <a:pPr>
                  <a:lnSpc>
                    <a:spcPct val="100000"/>
                  </a:lnSpc>
                  <a:spcBef>
                    <a:spcPct val="0"/>
                  </a:spcBef>
                  <a:buFontTx/>
                  <a:buNone/>
                </a:pPr>
                <a:r>
                  <a:rPr lang="en-US" altLang="zh-CN" sz="1400" u="none" dirty="0">
                    <a:solidFill>
                      <a:srgbClr val="0000FF"/>
                    </a:solidFill>
                    <a:latin typeface="Arial" pitchFamily="34" charset="0"/>
                    <a:ea typeface="宋体" charset="-122"/>
                    <a:cs typeface="Arial" pitchFamily="34" charset="0"/>
                  </a:rPr>
                  <a:t>Central-eastern China</a:t>
                </a:r>
                <a:r>
                  <a:rPr lang="en-US" altLang="zh-CN" sz="1400" b="0" u="none" dirty="0">
                    <a:latin typeface="Arial" pitchFamily="34" charset="0"/>
                    <a:ea typeface="宋体" charset="-122"/>
                    <a:cs typeface="Arial" pitchFamily="34" charset="0"/>
                  </a:rPr>
                  <a:t> </a:t>
                </a:r>
              </a:p>
            </p:txBody>
          </p:sp>
        </p:grpSp>
        <p:grpSp>
          <p:nvGrpSpPr>
            <p:cNvPr id="120" name="组合 119"/>
            <p:cNvGrpSpPr/>
            <p:nvPr/>
          </p:nvGrpSpPr>
          <p:grpSpPr>
            <a:xfrm>
              <a:off x="267207" y="2478245"/>
              <a:ext cx="2992837" cy="3962318"/>
              <a:chOff x="267207" y="2478245"/>
              <a:chExt cx="2992837" cy="3962318"/>
            </a:xfrm>
          </p:grpSpPr>
          <p:grpSp>
            <p:nvGrpSpPr>
              <p:cNvPr id="75" name="组合 74"/>
              <p:cNvGrpSpPr/>
              <p:nvPr/>
            </p:nvGrpSpPr>
            <p:grpSpPr>
              <a:xfrm>
                <a:off x="267207" y="2538185"/>
                <a:ext cx="2992837" cy="3902378"/>
                <a:chOff x="513687" y="2657449"/>
                <a:chExt cx="3598862" cy="4722156"/>
              </a:xfrm>
            </p:grpSpPr>
            <p:pic>
              <p:nvPicPr>
                <p:cNvPr id="63" name="Picture 5" descr="uwnd"/>
                <p:cNvPicPr>
                  <a:picLocks noChangeAspect="1" noChangeArrowheads="1"/>
                </p:cNvPicPr>
                <p:nvPr/>
              </p:nvPicPr>
              <p:blipFill>
                <a:blip r:embed="rId3" cstate="print"/>
                <a:srcRect/>
                <a:stretch>
                  <a:fillRect/>
                </a:stretch>
              </p:blipFill>
              <p:spPr bwMode="auto">
                <a:xfrm>
                  <a:off x="513687" y="2657449"/>
                  <a:ext cx="3598862" cy="2305050"/>
                </a:xfrm>
                <a:prstGeom prst="rect">
                  <a:avLst/>
                </a:prstGeom>
                <a:noFill/>
                <a:ln w="9525">
                  <a:noFill/>
                  <a:miter lim="800000"/>
                  <a:headEnd/>
                  <a:tailEnd/>
                </a:ln>
              </p:spPr>
            </p:pic>
            <p:pic>
              <p:nvPicPr>
                <p:cNvPr id="73" name="Picture 7" descr="uwnd"/>
                <p:cNvPicPr>
                  <a:picLocks noChangeAspect="1" noChangeArrowheads="1"/>
                </p:cNvPicPr>
                <p:nvPr/>
              </p:nvPicPr>
              <p:blipFill>
                <a:blip r:embed="rId4" cstate="print"/>
                <a:srcRect/>
                <a:stretch>
                  <a:fillRect/>
                </a:stretch>
              </p:blipFill>
              <p:spPr bwMode="auto">
                <a:xfrm>
                  <a:off x="513712" y="5074554"/>
                  <a:ext cx="3595687" cy="2305051"/>
                </a:xfrm>
                <a:prstGeom prst="rect">
                  <a:avLst/>
                </a:prstGeom>
                <a:noFill/>
                <a:ln w="9525">
                  <a:noFill/>
                  <a:miter lim="800000"/>
                  <a:headEnd/>
                  <a:tailEnd/>
                </a:ln>
              </p:spPr>
            </p:pic>
          </p:grpSp>
          <p:sp>
            <p:nvSpPr>
              <p:cNvPr id="118" name="Text Box 4"/>
              <p:cNvSpPr txBox="1">
                <a:spLocks noChangeArrowheads="1"/>
              </p:cNvSpPr>
              <p:nvPr/>
            </p:nvSpPr>
            <p:spPr bwMode="auto">
              <a:xfrm>
                <a:off x="2077609" y="2478245"/>
                <a:ext cx="562975" cy="307777"/>
              </a:xfrm>
              <a:prstGeom prst="rect">
                <a:avLst/>
              </a:prstGeom>
              <a:noFill/>
              <a:ln w="9525">
                <a:noFill/>
                <a:miter lim="800000"/>
                <a:headEnd/>
                <a:tailEnd/>
              </a:ln>
              <a:effectLst/>
            </p:spPr>
            <p:txBody>
              <a:bodyPr wrap="none">
                <a:spAutoFit/>
              </a:bodyPr>
              <a:lstStyle/>
              <a:p>
                <a:pPr>
                  <a:lnSpc>
                    <a:spcPct val="100000"/>
                  </a:lnSpc>
                  <a:spcBef>
                    <a:spcPct val="0"/>
                  </a:spcBef>
                  <a:buFontTx/>
                  <a:buNone/>
                </a:pPr>
                <a:r>
                  <a:rPr lang="en-US" altLang="zh-CN" sz="1400" u="none" dirty="0">
                    <a:solidFill>
                      <a:srgbClr val="0000FF"/>
                    </a:solidFill>
                    <a:latin typeface="Arial" pitchFamily="34" charset="0"/>
                    <a:ea typeface="宋体" charset="-122"/>
                    <a:cs typeface="Arial" pitchFamily="34" charset="0"/>
                  </a:rPr>
                  <a:t>GHT</a:t>
                </a:r>
                <a:endParaRPr lang="en-US" altLang="zh-CN" sz="1400" b="0" u="none" dirty="0">
                  <a:latin typeface="Arial" pitchFamily="34" charset="0"/>
                  <a:ea typeface="宋体" charset="-122"/>
                  <a:cs typeface="Arial" pitchFamily="34" charset="0"/>
                </a:endParaRPr>
              </a:p>
            </p:txBody>
          </p:sp>
          <p:sp>
            <p:nvSpPr>
              <p:cNvPr id="119" name="Text Box 4"/>
              <p:cNvSpPr txBox="1">
                <a:spLocks noChangeArrowheads="1"/>
              </p:cNvSpPr>
              <p:nvPr/>
            </p:nvSpPr>
            <p:spPr bwMode="auto">
              <a:xfrm>
                <a:off x="2070982" y="4467395"/>
                <a:ext cx="562975" cy="307777"/>
              </a:xfrm>
              <a:prstGeom prst="rect">
                <a:avLst/>
              </a:prstGeom>
              <a:noFill/>
              <a:ln w="9525">
                <a:noFill/>
                <a:miter lim="800000"/>
                <a:headEnd/>
                <a:tailEnd/>
              </a:ln>
              <a:effectLst/>
            </p:spPr>
            <p:txBody>
              <a:bodyPr wrap="none">
                <a:spAutoFit/>
              </a:bodyPr>
              <a:lstStyle/>
              <a:p>
                <a:pPr>
                  <a:lnSpc>
                    <a:spcPct val="100000"/>
                  </a:lnSpc>
                  <a:spcBef>
                    <a:spcPct val="0"/>
                  </a:spcBef>
                  <a:buFontTx/>
                  <a:buNone/>
                </a:pPr>
                <a:r>
                  <a:rPr lang="en-US" altLang="zh-CN" sz="1400" u="none" dirty="0">
                    <a:solidFill>
                      <a:srgbClr val="0000FF"/>
                    </a:solidFill>
                    <a:latin typeface="Arial" pitchFamily="34" charset="0"/>
                    <a:ea typeface="宋体" charset="-122"/>
                    <a:cs typeface="Arial" pitchFamily="34" charset="0"/>
                  </a:rPr>
                  <a:t>GHT</a:t>
                </a:r>
                <a:endParaRPr lang="en-US" altLang="zh-CN" sz="1400" b="0" u="none" dirty="0">
                  <a:latin typeface="Arial" pitchFamily="34" charset="0"/>
                  <a:ea typeface="宋体" charset="-122"/>
                  <a:cs typeface="Arial" pitchFamily="34" charset="0"/>
                </a:endParaRPr>
              </a:p>
            </p:txBody>
          </p:sp>
        </p:grpSp>
      </p:grpSp>
      <p:grpSp>
        <p:nvGrpSpPr>
          <p:cNvPr id="126" name="Group 5"/>
          <p:cNvGrpSpPr>
            <a:grpSpLocks/>
          </p:cNvGrpSpPr>
          <p:nvPr/>
        </p:nvGrpSpPr>
        <p:grpSpPr bwMode="auto">
          <a:xfrm>
            <a:off x="660869" y="849129"/>
            <a:ext cx="1512000" cy="1332000"/>
            <a:chOff x="802" y="845"/>
            <a:chExt cx="827" cy="826"/>
          </a:xfrm>
        </p:grpSpPr>
        <p:sp>
          <p:nvSpPr>
            <p:cNvPr id="127" name="Oval 6"/>
            <p:cNvSpPr>
              <a:spLocks noChangeArrowheads="1"/>
            </p:cNvSpPr>
            <p:nvPr/>
          </p:nvSpPr>
          <p:spPr bwMode="gray">
            <a:xfrm>
              <a:off x="802" y="845"/>
              <a:ext cx="827" cy="826"/>
            </a:xfrm>
            <a:prstGeom prst="ellipse">
              <a:avLst/>
            </a:prstGeom>
            <a:solidFill>
              <a:srgbClr val="F8F8F8"/>
            </a:solidFill>
            <a:ln w="38100">
              <a:solidFill>
                <a:srgbClr val="5AC2C2"/>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ysClr val="windowText" lastClr="000000"/>
                </a:solidFill>
                <a:effectLst/>
                <a:uLnTx/>
                <a:uFillTx/>
                <a:latin typeface="Calibri" pitchFamily="34" charset="0"/>
                <a:cs typeface="Arial" charset="0"/>
              </a:endParaRPr>
            </a:p>
          </p:txBody>
        </p:sp>
        <p:sp>
          <p:nvSpPr>
            <p:cNvPr id="128" name="Oval 7"/>
            <p:cNvSpPr>
              <a:spLocks noChangeArrowheads="1"/>
            </p:cNvSpPr>
            <p:nvPr/>
          </p:nvSpPr>
          <p:spPr bwMode="gray">
            <a:xfrm>
              <a:off x="836" y="879"/>
              <a:ext cx="758" cy="758"/>
            </a:xfrm>
            <a:prstGeom prst="ellipse">
              <a:avLst/>
            </a:prstGeom>
            <a:noFill/>
            <a:ln w="38100">
              <a:solidFill>
                <a:srgbClr val="5AC2C2">
                  <a:alpha val="70195"/>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ysClr val="windowText" lastClr="000000"/>
                </a:solidFill>
                <a:effectLst/>
                <a:uLnTx/>
                <a:uFillTx/>
                <a:latin typeface="Calibri" pitchFamily="34" charset="0"/>
                <a:cs typeface="Arial" charset="0"/>
              </a:endParaRPr>
            </a:p>
          </p:txBody>
        </p:sp>
        <p:sp>
          <p:nvSpPr>
            <p:cNvPr id="129" name="Oval 8"/>
            <p:cNvSpPr>
              <a:spLocks noChangeArrowheads="1"/>
            </p:cNvSpPr>
            <p:nvPr/>
          </p:nvSpPr>
          <p:spPr bwMode="gray">
            <a:xfrm>
              <a:off x="870" y="915"/>
              <a:ext cx="690" cy="690"/>
            </a:xfrm>
            <a:prstGeom prst="ellipse">
              <a:avLst/>
            </a:prstGeom>
            <a:noFill/>
            <a:ln w="38100">
              <a:solidFill>
                <a:srgbClr val="5AC2C2">
                  <a:alpha val="30196"/>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ysClr val="windowText" lastClr="000000"/>
                </a:solidFill>
                <a:effectLst/>
                <a:uLnTx/>
                <a:uFillTx/>
                <a:latin typeface="Calibri" pitchFamily="34" charset="0"/>
                <a:cs typeface="Arial" charset="0"/>
              </a:endParaRPr>
            </a:p>
          </p:txBody>
        </p:sp>
      </p:grpSp>
      <p:grpSp>
        <p:nvGrpSpPr>
          <p:cNvPr id="142" name="Group 26"/>
          <p:cNvGrpSpPr>
            <a:grpSpLocks/>
          </p:cNvGrpSpPr>
          <p:nvPr/>
        </p:nvGrpSpPr>
        <p:grpSpPr bwMode="auto">
          <a:xfrm>
            <a:off x="5311471" y="849129"/>
            <a:ext cx="1512000" cy="1332000"/>
            <a:chOff x="802" y="845"/>
            <a:chExt cx="827" cy="826"/>
          </a:xfrm>
        </p:grpSpPr>
        <p:sp>
          <p:nvSpPr>
            <p:cNvPr id="143" name="Oval 27"/>
            <p:cNvSpPr>
              <a:spLocks noChangeArrowheads="1"/>
            </p:cNvSpPr>
            <p:nvPr/>
          </p:nvSpPr>
          <p:spPr bwMode="gray">
            <a:xfrm>
              <a:off x="802" y="845"/>
              <a:ext cx="827" cy="826"/>
            </a:xfrm>
            <a:prstGeom prst="ellipse">
              <a:avLst/>
            </a:prstGeom>
            <a:solidFill>
              <a:srgbClr val="F8F8F8"/>
            </a:solidFill>
            <a:ln w="38100">
              <a:solidFill>
                <a:srgbClr val="6FB157"/>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ysClr val="windowText" lastClr="000000"/>
                </a:solidFill>
                <a:effectLst/>
                <a:uLnTx/>
                <a:uFillTx/>
                <a:latin typeface="Calibri" pitchFamily="34" charset="0"/>
                <a:cs typeface="Arial" charset="0"/>
              </a:endParaRPr>
            </a:p>
          </p:txBody>
        </p:sp>
        <p:sp>
          <p:nvSpPr>
            <p:cNvPr id="144" name="Oval 28"/>
            <p:cNvSpPr>
              <a:spLocks noChangeArrowheads="1"/>
            </p:cNvSpPr>
            <p:nvPr/>
          </p:nvSpPr>
          <p:spPr bwMode="gray">
            <a:xfrm>
              <a:off x="836" y="879"/>
              <a:ext cx="758" cy="758"/>
            </a:xfrm>
            <a:prstGeom prst="ellipse">
              <a:avLst/>
            </a:prstGeom>
            <a:noFill/>
            <a:ln w="38100">
              <a:solidFill>
                <a:srgbClr val="6FB157">
                  <a:alpha val="70195"/>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ysClr val="windowText" lastClr="000000"/>
                </a:solidFill>
                <a:effectLst/>
                <a:uLnTx/>
                <a:uFillTx/>
                <a:latin typeface="Calibri" pitchFamily="34" charset="0"/>
                <a:cs typeface="Arial" charset="0"/>
              </a:endParaRPr>
            </a:p>
          </p:txBody>
        </p:sp>
        <p:sp>
          <p:nvSpPr>
            <p:cNvPr id="145" name="Oval 29"/>
            <p:cNvSpPr>
              <a:spLocks noChangeArrowheads="1"/>
            </p:cNvSpPr>
            <p:nvPr/>
          </p:nvSpPr>
          <p:spPr bwMode="gray">
            <a:xfrm>
              <a:off x="870" y="915"/>
              <a:ext cx="690" cy="690"/>
            </a:xfrm>
            <a:prstGeom prst="ellipse">
              <a:avLst/>
            </a:prstGeom>
            <a:noFill/>
            <a:ln w="38100">
              <a:solidFill>
                <a:srgbClr val="6FB157">
                  <a:alpha val="30196"/>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ysClr val="windowText" lastClr="000000"/>
                </a:solidFill>
                <a:effectLst/>
                <a:uLnTx/>
                <a:uFillTx/>
                <a:latin typeface="Calibri" pitchFamily="34" charset="0"/>
                <a:cs typeface="Arial" charset="0"/>
              </a:endParaRPr>
            </a:p>
          </p:txBody>
        </p:sp>
      </p:grpSp>
      <p:sp>
        <p:nvSpPr>
          <p:cNvPr id="27" name="Rectangle 9"/>
          <p:cNvSpPr>
            <a:spLocks noChangeArrowheads="1"/>
          </p:cNvSpPr>
          <p:nvPr/>
        </p:nvSpPr>
        <p:spPr bwMode="auto">
          <a:xfrm>
            <a:off x="489678" y="1181594"/>
            <a:ext cx="1779317" cy="707886"/>
          </a:xfrm>
          <a:prstGeom prst="rect">
            <a:avLst/>
          </a:prstGeom>
          <a:noFill/>
          <a:ln w="9525" algn="ctr">
            <a:noFill/>
            <a:miter lim="800000"/>
            <a:headEnd/>
            <a:tailEnd/>
          </a:ln>
          <a:effectLst/>
        </p:spPr>
        <p:txBody>
          <a:bodyPr wrap="square" lIns="0" rIns="0">
            <a:spAutoFit/>
          </a:bodyPr>
          <a:lstStyle/>
          <a:p>
            <a:pPr algn="ctr">
              <a:lnSpc>
                <a:spcPct val="100000"/>
              </a:lnSpc>
              <a:spcBef>
                <a:spcPts val="0"/>
              </a:spcBef>
              <a:buFont typeface="Wingdings" pitchFamily="2" charset="2"/>
              <a:buNone/>
            </a:pPr>
            <a:r>
              <a:rPr lang="en-US" altLang="zh-CN" sz="2000" u="none" dirty="0">
                <a:solidFill>
                  <a:srgbClr val="0000FF"/>
                </a:solidFill>
                <a:latin typeface="Arial" pitchFamily="34" charset="0"/>
                <a:ea typeface="黑体" pitchFamily="2" charset="-122"/>
                <a:cs typeface="Arial" pitchFamily="34" charset="0"/>
              </a:rPr>
              <a:t>Prediction of predictability</a:t>
            </a:r>
            <a:endParaRPr lang="en-US" altLang="zh-CN" sz="2000" u="none" dirty="0">
              <a:solidFill>
                <a:srgbClr val="0000FF"/>
              </a:solidFill>
              <a:latin typeface="Arial" pitchFamily="34" charset="0"/>
              <a:ea typeface="黑体" pitchFamily="2" charset="-122"/>
              <a:cs typeface="Arial" pitchFamily="34" charset="0"/>
              <a:sym typeface="Symbol" pitchFamily="18" charset="2"/>
            </a:endParaRPr>
          </a:p>
        </p:txBody>
      </p:sp>
      <p:grpSp>
        <p:nvGrpSpPr>
          <p:cNvPr id="158" name="Group 19"/>
          <p:cNvGrpSpPr>
            <a:grpSpLocks/>
          </p:cNvGrpSpPr>
          <p:nvPr/>
        </p:nvGrpSpPr>
        <p:grpSpPr bwMode="auto">
          <a:xfrm>
            <a:off x="3004930" y="849129"/>
            <a:ext cx="1512000" cy="1332000"/>
            <a:chOff x="802" y="845"/>
            <a:chExt cx="827" cy="826"/>
          </a:xfrm>
        </p:grpSpPr>
        <p:sp>
          <p:nvSpPr>
            <p:cNvPr id="159" name="Oval 20"/>
            <p:cNvSpPr>
              <a:spLocks noChangeArrowheads="1"/>
            </p:cNvSpPr>
            <p:nvPr/>
          </p:nvSpPr>
          <p:spPr bwMode="gray">
            <a:xfrm>
              <a:off x="802" y="845"/>
              <a:ext cx="827" cy="826"/>
            </a:xfrm>
            <a:prstGeom prst="ellipse">
              <a:avLst/>
            </a:prstGeom>
            <a:solidFill>
              <a:srgbClr val="F8F8F8"/>
            </a:solidFill>
            <a:ln w="38100">
              <a:solidFill>
                <a:srgbClr val="D54F6F"/>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ysClr val="windowText" lastClr="000000"/>
                </a:solidFill>
                <a:effectLst/>
                <a:uLnTx/>
                <a:uFillTx/>
                <a:latin typeface="Calibri" pitchFamily="34" charset="0"/>
                <a:cs typeface="Arial" charset="0"/>
              </a:endParaRPr>
            </a:p>
          </p:txBody>
        </p:sp>
        <p:sp>
          <p:nvSpPr>
            <p:cNvPr id="160" name="Oval 21"/>
            <p:cNvSpPr>
              <a:spLocks noChangeArrowheads="1"/>
            </p:cNvSpPr>
            <p:nvPr/>
          </p:nvSpPr>
          <p:spPr bwMode="gray">
            <a:xfrm>
              <a:off x="836" y="879"/>
              <a:ext cx="758" cy="758"/>
            </a:xfrm>
            <a:prstGeom prst="ellipse">
              <a:avLst/>
            </a:prstGeom>
            <a:noFill/>
            <a:ln w="38100">
              <a:solidFill>
                <a:srgbClr val="D54F6F">
                  <a:alpha val="70195"/>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ysClr val="windowText" lastClr="000000"/>
                </a:solidFill>
                <a:effectLst/>
                <a:uLnTx/>
                <a:uFillTx/>
                <a:latin typeface="Calibri" pitchFamily="34" charset="0"/>
                <a:cs typeface="Arial" charset="0"/>
              </a:endParaRPr>
            </a:p>
          </p:txBody>
        </p:sp>
        <p:sp>
          <p:nvSpPr>
            <p:cNvPr id="161" name="Oval 22"/>
            <p:cNvSpPr>
              <a:spLocks noChangeArrowheads="1"/>
            </p:cNvSpPr>
            <p:nvPr/>
          </p:nvSpPr>
          <p:spPr bwMode="gray">
            <a:xfrm>
              <a:off x="870" y="915"/>
              <a:ext cx="690" cy="690"/>
            </a:xfrm>
            <a:prstGeom prst="ellipse">
              <a:avLst/>
            </a:prstGeom>
            <a:noFill/>
            <a:ln w="38100">
              <a:solidFill>
                <a:srgbClr val="D54F6F">
                  <a:alpha val="30196"/>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ysClr val="windowText" lastClr="000000"/>
                </a:solidFill>
                <a:effectLst/>
                <a:uLnTx/>
                <a:uFillTx/>
                <a:latin typeface="Calibri" pitchFamily="34" charset="0"/>
                <a:cs typeface="Arial" charset="0"/>
              </a:endParaRPr>
            </a:p>
          </p:txBody>
        </p:sp>
      </p:grpSp>
      <p:sp>
        <p:nvSpPr>
          <p:cNvPr id="26" name="Rectangle 9"/>
          <p:cNvSpPr>
            <a:spLocks noChangeArrowheads="1"/>
          </p:cNvSpPr>
          <p:nvPr/>
        </p:nvSpPr>
        <p:spPr bwMode="auto">
          <a:xfrm>
            <a:off x="3080346" y="1241573"/>
            <a:ext cx="1372436" cy="646331"/>
          </a:xfrm>
          <a:prstGeom prst="rect">
            <a:avLst/>
          </a:prstGeom>
          <a:noFill/>
          <a:ln w="9525" algn="ctr">
            <a:noFill/>
            <a:miter lim="800000"/>
            <a:headEnd/>
            <a:tailEnd/>
          </a:ln>
          <a:effectLst/>
        </p:spPr>
        <p:txBody>
          <a:bodyPr wrap="square" lIns="0" rIns="0">
            <a:spAutoFit/>
          </a:bodyPr>
          <a:lstStyle/>
          <a:p>
            <a:pPr algn="ctr">
              <a:lnSpc>
                <a:spcPct val="90000"/>
              </a:lnSpc>
              <a:spcBef>
                <a:spcPts val="0"/>
              </a:spcBef>
              <a:buNone/>
            </a:pPr>
            <a:r>
              <a:rPr lang="en-US" altLang="zh-CN" sz="2000" u="none" dirty="0">
                <a:solidFill>
                  <a:srgbClr val="0000FF"/>
                </a:solidFill>
                <a:latin typeface="Arial" pitchFamily="34" charset="0"/>
                <a:ea typeface="黑体" pitchFamily="2" charset="-122"/>
                <a:cs typeface="Arial" pitchFamily="34" charset="0"/>
              </a:rPr>
              <a:t>Ensemble prediction</a:t>
            </a:r>
            <a:endParaRPr lang="en-US" altLang="zh-CN" sz="2000" u="none" dirty="0">
              <a:solidFill>
                <a:srgbClr val="0000FF"/>
              </a:solidFill>
              <a:latin typeface="Arial" pitchFamily="34" charset="0"/>
              <a:ea typeface="黑体" pitchFamily="2" charset="-122"/>
              <a:cs typeface="Arial" pitchFamily="34" charset="0"/>
              <a:sym typeface="Symbol" pitchFamily="18" charset="2"/>
            </a:endParaRPr>
          </a:p>
        </p:txBody>
      </p:sp>
      <p:sp>
        <p:nvSpPr>
          <p:cNvPr id="162" name="Rectangle 9"/>
          <p:cNvSpPr>
            <a:spLocks noChangeArrowheads="1"/>
          </p:cNvSpPr>
          <p:nvPr/>
        </p:nvSpPr>
        <p:spPr bwMode="auto">
          <a:xfrm>
            <a:off x="5312647" y="1217561"/>
            <a:ext cx="1512000" cy="646331"/>
          </a:xfrm>
          <a:prstGeom prst="rect">
            <a:avLst/>
          </a:prstGeom>
          <a:noFill/>
          <a:ln w="9525" algn="ctr">
            <a:noFill/>
            <a:miter lim="800000"/>
            <a:headEnd/>
            <a:tailEnd/>
          </a:ln>
          <a:effectLst/>
        </p:spPr>
        <p:txBody>
          <a:bodyPr wrap="square" lIns="0" rIns="0">
            <a:spAutoFit/>
          </a:bodyPr>
          <a:lstStyle/>
          <a:p>
            <a:pPr algn="ctr">
              <a:lnSpc>
                <a:spcPct val="90000"/>
              </a:lnSpc>
              <a:spcBef>
                <a:spcPts val="0"/>
              </a:spcBef>
              <a:buNone/>
            </a:pPr>
            <a:r>
              <a:rPr lang="en-US" altLang="zh-CN" sz="2000" u="none" dirty="0">
                <a:solidFill>
                  <a:srgbClr val="0000FF"/>
                </a:solidFill>
                <a:latin typeface="Arial" pitchFamily="34" charset="0"/>
                <a:ea typeface="黑体" pitchFamily="2" charset="-122"/>
                <a:cs typeface="Arial" pitchFamily="34" charset="0"/>
              </a:rPr>
              <a:t>Target observation</a:t>
            </a:r>
            <a:endParaRPr lang="en-US" altLang="zh-CN" sz="2000" u="none" dirty="0">
              <a:solidFill>
                <a:srgbClr val="0000FF"/>
              </a:solidFill>
              <a:latin typeface="Arial" pitchFamily="34" charset="0"/>
              <a:ea typeface="黑体" pitchFamily="2" charset="-122"/>
              <a:cs typeface="Arial" pitchFamily="34" charset="0"/>
              <a:sym typeface="Symbol" pitchFamily="18" charset="2"/>
            </a:endParaRPr>
          </a:p>
        </p:txBody>
      </p:sp>
      <p:grpSp>
        <p:nvGrpSpPr>
          <p:cNvPr id="163" name="Group 34"/>
          <p:cNvGrpSpPr>
            <a:grpSpLocks/>
          </p:cNvGrpSpPr>
          <p:nvPr/>
        </p:nvGrpSpPr>
        <p:grpSpPr bwMode="auto">
          <a:xfrm>
            <a:off x="196437" y="106875"/>
            <a:ext cx="4861338" cy="623887"/>
            <a:chOff x="984" y="1903"/>
            <a:chExt cx="1950" cy="393"/>
          </a:xfrm>
        </p:grpSpPr>
        <p:sp>
          <p:nvSpPr>
            <p:cNvPr id="164" name="AutoShape 10"/>
            <p:cNvSpPr>
              <a:spLocks noChangeArrowheads="1"/>
            </p:cNvSpPr>
            <p:nvPr/>
          </p:nvSpPr>
          <p:spPr bwMode="gray">
            <a:xfrm>
              <a:off x="984" y="1919"/>
              <a:ext cx="1950" cy="377"/>
            </a:xfrm>
            <a:prstGeom prst="roundRect">
              <a:avLst>
                <a:gd name="adj" fmla="val 50000"/>
              </a:avLst>
            </a:prstGeom>
            <a:solidFill>
              <a:srgbClr val="000000"/>
            </a:solidFill>
            <a:ln w="9525">
              <a:noFill/>
              <a:round/>
              <a:headEnd/>
              <a:tailEnd/>
            </a:ln>
            <a:effectLst/>
          </p:spPr>
          <p:txBody>
            <a:bodyPr wrap="none" anchor="ctr"/>
            <a:lstStyle/>
            <a:p>
              <a:pPr fontAlgn="auto">
                <a:lnSpc>
                  <a:spcPct val="100000"/>
                </a:lnSpc>
                <a:spcBef>
                  <a:spcPts val="0"/>
                </a:spcBef>
                <a:spcAft>
                  <a:spcPts val="0"/>
                </a:spcAft>
                <a:buFontTx/>
                <a:buNone/>
              </a:pPr>
              <a:endParaRPr kumimoji="0" lang="zh-CN" altLang="en-US" b="0" u="none" kern="0">
                <a:solidFill>
                  <a:sysClr val="windowText" lastClr="000000"/>
                </a:solidFill>
              </a:endParaRPr>
            </a:p>
          </p:txBody>
        </p:sp>
        <p:sp>
          <p:nvSpPr>
            <p:cNvPr id="165" name="AutoShape 11"/>
            <p:cNvSpPr>
              <a:spLocks noChangeArrowheads="1"/>
            </p:cNvSpPr>
            <p:nvPr/>
          </p:nvSpPr>
          <p:spPr bwMode="gray">
            <a:xfrm>
              <a:off x="984" y="1903"/>
              <a:ext cx="1941" cy="381"/>
            </a:xfrm>
            <a:prstGeom prst="roundRect">
              <a:avLst>
                <a:gd name="adj" fmla="val 50000"/>
              </a:avLst>
            </a:prstGeom>
            <a:gradFill rotWithShape="1">
              <a:gsLst>
                <a:gs pos="0">
                  <a:srgbClr val="0066FF"/>
                </a:gs>
                <a:gs pos="100000">
                  <a:srgbClr val="0066FF">
                    <a:gamma/>
                    <a:shade val="46275"/>
                    <a:invGamma/>
                  </a:srgbClr>
                </a:gs>
              </a:gsLst>
              <a:lin ang="5400000" scaled="1"/>
            </a:gradFill>
            <a:ln w="9525">
              <a:noFill/>
              <a:round/>
              <a:headEnd/>
              <a:tailEnd/>
            </a:ln>
            <a:effectLst/>
          </p:spPr>
          <p:txBody>
            <a:bodyPr wrap="none" anchor="ctr"/>
            <a:lstStyle/>
            <a:p>
              <a:pPr fontAlgn="auto">
                <a:lnSpc>
                  <a:spcPct val="100000"/>
                </a:lnSpc>
                <a:spcBef>
                  <a:spcPts val="0"/>
                </a:spcBef>
                <a:spcAft>
                  <a:spcPts val="0"/>
                </a:spcAft>
                <a:buFontTx/>
                <a:buNone/>
              </a:pPr>
              <a:endParaRPr kumimoji="0" lang="zh-CN" altLang="en-US" b="0" u="none" kern="0">
                <a:solidFill>
                  <a:sysClr val="windowText" lastClr="000000"/>
                </a:solidFill>
              </a:endParaRPr>
            </a:p>
          </p:txBody>
        </p:sp>
        <p:sp>
          <p:nvSpPr>
            <p:cNvPr id="166" name="Oval 12"/>
            <p:cNvSpPr>
              <a:spLocks noChangeArrowheads="1"/>
            </p:cNvSpPr>
            <p:nvPr/>
          </p:nvSpPr>
          <p:spPr bwMode="gray">
            <a:xfrm rot="-2566439">
              <a:off x="1000" y="1963"/>
              <a:ext cx="143" cy="89"/>
            </a:xfrm>
            <a:prstGeom prst="ellipse">
              <a:avLst/>
            </a:prstGeom>
            <a:gradFill rotWithShape="1">
              <a:gsLst>
                <a:gs pos="0">
                  <a:srgbClr val="FFFFFF"/>
                </a:gs>
                <a:gs pos="100000">
                  <a:srgbClr val="0066FF"/>
                </a:gs>
              </a:gsLst>
              <a:path path="shape">
                <a:fillToRect l="50000" t="50000" r="50000" b="50000"/>
              </a:path>
            </a:gradFill>
            <a:ln w="9525">
              <a:noFill/>
              <a:round/>
              <a:headEnd/>
              <a:tailEnd/>
            </a:ln>
            <a:effectLst/>
          </p:spPr>
          <p:txBody>
            <a:bodyPr wrap="none" anchor="ctr"/>
            <a:lstStyle/>
            <a:p>
              <a:pPr fontAlgn="auto">
                <a:lnSpc>
                  <a:spcPct val="100000"/>
                </a:lnSpc>
                <a:spcBef>
                  <a:spcPts val="0"/>
                </a:spcBef>
                <a:spcAft>
                  <a:spcPts val="0"/>
                </a:spcAft>
                <a:buFontTx/>
                <a:buNone/>
              </a:pPr>
              <a:endParaRPr kumimoji="0" lang="zh-CN" altLang="en-US" b="0" u="none" kern="0">
                <a:solidFill>
                  <a:sysClr val="windowText" lastClr="000000"/>
                </a:solidFill>
              </a:endParaRPr>
            </a:p>
          </p:txBody>
        </p:sp>
      </p:grpSp>
      <p:sp>
        <p:nvSpPr>
          <p:cNvPr id="167" name="Rectangle 9"/>
          <p:cNvSpPr>
            <a:spLocks noChangeArrowheads="1"/>
          </p:cNvSpPr>
          <p:nvPr/>
        </p:nvSpPr>
        <p:spPr bwMode="auto">
          <a:xfrm>
            <a:off x="479216" y="142500"/>
            <a:ext cx="4245184" cy="461665"/>
          </a:xfrm>
          <a:prstGeom prst="rect">
            <a:avLst/>
          </a:prstGeom>
          <a:noFill/>
          <a:ln w="9525" algn="ctr">
            <a:noFill/>
            <a:miter lim="800000"/>
            <a:headEnd/>
            <a:tailEnd/>
          </a:ln>
          <a:effectLst/>
        </p:spPr>
        <p:txBody>
          <a:bodyPr wrap="square">
            <a:spAutoFit/>
          </a:bodyPr>
          <a:lstStyle/>
          <a:p>
            <a:pPr>
              <a:lnSpc>
                <a:spcPct val="100000"/>
              </a:lnSpc>
              <a:spcBef>
                <a:spcPts val="600"/>
              </a:spcBef>
              <a:buFont typeface="Wingdings" pitchFamily="2" charset="2"/>
              <a:buNone/>
            </a:pPr>
            <a:r>
              <a:rPr lang="en-US" altLang="zh-CN" sz="2400" u="none" dirty="0">
                <a:solidFill>
                  <a:srgbClr val="FFFF00"/>
                </a:solidFill>
                <a:effectLst>
                  <a:outerShdw blurRad="38100" dist="38100" dir="2700000" algn="tl">
                    <a:srgbClr val="000000"/>
                  </a:outerShdw>
                </a:effectLst>
                <a:latin typeface="Arial" pitchFamily="34" charset="0"/>
                <a:ea typeface="黑体" pitchFamily="2" charset="-122"/>
                <a:cs typeface="Arial" pitchFamily="34" charset="0"/>
              </a:rPr>
              <a:t>A3</a:t>
            </a:r>
            <a:r>
              <a:rPr lang="zh-CN" altLang="en-US" sz="2400" u="none" dirty="0" smtClean="0">
                <a:solidFill>
                  <a:srgbClr val="FFFF00"/>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a:t>
            </a:r>
            <a:r>
              <a:rPr lang="en-US" altLang="zh-CN" sz="2400" u="none" dirty="0" smtClean="0">
                <a:solidFill>
                  <a:srgbClr val="FFFF00"/>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Applications </a:t>
            </a:r>
            <a:r>
              <a:rPr lang="en-US" altLang="zh-CN" sz="2400" u="none" dirty="0" smtClean="0">
                <a:solidFill>
                  <a:srgbClr val="FFFF00"/>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to </a:t>
            </a:r>
            <a:r>
              <a:rPr lang="en-US" altLang="zh-CN" sz="2400" u="none" dirty="0" smtClean="0">
                <a:solidFill>
                  <a:srgbClr val="FFFF00"/>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NWP</a:t>
            </a:r>
            <a:endParaRPr lang="en-US" altLang="zh-CN" sz="2400" u="none" dirty="0">
              <a:solidFill>
                <a:srgbClr val="FFFF00"/>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endParaRPr>
          </a:p>
        </p:txBody>
      </p:sp>
      <p:grpSp>
        <p:nvGrpSpPr>
          <p:cNvPr id="80" name="Group 92"/>
          <p:cNvGrpSpPr>
            <a:grpSpLocks/>
          </p:cNvGrpSpPr>
          <p:nvPr/>
        </p:nvGrpSpPr>
        <p:grpSpPr bwMode="auto">
          <a:xfrm>
            <a:off x="1075751" y="2042576"/>
            <a:ext cx="563048" cy="476003"/>
            <a:chOff x="3557" y="2313"/>
            <a:chExt cx="225" cy="457"/>
          </a:xfrm>
        </p:grpSpPr>
        <p:sp>
          <p:nvSpPr>
            <p:cNvPr id="81" name="Freeform 93"/>
            <p:cNvSpPr>
              <a:spLocks noEditPoints="1"/>
            </p:cNvSpPr>
            <p:nvPr/>
          </p:nvSpPr>
          <p:spPr bwMode="auto">
            <a:xfrm>
              <a:off x="3557" y="2313"/>
              <a:ext cx="225" cy="457"/>
            </a:xfrm>
            <a:custGeom>
              <a:avLst/>
              <a:gdLst/>
              <a:ahLst/>
              <a:cxnLst>
                <a:cxn ang="0">
                  <a:pos x="173" y="209"/>
                </a:cxn>
                <a:cxn ang="0">
                  <a:pos x="173" y="269"/>
                </a:cxn>
                <a:cxn ang="0">
                  <a:pos x="225" y="269"/>
                </a:cxn>
                <a:cxn ang="0">
                  <a:pos x="113" y="457"/>
                </a:cxn>
                <a:cxn ang="0">
                  <a:pos x="0" y="269"/>
                </a:cxn>
                <a:cxn ang="0">
                  <a:pos x="54" y="269"/>
                </a:cxn>
                <a:cxn ang="0">
                  <a:pos x="54" y="209"/>
                </a:cxn>
                <a:cxn ang="0">
                  <a:pos x="54" y="209"/>
                </a:cxn>
                <a:cxn ang="0">
                  <a:pos x="173" y="209"/>
                </a:cxn>
                <a:cxn ang="0">
                  <a:pos x="173" y="180"/>
                </a:cxn>
                <a:cxn ang="0">
                  <a:pos x="173" y="180"/>
                </a:cxn>
                <a:cxn ang="0">
                  <a:pos x="173" y="85"/>
                </a:cxn>
                <a:cxn ang="0">
                  <a:pos x="54" y="85"/>
                </a:cxn>
                <a:cxn ang="0">
                  <a:pos x="54" y="178"/>
                </a:cxn>
                <a:cxn ang="0">
                  <a:pos x="54" y="180"/>
                </a:cxn>
                <a:cxn ang="0">
                  <a:pos x="173" y="180"/>
                </a:cxn>
                <a:cxn ang="0">
                  <a:pos x="173" y="58"/>
                </a:cxn>
                <a:cxn ang="0">
                  <a:pos x="173" y="58"/>
                </a:cxn>
                <a:cxn ang="0">
                  <a:pos x="173" y="0"/>
                </a:cxn>
                <a:cxn ang="0">
                  <a:pos x="54" y="0"/>
                </a:cxn>
                <a:cxn ang="0">
                  <a:pos x="54" y="56"/>
                </a:cxn>
                <a:cxn ang="0">
                  <a:pos x="54" y="58"/>
                </a:cxn>
                <a:cxn ang="0">
                  <a:pos x="173" y="58"/>
                </a:cxn>
              </a:cxnLst>
              <a:rect l="0" t="0" r="r" b="b"/>
              <a:pathLst>
                <a:path w="225" h="457">
                  <a:moveTo>
                    <a:pt x="173" y="209"/>
                  </a:moveTo>
                  <a:lnTo>
                    <a:pt x="173" y="269"/>
                  </a:lnTo>
                  <a:lnTo>
                    <a:pt x="225" y="269"/>
                  </a:lnTo>
                  <a:lnTo>
                    <a:pt x="113" y="457"/>
                  </a:lnTo>
                  <a:lnTo>
                    <a:pt x="0" y="269"/>
                  </a:lnTo>
                  <a:lnTo>
                    <a:pt x="54" y="269"/>
                  </a:lnTo>
                  <a:lnTo>
                    <a:pt x="54" y="209"/>
                  </a:lnTo>
                  <a:lnTo>
                    <a:pt x="54" y="209"/>
                  </a:lnTo>
                  <a:lnTo>
                    <a:pt x="173" y="209"/>
                  </a:lnTo>
                  <a:close/>
                  <a:moveTo>
                    <a:pt x="173" y="180"/>
                  </a:moveTo>
                  <a:lnTo>
                    <a:pt x="173" y="180"/>
                  </a:lnTo>
                  <a:lnTo>
                    <a:pt x="173" y="85"/>
                  </a:lnTo>
                  <a:lnTo>
                    <a:pt x="54" y="85"/>
                  </a:lnTo>
                  <a:lnTo>
                    <a:pt x="54" y="178"/>
                  </a:lnTo>
                  <a:lnTo>
                    <a:pt x="54" y="180"/>
                  </a:lnTo>
                  <a:lnTo>
                    <a:pt x="173" y="180"/>
                  </a:lnTo>
                  <a:close/>
                  <a:moveTo>
                    <a:pt x="173" y="58"/>
                  </a:moveTo>
                  <a:lnTo>
                    <a:pt x="173" y="58"/>
                  </a:lnTo>
                  <a:lnTo>
                    <a:pt x="173" y="0"/>
                  </a:lnTo>
                  <a:lnTo>
                    <a:pt x="54" y="0"/>
                  </a:lnTo>
                  <a:lnTo>
                    <a:pt x="54" y="56"/>
                  </a:lnTo>
                  <a:lnTo>
                    <a:pt x="54" y="58"/>
                  </a:lnTo>
                  <a:lnTo>
                    <a:pt x="173" y="58"/>
                  </a:lnTo>
                  <a:close/>
                </a:path>
              </a:pathLst>
            </a:custGeom>
            <a:gradFill rotWithShape="1">
              <a:gsLst>
                <a:gs pos="0">
                  <a:srgbClr val="808080">
                    <a:gamma/>
                    <a:tint val="34902"/>
                    <a:invGamma/>
                  </a:srgbClr>
                </a:gs>
                <a:gs pos="100000">
                  <a:srgbClr val="808080"/>
                </a:gs>
              </a:gsLst>
              <a:lin ang="5400000" scaled="1"/>
            </a:gra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ysClr val="windowText" lastClr="000000"/>
                </a:solidFill>
                <a:effectLst/>
                <a:uLnTx/>
                <a:uFillTx/>
              </a:endParaRPr>
            </a:p>
          </p:txBody>
        </p:sp>
        <p:sp>
          <p:nvSpPr>
            <p:cNvPr id="82" name="Freeform 94"/>
            <p:cNvSpPr>
              <a:spLocks noEditPoints="1"/>
            </p:cNvSpPr>
            <p:nvPr/>
          </p:nvSpPr>
          <p:spPr bwMode="auto">
            <a:xfrm>
              <a:off x="3573" y="2321"/>
              <a:ext cx="195" cy="434"/>
            </a:xfrm>
            <a:custGeom>
              <a:avLst/>
              <a:gdLst/>
              <a:ahLst/>
              <a:cxnLst>
                <a:cxn ang="0">
                  <a:pos x="97" y="434"/>
                </a:cxn>
                <a:cxn ang="0">
                  <a:pos x="0" y="269"/>
                </a:cxn>
                <a:cxn ang="0">
                  <a:pos x="38" y="269"/>
                </a:cxn>
                <a:cxn ang="0">
                  <a:pos x="46" y="269"/>
                </a:cxn>
                <a:cxn ang="0">
                  <a:pos x="46" y="261"/>
                </a:cxn>
                <a:cxn ang="0">
                  <a:pos x="46" y="209"/>
                </a:cxn>
                <a:cxn ang="0">
                  <a:pos x="149" y="209"/>
                </a:cxn>
                <a:cxn ang="0">
                  <a:pos x="149" y="261"/>
                </a:cxn>
                <a:cxn ang="0">
                  <a:pos x="149" y="269"/>
                </a:cxn>
                <a:cxn ang="0">
                  <a:pos x="157" y="269"/>
                </a:cxn>
                <a:cxn ang="0">
                  <a:pos x="195" y="269"/>
                </a:cxn>
                <a:cxn ang="0">
                  <a:pos x="97" y="434"/>
                </a:cxn>
                <a:cxn ang="0">
                  <a:pos x="97" y="434"/>
                </a:cxn>
                <a:cxn ang="0">
                  <a:pos x="46" y="164"/>
                </a:cxn>
                <a:cxn ang="0">
                  <a:pos x="46" y="85"/>
                </a:cxn>
                <a:cxn ang="0">
                  <a:pos x="149" y="85"/>
                </a:cxn>
                <a:cxn ang="0">
                  <a:pos x="149" y="164"/>
                </a:cxn>
                <a:cxn ang="0">
                  <a:pos x="46" y="164"/>
                </a:cxn>
                <a:cxn ang="0">
                  <a:pos x="46" y="164"/>
                </a:cxn>
                <a:cxn ang="0">
                  <a:pos x="46" y="42"/>
                </a:cxn>
                <a:cxn ang="0">
                  <a:pos x="46" y="0"/>
                </a:cxn>
                <a:cxn ang="0">
                  <a:pos x="149" y="0"/>
                </a:cxn>
                <a:cxn ang="0">
                  <a:pos x="149" y="42"/>
                </a:cxn>
                <a:cxn ang="0">
                  <a:pos x="46" y="42"/>
                </a:cxn>
                <a:cxn ang="0">
                  <a:pos x="46" y="42"/>
                </a:cxn>
              </a:cxnLst>
              <a:rect l="0" t="0" r="r" b="b"/>
              <a:pathLst>
                <a:path w="195" h="434">
                  <a:moveTo>
                    <a:pt x="97" y="434"/>
                  </a:moveTo>
                  <a:lnTo>
                    <a:pt x="0" y="269"/>
                  </a:lnTo>
                  <a:lnTo>
                    <a:pt x="38" y="269"/>
                  </a:lnTo>
                  <a:lnTo>
                    <a:pt x="46" y="269"/>
                  </a:lnTo>
                  <a:lnTo>
                    <a:pt x="46" y="261"/>
                  </a:lnTo>
                  <a:lnTo>
                    <a:pt x="46" y="209"/>
                  </a:lnTo>
                  <a:lnTo>
                    <a:pt x="149" y="209"/>
                  </a:lnTo>
                  <a:lnTo>
                    <a:pt x="149" y="261"/>
                  </a:lnTo>
                  <a:lnTo>
                    <a:pt x="149" y="269"/>
                  </a:lnTo>
                  <a:lnTo>
                    <a:pt x="157" y="269"/>
                  </a:lnTo>
                  <a:lnTo>
                    <a:pt x="195" y="269"/>
                  </a:lnTo>
                  <a:lnTo>
                    <a:pt x="97" y="434"/>
                  </a:lnTo>
                  <a:lnTo>
                    <a:pt x="97" y="434"/>
                  </a:lnTo>
                  <a:close/>
                  <a:moveTo>
                    <a:pt x="46" y="164"/>
                  </a:moveTo>
                  <a:lnTo>
                    <a:pt x="46" y="85"/>
                  </a:lnTo>
                  <a:lnTo>
                    <a:pt x="149" y="85"/>
                  </a:lnTo>
                  <a:lnTo>
                    <a:pt x="149" y="164"/>
                  </a:lnTo>
                  <a:lnTo>
                    <a:pt x="46" y="164"/>
                  </a:lnTo>
                  <a:lnTo>
                    <a:pt x="46" y="164"/>
                  </a:lnTo>
                  <a:close/>
                  <a:moveTo>
                    <a:pt x="46" y="42"/>
                  </a:moveTo>
                  <a:lnTo>
                    <a:pt x="46" y="0"/>
                  </a:lnTo>
                  <a:lnTo>
                    <a:pt x="149" y="0"/>
                  </a:lnTo>
                  <a:lnTo>
                    <a:pt x="149" y="42"/>
                  </a:lnTo>
                  <a:lnTo>
                    <a:pt x="46" y="42"/>
                  </a:lnTo>
                  <a:lnTo>
                    <a:pt x="46" y="42"/>
                  </a:lnTo>
                  <a:close/>
                </a:path>
              </a:pathLst>
            </a:custGeom>
            <a:gradFill rotWithShape="1">
              <a:gsLst>
                <a:gs pos="0">
                  <a:srgbClr val="FFFFFF"/>
                </a:gs>
                <a:gs pos="100000">
                  <a:srgbClr val="FFFFFF">
                    <a:gamma/>
                    <a:shade val="82353"/>
                    <a:invGamma/>
                  </a:srgbClr>
                </a:gs>
              </a:gsLst>
              <a:lin ang="5400000" scaled="1"/>
            </a:gra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685326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up)">
                                      <p:cBhvr>
                                        <p:cTn id="7" dur="500"/>
                                        <p:tgtEl>
                                          <p:spTgt spid="8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21"/>
                                        </p:tgtEl>
                                        <p:attrNameLst>
                                          <p:attrName>style.visibility</p:attrName>
                                        </p:attrNameLst>
                                      </p:cBhvr>
                                      <p:to>
                                        <p:strVal val="visible"/>
                                      </p:to>
                                    </p:set>
                                    <p:animEffect transition="in" filter="wipe(up)">
                                      <p:cBhvr>
                                        <p:cTn id="11"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2" descr="C:\Users\fj\AppData\Local\Temp\99SCBA{I($G`U`L%Y4SAH4Q.jpg"/>
          <p:cNvPicPr>
            <a:picLocks noChangeAspect="1" noChangeArrowheads="1"/>
          </p:cNvPicPr>
          <p:nvPr/>
        </p:nvPicPr>
        <p:blipFill>
          <a:blip r:embed="rId3" cstate="print"/>
          <a:srcRect/>
          <a:stretch>
            <a:fillRect/>
          </a:stretch>
        </p:blipFill>
        <p:spPr bwMode="auto">
          <a:xfrm>
            <a:off x="341313" y="3270353"/>
            <a:ext cx="5927725" cy="2890837"/>
          </a:xfrm>
          <a:prstGeom prst="rect">
            <a:avLst/>
          </a:prstGeom>
          <a:noFill/>
          <a:ln w="9525">
            <a:noFill/>
            <a:miter lim="800000"/>
            <a:headEnd/>
            <a:tailEnd/>
          </a:ln>
        </p:spPr>
      </p:pic>
      <p:sp>
        <p:nvSpPr>
          <p:cNvPr id="133" name="AutoShape 12"/>
          <p:cNvSpPr>
            <a:spLocks noChangeArrowheads="1"/>
          </p:cNvSpPr>
          <p:nvPr/>
        </p:nvSpPr>
        <p:spPr bwMode="gray">
          <a:xfrm>
            <a:off x="6560119" y="4071434"/>
            <a:ext cx="2204319" cy="2001329"/>
          </a:xfrm>
          <a:prstGeom prst="roundRect">
            <a:avLst>
              <a:gd name="adj" fmla="val 8014"/>
            </a:avLst>
          </a:prstGeom>
          <a:solidFill>
            <a:srgbClr val="FFFFFF"/>
          </a:solidFill>
          <a:ln w="28575">
            <a:solidFill>
              <a:srgbClr val="EF8D21"/>
            </a:solidFill>
            <a:round/>
            <a:headEnd/>
            <a:tailEnd/>
          </a:ln>
          <a:effectLst/>
        </p:spPr>
        <p:txBody>
          <a:bodyPr wrap="none" anchor="ctr"/>
          <a:lstStyle/>
          <a:p>
            <a:pPr fontAlgn="auto">
              <a:lnSpc>
                <a:spcPct val="100000"/>
              </a:lnSpc>
              <a:spcBef>
                <a:spcPts val="0"/>
              </a:spcBef>
              <a:spcAft>
                <a:spcPts val="0"/>
              </a:spcAft>
              <a:buNone/>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4" name="AutoShape 13"/>
          <p:cNvSpPr>
            <a:spLocks noChangeArrowheads="1"/>
          </p:cNvSpPr>
          <p:nvPr/>
        </p:nvSpPr>
        <p:spPr bwMode="gray">
          <a:xfrm>
            <a:off x="6623619" y="3909452"/>
            <a:ext cx="2703512" cy="2611438"/>
          </a:xfrm>
          <a:prstGeom prst="roundRect">
            <a:avLst>
              <a:gd name="adj" fmla="val 7912"/>
            </a:avLst>
          </a:prstGeom>
          <a:noFill/>
          <a:ln w="9525">
            <a:noFill/>
            <a:round/>
            <a:headEnd/>
            <a:tailEnd/>
          </a:ln>
          <a:effectLst/>
        </p:spPr>
        <p:txBody>
          <a:bodyPr wrap="none" anchor="ctr"/>
          <a:lstStyle/>
          <a:p>
            <a:pPr fontAlgn="auto">
              <a:lnSpc>
                <a:spcPct val="100000"/>
              </a:lnSpc>
              <a:spcBef>
                <a:spcPts val="0"/>
              </a:spcBef>
              <a:spcAft>
                <a:spcPts val="0"/>
              </a:spcAft>
              <a:buNone/>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135" name="Group 18"/>
          <p:cNvGrpSpPr>
            <a:grpSpLocks/>
          </p:cNvGrpSpPr>
          <p:nvPr/>
        </p:nvGrpSpPr>
        <p:grpSpPr bwMode="auto">
          <a:xfrm>
            <a:off x="6543345" y="3280802"/>
            <a:ext cx="2229711" cy="466725"/>
            <a:chOff x="3623" y="1413"/>
            <a:chExt cx="1321" cy="294"/>
          </a:xfrm>
        </p:grpSpPr>
        <p:sp>
          <p:nvSpPr>
            <p:cNvPr id="136" name="AutoShape 19"/>
            <p:cNvSpPr>
              <a:spLocks noChangeArrowheads="1"/>
            </p:cNvSpPr>
            <p:nvPr/>
          </p:nvSpPr>
          <p:spPr bwMode="gray">
            <a:xfrm>
              <a:off x="3623" y="1413"/>
              <a:ext cx="1321" cy="294"/>
            </a:xfrm>
            <a:prstGeom prst="roundRect">
              <a:avLst>
                <a:gd name="adj" fmla="val 50000"/>
              </a:avLst>
            </a:prstGeom>
            <a:gradFill rotWithShape="1">
              <a:gsLst>
                <a:gs pos="0">
                  <a:srgbClr val="EF8D21">
                    <a:gamma/>
                    <a:shade val="89020"/>
                    <a:invGamma/>
                  </a:srgbClr>
                </a:gs>
                <a:gs pos="50000">
                  <a:srgbClr val="EF8D21"/>
                </a:gs>
                <a:gs pos="100000">
                  <a:srgbClr val="EF8D21">
                    <a:gamma/>
                    <a:shade val="89020"/>
                    <a:invGamma/>
                  </a:srgbClr>
                </a:gs>
              </a:gsLst>
              <a:lin ang="0" scaled="1"/>
            </a:gradFill>
            <a:ln w="12700">
              <a:solidFill>
                <a:srgbClr val="EF8D21"/>
              </a:solidFill>
              <a:round/>
              <a:headEnd/>
              <a:tailEnd/>
            </a:ln>
            <a:effectLst>
              <a:outerShdw dist="53882" dir="2700000" algn="ctr" rotWithShape="0">
                <a:srgbClr val="292929">
                  <a:alpha val="50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7" name="AutoShape 20"/>
            <p:cNvSpPr>
              <a:spLocks noChangeArrowheads="1"/>
            </p:cNvSpPr>
            <p:nvPr/>
          </p:nvSpPr>
          <p:spPr bwMode="gray">
            <a:xfrm flipH="1">
              <a:off x="4878"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w="9525">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8" name="AutoShape 21"/>
            <p:cNvSpPr>
              <a:spLocks noChangeArrowheads="1"/>
            </p:cNvSpPr>
            <p:nvPr/>
          </p:nvSpPr>
          <p:spPr bwMode="gray">
            <a:xfrm>
              <a:off x="363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w="9525">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39" name="Text Box 18"/>
          <p:cNvSpPr txBox="1">
            <a:spLocks noChangeArrowheads="1"/>
          </p:cNvSpPr>
          <p:nvPr/>
        </p:nvSpPr>
        <p:spPr bwMode="white">
          <a:xfrm>
            <a:off x="6538832" y="3291169"/>
            <a:ext cx="2268738" cy="424732"/>
          </a:xfrm>
          <a:prstGeom prst="rect">
            <a:avLst/>
          </a:prstGeom>
          <a:noFill/>
          <a:ln w="9525" algn="ctr">
            <a:noFill/>
            <a:miter lim="800000"/>
            <a:headEnd/>
            <a:tailEnd/>
          </a:ln>
        </p:spPr>
        <p:txBody>
          <a:bodyPr wrap="square">
            <a:spAutoFit/>
          </a:bodyPr>
          <a:lstStyle/>
          <a:p>
            <a:pPr algn="ctr">
              <a:buNone/>
            </a:pPr>
            <a:r>
              <a:rPr lang="zh-CN" altLang="en-US" sz="2000" u="none" dirty="0">
                <a:effectLst>
                  <a:outerShdw blurRad="38100" dist="38100" dir="2700000" algn="tl">
                    <a:srgbClr val="000000"/>
                  </a:outerShdw>
                </a:effectLst>
              </a:rPr>
              <a:t>集合预报的优势</a:t>
            </a:r>
            <a:endParaRPr lang="en-US" altLang="zh-CN" sz="2000" u="none" dirty="0">
              <a:effectLst>
                <a:outerShdw blurRad="38100" dist="38100" dir="2700000" algn="tl">
                  <a:srgbClr val="000000"/>
                </a:outerShdw>
              </a:effectLst>
            </a:endParaRPr>
          </a:p>
        </p:txBody>
      </p:sp>
      <p:sp>
        <p:nvSpPr>
          <p:cNvPr id="140" name="Rectangle 26"/>
          <p:cNvSpPr>
            <a:spLocks noChangeArrowheads="1"/>
          </p:cNvSpPr>
          <p:nvPr/>
        </p:nvSpPr>
        <p:spPr bwMode="gray">
          <a:xfrm>
            <a:off x="6949649" y="4192676"/>
            <a:ext cx="1659514" cy="664477"/>
          </a:xfrm>
          <a:prstGeom prst="rect">
            <a:avLst/>
          </a:prstGeom>
          <a:noFill/>
          <a:ln w="9525">
            <a:noFill/>
            <a:miter lim="800000"/>
            <a:headEnd/>
            <a:tailEnd/>
          </a:ln>
          <a:effectLst/>
        </p:spPr>
        <p:txBody>
          <a:bodyPr wrap="square">
            <a:spAutoFit/>
          </a:bodyPr>
          <a:lstStyle/>
          <a:p>
            <a:pPr fontAlgn="auto">
              <a:lnSpc>
                <a:spcPct val="110000"/>
              </a:lnSpc>
              <a:spcBef>
                <a:spcPts val="0"/>
              </a:spcBef>
              <a:spcAft>
                <a:spcPts val="0"/>
              </a:spcAft>
              <a:buClr>
                <a:srgbClr val="FF0066"/>
              </a:buClr>
              <a:buSzPct val="75000"/>
              <a:buNone/>
            </a:pPr>
            <a:r>
              <a:rPr kumimoji="0" lang="zh-CN" altLang="en-US" u="none" kern="0" dirty="0">
                <a:solidFill>
                  <a:schemeClr val="accent2"/>
                </a:solidFill>
                <a:effectLst>
                  <a:outerShdw blurRad="38100" dist="38100" dir="2700000" algn="tl">
                    <a:srgbClr val="000000"/>
                  </a:outerShdw>
                </a:effectLst>
                <a:latin typeface="黑体" pitchFamily="49" charset="-122"/>
                <a:cs typeface="Arial" charset="0"/>
              </a:rPr>
              <a:t>集合平均过滤不可预报成分</a:t>
            </a:r>
            <a:endParaRPr kumimoji="0" lang="en-US" altLang="zh-CN" b="1" i="0" u="none" strike="noStrike" kern="0" cap="none" spc="0" normalizeH="0" baseline="0" noProof="0" dirty="0">
              <a:ln>
                <a:noFill/>
              </a:ln>
              <a:solidFill>
                <a:schemeClr val="accent2"/>
              </a:solidFill>
              <a:effectLst>
                <a:outerShdw blurRad="38100" dist="38100" dir="2700000" algn="tl">
                  <a:srgbClr val="000000"/>
                </a:outerShdw>
              </a:effectLst>
              <a:uLnTx/>
              <a:uFillTx/>
              <a:latin typeface="黑体" pitchFamily="49" charset="-122"/>
              <a:cs typeface="Arial" charset="0"/>
            </a:endParaRPr>
          </a:p>
        </p:txBody>
      </p:sp>
      <p:sp>
        <p:nvSpPr>
          <p:cNvPr id="141" name="Rectangle 27"/>
          <p:cNvSpPr>
            <a:spLocks noChangeArrowheads="1"/>
          </p:cNvSpPr>
          <p:nvPr/>
        </p:nvSpPr>
        <p:spPr bwMode="gray">
          <a:xfrm>
            <a:off x="6955788" y="4946015"/>
            <a:ext cx="1662001" cy="664477"/>
          </a:xfrm>
          <a:prstGeom prst="rect">
            <a:avLst/>
          </a:prstGeom>
          <a:noFill/>
          <a:ln w="9525">
            <a:noFill/>
            <a:miter lim="800000"/>
            <a:headEnd/>
            <a:tailEnd/>
          </a:ln>
          <a:effectLst/>
        </p:spPr>
        <p:txBody>
          <a:bodyPr wrap="square">
            <a:spAutoFit/>
          </a:bodyPr>
          <a:lstStyle/>
          <a:p>
            <a:pPr fontAlgn="auto">
              <a:lnSpc>
                <a:spcPct val="110000"/>
              </a:lnSpc>
              <a:spcBef>
                <a:spcPts val="0"/>
              </a:spcBef>
              <a:spcAft>
                <a:spcPts val="0"/>
              </a:spcAft>
              <a:buClr>
                <a:srgbClr val="FF0066"/>
              </a:buClr>
              <a:buSzPct val="75000"/>
              <a:buNone/>
            </a:pPr>
            <a:r>
              <a:rPr kumimoji="0" lang="zh-CN" altLang="en-US" u="none" kern="0" dirty="0">
                <a:solidFill>
                  <a:schemeClr val="accent2"/>
                </a:solidFill>
                <a:effectLst>
                  <a:outerShdw blurRad="38100" dist="38100" dir="2700000" algn="tl">
                    <a:srgbClr val="000000"/>
                  </a:outerShdw>
                </a:effectLst>
                <a:latin typeface="黑体" pitchFamily="49" charset="-122"/>
                <a:cs typeface="Arial" charset="0"/>
              </a:rPr>
              <a:t>提供预报状态的可信度</a:t>
            </a:r>
            <a:endParaRPr kumimoji="0" lang="en-US" altLang="zh-CN" b="1" i="0" u="none" strike="noStrike" kern="0" cap="none" spc="0" normalizeH="0" baseline="0" noProof="0" dirty="0">
              <a:ln>
                <a:noFill/>
              </a:ln>
              <a:solidFill>
                <a:schemeClr val="accent2"/>
              </a:solidFill>
              <a:effectLst>
                <a:outerShdw blurRad="38100" dist="38100" dir="2700000" algn="tl">
                  <a:srgbClr val="000000"/>
                </a:outerShdw>
              </a:effectLst>
              <a:uLnTx/>
              <a:uFillTx/>
              <a:latin typeface="黑体" pitchFamily="49" charset="-122"/>
              <a:cs typeface="Arial" charset="0"/>
            </a:endParaRPr>
          </a:p>
        </p:txBody>
      </p:sp>
      <p:grpSp>
        <p:nvGrpSpPr>
          <p:cNvPr id="147" name="Group 30"/>
          <p:cNvGrpSpPr>
            <a:grpSpLocks/>
          </p:cNvGrpSpPr>
          <p:nvPr/>
        </p:nvGrpSpPr>
        <p:grpSpPr bwMode="auto">
          <a:xfrm>
            <a:off x="6691881" y="4322908"/>
            <a:ext cx="168275" cy="168275"/>
            <a:chOff x="2928" y="2208"/>
            <a:chExt cx="262" cy="262"/>
          </a:xfrm>
        </p:grpSpPr>
        <p:sp>
          <p:nvSpPr>
            <p:cNvPr id="148" name="Oval 31"/>
            <p:cNvSpPr>
              <a:spLocks noChangeArrowheads="1"/>
            </p:cNvSpPr>
            <p:nvPr/>
          </p:nvSpPr>
          <p:spPr bwMode="gray">
            <a:xfrm>
              <a:off x="2928" y="2208"/>
              <a:ext cx="262" cy="262"/>
            </a:xfrm>
            <a:prstGeom prst="ellipse">
              <a:avLst/>
            </a:prstGeom>
            <a:gradFill rotWithShape="1">
              <a:gsLst>
                <a:gs pos="0">
                  <a:srgbClr val="223864">
                    <a:gamma/>
                    <a:tint val="28627"/>
                    <a:invGamma/>
                  </a:srgbClr>
                </a:gs>
                <a:gs pos="100000">
                  <a:srgbClr val="223864"/>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pPr fontAlgn="auto">
                <a:lnSpc>
                  <a:spcPct val="100000"/>
                </a:lnSpc>
                <a:spcBef>
                  <a:spcPts val="0"/>
                </a:spcBef>
                <a:spcAft>
                  <a:spcPts val="0"/>
                </a:spcAft>
                <a:buNone/>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9" name="Oval 32"/>
            <p:cNvSpPr>
              <a:spLocks noChangeArrowheads="1"/>
            </p:cNvSpPr>
            <p:nvPr/>
          </p:nvSpPr>
          <p:spPr bwMode="gray">
            <a:xfrm>
              <a:off x="2949" y="2230"/>
              <a:ext cx="218" cy="218"/>
            </a:xfrm>
            <a:prstGeom prst="ellipse">
              <a:avLst/>
            </a:prstGeom>
            <a:gradFill rotWithShape="1">
              <a:gsLst>
                <a:gs pos="0">
                  <a:srgbClr val="EF8D21"/>
                </a:gs>
                <a:gs pos="100000">
                  <a:srgbClr val="EF8D21">
                    <a:gamma/>
                    <a:tint val="63529"/>
                    <a:invGamma/>
                  </a:srgbClr>
                </a:gs>
              </a:gsLst>
              <a:lin ang="2700000" scaled="1"/>
            </a:gradFill>
            <a:ln w="12700">
              <a:noFill/>
              <a:round/>
              <a:headEnd/>
              <a:tailEnd/>
            </a:ln>
            <a:effectLst/>
          </p:spPr>
          <p:txBody>
            <a:bodyPr wrap="none" anchor="ctr"/>
            <a:lstStyle/>
            <a:p>
              <a:pPr fontAlgn="auto">
                <a:lnSpc>
                  <a:spcPct val="100000"/>
                </a:lnSpc>
                <a:spcBef>
                  <a:spcPts val="0"/>
                </a:spcBef>
                <a:spcAft>
                  <a:spcPts val="0"/>
                </a:spcAft>
                <a:buNone/>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150" name="Group 33"/>
          <p:cNvGrpSpPr>
            <a:grpSpLocks/>
          </p:cNvGrpSpPr>
          <p:nvPr/>
        </p:nvGrpSpPr>
        <p:grpSpPr bwMode="auto">
          <a:xfrm>
            <a:off x="6691881" y="5052856"/>
            <a:ext cx="168275" cy="168275"/>
            <a:chOff x="2928" y="2208"/>
            <a:chExt cx="262" cy="262"/>
          </a:xfrm>
        </p:grpSpPr>
        <p:sp>
          <p:nvSpPr>
            <p:cNvPr id="151" name="Oval 34"/>
            <p:cNvSpPr>
              <a:spLocks noChangeArrowheads="1"/>
            </p:cNvSpPr>
            <p:nvPr/>
          </p:nvSpPr>
          <p:spPr bwMode="gray">
            <a:xfrm>
              <a:off x="2928" y="2208"/>
              <a:ext cx="262" cy="262"/>
            </a:xfrm>
            <a:prstGeom prst="ellipse">
              <a:avLst/>
            </a:prstGeom>
            <a:gradFill rotWithShape="1">
              <a:gsLst>
                <a:gs pos="0">
                  <a:srgbClr val="223864">
                    <a:gamma/>
                    <a:tint val="28627"/>
                    <a:invGamma/>
                  </a:srgbClr>
                </a:gs>
                <a:gs pos="100000">
                  <a:srgbClr val="223864"/>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pPr fontAlgn="auto">
                <a:lnSpc>
                  <a:spcPct val="100000"/>
                </a:lnSpc>
                <a:spcBef>
                  <a:spcPts val="0"/>
                </a:spcBef>
                <a:spcAft>
                  <a:spcPts val="0"/>
                </a:spcAft>
                <a:buNone/>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2" name="Oval 35"/>
            <p:cNvSpPr>
              <a:spLocks noChangeArrowheads="1"/>
            </p:cNvSpPr>
            <p:nvPr/>
          </p:nvSpPr>
          <p:spPr bwMode="gray">
            <a:xfrm>
              <a:off x="2949" y="2230"/>
              <a:ext cx="218" cy="218"/>
            </a:xfrm>
            <a:prstGeom prst="ellipse">
              <a:avLst/>
            </a:prstGeom>
            <a:gradFill rotWithShape="1">
              <a:gsLst>
                <a:gs pos="0">
                  <a:srgbClr val="EF8D21"/>
                </a:gs>
                <a:gs pos="100000">
                  <a:srgbClr val="EF8D21">
                    <a:gamma/>
                    <a:tint val="63529"/>
                    <a:invGamma/>
                  </a:srgbClr>
                </a:gs>
              </a:gsLst>
              <a:lin ang="2700000" scaled="1"/>
            </a:gradFill>
            <a:ln w="12700">
              <a:noFill/>
              <a:round/>
              <a:headEnd/>
              <a:tailEnd/>
            </a:ln>
            <a:effectLst/>
          </p:spPr>
          <p:txBody>
            <a:bodyPr wrap="none" anchor="ctr"/>
            <a:lstStyle/>
            <a:p>
              <a:pPr fontAlgn="auto">
                <a:lnSpc>
                  <a:spcPct val="100000"/>
                </a:lnSpc>
                <a:spcBef>
                  <a:spcPts val="0"/>
                </a:spcBef>
                <a:spcAft>
                  <a:spcPts val="0"/>
                </a:spcAft>
                <a:buNone/>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87" name="矩形 86"/>
          <p:cNvSpPr/>
          <p:nvPr/>
        </p:nvSpPr>
        <p:spPr>
          <a:xfrm>
            <a:off x="7248571" y="5718054"/>
            <a:ext cx="1458413" cy="327077"/>
          </a:xfrm>
          <a:prstGeom prst="rect">
            <a:avLst/>
          </a:prstGeom>
        </p:spPr>
        <p:txBody>
          <a:bodyPr wrap="none">
            <a:spAutoFit/>
          </a:bodyPr>
          <a:lstStyle/>
          <a:p>
            <a:pPr>
              <a:buNone/>
            </a:pPr>
            <a:r>
              <a:rPr lang="en-US" altLang="zh-CN" sz="1400" u="none" dirty="0">
                <a:solidFill>
                  <a:srgbClr val="0000FF"/>
                </a:solidFill>
                <a:latin typeface="Arial" pitchFamily="34" charset="0"/>
                <a:cs typeface="Arial" pitchFamily="34" charset="0"/>
              </a:rPr>
              <a:t>(ECMWF, 2009)</a:t>
            </a:r>
            <a:endParaRPr lang="zh-CN" altLang="en-US" sz="1200" dirty="0">
              <a:solidFill>
                <a:srgbClr val="0000FF"/>
              </a:solidFill>
              <a:latin typeface="Arial" pitchFamily="34" charset="0"/>
              <a:cs typeface="Arial" pitchFamily="34" charset="0"/>
            </a:endParaRPr>
          </a:p>
        </p:txBody>
      </p:sp>
      <p:sp>
        <p:nvSpPr>
          <p:cNvPr id="47" name="Right Arrow 87"/>
          <p:cNvSpPr/>
          <p:nvPr/>
        </p:nvSpPr>
        <p:spPr>
          <a:xfrm>
            <a:off x="203134" y="825951"/>
            <a:ext cx="8640000" cy="1235034"/>
          </a:xfrm>
          <a:prstGeom prst="rightArrow">
            <a:avLst/>
          </a:prstGeom>
          <a:solidFill>
            <a:schemeClr val="accent2">
              <a:lumMod val="75000"/>
            </a:scheme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 name="Rectangle 9"/>
          <p:cNvSpPr>
            <a:spLocks noChangeArrowheads="1"/>
          </p:cNvSpPr>
          <p:nvPr/>
        </p:nvSpPr>
        <p:spPr bwMode="auto">
          <a:xfrm>
            <a:off x="7111221" y="1157784"/>
            <a:ext cx="1155623" cy="400110"/>
          </a:xfrm>
          <a:prstGeom prst="rect">
            <a:avLst/>
          </a:prstGeom>
          <a:noFill/>
          <a:ln w="9525" algn="ctr">
            <a:noFill/>
            <a:miter lim="800000"/>
            <a:headEnd/>
            <a:tailEnd/>
          </a:ln>
          <a:effectLst/>
        </p:spPr>
        <p:txBody>
          <a:bodyPr wrap="square" lIns="0" rIns="0">
            <a:spAutoFit/>
          </a:bodyPr>
          <a:lstStyle/>
          <a:p>
            <a:pPr algn="ctr">
              <a:lnSpc>
                <a:spcPct val="100000"/>
              </a:lnSpc>
              <a:spcBef>
                <a:spcPts val="0"/>
              </a:spcBef>
              <a:buFont typeface="Wingdings" pitchFamily="2" charset="2"/>
              <a:buNone/>
            </a:pPr>
            <a:r>
              <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a:t>
            </a:r>
            <a:endParaRPr lang="en-US" altLang="zh-CN" sz="2000" u="none"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endParaRPr>
          </a:p>
        </p:txBody>
      </p:sp>
      <p:grpSp>
        <p:nvGrpSpPr>
          <p:cNvPr id="49" name="Group 5"/>
          <p:cNvGrpSpPr>
            <a:grpSpLocks/>
          </p:cNvGrpSpPr>
          <p:nvPr/>
        </p:nvGrpSpPr>
        <p:grpSpPr bwMode="auto">
          <a:xfrm>
            <a:off x="660869" y="740841"/>
            <a:ext cx="1512000" cy="1332000"/>
            <a:chOff x="802" y="845"/>
            <a:chExt cx="827" cy="826"/>
          </a:xfrm>
        </p:grpSpPr>
        <p:sp>
          <p:nvSpPr>
            <p:cNvPr id="50" name="Oval 6"/>
            <p:cNvSpPr>
              <a:spLocks noChangeArrowheads="1"/>
            </p:cNvSpPr>
            <p:nvPr/>
          </p:nvSpPr>
          <p:spPr bwMode="gray">
            <a:xfrm>
              <a:off x="802" y="845"/>
              <a:ext cx="827" cy="826"/>
            </a:xfrm>
            <a:prstGeom prst="ellipse">
              <a:avLst/>
            </a:prstGeom>
            <a:solidFill>
              <a:srgbClr val="F8F8F8"/>
            </a:solidFill>
            <a:ln w="38100">
              <a:solidFill>
                <a:srgbClr val="5AC2C2"/>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ysClr val="windowText" lastClr="000000"/>
                </a:solidFill>
                <a:effectLst/>
                <a:uLnTx/>
                <a:uFillTx/>
                <a:latin typeface="Calibri" pitchFamily="34" charset="0"/>
                <a:cs typeface="Arial" charset="0"/>
              </a:endParaRPr>
            </a:p>
          </p:txBody>
        </p:sp>
        <p:sp>
          <p:nvSpPr>
            <p:cNvPr id="51" name="Oval 7"/>
            <p:cNvSpPr>
              <a:spLocks noChangeArrowheads="1"/>
            </p:cNvSpPr>
            <p:nvPr/>
          </p:nvSpPr>
          <p:spPr bwMode="gray">
            <a:xfrm>
              <a:off x="836" y="879"/>
              <a:ext cx="758" cy="758"/>
            </a:xfrm>
            <a:prstGeom prst="ellipse">
              <a:avLst/>
            </a:prstGeom>
            <a:noFill/>
            <a:ln w="38100">
              <a:solidFill>
                <a:srgbClr val="5AC2C2">
                  <a:alpha val="70195"/>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ysClr val="windowText" lastClr="000000"/>
                </a:solidFill>
                <a:effectLst/>
                <a:uLnTx/>
                <a:uFillTx/>
                <a:latin typeface="Calibri" pitchFamily="34" charset="0"/>
                <a:cs typeface="Arial" charset="0"/>
              </a:endParaRPr>
            </a:p>
          </p:txBody>
        </p:sp>
        <p:sp>
          <p:nvSpPr>
            <p:cNvPr id="52" name="Oval 8"/>
            <p:cNvSpPr>
              <a:spLocks noChangeArrowheads="1"/>
            </p:cNvSpPr>
            <p:nvPr/>
          </p:nvSpPr>
          <p:spPr bwMode="gray">
            <a:xfrm>
              <a:off x="870" y="915"/>
              <a:ext cx="690" cy="690"/>
            </a:xfrm>
            <a:prstGeom prst="ellipse">
              <a:avLst/>
            </a:prstGeom>
            <a:noFill/>
            <a:ln w="38100">
              <a:solidFill>
                <a:srgbClr val="5AC2C2">
                  <a:alpha val="30196"/>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ysClr val="windowText" lastClr="000000"/>
                </a:solidFill>
                <a:effectLst/>
                <a:uLnTx/>
                <a:uFillTx/>
                <a:latin typeface="Calibri" pitchFamily="34" charset="0"/>
                <a:cs typeface="Arial" charset="0"/>
              </a:endParaRPr>
            </a:p>
          </p:txBody>
        </p:sp>
      </p:grpSp>
      <p:grpSp>
        <p:nvGrpSpPr>
          <p:cNvPr id="53" name="Group 26"/>
          <p:cNvGrpSpPr>
            <a:grpSpLocks/>
          </p:cNvGrpSpPr>
          <p:nvPr/>
        </p:nvGrpSpPr>
        <p:grpSpPr bwMode="auto">
          <a:xfrm>
            <a:off x="5311471" y="740841"/>
            <a:ext cx="1512000" cy="1332000"/>
            <a:chOff x="802" y="845"/>
            <a:chExt cx="827" cy="826"/>
          </a:xfrm>
        </p:grpSpPr>
        <p:sp>
          <p:nvSpPr>
            <p:cNvPr id="54" name="Oval 27"/>
            <p:cNvSpPr>
              <a:spLocks noChangeArrowheads="1"/>
            </p:cNvSpPr>
            <p:nvPr/>
          </p:nvSpPr>
          <p:spPr bwMode="gray">
            <a:xfrm>
              <a:off x="802" y="845"/>
              <a:ext cx="827" cy="826"/>
            </a:xfrm>
            <a:prstGeom prst="ellipse">
              <a:avLst/>
            </a:prstGeom>
            <a:solidFill>
              <a:srgbClr val="F8F8F8"/>
            </a:solidFill>
            <a:ln w="38100">
              <a:solidFill>
                <a:srgbClr val="6FB157"/>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ysClr val="windowText" lastClr="000000"/>
                </a:solidFill>
                <a:effectLst/>
                <a:uLnTx/>
                <a:uFillTx/>
                <a:latin typeface="Calibri" pitchFamily="34" charset="0"/>
                <a:cs typeface="Arial" charset="0"/>
              </a:endParaRPr>
            </a:p>
          </p:txBody>
        </p:sp>
        <p:sp>
          <p:nvSpPr>
            <p:cNvPr id="55" name="Oval 28"/>
            <p:cNvSpPr>
              <a:spLocks noChangeArrowheads="1"/>
            </p:cNvSpPr>
            <p:nvPr/>
          </p:nvSpPr>
          <p:spPr bwMode="gray">
            <a:xfrm>
              <a:off x="836" y="879"/>
              <a:ext cx="758" cy="758"/>
            </a:xfrm>
            <a:prstGeom prst="ellipse">
              <a:avLst/>
            </a:prstGeom>
            <a:noFill/>
            <a:ln w="38100">
              <a:solidFill>
                <a:srgbClr val="6FB157">
                  <a:alpha val="70195"/>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ysClr val="windowText" lastClr="000000"/>
                </a:solidFill>
                <a:effectLst/>
                <a:uLnTx/>
                <a:uFillTx/>
                <a:latin typeface="Calibri" pitchFamily="34" charset="0"/>
                <a:cs typeface="Arial" charset="0"/>
              </a:endParaRPr>
            </a:p>
          </p:txBody>
        </p:sp>
        <p:sp>
          <p:nvSpPr>
            <p:cNvPr id="56" name="Oval 29"/>
            <p:cNvSpPr>
              <a:spLocks noChangeArrowheads="1"/>
            </p:cNvSpPr>
            <p:nvPr/>
          </p:nvSpPr>
          <p:spPr bwMode="gray">
            <a:xfrm>
              <a:off x="870" y="915"/>
              <a:ext cx="690" cy="690"/>
            </a:xfrm>
            <a:prstGeom prst="ellipse">
              <a:avLst/>
            </a:prstGeom>
            <a:noFill/>
            <a:ln w="38100">
              <a:solidFill>
                <a:srgbClr val="6FB157">
                  <a:alpha val="30196"/>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ysClr val="windowText" lastClr="000000"/>
                </a:solidFill>
                <a:effectLst/>
                <a:uLnTx/>
                <a:uFillTx/>
                <a:latin typeface="Calibri" pitchFamily="34" charset="0"/>
                <a:cs typeface="Arial" charset="0"/>
              </a:endParaRPr>
            </a:p>
          </p:txBody>
        </p:sp>
      </p:grpSp>
      <p:sp>
        <p:nvSpPr>
          <p:cNvPr id="57" name="Rectangle 9"/>
          <p:cNvSpPr>
            <a:spLocks noChangeArrowheads="1"/>
          </p:cNvSpPr>
          <p:nvPr/>
        </p:nvSpPr>
        <p:spPr bwMode="auto">
          <a:xfrm>
            <a:off x="489678" y="1073306"/>
            <a:ext cx="1779317" cy="707886"/>
          </a:xfrm>
          <a:prstGeom prst="rect">
            <a:avLst/>
          </a:prstGeom>
          <a:noFill/>
          <a:ln w="9525" algn="ctr">
            <a:noFill/>
            <a:miter lim="800000"/>
            <a:headEnd/>
            <a:tailEnd/>
          </a:ln>
          <a:effectLst/>
        </p:spPr>
        <p:txBody>
          <a:bodyPr wrap="square" lIns="0" rIns="0">
            <a:spAutoFit/>
          </a:bodyPr>
          <a:lstStyle/>
          <a:p>
            <a:pPr algn="ctr">
              <a:lnSpc>
                <a:spcPct val="100000"/>
              </a:lnSpc>
              <a:spcBef>
                <a:spcPts val="0"/>
              </a:spcBef>
              <a:buFont typeface="Wingdings" pitchFamily="2" charset="2"/>
              <a:buNone/>
            </a:pPr>
            <a:r>
              <a:rPr lang="en-US" altLang="zh-CN" sz="2000" u="none" dirty="0">
                <a:solidFill>
                  <a:srgbClr val="0000FF"/>
                </a:solidFill>
                <a:latin typeface="Arial" pitchFamily="34" charset="0"/>
                <a:ea typeface="黑体" pitchFamily="2" charset="-122"/>
                <a:cs typeface="Arial" pitchFamily="34" charset="0"/>
              </a:rPr>
              <a:t>Prediction of predictability</a:t>
            </a:r>
            <a:endParaRPr lang="en-US" altLang="zh-CN" sz="2000" u="none" dirty="0">
              <a:solidFill>
                <a:srgbClr val="0000FF"/>
              </a:solidFill>
              <a:latin typeface="Arial" pitchFamily="34" charset="0"/>
              <a:ea typeface="黑体" pitchFamily="2" charset="-122"/>
              <a:cs typeface="Arial" pitchFamily="34" charset="0"/>
              <a:sym typeface="Symbol" pitchFamily="18" charset="2"/>
            </a:endParaRPr>
          </a:p>
        </p:txBody>
      </p:sp>
      <p:grpSp>
        <p:nvGrpSpPr>
          <p:cNvPr id="58" name="Group 19"/>
          <p:cNvGrpSpPr>
            <a:grpSpLocks/>
          </p:cNvGrpSpPr>
          <p:nvPr/>
        </p:nvGrpSpPr>
        <p:grpSpPr bwMode="auto">
          <a:xfrm>
            <a:off x="3004930" y="740841"/>
            <a:ext cx="1512000" cy="1332000"/>
            <a:chOff x="802" y="845"/>
            <a:chExt cx="827" cy="826"/>
          </a:xfrm>
        </p:grpSpPr>
        <p:sp>
          <p:nvSpPr>
            <p:cNvPr id="59" name="Oval 20"/>
            <p:cNvSpPr>
              <a:spLocks noChangeArrowheads="1"/>
            </p:cNvSpPr>
            <p:nvPr/>
          </p:nvSpPr>
          <p:spPr bwMode="gray">
            <a:xfrm>
              <a:off x="802" y="845"/>
              <a:ext cx="827" cy="826"/>
            </a:xfrm>
            <a:prstGeom prst="ellipse">
              <a:avLst/>
            </a:prstGeom>
            <a:solidFill>
              <a:srgbClr val="F8F8F8"/>
            </a:solidFill>
            <a:ln w="38100">
              <a:solidFill>
                <a:srgbClr val="D54F6F"/>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ysClr val="windowText" lastClr="000000"/>
                </a:solidFill>
                <a:effectLst/>
                <a:uLnTx/>
                <a:uFillTx/>
                <a:latin typeface="Calibri" pitchFamily="34" charset="0"/>
                <a:cs typeface="Arial" charset="0"/>
              </a:endParaRPr>
            </a:p>
          </p:txBody>
        </p:sp>
        <p:sp>
          <p:nvSpPr>
            <p:cNvPr id="60" name="Oval 21"/>
            <p:cNvSpPr>
              <a:spLocks noChangeArrowheads="1"/>
            </p:cNvSpPr>
            <p:nvPr/>
          </p:nvSpPr>
          <p:spPr bwMode="gray">
            <a:xfrm>
              <a:off x="836" y="879"/>
              <a:ext cx="758" cy="758"/>
            </a:xfrm>
            <a:prstGeom prst="ellipse">
              <a:avLst/>
            </a:prstGeom>
            <a:noFill/>
            <a:ln w="38100">
              <a:solidFill>
                <a:srgbClr val="D54F6F">
                  <a:alpha val="70195"/>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ysClr val="windowText" lastClr="000000"/>
                </a:solidFill>
                <a:effectLst/>
                <a:uLnTx/>
                <a:uFillTx/>
                <a:latin typeface="Calibri" pitchFamily="34" charset="0"/>
                <a:cs typeface="Arial" charset="0"/>
              </a:endParaRPr>
            </a:p>
          </p:txBody>
        </p:sp>
        <p:sp>
          <p:nvSpPr>
            <p:cNvPr id="61" name="Oval 22"/>
            <p:cNvSpPr>
              <a:spLocks noChangeArrowheads="1"/>
            </p:cNvSpPr>
            <p:nvPr/>
          </p:nvSpPr>
          <p:spPr bwMode="gray">
            <a:xfrm>
              <a:off x="870" y="915"/>
              <a:ext cx="690" cy="690"/>
            </a:xfrm>
            <a:prstGeom prst="ellipse">
              <a:avLst/>
            </a:prstGeom>
            <a:noFill/>
            <a:ln w="38100">
              <a:solidFill>
                <a:srgbClr val="D54F6F">
                  <a:alpha val="30196"/>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ysClr val="windowText" lastClr="000000"/>
                </a:solidFill>
                <a:effectLst/>
                <a:uLnTx/>
                <a:uFillTx/>
                <a:latin typeface="Calibri" pitchFamily="34" charset="0"/>
                <a:cs typeface="Arial" charset="0"/>
              </a:endParaRPr>
            </a:p>
          </p:txBody>
        </p:sp>
      </p:grpSp>
      <p:sp>
        <p:nvSpPr>
          <p:cNvPr id="62" name="Rectangle 9"/>
          <p:cNvSpPr>
            <a:spLocks noChangeArrowheads="1"/>
          </p:cNvSpPr>
          <p:nvPr/>
        </p:nvSpPr>
        <p:spPr bwMode="auto">
          <a:xfrm>
            <a:off x="3080346" y="1133285"/>
            <a:ext cx="1372436" cy="646331"/>
          </a:xfrm>
          <a:prstGeom prst="rect">
            <a:avLst/>
          </a:prstGeom>
          <a:noFill/>
          <a:ln w="9525" algn="ctr">
            <a:noFill/>
            <a:miter lim="800000"/>
            <a:headEnd/>
            <a:tailEnd/>
          </a:ln>
          <a:effectLst/>
        </p:spPr>
        <p:txBody>
          <a:bodyPr wrap="square" lIns="0" rIns="0">
            <a:spAutoFit/>
          </a:bodyPr>
          <a:lstStyle/>
          <a:p>
            <a:pPr algn="ctr">
              <a:lnSpc>
                <a:spcPct val="90000"/>
              </a:lnSpc>
              <a:spcBef>
                <a:spcPts val="0"/>
              </a:spcBef>
              <a:buNone/>
            </a:pPr>
            <a:r>
              <a:rPr lang="en-US" altLang="zh-CN" sz="2000" u="none" dirty="0">
                <a:solidFill>
                  <a:srgbClr val="0000FF"/>
                </a:solidFill>
                <a:latin typeface="Arial" pitchFamily="34" charset="0"/>
                <a:ea typeface="黑体" pitchFamily="2" charset="-122"/>
                <a:cs typeface="Arial" pitchFamily="34" charset="0"/>
              </a:rPr>
              <a:t>Ensemble prediction</a:t>
            </a:r>
            <a:endParaRPr lang="en-US" altLang="zh-CN" sz="2000" u="none" dirty="0">
              <a:solidFill>
                <a:srgbClr val="0000FF"/>
              </a:solidFill>
              <a:latin typeface="Arial" pitchFamily="34" charset="0"/>
              <a:ea typeface="黑体" pitchFamily="2" charset="-122"/>
              <a:cs typeface="Arial" pitchFamily="34" charset="0"/>
              <a:sym typeface="Symbol" pitchFamily="18" charset="2"/>
            </a:endParaRPr>
          </a:p>
        </p:txBody>
      </p:sp>
      <p:sp>
        <p:nvSpPr>
          <p:cNvPr id="63" name="Rectangle 9"/>
          <p:cNvSpPr>
            <a:spLocks noChangeArrowheads="1"/>
          </p:cNvSpPr>
          <p:nvPr/>
        </p:nvSpPr>
        <p:spPr bwMode="auto">
          <a:xfrm>
            <a:off x="5312647" y="1109273"/>
            <a:ext cx="1512000" cy="646331"/>
          </a:xfrm>
          <a:prstGeom prst="rect">
            <a:avLst/>
          </a:prstGeom>
          <a:noFill/>
          <a:ln w="9525" algn="ctr">
            <a:noFill/>
            <a:miter lim="800000"/>
            <a:headEnd/>
            <a:tailEnd/>
          </a:ln>
          <a:effectLst/>
        </p:spPr>
        <p:txBody>
          <a:bodyPr wrap="square" lIns="0" rIns="0">
            <a:spAutoFit/>
          </a:bodyPr>
          <a:lstStyle/>
          <a:p>
            <a:pPr algn="ctr">
              <a:lnSpc>
                <a:spcPct val="90000"/>
              </a:lnSpc>
              <a:spcBef>
                <a:spcPts val="0"/>
              </a:spcBef>
              <a:buNone/>
            </a:pPr>
            <a:r>
              <a:rPr lang="en-US" altLang="zh-CN" sz="2000" u="none" dirty="0">
                <a:solidFill>
                  <a:srgbClr val="0000FF"/>
                </a:solidFill>
                <a:latin typeface="Arial" pitchFamily="34" charset="0"/>
                <a:ea typeface="黑体" pitchFamily="2" charset="-122"/>
                <a:cs typeface="Arial" pitchFamily="34" charset="0"/>
              </a:rPr>
              <a:t>Target observation</a:t>
            </a:r>
            <a:endParaRPr lang="en-US" altLang="zh-CN" sz="2000" u="none" dirty="0">
              <a:solidFill>
                <a:srgbClr val="0000FF"/>
              </a:solidFill>
              <a:latin typeface="Arial" pitchFamily="34" charset="0"/>
              <a:ea typeface="黑体" pitchFamily="2" charset="-122"/>
              <a:cs typeface="Arial" pitchFamily="34" charset="0"/>
              <a:sym typeface="Symbol" pitchFamily="18" charset="2"/>
            </a:endParaRPr>
          </a:p>
        </p:txBody>
      </p:sp>
      <p:grpSp>
        <p:nvGrpSpPr>
          <p:cNvPr id="64" name="Group 34"/>
          <p:cNvGrpSpPr>
            <a:grpSpLocks/>
          </p:cNvGrpSpPr>
          <p:nvPr/>
        </p:nvGrpSpPr>
        <p:grpSpPr bwMode="auto">
          <a:xfrm>
            <a:off x="196437" y="106875"/>
            <a:ext cx="4861338" cy="623887"/>
            <a:chOff x="984" y="1903"/>
            <a:chExt cx="1950" cy="393"/>
          </a:xfrm>
        </p:grpSpPr>
        <p:sp>
          <p:nvSpPr>
            <p:cNvPr id="65" name="AutoShape 10"/>
            <p:cNvSpPr>
              <a:spLocks noChangeArrowheads="1"/>
            </p:cNvSpPr>
            <p:nvPr/>
          </p:nvSpPr>
          <p:spPr bwMode="gray">
            <a:xfrm>
              <a:off x="984" y="1919"/>
              <a:ext cx="1950" cy="377"/>
            </a:xfrm>
            <a:prstGeom prst="roundRect">
              <a:avLst>
                <a:gd name="adj" fmla="val 50000"/>
              </a:avLst>
            </a:prstGeom>
            <a:solidFill>
              <a:srgbClr val="000000"/>
            </a:solidFill>
            <a:ln w="9525">
              <a:noFill/>
              <a:round/>
              <a:headEnd/>
              <a:tailEnd/>
            </a:ln>
            <a:effectLst/>
          </p:spPr>
          <p:txBody>
            <a:bodyPr wrap="none" anchor="ctr"/>
            <a:lstStyle/>
            <a:p>
              <a:pPr fontAlgn="auto">
                <a:lnSpc>
                  <a:spcPct val="100000"/>
                </a:lnSpc>
                <a:spcBef>
                  <a:spcPts val="0"/>
                </a:spcBef>
                <a:spcAft>
                  <a:spcPts val="0"/>
                </a:spcAft>
                <a:buFontTx/>
                <a:buNone/>
              </a:pPr>
              <a:endParaRPr kumimoji="0" lang="zh-CN" altLang="en-US" b="0" u="none" kern="0">
                <a:solidFill>
                  <a:sysClr val="windowText" lastClr="000000"/>
                </a:solidFill>
              </a:endParaRPr>
            </a:p>
          </p:txBody>
        </p:sp>
        <p:sp>
          <p:nvSpPr>
            <p:cNvPr id="66" name="AutoShape 11"/>
            <p:cNvSpPr>
              <a:spLocks noChangeArrowheads="1"/>
            </p:cNvSpPr>
            <p:nvPr/>
          </p:nvSpPr>
          <p:spPr bwMode="gray">
            <a:xfrm>
              <a:off x="984" y="1903"/>
              <a:ext cx="1941" cy="381"/>
            </a:xfrm>
            <a:prstGeom prst="roundRect">
              <a:avLst>
                <a:gd name="adj" fmla="val 50000"/>
              </a:avLst>
            </a:prstGeom>
            <a:gradFill rotWithShape="1">
              <a:gsLst>
                <a:gs pos="0">
                  <a:srgbClr val="0066FF"/>
                </a:gs>
                <a:gs pos="100000">
                  <a:srgbClr val="0066FF">
                    <a:gamma/>
                    <a:shade val="46275"/>
                    <a:invGamma/>
                  </a:srgbClr>
                </a:gs>
              </a:gsLst>
              <a:lin ang="5400000" scaled="1"/>
            </a:gradFill>
            <a:ln w="9525">
              <a:noFill/>
              <a:round/>
              <a:headEnd/>
              <a:tailEnd/>
            </a:ln>
            <a:effectLst/>
          </p:spPr>
          <p:txBody>
            <a:bodyPr wrap="none" anchor="ctr"/>
            <a:lstStyle/>
            <a:p>
              <a:pPr fontAlgn="auto">
                <a:lnSpc>
                  <a:spcPct val="100000"/>
                </a:lnSpc>
                <a:spcBef>
                  <a:spcPts val="0"/>
                </a:spcBef>
                <a:spcAft>
                  <a:spcPts val="0"/>
                </a:spcAft>
                <a:buFontTx/>
                <a:buNone/>
              </a:pPr>
              <a:endParaRPr kumimoji="0" lang="zh-CN" altLang="en-US" b="0" u="none" kern="0">
                <a:solidFill>
                  <a:sysClr val="windowText" lastClr="000000"/>
                </a:solidFill>
              </a:endParaRPr>
            </a:p>
          </p:txBody>
        </p:sp>
        <p:sp>
          <p:nvSpPr>
            <p:cNvPr id="67" name="Oval 12"/>
            <p:cNvSpPr>
              <a:spLocks noChangeArrowheads="1"/>
            </p:cNvSpPr>
            <p:nvPr/>
          </p:nvSpPr>
          <p:spPr bwMode="gray">
            <a:xfrm rot="-2566439">
              <a:off x="1000" y="1963"/>
              <a:ext cx="143" cy="89"/>
            </a:xfrm>
            <a:prstGeom prst="ellipse">
              <a:avLst/>
            </a:prstGeom>
            <a:gradFill rotWithShape="1">
              <a:gsLst>
                <a:gs pos="0">
                  <a:srgbClr val="FFFFFF"/>
                </a:gs>
                <a:gs pos="100000">
                  <a:srgbClr val="0066FF"/>
                </a:gs>
              </a:gsLst>
              <a:path path="shape">
                <a:fillToRect l="50000" t="50000" r="50000" b="50000"/>
              </a:path>
            </a:gradFill>
            <a:ln w="9525">
              <a:noFill/>
              <a:round/>
              <a:headEnd/>
              <a:tailEnd/>
            </a:ln>
            <a:effectLst/>
          </p:spPr>
          <p:txBody>
            <a:bodyPr wrap="none" anchor="ctr"/>
            <a:lstStyle/>
            <a:p>
              <a:pPr fontAlgn="auto">
                <a:lnSpc>
                  <a:spcPct val="100000"/>
                </a:lnSpc>
                <a:spcBef>
                  <a:spcPts val="0"/>
                </a:spcBef>
                <a:spcAft>
                  <a:spcPts val="0"/>
                </a:spcAft>
                <a:buFontTx/>
                <a:buNone/>
              </a:pPr>
              <a:endParaRPr kumimoji="0" lang="zh-CN" altLang="en-US" b="0" u="none" kern="0">
                <a:solidFill>
                  <a:sysClr val="windowText" lastClr="000000"/>
                </a:solidFill>
              </a:endParaRPr>
            </a:p>
          </p:txBody>
        </p:sp>
      </p:grpSp>
      <p:sp>
        <p:nvSpPr>
          <p:cNvPr id="68" name="Rectangle 9"/>
          <p:cNvSpPr>
            <a:spLocks noChangeArrowheads="1"/>
          </p:cNvSpPr>
          <p:nvPr/>
        </p:nvSpPr>
        <p:spPr bwMode="auto">
          <a:xfrm>
            <a:off x="479216" y="142500"/>
            <a:ext cx="4245184" cy="461665"/>
          </a:xfrm>
          <a:prstGeom prst="rect">
            <a:avLst/>
          </a:prstGeom>
          <a:noFill/>
          <a:ln w="9525" algn="ctr">
            <a:noFill/>
            <a:miter lim="800000"/>
            <a:headEnd/>
            <a:tailEnd/>
          </a:ln>
          <a:effectLst/>
        </p:spPr>
        <p:txBody>
          <a:bodyPr wrap="square">
            <a:spAutoFit/>
          </a:bodyPr>
          <a:lstStyle/>
          <a:p>
            <a:pPr>
              <a:lnSpc>
                <a:spcPct val="100000"/>
              </a:lnSpc>
              <a:spcBef>
                <a:spcPts val="600"/>
              </a:spcBef>
              <a:buFont typeface="Wingdings" pitchFamily="2" charset="2"/>
              <a:buNone/>
            </a:pPr>
            <a:r>
              <a:rPr lang="en-US" altLang="zh-CN" sz="2400" u="none" dirty="0">
                <a:solidFill>
                  <a:srgbClr val="FFFF00"/>
                </a:solidFill>
                <a:effectLst>
                  <a:outerShdw blurRad="38100" dist="38100" dir="2700000" algn="tl">
                    <a:srgbClr val="000000"/>
                  </a:outerShdw>
                </a:effectLst>
                <a:latin typeface="Arial" pitchFamily="34" charset="0"/>
                <a:ea typeface="黑体" pitchFamily="2" charset="-122"/>
                <a:cs typeface="Arial" pitchFamily="34" charset="0"/>
              </a:rPr>
              <a:t>A3</a:t>
            </a:r>
            <a:r>
              <a:rPr lang="zh-CN" altLang="en-US" sz="2400" u="none" dirty="0" smtClean="0">
                <a:solidFill>
                  <a:srgbClr val="FFFF00"/>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a:t>
            </a:r>
            <a:r>
              <a:rPr lang="en-US" altLang="zh-CN" sz="2400" u="none" dirty="0" smtClean="0">
                <a:solidFill>
                  <a:srgbClr val="FFFF00"/>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Applications </a:t>
            </a:r>
            <a:r>
              <a:rPr lang="en-US" altLang="zh-CN" sz="2400" u="none" dirty="0" smtClean="0">
                <a:solidFill>
                  <a:srgbClr val="FFFF00"/>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to </a:t>
            </a:r>
            <a:r>
              <a:rPr lang="en-US" altLang="zh-CN" sz="2400" u="none" dirty="0" smtClean="0">
                <a:solidFill>
                  <a:srgbClr val="FFFF00"/>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rPr>
              <a:t>NWP</a:t>
            </a:r>
            <a:endParaRPr lang="en-US" altLang="zh-CN" sz="2400" u="none" dirty="0">
              <a:solidFill>
                <a:srgbClr val="FFFF00"/>
              </a:solidFill>
              <a:effectLst>
                <a:outerShdw blurRad="38100" dist="38100" dir="2700000" algn="tl">
                  <a:srgbClr val="000000"/>
                </a:outerShdw>
              </a:effectLst>
              <a:latin typeface="Arial" pitchFamily="34" charset="0"/>
              <a:ea typeface="黑体" pitchFamily="2" charset="-122"/>
              <a:cs typeface="Arial" pitchFamily="34" charset="0"/>
              <a:sym typeface="Symbol" pitchFamily="18" charset="2"/>
            </a:endParaRPr>
          </a:p>
        </p:txBody>
      </p:sp>
      <p:grpSp>
        <p:nvGrpSpPr>
          <p:cNvPr id="75" name="Group 92"/>
          <p:cNvGrpSpPr>
            <a:grpSpLocks/>
          </p:cNvGrpSpPr>
          <p:nvPr/>
        </p:nvGrpSpPr>
        <p:grpSpPr bwMode="auto">
          <a:xfrm>
            <a:off x="3476247" y="2007552"/>
            <a:ext cx="563048" cy="476003"/>
            <a:chOff x="3557" y="2313"/>
            <a:chExt cx="225" cy="457"/>
          </a:xfrm>
          <a:solidFill>
            <a:srgbClr val="00FFFF"/>
          </a:solidFill>
        </p:grpSpPr>
        <p:sp>
          <p:nvSpPr>
            <p:cNvPr id="76" name="Freeform 93"/>
            <p:cNvSpPr>
              <a:spLocks noEditPoints="1"/>
            </p:cNvSpPr>
            <p:nvPr/>
          </p:nvSpPr>
          <p:spPr bwMode="auto">
            <a:xfrm>
              <a:off x="3557" y="2313"/>
              <a:ext cx="225" cy="457"/>
            </a:xfrm>
            <a:custGeom>
              <a:avLst/>
              <a:gdLst/>
              <a:ahLst/>
              <a:cxnLst>
                <a:cxn ang="0">
                  <a:pos x="173" y="209"/>
                </a:cxn>
                <a:cxn ang="0">
                  <a:pos x="173" y="269"/>
                </a:cxn>
                <a:cxn ang="0">
                  <a:pos x="225" y="269"/>
                </a:cxn>
                <a:cxn ang="0">
                  <a:pos x="113" y="457"/>
                </a:cxn>
                <a:cxn ang="0">
                  <a:pos x="0" y="269"/>
                </a:cxn>
                <a:cxn ang="0">
                  <a:pos x="54" y="269"/>
                </a:cxn>
                <a:cxn ang="0">
                  <a:pos x="54" y="209"/>
                </a:cxn>
                <a:cxn ang="0">
                  <a:pos x="54" y="209"/>
                </a:cxn>
                <a:cxn ang="0">
                  <a:pos x="173" y="209"/>
                </a:cxn>
                <a:cxn ang="0">
                  <a:pos x="173" y="180"/>
                </a:cxn>
                <a:cxn ang="0">
                  <a:pos x="173" y="180"/>
                </a:cxn>
                <a:cxn ang="0">
                  <a:pos x="173" y="85"/>
                </a:cxn>
                <a:cxn ang="0">
                  <a:pos x="54" y="85"/>
                </a:cxn>
                <a:cxn ang="0">
                  <a:pos x="54" y="178"/>
                </a:cxn>
                <a:cxn ang="0">
                  <a:pos x="54" y="180"/>
                </a:cxn>
                <a:cxn ang="0">
                  <a:pos x="173" y="180"/>
                </a:cxn>
                <a:cxn ang="0">
                  <a:pos x="173" y="58"/>
                </a:cxn>
                <a:cxn ang="0">
                  <a:pos x="173" y="58"/>
                </a:cxn>
                <a:cxn ang="0">
                  <a:pos x="173" y="0"/>
                </a:cxn>
                <a:cxn ang="0">
                  <a:pos x="54" y="0"/>
                </a:cxn>
                <a:cxn ang="0">
                  <a:pos x="54" y="56"/>
                </a:cxn>
                <a:cxn ang="0">
                  <a:pos x="54" y="58"/>
                </a:cxn>
                <a:cxn ang="0">
                  <a:pos x="173" y="58"/>
                </a:cxn>
              </a:cxnLst>
              <a:rect l="0" t="0" r="r" b="b"/>
              <a:pathLst>
                <a:path w="225" h="457">
                  <a:moveTo>
                    <a:pt x="173" y="209"/>
                  </a:moveTo>
                  <a:lnTo>
                    <a:pt x="173" y="269"/>
                  </a:lnTo>
                  <a:lnTo>
                    <a:pt x="225" y="269"/>
                  </a:lnTo>
                  <a:lnTo>
                    <a:pt x="113" y="457"/>
                  </a:lnTo>
                  <a:lnTo>
                    <a:pt x="0" y="269"/>
                  </a:lnTo>
                  <a:lnTo>
                    <a:pt x="54" y="269"/>
                  </a:lnTo>
                  <a:lnTo>
                    <a:pt x="54" y="209"/>
                  </a:lnTo>
                  <a:lnTo>
                    <a:pt x="54" y="209"/>
                  </a:lnTo>
                  <a:lnTo>
                    <a:pt x="173" y="209"/>
                  </a:lnTo>
                  <a:close/>
                  <a:moveTo>
                    <a:pt x="173" y="180"/>
                  </a:moveTo>
                  <a:lnTo>
                    <a:pt x="173" y="180"/>
                  </a:lnTo>
                  <a:lnTo>
                    <a:pt x="173" y="85"/>
                  </a:lnTo>
                  <a:lnTo>
                    <a:pt x="54" y="85"/>
                  </a:lnTo>
                  <a:lnTo>
                    <a:pt x="54" y="178"/>
                  </a:lnTo>
                  <a:lnTo>
                    <a:pt x="54" y="180"/>
                  </a:lnTo>
                  <a:lnTo>
                    <a:pt x="173" y="180"/>
                  </a:lnTo>
                  <a:close/>
                  <a:moveTo>
                    <a:pt x="173" y="58"/>
                  </a:moveTo>
                  <a:lnTo>
                    <a:pt x="173" y="58"/>
                  </a:lnTo>
                  <a:lnTo>
                    <a:pt x="173" y="0"/>
                  </a:lnTo>
                  <a:lnTo>
                    <a:pt x="54" y="0"/>
                  </a:lnTo>
                  <a:lnTo>
                    <a:pt x="54" y="56"/>
                  </a:lnTo>
                  <a:lnTo>
                    <a:pt x="54" y="58"/>
                  </a:lnTo>
                  <a:lnTo>
                    <a:pt x="173" y="58"/>
                  </a:lnTo>
                  <a:close/>
                </a:path>
              </a:pathLst>
            </a:custGeom>
            <a:grp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ysClr val="windowText" lastClr="000000"/>
                </a:solidFill>
                <a:effectLst/>
                <a:uLnTx/>
                <a:uFillTx/>
              </a:endParaRPr>
            </a:p>
          </p:txBody>
        </p:sp>
        <p:sp>
          <p:nvSpPr>
            <p:cNvPr id="77" name="Freeform 94"/>
            <p:cNvSpPr>
              <a:spLocks noEditPoints="1"/>
            </p:cNvSpPr>
            <p:nvPr/>
          </p:nvSpPr>
          <p:spPr bwMode="auto">
            <a:xfrm>
              <a:off x="3573" y="2321"/>
              <a:ext cx="195" cy="434"/>
            </a:xfrm>
            <a:custGeom>
              <a:avLst/>
              <a:gdLst/>
              <a:ahLst/>
              <a:cxnLst>
                <a:cxn ang="0">
                  <a:pos x="97" y="434"/>
                </a:cxn>
                <a:cxn ang="0">
                  <a:pos x="0" y="269"/>
                </a:cxn>
                <a:cxn ang="0">
                  <a:pos x="38" y="269"/>
                </a:cxn>
                <a:cxn ang="0">
                  <a:pos x="46" y="269"/>
                </a:cxn>
                <a:cxn ang="0">
                  <a:pos x="46" y="261"/>
                </a:cxn>
                <a:cxn ang="0">
                  <a:pos x="46" y="209"/>
                </a:cxn>
                <a:cxn ang="0">
                  <a:pos x="149" y="209"/>
                </a:cxn>
                <a:cxn ang="0">
                  <a:pos x="149" y="261"/>
                </a:cxn>
                <a:cxn ang="0">
                  <a:pos x="149" y="269"/>
                </a:cxn>
                <a:cxn ang="0">
                  <a:pos x="157" y="269"/>
                </a:cxn>
                <a:cxn ang="0">
                  <a:pos x="195" y="269"/>
                </a:cxn>
                <a:cxn ang="0">
                  <a:pos x="97" y="434"/>
                </a:cxn>
                <a:cxn ang="0">
                  <a:pos x="97" y="434"/>
                </a:cxn>
                <a:cxn ang="0">
                  <a:pos x="46" y="164"/>
                </a:cxn>
                <a:cxn ang="0">
                  <a:pos x="46" y="85"/>
                </a:cxn>
                <a:cxn ang="0">
                  <a:pos x="149" y="85"/>
                </a:cxn>
                <a:cxn ang="0">
                  <a:pos x="149" y="164"/>
                </a:cxn>
                <a:cxn ang="0">
                  <a:pos x="46" y="164"/>
                </a:cxn>
                <a:cxn ang="0">
                  <a:pos x="46" y="164"/>
                </a:cxn>
                <a:cxn ang="0">
                  <a:pos x="46" y="42"/>
                </a:cxn>
                <a:cxn ang="0">
                  <a:pos x="46" y="0"/>
                </a:cxn>
                <a:cxn ang="0">
                  <a:pos x="149" y="0"/>
                </a:cxn>
                <a:cxn ang="0">
                  <a:pos x="149" y="42"/>
                </a:cxn>
                <a:cxn ang="0">
                  <a:pos x="46" y="42"/>
                </a:cxn>
                <a:cxn ang="0">
                  <a:pos x="46" y="42"/>
                </a:cxn>
              </a:cxnLst>
              <a:rect l="0" t="0" r="r" b="b"/>
              <a:pathLst>
                <a:path w="195" h="434">
                  <a:moveTo>
                    <a:pt x="97" y="434"/>
                  </a:moveTo>
                  <a:lnTo>
                    <a:pt x="0" y="269"/>
                  </a:lnTo>
                  <a:lnTo>
                    <a:pt x="38" y="269"/>
                  </a:lnTo>
                  <a:lnTo>
                    <a:pt x="46" y="269"/>
                  </a:lnTo>
                  <a:lnTo>
                    <a:pt x="46" y="261"/>
                  </a:lnTo>
                  <a:lnTo>
                    <a:pt x="46" y="209"/>
                  </a:lnTo>
                  <a:lnTo>
                    <a:pt x="149" y="209"/>
                  </a:lnTo>
                  <a:lnTo>
                    <a:pt x="149" y="261"/>
                  </a:lnTo>
                  <a:lnTo>
                    <a:pt x="149" y="269"/>
                  </a:lnTo>
                  <a:lnTo>
                    <a:pt x="157" y="269"/>
                  </a:lnTo>
                  <a:lnTo>
                    <a:pt x="195" y="269"/>
                  </a:lnTo>
                  <a:lnTo>
                    <a:pt x="97" y="434"/>
                  </a:lnTo>
                  <a:lnTo>
                    <a:pt x="97" y="434"/>
                  </a:lnTo>
                  <a:close/>
                  <a:moveTo>
                    <a:pt x="46" y="164"/>
                  </a:moveTo>
                  <a:lnTo>
                    <a:pt x="46" y="85"/>
                  </a:lnTo>
                  <a:lnTo>
                    <a:pt x="149" y="85"/>
                  </a:lnTo>
                  <a:lnTo>
                    <a:pt x="149" y="164"/>
                  </a:lnTo>
                  <a:lnTo>
                    <a:pt x="46" y="164"/>
                  </a:lnTo>
                  <a:lnTo>
                    <a:pt x="46" y="164"/>
                  </a:lnTo>
                  <a:close/>
                  <a:moveTo>
                    <a:pt x="46" y="42"/>
                  </a:moveTo>
                  <a:lnTo>
                    <a:pt x="46" y="0"/>
                  </a:lnTo>
                  <a:lnTo>
                    <a:pt x="149" y="0"/>
                  </a:lnTo>
                  <a:lnTo>
                    <a:pt x="149" y="42"/>
                  </a:lnTo>
                  <a:lnTo>
                    <a:pt x="46" y="42"/>
                  </a:lnTo>
                  <a:lnTo>
                    <a:pt x="46" y="42"/>
                  </a:lnTo>
                  <a:close/>
                </a:path>
              </a:pathLst>
            </a:custGeom>
            <a:grp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ysClr val="windowText" lastClr="000000"/>
                </a:solidFill>
                <a:effectLst/>
                <a:uLnTx/>
                <a:uFillTx/>
              </a:endParaRPr>
            </a:p>
          </p:txBody>
        </p:sp>
      </p:grpSp>
      <p:sp>
        <p:nvSpPr>
          <p:cNvPr id="69" name="Rectangle 2">
            <a:extLst>
              <a:ext uri="{FF2B5EF4-FFF2-40B4-BE49-F238E27FC236}">
                <a16:creationId xmlns:a16="http://schemas.microsoft.com/office/drawing/2014/main" id="{41A5093C-0978-467F-A8FC-60E31AEE56B2}"/>
              </a:ext>
            </a:extLst>
          </p:cNvPr>
          <p:cNvSpPr>
            <a:spLocks noChangeArrowheads="1"/>
          </p:cNvSpPr>
          <p:nvPr/>
        </p:nvSpPr>
        <p:spPr bwMode="auto">
          <a:xfrm>
            <a:off x="163513" y="2197692"/>
            <a:ext cx="8815387" cy="1015663"/>
          </a:xfrm>
          <a:prstGeom prst="rect">
            <a:avLst/>
          </a:prstGeom>
          <a:noFill/>
          <a:ln w="38100" algn="ctr">
            <a:noFill/>
            <a:miter lim="800000"/>
            <a:headEnd/>
            <a:tailEnd/>
          </a:ln>
          <a:effectLst/>
        </p:spPr>
        <p:txBody>
          <a:bodyPr>
            <a:spAutoFit/>
          </a:bodyPr>
          <a:lstStyle/>
          <a:p>
            <a:pPr algn="just" eaLnBrk="1" hangingPunct="1">
              <a:lnSpc>
                <a:spcPct val="100000"/>
              </a:lnSpc>
              <a:spcBef>
                <a:spcPts val="0"/>
              </a:spcBef>
              <a:buFont typeface="Wingdings" panose="05000000000000000000" pitchFamily="2" charset="2"/>
              <a:buNone/>
              <a:defRPr/>
            </a:pPr>
            <a:r>
              <a:rPr lang="en-US" altLang="zh-CN" sz="2000" u="none" dirty="0" smtClean="0">
                <a:solidFill>
                  <a:srgbClr val="FFFFFF"/>
                </a:solidFill>
                <a:effectLst>
                  <a:outerShdw blurRad="38100" dist="38100" dir="2700000" algn="tl">
                    <a:srgbClr val="000000"/>
                  </a:outerShdw>
                </a:effectLst>
                <a:sym typeface="Symbol" pitchFamily="18" charset="2"/>
              </a:rPr>
              <a:t>The </a:t>
            </a:r>
            <a:r>
              <a:rPr lang="en-US" altLang="zh-CN" sz="2000" u="none" dirty="0">
                <a:solidFill>
                  <a:srgbClr val="FFFFFF"/>
                </a:solidFill>
                <a:effectLst>
                  <a:outerShdw blurRad="38100" dist="38100" dir="2700000" algn="tl">
                    <a:srgbClr val="000000"/>
                  </a:outerShdw>
                </a:effectLst>
                <a:sym typeface="Symbol" pitchFamily="18" charset="2"/>
              </a:rPr>
              <a:t>atmosphere is a chaotic system, and its predictability is severely limited by the uncertainties related to the initial value and the model. Ensemble forecasting offers a feasible approach to improve a single forecast.</a:t>
            </a:r>
            <a:endParaRPr lang="en-US" altLang="zh-CN" sz="2800" u="none" dirty="0">
              <a:solidFill>
                <a:srgbClr val="FF0000"/>
              </a:solidFill>
              <a:effectLst>
                <a:outerShdw blurRad="38100" dist="38100" dir="2700000" algn="tl">
                  <a:srgbClr val="000000"/>
                </a:outerShdw>
              </a:effectLst>
            </a:endParaRPr>
          </a:p>
        </p:txBody>
      </p:sp>
      <p:sp>
        <p:nvSpPr>
          <p:cNvPr id="70" name="Text Box 10">
            <a:extLst>
              <a:ext uri="{FF2B5EF4-FFF2-40B4-BE49-F238E27FC236}">
                <a16:creationId xmlns:a16="http://schemas.microsoft.com/office/drawing/2014/main" id="{33F4BAAF-32C1-4BCA-89FA-58DA89D507AC}"/>
              </a:ext>
            </a:extLst>
          </p:cNvPr>
          <p:cNvSpPr txBox="1">
            <a:spLocks noChangeArrowheads="1"/>
          </p:cNvSpPr>
          <p:nvPr/>
        </p:nvSpPr>
        <p:spPr bwMode="auto">
          <a:xfrm>
            <a:off x="90488" y="6166520"/>
            <a:ext cx="8897030" cy="707886"/>
          </a:xfrm>
          <a:prstGeom prst="rect">
            <a:avLst/>
          </a:prstGeom>
          <a:solidFill>
            <a:srgbClr val="000099"/>
          </a:solidFill>
          <a:ln>
            <a:noFill/>
          </a:ln>
          <a:effectLst/>
          <a:extLst/>
        </p:spPr>
        <p:txBody>
          <a:bodyPr wrap="square">
            <a:spAutoFit/>
          </a:bodyPr>
          <a:lstStyle>
            <a:lvl1pPr>
              <a:spcBef>
                <a:spcPct val="0"/>
              </a:spcBef>
              <a:defRPr>
                <a:solidFill>
                  <a:schemeClr val="tx1"/>
                </a:solidFill>
                <a:latin typeface="Arial" charset="0"/>
              </a:defRPr>
            </a:lvl1pPr>
            <a:lvl2pPr marL="720725">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1" hangingPunct="1">
              <a:lnSpc>
                <a:spcPct val="100000"/>
              </a:lnSpc>
              <a:spcBef>
                <a:spcPts val="0"/>
              </a:spcBef>
              <a:buFont typeface="Wingdings" panose="05000000000000000000" pitchFamily="2" charset="2"/>
              <a:buNone/>
              <a:defRPr/>
            </a:pPr>
            <a:r>
              <a:rPr lang="en-US" altLang="en-US" sz="2000" u="none" dirty="0" smtClean="0">
                <a:solidFill>
                  <a:srgbClr val="FFFF00"/>
                </a:solidFill>
                <a:effectLst>
                  <a:outerShdw blurRad="38100" dist="38100" dir="2700000" algn="tl">
                    <a:srgbClr val="000000"/>
                  </a:outerShdw>
                </a:effectLst>
                <a:latin typeface="Arial Narrow" panose="020B0606020202030204" pitchFamily="34" charset="0"/>
                <a:sym typeface="Symbol" pitchFamily="18" charset="2"/>
              </a:rPr>
              <a:t>The </a:t>
            </a:r>
            <a:r>
              <a:rPr lang="en-US" altLang="en-US" sz="2000" u="none" dirty="0">
                <a:solidFill>
                  <a:srgbClr val="FFFF00"/>
                </a:solidFill>
                <a:effectLst>
                  <a:outerShdw blurRad="38100" dist="38100" dir="2700000" algn="tl">
                    <a:srgbClr val="000000"/>
                  </a:outerShdw>
                </a:effectLst>
                <a:latin typeface="Arial Narrow" panose="020B0606020202030204" pitchFamily="34" charset="0"/>
                <a:sym typeface="Symbol" pitchFamily="18" charset="2"/>
              </a:rPr>
              <a:t>basic idea behind an ensemble generation scheme is to sample the uncertainties related to errors in the initial conditions</a:t>
            </a:r>
            <a:r>
              <a:rPr lang="en-US" altLang="zh-CN" sz="2000" u="none" dirty="0">
                <a:solidFill>
                  <a:srgbClr val="FFFF00"/>
                </a:solidFill>
                <a:effectLst>
                  <a:outerShdw blurRad="38100" dist="38100" dir="2700000" algn="tl">
                    <a:srgbClr val="000000"/>
                  </a:outerShdw>
                </a:effectLst>
                <a:latin typeface="Arial Narrow" panose="020B0606020202030204" pitchFamily="34" charset="0"/>
                <a:sym typeface="Symbol" pitchFamily="18" charset="2"/>
              </a:rPr>
              <a:t>.</a:t>
            </a:r>
            <a:endParaRPr lang="zh-CN" altLang="en-US" sz="2000" u="none" dirty="0">
              <a:solidFill>
                <a:srgbClr val="FFFF00"/>
              </a:solidFill>
              <a:effectLst>
                <a:outerShdw blurRad="38100" dist="38100" dir="2700000" algn="tl">
                  <a:srgbClr val="000000"/>
                </a:outerShdw>
              </a:effectLst>
              <a:latin typeface="Arial Narrow" panose="020B0606020202030204" pitchFamily="34" charset="0"/>
              <a:sym typeface="Symbol" pitchFamily="18" charset="2"/>
            </a:endParaRPr>
          </a:p>
        </p:txBody>
      </p:sp>
    </p:spTree>
    <p:extLst>
      <p:ext uri="{BB962C8B-B14F-4D97-AF65-F5344CB8AC3E}">
        <p14:creationId xmlns:p14="http://schemas.microsoft.com/office/powerpoint/2010/main" val="36128676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up)">
                                      <p:cBhvr>
                                        <p:cTn id="7"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2"/>
          <p:cNvSpPr>
            <a:spLocks noChangeArrowheads="1"/>
          </p:cNvSpPr>
          <p:nvPr/>
        </p:nvSpPr>
        <p:spPr bwMode="auto">
          <a:xfrm>
            <a:off x="146385" y="250157"/>
            <a:ext cx="7421478" cy="683264"/>
          </a:xfrm>
          <a:prstGeom prst="rect">
            <a:avLst/>
          </a:prstGeom>
          <a:noFill/>
          <a:ln w="38100" algn="ctr">
            <a:noFill/>
            <a:miter lim="800000"/>
            <a:headEnd/>
            <a:tailEnd/>
          </a:ln>
          <a:effectLst/>
        </p:spPr>
        <p:txBody>
          <a:bodyPr wrap="square">
            <a:spAutoFit/>
          </a:bodyPr>
          <a:lstStyle/>
          <a:p>
            <a:pPr marL="533400" indent="-533400">
              <a:buFont typeface="Wingdings" pitchFamily="2" charset="2"/>
              <a:buNone/>
            </a:pPr>
            <a:r>
              <a:rPr lang="en-US" altLang="zh-CN" sz="3200" u="none" dirty="0">
                <a:solidFill>
                  <a:srgbClr val="FFFF00"/>
                </a:solidFill>
                <a:effectLst>
                  <a:outerShdw blurRad="38100" dist="38100" dir="2700000" algn="tl">
                    <a:srgbClr val="000000"/>
                  </a:outerShdw>
                </a:effectLst>
                <a:latin typeface="Arial" charset="0"/>
                <a:ea typeface="Arial Unicode MS" pitchFamily="34" charset="-122"/>
                <a:cs typeface="Arial Unicode MS" pitchFamily="34" charset="-122"/>
              </a:rPr>
              <a:t>Multi-dimensional </a:t>
            </a:r>
            <a:r>
              <a:rPr lang="en-US" altLang="zh-CN" sz="3200" u="none" dirty="0" smtClean="0">
                <a:solidFill>
                  <a:srgbClr val="FFFF00"/>
                </a:solidFill>
                <a:effectLst>
                  <a:outerShdw blurRad="38100" dist="38100" dir="2700000" algn="tl">
                    <a:srgbClr val="000000"/>
                  </a:outerShdw>
                </a:effectLst>
                <a:latin typeface="Arial" charset="0"/>
                <a:ea typeface="Arial Unicode MS" pitchFamily="34" charset="-122"/>
                <a:cs typeface="Arial Unicode MS" pitchFamily="34" charset="-122"/>
              </a:rPr>
              <a:t>NLLEs and NLLV</a:t>
            </a:r>
            <a:r>
              <a:rPr lang="en-US" altLang="zh-CN" sz="3200" u="none" dirty="0" smtClean="0">
                <a:solidFill>
                  <a:srgbClr val="000000"/>
                </a:solidFill>
                <a:effectLst>
                  <a:outerShdw blurRad="38100" dist="38100" dir="2700000" algn="tl">
                    <a:srgbClr val="FFFFFF"/>
                  </a:outerShdw>
                </a:effectLst>
                <a:latin typeface="Arial" charset="0"/>
                <a:ea typeface="宋体" charset="-122"/>
                <a:cs typeface="Arial" charset="0"/>
              </a:rPr>
              <a:t> </a:t>
            </a:r>
            <a:endParaRPr lang="zh-CN" altLang="en-US" sz="3200" u="none" dirty="0">
              <a:solidFill>
                <a:srgbClr val="000000"/>
              </a:solidFill>
              <a:effectLst>
                <a:outerShdw blurRad="38100" dist="38100" dir="2700000" algn="tl">
                  <a:srgbClr val="FFFFFF"/>
                </a:outerShdw>
              </a:effectLst>
              <a:latin typeface="Arial" charset="0"/>
              <a:ea typeface="宋体" charset="-122"/>
              <a:cs typeface="Arial" charset="0"/>
            </a:endParaRPr>
          </a:p>
        </p:txBody>
      </p:sp>
      <p:sp>
        <p:nvSpPr>
          <p:cNvPr id="941059" name="Text Box 3"/>
          <p:cNvSpPr txBox="1">
            <a:spLocks noChangeArrowheads="1"/>
          </p:cNvSpPr>
          <p:nvPr/>
        </p:nvSpPr>
        <p:spPr bwMode="auto">
          <a:xfrm>
            <a:off x="187325" y="1125443"/>
            <a:ext cx="8756650" cy="2720975"/>
          </a:xfrm>
          <a:prstGeom prst="rect">
            <a:avLst/>
          </a:prstGeom>
          <a:noFill/>
          <a:ln w="38100">
            <a:noFill/>
            <a:miter lim="800000"/>
            <a:headEnd/>
            <a:tailEnd/>
          </a:ln>
          <a:effectLst/>
        </p:spPr>
        <p:txBody>
          <a:bodyPr>
            <a:spAutoFit/>
          </a:bodyPr>
          <a:lstStyle/>
          <a:p>
            <a:pPr algn="just">
              <a:buFont typeface="Wingdings" pitchFamily="2" charset="2"/>
              <a:buNone/>
            </a:pPr>
            <a:r>
              <a:rPr lang="en-US" altLang="zh-CN" sz="2400" u="none">
                <a:effectLst>
                  <a:outerShdw blurRad="38100" dist="38100" dir="2700000" algn="tl">
                    <a:srgbClr val="000000"/>
                  </a:outerShdw>
                </a:effectLst>
                <a:ea typeface="宋体" charset="-122"/>
              </a:rPr>
              <a:t>If the first NLLE </a:t>
            </a:r>
            <a:r>
              <a:rPr lang="en-US" altLang="zh-CN" sz="2400" u="none">
                <a:effectLst>
                  <a:outerShdw blurRad="38100" dist="38100" dir="2700000" algn="tl">
                    <a:srgbClr val="000000"/>
                  </a:outerShdw>
                </a:effectLst>
                <a:ea typeface="新宋体" pitchFamily="49" charset="-122"/>
              </a:rPr>
              <a:t>                         a</a:t>
            </a:r>
            <a:r>
              <a:rPr lang="en-US" altLang="zh-CN" sz="2400" u="none">
                <a:effectLst>
                  <a:outerShdw blurRad="38100" dist="38100" dir="2700000" algn="tl">
                    <a:srgbClr val="000000"/>
                  </a:outerShdw>
                </a:effectLst>
                <a:ea typeface="宋体" charset="-122"/>
              </a:rPr>
              <a:t>long the most rapidly growing direction has been obtained, for an </a:t>
            </a:r>
            <a:r>
              <a:rPr lang="en-US" altLang="zh-CN" sz="2400" i="1" u="none">
                <a:effectLst>
                  <a:outerShdw blurRad="38100" dist="38100" dir="2700000" algn="tl">
                    <a:srgbClr val="000000"/>
                  </a:outerShdw>
                </a:effectLst>
                <a:ea typeface="宋体" charset="-122"/>
              </a:rPr>
              <a:t>n</a:t>
            </a:r>
            <a:r>
              <a:rPr lang="en-US" altLang="zh-CN" sz="2400" u="none">
                <a:effectLst>
                  <a:outerShdw blurRad="38100" dist="38100" dir="2700000" algn="tl">
                    <a:srgbClr val="000000"/>
                  </a:outerShdw>
                </a:effectLst>
                <a:ea typeface="宋体" charset="-122"/>
              </a:rPr>
              <a:t>-dimensional nonlinear dynamic system the first </a:t>
            </a:r>
            <a:r>
              <a:rPr lang="en-US" altLang="zh-CN" sz="2400" i="1" u="none">
                <a:effectLst>
                  <a:outerShdw blurRad="38100" dist="38100" dir="2700000" algn="tl">
                    <a:srgbClr val="000000"/>
                  </a:outerShdw>
                </a:effectLst>
                <a:ea typeface="宋体" charset="-122"/>
              </a:rPr>
              <a:t>m</a:t>
            </a:r>
            <a:r>
              <a:rPr lang="en-US" altLang="zh-CN" sz="2400" u="none">
                <a:effectLst>
                  <a:outerShdw blurRad="38100" dist="38100" dir="2700000" algn="tl">
                    <a:srgbClr val="000000"/>
                  </a:outerShdw>
                </a:effectLst>
                <a:ea typeface="宋体" charset="-122"/>
              </a:rPr>
              <a:t> NLLE spectra along other orthogonal directions can be successively determined by </a:t>
            </a:r>
            <a:r>
              <a:rPr lang="en-US" altLang="zh-CN" sz="2400">
                <a:effectLst>
                  <a:outerShdw blurRad="38100" dist="38100" dir="2700000" algn="tl">
                    <a:srgbClr val="000000"/>
                  </a:outerShdw>
                </a:effectLst>
                <a:ea typeface="宋体" charset="-122"/>
              </a:rPr>
              <a:t>the growth rate of the volume of </a:t>
            </a:r>
            <a:r>
              <a:rPr lang="en-US" altLang="zh-CN" sz="2400" i="1">
                <a:effectLst>
                  <a:outerShdw blurRad="38100" dist="38100" dir="2700000" algn="tl">
                    <a:srgbClr val="000000"/>
                  </a:outerShdw>
                </a:effectLst>
                <a:ea typeface="宋体" charset="-122"/>
              </a:rPr>
              <a:t>m</a:t>
            </a:r>
            <a:r>
              <a:rPr lang="en-US" altLang="zh-CN" sz="2400">
                <a:effectLst>
                  <a:outerShdw blurRad="38100" dist="38100" dir="2700000" algn="tl">
                    <a:srgbClr val="000000"/>
                  </a:outerShdw>
                </a:effectLst>
                <a:ea typeface="宋体" charset="-122"/>
              </a:rPr>
              <a:t>-dimensional subspace spanned by the </a:t>
            </a:r>
            <a:r>
              <a:rPr lang="en-US" altLang="zh-CN" sz="2400" i="1">
                <a:effectLst>
                  <a:outerShdw blurRad="38100" dist="38100" dir="2700000" algn="tl">
                    <a:srgbClr val="000000"/>
                  </a:outerShdw>
                </a:effectLst>
                <a:ea typeface="宋体" charset="-122"/>
              </a:rPr>
              <a:t>m</a:t>
            </a:r>
            <a:r>
              <a:rPr lang="en-US" altLang="zh-CN" sz="2400">
                <a:effectLst>
                  <a:outerShdw blurRad="38100" dist="38100" dir="2700000" algn="tl">
                    <a:srgbClr val="000000"/>
                  </a:outerShdw>
                </a:effectLst>
                <a:ea typeface="宋体" charset="-122"/>
              </a:rPr>
              <a:t> initial error vectors</a:t>
            </a:r>
            <a:r>
              <a:rPr lang="en-US" altLang="zh-CN" sz="2400" u="none">
                <a:effectLst>
                  <a:outerShdw blurRad="38100" dist="38100" dir="2700000" algn="tl">
                    <a:srgbClr val="000000"/>
                  </a:outerShdw>
                </a:effectLst>
                <a:ea typeface="宋体" charset="-122"/>
              </a:rPr>
              <a:t>  (</a:t>
            </a:r>
            <a:r>
              <a:rPr lang="en-US" altLang="zh-CN" sz="2400" i="1" u="none">
                <a:effectLst>
                  <a:outerShdw blurRad="38100" dist="38100" dir="2700000" algn="tl">
                    <a:srgbClr val="000000"/>
                  </a:outerShdw>
                </a:effectLst>
                <a:ea typeface="宋体" charset="-122"/>
              </a:rPr>
              <a:t>m</a:t>
            </a:r>
            <a:r>
              <a:rPr lang="en-US" altLang="zh-CN" sz="2400" u="none">
                <a:effectLst>
                  <a:outerShdw blurRad="38100" dist="38100" dir="2700000" algn="tl">
                    <a:srgbClr val="000000"/>
                  </a:outerShdw>
                </a:effectLst>
                <a:ea typeface="宋体" charset="-122"/>
              </a:rPr>
              <a:t>=2,3,</a:t>
            </a:r>
            <a:r>
              <a:rPr lang="en-US" altLang="zh-CN" sz="2400" u="none">
                <a:effectLst>
                  <a:outerShdw blurRad="38100" dist="38100" dir="2700000" algn="tl">
                    <a:srgbClr val="000000"/>
                  </a:outerShdw>
                </a:effectLst>
                <a:latin typeface="Times New Roman"/>
                <a:ea typeface="宋体" charset="-122"/>
              </a:rPr>
              <a:t>……</a:t>
            </a:r>
            <a:r>
              <a:rPr lang="en-US" altLang="zh-CN" sz="2400" u="none">
                <a:effectLst>
                  <a:outerShdw blurRad="38100" dist="38100" dir="2700000" algn="tl">
                    <a:srgbClr val="000000"/>
                  </a:outerShdw>
                </a:effectLst>
                <a:ea typeface="宋体" charset="-122"/>
              </a:rPr>
              <a:t>, </a:t>
            </a:r>
            <a:r>
              <a:rPr lang="en-US" altLang="zh-CN" sz="2400" i="1" u="none">
                <a:effectLst>
                  <a:outerShdw blurRad="38100" dist="38100" dir="2700000" algn="tl">
                    <a:srgbClr val="000000"/>
                  </a:outerShdw>
                </a:effectLst>
                <a:ea typeface="宋体" charset="-122"/>
              </a:rPr>
              <a:t>n</a:t>
            </a:r>
            <a:r>
              <a:rPr lang="en-US" altLang="zh-CN" sz="2400" u="none">
                <a:effectLst>
                  <a:outerShdw blurRad="38100" dist="38100" dir="2700000" algn="tl">
                    <a:srgbClr val="000000"/>
                  </a:outerShdw>
                </a:effectLst>
                <a:ea typeface="宋体" charset="-122"/>
              </a:rPr>
              <a:t>):</a:t>
            </a:r>
            <a:r>
              <a:rPr lang="en-US" altLang="zh-CN" sz="2000" u="none">
                <a:effectLst>
                  <a:outerShdw blurRad="38100" dist="38100" dir="2700000" algn="tl">
                    <a:srgbClr val="000000"/>
                  </a:outerShdw>
                </a:effectLst>
              </a:rPr>
              <a:t> </a:t>
            </a:r>
            <a:endParaRPr lang="zh-CN" altLang="en-US" sz="2000">
              <a:effectLst>
                <a:outerShdw blurRad="38100" dist="38100" dir="2700000" algn="tl">
                  <a:srgbClr val="000000"/>
                </a:outerShdw>
              </a:effectLst>
            </a:endParaRPr>
          </a:p>
        </p:txBody>
      </p:sp>
      <p:graphicFrame>
        <p:nvGraphicFramePr>
          <p:cNvPr id="941060" name="Object 4"/>
          <p:cNvGraphicFramePr>
            <a:graphicFrameLocks noChangeAspect="1"/>
          </p:cNvGraphicFramePr>
          <p:nvPr>
            <p:extLst>
              <p:ext uri="{D42A27DB-BD31-4B8C-83A1-F6EECF244321}">
                <p14:modId xmlns:p14="http://schemas.microsoft.com/office/powerpoint/2010/main" val="1539767853"/>
              </p:ext>
            </p:extLst>
          </p:nvPr>
        </p:nvGraphicFramePr>
        <p:xfrm>
          <a:off x="2642346" y="1215242"/>
          <a:ext cx="1960562" cy="431800"/>
        </p:xfrm>
        <a:graphic>
          <a:graphicData uri="http://schemas.openxmlformats.org/presentationml/2006/ole">
            <mc:AlternateContent xmlns:mc="http://schemas.openxmlformats.org/markup-compatibility/2006">
              <mc:Choice xmlns:v="urn:schemas-microsoft-com:vml" Requires="v">
                <p:oleObj spid="_x0000_s253020" name="Equation" r:id="rId4" imgW="1041120" imgH="228600" progId="">
                  <p:embed/>
                </p:oleObj>
              </mc:Choice>
              <mc:Fallback>
                <p:oleObj name="Equation" r:id="rId4" imgW="1041120" imgH="228600" progId="">
                  <p:embed/>
                  <p:pic>
                    <p:nvPicPr>
                      <p:cNvPr id="94106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2346" y="1215242"/>
                        <a:ext cx="1960562"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41061" name="Object 5"/>
          <p:cNvGraphicFramePr>
            <a:graphicFrameLocks noChangeAspect="1"/>
          </p:cNvGraphicFramePr>
          <p:nvPr>
            <p:extLst/>
          </p:nvPr>
        </p:nvGraphicFramePr>
        <p:xfrm>
          <a:off x="2200275" y="4108356"/>
          <a:ext cx="3819525" cy="1019175"/>
        </p:xfrm>
        <a:graphic>
          <a:graphicData uri="http://schemas.openxmlformats.org/presentationml/2006/ole">
            <mc:AlternateContent xmlns:mc="http://schemas.openxmlformats.org/markup-compatibility/2006">
              <mc:Choice xmlns:v="urn:schemas-microsoft-com:vml" Requires="v">
                <p:oleObj spid="_x0000_s253021" name="Equation" r:id="rId6" imgW="1676160" imgH="444240" progId="">
                  <p:embed/>
                </p:oleObj>
              </mc:Choice>
              <mc:Fallback>
                <p:oleObj name="Equation" r:id="rId6" imgW="1676160" imgH="444240" progId="">
                  <p:embed/>
                  <p:pic>
                    <p:nvPicPr>
                      <p:cNvPr id="94106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0275" y="4108356"/>
                        <a:ext cx="3819525" cy="1019175"/>
                      </a:xfrm>
                      <a:prstGeom prst="rect">
                        <a:avLst/>
                      </a:prstGeom>
                      <a:solidFill>
                        <a:schemeClr val="tx1"/>
                      </a:solidFill>
                      <a:ln w="28575">
                        <a:solidFill>
                          <a:srgbClr val="FF00FF"/>
                        </a:solidFill>
                        <a:miter lim="800000"/>
                        <a:headEnd/>
                        <a:tailEnd/>
                      </a:ln>
                    </p:spPr>
                  </p:pic>
                </p:oleObj>
              </mc:Fallback>
            </mc:AlternateContent>
          </a:graphicData>
        </a:graphic>
      </p:graphicFrame>
      <p:graphicFrame>
        <p:nvGraphicFramePr>
          <p:cNvPr id="941062" name="Object 6"/>
          <p:cNvGraphicFramePr>
            <a:graphicFrameLocks noChangeAspect="1"/>
          </p:cNvGraphicFramePr>
          <p:nvPr>
            <p:extLst/>
          </p:nvPr>
        </p:nvGraphicFramePr>
        <p:xfrm>
          <a:off x="346075" y="5402168"/>
          <a:ext cx="7404100" cy="476250"/>
        </p:xfrm>
        <a:graphic>
          <a:graphicData uri="http://schemas.openxmlformats.org/presentationml/2006/ole">
            <mc:AlternateContent xmlns:mc="http://schemas.openxmlformats.org/markup-compatibility/2006">
              <mc:Choice xmlns:v="urn:schemas-microsoft-com:vml" Requires="v">
                <p:oleObj spid="_x0000_s253022" name="Equation" r:id="rId8" imgW="3555720" imgH="228600" progId="">
                  <p:embed/>
                </p:oleObj>
              </mc:Choice>
              <mc:Fallback>
                <p:oleObj name="Equation" r:id="rId8" imgW="3555720" imgH="228600" progId="">
                  <p:embed/>
                  <p:pic>
                    <p:nvPicPr>
                      <p:cNvPr id="941062"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075" y="5402168"/>
                        <a:ext cx="7404100" cy="476250"/>
                      </a:xfrm>
                      <a:prstGeom prst="rect">
                        <a:avLst/>
                      </a:prstGeom>
                      <a:solidFill>
                        <a:schemeClr val="tx1"/>
                      </a:solidFill>
                    </p:spPr>
                  </p:pic>
                </p:oleObj>
              </mc:Fallback>
            </mc:AlternateContent>
          </a:graphicData>
        </a:graphic>
      </p:graphicFrame>
      <p:sp>
        <p:nvSpPr>
          <p:cNvPr id="2" name="矩形 1"/>
          <p:cNvSpPr/>
          <p:nvPr/>
        </p:nvSpPr>
        <p:spPr>
          <a:xfrm>
            <a:off x="4331368" y="6324980"/>
            <a:ext cx="4704013" cy="429413"/>
          </a:xfrm>
          <a:prstGeom prst="rect">
            <a:avLst/>
          </a:prstGeom>
          <a:solidFill>
            <a:srgbClr val="000066"/>
          </a:solidFill>
        </p:spPr>
        <p:txBody>
          <a:bodyPr wrap="square">
            <a:spAutoFit/>
          </a:bodyPr>
          <a:lstStyle/>
          <a:p>
            <a:pPr algn="r">
              <a:buNone/>
            </a:pPr>
            <a:r>
              <a:rPr lang="en-US" altLang="zh-CN" sz="2000" u="none" dirty="0" smtClean="0">
                <a:solidFill>
                  <a:srgbClr val="00FFFF"/>
                </a:solidFill>
              </a:rPr>
              <a:t>(Li &amp; Wang,</a:t>
            </a:r>
            <a:r>
              <a:rPr lang="zh-CN" altLang="en-US" sz="2000" u="none" dirty="0" smtClean="0">
                <a:solidFill>
                  <a:srgbClr val="00FFFF"/>
                </a:solidFill>
              </a:rPr>
              <a:t> </a:t>
            </a:r>
            <a:r>
              <a:rPr lang="en-US" altLang="zh-CN" sz="2000" u="none" dirty="0" smtClean="0">
                <a:solidFill>
                  <a:srgbClr val="00FFFF"/>
                </a:solidFill>
              </a:rPr>
              <a:t>2008; </a:t>
            </a:r>
            <a:r>
              <a:rPr lang="it-IT" altLang="zh-CN" sz="2000" u="none" dirty="0" smtClean="0">
                <a:solidFill>
                  <a:srgbClr val="00FFFF"/>
                </a:solidFill>
              </a:rPr>
              <a:t>Ding,</a:t>
            </a:r>
            <a:r>
              <a:rPr lang="it-IT" altLang="zh-CN" sz="2000" u="none" dirty="0">
                <a:solidFill>
                  <a:srgbClr val="00FFFF"/>
                </a:solidFill>
              </a:rPr>
              <a:t> </a:t>
            </a:r>
            <a:r>
              <a:rPr lang="it-IT" altLang="zh-CN" sz="2000" u="none" dirty="0" smtClean="0">
                <a:solidFill>
                  <a:srgbClr val="00FFFF"/>
                </a:solidFill>
              </a:rPr>
              <a:t>Li</a:t>
            </a:r>
            <a:r>
              <a:rPr lang="it-IT" altLang="zh-CN" sz="2000" u="none" dirty="0">
                <a:solidFill>
                  <a:srgbClr val="00FFFF"/>
                </a:solidFill>
              </a:rPr>
              <a:t>, </a:t>
            </a:r>
            <a:r>
              <a:rPr lang="it-IT" altLang="zh-CN" sz="2000" u="none" dirty="0" smtClean="0">
                <a:solidFill>
                  <a:srgbClr val="00FFFF"/>
                </a:solidFill>
              </a:rPr>
              <a:t>Li</a:t>
            </a:r>
            <a:r>
              <a:rPr lang="it-IT" altLang="zh-CN" sz="2000" u="none" dirty="0">
                <a:solidFill>
                  <a:srgbClr val="00FFFF"/>
                </a:solidFill>
              </a:rPr>
              <a:t>, </a:t>
            </a:r>
            <a:r>
              <a:rPr lang="it-IT" altLang="zh-CN" sz="2000" u="none" dirty="0" smtClean="0">
                <a:solidFill>
                  <a:srgbClr val="00FFFF"/>
                </a:solidFill>
              </a:rPr>
              <a:t>2017)</a:t>
            </a:r>
            <a:endParaRPr lang="zh-CN" altLang="en-US" sz="2000" u="none" dirty="0">
              <a:solidFill>
                <a:srgbClr val="00FFFF"/>
              </a:solidFill>
            </a:endParaRPr>
          </a:p>
        </p:txBody>
      </p:sp>
    </p:spTree>
    <p:extLst>
      <p:ext uri="{BB962C8B-B14F-4D97-AF65-F5344CB8AC3E}">
        <p14:creationId xmlns:p14="http://schemas.microsoft.com/office/powerpoint/2010/main" val="312514505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34"/>
          <p:cNvGrpSpPr>
            <a:grpSpLocks/>
          </p:cNvGrpSpPr>
          <p:nvPr/>
        </p:nvGrpSpPr>
        <p:grpSpPr bwMode="auto">
          <a:xfrm>
            <a:off x="417161" y="280592"/>
            <a:ext cx="4379126" cy="883970"/>
            <a:chOff x="984" y="1903"/>
            <a:chExt cx="1950" cy="393"/>
          </a:xfrm>
        </p:grpSpPr>
        <p:sp>
          <p:nvSpPr>
            <p:cNvPr id="28" name="AutoShape 10"/>
            <p:cNvSpPr>
              <a:spLocks noChangeArrowheads="1"/>
            </p:cNvSpPr>
            <p:nvPr/>
          </p:nvSpPr>
          <p:spPr bwMode="gray">
            <a:xfrm>
              <a:off x="984" y="1919"/>
              <a:ext cx="1950" cy="377"/>
            </a:xfrm>
            <a:prstGeom prst="roundRect">
              <a:avLst>
                <a:gd name="adj" fmla="val 50000"/>
              </a:avLst>
            </a:prstGeom>
            <a:solidFill>
              <a:srgbClr val="000000"/>
            </a:soli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 name="AutoShape 11"/>
            <p:cNvSpPr>
              <a:spLocks noChangeArrowheads="1"/>
            </p:cNvSpPr>
            <p:nvPr/>
          </p:nvSpPr>
          <p:spPr bwMode="gray">
            <a:xfrm>
              <a:off x="984" y="1903"/>
              <a:ext cx="1941" cy="381"/>
            </a:xfrm>
            <a:prstGeom prst="roundRect">
              <a:avLst>
                <a:gd name="adj" fmla="val 50000"/>
              </a:avLst>
            </a:prstGeom>
            <a:gradFill rotWithShape="1">
              <a:gsLst>
                <a:gs pos="0">
                  <a:srgbClr val="0066FF"/>
                </a:gs>
                <a:gs pos="100000">
                  <a:srgbClr val="0066FF">
                    <a:gamma/>
                    <a:shade val="46275"/>
                    <a:invGamma/>
                  </a:srgbClr>
                </a:gs>
              </a:gsLst>
              <a:lin ang="5400000" scaled="1"/>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 name="Oval 12"/>
            <p:cNvSpPr>
              <a:spLocks noChangeArrowheads="1"/>
            </p:cNvSpPr>
            <p:nvPr/>
          </p:nvSpPr>
          <p:spPr bwMode="gray">
            <a:xfrm rot="-2566439">
              <a:off x="1000" y="1963"/>
              <a:ext cx="143" cy="89"/>
            </a:xfrm>
            <a:prstGeom prst="ellipse">
              <a:avLst/>
            </a:prstGeom>
            <a:gradFill rotWithShape="1">
              <a:gsLst>
                <a:gs pos="0">
                  <a:srgbClr val="FFFFFF"/>
                </a:gs>
                <a:gs pos="100000">
                  <a:srgbClr val="0066FF"/>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31" name="Rectangle 9"/>
          <p:cNvSpPr>
            <a:spLocks noChangeArrowheads="1"/>
          </p:cNvSpPr>
          <p:nvPr/>
        </p:nvSpPr>
        <p:spPr bwMode="auto">
          <a:xfrm>
            <a:off x="723460" y="428358"/>
            <a:ext cx="3503482" cy="523220"/>
          </a:xfrm>
          <a:prstGeom prst="rect">
            <a:avLst/>
          </a:prstGeom>
          <a:noFill/>
          <a:ln w="9525" algn="ctr">
            <a:noFill/>
            <a:miter lim="800000"/>
            <a:headEnd/>
            <a:tailEnd/>
          </a:ln>
          <a:effectLst/>
        </p:spPr>
        <p:txBody>
          <a:bodyPr wrap="square">
            <a:spAutoFit/>
          </a:bodyPr>
          <a:lstStyle/>
          <a:p>
            <a:pPr algn="ctr">
              <a:lnSpc>
                <a:spcPct val="100000"/>
              </a:lnSpc>
              <a:spcBef>
                <a:spcPts val="600"/>
              </a:spcBef>
              <a:buNone/>
            </a:pPr>
            <a:r>
              <a:rPr lang="en-US" altLang="zh-CN" sz="2800" u="none" dirty="0" smtClean="0">
                <a:solidFill>
                  <a:srgbClr val="FFFF00"/>
                </a:solidFill>
                <a:effectLst>
                  <a:outerShdw blurRad="38100" dist="38100" dir="2700000" algn="tl">
                    <a:srgbClr val="000000"/>
                  </a:outerShdw>
                </a:effectLst>
                <a:latin typeface="Arial Black" panose="020B0A04020102020204" pitchFamily="34" charset="0"/>
                <a:cs typeface="Arial" panose="020B0604020202020204" pitchFamily="34" charset="0"/>
              </a:rPr>
              <a:t>Key Questions</a:t>
            </a:r>
            <a:endParaRPr lang="en-US" altLang="zh-CN" sz="2800" u="none" dirty="0">
              <a:solidFill>
                <a:srgbClr val="FFFF00"/>
              </a:solidFill>
              <a:effectLst>
                <a:outerShdw blurRad="38100" dist="38100" dir="2700000" algn="tl">
                  <a:srgbClr val="000000"/>
                </a:outerShdw>
              </a:effectLst>
              <a:latin typeface="Arial Black" panose="020B0A04020102020204" pitchFamily="34" charset="0"/>
              <a:cs typeface="Arial" panose="020B0604020202020204" pitchFamily="34" charset="0"/>
              <a:sym typeface="Symbol" pitchFamily="18" charset="2"/>
            </a:endParaRPr>
          </a:p>
        </p:txBody>
      </p:sp>
      <p:sp>
        <p:nvSpPr>
          <p:cNvPr id="2" name="矩形 1"/>
          <p:cNvSpPr/>
          <p:nvPr/>
        </p:nvSpPr>
        <p:spPr>
          <a:xfrm>
            <a:off x="655113" y="2010038"/>
            <a:ext cx="8031690" cy="2948499"/>
          </a:xfrm>
          <a:prstGeom prst="rect">
            <a:avLst/>
          </a:prstGeom>
        </p:spPr>
        <p:txBody>
          <a:bodyPr wrap="square">
            <a:spAutoFit/>
          </a:bodyPr>
          <a:lstStyle/>
          <a:p>
            <a:pPr>
              <a:buNone/>
            </a:pPr>
            <a:r>
              <a:rPr lang="en-US" altLang="zh-CN" sz="3200" u="none" dirty="0">
                <a:effectLst>
                  <a:outerShdw blurRad="38100" dist="38100" dir="2700000" algn="tl">
                    <a:srgbClr val="000000"/>
                  </a:outerShdw>
                </a:effectLst>
                <a:latin typeface="Arial" charset="0"/>
              </a:rPr>
              <a:t>Quantifying </a:t>
            </a:r>
            <a:r>
              <a:rPr lang="en-US" altLang="zh-CN" sz="3200" u="none" dirty="0" smtClean="0">
                <a:effectLst>
                  <a:outerShdw blurRad="38100" dist="38100" dir="2700000" algn="tl">
                    <a:srgbClr val="000000"/>
                  </a:outerShdw>
                </a:effectLst>
                <a:latin typeface="Arial" charset="0"/>
              </a:rPr>
              <a:t>predictability limit is </a:t>
            </a:r>
            <a:r>
              <a:rPr lang="en-US" altLang="zh-CN" sz="3200" u="none" dirty="0">
                <a:effectLst>
                  <a:outerShdw blurRad="38100" dist="38100" dir="2700000" algn="tl">
                    <a:srgbClr val="000000"/>
                  </a:outerShdw>
                </a:effectLst>
                <a:latin typeface="Arial" charset="0"/>
              </a:rPr>
              <a:t>a major task in the predictability </a:t>
            </a:r>
            <a:r>
              <a:rPr lang="en-US" altLang="zh-CN" sz="3200" u="none" dirty="0" smtClean="0">
                <a:effectLst>
                  <a:outerShdw blurRad="38100" dist="38100" dir="2700000" algn="tl">
                    <a:srgbClr val="000000"/>
                  </a:outerShdw>
                </a:effectLst>
                <a:latin typeface="Arial" charset="0"/>
              </a:rPr>
              <a:t>study.</a:t>
            </a:r>
          </a:p>
          <a:p>
            <a:pPr marL="457200" indent="-457200">
              <a:buFont typeface="Wingdings" panose="05000000000000000000" pitchFamily="2" charset="2"/>
              <a:buChar char="v"/>
            </a:pPr>
            <a:r>
              <a:rPr lang="en-US" altLang="zh-CN" sz="3200" u="none" dirty="0">
                <a:solidFill>
                  <a:srgbClr val="FFFF00"/>
                </a:solidFill>
                <a:effectLst>
                  <a:outerShdw blurRad="38100" dist="38100" dir="2700000" algn="tl">
                    <a:srgbClr val="000000"/>
                  </a:outerShdw>
                </a:effectLst>
                <a:latin typeface="Arial" charset="0"/>
              </a:rPr>
              <a:t>Quantitative </a:t>
            </a:r>
            <a:r>
              <a:rPr lang="en-US" altLang="zh-CN" sz="3200" u="none" dirty="0" smtClean="0">
                <a:solidFill>
                  <a:srgbClr val="FFFF00"/>
                </a:solidFill>
                <a:effectLst>
                  <a:outerShdw blurRad="38100" dist="38100" dir="2700000" algn="tl">
                    <a:srgbClr val="000000"/>
                  </a:outerShdw>
                </a:effectLst>
                <a:latin typeface="Arial" charset="0"/>
              </a:rPr>
              <a:t>approaches</a:t>
            </a:r>
          </a:p>
          <a:p>
            <a:pPr marL="457200" indent="-457200">
              <a:buFont typeface="Wingdings" panose="05000000000000000000" pitchFamily="2" charset="2"/>
              <a:buChar char="v"/>
            </a:pPr>
            <a:r>
              <a:rPr lang="en-US" altLang="zh-CN" sz="3200" u="none" dirty="0" smtClean="0">
                <a:solidFill>
                  <a:srgbClr val="FFFF00"/>
                </a:solidFill>
                <a:effectLst>
                  <a:outerShdw blurRad="38100" dist="38100" dir="2700000" algn="tl">
                    <a:srgbClr val="000000"/>
                  </a:outerShdw>
                </a:effectLst>
                <a:latin typeface="Arial" charset="0"/>
              </a:rPr>
              <a:t>Their applications</a:t>
            </a:r>
            <a:endParaRPr lang="zh-CN" altLang="en-US" sz="3200"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2"/>
          <p:cNvSpPr>
            <a:spLocks noChangeArrowheads="1"/>
          </p:cNvSpPr>
          <p:nvPr/>
        </p:nvSpPr>
        <p:spPr bwMode="auto">
          <a:xfrm>
            <a:off x="171450" y="263525"/>
            <a:ext cx="8801100" cy="2941638"/>
          </a:xfrm>
          <a:prstGeom prst="rect">
            <a:avLst/>
          </a:prstGeom>
          <a:solidFill>
            <a:schemeClr val="bg1"/>
          </a:solidFill>
          <a:ln w="38100">
            <a:solidFill>
              <a:schemeClr val="accent1"/>
            </a:solidFill>
            <a:miter lim="800000"/>
            <a:headEnd/>
            <a:tailEnd/>
          </a:ln>
          <a:effectLst/>
        </p:spPr>
        <p:txBody>
          <a:bodyPr>
            <a:spAutoFit/>
          </a:bodyPr>
          <a:lstStyle/>
          <a:p>
            <a:pPr algn="just">
              <a:lnSpc>
                <a:spcPct val="110000"/>
              </a:lnSpc>
              <a:spcBef>
                <a:spcPct val="0"/>
              </a:spcBef>
              <a:buFontTx/>
              <a:buNone/>
            </a:pPr>
            <a:r>
              <a:rPr kumimoji="0" lang="en-US" altLang="zh-CN" sz="2400" u="none" dirty="0">
                <a:solidFill>
                  <a:srgbClr val="FFFF00"/>
                </a:solidFill>
                <a:effectLst>
                  <a:outerShdw blurRad="38100" dist="38100" dir="2700000" algn="tl">
                    <a:srgbClr val="000000"/>
                  </a:outerShdw>
                </a:effectLst>
                <a:latin typeface="Arial" charset="0"/>
                <a:ea typeface="宋体" charset="-122"/>
              </a:rPr>
              <a:t>For a chaotic system, each error vector tends to fall along the local direction of most rapid growth. The collapse toward a common direction causes the orientation of all error vectors to become indistinguishable. This problem could be overcome by the repeated use of the </a:t>
            </a:r>
            <a:r>
              <a:rPr kumimoji="0" lang="en-US" altLang="zh-CN" sz="2400" u="none" dirty="0">
                <a:effectLst>
                  <a:outerShdw blurRad="38100" dist="38100" dir="2700000" algn="tl">
                    <a:srgbClr val="000000"/>
                  </a:outerShdw>
                </a:effectLst>
                <a:latin typeface="Arial" charset="0"/>
                <a:ea typeface="宋体" charset="-122"/>
              </a:rPr>
              <a:t>Gram-Schmidt </a:t>
            </a:r>
            <a:r>
              <a:rPr kumimoji="0" lang="en-US" altLang="zh-CN" sz="2400" u="none" dirty="0" err="1">
                <a:effectLst>
                  <a:outerShdw blurRad="38100" dist="38100" dir="2700000" algn="tl">
                    <a:srgbClr val="000000"/>
                  </a:outerShdw>
                </a:effectLst>
                <a:latin typeface="Arial" charset="0"/>
                <a:ea typeface="宋体" charset="-122"/>
              </a:rPr>
              <a:t>reorthonormalization</a:t>
            </a:r>
            <a:r>
              <a:rPr kumimoji="0" lang="en-US" altLang="zh-CN" sz="2400" u="none" dirty="0">
                <a:effectLst>
                  <a:outerShdw blurRad="38100" dist="38100" dir="2700000" algn="tl">
                    <a:srgbClr val="000000"/>
                  </a:outerShdw>
                </a:effectLst>
                <a:latin typeface="Arial" charset="0"/>
                <a:ea typeface="宋体" charset="-122"/>
              </a:rPr>
              <a:t> (GSR) procedure</a:t>
            </a:r>
            <a:r>
              <a:rPr kumimoji="0" lang="en-US" altLang="zh-CN" sz="2400" u="none" dirty="0">
                <a:solidFill>
                  <a:srgbClr val="FFFF00"/>
                </a:solidFill>
                <a:effectLst>
                  <a:outerShdw blurRad="38100" dist="38100" dir="2700000" algn="tl">
                    <a:srgbClr val="000000"/>
                  </a:outerShdw>
                </a:effectLst>
                <a:latin typeface="Arial" charset="0"/>
                <a:ea typeface="宋体" charset="-122"/>
              </a:rPr>
              <a:t> on the vector frame:</a:t>
            </a:r>
            <a:r>
              <a:rPr kumimoji="0" lang="en-US" altLang="zh-CN" sz="2400" u="none" dirty="0">
                <a:solidFill>
                  <a:srgbClr val="FFFF00"/>
                </a:solidFill>
                <a:effectLst>
                  <a:outerShdw blurRad="38100" dist="38100" dir="2700000" algn="tl">
                    <a:srgbClr val="000000"/>
                  </a:outerShdw>
                </a:effectLst>
                <a:latin typeface="Arial" charset="0"/>
              </a:rPr>
              <a:t> </a:t>
            </a:r>
            <a:endParaRPr kumimoji="0" lang="en-US" altLang="zh-CN" sz="2400" u="none" dirty="0">
              <a:solidFill>
                <a:srgbClr val="FFFF00"/>
              </a:solidFill>
              <a:effectLst>
                <a:outerShdw blurRad="38100" dist="38100" dir="2700000" algn="tl">
                  <a:srgbClr val="000000"/>
                </a:outerShdw>
              </a:effectLst>
              <a:latin typeface="Arial" charset="0"/>
              <a:ea typeface="宋体" charset="-122"/>
            </a:endParaRPr>
          </a:p>
        </p:txBody>
      </p:sp>
      <p:graphicFrame>
        <p:nvGraphicFramePr>
          <p:cNvPr id="943107" name="Object 3"/>
          <p:cNvGraphicFramePr>
            <a:graphicFrameLocks noChangeAspect="1"/>
          </p:cNvGraphicFramePr>
          <p:nvPr/>
        </p:nvGraphicFramePr>
        <p:xfrm>
          <a:off x="1635125" y="3340100"/>
          <a:ext cx="1098550" cy="608013"/>
        </p:xfrm>
        <a:graphic>
          <a:graphicData uri="http://schemas.openxmlformats.org/presentationml/2006/ole">
            <mc:AlternateContent xmlns:mc="http://schemas.openxmlformats.org/markup-compatibility/2006">
              <mc:Choice xmlns:v="urn:schemas-microsoft-com:vml" Requires="v">
                <p:oleObj spid="_x0000_s254044" name="Equation" r:id="rId4" imgW="431640" imgH="241200" progId="">
                  <p:embed/>
                </p:oleObj>
              </mc:Choice>
              <mc:Fallback>
                <p:oleObj name="Equation" r:id="rId4" imgW="431640" imgH="241200" progId="">
                  <p:embed/>
                  <p:pic>
                    <p:nvPicPr>
                      <p:cNvPr id="94310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125" y="3340100"/>
                        <a:ext cx="1098550" cy="608013"/>
                      </a:xfrm>
                      <a:prstGeom prst="rect">
                        <a:avLst/>
                      </a:prstGeom>
                      <a:solidFill>
                        <a:schemeClr val="tx1"/>
                      </a:solidFill>
                    </p:spPr>
                  </p:pic>
                </p:oleObj>
              </mc:Fallback>
            </mc:AlternateContent>
          </a:graphicData>
        </a:graphic>
      </p:graphicFrame>
      <p:graphicFrame>
        <p:nvGraphicFramePr>
          <p:cNvPr id="943108" name="Object 4"/>
          <p:cNvGraphicFramePr>
            <a:graphicFrameLocks noChangeAspect="1"/>
          </p:cNvGraphicFramePr>
          <p:nvPr>
            <p:extLst/>
          </p:nvPr>
        </p:nvGraphicFramePr>
        <p:xfrm>
          <a:off x="1608138" y="4009852"/>
          <a:ext cx="2678112" cy="1035050"/>
        </p:xfrm>
        <a:graphic>
          <a:graphicData uri="http://schemas.openxmlformats.org/presentationml/2006/ole">
            <mc:AlternateContent xmlns:mc="http://schemas.openxmlformats.org/markup-compatibility/2006">
              <mc:Choice xmlns:v="urn:schemas-microsoft-com:vml" Requires="v">
                <p:oleObj spid="_x0000_s254045" name="Equation" r:id="rId6" imgW="1180800" imgH="457200" progId="">
                  <p:embed/>
                </p:oleObj>
              </mc:Choice>
              <mc:Fallback>
                <p:oleObj name="Equation" r:id="rId6" imgW="1180800" imgH="457200" progId="">
                  <p:embed/>
                  <p:pic>
                    <p:nvPicPr>
                      <p:cNvPr id="943108"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8138" y="4009852"/>
                        <a:ext cx="2678112" cy="1035050"/>
                      </a:xfrm>
                      <a:prstGeom prst="rect">
                        <a:avLst/>
                      </a:prstGeom>
                      <a:solidFill>
                        <a:schemeClr val="tx1"/>
                      </a:solidFill>
                    </p:spPr>
                  </p:pic>
                </p:oleObj>
              </mc:Fallback>
            </mc:AlternateContent>
          </a:graphicData>
        </a:graphic>
      </p:graphicFrame>
      <p:graphicFrame>
        <p:nvGraphicFramePr>
          <p:cNvPr id="943109" name="Object 5"/>
          <p:cNvGraphicFramePr>
            <a:graphicFrameLocks noChangeAspect="1"/>
          </p:cNvGraphicFramePr>
          <p:nvPr>
            <p:extLst/>
          </p:nvPr>
        </p:nvGraphicFramePr>
        <p:xfrm>
          <a:off x="1597025" y="5104803"/>
          <a:ext cx="6561138" cy="1150937"/>
        </p:xfrm>
        <a:graphic>
          <a:graphicData uri="http://schemas.openxmlformats.org/presentationml/2006/ole">
            <mc:AlternateContent xmlns:mc="http://schemas.openxmlformats.org/markup-compatibility/2006">
              <mc:Choice xmlns:v="urn:schemas-microsoft-com:vml" Requires="v">
                <p:oleObj spid="_x0000_s254046" name="Equation" r:id="rId8" imgW="2603160" imgH="457200" progId="">
                  <p:embed/>
                </p:oleObj>
              </mc:Choice>
              <mc:Fallback>
                <p:oleObj name="Equation" r:id="rId8" imgW="2603160" imgH="457200" progId="">
                  <p:embed/>
                  <p:pic>
                    <p:nvPicPr>
                      <p:cNvPr id="943109"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97025" y="5104803"/>
                        <a:ext cx="6561138" cy="1150937"/>
                      </a:xfrm>
                      <a:prstGeom prst="rect">
                        <a:avLst/>
                      </a:prstGeom>
                      <a:solidFill>
                        <a:schemeClr val="tx1"/>
                      </a:solidFill>
                    </p:spPr>
                  </p:pic>
                </p:oleObj>
              </mc:Fallback>
            </mc:AlternateContent>
          </a:graphicData>
        </a:graphic>
      </p:graphicFrame>
      <p:sp>
        <p:nvSpPr>
          <p:cNvPr id="6" name="矩形 5"/>
          <p:cNvSpPr/>
          <p:nvPr/>
        </p:nvSpPr>
        <p:spPr>
          <a:xfrm>
            <a:off x="4331368" y="6324980"/>
            <a:ext cx="4704013" cy="429413"/>
          </a:xfrm>
          <a:prstGeom prst="rect">
            <a:avLst/>
          </a:prstGeom>
          <a:solidFill>
            <a:srgbClr val="000066"/>
          </a:solidFill>
        </p:spPr>
        <p:txBody>
          <a:bodyPr wrap="square">
            <a:spAutoFit/>
          </a:bodyPr>
          <a:lstStyle/>
          <a:p>
            <a:pPr algn="r">
              <a:buNone/>
            </a:pPr>
            <a:r>
              <a:rPr lang="en-US" altLang="zh-CN" sz="2000" u="none" dirty="0" smtClean="0">
                <a:solidFill>
                  <a:srgbClr val="00FFFF"/>
                </a:solidFill>
              </a:rPr>
              <a:t>(Li &amp; Wang,</a:t>
            </a:r>
            <a:r>
              <a:rPr lang="zh-CN" altLang="en-US" sz="2000" u="none" dirty="0" smtClean="0">
                <a:solidFill>
                  <a:srgbClr val="00FFFF"/>
                </a:solidFill>
              </a:rPr>
              <a:t> </a:t>
            </a:r>
            <a:r>
              <a:rPr lang="en-US" altLang="zh-CN" sz="2000" u="none" dirty="0" smtClean="0">
                <a:solidFill>
                  <a:srgbClr val="00FFFF"/>
                </a:solidFill>
              </a:rPr>
              <a:t>2008; </a:t>
            </a:r>
            <a:r>
              <a:rPr lang="it-IT" altLang="zh-CN" sz="2000" u="none" dirty="0" smtClean="0">
                <a:solidFill>
                  <a:srgbClr val="00FFFF"/>
                </a:solidFill>
              </a:rPr>
              <a:t>Ding,</a:t>
            </a:r>
            <a:r>
              <a:rPr lang="it-IT" altLang="zh-CN" sz="2000" u="none" dirty="0">
                <a:solidFill>
                  <a:srgbClr val="00FFFF"/>
                </a:solidFill>
              </a:rPr>
              <a:t> </a:t>
            </a:r>
            <a:r>
              <a:rPr lang="it-IT" altLang="zh-CN" sz="2000" u="none" dirty="0" smtClean="0">
                <a:solidFill>
                  <a:srgbClr val="00FFFF"/>
                </a:solidFill>
              </a:rPr>
              <a:t>Li</a:t>
            </a:r>
            <a:r>
              <a:rPr lang="it-IT" altLang="zh-CN" sz="2000" u="none" dirty="0">
                <a:solidFill>
                  <a:srgbClr val="00FFFF"/>
                </a:solidFill>
              </a:rPr>
              <a:t>, </a:t>
            </a:r>
            <a:r>
              <a:rPr lang="it-IT" altLang="zh-CN" sz="2000" u="none" dirty="0" smtClean="0">
                <a:solidFill>
                  <a:srgbClr val="00FFFF"/>
                </a:solidFill>
              </a:rPr>
              <a:t>Li</a:t>
            </a:r>
            <a:r>
              <a:rPr lang="it-IT" altLang="zh-CN" sz="2000" u="none" dirty="0">
                <a:solidFill>
                  <a:srgbClr val="00FFFF"/>
                </a:solidFill>
              </a:rPr>
              <a:t>, </a:t>
            </a:r>
            <a:r>
              <a:rPr lang="it-IT" altLang="zh-CN" sz="2000" u="none" dirty="0" smtClean="0">
                <a:solidFill>
                  <a:srgbClr val="00FFFF"/>
                </a:solidFill>
              </a:rPr>
              <a:t>2017)</a:t>
            </a:r>
            <a:endParaRPr lang="zh-CN" altLang="en-US" sz="2000" u="none" dirty="0">
              <a:solidFill>
                <a:srgbClr val="00FFFF"/>
              </a:solidFill>
            </a:endParaRPr>
          </a:p>
        </p:txBody>
      </p:sp>
    </p:spTree>
    <p:extLst>
      <p:ext uri="{BB962C8B-B14F-4D97-AF65-F5344CB8AC3E}">
        <p14:creationId xmlns:p14="http://schemas.microsoft.com/office/powerpoint/2010/main" val="294783557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5163" y="538171"/>
            <a:ext cx="5294312" cy="414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sp>
        <p:nvSpPr>
          <p:cNvPr id="163843" name="TextBox 3"/>
          <p:cNvSpPr txBox="1">
            <a:spLocks noChangeArrowheads="1"/>
          </p:cNvSpPr>
          <p:nvPr/>
        </p:nvSpPr>
        <p:spPr bwMode="auto">
          <a:xfrm>
            <a:off x="352425" y="4924598"/>
            <a:ext cx="83597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800" b="1">
                <a:solidFill>
                  <a:schemeClr val="hlink"/>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00000"/>
              </a:lnSpc>
              <a:spcBef>
                <a:spcPts val="0"/>
              </a:spcBef>
              <a:buClrTx/>
              <a:buFont typeface="Wingdings" panose="05000000000000000000" pitchFamily="2" charset="2"/>
              <a:buNone/>
            </a:pPr>
            <a:r>
              <a:rPr lang="en-US" altLang="zh-CN" sz="2400" u="none"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NLLVs span the fast-growing perturbation subspace efficiently, and thus may grasp more components in analysis errors than the BVs.</a:t>
            </a:r>
            <a:endParaRPr lang="zh-CN" altLang="en-US" sz="2400" u="none"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矩形 1"/>
          <p:cNvSpPr/>
          <p:nvPr/>
        </p:nvSpPr>
        <p:spPr>
          <a:xfrm>
            <a:off x="4897439" y="6248697"/>
            <a:ext cx="4113627" cy="338554"/>
          </a:xfrm>
          <a:prstGeom prst="rect">
            <a:avLst/>
          </a:prstGeom>
          <a:solidFill>
            <a:srgbClr val="000066"/>
          </a:solidFill>
        </p:spPr>
        <p:txBody>
          <a:bodyPr wrap="none">
            <a:spAutoFit/>
          </a:bodyPr>
          <a:lstStyle/>
          <a:p>
            <a:pPr algn="ctr">
              <a:lnSpc>
                <a:spcPct val="80000"/>
              </a:lnSpc>
              <a:spcBef>
                <a:spcPts val="600"/>
              </a:spcBef>
              <a:buNone/>
              <a:defRPr/>
            </a:pPr>
            <a:r>
              <a:rPr lang="en-US" altLang="zh-CN" sz="2000" u="none" dirty="0">
                <a:solidFill>
                  <a:srgbClr val="00FFFF"/>
                </a:solidFill>
                <a:effectLst>
                  <a:outerShdw blurRad="38100" dist="38100" dir="2700000" algn="tl">
                    <a:srgbClr val="000000"/>
                  </a:outerShdw>
                </a:effectLst>
                <a:latin typeface="Arial" pitchFamily="34" charset="0"/>
                <a:cs typeface="Arial" pitchFamily="34" charset="0"/>
              </a:rPr>
              <a:t>(Feng, Ding, </a:t>
            </a:r>
            <a:r>
              <a:rPr lang="en-US" altLang="zh-CN" sz="2000" u="none" dirty="0" smtClean="0">
                <a:solidFill>
                  <a:srgbClr val="00FFFF"/>
                </a:solidFill>
                <a:effectLst>
                  <a:outerShdw blurRad="38100" dist="38100" dir="2700000" algn="tl">
                    <a:srgbClr val="000000"/>
                  </a:outerShdw>
                </a:effectLst>
                <a:latin typeface="Arial" pitchFamily="34" charset="0"/>
                <a:cs typeface="Arial" pitchFamily="34" charset="0"/>
              </a:rPr>
              <a:t>Li </a:t>
            </a:r>
            <a:r>
              <a:rPr lang="en-US" altLang="zh-CN" sz="2000" u="none" dirty="0">
                <a:solidFill>
                  <a:srgbClr val="00FFFF"/>
                </a:solidFill>
                <a:effectLst>
                  <a:outerShdw blurRad="38100" dist="38100" dir="2700000" algn="tl">
                    <a:srgbClr val="000000"/>
                  </a:outerShdw>
                </a:effectLst>
                <a:latin typeface="Arial" pitchFamily="34" charset="0"/>
                <a:cs typeface="Arial" pitchFamily="34" charset="0"/>
              </a:rPr>
              <a:t>&amp; Liu, </a:t>
            </a:r>
            <a:r>
              <a:rPr lang="en-US" altLang="zh-CN" sz="2000" u="none" dirty="0" smtClean="0">
                <a:solidFill>
                  <a:srgbClr val="00FFFF"/>
                </a:solidFill>
                <a:effectLst>
                  <a:outerShdw blurRad="38100" dist="38100" dir="2700000" algn="tl">
                    <a:srgbClr val="000000"/>
                  </a:outerShdw>
                </a:effectLst>
                <a:latin typeface="Arial" pitchFamily="34" charset="0"/>
                <a:cs typeface="Arial" pitchFamily="34" charset="0"/>
              </a:rPr>
              <a:t>JAS, 2014</a:t>
            </a:r>
            <a:r>
              <a:rPr lang="en-US" altLang="zh-CN" sz="2000" u="none" dirty="0">
                <a:solidFill>
                  <a:srgbClr val="00FFFF"/>
                </a:solidFill>
                <a:effectLst>
                  <a:outerShdw blurRad="38100" dist="38100" dir="2700000" algn="tl">
                    <a:srgbClr val="000000"/>
                  </a:outerShdw>
                </a:effectLst>
                <a:latin typeface="Arial" pitchFamily="34" charset="0"/>
                <a:cs typeface="Arial" pitchFamily="34" charset="0"/>
              </a:rPr>
              <a:t>)</a:t>
            </a:r>
            <a:endParaRPr lang="zh-CN" altLang="en-US" sz="2000" u="none" dirty="0">
              <a:solidFill>
                <a:srgbClr val="00FFFF"/>
              </a:solidFill>
              <a:effectLst>
                <a:outerShdw blurRad="38100" dist="38100" dir="2700000" algn="tl">
                  <a:srgbClr val="000000"/>
                </a:outerShdw>
              </a:effectLst>
              <a:latin typeface="Arial" pitchFamily="34" charset="0"/>
              <a:cs typeface="Arial" pitchFamily="34" charset="0"/>
            </a:endParaRPr>
          </a:p>
        </p:txBody>
      </p:sp>
    </p:spTree>
    <p:extLst>
      <p:ext uri="{BB962C8B-B14F-4D97-AF65-F5344CB8AC3E}">
        <p14:creationId xmlns:p14="http://schemas.microsoft.com/office/powerpoint/2010/main" val="352683947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3">
            <a:extLst>
              <a:ext uri="{FF2B5EF4-FFF2-40B4-BE49-F238E27FC236}">
                <a16:creationId xmlns:a16="http://schemas.microsoft.com/office/drawing/2014/main" id="{ED78E870-CF14-41C4-9223-CE3554F4B232}"/>
              </a:ext>
            </a:extLst>
          </p:cNvPr>
          <p:cNvSpPr txBox="1">
            <a:spLocks noChangeArrowheads="1"/>
          </p:cNvSpPr>
          <p:nvPr/>
        </p:nvSpPr>
        <p:spPr bwMode="auto">
          <a:xfrm>
            <a:off x="347419" y="5803224"/>
            <a:ext cx="8405813" cy="496867"/>
          </a:xfrm>
          <a:prstGeom prst="rect">
            <a:avLst/>
          </a:prstGeom>
          <a:solidFill>
            <a:schemeClr val="bg1">
              <a:lumMod val="75000"/>
            </a:schemeClr>
          </a:solidFill>
          <a:ln w="38100" algn="ctr">
            <a:noFill/>
            <a:miter lim="800000"/>
            <a:headEnd/>
            <a:tailEnd/>
          </a:ln>
        </p:spPr>
        <p:txBody>
          <a:bodyPr>
            <a:spAutoFit/>
          </a:bodyPr>
          <a:lstStyle>
            <a:lvl1pPr>
              <a:spcBef>
                <a:spcPct val="0"/>
              </a:spcBef>
              <a:defRPr>
                <a:solidFill>
                  <a:schemeClr val="tx1"/>
                </a:solidFill>
                <a:latin typeface="Arial" charset="0"/>
              </a:defRPr>
            </a:lvl1pPr>
            <a:lvl2pPr marL="742950" indent="-285750">
              <a:spcBef>
                <a:spcPct val="0"/>
              </a:spcBef>
              <a:defRPr>
                <a:solidFill>
                  <a:schemeClr val="tx1"/>
                </a:solidFill>
                <a:latin typeface="Arial" charset="0"/>
              </a:defRPr>
            </a:lvl2pPr>
            <a:lvl3pPr marL="1143000" indent="-228600">
              <a:spcBef>
                <a:spcPct val="0"/>
              </a:spcBef>
              <a:defRPr>
                <a:solidFill>
                  <a:schemeClr val="tx1"/>
                </a:solidFill>
                <a:latin typeface="Arial" charset="0"/>
              </a:defRPr>
            </a:lvl3pPr>
            <a:lvl4pPr marL="1600200" indent="-228600">
              <a:spcBef>
                <a:spcPct val="0"/>
              </a:spcBef>
              <a:defRPr>
                <a:solidFill>
                  <a:schemeClr val="tx1"/>
                </a:solidFill>
                <a:latin typeface="Arial" charset="0"/>
              </a:defRPr>
            </a:lvl4pPr>
            <a:lvl5pPr marL="2057400" indent="-228600">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lnSpc>
                <a:spcPct val="120000"/>
              </a:lnSpc>
              <a:spcBef>
                <a:spcPct val="50000"/>
              </a:spcBef>
              <a:buFont typeface="Wingdings" panose="05000000000000000000" pitchFamily="2" charset="2"/>
              <a:buNone/>
              <a:defRPr/>
            </a:pPr>
            <a:r>
              <a:rPr lang="en-US" altLang="zh-CN" sz="2400" u="none" dirty="0" smtClean="0">
                <a:solidFill>
                  <a:srgbClr val="FFFF00"/>
                </a:solidFill>
                <a:latin typeface="Times New Roman" pitchFamily="18" charset="0"/>
                <a:ea typeface="Arial Unicode MS" pitchFamily="34" charset="-122"/>
                <a:cs typeface="Arial Unicode MS" pitchFamily="34" charset="-122"/>
              </a:rPr>
              <a:t>NLLVs </a:t>
            </a:r>
            <a:r>
              <a:rPr lang="en-US" altLang="zh-CN" sz="2400" u="none" dirty="0">
                <a:solidFill>
                  <a:srgbClr val="FFFF00"/>
                </a:solidFill>
                <a:latin typeface="Times New Roman" pitchFamily="18" charset="0"/>
                <a:ea typeface="Arial Unicode MS" pitchFamily="34" charset="-122"/>
                <a:cs typeface="Arial Unicode MS" pitchFamily="34" charset="-122"/>
              </a:rPr>
              <a:t>have more independent local structure than the BVs.</a:t>
            </a:r>
            <a:r>
              <a:rPr lang="en-US" altLang="zh-CN" sz="2000" u="none" dirty="0">
                <a:solidFill>
                  <a:srgbClr val="FFFF00"/>
                </a:solidFill>
                <a:latin typeface="Arial Unicode MS" pitchFamily="34" charset="-122"/>
                <a:ea typeface="Arial Unicode MS" pitchFamily="34" charset="-122"/>
                <a:cs typeface="Arial Unicode MS" pitchFamily="34" charset="-122"/>
              </a:rPr>
              <a:t> </a:t>
            </a:r>
            <a:endParaRPr lang="zh-CN" altLang="en-US" u="none" dirty="0">
              <a:solidFill>
                <a:srgbClr val="FFFF00"/>
              </a:solidFill>
              <a:latin typeface="Arial Unicode MS" pitchFamily="34" charset="-122"/>
              <a:ea typeface="Arial Unicode MS" pitchFamily="34" charset="-122"/>
              <a:cs typeface="Arial Unicode MS" pitchFamily="34" charset="-122"/>
            </a:endParaRPr>
          </a:p>
        </p:txBody>
      </p:sp>
      <p:sp>
        <p:nvSpPr>
          <p:cNvPr id="161795" name="Text Box 14"/>
          <p:cNvSpPr txBox="1">
            <a:spLocks noChangeArrowheads="1"/>
          </p:cNvSpPr>
          <p:nvPr/>
        </p:nvSpPr>
        <p:spPr bwMode="auto">
          <a:xfrm>
            <a:off x="525463" y="44615"/>
            <a:ext cx="7924670"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marL="533400" indent="-533400">
              <a:spcBef>
                <a:spcPct val="20000"/>
              </a:spcBef>
              <a:buClr>
                <a:schemeClr val="hlink"/>
              </a:buClr>
              <a:buFont typeface="Wingdings" panose="05000000000000000000" pitchFamily="2" charset="2"/>
              <a:buChar char="v"/>
              <a:defRPr sz="2800" b="1">
                <a:solidFill>
                  <a:schemeClr val="hlink"/>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20000"/>
              </a:lnSpc>
              <a:spcBef>
                <a:spcPct val="50000"/>
              </a:spcBef>
              <a:buClrTx/>
              <a:buFont typeface="Wingdings" panose="05000000000000000000" pitchFamily="2" charset="2"/>
              <a:buNone/>
            </a:pPr>
            <a:r>
              <a:rPr lang="en-US" altLang="zh-CN" u="none" dirty="0">
                <a:solidFill>
                  <a:srgbClr val="FFFFFF"/>
                </a:solidFill>
                <a:latin typeface="Times New Roman" panose="02020603050405020304" pitchFamily="18" charset="0"/>
              </a:rPr>
              <a:t>Comparison of local dimension of BVs and NLLVs</a:t>
            </a:r>
            <a:endParaRPr lang="zh-CN" altLang="en-US" u="none" dirty="0">
              <a:solidFill>
                <a:srgbClr val="FFFFFF"/>
              </a:solidFill>
              <a:latin typeface="Times New Roman" panose="02020603050405020304" pitchFamily="18" charset="0"/>
            </a:endParaRPr>
          </a:p>
        </p:txBody>
      </p:sp>
      <p:pic>
        <p:nvPicPr>
          <p:cNvPr id="161796" name="Picture 8"/>
          <p:cNvPicPr>
            <a:picLocks noChangeAspect="1" noChangeArrowheads="1"/>
          </p:cNvPicPr>
          <p:nvPr/>
        </p:nvPicPr>
        <p:blipFill>
          <a:blip r:embed="rId3">
            <a:extLst>
              <a:ext uri="{28A0092B-C50C-407E-A947-70E740481C1C}">
                <a14:useLocalDpi xmlns:a14="http://schemas.microsoft.com/office/drawing/2010/main" val="0"/>
              </a:ext>
            </a:extLst>
          </a:blip>
          <a:srcRect l="5736" t="27602" r="8063" b="35078"/>
          <a:stretch>
            <a:fillRect/>
          </a:stretch>
        </p:blipFill>
        <p:spPr bwMode="auto">
          <a:xfrm>
            <a:off x="827088" y="1254125"/>
            <a:ext cx="73437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pic>
        <p:nvPicPr>
          <p:cNvPr id="161797" name="Picture 9"/>
          <p:cNvPicPr>
            <a:picLocks noChangeAspect="1" noChangeArrowheads="1"/>
          </p:cNvPicPr>
          <p:nvPr/>
        </p:nvPicPr>
        <p:blipFill>
          <a:blip r:embed="rId4">
            <a:extLst>
              <a:ext uri="{28A0092B-C50C-407E-A947-70E740481C1C}">
                <a14:useLocalDpi xmlns:a14="http://schemas.microsoft.com/office/drawing/2010/main" val="0"/>
              </a:ext>
            </a:extLst>
          </a:blip>
          <a:srcRect l="7788" t="18274" r="12373" b="37563"/>
          <a:stretch>
            <a:fillRect/>
          </a:stretch>
        </p:blipFill>
        <p:spPr bwMode="auto">
          <a:xfrm>
            <a:off x="808038" y="3200982"/>
            <a:ext cx="736282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pic>
        <p:nvPicPr>
          <p:cNvPr id="16179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9663" y="649791"/>
            <a:ext cx="22812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sp>
        <p:nvSpPr>
          <p:cNvPr id="161799" name="TextBox 7"/>
          <p:cNvSpPr txBox="1">
            <a:spLocks noChangeArrowheads="1"/>
          </p:cNvSpPr>
          <p:nvPr/>
        </p:nvSpPr>
        <p:spPr bwMode="auto">
          <a:xfrm>
            <a:off x="7210425" y="677863"/>
            <a:ext cx="168592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800" b="1">
                <a:solidFill>
                  <a:schemeClr val="hlink"/>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20000"/>
              </a:lnSpc>
              <a:spcBef>
                <a:spcPct val="50000"/>
              </a:spcBef>
              <a:buClrTx/>
              <a:buFont typeface="Wingdings" panose="05000000000000000000" pitchFamily="2" charset="2"/>
              <a:buNone/>
            </a:pPr>
            <a:r>
              <a:rPr lang="en-US" altLang="zh-CN" sz="1800" i="1">
                <a:solidFill>
                  <a:srgbClr val="FFFFFF"/>
                </a:solidFill>
                <a:latin typeface="Times New Roman" panose="02020603050405020304" pitchFamily="18" charset="0"/>
                <a:cs typeface="Times New Roman" panose="02020603050405020304" pitchFamily="18" charset="0"/>
              </a:rPr>
              <a:t>Patil et al.(2001)</a:t>
            </a:r>
            <a:endParaRPr lang="zh-CN" altLang="en-US" sz="1800" i="1">
              <a:solidFill>
                <a:srgbClr val="FFFFFF"/>
              </a:solidFill>
              <a:latin typeface="Times New Roman" panose="02020603050405020304" pitchFamily="18" charset="0"/>
              <a:cs typeface="Times New Roman" panose="02020603050405020304" pitchFamily="18" charset="0"/>
            </a:endParaRPr>
          </a:p>
        </p:txBody>
      </p:sp>
      <p:sp>
        <p:nvSpPr>
          <p:cNvPr id="8" name="矩形 7"/>
          <p:cNvSpPr/>
          <p:nvPr/>
        </p:nvSpPr>
        <p:spPr>
          <a:xfrm>
            <a:off x="4782723" y="6450808"/>
            <a:ext cx="4113627" cy="338554"/>
          </a:xfrm>
          <a:prstGeom prst="rect">
            <a:avLst/>
          </a:prstGeom>
          <a:solidFill>
            <a:srgbClr val="000066"/>
          </a:solidFill>
        </p:spPr>
        <p:txBody>
          <a:bodyPr wrap="none">
            <a:spAutoFit/>
          </a:bodyPr>
          <a:lstStyle/>
          <a:p>
            <a:pPr algn="ctr">
              <a:lnSpc>
                <a:spcPct val="80000"/>
              </a:lnSpc>
              <a:spcBef>
                <a:spcPts val="600"/>
              </a:spcBef>
              <a:buNone/>
              <a:defRPr/>
            </a:pPr>
            <a:r>
              <a:rPr lang="en-US" altLang="zh-CN" sz="2000" u="none" dirty="0">
                <a:solidFill>
                  <a:srgbClr val="00FFFF"/>
                </a:solidFill>
                <a:effectLst>
                  <a:outerShdw blurRad="38100" dist="38100" dir="2700000" algn="tl">
                    <a:srgbClr val="000000"/>
                  </a:outerShdw>
                </a:effectLst>
                <a:latin typeface="Arial" pitchFamily="34" charset="0"/>
                <a:cs typeface="Arial" pitchFamily="34" charset="0"/>
              </a:rPr>
              <a:t>(Feng, Ding, </a:t>
            </a:r>
            <a:r>
              <a:rPr lang="en-US" altLang="zh-CN" sz="2000" u="none" dirty="0" smtClean="0">
                <a:solidFill>
                  <a:srgbClr val="00FFFF"/>
                </a:solidFill>
                <a:effectLst>
                  <a:outerShdw blurRad="38100" dist="38100" dir="2700000" algn="tl">
                    <a:srgbClr val="000000"/>
                  </a:outerShdw>
                </a:effectLst>
                <a:latin typeface="Arial" pitchFamily="34" charset="0"/>
                <a:cs typeface="Arial" pitchFamily="34" charset="0"/>
              </a:rPr>
              <a:t>Li </a:t>
            </a:r>
            <a:r>
              <a:rPr lang="en-US" altLang="zh-CN" sz="2000" u="none" dirty="0">
                <a:solidFill>
                  <a:srgbClr val="00FFFF"/>
                </a:solidFill>
                <a:effectLst>
                  <a:outerShdw blurRad="38100" dist="38100" dir="2700000" algn="tl">
                    <a:srgbClr val="000000"/>
                  </a:outerShdw>
                </a:effectLst>
                <a:latin typeface="Arial" pitchFamily="34" charset="0"/>
                <a:cs typeface="Arial" pitchFamily="34" charset="0"/>
              </a:rPr>
              <a:t>&amp; Liu, </a:t>
            </a:r>
            <a:r>
              <a:rPr lang="en-US" altLang="zh-CN" sz="2000" u="none" dirty="0" smtClean="0">
                <a:solidFill>
                  <a:srgbClr val="00FFFF"/>
                </a:solidFill>
                <a:effectLst>
                  <a:outerShdw blurRad="38100" dist="38100" dir="2700000" algn="tl">
                    <a:srgbClr val="000000"/>
                  </a:outerShdw>
                </a:effectLst>
                <a:latin typeface="Arial" pitchFamily="34" charset="0"/>
                <a:cs typeface="Arial" pitchFamily="34" charset="0"/>
              </a:rPr>
              <a:t>JAS, 2014</a:t>
            </a:r>
            <a:r>
              <a:rPr lang="en-US" altLang="zh-CN" sz="2000" u="none" dirty="0">
                <a:solidFill>
                  <a:srgbClr val="00FFFF"/>
                </a:solidFill>
                <a:effectLst>
                  <a:outerShdw blurRad="38100" dist="38100" dir="2700000" algn="tl">
                    <a:srgbClr val="000000"/>
                  </a:outerShdw>
                </a:effectLst>
                <a:latin typeface="Arial" pitchFamily="34" charset="0"/>
                <a:cs typeface="Arial" pitchFamily="34" charset="0"/>
              </a:rPr>
              <a:t>)</a:t>
            </a:r>
            <a:endParaRPr lang="zh-CN" altLang="en-US" sz="2000" u="none" dirty="0">
              <a:solidFill>
                <a:srgbClr val="00FFFF"/>
              </a:solidFill>
              <a:effectLst>
                <a:outerShdw blurRad="38100" dist="38100" dir="2700000" algn="tl">
                  <a:srgbClr val="000000"/>
                </a:outerShdw>
              </a:effectLst>
              <a:latin typeface="Arial" pitchFamily="34" charset="0"/>
              <a:cs typeface="Arial" pitchFamily="34" charset="0"/>
            </a:endParaRPr>
          </a:p>
        </p:txBody>
      </p:sp>
    </p:spTree>
    <p:extLst>
      <p:ext uri="{BB962C8B-B14F-4D97-AF65-F5344CB8AC3E}">
        <p14:creationId xmlns:p14="http://schemas.microsoft.com/office/powerpoint/2010/main" val="130868400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14"/>
          <p:cNvSpPr txBox="1">
            <a:spLocks noChangeArrowheads="1"/>
          </p:cNvSpPr>
          <p:nvPr/>
        </p:nvSpPr>
        <p:spPr bwMode="auto">
          <a:xfrm>
            <a:off x="1150938" y="239713"/>
            <a:ext cx="6610849"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marL="533400" indent="-533400">
              <a:spcBef>
                <a:spcPct val="20000"/>
              </a:spcBef>
              <a:buClr>
                <a:schemeClr val="hlink"/>
              </a:buClr>
              <a:buFont typeface="Wingdings" panose="05000000000000000000" pitchFamily="2" charset="2"/>
              <a:buChar char="v"/>
              <a:defRPr sz="2800" b="1">
                <a:solidFill>
                  <a:schemeClr val="hlink"/>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20000"/>
              </a:lnSpc>
              <a:spcBef>
                <a:spcPct val="50000"/>
              </a:spcBef>
              <a:buClrTx/>
              <a:buFont typeface="Wingdings" panose="05000000000000000000" pitchFamily="2" charset="2"/>
              <a:buNone/>
            </a:pPr>
            <a:r>
              <a:rPr lang="en-US" altLang="zh-CN" u="none" dirty="0">
                <a:solidFill>
                  <a:srgbClr val="FFFFFF"/>
                </a:solidFill>
                <a:latin typeface="Times New Roman" panose="02020603050405020304" pitchFamily="18" charset="0"/>
              </a:rPr>
              <a:t>Comparison of the error growth structure</a:t>
            </a:r>
            <a:endParaRPr lang="zh-CN" altLang="en-US" u="none" dirty="0">
              <a:solidFill>
                <a:srgbClr val="FFFFFF"/>
              </a:solidFill>
              <a:latin typeface="Times New Roman" panose="02020603050405020304" pitchFamily="18" charset="0"/>
            </a:endParaRPr>
          </a:p>
        </p:txBody>
      </p:sp>
      <p:sp>
        <p:nvSpPr>
          <p:cNvPr id="165891" name="Text Box 8"/>
          <p:cNvSpPr txBox="1">
            <a:spLocks noChangeArrowheads="1"/>
          </p:cNvSpPr>
          <p:nvPr/>
        </p:nvSpPr>
        <p:spPr bwMode="auto">
          <a:xfrm>
            <a:off x="2447131" y="5203825"/>
            <a:ext cx="4474302" cy="496867"/>
          </a:xfrm>
          <a:prstGeom prst="rect">
            <a:avLst/>
          </a:prstGeom>
          <a:noFill/>
          <a:ln>
            <a:noFill/>
          </a:ln>
          <a:effectLst>
            <a:prstShdw prst="shdw17" dist="17961" dir="2700000">
              <a:srgbClr val="00003D"/>
            </a:prstShdw>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Lst>
        </p:spPr>
        <p:txBody>
          <a:bodyPr wrap="none">
            <a:spAutoFit/>
          </a:bodyPr>
          <a:lstStyle>
            <a:lvl1pPr marL="533400" indent="-533400">
              <a:spcBef>
                <a:spcPct val="20000"/>
              </a:spcBef>
              <a:buClr>
                <a:schemeClr val="hlink"/>
              </a:buClr>
              <a:buFont typeface="Wingdings" panose="05000000000000000000" pitchFamily="2" charset="2"/>
              <a:buChar char="v"/>
              <a:defRPr sz="2800" b="1">
                <a:solidFill>
                  <a:schemeClr val="hlink"/>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20000"/>
              </a:lnSpc>
              <a:spcBef>
                <a:spcPct val="50000"/>
              </a:spcBef>
              <a:buClrTx/>
              <a:buFont typeface="Wingdings" panose="05000000000000000000" pitchFamily="2" charset="2"/>
              <a:buNone/>
            </a:pPr>
            <a:r>
              <a:rPr lang="en-US" altLang="zh-CN" sz="2400" u="none" dirty="0" err="1">
                <a:solidFill>
                  <a:srgbClr val="FFFFFF"/>
                </a:solidFill>
                <a:latin typeface="Times New Roman" panose="02020603050405020304" pitchFamily="18" charset="0"/>
              </a:rPr>
              <a:t>Corr</a:t>
            </a:r>
            <a:r>
              <a:rPr lang="en-US" altLang="zh-CN" sz="2400" u="none" dirty="0">
                <a:solidFill>
                  <a:srgbClr val="FFFFFF"/>
                </a:solidFill>
                <a:latin typeface="Times New Roman" panose="02020603050405020304" pitchFamily="18" charset="0"/>
              </a:rPr>
              <a:t>(a, b)=0.27   </a:t>
            </a:r>
            <a:r>
              <a:rPr lang="en-US" altLang="zh-CN" sz="2400" u="none" dirty="0" err="1">
                <a:solidFill>
                  <a:srgbClr val="FFFFFF"/>
                </a:solidFill>
                <a:latin typeface="Times New Roman" panose="02020603050405020304" pitchFamily="18" charset="0"/>
              </a:rPr>
              <a:t>Corr</a:t>
            </a:r>
            <a:r>
              <a:rPr lang="en-US" altLang="zh-CN" sz="2400" u="none" dirty="0">
                <a:solidFill>
                  <a:srgbClr val="FFFFFF"/>
                </a:solidFill>
                <a:latin typeface="Times New Roman" panose="02020603050405020304" pitchFamily="18" charset="0"/>
              </a:rPr>
              <a:t>(a, c)=0.52</a:t>
            </a:r>
            <a:endParaRPr lang="zh-CN" altLang="en-US" sz="2400" u="none" dirty="0">
              <a:solidFill>
                <a:srgbClr val="FFFFFF"/>
              </a:solidFill>
              <a:latin typeface="Times New Roman" panose="02020603050405020304" pitchFamily="18" charset="0"/>
            </a:endParaRPr>
          </a:p>
        </p:txBody>
      </p:sp>
      <p:sp>
        <p:nvSpPr>
          <p:cNvPr id="165892" name="TextBox 1"/>
          <p:cNvSpPr txBox="1">
            <a:spLocks noChangeArrowheads="1"/>
          </p:cNvSpPr>
          <p:nvPr/>
        </p:nvSpPr>
        <p:spPr bwMode="auto">
          <a:xfrm>
            <a:off x="273603" y="954632"/>
            <a:ext cx="2836418" cy="362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hlink"/>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20000"/>
              </a:lnSpc>
              <a:spcBef>
                <a:spcPct val="50000"/>
              </a:spcBef>
              <a:buClrTx/>
              <a:buFont typeface="Wingdings" panose="05000000000000000000" pitchFamily="2" charset="2"/>
              <a:buNone/>
            </a:pPr>
            <a:r>
              <a:rPr lang="en-US" altLang="zh-CN" sz="1600" u="none" dirty="0" err="1">
                <a:solidFill>
                  <a:srgbClr val="FFFFFF"/>
                </a:solidFill>
                <a:latin typeface="Times New Roman" panose="02020603050405020304" pitchFamily="18" charset="0"/>
              </a:rPr>
              <a:t>EnKF</a:t>
            </a:r>
            <a:r>
              <a:rPr lang="en-US" altLang="zh-CN" sz="1600" u="none" dirty="0">
                <a:solidFill>
                  <a:srgbClr val="FFFFFF"/>
                </a:solidFill>
                <a:latin typeface="Times New Roman" panose="02020603050405020304" pitchFamily="18" charset="0"/>
              </a:rPr>
              <a:t> ensemble perturbations</a:t>
            </a:r>
            <a:endParaRPr lang="zh-CN" altLang="en-US" sz="1600" u="none" dirty="0">
              <a:solidFill>
                <a:srgbClr val="FFFFFF"/>
              </a:solidFill>
              <a:latin typeface="Times New Roman" panose="02020603050405020304" pitchFamily="18" charset="0"/>
            </a:endParaRPr>
          </a:p>
        </p:txBody>
      </p:sp>
      <p:pic>
        <p:nvPicPr>
          <p:cNvPr id="165893" name="Picture 2"/>
          <p:cNvPicPr>
            <a:picLocks noChangeAspect="1" noChangeArrowheads="1"/>
          </p:cNvPicPr>
          <p:nvPr/>
        </p:nvPicPr>
        <p:blipFill>
          <a:blip r:embed="rId3">
            <a:extLst>
              <a:ext uri="{28A0092B-C50C-407E-A947-70E740481C1C}">
                <a14:useLocalDpi xmlns:a14="http://schemas.microsoft.com/office/drawing/2010/main" val="0"/>
              </a:ext>
            </a:extLst>
          </a:blip>
          <a:srcRect l="10760" t="8359" r="1556" b="3589"/>
          <a:stretch>
            <a:fillRect/>
          </a:stretch>
        </p:blipFill>
        <p:spPr bwMode="auto">
          <a:xfrm>
            <a:off x="204788" y="1413570"/>
            <a:ext cx="8863012" cy="3715643"/>
          </a:xfrm>
          <a:prstGeom prst="rect">
            <a:avLst/>
          </a:prstGeom>
          <a:noFill/>
          <a:ln>
            <a:noFill/>
          </a:ln>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Lst>
        </p:spPr>
      </p:pic>
      <p:sp>
        <p:nvSpPr>
          <p:cNvPr id="2" name="TextBox 1">
            <a:extLst>
              <a:ext uri="{FF2B5EF4-FFF2-40B4-BE49-F238E27FC236}">
                <a16:creationId xmlns:a16="http://schemas.microsoft.com/office/drawing/2014/main" id="{E313D150-49A7-4693-AA83-5257F70EF2E1}"/>
              </a:ext>
            </a:extLst>
          </p:cNvPr>
          <p:cNvSpPr txBox="1"/>
          <p:nvPr/>
        </p:nvSpPr>
        <p:spPr>
          <a:xfrm>
            <a:off x="816647" y="5813425"/>
            <a:ext cx="7279429" cy="496867"/>
          </a:xfrm>
          <a:prstGeom prst="rect">
            <a:avLst/>
          </a:prstGeom>
          <a:solidFill>
            <a:srgbClr val="000066"/>
          </a:solidFill>
        </p:spPr>
        <p:txBody>
          <a:bodyPr wrap="none">
            <a:spAutoFit/>
          </a:bodyPr>
          <a:lstStyle/>
          <a:p>
            <a:pPr eaLnBrk="1" hangingPunct="1">
              <a:lnSpc>
                <a:spcPct val="120000"/>
              </a:lnSpc>
              <a:spcBef>
                <a:spcPct val="50000"/>
              </a:spcBef>
              <a:buFont typeface="Wingdings" panose="05000000000000000000" pitchFamily="2" charset="2"/>
              <a:buNone/>
              <a:defRPr/>
            </a:pPr>
            <a:r>
              <a:rPr lang="en-US" altLang="zh-CN" sz="2400" u="none" dirty="0">
                <a:solidFill>
                  <a:srgbClr val="FFFF00"/>
                </a:solidFill>
                <a:effectLst>
                  <a:outerShdw blurRad="38100" dist="38100" dir="2700000" algn="tl">
                    <a:srgbClr val="000000"/>
                  </a:outerShdw>
                </a:effectLst>
                <a:cs typeface="Times New Roman" pitchFamily="18" charset="0"/>
              </a:rPr>
              <a:t>NLLVs can better sample the analysis error than BVs.</a:t>
            </a:r>
            <a:endParaRPr lang="zh-CN" altLang="en-US" sz="2400" u="none" dirty="0">
              <a:solidFill>
                <a:srgbClr val="FFFF00"/>
              </a:solidFill>
              <a:cs typeface="Times New Roman" pitchFamily="18" charset="0"/>
            </a:endParaRPr>
          </a:p>
        </p:txBody>
      </p:sp>
    </p:spTree>
    <p:extLst>
      <p:ext uri="{BB962C8B-B14F-4D97-AF65-F5344CB8AC3E}">
        <p14:creationId xmlns:p14="http://schemas.microsoft.com/office/powerpoint/2010/main" val="251571184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4">
            <a:extLst>
              <a:ext uri="{FF2B5EF4-FFF2-40B4-BE49-F238E27FC236}">
                <a16:creationId xmlns:a16="http://schemas.microsoft.com/office/drawing/2014/main" id="{45B663C5-F905-47FD-8448-EC83CE20382D}"/>
              </a:ext>
            </a:extLst>
          </p:cNvPr>
          <p:cNvSpPr txBox="1">
            <a:spLocks noChangeArrowheads="1"/>
          </p:cNvSpPr>
          <p:nvPr/>
        </p:nvSpPr>
        <p:spPr bwMode="auto">
          <a:xfrm>
            <a:off x="1785067" y="53049"/>
            <a:ext cx="5478616" cy="496867"/>
          </a:xfrm>
          <a:prstGeom prst="rect">
            <a:avLst/>
          </a:prstGeom>
          <a:noFill/>
          <a:ln w="38100" algn="ctr">
            <a:noFill/>
            <a:miter lim="800000"/>
            <a:headEnd/>
            <a:tailEnd/>
          </a:ln>
        </p:spPr>
        <p:txBody>
          <a:bodyPr wrap="none">
            <a:spAutoFit/>
          </a:bodyPr>
          <a:lstStyle>
            <a:lvl1pPr marL="533400" indent="-533400" algn="ctr">
              <a:lnSpc>
                <a:spcPct val="120000"/>
              </a:lnSpc>
              <a:spcBef>
                <a:spcPct val="50000"/>
              </a:spcBef>
              <a:buFont typeface="Wingdings" panose="05000000000000000000" pitchFamily="2" charset="2"/>
              <a:buChar char="q"/>
              <a:defRPr kumimoji="1" b="1">
                <a:solidFill>
                  <a:schemeClr val="tx1"/>
                </a:solidFill>
                <a:latin typeface="Times New Roman" panose="02020603050405020304" pitchFamily="18" charset="0"/>
                <a:ea typeface="黑体" panose="02010609060101010101" pitchFamily="49" charset="-122"/>
              </a:defRPr>
            </a:lvl1pPr>
            <a:lvl2pPr marL="742950" indent="-285750" algn="ctr">
              <a:lnSpc>
                <a:spcPct val="120000"/>
              </a:lnSpc>
              <a:spcBef>
                <a:spcPct val="50000"/>
              </a:spcBef>
              <a:buFont typeface="Wingdings" panose="05000000000000000000" pitchFamily="2" charset="2"/>
              <a:buChar char="q"/>
              <a:defRPr kumimoji="1" b="1">
                <a:solidFill>
                  <a:schemeClr val="tx1"/>
                </a:solidFill>
                <a:latin typeface="Times New Roman" panose="02020603050405020304" pitchFamily="18" charset="0"/>
                <a:ea typeface="黑体" panose="02010609060101010101" pitchFamily="49" charset="-122"/>
              </a:defRPr>
            </a:lvl2pPr>
            <a:lvl3pPr marL="1143000" indent="-228600" algn="ctr">
              <a:lnSpc>
                <a:spcPct val="120000"/>
              </a:lnSpc>
              <a:spcBef>
                <a:spcPct val="50000"/>
              </a:spcBef>
              <a:buFont typeface="Wingdings" panose="05000000000000000000" pitchFamily="2" charset="2"/>
              <a:buChar char="q"/>
              <a:defRPr kumimoji="1" b="1">
                <a:solidFill>
                  <a:schemeClr val="tx1"/>
                </a:solidFill>
                <a:latin typeface="Times New Roman" panose="02020603050405020304" pitchFamily="18" charset="0"/>
                <a:ea typeface="黑体" panose="02010609060101010101" pitchFamily="49" charset="-122"/>
              </a:defRPr>
            </a:lvl3pPr>
            <a:lvl4pPr marL="1600200" indent="-228600" algn="ctr">
              <a:lnSpc>
                <a:spcPct val="120000"/>
              </a:lnSpc>
              <a:spcBef>
                <a:spcPct val="50000"/>
              </a:spcBef>
              <a:buFont typeface="Wingdings" panose="05000000000000000000" pitchFamily="2" charset="2"/>
              <a:buChar char="q"/>
              <a:defRPr kumimoji="1" b="1">
                <a:solidFill>
                  <a:schemeClr val="tx1"/>
                </a:solidFill>
                <a:latin typeface="Times New Roman" panose="02020603050405020304" pitchFamily="18" charset="0"/>
                <a:ea typeface="黑体" panose="02010609060101010101" pitchFamily="49" charset="-122"/>
              </a:defRPr>
            </a:lvl4pPr>
            <a:lvl5pPr marL="2057400" indent="-228600" algn="ctr">
              <a:lnSpc>
                <a:spcPct val="120000"/>
              </a:lnSpc>
              <a:spcBef>
                <a:spcPct val="50000"/>
              </a:spcBef>
              <a:buFont typeface="Wingdings" panose="05000000000000000000" pitchFamily="2" charset="2"/>
              <a:buChar char="q"/>
              <a:defRPr kumimoji="1" b="1">
                <a:solidFill>
                  <a:schemeClr val="tx1"/>
                </a:solidFill>
                <a:latin typeface="Times New Roman" panose="02020603050405020304" pitchFamily="18" charset="0"/>
                <a:ea typeface="黑体" panose="02010609060101010101" pitchFamily="49" charset="-122"/>
              </a:defRPr>
            </a:lvl5pPr>
            <a:lvl6pPr marL="2514600" indent="-228600" algn="ctr" eaLnBrk="0" fontAlgn="base" hangingPunct="0">
              <a:lnSpc>
                <a:spcPct val="120000"/>
              </a:lnSpc>
              <a:spcBef>
                <a:spcPct val="50000"/>
              </a:spcBef>
              <a:spcAft>
                <a:spcPct val="0"/>
              </a:spcAft>
              <a:buFont typeface="Wingdings" panose="05000000000000000000" pitchFamily="2" charset="2"/>
              <a:buChar char="q"/>
              <a:defRPr kumimoji="1" b="1">
                <a:solidFill>
                  <a:schemeClr val="tx1"/>
                </a:solidFill>
                <a:latin typeface="Times New Roman" panose="02020603050405020304" pitchFamily="18" charset="0"/>
                <a:ea typeface="黑体" panose="02010609060101010101" pitchFamily="49" charset="-122"/>
              </a:defRPr>
            </a:lvl6pPr>
            <a:lvl7pPr marL="2971800" indent="-228600" algn="ctr" eaLnBrk="0" fontAlgn="base" hangingPunct="0">
              <a:lnSpc>
                <a:spcPct val="120000"/>
              </a:lnSpc>
              <a:spcBef>
                <a:spcPct val="50000"/>
              </a:spcBef>
              <a:spcAft>
                <a:spcPct val="0"/>
              </a:spcAft>
              <a:buFont typeface="Wingdings" panose="05000000000000000000" pitchFamily="2" charset="2"/>
              <a:buChar char="q"/>
              <a:defRPr kumimoji="1" b="1">
                <a:solidFill>
                  <a:schemeClr val="tx1"/>
                </a:solidFill>
                <a:latin typeface="Times New Roman" panose="02020603050405020304" pitchFamily="18" charset="0"/>
                <a:ea typeface="黑体" panose="02010609060101010101" pitchFamily="49" charset="-122"/>
              </a:defRPr>
            </a:lvl7pPr>
            <a:lvl8pPr marL="3429000" indent="-228600" algn="ctr" eaLnBrk="0" fontAlgn="base" hangingPunct="0">
              <a:lnSpc>
                <a:spcPct val="120000"/>
              </a:lnSpc>
              <a:spcBef>
                <a:spcPct val="50000"/>
              </a:spcBef>
              <a:spcAft>
                <a:spcPct val="0"/>
              </a:spcAft>
              <a:buFont typeface="Wingdings" panose="05000000000000000000" pitchFamily="2" charset="2"/>
              <a:buChar char="q"/>
              <a:defRPr kumimoji="1" b="1">
                <a:solidFill>
                  <a:schemeClr val="tx1"/>
                </a:solidFill>
                <a:latin typeface="Times New Roman" panose="02020603050405020304" pitchFamily="18" charset="0"/>
                <a:ea typeface="黑体" panose="02010609060101010101" pitchFamily="49" charset="-122"/>
              </a:defRPr>
            </a:lvl8pPr>
            <a:lvl9pPr marL="3886200" indent="-228600" algn="ctr" eaLnBrk="0" fontAlgn="base" hangingPunct="0">
              <a:lnSpc>
                <a:spcPct val="120000"/>
              </a:lnSpc>
              <a:spcBef>
                <a:spcPct val="50000"/>
              </a:spcBef>
              <a:spcAft>
                <a:spcPct val="0"/>
              </a:spcAft>
              <a:buFont typeface="Wingdings" panose="05000000000000000000" pitchFamily="2" charset="2"/>
              <a:buChar char="q"/>
              <a:defRPr kumimoji="1" b="1">
                <a:solidFill>
                  <a:schemeClr val="tx1"/>
                </a:solidFill>
                <a:latin typeface="Times New Roman" panose="02020603050405020304" pitchFamily="18" charset="0"/>
                <a:ea typeface="黑体" panose="02010609060101010101" pitchFamily="49" charset="-122"/>
              </a:defRPr>
            </a:lvl9pPr>
          </a:lstStyle>
          <a:p>
            <a:pPr eaLnBrk="1" hangingPunct="1">
              <a:buFont typeface="Wingdings" panose="05000000000000000000" pitchFamily="2" charset="2"/>
              <a:buNone/>
              <a:defRPr/>
            </a:pPr>
            <a:r>
              <a:rPr lang="en-US" altLang="zh-CN" sz="2400" u="none" dirty="0">
                <a:solidFill>
                  <a:srgbClr val="FFFF00"/>
                </a:solidFill>
                <a:effectLst>
                  <a:outerShdw blurRad="38100" dist="38100" dir="2700000" algn="tl">
                    <a:srgbClr val="000000"/>
                  </a:outerShdw>
                </a:effectLst>
                <a:cs typeface="Arial" panose="020B0604020202020204" pitchFamily="34" charset="0"/>
              </a:rPr>
              <a:t>Comparison of ensemble prediction skill</a:t>
            </a:r>
          </a:p>
        </p:txBody>
      </p:sp>
      <p:pic>
        <p:nvPicPr>
          <p:cNvPr id="2" name="图片 1"/>
          <p:cNvPicPr>
            <a:picLocks noChangeAspect="1"/>
          </p:cNvPicPr>
          <p:nvPr/>
        </p:nvPicPr>
        <p:blipFill rotWithShape="1">
          <a:blip r:embed="rId3"/>
          <a:srcRect t="3969" r="715" b="2675"/>
          <a:stretch/>
        </p:blipFill>
        <p:spPr>
          <a:xfrm>
            <a:off x="1139745" y="549916"/>
            <a:ext cx="6720887" cy="2947263"/>
          </a:xfrm>
          <a:prstGeom prst="rect">
            <a:avLst/>
          </a:prstGeom>
        </p:spPr>
      </p:pic>
      <p:pic>
        <p:nvPicPr>
          <p:cNvPr id="3" name="图片 2"/>
          <p:cNvPicPr>
            <a:picLocks noChangeAspect="1"/>
          </p:cNvPicPr>
          <p:nvPr/>
        </p:nvPicPr>
        <p:blipFill rotWithShape="1">
          <a:blip r:embed="rId4"/>
          <a:srcRect r="2589"/>
          <a:stretch/>
        </p:blipFill>
        <p:spPr>
          <a:xfrm>
            <a:off x="1139746" y="3497179"/>
            <a:ext cx="6718794" cy="2953629"/>
          </a:xfrm>
          <a:prstGeom prst="rect">
            <a:avLst/>
          </a:prstGeom>
        </p:spPr>
      </p:pic>
      <p:sp>
        <p:nvSpPr>
          <p:cNvPr id="10" name="矩形 9"/>
          <p:cNvSpPr/>
          <p:nvPr/>
        </p:nvSpPr>
        <p:spPr>
          <a:xfrm>
            <a:off x="5278814" y="6478516"/>
            <a:ext cx="3472424" cy="338554"/>
          </a:xfrm>
          <a:prstGeom prst="rect">
            <a:avLst/>
          </a:prstGeom>
          <a:solidFill>
            <a:srgbClr val="000066"/>
          </a:solidFill>
        </p:spPr>
        <p:txBody>
          <a:bodyPr wrap="none">
            <a:spAutoFit/>
          </a:bodyPr>
          <a:lstStyle/>
          <a:p>
            <a:pPr algn="ctr">
              <a:lnSpc>
                <a:spcPct val="80000"/>
              </a:lnSpc>
              <a:spcBef>
                <a:spcPts val="600"/>
              </a:spcBef>
              <a:buNone/>
              <a:defRPr/>
            </a:pPr>
            <a:r>
              <a:rPr lang="en-US" altLang="zh-CN" sz="2000" u="none" dirty="0">
                <a:solidFill>
                  <a:srgbClr val="00FFFF"/>
                </a:solidFill>
                <a:effectLst>
                  <a:outerShdw blurRad="38100" dist="38100" dir="2700000" algn="tl">
                    <a:srgbClr val="000000"/>
                  </a:outerShdw>
                </a:effectLst>
                <a:latin typeface="Arial" pitchFamily="34" charset="0"/>
                <a:cs typeface="Arial" pitchFamily="34" charset="0"/>
              </a:rPr>
              <a:t>(Feng, Ding, </a:t>
            </a:r>
            <a:r>
              <a:rPr lang="en-US" altLang="zh-CN" sz="2000" u="none" dirty="0" smtClean="0">
                <a:solidFill>
                  <a:srgbClr val="00FFFF"/>
                </a:solidFill>
                <a:effectLst>
                  <a:outerShdw blurRad="38100" dist="38100" dir="2700000" algn="tl">
                    <a:srgbClr val="000000"/>
                  </a:outerShdw>
                </a:effectLst>
                <a:latin typeface="Arial" pitchFamily="34" charset="0"/>
                <a:cs typeface="Arial" pitchFamily="34" charset="0"/>
              </a:rPr>
              <a:t>Li </a:t>
            </a:r>
            <a:r>
              <a:rPr lang="en-US" altLang="zh-CN" sz="2000" u="none" dirty="0">
                <a:solidFill>
                  <a:srgbClr val="00FFFF"/>
                </a:solidFill>
                <a:effectLst>
                  <a:outerShdw blurRad="38100" dist="38100" dir="2700000" algn="tl">
                    <a:srgbClr val="000000"/>
                  </a:outerShdw>
                </a:effectLst>
                <a:latin typeface="Arial" pitchFamily="34" charset="0"/>
                <a:cs typeface="Arial" pitchFamily="34" charset="0"/>
              </a:rPr>
              <a:t>&amp; Liu, </a:t>
            </a:r>
            <a:r>
              <a:rPr lang="en-US" altLang="zh-CN" sz="2000" u="none" dirty="0" smtClean="0">
                <a:solidFill>
                  <a:srgbClr val="00FFFF"/>
                </a:solidFill>
                <a:effectLst>
                  <a:outerShdw blurRad="38100" dist="38100" dir="2700000" algn="tl">
                    <a:srgbClr val="000000"/>
                  </a:outerShdw>
                </a:effectLst>
                <a:latin typeface="Arial" pitchFamily="34" charset="0"/>
                <a:cs typeface="Arial" pitchFamily="34" charset="0"/>
              </a:rPr>
              <a:t>2016)</a:t>
            </a:r>
            <a:endParaRPr lang="zh-CN" altLang="en-US" sz="2000" u="none" dirty="0">
              <a:solidFill>
                <a:srgbClr val="00FFFF"/>
              </a:solidFill>
              <a:effectLst>
                <a:outerShdw blurRad="38100" dist="38100" dir="2700000" algn="tl">
                  <a:srgbClr val="000000"/>
                </a:outerShdw>
              </a:effectLst>
              <a:latin typeface="Arial" pitchFamily="34" charset="0"/>
              <a:cs typeface="Arial" pitchFamily="34" charset="0"/>
            </a:endParaRPr>
          </a:p>
        </p:txBody>
      </p:sp>
      <p:sp>
        <p:nvSpPr>
          <p:cNvPr id="12" name="TextBox 8"/>
          <p:cNvSpPr txBox="1">
            <a:spLocks noChangeArrowheads="1"/>
          </p:cNvSpPr>
          <p:nvPr/>
        </p:nvSpPr>
        <p:spPr bwMode="auto">
          <a:xfrm>
            <a:off x="3655581" y="418816"/>
            <a:ext cx="965200" cy="42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800" b="1">
                <a:solidFill>
                  <a:schemeClr val="hlink"/>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20000"/>
              </a:lnSpc>
              <a:spcBef>
                <a:spcPct val="50000"/>
              </a:spcBef>
              <a:buClrTx/>
              <a:buFont typeface="Wingdings" panose="05000000000000000000" pitchFamily="2" charset="2"/>
              <a:buNone/>
            </a:pPr>
            <a:r>
              <a:rPr lang="en-US" altLang="zh-CN" sz="2000" u="none" dirty="0">
                <a:solidFill>
                  <a:srgbClr val="0000FF"/>
                </a:solidFill>
                <a:latin typeface="Times New Roman" panose="02020603050405020304" pitchFamily="18" charset="0"/>
              </a:rPr>
              <a:t>RMSE</a:t>
            </a:r>
            <a:endParaRPr lang="zh-CN" altLang="en-US" sz="2000" u="none" dirty="0">
              <a:solidFill>
                <a:srgbClr val="0000FF"/>
              </a:solidFill>
              <a:latin typeface="Times New Roman" panose="02020603050405020304" pitchFamily="18" charset="0"/>
            </a:endParaRPr>
          </a:p>
        </p:txBody>
      </p:sp>
      <p:sp>
        <p:nvSpPr>
          <p:cNvPr id="13" name="TextBox 9"/>
          <p:cNvSpPr txBox="1">
            <a:spLocks noChangeArrowheads="1"/>
          </p:cNvSpPr>
          <p:nvPr/>
        </p:nvSpPr>
        <p:spPr bwMode="auto">
          <a:xfrm>
            <a:off x="6809944" y="428341"/>
            <a:ext cx="966787" cy="42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800" b="1">
                <a:solidFill>
                  <a:schemeClr val="hlink"/>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20000"/>
              </a:lnSpc>
              <a:spcBef>
                <a:spcPct val="50000"/>
              </a:spcBef>
              <a:buClrTx/>
              <a:buFont typeface="Wingdings" panose="05000000000000000000" pitchFamily="2" charset="2"/>
              <a:buNone/>
            </a:pPr>
            <a:r>
              <a:rPr lang="en-US" altLang="zh-CN" sz="2000" u="none">
                <a:solidFill>
                  <a:srgbClr val="0000FF"/>
                </a:solidFill>
                <a:latin typeface="Times New Roman" panose="02020603050405020304" pitchFamily="18" charset="0"/>
              </a:rPr>
              <a:t>PAC</a:t>
            </a:r>
            <a:endParaRPr lang="zh-CN" altLang="en-US" sz="2000" u="none">
              <a:solidFill>
                <a:srgbClr val="0000FF"/>
              </a:solidFill>
              <a:latin typeface="Times New Roman" panose="02020603050405020304" pitchFamily="18" charset="0"/>
            </a:endParaRPr>
          </a:p>
        </p:txBody>
      </p:sp>
      <p:sp>
        <p:nvSpPr>
          <p:cNvPr id="14" name="TextBox 10"/>
          <p:cNvSpPr txBox="1">
            <a:spLocks noChangeArrowheads="1"/>
          </p:cNvSpPr>
          <p:nvPr/>
        </p:nvSpPr>
        <p:spPr bwMode="auto">
          <a:xfrm>
            <a:off x="3990393" y="3322643"/>
            <a:ext cx="1573213" cy="42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800" b="1">
                <a:solidFill>
                  <a:schemeClr val="hlink"/>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20000"/>
              </a:lnSpc>
              <a:spcBef>
                <a:spcPct val="50000"/>
              </a:spcBef>
              <a:buClrTx/>
              <a:buFont typeface="Wingdings" panose="05000000000000000000" pitchFamily="2" charset="2"/>
              <a:buNone/>
            </a:pPr>
            <a:r>
              <a:rPr lang="en-US" altLang="zh-CN" sz="2000" u="none" dirty="0">
                <a:solidFill>
                  <a:srgbClr val="0000FF"/>
                </a:solidFill>
                <a:latin typeface="Times New Roman" panose="02020603050405020304" pitchFamily="18" charset="0"/>
              </a:rPr>
              <a:t>Brier score</a:t>
            </a:r>
            <a:endParaRPr lang="zh-CN" altLang="en-US" sz="2000" u="none"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229327695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Box 6"/>
          <p:cNvSpPr txBox="1">
            <a:spLocks noChangeArrowheads="1"/>
          </p:cNvSpPr>
          <p:nvPr/>
        </p:nvSpPr>
        <p:spPr bwMode="auto">
          <a:xfrm>
            <a:off x="1604136" y="2770937"/>
            <a:ext cx="6410729" cy="1323439"/>
          </a:xfrm>
          <a:prstGeom prst="rect">
            <a:avLst/>
          </a:prstGeom>
          <a:noFill/>
          <a:ln w="9525">
            <a:noFill/>
            <a:miter lim="800000"/>
            <a:headEnd/>
            <a:tailEnd/>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lnSpc>
                <a:spcPct val="100000"/>
              </a:lnSpc>
              <a:spcBef>
                <a:spcPts val="0"/>
              </a:spcBef>
              <a:spcAft>
                <a:spcPts val="0"/>
              </a:spcAft>
              <a:buFontTx/>
              <a:buNone/>
              <a:defRPr/>
            </a:pPr>
            <a:r>
              <a:rPr kumimoji="0" lang="en-US" altLang="zh-CN" sz="8000" u="none" spc="50" dirty="0">
                <a:ln w="11430"/>
                <a:solidFill>
                  <a:srgbClr val="FFFF00"/>
                </a:solidFill>
                <a:effectLst>
                  <a:outerShdw blurRad="76200" dist="50800" dir="5400000" algn="tl" rotWithShape="0">
                    <a:srgbClr val="000000">
                      <a:alpha val="65000"/>
                    </a:srgbClr>
                  </a:outerShdw>
                </a:effectLst>
                <a:latin typeface="Arial" pitchFamily="34" charset="0"/>
                <a:ea typeface="黑体" pitchFamily="2" charset="-122"/>
                <a:cs typeface="Arial" pitchFamily="34" charset="0"/>
              </a:rPr>
              <a:t>Thank you</a:t>
            </a:r>
            <a:r>
              <a:rPr kumimoji="0" lang="zh-CN" altLang="en-US" sz="8000" u="none" spc="50" dirty="0">
                <a:ln w="11430"/>
                <a:solidFill>
                  <a:srgbClr val="FFFF00"/>
                </a:solidFill>
                <a:effectLst>
                  <a:outerShdw blurRad="76200" dist="50800" dir="5400000" algn="tl" rotWithShape="0">
                    <a:srgbClr val="000000">
                      <a:alpha val="65000"/>
                    </a:srgbClr>
                  </a:outerShdw>
                </a:effectLst>
                <a:latin typeface="黑体" pitchFamily="2" charset="-122"/>
                <a:ea typeface="黑体" pitchFamily="2" charset="-122"/>
              </a:rPr>
              <a:t>！</a:t>
            </a:r>
            <a:endParaRPr kumimoji="0" lang="en-US" sz="8000" u="none" spc="50" dirty="0">
              <a:ln w="11430"/>
              <a:solidFill>
                <a:srgbClr val="FFFF00"/>
              </a:solidFill>
              <a:effectLst>
                <a:outerShdw blurRad="76200" dist="50800" dir="5400000" algn="tl" rotWithShape="0">
                  <a:srgbClr val="000000">
                    <a:alpha val="65000"/>
                  </a:srgbClr>
                </a:outerShdw>
              </a:effectLst>
              <a:latin typeface="黑体" pitchFamily="2" charset="-122"/>
              <a:ea typeface="黑体" pitchFamily="2" charset="-122"/>
            </a:endParaRPr>
          </a:p>
        </p:txBody>
      </p:sp>
      <p:sp>
        <p:nvSpPr>
          <p:cNvPr id="4" name="标题 1"/>
          <p:cNvSpPr txBox="1">
            <a:spLocks/>
          </p:cNvSpPr>
          <p:nvPr/>
        </p:nvSpPr>
        <p:spPr>
          <a:xfrm>
            <a:off x="0" y="912964"/>
            <a:ext cx="9144000" cy="147002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sz="8800" b="1" i="0" u="none" strike="noStrike" kern="1200" cap="none" spc="0" normalizeH="0" baseline="0" noProof="0" dirty="0">
                <a:ln w="18415" cmpd="sng">
                  <a:solidFill>
                    <a:srgbClr val="FFFFFF"/>
                  </a:solidFill>
                  <a:prstDash val="solid"/>
                </a:ln>
                <a:solidFill>
                  <a:srgbClr val="0099FF"/>
                </a:solidFill>
                <a:effectLst>
                  <a:outerShdw blurRad="63500" dir="3600000" algn="tl" rotWithShape="0">
                    <a:srgbClr val="000000">
                      <a:alpha val="70000"/>
                    </a:srgbClr>
                  </a:outerShdw>
                </a:effectLst>
                <a:uLnTx/>
                <a:uFillTx/>
                <a:latin typeface="微软雅黑" pitchFamily="34" charset="-122"/>
                <a:ea typeface="微软雅黑" pitchFamily="34" charset="-122"/>
                <a:cs typeface="+mj-cs"/>
              </a:rPr>
              <a:t>感谢聆听</a:t>
            </a:r>
          </a:p>
        </p:txBody>
      </p:sp>
    </p:spTree>
    <p:extLst>
      <p:ext uri="{BB962C8B-B14F-4D97-AF65-F5344CB8AC3E}">
        <p14:creationId xmlns:p14="http://schemas.microsoft.com/office/powerpoint/2010/main" val="29724951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afterEffect">
                                  <p:stCondLst>
                                    <p:cond delay="0"/>
                                  </p:stCondLst>
                                  <p:childTnLst>
                                    <p:animClr clrSpc="rgb" dir="cw">
                                      <p:cBhvr override="childStyle">
                                        <p:cTn id="6" dur="1000" fill="hold"/>
                                        <p:tgtEl>
                                          <p:spTgt spid="48134"/>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29609" y="611850"/>
            <a:ext cx="8548577" cy="5770811"/>
          </a:xfrm>
          <a:prstGeom prst="rect">
            <a:avLst/>
          </a:prstGeom>
          <a:noFill/>
          <a:ln w="9525">
            <a:noFill/>
            <a:miter lim="800000"/>
            <a:headEnd/>
            <a:tailEnd/>
          </a:ln>
          <a:effectLst/>
        </p:spPr>
        <p:txBody>
          <a:bodyPr wrap="square">
            <a:spAutoFit/>
          </a:bodyPr>
          <a:lstStyle/>
          <a:p>
            <a:pPr marL="0" marR="0" lvl="0" indent="0" algn="just" defTabSz="914400" rtl="0" eaLnBrk="1" fontAlgn="base" latinLnBrk="0" hangingPunct="1">
              <a:lnSpc>
                <a:spcPct val="105000"/>
              </a:lnSpc>
              <a:spcBef>
                <a:spcPct val="30000"/>
              </a:spcBef>
              <a:spcAft>
                <a:spcPct val="0"/>
              </a:spcAft>
              <a:buClr>
                <a:srgbClr val="FF0000"/>
              </a:buClr>
              <a:buSzPct val="120000"/>
              <a:buFont typeface="Wingdings" pitchFamily="2" charset="2"/>
              <a:buNone/>
              <a:tabLst>
                <a:tab pos="542925" algn="l"/>
              </a:tabLst>
              <a:defRPr/>
            </a:pPr>
            <a:r>
              <a:rPr kumimoji="1"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122"/>
                <a:cs typeface="+mn-cs"/>
              </a:rPr>
              <a:t>Atmospheric predictability varies obviously with time and depends on the particular state of atmospheric flows [</a:t>
            </a:r>
            <a:r>
              <a:rPr kumimoji="1" lang="en-US" altLang="zh-CN" sz="2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122"/>
                <a:cs typeface="+mn-cs"/>
              </a:rPr>
              <a:t>Lorenz</a:t>
            </a:r>
            <a:r>
              <a:rPr kumimoji="1"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122"/>
                <a:cs typeface="+mn-cs"/>
              </a:rPr>
              <a:t>, 1965].</a:t>
            </a:r>
            <a:r>
              <a:rPr kumimoji="1" lang="en-US" altLang="zh-CN"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122"/>
                <a:cs typeface="+mn-cs"/>
              </a:rPr>
              <a:t>  </a:t>
            </a:r>
            <a:endParaRPr kumimoji="1"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122"/>
              <a:cs typeface="+mn-cs"/>
            </a:endParaRPr>
          </a:p>
          <a:p>
            <a:pPr marL="0" marR="0" lvl="0" indent="0" algn="just" defTabSz="914400" rtl="0" eaLnBrk="1" fontAlgn="base" latinLnBrk="0" hangingPunct="1">
              <a:lnSpc>
                <a:spcPct val="105000"/>
              </a:lnSpc>
              <a:spcBef>
                <a:spcPct val="30000"/>
              </a:spcBef>
              <a:spcAft>
                <a:spcPct val="0"/>
              </a:spcAft>
              <a:buClr>
                <a:srgbClr val="FF0000"/>
              </a:buClr>
              <a:buSzTx/>
              <a:buFont typeface="Wingdings" pitchFamily="2" charset="2"/>
              <a:buNone/>
              <a:tabLst>
                <a:tab pos="542925" algn="l"/>
              </a:tabLst>
              <a:defRPr/>
            </a:pPr>
            <a:r>
              <a:rPr kumimoji="1"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122"/>
                <a:cs typeface="+mn-cs"/>
              </a:rPr>
              <a:t>Recent studies have found that extreme weather and climate events occur more frequently with the global warming [</a:t>
            </a:r>
            <a:r>
              <a:rPr kumimoji="1" lang="en-US" altLang="zh-CN" sz="2000" b="1"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宋体" charset="-122"/>
                <a:cs typeface="+mn-cs"/>
              </a:rPr>
              <a:t>Schär</a:t>
            </a:r>
            <a:r>
              <a:rPr kumimoji="1" lang="en-US" altLang="zh-CN" sz="2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122"/>
                <a:cs typeface="+mn-cs"/>
              </a:rPr>
              <a:t> et al.</a:t>
            </a:r>
            <a:r>
              <a:rPr kumimoji="1"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122"/>
                <a:cs typeface="+mn-cs"/>
              </a:rPr>
              <a:t>, 2004; </a:t>
            </a:r>
            <a:r>
              <a:rPr kumimoji="1" lang="en-US" altLang="zh-CN" sz="2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122"/>
                <a:cs typeface="+mn-cs"/>
              </a:rPr>
              <a:t>Webster et al.</a:t>
            </a:r>
            <a:r>
              <a:rPr kumimoji="1"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122"/>
                <a:cs typeface="+mn-cs"/>
              </a:rPr>
              <a:t>, 2005].</a:t>
            </a:r>
            <a:r>
              <a:rPr kumimoji="1" lang="en-US" altLang="zh-CN"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122"/>
                <a:cs typeface="+mn-cs"/>
              </a:rPr>
              <a:t>  </a:t>
            </a:r>
            <a:endParaRPr kumimoji="1"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122"/>
              <a:cs typeface="+mn-cs"/>
            </a:endParaRPr>
          </a:p>
          <a:p>
            <a:pPr marL="0" marR="0" lvl="0" indent="0" algn="just" defTabSz="914400" rtl="0" eaLnBrk="1" fontAlgn="base" latinLnBrk="0" hangingPunct="1">
              <a:lnSpc>
                <a:spcPct val="105000"/>
              </a:lnSpc>
              <a:spcBef>
                <a:spcPct val="30000"/>
              </a:spcBef>
              <a:spcAft>
                <a:spcPct val="0"/>
              </a:spcAft>
              <a:buClr>
                <a:srgbClr val="FF0000"/>
              </a:buClr>
              <a:buSzPct val="120000"/>
              <a:buFont typeface="Wingdings" pitchFamily="2" charset="2"/>
              <a:buNone/>
              <a:tabLst>
                <a:tab pos="542925" algn="l"/>
              </a:tabLst>
              <a:defRPr/>
            </a:pPr>
            <a:r>
              <a:rPr kumimoji="1" lang="en-US" altLang="zh-CN" sz="2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宋体" charset="-122"/>
                <a:cs typeface="+mn-cs"/>
              </a:rPr>
              <a:t>Interdecadal</a:t>
            </a:r>
            <a:r>
              <a:rPr kumimoji="1"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122"/>
                <a:cs typeface="+mn-cs"/>
              </a:rPr>
              <a:t> variability of atmospheric predictability shows some regional characteristics in different regions.</a:t>
            </a:r>
            <a:r>
              <a:rPr kumimoji="1" lang="en-US" altLang="zh-CN"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122"/>
                <a:cs typeface="+mn-cs"/>
              </a:rPr>
              <a:t>  </a:t>
            </a:r>
            <a:endParaRPr kumimoji="1" lang="en-US" altLang="zh-CN" sz="20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宋体" charset="-122"/>
              <a:cs typeface="+mn-cs"/>
            </a:endParaRPr>
          </a:p>
          <a:p>
            <a:pPr marL="0" marR="0" lvl="0" indent="0" algn="just" defTabSz="914400" rtl="0" eaLnBrk="1" fontAlgn="base" latinLnBrk="0" hangingPunct="1">
              <a:lnSpc>
                <a:spcPct val="100000"/>
              </a:lnSpc>
              <a:spcBef>
                <a:spcPct val="30000"/>
              </a:spcBef>
              <a:spcAft>
                <a:spcPct val="0"/>
              </a:spcAft>
              <a:buClr>
                <a:srgbClr val="FF0000"/>
              </a:buClr>
              <a:buSzTx/>
              <a:buFont typeface="Wingdings" pitchFamily="2" charset="2"/>
              <a:buNone/>
              <a:tabLst>
                <a:tab pos="185738" algn="l"/>
              </a:tabLst>
              <a:defRPr/>
            </a:pPr>
            <a:r>
              <a:rPr kumimoji="1"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122"/>
                <a:cs typeface="+mn-cs"/>
              </a:rPr>
              <a:t>So far, few investigations on the </a:t>
            </a:r>
            <a:r>
              <a:rPr kumimoji="1" lang="en-US" altLang="zh-CN" sz="2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宋体" charset="-122"/>
                <a:cs typeface="+mn-cs"/>
              </a:rPr>
              <a:t>interdecadal</a:t>
            </a:r>
            <a:r>
              <a:rPr kumimoji="1"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122"/>
                <a:cs typeface="+mn-cs"/>
              </a:rPr>
              <a:t> changes of weather potential predictability (WPP).</a:t>
            </a:r>
          </a:p>
          <a:p>
            <a:pPr marL="0" marR="0" lvl="0" indent="0" algn="just" defTabSz="914400" rtl="0" eaLnBrk="1" fontAlgn="base" latinLnBrk="0" hangingPunct="1">
              <a:lnSpc>
                <a:spcPct val="100000"/>
              </a:lnSpc>
              <a:spcBef>
                <a:spcPct val="30000"/>
              </a:spcBef>
              <a:spcAft>
                <a:spcPct val="0"/>
              </a:spcAft>
              <a:buClr>
                <a:srgbClr val="FF0000"/>
              </a:buClr>
              <a:buSzTx/>
              <a:buFont typeface="Wingdings" pitchFamily="2" charset="2"/>
              <a:buNone/>
              <a:tabLst>
                <a:tab pos="185738" algn="l"/>
              </a:tabLst>
              <a:defRPr/>
            </a:pPr>
            <a:r>
              <a:rPr kumimoji="1"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122"/>
                <a:cs typeface="+mn-cs"/>
              </a:rPr>
              <a:t>The study of the </a:t>
            </a:r>
            <a:r>
              <a:rPr kumimoji="1" lang="en-US" altLang="zh-CN" sz="2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宋体" charset="-122"/>
                <a:cs typeface="+mn-cs"/>
              </a:rPr>
              <a:t>interdecadal</a:t>
            </a:r>
            <a:r>
              <a:rPr kumimoji="1"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122"/>
                <a:cs typeface="+mn-cs"/>
              </a:rPr>
              <a:t> changes of WPP is of significance:</a:t>
            </a:r>
          </a:p>
          <a:p>
            <a:pPr marL="542925" marR="0" lvl="0" indent="-542925" algn="just" defTabSz="914400" rtl="0" eaLnBrk="1" fontAlgn="base" latinLnBrk="0" hangingPunct="1">
              <a:lnSpc>
                <a:spcPct val="100000"/>
              </a:lnSpc>
              <a:spcBef>
                <a:spcPct val="30000"/>
              </a:spcBef>
              <a:spcAft>
                <a:spcPct val="0"/>
              </a:spcAft>
              <a:buClr>
                <a:srgbClr val="FF0000"/>
              </a:buClr>
              <a:buSzTx/>
              <a:buFont typeface="Wingdings" pitchFamily="2" charset="2"/>
              <a:buNone/>
              <a:tabLst>
                <a:tab pos="185738" algn="l"/>
              </a:tabLst>
              <a:defRPr/>
            </a:pPr>
            <a:r>
              <a:rPr kumimoji="1"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122"/>
                <a:cs typeface="+mn-cs"/>
              </a:rPr>
              <a:t>     (a) to learn about the changes of internal dynamics variability of the atmosphere. </a:t>
            </a:r>
          </a:p>
          <a:p>
            <a:pPr marL="542925" marR="0" lvl="0" indent="-542925" algn="just" defTabSz="914400" rtl="0" eaLnBrk="1" fontAlgn="base" latinLnBrk="0" hangingPunct="1">
              <a:lnSpc>
                <a:spcPct val="100000"/>
              </a:lnSpc>
              <a:spcBef>
                <a:spcPct val="30000"/>
              </a:spcBef>
              <a:spcAft>
                <a:spcPct val="0"/>
              </a:spcAft>
              <a:buClr>
                <a:srgbClr val="FF0000"/>
              </a:buClr>
              <a:buSzTx/>
              <a:buFont typeface="Wingdings" pitchFamily="2" charset="2"/>
              <a:buNone/>
              <a:tabLst>
                <a:tab pos="185738" algn="l"/>
              </a:tabLst>
              <a:defRPr/>
            </a:pPr>
            <a:r>
              <a:rPr kumimoji="1"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122"/>
                <a:cs typeface="+mn-cs"/>
              </a:rPr>
              <a:t>     (b) to know about the effects of the global warming and other external </a:t>
            </a:r>
            <a:r>
              <a:rPr kumimoji="1" lang="en-US" altLang="zh-CN" sz="2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宋体" charset="-122"/>
                <a:cs typeface="+mn-cs"/>
              </a:rPr>
              <a:t>forcings</a:t>
            </a:r>
            <a:r>
              <a:rPr kumimoji="1"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122"/>
                <a:cs typeface="+mn-cs"/>
              </a:rPr>
              <a:t> on atmospheric predictability. </a:t>
            </a:r>
          </a:p>
          <a:p>
            <a:pPr marL="542925" marR="0" lvl="0" indent="-542925" algn="just" defTabSz="914400" rtl="0" eaLnBrk="1" fontAlgn="base" latinLnBrk="0" hangingPunct="1">
              <a:lnSpc>
                <a:spcPct val="100000"/>
              </a:lnSpc>
              <a:spcBef>
                <a:spcPct val="30000"/>
              </a:spcBef>
              <a:spcAft>
                <a:spcPct val="0"/>
              </a:spcAft>
              <a:buClr>
                <a:srgbClr val="FF0000"/>
              </a:buClr>
              <a:buSzTx/>
              <a:buFont typeface="Wingdings" pitchFamily="2" charset="2"/>
              <a:buNone/>
              <a:tabLst>
                <a:tab pos="185738" algn="l"/>
              </a:tabLst>
              <a:defRPr/>
            </a:pPr>
            <a:r>
              <a:rPr kumimoji="1"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122"/>
                <a:cs typeface="+mn-cs"/>
              </a:rPr>
              <a:t>     (c) to learn about the upper limit of prediction from numerical models</a:t>
            </a:r>
            <a:r>
              <a:rPr kumimoji="1" lang="en-US" altLang="zh-CN" sz="2000" b="1"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宋体" charset="-122"/>
                <a:cs typeface="+mn-cs"/>
              </a:rPr>
              <a:t>.</a:t>
            </a:r>
            <a:endParaRPr kumimoji="1" lang="en-US" altLang="zh-CN" sz="2000" b="1" i="0" u="none" strike="noStrike" kern="1200" cap="none" spc="0" normalizeH="0" baseline="0" noProof="0" dirty="0">
              <a:ln>
                <a:noFill/>
              </a:ln>
              <a:solidFill>
                <a:srgbClr val="0000FF"/>
              </a:solidFill>
              <a:effectLst>
                <a:outerShdw blurRad="38100" dist="38100" dir="2700000" algn="tl">
                  <a:srgbClr val="000000"/>
                </a:outerShdw>
              </a:effectLst>
              <a:uLnTx/>
              <a:uFillTx/>
              <a:latin typeface="Arial" charset="0"/>
              <a:ea typeface="宋体" charset="-122"/>
              <a:cs typeface="+mn-cs"/>
            </a:endParaRPr>
          </a:p>
        </p:txBody>
      </p:sp>
    </p:spTree>
    <p:extLst>
      <p:ext uri="{BB962C8B-B14F-4D97-AF65-F5344CB8AC3E}">
        <p14:creationId xmlns:p14="http://schemas.microsoft.com/office/powerpoint/2010/main" val="175236159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1"/>
          <p:cNvPicPr>
            <a:picLocks noChangeAspect="1" noChangeArrowheads="1"/>
          </p:cNvPicPr>
          <p:nvPr/>
        </p:nvPicPr>
        <p:blipFill>
          <a:blip r:embed="rId2" cstate="print"/>
          <a:srcRect/>
          <a:stretch>
            <a:fillRect/>
          </a:stretch>
        </p:blipFill>
        <p:spPr bwMode="auto">
          <a:xfrm>
            <a:off x="493713" y="868363"/>
            <a:ext cx="5148262" cy="2411412"/>
          </a:xfrm>
          <a:prstGeom prst="rect">
            <a:avLst/>
          </a:prstGeom>
          <a:solidFill>
            <a:schemeClr val="tx1"/>
          </a:solidFill>
          <a:ln w="38100" algn="ctr">
            <a:noFill/>
            <a:miter lim="800000"/>
            <a:headEnd/>
            <a:tailEnd/>
          </a:ln>
        </p:spPr>
      </p:pic>
      <p:sp>
        <p:nvSpPr>
          <p:cNvPr id="3" name="矩形 3"/>
          <p:cNvSpPr>
            <a:spLocks noChangeArrowheads="1"/>
          </p:cNvSpPr>
          <p:nvPr/>
        </p:nvSpPr>
        <p:spPr bwMode="auto">
          <a:xfrm>
            <a:off x="5865813" y="892175"/>
            <a:ext cx="2684462" cy="704808"/>
          </a:xfrm>
          <a:prstGeom prst="rect">
            <a:avLst/>
          </a:prstGeom>
          <a:noFill/>
          <a:ln w="9525">
            <a:noFill/>
            <a:miter lim="800000"/>
            <a:headEnd/>
            <a:tailEnd/>
          </a:ln>
        </p:spPr>
        <p:txBody>
          <a:bodyPr>
            <a:spAutoFit/>
          </a:bodyPr>
          <a:lstStyle/>
          <a:p>
            <a:pPr algn="ctr">
              <a:lnSpc>
                <a:spcPct val="100000"/>
              </a:lnSpc>
              <a:spcBef>
                <a:spcPts val="600"/>
              </a:spcBef>
              <a:buFont typeface="Wingdings" pitchFamily="2" charset="2"/>
              <a:buNone/>
              <a:defRPr/>
            </a:pPr>
            <a:r>
              <a:rPr lang="en-US" altLang="zh-CN" sz="2200" u="none" dirty="0">
                <a:solidFill>
                  <a:srgbClr val="FFFF00"/>
                </a:solidFill>
                <a:effectLst>
                  <a:outerShdw blurRad="38100" dist="38100" dir="2700000" algn="tl">
                    <a:srgbClr val="000000"/>
                  </a:outerShdw>
                </a:effectLst>
                <a:latin typeface="Arial" pitchFamily="34" charset="0"/>
                <a:cs typeface="Arial" pitchFamily="34" charset="0"/>
              </a:rPr>
              <a:t>BV</a:t>
            </a:r>
            <a:r>
              <a:rPr lang="zh-CN" altLang="en-US" sz="2200" u="none" dirty="0">
                <a:solidFill>
                  <a:srgbClr val="FFFF00"/>
                </a:solidFill>
                <a:effectLst>
                  <a:outerShdw blurRad="38100" dist="38100" dir="2700000" algn="tl">
                    <a:srgbClr val="000000"/>
                  </a:outerShdw>
                </a:effectLst>
                <a:latin typeface="Arial" pitchFamily="34" charset="0"/>
                <a:cs typeface="Arial" pitchFamily="34" charset="0"/>
              </a:rPr>
              <a:t>生成的示意图</a:t>
            </a:r>
            <a:endParaRPr lang="en-US" altLang="zh-CN" sz="2200" u="none" dirty="0">
              <a:solidFill>
                <a:srgbClr val="FFFF00"/>
              </a:solidFill>
              <a:effectLst>
                <a:outerShdw blurRad="38100" dist="38100" dir="2700000" algn="tl">
                  <a:srgbClr val="000000"/>
                </a:outerShdw>
              </a:effectLst>
              <a:latin typeface="Arial" pitchFamily="34" charset="0"/>
              <a:cs typeface="Arial" pitchFamily="34" charset="0"/>
            </a:endParaRPr>
          </a:p>
          <a:p>
            <a:pPr algn="ctr">
              <a:lnSpc>
                <a:spcPct val="80000"/>
              </a:lnSpc>
              <a:spcBef>
                <a:spcPts val="600"/>
              </a:spcBef>
              <a:buFont typeface="Wingdings" pitchFamily="2" charset="2"/>
              <a:buNone/>
              <a:defRPr/>
            </a:pPr>
            <a:r>
              <a:rPr lang="en-US" altLang="zh-CN" sz="1600" u="none" dirty="0">
                <a:solidFill>
                  <a:srgbClr val="FFFF00"/>
                </a:solidFill>
                <a:effectLst>
                  <a:outerShdw blurRad="38100" dist="38100" dir="2700000" algn="tl">
                    <a:srgbClr val="000000"/>
                  </a:outerShdw>
                </a:effectLst>
                <a:latin typeface="Arial" pitchFamily="34" charset="0"/>
                <a:cs typeface="Arial" pitchFamily="34" charset="0"/>
              </a:rPr>
              <a:t>(</a:t>
            </a:r>
            <a:r>
              <a:rPr lang="en-US" altLang="zh-CN" sz="1600" u="none" dirty="0" err="1">
                <a:solidFill>
                  <a:srgbClr val="FFFF00"/>
                </a:solidFill>
                <a:effectLst>
                  <a:outerShdw blurRad="38100" dist="38100" dir="2700000" algn="tl">
                    <a:srgbClr val="000000"/>
                  </a:outerShdw>
                </a:effectLst>
                <a:latin typeface="Arial" pitchFamily="34" charset="0"/>
                <a:cs typeface="Arial" pitchFamily="34" charset="0"/>
              </a:rPr>
              <a:t>Toth</a:t>
            </a:r>
            <a:r>
              <a:rPr lang="en-US" altLang="zh-CN" sz="1600" u="none" dirty="0">
                <a:solidFill>
                  <a:srgbClr val="FFFF00"/>
                </a:solidFill>
                <a:effectLst>
                  <a:outerShdw blurRad="38100" dist="38100" dir="2700000" algn="tl">
                    <a:srgbClr val="000000"/>
                  </a:outerShdw>
                </a:effectLst>
                <a:latin typeface="Arial" pitchFamily="34" charset="0"/>
                <a:cs typeface="Arial" pitchFamily="34" charset="0"/>
              </a:rPr>
              <a:t> &amp; </a:t>
            </a:r>
            <a:r>
              <a:rPr lang="en-US" altLang="zh-CN" sz="1600" u="none" dirty="0" err="1">
                <a:solidFill>
                  <a:srgbClr val="FFFF00"/>
                </a:solidFill>
                <a:effectLst>
                  <a:outerShdw blurRad="38100" dist="38100" dir="2700000" algn="tl">
                    <a:srgbClr val="000000"/>
                  </a:outerShdw>
                </a:effectLst>
                <a:latin typeface="Arial" pitchFamily="34" charset="0"/>
                <a:cs typeface="Arial" pitchFamily="34" charset="0"/>
              </a:rPr>
              <a:t>Kalnay</a:t>
            </a:r>
            <a:r>
              <a:rPr lang="en-US" altLang="zh-CN" sz="1600" u="none" dirty="0">
                <a:solidFill>
                  <a:srgbClr val="FFFF00"/>
                </a:solidFill>
                <a:effectLst>
                  <a:outerShdw blurRad="38100" dist="38100" dir="2700000" algn="tl">
                    <a:srgbClr val="000000"/>
                  </a:outerShdw>
                </a:effectLst>
                <a:latin typeface="Arial" pitchFamily="34" charset="0"/>
                <a:cs typeface="Arial" pitchFamily="34" charset="0"/>
              </a:rPr>
              <a:t>, 1997)</a:t>
            </a:r>
            <a:endParaRPr lang="zh-CN" altLang="en-US" sz="1600" u="none" dirty="0">
              <a:solidFill>
                <a:srgbClr val="FFFF00"/>
              </a:solidFill>
              <a:effectLst>
                <a:outerShdw blurRad="38100" dist="38100" dir="2700000" algn="tl">
                  <a:srgbClr val="000000"/>
                </a:outerShdw>
              </a:effectLst>
              <a:latin typeface="Arial" pitchFamily="34" charset="0"/>
              <a:cs typeface="Arial" pitchFamily="34" charset="0"/>
            </a:endParaRPr>
          </a:p>
        </p:txBody>
      </p:sp>
      <p:sp>
        <p:nvSpPr>
          <p:cNvPr id="7172" name="圆角矩形 7"/>
          <p:cNvSpPr>
            <a:spLocks noChangeArrowheads="1"/>
          </p:cNvSpPr>
          <p:nvPr/>
        </p:nvSpPr>
        <p:spPr bwMode="auto">
          <a:xfrm>
            <a:off x="5865813" y="1802387"/>
            <a:ext cx="3114285" cy="429054"/>
          </a:xfrm>
          <a:prstGeom prst="roundRect">
            <a:avLst>
              <a:gd name="adj" fmla="val 16667"/>
            </a:avLst>
          </a:prstGeom>
          <a:solidFill>
            <a:srgbClr val="003399"/>
          </a:solidFill>
          <a:ln w="38100" algn="ctr">
            <a:solidFill>
              <a:schemeClr val="tx1"/>
            </a:solidFill>
            <a:round/>
            <a:headEnd/>
            <a:tailEnd/>
          </a:ln>
        </p:spPr>
        <p:txBody>
          <a:bodyPr wrap="square">
            <a:spAutoFit/>
          </a:bodyPr>
          <a:lstStyle/>
          <a:p>
            <a:pPr algn="just">
              <a:buNone/>
              <a:defRPr/>
            </a:pPr>
            <a:r>
              <a:rPr lang="zh-CN" altLang="en-US" sz="1600" u="none" dirty="0">
                <a:effectLst>
                  <a:outerShdw blurRad="38100" dist="38100" dir="2700000" algn="tl">
                    <a:srgbClr val="000000"/>
                  </a:outerShdw>
                </a:effectLst>
                <a:latin typeface="Arial" pitchFamily="34" charset="0"/>
                <a:cs typeface="Arial" pitchFamily="34" charset="0"/>
              </a:rPr>
              <a:t>非线性，省时，随流型变化</a:t>
            </a:r>
          </a:p>
        </p:txBody>
      </p:sp>
      <p:sp>
        <p:nvSpPr>
          <p:cNvPr id="6" name="圆角矩形 7"/>
          <p:cNvSpPr>
            <a:spLocks noChangeArrowheads="1"/>
          </p:cNvSpPr>
          <p:nvPr/>
        </p:nvSpPr>
        <p:spPr bwMode="auto">
          <a:xfrm>
            <a:off x="5865814" y="2442207"/>
            <a:ext cx="3122911" cy="755952"/>
          </a:xfrm>
          <a:prstGeom prst="roundRect">
            <a:avLst>
              <a:gd name="adj" fmla="val 16667"/>
            </a:avLst>
          </a:prstGeom>
          <a:solidFill>
            <a:schemeClr val="accent2">
              <a:lumMod val="75000"/>
            </a:schemeClr>
          </a:solidFill>
          <a:ln w="38100" algn="ctr">
            <a:solidFill>
              <a:schemeClr val="tx1"/>
            </a:solidFill>
            <a:round/>
            <a:headEnd/>
            <a:tailEnd/>
          </a:ln>
        </p:spPr>
        <p:txBody>
          <a:bodyPr wrap="square">
            <a:spAutoFit/>
          </a:bodyPr>
          <a:lstStyle/>
          <a:p>
            <a:pPr algn="just">
              <a:buFont typeface="Wingdings" pitchFamily="2" charset="2"/>
              <a:buNone/>
              <a:defRPr/>
            </a:pPr>
            <a:r>
              <a:rPr lang="zh-CN" altLang="en-US" sz="1600" u="none" dirty="0">
                <a:effectLst>
                  <a:outerShdw blurRad="38100" dist="38100" dir="2700000" algn="tl">
                    <a:srgbClr val="000000"/>
                  </a:outerShdw>
                </a:effectLst>
                <a:latin typeface="Arial" pitchFamily="34" charset="0"/>
                <a:cs typeface="Arial" pitchFamily="34" charset="0"/>
              </a:rPr>
              <a:t>仅抓住主导</a:t>
            </a:r>
            <a:r>
              <a:rPr lang="en-US" altLang="zh-CN" sz="1600" u="none" dirty="0">
                <a:effectLst>
                  <a:outerShdw blurRad="38100" dist="38100" dir="2700000" algn="tl">
                    <a:srgbClr val="000000"/>
                  </a:outerShdw>
                </a:effectLst>
                <a:latin typeface="Arial" pitchFamily="34" charset="0"/>
                <a:cs typeface="Arial" pitchFamily="34" charset="0"/>
              </a:rPr>
              <a:t>LLV</a:t>
            </a:r>
            <a:r>
              <a:rPr lang="zh-CN" altLang="en-US" sz="1600" u="none" dirty="0">
                <a:effectLst>
                  <a:outerShdw blurRad="38100" dist="38100" dir="2700000" algn="tl">
                    <a:srgbClr val="000000"/>
                  </a:outerShdw>
                </a:effectLst>
                <a:latin typeface="Arial" pitchFamily="34" charset="0"/>
                <a:cs typeface="Arial" pitchFamily="34" charset="0"/>
              </a:rPr>
              <a:t>信息，扰动独立性不好，获取增长误差不稳定</a:t>
            </a:r>
          </a:p>
        </p:txBody>
      </p:sp>
      <p:pic>
        <p:nvPicPr>
          <p:cNvPr id="7174" name="Picture 1" descr="C:\Users\fj\AppData\Local\Temp\06L}](@WO0XT4NAG65LY90O.jpg"/>
          <p:cNvPicPr>
            <a:picLocks noChangeAspect="1" noChangeArrowheads="1"/>
          </p:cNvPicPr>
          <p:nvPr/>
        </p:nvPicPr>
        <p:blipFill>
          <a:blip r:embed="rId3" cstate="print"/>
          <a:srcRect/>
          <a:stretch>
            <a:fillRect/>
          </a:stretch>
        </p:blipFill>
        <p:spPr bwMode="auto">
          <a:xfrm>
            <a:off x="485775" y="3692525"/>
            <a:ext cx="5137150" cy="2351088"/>
          </a:xfrm>
          <a:prstGeom prst="rect">
            <a:avLst/>
          </a:prstGeom>
          <a:noFill/>
          <a:ln w="9525">
            <a:noFill/>
            <a:miter lim="800000"/>
            <a:headEnd/>
            <a:tailEnd/>
          </a:ln>
        </p:spPr>
      </p:pic>
      <p:pic>
        <p:nvPicPr>
          <p:cNvPr id="7175" name="Picture 3"/>
          <p:cNvPicPr>
            <a:picLocks noChangeAspect="1" noChangeArrowheads="1"/>
          </p:cNvPicPr>
          <p:nvPr/>
        </p:nvPicPr>
        <p:blipFill>
          <a:blip r:embed="rId4" cstate="print"/>
          <a:srcRect t="12122"/>
          <a:stretch>
            <a:fillRect/>
          </a:stretch>
        </p:blipFill>
        <p:spPr bwMode="auto">
          <a:xfrm>
            <a:off x="1203325" y="6203950"/>
            <a:ext cx="1511300" cy="414338"/>
          </a:xfrm>
          <a:prstGeom prst="rect">
            <a:avLst/>
          </a:prstGeom>
          <a:noFill/>
          <a:ln w="38100" algn="ctr">
            <a:noFill/>
            <a:miter lim="800000"/>
            <a:headEnd/>
            <a:tailEnd/>
          </a:ln>
        </p:spPr>
      </p:pic>
      <p:pic>
        <p:nvPicPr>
          <p:cNvPr id="7176" name="Picture 4"/>
          <p:cNvPicPr>
            <a:picLocks noChangeAspect="1" noChangeArrowheads="1"/>
          </p:cNvPicPr>
          <p:nvPr/>
        </p:nvPicPr>
        <p:blipFill>
          <a:blip r:embed="rId5" cstate="print"/>
          <a:srcRect/>
          <a:stretch>
            <a:fillRect/>
          </a:stretch>
        </p:blipFill>
        <p:spPr bwMode="auto">
          <a:xfrm>
            <a:off x="3509963" y="6210300"/>
            <a:ext cx="1265237" cy="423863"/>
          </a:xfrm>
          <a:prstGeom prst="rect">
            <a:avLst/>
          </a:prstGeom>
          <a:noFill/>
          <a:ln w="38100" algn="ctr">
            <a:noFill/>
            <a:miter lim="800000"/>
            <a:headEnd/>
            <a:tailEnd/>
          </a:ln>
        </p:spPr>
      </p:pic>
      <p:sp>
        <p:nvSpPr>
          <p:cNvPr id="10" name="矩形 3"/>
          <p:cNvSpPr>
            <a:spLocks noChangeArrowheads="1"/>
          </p:cNvSpPr>
          <p:nvPr/>
        </p:nvSpPr>
        <p:spPr bwMode="auto">
          <a:xfrm>
            <a:off x="5872163" y="3690938"/>
            <a:ext cx="2901950" cy="754053"/>
          </a:xfrm>
          <a:prstGeom prst="rect">
            <a:avLst/>
          </a:prstGeom>
          <a:noFill/>
          <a:ln w="9525">
            <a:noFill/>
            <a:miter lim="800000"/>
            <a:headEnd/>
            <a:tailEnd/>
          </a:ln>
        </p:spPr>
        <p:txBody>
          <a:bodyPr>
            <a:spAutoFit/>
          </a:bodyPr>
          <a:lstStyle/>
          <a:p>
            <a:pPr algn="ctr">
              <a:lnSpc>
                <a:spcPct val="100000"/>
              </a:lnSpc>
              <a:spcBef>
                <a:spcPts val="600"/>
              </a:spcBef>
              <a:buNone/>
              <a:defRPr/>
            </a:pPr>
            <a:r>
              <a:rPr lang="en-US" altLang="zh-CN" sz="2200" u="none" dirty="0">
                <a:solidFill>
                  <a:srgbClr val="FFFF00"/>
                </a:solidFill>
                <a:effectLst>
                  <a:outerShdw blurRad="38100" dist="38100" dir="2700000" algn="tl">
                    <a:srgbClr val="000000"/>
                  </a:outerShdw>
                </a:effectLst>
                <a:latin typeface="Arial" pitchFamily="34" charset="0"/>
                <a:cs typeface="Arial" pitchFamily="34" charset="0"/>
              </a:rPr>
              <a:t>SV</a:t>
            </a:r>
            <a:r>
              <a:rPr lang="zh-CN" altLang="en-US" sz="2200" u="none" dirty="0">
                <a:solidFill>
                  <a:srgbClr val="FFFF00"/>
                </a:solidFill>
                <a:effectLst>
                  <a:outerShdw blurRad="38100" dist="38100" dir="2700000" algn="tl">
                    <a:srgbClr val="000000"/>
                  </a:outerShdw>
                </a:effectLst>
                <a:latin typeface="Arial" pitchFamily="34" charset="0"/>
                <a:cs typeface="Arial" pitchFamily="34" charset="0"/>
              </a:rPr>
              <a:t>生成的示意图</a:t>
            </a:r>
            <a:endParaRPr lang="en-US" altLang="zh-CN" sz="2200" u="none" dirty="0">
              <a:solidFill>
                <a:srgbClr val="FFFF00"/>
              </a:solidFill>
              <a:effectLst>
                <a:outerShdw blurRad="38100" dist="38100" dir="2700000" algn="tl">
                  <a:srgbClr val="000000"/>
                </a:outerShdw>
              </a:effectLst>
              <a:latin typeface="Arial" pitchFamily="34" charset="0"/>
              <a:cs typeface="Arial" pitchFamily="34" charset="0"/>
            </a:endParaRPr>
          </a:p>
          <a:p>
            <a:pPr algn="ctr">
              <a:lnSpc>
                <a:spcPct val="100000"/>
              </a:lnSpc>
              <a:spcBef>
                <a:spcPts val="600"/>
              </a:spcBef>
              <a:buClr>
                <a:srgbClr val="FFFF00"/>
              </a:buClr>
              <a:buNone/>
              <a:defRPr/>
            </a:pPr>
            <a:r>
              <a:rPr lang="en-US" altLang="zh-CN" sz="1600" u="none" dirty="0">
                <a:solidFill>
                  <a:srgbClr val="FFFF00"/>
                </a:solidFill>
                <a:effectLst>
                  <a:outerShdw blurRad="38100" dist="38100" dir="2700000" algn="tl">
                    <a:srgbClr val="000000"/>
                  </a:outerShdw>
                </a:effectLst>
                <a:latin typeface="Arial" pitchFamily="34" charset="0"/>
                <a:cs typeface="Arial" pitchFamily="34" charset="0"/>
              </a:rPr>
              <a:t>(</a:t>
            </a:r>
            <a:r>
              <a:rPr lang="en-US" altLang="zh-CN" sz="1600" u="none" dirty="0" err="1">
                <a:solidFill>
                  <a:srgbClr val="FFFF00"/>
                </a:solidFill>
                <a:effectLst>
                  <a:outerShdw blurRad="38100" dist="38100" dir="2700000" algn="tl">
                    <a:srgbClr val="000000"/>
                  </a:outerShdw>
                </a:effectLst>
                <a:latin typeface="Arial" pitchFamily="34" charset="0"/>
                <a:cs typeface="Arial" pitchFamily="34" charset="0"/>
              </a:rPr>
              <a:t>Buizza</a:t>
            </a:r>
            <a:r>
              <a:rPr lang="en-US" altLang="zh-CN" sz="1600" u="none" dirty="0">
                <a:solidFill>
                  <a:srgbClr val="FFFF00"/>
                </a:solidFill>
                <a:effectLst>
                  <a:outerShdw blurRad="38100" dist="38100" dir="2700000" algn="tl">
                    <a:srgbClr val="000000"/>
                  </a:outerShdw>
                </a:effectLst>
                <a:latin typeface="Arial" pitchFamily="34" charset="0"/>
                <a:cs typeface="Arial" pitchFamily="34" charset="0"/>
              </a:rPr>
              <a:t> &amp; Palmer,  1995) </a:t>
            </a:r>
            <a:endParaRPr lang="zh-CN" altLang="en-US" sz="1600" u="none" dirty="0">
              <a:solidFill>
                <a:srgbClr val="FFFF00"/>
              </a:solidFill>
              <a:effectLst>
                <a:outerShdw blurRad="38100" dist="38100" dir="2700000" algn="tl">
                  <a:srgbClr val="000000"/>
                </a:outerShdw>
              </a:effectLst>
              <a:latin typeface="Arial" pitchFamily="34" charset="0"/>
              <a:cs typeface="Arial" pitchFamily="34" charset="0"/>
            </a:endParaRPr>
          </a:p>
        </p:txBody>
      </p:sp>
      <p:sp>
        <p:nvSpPr>
          <p:cNvPr id="7178" name="圆角矩形 7"/>
          <p:cNvSpPr>
            <a:spLocks noChangeArrowheads="1"/>
          </p:cNvSpPr>
          <p:nvPr/>
        </p:nvSpPr>
        <p:spPr bwMode="auto">
          <a:xfrm>
            <a:off x="5875338" y="4605224"/>
            <a:ext cx="3113387" cy="429054"/>
          </a:xfrm>
          <a:prstGeom prst="roundRect">
            <a:avLst>
              <a:gd name="adj" fmla="val 16667"/>
            </a:avLst>
          </a:prstGeom>
          <a:solidFill>
            <a:srgbClr val="003399"/>
          </a:solidFill>
          <a:ln w="38100" algn="ctr">
            <a:solidFill>
              <a:schemeClr val="tx1"/>
            </a:solidFill>
            <a:round/>
            <a:headEnd/>
            <a:tailEnd/>
          </a:ln>
        </p:spPr>
        <p:txBody>
          <a:bodyPr wrap="square">
            <a:spAutoFit/>
          </a:bodyPr>
          <a:lstStyle/>
          <a:p>
            <a:pPr>
              <a:buFont typeface="Wingdings" pitchFamily="2" charset="2"/>
              <a:buNone/>
            </a:pPr>
            <a:r>
              <a:rPr lang="zh-CN" altLang="en-US" sz="1600" u="none" dirty="0">
                <a:effectLst>
                  <a:outerShdw blurRad="38100" dist="38100" dir="2700000" algn="tl">
                    <a:srgbClr val="000000"/>
                  </a:outerShdw>
                </a:effectLst>
                <a:latin typeface="Arial" pitchFamily="34" charset="0"/>
                <a:cs typeface="Arial" pitchFamily="34" charset="0"/>
              </a:rPr>
              <a:t>正交，理论基础，随流型变化</a:t>
            </a:r>
          </a:p>
        </p:txBody>
      </p:sp>
      <p:sp>
        <p:nvSpPr>
          <p:cNvPr id="12" name="圆角矩形 7"/>
          <p:cNvSpPr>
            <a:spLocks noChangeArrowheads="1"/>
          </p:cNvSpPr>
          <p:nvPr/>
        </p:nvSpPr>
        <p:spPr bwMode="auto">
          <a:xfrm>
            <a:off x="5884863" y="5242557"/>
            <a:ext cx="3103862" cy="429054"/>
          </a:xfrm>
          <a:prstGeom prst="roundRect">
            <a:avLst>
              <a:gd name="adj" fmla="val 16667"/>
            </a:avLst>
          </a:prstGeom>
          <a:solidFill>
            <a:schemeClr val="accent2">
              <a:lumMod val="75000"/>
            </a:schemeClr>
          </a:solidFill>
          <a:ln w="38100" algn="ctr">
            <a:solidFill>
              <a:schemeClr val="tx1"/>
            </a:solidFill>
            <a:round/>
            <a:headEnd/>
            <a:tailEnd/>
          </a:ln>
        </p:spPr>
        <p:txBody>
          <a:bodyPr wrap="square">
            <a:spAutoFit/>
          </a:bodyPr>
          <a:lstStyle/>
          <a:p>
            <a:pPr marL="533400" indent="-533400">
              <a:buFont typeface="Wingdings" pitchFamily="2" charset="2"/>
              <a:buNone/>
              <a:defRPr/>
            </a:pPr>
            <a:r>
              <a:rPr lang="zh-CN" altLang="en-US" sz="1600" u="none" dirty="0">
                <a:effectLst>
                  <a:outerShdw blurRad="38100" dist="38100" dir="2700000" algn="tl">
                    <a:srgbClr val="000000"/>
                  </a:outerShdw>
                </a:effectLst>
                <a:latin typeface="Arial" pitchFamily="34" charset="0"/>
                <a:cs typeface="Arial" pitchFamily="34" charset="0"/>
              </a:rPr>
              <a:t>线性，计算复杂，耗时</a:t>
            </a:r>
          </a:p>
        </p:txBody>
      </p:sp>
      <p:sp>
        <p:nvSpPr>
          <p:cNvPr id="7180" name="右箭头 12"/>
          <p:cNvSpPr>
            <a:spLocks noChangeArrowheads="1"/>
          </p:cNvSpPr>
          <p:nvPr/>
        </p:nvSpPr>
        <p:spPr bwMode="auto">
          <a:xfrm>
            <a:off x="2811463" y="6283325"/>
            <a:ext cx="544512" cy="273050"/>
          </a:xfrm>
          <a:prstGeom prst="rightArrow">
            <a:avLst>
              <a:gd name="adj1" fmla="val 50000"/>
              <a:gd name="adj2" fmla="val 49855"/>
            </a:avLst>
          </a:prstGeom>
          <a:solidFill>
            <a:srgbClr val="FFC000"/>
          </a:solidFill>
          <a:ln w="38100" algn="ctr">
            <a:noFill/>
            <a:round/>
            <a:headEnd/>
            <a:tailEnd/>
          </a:ln>
        </p:spPr>
        <p:txBody>
          <a:bodyPr>
            <a:spAutoFit/>
          </a:bodyPr>
          <a:lstStyle/>
          <a:p>
            <a:pPr marL="533400" indent="-533400"/>
            <a:endParaRPr lang="zh-CN" altLang="en-US"/>
          </a:p>
        </p:txBody>
      </p:sp>
      <p:sp>
        <p:nvSpPr>
          <p:cNvPr id="7181" name="矩形 13"/>
          <p:cNvSpPr>
            <a:spLocks noChangeArrowheads="1"/>
          </p:cNvSpPr>
          <p:nvPr/>
        </p:nvSpPr>
        <p:spPr bwMode="auto">
          <a:xfrm>
            <a:off x="411698" y="197328"/>
            <a:ext cx="6062878" cy="493148"/>
          </a:xfrm>
          <a:prstGeom prst="rect">
            <a:avLst/>
          </a:prstGeom>
          <a:noFill/>
          <a:ln w="9525">
            <a:noFill/>
            <a:miter lim="800000"/>
            <a:headEnd/>
            <a:tailEnd/>
          </a:ln>
        </p:spPr>
        <p:txBody>
          <a:bodyPr wrap="none">
            <a:spAutoFit/>
          </a:bodyPr>
          <a:lstStyle/>
          <a:p>
            <a:pPr>
              <a:buFont typeface="Wingdings" pitchFamily="2" charset="2"/>
              <a:buNone/>
            </a:pPr>
            <a:r>
              <a:rPr lang="zh-CN" altLang="en-US" sz="2400" u="none" dirty="0">
                <a:solidFill>
                  <a:srgbClr val="FFFF00"/>
                </a:solidFill>
                <a:effectLst>
                  <a:outerShdw blurRad="38100" dist="38100" dir="2700000" algn="tl">
                    <a:srgbClr val="000000"/>
                  </a:outerShdw>
                </a:effectLst>
              </a:rPr>
              <a:t>基于动力学意义的快速增长扰动的生成方法</a:t>
            </a:r>
          </a:p>
        </p:txBody>
      </p:sp>
      <p:sp>
        <p:nvSpPr>
          <p:cNvPr id="15" name="矩形 3"/>
          <p:cNvSpPr>
            <a:spLocks noChangeArrowheads="1"/>
          </p:cNvSpPr>
          <p:nvPr/>
        </p:nvSpPr>
        <p:spPr bwMode="auto">
          <a:xfrm>
            <a:off x="5868988" y="5788025"/>
            <a:ext cx="3154242" cy="976908"/>
          </a:xfrm>
          <a:prstGeom prst="roundRect">
            <a:avLst>
              <a:gd name="adj" fmla="val 10317"/>
            </a:avLst>
          </a:prstGeom>
          <a:solidFill>
            <a:schemeClr val="bg1">
              <a:lumMod val="75000"/>
            </a:schemeClr>
          </a:solidFill>
          <a:ln w="9525">
            <a:noFill/>
            <a:miter lim="800000"/>
            <a:headEnd/>
            <a:tailEnd/>
          </a:ln>
        </p:spPr>
        <p:txBody>
          <a:bodyPr wrap="square">
            <a:spAutoFit/>
          </a:bodyPr>
          <a:lstStyle/>
          <a:p>
            <a:pPr>
              <a:lnSpc>
                <a:spcPct val="100000"/>
              </a:lnSpc>
              <a:spcBef>
                <a:spcPts val="0"/>
              </a:spcBef>
              <a:buFont typeface="Wingdings" pitchFamily="2" charset="2"/>
              <a:buNone/>
              <a:defRPr/>
            </a:pPr>
            <a:r>
              <a:rPr lang="en-US" altLang="zh-CN" sz="2200" u="none" dirty="0">
                <a:solidFill>
                  <a:srgbClr val="FFFF00"/>
                </a:solidFill>
                <a:effectLst>
                  <a:outerShdw blurRad="38100" dist="38100" dir="2700000" algn="tl">
                    <a:srgbClr val="000000"/>
                  </a:outerShdw>
                </a:effectLst>
                <a:latin typeface="Arial" pitchFamily="34" charset="0"/>
                <a:cs typeface="Arial" pitchFamily="34" charset="0"/>
              </a:rPr>
              <a:t>CNOP</a:t>
            </a:r>
            <a:r>
              <a:rPr lang="en-US" altLang="zh-CN" u="none" dirty="0">
                <a:solidFill>
                  <a:srgbClr val="FFFF00"/>
                </a:solidFill>
                <a:latin typeface="Arial" pitchFamily="34" charset="0"/>
                <a:cs typeface="Arial" pitchFamily="34" charset="0"/>
              </a:rPr>
              <a:t> </a:t>
            </a:r>
          </a:p>
          <a:p>
            <a:pPr>
              <a:lnSpc>
                <a:spcPct val="100000"/>
              </a:lnSpc>
              <a:spcBef>
                <a:spcPts val="0"/>
              </a:spcBef>
              <a:buFont typeface="Wingdings" pitchFamily="2" charset="2"/>
              <a:buNone/>
              <a:defRPr/>
            </a:pPr>
            <a:r>
              <a:rPr lang="en-US" altLang="zh-CN" sz="1600" u="none" dirty="0">
                <a:effectLst>
                  <a:outerShdw blurRad="38100" dist="38100" dir="2700000" algn="tl">
                    <a:srgbClr val="000000"/>
                  </a:outerShdw>
                </a:effectLst>
                <a:latin typeface="Arial" pitchFamily="34" charset="0"/>
                <a:cs typeface="Arial" pitchFamily="34" charset="0"/>
              </a:rPr>
              <a:t>Mu, </a:t>
            </a:r>
            <a:r>
              <a:rPr lang="en-US" altLang="zh-CN" sz="1600" u="none" dirty="0" err="1">
                <a:effectLst>
                  <a:outerShdw blurRad="38100" dist="38100" dir="2700000" algn="tl">
                    <a:srgbClr val="000000"/>
                  </a:outerShdw>
                </a:effectLst>
                <a:latin typeface="Arial" pitchFamily="34" charset="0"/>
                <a:cs typeface="Arial" pitchFamily="34" charset="0"/>
              </a:rPr>
              <a:t>Duan</a:t>
            </a:r>
            <a:r>
              <a:rPr lang="en-US" altLang="zh-CN" sz="1600" u="none" dirty="0">
                <a:effectLst>
                  <a:outerShdw blurRad="38100" dist="38100" dir="2700000" algn="tl">
                    <a:srgbClr val="000000"/>
                  </a:outerShdw>
                </a:effectLst>
                <a:latin typeface="Arial" pitchFamily="34" charset="0"/>
                <a:cs typeface="Arial" pitchFamily="34" charset="0"/>
              </a:rPr>
              <a:t>, Wang, 2003, </a:t>
            </a:r>
            <a:r>
              <a:rPr lang="en-US" altLang="zh-CN" sz="1600" i="1" u="none" dirty="0">
                <a:effectLst>
                  <a:outerShdw blurRad="38100" dist="38100" dir="2700000" algn="tl">
                    <a:srgbClr val="000000"/>
                  </a:outerShdw>
                </a:effectLst>
                <a:latin typeface="Arial" pitchFamily="34" charset="0"/>
                <a:cs typeface="Arial" pitchFamily="34" charset="0"/>
              </a:rPr>
              <a:t>NPG</a:t>
            </a:r>
            <a:r>
              <a:rPr lang="en-US" altLang="zh-CN" sz="1600" u="none" dirty="0">
                <a:effectLst>
                  <a:outerShdw blurRad="38100" dist="38100" dir="2700000" algn="tl">
                    <a:srgbClr val="000000"/>
                  </a:outerShdw>
                </a:effectLst>
                <a:latin typeface="Arial" pitchFamily="34" charset="0"/>
                <a:cs typeface="Arial" pitchFamily="34" charset="0"/>
              </a:rPr>
              <a:t>;</a:t>
            </a:r>
          </a:p>
          <a:p>
            <a:pPr>
              <a:lnSpc>
                <a:spcPct val="100000"/>
              </a:lnSpc>
              <a:spcBef>
                <a:spcPts val="0"/>
              </a:spcBef>
              <a:buFont typeface="Wingdings" pitchFamily="2" charset="2"/>
              <a:buNone/>
              <a:defRPr/>
            </a:pPr>
            <a:r>
              <a:rPr lang="en-US" altLang="zh-CN" sz="1600" u="none" dirty="0">
                <a:effectLst>
                  <a:outerShdw blurRad="38100" dist="38100" dir="2700000" algn="tl">
                    <a:srgbClr val="000000"/>
                  </a:outerShdw>
                </a:effectLst>
                <a:latin typeface="Arial" pitchFamily="34" charset="0"/>
                <a:cs typeface="Arial" pitchFamily="34" charset="0"/>
              </a:rPr>
              <a:t>Mu, Jiang, 2011, </a:t>
            </a:r>
            <a:r>
              <a:rPr lang="en-US" altLang="zh-CN" sz="1600" i="1" u="none" dirty="0">
                <a:effectLst>
                  <a:outerShdw blurRad="38100" dist="38100" dir="2700000" algn="tl">
                    <a:srgbClr val="000000"/>
                  </a:outerShdw>
                </a:effectLst>
                <a:latin typeface="Arial" pitchFamily="34" charset="0"/>
                <a:cs typeface="Arial" pitchFamily="34" charset="0"/>
              </a:rPr>
              <a:t>JAS; … …</a:t>
            </a:r>
            <a:endParaRPr lang="zh-CN" altLang="en-US" sz="1600" u="none" dirty="0">
              <a:effectLst>
                <a:outerShdw blurRad="38100" dist="38100" dir="2700000" algn="tl">
                  <a:srgbClr val="000000"/>
                </a:outerShdw>
              </a:effectLst>
              <a:latin typeface="Arial" pitchFamily="34" charset="0"/>
              <a:cs typeface="Arial" pitchFamily="34" charset="0"/>
            </a:endParaRPr>
          </a:p>
        </p:txBody>
      </p:sp>
    </p:spTree>
    <p:extLst>
      <p:ext uri="{BB962C8B-B14F-4D97-AF65-F5344CB8AC3E}">
        <p14:creationId xmlns:p14="http://schemas.microsoft.com/office/powerpoint/2010/main" val="1929963346"/>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2"/>
          <p:cNvSpPr>
            <a:spLocks noChangeArrowheads="1"/>
          </p:cNvSpPr>
          <p:nvPr/>
        </p:nvSpPr>
        <p:spPr bwMode="auto">
          <a:xfrm>
            <a:off x="3281363" y="3195638"/>
            <a:ext cx="9144000" cy="0"/>
          </a:xfrm>
          <a:prstGeom prst="rect">
            <a:avLst/>
          </a:prstGeom>
          <a:noFill/>
          <a:ln w="9525">
            <a:noFill/>
            <a:miter lim="800000"/>
            <a:headEnd/>
            <a:tailEnd/>
          </a:ln>
        </p:spPr>
        <p:txBody>
          <a:bodyPr>
            <a:spAutoFit/>
          </a:bodyPr>
          <a:lstStyle/>
          <a:p>
            <a:endParaRPr lang="zh-CN" altLang="en-US"/>
          </a:p>
        </p:txBody>
      </p:sp>
      <p:sp>
        <p:nvSpPr>
          <p:cNvPr id="8199" name="TextBox 41"/>
          <p:cNvSpPr txBox="1">
            <a:spLocks noChangeArrowheads="1"/>
          </p:cNvSpPr>
          <p:nvPr/>
        </p:nvSpPr>
        <p:spPr bwMode="auto">
          <a:xfrm>
            <a:off x="399691" y="1279596"/>
            <a:ext cx="3657600" cy="358431"/>
          </a:xfrm>
          <a:prstGeom prst="rect">
            <a:avLst/>
          </a:prstGeom>
          <a:noFill/>
          <a:ln w="9525">
            <a:noFill/>
            <a:miter lim="800000"/>
            <a:headEnd/>
            <a:tailEnd/>
          </a:ln>
        </p:spPr>
        <p:txBody>
          <a:bodyPr>
            <a:spAutoFit/>
          </a:bodyPr>
          <a:lstStyle/>
          <a:p>
            <a:pPr>
              <a:buFont typeface="Wingdings" pitchFamily="2" charset="2"/>
              <a:buNone/>
            </a:pPr>
            <a:r>
              <a:rPr lang="zh-CN" altLang="en-US" sz="1600" u="none" dirty="0">
                <a:effectLst>
                  <a:outerShdw blurRad="38100" dist="38100" dir="2700000" algn="tl">
                    <a:srgbClr val="000000"/>
                  </a:outerShdw>
                </a:effectLst>
                <a:latin typeface="Arial" pitchFamily="34" charset="0"/>
                <a:cs typeface="Arial" pitchFamily="34" charset="0"/>
              </a:rPr>
              <a:t>非线性</a:t>
            </a:r>
            <a:r>
              <a:rPr lang="en-US" altLang="zh-CN" sz="1600" u="none" dirty="0">
                <a:effectLst>
                  <a:outerShdw blurRad="38100" dist="38100" dir="2700000" algn="tl">
                    <a:srgbClr val="000000"/>
                  </a:outerShdw>
                </a:effectLst>
                <a:latin typeface="Arial" pitchFamily="34" charset="0"/>
                <a:cs typeface="Arial" pitchFamily="34" charset="0"/>
              </a:rPr>
              <a:t>NLLE</a:t>
            </a:r>
            <a:r>
              <a:rPr lang="zh-CN" altLang="en-US" sz="1600" u="none" dirty="0">
                <a:effectLst>
                  <a:outerShdw blurRad="38100" dist="38100" dir="2700000" algn="tl">
                    <a:srgbClr val="000000"/>
                  </a:outerShdw>
                </a:effectLst>
                <a:latin typeface="Arial" pitchFamily="34" charset="0"/>
                <a:cs typeface="Arial" pitchFamily="34" charset="0"/>
              </a:rPr>
              <a:t>指数谱</a:t>
            </a:r>
            <a:r>
              <a:rPr lang="en-US" altLang="zh-CN" sz="1600" u="none" dirty="0">
                <a:effectLst>
                  <a:outerShdw blurRad="38100" dist="38100" dir="2700000" algn="tl">
                    <a:srgbClr val="000000"/>
                  </a:outerShdw>
                </a:effectLst>
                <a:latin typeface="Arial" pitchFamily="34" charset="0"/>
                <a:cs typeface="Arial" pitchFamily="34" charset="0"/>
              </a:rPr>
              <a:t>(NLLEs)</a:t>
            </a:r>
          </a:p>
        </p:txBody>
      </p:sp>
      <p:pic>
        <p:nvPicPr>
          <p:cNvPr id="8200" name="Picture 11"/>
          <p:cNvPicPr>
            <a:picLocks noChangeAspect="1" noChangeArrowheads="1"/>
          </p:cNvPicPr>
          <p:nvPr/>
        </p:nvPicPr>
        <p:blipFill>
          <a:blip r:embed="rId3" cstate="print"/>
          <a:srcRect/>
          <a:stretch>
            <a:fillRect/>
          </a:stretch>
        </p:blipFill>
        <p:spPr bwMode="auto">
          <a:xfrm>
            <a:off x="1214079" y="2581193"/>
            <a:ext cx="1976437" cy="750887"/>
          </a:xfrm>
          <a:prstGeom prst="rect">
            <a:avLst/>
          </a:prstGeom>
          <a:noFill/>
          <a:ln w="38100" algn="ctr">
            <a:noFill/>
            <a:miter lim="800000"/>
            <a:headEnd/>
            <a:tailEnd/>
          </a:ln>
        </p:spPr>
      </p:pic>
      <p:pic>
        <p:nvPicPr>
          <p:cNvPr id="8201" name="Picture 12"/>
          <p:cNvPicPr>
            <a:picLocks noChangeAspect="1" noChangeArrowheads="1"/>
          </p:cNvPicPr>
          <p:nvPr/>
        </p:nvPicPr>
        <p:blipFill>
          <a:blip r:embed="rId4" cstate="print"/>
          <a:srcRect/>
          <a:stretch>
            <a:fillRect/>
          </a:stretch>
        </p:blipFill>
        <p:spPr bwMode="auto">
          <a:xfrm>
            <a:off x="523516" y="1690605"/>
            <a:ext cx="3286125" cy="390525"/>
          </a:xfrm>
          <a:prstGeom prst="rect">
            <a:avLst/>
          </a:prstGeom>
          <a:noFill/>
          <a:ln w="38100" algn="ctr">
            <a:noFill/>
            <a:miter lim="800000"/>
            <a:headEnd/>
            <a:tailEnd/>
          </a:ln>
        </p:spPr>
      </p:pic>
      <p:sp>
        <p:nvSpPr>
          <p:cNvPr id="8203" name="TextBox 46"/>
          <p:cNvSpPr txBox="1">
            <a:spLocks noChangeArrowheads="1"/>
          </p:cNvSpPr>
          <p:nvPr/>
        </p:nvSpPr>
        <p:spPr bwMode="auto">
          <a:xfrm>
            <a:off x="425591" y="2204955"/>
            <a:ext cx="2930105" cy="387798"/>
          </a:xfrm>
          <a:prstGeom prst="rect">
            <a:avLst/>
          </a:prstGeom>
          <a:noFill/>
          <a:ln w="9525">
            <a:noFill/>
            <a:miter lim="800000"/>
            <a:headEnd/>
            <a:tailEnd/>
          </a:ln>
        </p:spPr>
        <p:txBody>
          <a:bodyPr wrap="square">
            <a:spAutoFit/>
          </a:bodyPr>
          <a:lstStyle/>
          <a:p>
            <a:pPr>
              <a:buFont typeface="Wingdings" pitchFamily="2" charset="2"/>
              <a:buNone/>
            </a:pPr>
            <a:r>
              <a:rPr lang="en-US" altLang="zh-CN" sz="1600" u="none" dirty="0">
                <a:effectLst>
                  <a:outerShdw blurRad="38100" dist="38100" dir="2700000" algn="tl">
                    <a:srgbClr val="000000"/>
                  </a:outerShdw>
                </a:effectLst>
                <a:latin typeface="Arial" pitchFamily="34" charset="0"/>
                <a:cs typeface="Arial" pitchFamily="34" charset="0"/>
              </a:rPr>
              <a:t>NLLE</a:t>
            </a:r>
            <a:r>
              <a:rPr lang="zh-CN" altLang="en-US" sz="1600" u="none" dirty="0">
                <a:effectLst>
                  <a:outerShdw blurRad="38100" dist="38100" dir="2700000" algn="tl">
                    <a:srgbClr val="000000"/>
                  </a:outerShdw>
                </a:effectLst>
                <a:latin typeface="Arial" pitchFamily="34" charset="0"/>
                <a:cs typeface="Arial" pitchFamily="34" charset="0"/>
              </a:rPr>
              <a:t>向量谱</a:t>
            </a:r>
            <a:r>
              <a:rPr lang="en-US" altLang="zh-CN" sz="1600" u="none" dirty="0">
                <a:effectLst>
                  <a:outerShdw blurRad="38100" dist="38100" dir="2700000" algn="tl">
                    <a:srgbClr val="000000"/>
                  </a:outerShdw>
                </a:effectLst>
                <a:latin typeface="Arial" pitchFamily="34" charset="0"/>
                <a:cs typeface="Arial" pitchFamily="34" charset="0"/>
              </a:rPr>
              <a:t>(NLLVs)</a:t>
            </a:r>
          </a:p>
        </p:txBody>
      </p:sp>
      <p:sp>
        <p:nvSpPr>
          <p:cNvPr id="8206" name="TextBox 53"/>
          <p:cNvSpPr>
            <a:spLocks noChangeArrowheads="1"/>
          </p:cNvSpPr>
          <p:nvPr/>
        </p:nvSpPr>
        <p:spPr bwMode="auto">
          <a:xfrm>
            <a:off x="561975" y="141805"/>
            <a:ext cx="8096250" cy="592503"/>
          </a:xfrm>
          <a:prstGeom prst="roundRect">
            <a:avLst>
              <a:gd name="adj" fmla="val 16667"/>
            </a:avLst>
          </a:prstGeom>
          <a:noFill/>
          <a:ln w="9525">
            <a:noFill/>
            <a:miter lim="800000"/>
            <a:headEnd/>
            <a:tailEnd/>
          </a:ln>
        </p:spPr>
        <p:txBody>
          <a:bodyPr>
            <a:spAutoFit/>
          </a:bodyPr>
          <a:lstStyle/>
          <a:p>
            <a:pPr algn="ctr">
              <a:buFont typeface="Wingdings" pitchFamily="2" charset="2"/>
              <a:buNone/>
            </a:pPr>
            <a:r>
              <a:rPr lang="en-US" altLang="zh-CN" sz="2400" u="none" dirty="0">
                <a:solidFill>
                  <a:srgbClr val="FFFF00"/>
                </a:solidFill>
                <a:effectLst>
                  <a:outerShdw blurRad="38100" dist="38100" dir="2700000" algn="tl">
                    <a:srgbClr val="000000"/>
                  </a:outerShdw>
                </a:effectLst>
                <a:latin typeface="Arial" pitchFamily="34" charset="0"/>
                <a:cs typeface="Arial" pitchFamily="34" charset="0"/>
              </a:rPr>
              <a:t>NLLE</a:t>
            </a:r>
            <a:r>
              <a:rPr lang="zh-CN" altLang="en-US" sz="2400" u="none" dirty="0">
                <a:solidFill>
                  <a:srgbClr val="FFFF00"/>
                </a:solidFill>
                <a:effectLst>
                  <a:outerShdw blurRad="38100" dist="38100" dir="2700000" algn="tl">
                    <a:srgbClr val="000000"/>
                  </a:outerShdw>
                </a:effectLst>
                <a:latin typeface="Arial" pitchFamily="34" charset="0"/>
                <a:cs typeface="Arial" pitchFamily="34" charset="0"/>
              </a:rPr>
              <a:t>指数谱</a:t>
            </a:r>
            <a:r>
              <a:rPr lang="en-US" altLang="zh-CN" sz="2400" u="none" dirty="0">
                <a:solidFill>
                  <a:srgbClr val="FFFF00"/>
                </a:solidFill>
                <a:effectLst>
                  <a:outerShdw blurRad="38100" dist="38100" dir="2700000" algn="tl">
                    <a:srgbClr val="000000"/>
                  </a:outerShdw>
                </a:effectLst>
                <a:latin typeface="Arial" pitchFamily="34" charset="0"/>
                <a:cs typeface="Arial" pitchFamily="34" charset="0"/>
              </a:rPr>
              <a:t>(NLLEs)</a:t>
            </a:r>
            <a:r>
              <a:rPr lang="zh-CN" altLang="en-US" sz="2400" u="none" dirty="0">
                <a:solidFill>
                  <a:srgbClr val="FFFF00"/>
                </a:solidFill>
                <a:effectLst>
                  <a:outerShdw blurRad="38100" dist="38100" dir="2700000" algn="tl">
                    <a:srgbClr val="000000"/>
                  </a:outerShdw>
                </a:effectLst>
                <a:latin typeface="Arial" pitchFamily="34" charset="0"/>
                <a:cs typeface="Arial" pitchFamily="34" charset="0"/>
              </a:rPr>
              <a:t>和向量谱</a:t>
            </a:r>
            <a:r>
              <a:rPr lang="en-US" altLang="zh-CN" sz="2400" u="none" dirty="0">
                <a:solidFill>
                  <a:srgbClr val="FFFF00"/>
                </a:solidFill>
                <a:effectLst>
                  <a:outerShdw blurRad="38100" dist="38100" dir="2700000" algn="tl">
                    <a:srgbClr val="000000"/>
                  </a:outerShdw>
                </a:effectLst>
                <a:latin typeface="Arial" pitchFamily="34" charset="0"/>
                <a:cs typeface="Arial" pitchFamily="34" charset="0"/>
              </a:rPr>
              <a:t>(NLLVs)</a:t>
            </a:r>
            <a:r>
              <a:rPr lang="zh-CN" altLang="en-US" sz="2400" u="none" dirty="0">
                <a:solidFill>
                  <a:srgbClr val="FFFF00"/>
                </a:solidFill>
                <a:effectLst>
                  <a:outerShdw blurRad="38100" dist="38100" dir="2700000" algn="tl">
                    <a:srgbClr val="000000"/>
                  </a:outerShdw>
                </a:effectLst>
                <a:latin typeface="Arial" pitchFamily="34" charset="0"/>
                <a:cs typeface="Arial" pitchFamily="34" charset="0"/>
              </a:rPr>
              <a:t>理论</a:t>
            </a:r>
            <a:endParaRPr lang="en-US" altLang="zh-CN" sz="2400" u="none" dirty="0">
              <a:solidFill>
                <a:srgbClr val="FFFF00"/>
              </a:solidFill>
              <a:effectLst>
                <a:outerShdw blurRad="38100" dist="38100" dir="2700000" algn="tl">
                  <a:srgbClr val="000000"/>
                </a:outerShdw>
              </a:effectLst>
              <a:latin typeface="Arial" pitchFamily="34" charset="0"/>
              <a:cs typeface="Arial" pitchFamily="34" charset="0"/>
            </a:endParaRPr>
          </a:p>
        </p:txBody>
      </p:sp>
      <p:sp>
        <p:nvSpPr>
          <p:cNvPr id="44" name="圆角矩形 27"/>
          <p:cNvSpPr>
            <a:spLocks noChangeArrowheads="1"/>
          </p:cNvSpPr>
          <p:nvPr/>
        </p:nvSpPr>
        <p:spPr bwMode="auto">
          <a:xfrm>
            <a:off x="409216" y="979405"/>
            <a:ext cx="3514725" cy="2492375"/>
          </a:xfrm>
          <a:prstGeom prst="roundRect">
            <a:avLst>
              <a:gd name="adj" fmla="val 5306"/>
            </a:avLst>
          </a:prstGeom>
          <a:noFill/>
          <a:ln w="28575" cap="sq" algn="ctr">
            <a:solidFill>
              <a:srgbClr val="FFC000"/>
            </a:solidFill>
            <a:round/>
            <a:headEnd/>
            <a:tailEnd/>
          </a:ln>
        </p:spPr>
        <p:txBody>
          <a:bodyPr wrap="none" anchor="ctr"/>
          <a:lstStyle/>
          <a:p>
            <a:pPr algn="ctr" fontAlgn="auto">
              <a:lnSpc>
                <a:spcPct val="100000"/>
              </a:lnSpc>
              <a:spcBef>
                <a:spcPct val="0"/>
              </a:spcBef>
              <a:spcAft>
                <a:spcPts val="0"/>
              </a:spcAft>
              <a:buFontTx/>
              <a:buNone/>
              <a:defRPr/>
            </a:pPr>
            <a:endParaRPr kumimoji="0" lang="zh-CN" altLang="en-US" sz="4000" b="0" u="none" kern="0">
              <a:solidFill>
                <a:srgbClr val="FFFFFF"/>
              </a:solidFill>
              <a:latin typeface="Arial" pitchFamily="34" charset="0"/>
              <a:cs typeface="Arial" pitchFamily="34" charset="0"/>
            </a:endParaRPr>
          </a:p>
        </p:txBody>
      </p:sp>
      <p:sp>
        <p:nvSpPr>
          <p:cNvPr id="45" name="圆角矩形 44"/>
          <p:cNvSpPr/>
          <p:nvPr/>
        </p:nvSpPr>
        <p:spPr bwMode="auto">
          <a:xfrm>
            <a:off x="866417" y="780405"/>
            <a:ext cx="2600324" cy="442674"/>
          </a:xfrm>
          <a:prstGeom prst="roundRect">
            <a:avLst/>
          </a:prstGeom>
          <a:solidFill>
            <a:srgbClr val="990033"/>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spAutoFit/>
          </a:bodyPr>
          <a:lstStyle/>
          <a:p>
            <a:pPr algn="ctr" fontAlgn="auto">
              <a:lnSpc>
                <a:spcPct val="100000"/>
              </a:lnSpc>
              <a:spcBef>
                <a:spcPct val="0"/>
              </a:spcBef>
              <a:spcAft>
                <a:spcPts val="0"/>
              </a:spcAft>
              <a:buFontTx/>
              <a:buNone/>
              <a:defRPr/>
            </a:pPr>
            <a:r>
              <a:rPr kumimoji="0" lang="zh-CN" altLang="en-US" sz="2000" u="none" kern="0" dirty="0">
                <a:solidFill>
                  <a:srgbClr val="FFFFFF"/>
                </a:solidFill>
                <a:effectLst>
                  <a:outerShdw blurRad="38100" dist="38100" dir="2700000" algn="tl">
                    <a:srgbClr val="000000"/>
                  </a:outerShdw>
                </a:effectLst>
                <a:latin typeface="Arial" pitchFamily="34" charset="0"/>
                <a:ea typeface="黑体" pitchFamily="2" charset="-122"/>
                <a:cs typeface="Arial" pitchFamily="34" charset="0"/>
              </a:rPr>
              <a:t>非线性误差增长理论</a:t>
            </a:r>
          </a:p>
        </p:txBody>
      </p:sp>
      <p:pic>
        <p:nvPicPr>
          <p:cNvPr id="8216" name="Picture 10"/>
          <p:cNvPicPr>
            <a:picLocks noChangeAspect="1" noChangeArrowheads="1"/>
          </p:cNvPicPr>
          <p:nvPr/>
        </p:nvPicPr>
        <p:blipFill>
          <a:blip r:embed="rId5" cstate="print"/>
          <a:srcRect/>
          <a:stretch>
            <a:fillRect/>
          </a:stretch>
        </p:blipFill>
        <p:spPr bwMode="auto">
          <a:xfrm>
            <a:off x="4431282" y="1110840"/>
            <a:ext cx="4298950" cy="2167199"/>
          </a:xfrm>
          <a:prstGeom prst="rect">
            <a:avLst/>
          </a:prstGeom>
          <a:noFill/>
          <a:ln w="38100" algn="ctr">
            <a:noFill/>
            <a:miter lim="800000"/>
            <a:headEnd/>
            <a:tailEnd/>
          </a:ln>
        </p:spPr>
      </p:pic>
      <p:pic>
        <p:nvPicPr>
          <p:cNvPr id="8217" name="Picture 10"/>
          <p:cNvPicPr>
            <a:picLocks noChangeAspect="1" noChangeArrowheads="1"/>
          </p:cNvPicPr>
          <p:nvPr/>
        </p:nvPicPr>
        <p:blipFill>
          <a:blip r:embed="rId6" cstate="print"/>
          <a:srcRect/>
          <a:stretch>
            <a:fillRect/>
          </a:stretch>
        </p:blipFill>
        <p:spPr bwMode="auto">
          <a:xfrm>
            <a:off x="279549" y="4189072"/>
            <a:ext cx="4512681" cy="2530894"/>
          </a:xfrm>
          <a:prstGeom prst="rect">
            <a:avLst/>
          </a:prstGeom>
          <a:solidFill>
            <a:schemeClr val="tx1"/>
          </a:solidFill>
          <a:ln w="38100" algn="ctr">
            <a:noFill/>
            <a:miter lim="800000"/>
            <a:headEnd/>
            <a:tailEnd/>
          </a:ln>
        </p:spPr>
      </p:pic>
      <p:sp>
        <p:nvSpPr>
          <p:cNvPr id="25" name="Text Box 3"/>
          <p:cNvSpPr txBox="1">
            <a:spLocks noChangeArrowheads="1"/>
          </p:cNvSpPr>
          <p:nvPr/>
        </p:nvSpPr>
        <p:spPr bwMode="auto">
          <a:xfrm>
            <a:off x="4898007" y="729630"/>
            <a:ext cx="2859088" cy="396875"/>
          </a:xfrm>
          <a:prstGeom prst="rect">
            <a:avLst/>
          </a:prstGeom>
          <a:noFill/>
          <a:ln w="9525">
            <a:noFill/>
            <a:miter lim="800000"/>
            <a:headEnd/>
            <a:tailEnd/>
          </a:ln>
        </p:spPr>
        <p:txBody>
          <a:bodyPr>
            <a:spAutoFit/>
          </a:bodyPr>
          <a:lstStyle/>
          <a:p>
            <a:pPr algn="ctr">
              <a:lnSpc>
                <a:spcPct val="100000"/>
              </a:lnSpc>
              <a:spcBef>
                <a:spcPct val="0"/>
              </a:spcBef>
              <a:buFontTx/>
              <a:buNone/>
              <a:defRPr/>
            </a:pPr>
            <a:r>
              <a:rPr lang="en-US" altLang="zh-CN" sz="2000" u="none" dirty="0">
                <a:effectLst>
                  <a:outerShdw blurRad="38100" dist="38100" dir="2700000" algn="tl">
                    <a:srgbClr val="000000"/>
                  </a:outerShdw>
                </a:effectLst>
                <a:latin typeface="Arial" pitchFamily="34" charset="0"/>
                <a:cs typeface="Arial" pitchFamily="34" charset="0"/>
              </a:rPr>
              <a:t>GSR</a:t>
            </a:r>
            <a:r>
              <a:rPr lang="zh-CN" altLang="en-US" sz="2000" u="none" dirty="0">
                <a:effectLst>
                  <a:outerShdw blurRad="38100" dist="38100" dir="2700000" algn="tl">
                    <a:srgbClr val="000000"/>
                  </a:outerShdw>
                </a:effectLst>
                <a:latin typeface="Arial" pitchFamily="34" charset="0"/>
                <a:cs typeface="Arial" pitchFamily="34" charset="0"/>
              </a:rPr>
              <a:t>正交化方法</a:t>
            </a:r>
            <a:endParaRPr lang="en-US" altLang="zh-CN" sz="2000" u="none" dirty="0">
              <a:effectLst>
                <a:outerShdw blurRad="38100" dist="38100" dir="2700000" algn="tl">
                  <a:srgbClr val="000000"/>
                </a:outerShdw>
              </a:effectLst>
              <a:latin typeface="Arial" pitchFamily="34" charset="0"/>
              <a:cs typeface="Arial" pitchFamily="34" charset="0"/>
            </a:endParaRPr>
          </a:p>
        </p:txBody>
      </p:sp>
      <p:sp>
        <p:nvSpPr>
          <p:cNvPr id="27" name="矩形 26"/>
          <p:cNvSpPr/>
          <p:nvPr/>
        </p:nvSpPr>
        <p:spPr>
          <a:xfrm>
            <a:off x="5184381" y="3291668"/>
            <a:ext cx="3558731" cy="307777"/>
          </a:xfrm>
          <a:prstGeom prst="rect">
            <a:avLst/>
          </a:prstGeom>
        </p:spPr>
        <p:txBody>
          <a:bodyPr wrap="none">
            <a:spAutoFit/>
          </a:bodyPr>
          <a:lstStyle/>
          <a:p>
            <a:pPr marL="266700" lvl="0" indent="-266700" algn="r" eaLnBrk="0" hangingPunct="0">
              <a:lnSpc>
                <a:spcPct val="100000"/>
              </a:lnSpc>
              <a:spcBef>
                <a:spcPts val="0"/>
              </a:spcBef>
              <a:buNone/>
            </a:pPr>
            <a:r>
              <a:rPr lang="en-US" altLang="zh-CN" sz="1400" u="none" dirty="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(Li, Wang</a:t>
            </a:r>
            <a:r>
              <a:rPr lang="en-US" altLang="zh-CN" sz="1400" u="none" dirty="0">
                <a:solidFill>
                  <a:srgbClr val="66FFFF"/>
                </a:solidFill>
                <a:effectLst>
                  <a:outerShdw blurRad="38100" dist="38100" dir="2700000" algn="tl">
                    <a:srgbClr val="000000">
                      <a:alpha val="43137"/>
                    </a:srgbClr>
                  </a:outerShdw>
                </a:effectLst>
                <a:latin typeface="Arial" pitchFamily="34" charset="0"/>
                <a:ea typeface="宋体" pitchFamily="2" charset="-122"/>
                <a:cs typeface="Arial" pitchFamily="34" charset="0"/>
              </a:rPr>
              <a:t>, </a:t>
            </a:r>
            <a:r>
              <a:rPr kumimoji="0" lang="en-US" altLang="zh-CN" sz="1400" u="none" dirty="0">
                <a:solidFill>
                  <a:srgbClr val="66FFFF"/>
                </a:solidFill>
                <a:effectLst>
                  <a:outerShdw blurRad="38100" dist="38100" dir="2700000" algn="tl">
                    <a:srgbClr val="000000">
                      <a:alpha val="43137"/>
                    </a:srgbClr>
                  </a:outerShdw>
                </a:effectLst>
                <a:latin typeface="Arial" pitchFamily="34" charset="0"/>
                <a:ea typeface="宋体" pitchFamily="2" charset="-122"/>
                <a:cs typeface="Arial" pitchFamily="34" charset="0"/>
              </a:rPr>
              <a:t> 2008: </a:t>
            </a:r>
            <a:r>
              <a:rPr kumimoji="0" lang="en-US" altLang="zh-CN" sz="1400" i="1" u="none" dirty="0" err="1">
                <a:solidFill>
                  <a:srgbClr val="66FFFF"/>
                </a:solidFill>
                <a:effectLst>
                  <a:outerShdw blurRad="38100" dist="38100" dir="2700000" algn="tl">
                    <a:srgbClr val="000000">
                      <a:alpha val="43137"/>
                    </a:srgbClr>
                  </a:outerShdw>
                </a:effectLst>
                <a:latin typeface="Arial" pitchFamily="34" charset="0"/>
                <a:ea typeface="宋体" pitchFamily="2" charset="-122"/>
                <a:cs typeface="Arial" pitchFamily="34" charset="0"/>
              </a:rPr>
              <a:t>Comput</a:t>
            </a:r>
            <a:r>
              <a:rPr kumimoji="0" lang="en-US" altLang="zh-CN" sz="1400" i="1" u="none" dirty="0">
                <a:solidFill>
                  <a:srgbClr val="66FFFF"/>
                </a:solidFill>
                <a:effectLst>
                  <a:outerShdw blurRad="38100" dist="38100" dir="2700000" algn="tl">
                    <a:srgbClr val="000000">
                      <a:alpha val="43137"/>
                    </a:srgbClr>
                  </a:outerShdw>
                </a:effectLst>
                <a:latin typeface="Arial" pitchFamily="34" charset="0"/>
                <a:ea typeface="宋体" pitchFamily="2" charset="-122"/>
                <a:cs typeface="Arial" pitchFamily="34" charset="0"/>
              </a:rPr>
              <a:t>. Phys</a:t>
            </a:r>
            <a:r>
              <a:rPr lang="en-US" altLang="zh-CN" sz="1400" i="1" u="none" dirty="0">
                <a:solidFill>
                  <a:srgbClr val="66FFFF"/>
                </a:solidFill>
                <a:effectLst>
                  <a:outerShdw blurRad="38100" dist="38100" dir="2700000" algn="tl">
                    <a:srgbClr val="000000">
                      <a:alpha val="43137"/>
                    </a:srgbClr>
                  </a:outerShdw>
                </a:effectLst>
                <a:latin typeface="Arial" pitchFamily="34" charset="0"/>
                <a:ea typeface="宋体" pitchFamily="2" charset="-122"/>
                <a:cs typeface="Arial" pitchFamily="34" charset="0"/>
              </a:rPr>
              <a:t>. Com.</a:t>
            </a:r>
            <a:r>
              <a:rPr lang="en-US" altLang="zh-CN" sz="1400" u="none" dirty="0">
                <a:solidFill>
                  <a:srgbClr val="66FFFF"/>
                </a:solidFill>
                <a:effectLst>
                  <a:outerShdw blurRad="38100" dist="38100" dir="2700000" algn="tl">
                    <a:srgbClr val="000000">
                      <a:alpha val="43137"/>
                    </a:srgbClr>
                  </a:outerShdw>
                </a:effectLst>
                <a:latin typeface="Arial" pitchFamily="34" charset="0"/>
                <a:ea typeface="宋体" pitchFamily="2" charset="-122"/>
                <a:cs typeface="Arial" pitchFamily="34" charset="0"/>
              </a:rPr>
              <a:t>)</a:t>
            </a:r>
            <a:endParaRPr kumimoji="0" lang="en-US" altLang="zh-CN" sz="1400" u="none" dirty="0">
              <a:solidFill>
                <a:srgbClr val="66FFFF"/>
              </a:solidFill>
              <a:effectLst>
                <a:outerShdw blurRad="38100" dist="38100" dir="2700000" algn="tl">
                  <a:srgbClr val="000000">
                    <a:alpha val="43137"/>
                  </a:srgbClr>
                </a:outerShdw>
              </a:effectLst>
              <a:latin typeface="Arial" pitchFamily="34" charset="0"/>
              <a:ea typeface="宋体" pitchFamily="2" charset="-122"/>
              <a:cs typeface="Arial" pitchFamily="34" charset="0"/>
            </a:endParaRPr>
          </a:p>
        </p:txBody>
      </p:sp>
      <p:sp>
        <p:nvSpPr>
          <p:cNvPr id="28" name="矩形 3"/>
          <p:cNvSpPr>
            <a:spLocks noChangeArrowheads="1"/>
          </p:cNvSpPr>
          <p:nvPr/>
        </p:nvSpPr>
        <p:spPr bwMode="auto">
          <a:xfrm>
            <a:off x="715844" y="3505978"/>
            <a:ext cx="3174670" cy="704808"/>
          </a:xfrm>
          <a:prstGeom prst="rect">
            <a:avLst/>
          </a:prstGeom>
          <a:noFill/>
          <a:ln w="9525">
            <a:noFill/>
            <a:miter lim="800000"/>
            <a:headEnd/>
            <a:tailEnd/>
          </a:ln>
        </p:spPr>
        <p:txBody>
          <a:bodyPr wrap="square">
            <a:spAutoFit/>
          </a:bodyPr>
          <a:lstStyle/>
          <a:p>
            <a:pPr algn="ctr">
              <a:lnSpc>
                <a:spcPct val="100000"/>
              </a:lnSpc>
              <a:spcBef>
                <a:spcPts val="600"/>
              </a:spcBef>
              <a:buFont typeface="Wingdings" pitchFamily="2" charset="2"/>
              <a:buNone/>
              <a:defRPr/>
            </a:pPr>
            <a:r>
              <a:rPr lang="en-US" altLang="zh-CN" sz="2200" u="none" dirty="0">
                <a:solidFill>
                  <a:srgbClr val="FFFF00"/>
                </a:solidFill>
                <a:effectLst>
                  <a:outerShdw blurRad="38100" dist="38100" dir="2700000" algn="tl">
                    <a:srgbClr val="000000"/>
                  </a:outerShdw>
                </a:effectLst>
                <a:latin typeface="Arial" pitchFamily="34" charset="0"/>
                <a:cs typeface="Arial" pitchFamily="34" charset="0"/>
              </a:rPr>
              <a:t>NLLVs</a:t>
            </a:r>
            <a:r>
              <a:rPr lang="zh-CN" altLang="en-US" sz="2200" u="none" dirty="0">
                <a:solidFill>
                  <a:srgbClr val="FFFF00"/>
                </a:solidFill>
                <a:effectLst>
                  <a:outerShdw blurRad="38100" dist="38100" dir="2700000" algn="tl">
                    <a:srgbClr val="000000"/>
                  </a:outerShdw>
                </a:effectLst>
                <a:latin typeface="Arial" pitchFamily="34" charset="0"/>
                <a:cs typeface="Arial" pitchFamily="34" charset="0"/>
              </a:rPr>
              <a:t>生成的示意图</a:t>
            </a:r>
            <a:endParaRPr lang="en-US" altLang="zh-CN" sz="2200" u="none" dirty="0">
              <a:solidFill>
                <a:srgbClr val="FFFF00"/>
              </a:solidFill>
              <a:effectLst>
                <a:outerShdw blurRad="38100" dist="38100" dir="2700000" algn="tl">
                  <a:srgbClr val="000000"/>
                </a:outerShdw>
              </a:effectLst>
              <a:latin typeface="Arial" pitchFamily="34" charset="0"/>
              <a:cs typeface="Arial" pitchFamily="34" charset="0"/>
            </a:endParaRPr>
          </a:p>
          <a:p>
            <a:pPr algn="ctr">
              <a:lnSpc>
                <a:spcPct val="80000"/>
              </a:lnSpc>
              <a:spcBef>
                <a:spcPts val="600"/>
              </a:spcBef>
              <a:buFont typeface="Wingdings" pitchFamily="2" charset="2"/>
              <a:buNone/>
              <a:defRPr/>
            </a:pPr>
            <a:r>
              <a:rPr lang="en-US" altLang="zh-CN" sz="1600" u="none" dirty="0">
                <a:solidFill>
                  <a:srgbClr val="FFFF00"/>
                </a:solidFill>
                <a:effectLst>
                  <a:outerShdw blurRad="38100" dist="38100" dir="2700000" algn="tl">
                    <a:srgbClr val="000000"/>
                  </a:outerShdw>
                </a:effectLst>
                <a:latin typeface="Arial" pitchFamily="34" charset="0"/>
                <a:cs typeface="Arial" pitchFamily="34" charset="0"/>
              </a:rPr>
              <a:t>(</a:t>
            </a:r>
            <a:r>
              <a:rPr lang="en-US" altLang="zh-CN" sz="1600" u="none" dirty="0" err="1">
                <a:solidFill>
                  <a:srgbClr val="FFFF00"/>
                </a:solidFill>
                <a:effectLst>
                  <a:outerShdw blurRad="38100" dist="38100" dir="2700000" algn="tl">
                    <a:srgbClr val="000000"/>
                  </a:outerShdw>
                </a:effectLst>
                <a:latin typeface="Arial" pitchFamily="34" charset="0"/>
                <a:cs typeface="Arial" pitchFamily="34" charset="0"/>
              </a:rPr>
              <a:t>Feng</a:t>
            </a:r>
            <a:r>
              <a:rPr lang="en-US" altLang="zh-CN" sz="1600" u="none" dirty="0">
                <a:solidFill>
                  <a:srgbClr val="FFFF00"/>
                </a:solidFill>
                <a:effectLst>
                  <a:outerShdw blurRad="38100" dist="38100" dir="2700000" algn="tl">
                    <a:srgbClr val="000000"/>
                  </a:outerShdw>
                </a:effectLst>
                <a:latin typeface="Arial" pitchFamily="34" charset="0"/>
                <a:cs typeface="Arial" pitchFamily="34" charset="0"/>
              </a:rPr>
              <a:t>, Ding, Li* &amp; Liu, 2014)</a:t>
            </a:r>
            <a:endParaRPr lang="zh-CN" altLang="en-US" sz="1600" u="none" dirty="0">
              <a:solidFill>
                <a:srgbClr val="FFFF00"/>
              </a:solidFill>
              <a:effectLst>
                <a:outerShdw blurRad="38100" dist="38100" dir="2700000" algn="tl">
                  <a:srgbClr val="000000"/>
                </a:outerShdw>
              </a:effectLst>
              <a:latin typeface="Arial" pitchFamily="34" charset="0"/>
              <a:cs typeface="Arial" pitchFamily="34" charset="0"/>
            </a:endParaRPr>
          </a:p>
        </p:txBody>
      </p:sp>
      <p:sp>
        <p:nvSpPr>
          <p:cNvPr id="57" name="AutoShape 12"/>
          <p:cNvSpPr>
            <a:spLocks noChangeArrowheads="1"/>
          </p:cNvSpPr>
          <p:nvPr/>
        </p:nvSpPr>
        <p:spPr bwMode="gray">
          <a:xfrm>
            <a:off x="5455938" y="4495760"/>
            <a:ext cx="3066960" cy="2199297"/>
          </a:xfrm>
          <a:prstGeom prst="roundRect">
            <a:avLst>
              <a:gd name="adj" fmla="val 8014"/>
            </a:avLst>
          </a:prstGeom>
          <a:solidFill>
            <a:srgbClr val="FFFFFF"/>
          </a:solidFill>
          <a:ln w="28575">
            <a:solidFill>
              <a:srgbClr val="EF8D21"/>
            </a:solidFill>
            <a:round/>
            <a:headEnd/>
            <a:tailEnd/>
          </a:ln>
          <a:effectLst/>
        </p:spPr>
        <p:txBody>
          <a:bodyPr wrap="none" anchor="ctr"/>
          <a:lstStyle/>
          <a:p>
            <a:pPr fontAlgn="auto">
              <a:lnSpc>
                <a:spcPct val="100000"/>
              </a:lnSpc>
              <a:spcBef>
                <a:spcPts val="0"/>
              </a:spcBef>
              <a:spcAft>
                <a:spcPts val="0"/>
              </a:spcAft>
              <a:buNone/>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8" name="AutoShape 13"/>
          <p:cNvSpPr>
            <a:spLocks noChangeArrowheads="1"/>
          </p:cNvSpPr>
          <p:nvPr/>
        </p:nvSpPr>
        <p:spPr bwMode="gray">
          <a:xfrm>
            <a:off x="5519438" y="4384578"/>
            <a:ext cx="2703512" cy="2611438"/>
          </a:xfrm>
          <a:prstGeom prst="roundRect">
            <a:avLst>
              <a:gd name="adj" fmla="val 7912"/>
            </a:avLst>
          </a:prstGeom>
          <a:noFill/>
          <a:ln w="9525">
            <a:noFill/>
            <a:round/>
            <a:headEnd/>
            <a:tailEnd/>
          </a:ln>
          <a:effectLst/>
        </p:spPr>
        <p:txBody>
          <a:bodyPr wrap="none" anchor="ctr"/>
          <a:lstStyle/>
          <a:p>
            <a:pPr fontAlgn="auto">
              <a:lnSpc>
                <a:spcPct val="100000"/>
              </a:lnSpc>
              <a:spcBef>
                <a:spcPts val="0"/>
              </a:spcBef>
              <a:spcAft>
                <a:spcPts val="0"/>
              </a:spcAft>
              <a:buNone/>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59" name="Group 18"/>
          <p:cNvGrpSpPr>
            <a:grpSpLocks/>
          </p:cNvGrpSpPr>
          <p:nvPr/>
        </p:nvGrpSpPr>
        <p:grpSpPr bwMode="auto">
          <a:xfrm>
            <a:off x="5538602" y="3868066"/>
            <a:ext cx="2837048" cy="466725"/>
            <a:chOff x="3623" y="1413"/>
            <a:chExt cx="1321" cy="294"/>
          </a:xfrm>
        </p:grpSpPr>
        <p:sp>
          <p:nvSpPr>
            <p:cNvPr id="70" name="AutoShape 19"/>
            <p:cNvSpPr>
              <a:spLocks noChangeArrowheads="1"/>
            </p:cNvSpPr>
            <p:nvPr/>
          </p:nvSpPr>
          <p:spPr bwMode="gray">
            <a:xfrm>
              <a:off x="3623" y="1413"/>
              <a:ext cx="1321" cy="294"/>
            </a:xfrm>
            <a:prstGeom prst="roundRect">
              <a:avLst>
                <a:gd name="adj" fmla="val 50000"/>
              </a:avLst>
            </a:prstGeom>
            <a:gradFill rotWithShape="1">
              <a:gsLst>
                <a:gs pos="0">
                  <a:srgbClr val="EF8D21">
                    <a:gamma/>
                    <a:shade val="89020"/>
                    <a:invGamma/>
                  </a:srgbClr>
                </a:gs>
                <a:gs pos="50000">
                  <a:srgbClr val="EF8D21"/>
                </a:gs>
                <a:gs pos="100000">
                  <a:srgbClr val="EF8D21">
                    <a:gamma/>
                    <a:shade val="89020"/>
                    <a:invGamma/>
                  </a:srgbClr>
                </a:gs>
              </a:gsLst>
              <a:lin ang="0" scaled="1"/>
            </a:gradFill>
            <a:ln w="12700">
              <a:solidFill>
                <a:srgbClr val="EF8D21"/>
              </a:solidFill>
              <a:round/>
              <a:headEnd/>
              <a:tailEnd/>
            </a:ln>
            <a:effectLst>
              <a:outerShdw dist="53882" dir="2700000" algn="ctr" rotWithShape="0">
                <a:srgbClr val="292929">
                  <a:alpha val="50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1" name="AutoShape 20"/>
            <p:cNvSpPr>
              <a:spLocks noChangeArrowheads="1"/>
            </p:cNvSpPr>
            <p:nvPr/>
          </p:nvSpPr>
          <p:spPr bwMode="gray">
            <a:xfrm flipH="1">
              <a:off x="4878"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w="9525">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2" name="AutoShape 21"/>
            <p:cNvSpPr>
              <a:spLocks noChangeArrowheads="1"/>
            </p:cNvSpPr>
            <p:nvPr/>
          </p:nvSpPr>
          <p:spPr bwMode="gray">
            <a:xfrm>
              <a:off x="363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w="9525">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60" name="Text Box 18"/>
          <p:cNvSpPr txBox="1">
            <a:spLocks noChangeArrowheads="1"/>
          </p:cNvSpPr>
          <p:nvPr/>
        </p:nvSpPr>
        <p:spPr bwMode="white">
          <a:xfrm>
            <a:off x="5762689" y="3878433"/>
            <a:ext cx="2268738" cy="426335"/>
          </a:xfrm>
          <a:prstGeom prst="rect">
            <a:avLst/>
          </a:prstGeom>
          <a:noFill/>
          <a:ln w="9525" algn="ctr">
            <a:noFill/>
            <a:miter lim="800000"/>
            <a:headEnd/>
            <a:tailEnd/>
          </a:ln>
        </p:spPr>
        <p:txBody>
          <a:bodyPr wrap="square">
            <a:spAutoFit/>
          </a:bodyPr>
          <a:lstStyle/>
          <a:p>
            <a:pPr algn="ctr">
              <a:buNone/>
            </a:pPr>
            <a:r>
              <a:rPr lang="en-US" altLang="zh-CN" sz="2000" u="none" dirty="0">
                <a:effectLst>
                  <a:outerShdw blurRad="38100" dist="38100" dir="2700000" algn="tl">
                    <a:srgbClr val="000000"/>
                  </a:outerShdw>
                </a:effectLst>
                <a:latin typeface="Arial" pitchFamily="34" charset="0"/>
                <a:cs typeface="Arial" pitchFamily="34" charset="0"/>
              </a:rPr>
              <a:t>NLLVs</a:t>
            </a:r>
            <a:r>
              <a:rPr lang="zh-CN" altLang="en-US" sz="2000" u="none" dirty="0">
                <a:effectLst>
                  <a:outerShdw blurRad="38100" dist="38100" dir="2700000" algn="tl">
                    <a:srgbClr val="000000"/>
                  </a:outerShdw>
                </a:effectLst>
              </a:rPr>
              <a:t>的优势</a:t>
            </a:r>
            <a:endParaRPr lang="en-US" altLang="zh-CN" sz="2000" u="none" dirty="0">
              <a:effectLst>
                <a:outerShdw blurRad="38100" dist="38100" dir="2700000" algn="tl">
                  <a:srgbClr val="000000"/>
                </a:outerShdw>
              </a:effectLst>
            </a:endParaRPr>
          </a:p>
        </p:txBody>
      </p:sp>
      <p:sp>
        <p:nvSpPr>
          <p:cNvPr id="61" name="Rectangle 26"/>
          <p:cNvSpPr>
            <a:spLocks noChangeArrowheads="1"/>
          </p:cNvSpPr>
          <p:nvPr/>
        </p:nvSpPr>
        <p:spPr bwMode="gray">
          <a:xfrm>
            <a:off x="5845468" y="4617002"/>
            <a:ext cx="2513528" cy="2062103"/>
          </a:xfrm>
          <a:prstGeom prst="rect">
            <a:avLst/>
          </a:prstGeom>
          <a:noFill/>
          <a:ln w="9525">
            <a:noFill/>
            <a:miter lim="800000"/>
            <a:headEnd/>
            <a:tailEnd/>
          </a:ln>
          <a:effectLst/>
        </p:spPr>
        <p:txBody>
          <a:bodyPr wrap="square">
            <a:spAutoFit/>
          </a:bodyPr>
          <a:lstStyle/>
          <a:p>
            <a:pPr marL="342900" indent="-342900" algn="just">
              <a:lnSpc>
                <a:spcPct val="100000"/>
              </a:lnSpc>
              <a:spcBef>
                <a:spcPts val="600"/>
              </a:spcBef>
              <a:buNone/>
              <a:defRPr/>
            </a:pPr>
            <a:r>
              <a:rPr lang="zh-CN" altLang="en-US" u="none" dirty="0">
                <a:solidFill>
                  <a:srgbClr val="0000FF"/>
                </a:solidFill>
                <a:latin typeface="Arial" pitchFamily="34" charset="0"/>
                <a:cs typeface="Arial" pitchFamily="34" charset="0"/>
              </a:rPr>
              <a:t>非线性</a:t>
            </a:r>
            <a:endParaRPr lang="en-US" altLang="zh-CN" u="none" dirty="0">
              <a:solidFill>
                <a:srgbClr val="0000FF"/>
              </a:solidFill>
              <a:latin typeface="Arial" pitchFamily="34" charset="0"/>
              <a:cs typeface="Arial" pitchFamily="34" charset="0"/>
            </a:endParaRPr>
          </a:p>
          <a:p>
            <a:pPr marL="342900" indent="-342900" algn="just">
              <a:lnSpc>
                <a:spcPct val="100000"/>
              </a:lnSpc>
              <a:spcBef>
                <a:spcPts val="600"/>
              </a:spcBef>
              <a:buNone/>
              <a:defRPr/>
            </a:pPr>
            <a:r>
              <a:rPr lang="zh-CN" altLang="en-US" u="none" dirty="0">
                <a:solidFill>
                  <a:srgbClr val="0000FF"/>
                </a:solidFill>
                <a:latin typeface="Arial" pitchFamily="34" charset="0"/>
                <a:cs typeface="Arial" pitchFamily="34" charset="0"/>
              </a:rPr>
              <a:t>省时</a:t>
            </a:r>
            <a:endParaRPr lang="en-US" altLang="zh-CN" u="none" dirty="0">
              <a:solidFill>
                <a:srgbClr val="0000FF"/>
              </a:solidFill>
              <a:latin typeface="Arial" pitchFamily="34" charset="0"/>
              <a:cs typeface="Arial" pitchFamily="34" charset="0"/>
            </a:endParaRPr>
          </a:p>
          <a:p>
            <a:pPr marL="342900" indent="-342900" algn="just">
              <a:lnSpc>
                <a:spcPct val="100000"/>
              </a:lnSpc>
              <a:spcBef>
                <a:spcPts val="600"/>
              </a:spcBef>
              <a:buNone/>
              <a:defRPr/>
            </a:pPr>
            <a:r>
              <a:rPr lang="zh-CN" altLang="en-US" u="none" dirty="0">
                <a:solidFill>
                  <a:srgbClr val="0000FF"/>
                </a:solidFill>
                <a:latin typeface="Arial" pitchFamily="34" charset="0"/>
                <a:cs typeface="Arial" pitchFamily="34" charset="0"/>
              </a:rPr>
              <a:t>随流型变化</a:t>
            </a:r>
            <a:endParaRPr lang="en-US" altLang="zh-CN" u="none" dirty="0">
              <a:solidFill>
                <a:srgbClr val="0000FF"/>
              </a:solidFill>
              <a:latin typeface="Arial" pitchFamily="34" charset="0"/>
              <a:cs typeface="Arial" pitchFamily="34" charset="0"/>
            </a:endParaRPr>
          </a:p>
          <a:p>
            <a:pPr marL="342900" indent="-342900" algn="just">
              <a:lnSpc>
                <a:spcPct val="100000"/>
              </a:lnSpc>
              <a:spcBef>
                <a:spcPts val="600"/>
              </a:spcBef>
              <a:buNone/>
              <a:defRPr/>
            </a:pPr>
            <a:r>
              <a:rPr lang="zh-CN" altLang="en-US" u="none" dirty="0">
                <a:solidFill>
                  <a:srgbClr val="0000FF"/>
                </a:solidFill>
                <a:latin typeface="Arial" pitchFamily="34" charset="0"/>
                <a:cs typeface="Arial" pitchFamily="34" charset="0"/>
              </a:rPr>
              <a:t>考虑了多个</a:t>
            </a:r>
            <a:r>
              <a:rPr lang="en-US" altLang="zh-CN" u="none" dirty="0">
                <a:solidFill>
                  <a:srgbClr val="0000FF"/>
                </a:solidFill>
                <a:latin typeface="Arial" pitchFamily="34" charset="0"/>
                <a:cs typeface="Arial" pitchFamily="34" charset="0"/>
              </a:rPr>
              <a:t>NLLVs</a:t>
            </a:r>
            <a:r>
              <a:rPr lang="zh-CN" altLang="en-US" u="none" dirty="0">
                <a:solidFill>
                  <a:srgbClr val="0000FF"/>
                </a:solidFill>
                <a:latin typeface="Arial" pitchFamily="34" charset="0"/>
                <a:cs typeface="Arial" pitchFamily="34" charset="0"/>
              </a:rPr>
              <a:t>信息</a:t>
            </a:r>
            <a:endParaRPr lang="en-US" altLang="zh-CN" u="none" dirty="0">
              <a:solidFill>
                <a:srgbClr val="0000FF"/>
              </a:solidFill>
              <a:latin typeface="Arial" pitchFamily="34" charset="0"/>
              <a:cs typeface="Arial" pitchFamily="34" charset="0"/>
            </a:endParaRPr>
          </a:p>
          <a:p>
            <a:pPr algn="just">
              <a:lnSpc>
                <a:spcPct val="100000"/>
              </a:lnSpc>
              <a:spcBef>
                <a:spcPts val="600"/>
              </a:spcBef>
              <a:buNone/>
              <a:defRPr/>
            </a:pPr>
            <a:r>
              <a:rPr lang="zh-CN" altLang="en-US" u="none" dirty="0">
                <a:solidFill>
                  <a:srgbClr val="0000FF"/>
                </a:solidFill>
                <a:latin typeface="Arial" pitchFamily="34" charset="0"/>
                <a:cs typeface="Arial" pitchFamily="34" charset="0"/>
              </a:rPr>
              <a:t>严格全局正交，克服了</a:t>
            </a:r>
            <a:r>
              <a:rPr lang="en-US" altLang="zh-CN" u="none" dirty="0">
                <a:solidFill>
                  <a:srgbClr val="0000FF"/>
                </a:solidFill>
                <a:latin typeface="Arial" pitchFamily="34" charset="0"/>
                <a:cs typeface="Arial" pitchFamily="34" charset="0"/>
              </a:rPr>
              <a:t>BV</a:t>
            </a:r>
            <a:r>
              <a:rPr lang="zh-CN" altLang="en-US" u="none" dirty="0">
                <a:solidFill>
                  <a:srgbClr val="0000FF"/>
                </a:solidFill>
                <a:latin typeface="Arial" pitchFamily="34" charset="0"/>
                <a:cs typeface="Arial" pitchFamily="34" charset="0"/>
              </a:rPr>
              <a:t>扰动不独立的不足</a:t>
            </a:r>
          </a:p>
        </p:txBody>
      </p:sp>
      <p:grpSp>
        <p:nvGrpSpPr>
          <p:cNvPr id="63" name="Group 30"/>
          <p:cNvGrpSpPr>
            <a:grpSpLocks/>
          </p:cNvGrpSpPr>
          <p:nvPr/>
        </p:nvGrpSpPr>
        <p:grpSpPr bwMode="auto">
          <a:xfrm>
            <a:off x="5589145" y="4695478"/>
            <a:ext cx="168275" cy="168275"/>
            <a:chOff x="2928" y="2208"/>
            <a:chExt cx="262" cy="262"/>
          </a:xfrm>
        </p:grpSpPr>
        <p:sp>
          <p:nvSpPr>
            <p:cNvPr id="68" name="Oval 31"/>
            <p:cNvSpPr>
              <a:spLocks noChangeArrowheads="1"/>
            </p:cNvSpPr>
            <p:nvPr/>
          </p:nvSpPr>
          <p:spPr bwMode="gray">
            <a:xfrm>
              <a:off x="2928" y="2208"/>
              <a:ext cx="262" cy="262"/>
            </a:xfrm>
            <a:prstGeom prst="ellipse">
              <a:avLst/>
            </a:prstGeom>
            <a:gradFill rotWithShape="1">
              <a:gsLst>
                <a:gs pos="0">
                  <a:srgbClr val="223864">
                    <a:gamma/>
                    <a:tint val="28627"/>
                    <a:invGamma/>
                  </a:srgbClr>
                </a:gs>
                <a:gs pos="100000">
                  <a:srgbClr val="223864"/>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pPr fontAlgn="auto">
                <a:lnSpc>
                  <a:spcPct val="100000"/>
                </a:lnSpc>
                <a:spcBef>
                  <a:spcPts val="0"/>
                </a:spcBef>
                <a:spcAft>
                  <a:spcPts val="0"/>
                </a:spcAft>
                <a:buNone/>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9" name="Oval 32"/>
            <p:cNvSpPr>
              <a:spLocks noChangeArrowheads="1"/>
            </p:cNvSpPr>
            <p:nvPr/>
          </p:nvSpPr>
          <p:spPr bwMode="gray">
            <a:xfrm>
              <a:off x="2949" y="2230"/>
              <a:ext cx="218" cy="218"/>
            </a:xfrm>
            <a:prstGeom prst="ellipse">
              <a:avLst/>
            </a:prstGeom>
            <a:gradFill rotWithShape="1">
              <a:gsLst>
                <a:gs pos="0">
                  <a:srgbClr val="EF8D21"/>
                </a:gs>
                <a:gs pos="100000">
                  <a:srgbClr val="EF8D21">
                    <a:gamma/>
                    <a:tint val="63529"/>
                    <a:invGamma/>
                  </a:srgbClr>
                </a:gs>
              </a:gsLst>
              <a:lin ang="2700000" scaled="1"/>
            </a:gradFill>
            <a:ln w="12700">
              <a:noFill/>
              <a:round/>
              <a:headEnd/>
              <a:tailEnd/>
            </a:ln>
            <a:effectLst/>
          </p:spPr>
          <p:txBody>
            <a:bodyPr wrap="none" anchor="ctr"/>
            <a:lstStyle/>
            <a:p>
              <a:pPr fontAlgn="auto">
                <a:lnSpc>
                  <a:spcPct val="100000"/>
                </a:lnSpc>
                <a:spcBef>
                  <a:spcPts val="0"/>
                </a:spcBef>
                <a:spcAft>
                  <a:spcPts val="0"/>
                </a:spcAft>
                <a:buNone/>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64" name="Group 33"/>
          <p:cNvGrpSpPr>
            <a:grpSpLocks/>
          </p:cNvGrpSpPr>
          <p:nvPr/>
        </p:nvGrpSpPr>
        <p:grpSpPr bwMode="auto">
          <a:xfrm>
            <a:off x="5589145" y="5407332"/>
            <a:ext cx="168275" cy="168275"/>
            <a:chOff x="2928" y="2208"/>
            <a:chExt cx="262" cy="262"/>
          </a:xfrm>
        </p:grpSpPr>
        <p:sp>
          <p:nvSpPr>
            <p:cNvPr id="66" name="Oval 34"/>
            <p:cNvSpPr>
              <a:spLocks noChangeArrowheads="1"/>
            </p:cNvSpPr>
            <p:nvPr/>
          </p:nvSpPr>
          <p:spPr bwMode="gray">
            <a:xfrm>
              <a:off x="2928" y="2208"/>
              <a:ext cx="262" cy="262"/>
            </a:xfrm>
            <a:prstGeom prst="ellipse">
              <a:avLst/>
            </a:prstGeom>
            <a:gradFill rotWithShape="1">
              <a:gsLst>
                <a:gs pos="0">
                  <a:srgbClr val="223864">
                    <a:gamma/>
                    <a:tint val="28627"/>
                    <a:invGamma/>
                  </a:srgbClr>
                </a:gs>
                <a:gs pos="100000">
                  <a:srgbClr val="223864"/>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pPr fontAlgn="auto">
                <a:lnSpc>
                  <a:spcPct val="100000"/>
                </a:lnSpc>
                <a:spcBef>
                  <a:spcPts val="0"/>
                </a:spcBef>
                <a:spcAft>
                  <a:spcPts val="0"/>
                </a:spcAft>
                <a:buNone/>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7" name="Oval 35"/>
            <p:cNvSpPr>
              <a:spLocks noChangeArrowheads="1"/>
            </p:cNvSpPr>
            <p:nvPr/>
          </p:nvSpPr>
          <p:spPr bwMode="gray">
            <a:xfrm>
              <a:off x="2949" y="2230"/>
              <a:ext cx="218" cy="218"/>
            </a:xfrm>
            <a:prstGeom prst="ellipse">
              <a:avLst/>
            </a:prstGeom>
            <a:gradFill rotWithShape="1">
              <a:gsLst>
                <a:gs pos="0">
                  <a:srgbClr val="EF8D21"/>
                </a:gs>
                <a:gs pos="100000">
                  <a:srgbClr val="EF8D21">
                    <a:gamma/>
                    <a:tint val="63529"/>
                    <a:invGamma/>
                  </a:srgbClr>
                </a:gs>
              </a:gsLst>
              <a:lin ang="2700000" scaled="1"/>
            </a:gradFill>
            <a:ln w="12700">
              <a:noFill/>
              <a:round/>
              <a:headEnd/>
              <a:tailEnd/>
            </a:ln>
            <a:effectLst/>
          </p:spPr>
          <p:txBody>
            <a:bodyPr wrap="none" anchor="ctr"/>
            <a:lstStyle/>
            <a:p>
              <a:pPr fontAlgn="auto">
                <a:lnSpc>
                  <a:spcPct val="100000"/>
                </a:lnSpc>
                <a:spcBef>
                  <a:spcPts val="0"/>
                </a:spcBef>
                <a:spcAft>
                  <a:spcPts val="0"/>
                </a:spcAft>
                <a:buNone/>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73" name="Group 30"/>
          <p:cNvGrpSpPr>
            <a:grpSpLocks/>
          </p:cNvGrpSpPr>
          <p:nvPr/>
        </p:nvGrpSpPr>
        <p:grpSpPr bwMode="auto">
          <a:xfrm>
            <a:off x="5589145" y="5053104"/>
            <a:ext cx="168275" cy="168275"/>
            <a:chOff x="2928" y="2208"/>
            <a:chExt cx="262" cy="262"/>
          </a:xfrm>
        </p:grpSpPr>
        <p:sp>
          <p:nvSpPr>
            <p:cNvPr id="74" name="Oval 31"/>
            <p:cNvSpPr>
              <a:spLocks noChangeArrowheads="1"/>
            </p:cNvSpPr>
            <p:nvPr/>
          </p:nvSpPr>
          <p:spPr bwMode="gray">
            <a:xfrm>
              <a:off x="2928" y="2208"/>
              <a:ext cx="262" cy="262"/>
            </a:xfrm>
            <a:prstGeom prst="ellipse">
              <a:avLst/>
            </a:prstGeom>
            <a:gradFill rotWithShape="1">
              <a:gsLst>
                <a:gs pos="0">
                  <a:srgbClr val="223864">
                    <a:gamma/>
                    <a:tint val="28627"/>
                    <a:invGamma/>
                  </a:srgbClr>
                </a:gs>
                <a:gs pos="100000">
                  <a:srgbClr val="223864"/>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pPr fontAlgn="auto">
                <a:lnSpc>
                  <a:spcPct val="100000"/>
                </a:lnSpc>
                <a:spcBef>
                  <a:spcPts val="0"/>
                </a:spcBef>
                <a:spcAft>
                  <a:spcPts val="0"/>
                </a:spcAft>
                <a:buNone/>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5" name="Oval 32"/>
            <p:cNvSpPr>
              <a:spLocks noChangeArrowheads="1"/>
            </p:cNvSpPr>
            <p:nvPr/>
          </p:nvSpPr>
          <p:spPr bwMode="gray">
            <a:xfrm>
              <a:off x="2949" y="2230"/>
              <a:ext cx="218" cy="218"/>
            </a:xfrm>
            <a:prstGeom prst="ellipse">
              <a:avLst/>
            </a:prstGeom>
            <a:gradFill rotWithShape="1">
              <a:gsLst>
                <a:gs pos="0">
                  <a:srgbClr val="EF8D21"/>
                </a:gs>
                <a:gs pos="100000">
                  <a:srgbClr val="EF8D21">
                    <a:gamma/>
                    <a:tint val="63529"/>
                    <a:invGamma/>
                  </a:srgbClr>
                </a:gs>
              </a:gsLst>
              <a:lin ang="2700000" scaled="1"/>
            </a:gradFill>
            <a:ln w="12700">
              <a:noFill/>
              <a:round/>
              <a:headEnd/>
              <a:tailEnd/>
            </a:ln>
            <a:effectLst/>
          </p:spPr>
          <p:txBody>
            <a:bodyPr wrap="none" anchor="ctr"/>
            <a:lstStyle/>
            <a:p>
              <a:pPr fontAlgn="auto">
                <a:lnSpc>
                  <a:spcPct val="100000"/>
                </a:lnSpc>
                <a:spcBef>
                  <a:spcPts val="0"/>
                </a:spcBef>
                <a:spcAft>
                  <a:spcPts val="0"/>
                </a:spcAft>
                <a:buNone/>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76" name="Group 30"/>
          <p:cNvGrpSpPr>
            <a:grpSpLocks/>
          </p:cNvGrpSpPr>
          <p:nvPr/>
        </p:nvGrpSpPr>
        <p:grpSpPr bwMode="auto">
          <a:xfrm>
            <a:off x="5589145" y="5764510"/>
            <a:ext cx="168275" cy="168275"/>
            <a:chOff x="2928" y="2208"/>
            <a:chExt cx="262" cy="262"/>
          </a:xfrm>
        </p:grpSpPr>
        <p:sp>
          <p:nvSpPr>
            <p:cNvPr id="77" name="Oval 31"/>
            <p:cNvSpPr>
              <a:spLocks noChangeArrowheads="1"/>
            </p:cNvSpPr>
            <p:nvPr/>
          </p:nvSpPr>
          <p:spPr bwMode="gray">
            <a:xfrm>
              <a:off x="2928" y="2208"/>
              <a:ext cx="262" cy="262"/>
            </a:xfrm>
            <a:prstGeom prst="ellipse">
              <a:avLst/>
            </a:prstGeom>
            <a:gradFill rotWithShape="1">
              <a:gsLst>
                <a:gs pos="0">
                  <a:srgbClr val="223864">
                    <a:gamma/>
                    <a:tint val="28627"/>
                    <a:invGamma/>
                  </a:srgbClr>
                </a:gs>
                <a:gs pos="100000">
                  <a:srgbClr val="223864"/>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pPr fontAlgn="auto">
                <a:lnSpc>
                  <a:spcPct val="100000"/>
                </a:lnSpc>
                <a:spcBef>
                  <a:spcPts val="0"/>
                </a:spcBef>
                <a:spcAft>
                  <a:spcPts val="0"/>
                </a:spcAft>
                <a:buNone/>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8" name="Oval 32"/>
            <p:cNvSpPr>
              <a:spLocks noChangeArrowheads="1"/>
            </p:cNvSpPr>
            <p:nvPr/>
          </p:nvSpPr>
          <p:spPr bwMode="gray">
            <a:xfrm>
              <a:off x="2949" y="2230"/>
              <a:ext cx="218" cy="218"/>
            </a:xfrm>
            <a:prstGeom prst="ellipse">
              <a:avLst/>
            </a:prstGeom>
            <a:gradFill rotWithShape="1">
              <a:gsLst>
                <a:gs pos="0">
                  <a:srgbClr val="EF8D21"/>
                </a:gs>
                <a:gs pos="100000">
                  <a:srgbClr val="EF8D21">
                    <a:gamma/>
                    <a:tint val="63529"/>
                    <a:invGamma/>
                  </a:srgbClr>
                </a:gs>
              </a:gsLst>
              <a:lin ang="2700000" scaled="1"/>
            </a:gradFill>
            <a:ln w="12700">
              <a:noFill/>
              <a:round/>
              <a:headEnd/>
              <a:tailEnd/>
            </a:ln>
            <a:effectLst/>
          </p:spPr>
          <p:txBody>
            <a:bodyPr wrap="none" anchor="ctr"/>
            <a:lstStyle/>
            <a:p>
              <a:pPr fontAlgn="auto">
                <a:lnSpc>
                  <a:spcPct val="100000"/>
                </a:lnSpc>
                <a:spcBef>
                  <a:spcPts val="0"/>
                </a:spcBef>
                <a:spcAft>
                  <a:spcPts val="0"/>
                </a:spcAft>
                <a:buNone/>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79" name="Group 30"/>
          <p:cNvGrpSpPr>
            <a:grpSpLocks/>
          </p:cNvGrpSpPr>
          <p:nvPr/>
        </p:nvGrpSpPr>
        <p:grpSpPr bwMode="auto">
          <a:xfrm>
            <a:off x="5589145" y="6138910"/>
            <a:ext cx="168275" cy="168275"/>
            <a:chOff x="2928" y="2208"/>
            <a:chExt cx="262" cy="262"/>
          </a:xfrm>
        </p:grpSpPr>
        <p:sp>
          <p:nvSpPr>
            <p:cNvPr id="80" name="Oval 31"/>
            <p:cNvSpPr>
              <a:spLocks noChangeArrowheads="1"/>
            </p:cNvSpPr>
            <p:nvPr/>
          </p:nvSpPr>
          <p:spPr bwMode="gray">
            <a:xfrm>
              <a:off x="2928" y="2208"/>
              <a:ext cx="262" cy="262"/>
            </a:xfrm>
            <a:prstGeom prst="ellipse">
              <a:avLst/>
            </a:prstGeom>
            <a:gradFill rotWithShape="1">
              <a:gsLst>
                <a:gs pos="0">
                  <a:srgbClr val="223864">
                    <a:gamma/>
                    <a:tint val="28627"/>
                    <a:invGamma/>
                  </a:srgbClr>
                </a:gs>
                <a:gs pos="100000">
                  <a:srgbClr val="223864"/>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pPr fontAlgn="auto">
                <a:lnSpc>
                  <a:spcPct val="100000"/>
                </a:lnSpc>
                <a:spcBef>
                  <a:spcPts val="0"/>
                </a:spcBef>
                <a:spcAft>
                  <a:spcPts val="0"/>
                </a:spcAft>
                <a:buNone/>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1" name="Oval 32"/>
            <p:cNvSpPr>
              <a:spLocks noChangeArrowheads="1"/>
            </p:cNvSpPr>
            <p:nvPr/>
          </p:nvSpPr>
          <p:spPr bwMode="gray">
            <a:xfrm>
              <a:off x="2949" y="2230"/>
              <a:ext cx="218" cy="218"/>
            </a:xfrm>
            <a:prstGeom prst="ellipse">
              <a:avLst/>
            </a:prstGeom>
            <a:gradFill rotWithShape="1">
              <a:gsLst>
                <a:gs pos="0">
                  <a:srgbClr val="EF8D21"/>
                </a:gs>
                <a:gs pos="100000">
                  <a:srgbClr val="EF8D21">
                    <a:gamma/>
                    <a:tint val="63529"/>
                    <a:invGamma/>
                  </a:srgbClr>
                </a:gs>
              </a:gsLst>
              <a:lin ang="2700000" scaled="1"/>
            </a:gradFill>
            <a:ln w="12700">
              <a:noFill/>
              <a:round/>
              <a:headEnd/>
              <a:tailEnd/>
            </a:ln>
            <a:effectLst/>
          </p:spPr>
          <p:txBody>
            <a:bodyPr wrap="none" anchor="ctr"/>
            <a:lstStyle/>
            <a:p>
              <a:pPr fontAlgn="auto">
                <a:lnSpc>
                  <a:spcPct val="100000"/>
                </a:lnSpc>
                <a:spcBef>
                  <a:spcPts val="0"/>
                </a:spcBef>
                <a:spcAft>
                  <a:spcPts val="0"/>
                </a:spcAft>
                <a:buNone/>
              </a:pPr>
              <a:endParaRPr kumimoji="0" lang="zh-CN" altLang="en-US" sz="1800" b="0" i="0" u="none" strike="noStrike" kern="0" cap="none" spc="0" normalizeH="0" baseline="0" noProof="0">
                <a:ln>
                  <a:noFill/>
                </a:ln>
                <a:solidFill>
                  <a:sysClr val="windowText" lastClr="000000"/>
                </a:solidFill>
                <a:effectLst/>
                <a:uLnTx/>
                <a:uFillTx/>
              </a:endParaRPr>
            </a:p>
          </p:txBody>
        </p:sp>
      </p:grpSp>
    </p:spTree>
    <p:custDataLst>
      <p:tags r:id="rId1"/>
    </p:custDataLst>
    <p:extLst>
      <p:ext uri="{BB962C8B-B14F-4D97-AF65-F5344CB8AC3E}">
        <p14:creationId xmlns:p14="http://schemas.microsoft.com/office/powerpoint/2010/main" val="387365302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3"/>
          <p:cNvSpPr txBox="1">
            <a:spLocks noChangeArrowheads="1"/>
          </p:cNvSpPr>
          <p:nvPr/>
        </p:nvSpPr>
        <p:spPr bwMode="auto">
          <a:xfrm>
            <a:off x="908051" y="5718175"/>
            <a:ext cx="7493000" cy="769441"/>
          </a:xfrm>
          <a:prstGeom prst="rect">
            <a:avLst/>
          </a:prstGeom>
          <a:noFill/>
          <a:ln w="38100" algn="ctr">
            <a:noFill/>
            <a:miter lim="800000"/>
            <a:headEnd/>
            <a:tailEnd/>
          </a:ln>
        </p:spPr>
        <p:txBody>
          <a:bodyPr wrap="square">
            <a:spAutoFit/>
          </a:bodyPr>
          <a:lstStyle/>
          <a:p>
            <a:pPr>
              <a:lnSpc>
                <a:spcPct val="110000"/>
              </a:lnSpc>
              <a:buNone/>
            </a:pPr>
            <a:r>
              <a:rPr lang="en-US" altLang="zh-CN" sz="2000" u="none" dirty="0">
                <a:solidFill>
                  <a:srgbClr val="00FFFF"/>
                </a:solidFill>
                <a:effectLst>
                  <a:outerShdw blurRad="38100" dist="38100" dir="2700000" algn="tl">
                    <a:srgbClr val="000000"/>
                  </a:outerShdw>
                </a:effectLst>
                <a:latin typeface="Arial" pitchFamily="34" charset="0"/>
                <a:cs typeface="Arial" pitchFamily="34" charset="0"/>
              </a:rPr>
              <a:t>NLLV</a:t>
            </a:r>
            <a:r>
              <a:rPr lang="zh-CN" altLang="en-US" sz="2000" u="none" dirty="0">
                <a:solidFill>
                  <a:srgbClr val="00FFFF"/>
                </a:solidFill>
                <a:effectLst>
                  <a:outerShdw blurRad="38100" dist="38100" dir="2700000" algn="tl">
                    <a:srgbClr val="000000"/>
                  </a:outerShdw>
                </a:effectLst>
                <a:latin typeface="Arial" pitchFamily="34" charset="0"/>
                <a:cs typeface="Arial" pitchFamily="34" charset="0"/>
              </a:rPr>
              <a:t>全局严格的正交性，能够较好地反映初始条件的不确定性，因此，能够为集合预报提供好的初始扰动。 </a:t>
            </a:r>
          </a:p>
        </p:txBody>
      </p:sp>
      <p:sp>
        <p:nvSpPr>
          <p:cNvPr id="9219" name="Text Box 14"/>
          <p:cNvSpPr txBox="1">
            <a:spLocks noChangeArrowheads="1"/>
          </p:cNvSpPr>
          <p:nvPr/>
        </p:nvSpPr>
        <p:spPr bwMode="auto">
          <a:xfrm>
            <a:off x="776288" y="111125"/>
            <a:ext cx="3867982" cy="491481"/>
          </a:xfrm>
          <a:prstGeom prst="rect">
            <a:avLst/>
          </a:prstGeom>
          <a:noFill/>
          <a:ln w="38100" algn="ctr">
            <a:noFill/>
            <a:miter lim="800000"/>
            <a:headEnd/>
            <a:tailEnd/>
          </a:ln>
        </p:spPr>
        <p:txBody>
          <a:bodyPr wrap="none">
            <a:spAutoFit/>
          </a:bodyPr>
          <a:lstStyle/>
          <a:p>
            <a:pPr marL="533400" indent="-533400">
              <a:buFont typeface="Wingdings" pitchFamily="2" charset="2"/>
              <a:buNone/>
            </a:pPr>
            <a:r>
              <a:rPr lang="en-US" altLang="zh-CN" sz="2400" u="none" dirty="0">
                <a:solidFill>
                  <a:srgbClr val="FFFF00"/>
                </a:solidFill>
                <a:effectLst>
                  <a:outerShdw blurRad="38100" dist="38100" dir="2700000" algn="tl">
                    <a:srgbClr val="000000"/>
                  </a:outerShdw>
                </a:effectLst>
                <a:latin typeface="Arial" pitchFamily="34" charset="0"/>
                <a:cs typeface="Arial" pitchFamily="34" charset="0"/>
              </a:rPr>
              <a:t>NLLV</a:t>
            </a:r>
            <a:r>
              <a:rPr lang="zh-CN" altLang="en-US" sz="2400" u="none" dirty="0">
                <a:solidFill>
                  <a:srgbClr val="FFFF00"/>
                </a:solidFill>
                <a:effectLst>
                  <a:outerShdw blurRad="38100" dist="38100" dir="2700000" algn="tl">
                    <a:srgbClr val="000000"/>
                  </a:outerShdw>
                </a:effectLst>
                <a:latin typeface="Arial" pitchFamily="34" charset="0"/>
                <a:cs typeface="Arial" pitchFamily="34" charset="0"/>
              </a:rPr>
              <a:t>扰动与</a:t>
            </a:r>
            <a:r>
              <a:rPr lang="en-US" altLang="zh-CN" sz="2400" u="none" dirty="0">
                <a:solidFill>
                  <a:srgbClr val="FFFF00"/>
                </a:solidFill>
                <a:effectLst>
                  <a:outerShdw blurRad="38100" dist="38100" dir="2700000" algn="tl">
                    <a:srgbClr val="000000"/>
                  </a:outerShdw>
                </a:effectLst>
                <a:latin typeface="Arial" pitchFamily="34" charset="0"/>
                <a:cs typeface="Arial" pitchFamily="34" charset="0"/>
              </a:rPr>
              <a:t>BV</a:t>
            </a:r>
            <a:r>
              <a:rPr lang="zh-CN" altLang="en-US" sz="2400" u="none" dirty="0">
                <a:solidFill>
                  <a:srgbClr val="FFFF00"/>
                </a:solidFill>
                <a:effectLst>
                  <a:outerShdw blurRad="38100" dist="38100" dir="2700000" algn="tl">
                    <a:srgbClr val="000000"/>
                  </a:outerShdw>
                </a:effectLst>
                <a:latin typeface="Arial" pitchFamily="34" charset="0"/>
                <a:cs typeface="Arial" pitchFamily="34" charset="0"/>
              </a:rPr>
              <a:t>扰动的比较</a:t>
            </a:r>
          </a:p>
        </p:txBody>
      </p:sp>
      <p:pic>
        <p:nvPicPr>
          <p:cNvPr id="9220" name="Picture 8"/>
          <p:cNvPicPr>
            <a:picLocks noChangeAspect="1" noChangeArrowheads="1"/>
          </p:cNvPicPr>
          <p:nvPr/>
        </p:nvPicPr>
        <p:blipFill>
          <a:blip r:embed="rId2" cstate="print"/>
          <a:srcRect l="5736" t="27602" r="8063" b="35078"/>
          <a:stretch>
            <a:fillRect/>
          </a:stretch>
        </p:blipFill>
        <p:spPr bwMode="auto">
          <a:xfrm>
            <a:off x="827088" y="622300"/>
            <a:ext cx="7343775" cy="1916113"/>
          </a:xfrm>
          <a:prstGeom prst="rect">
            <a:avLst/>
          </a:prstGeom>
          <a:noFill/>
          <a:ln w="38100" algn="ctr">
            <a:noFill/>
            <a:miter lim="800000"/>
            <a:headEnd/>
            <a:tailEnd/>
          </a:ln>
        </p:spPr>
      </p:pic>
      <p:pic>
        <p:nvPicPr>
          <p:cNvPr id="9221" name="Picture 9"/>
          <p:cNvPicPr>
            <a:picLocks noChangeAspect="1" noChangeArrowheads="1"/>
          </p:cNvPicPr>
          <p:nvPr/>
        </p:nvPicPr>
        <p:blipFill>
          <a:blip r:embed="rId3" cstate="print"/>
          <a:srcRect l="7788" t="18274" r="12373" b="37563"/>
          <a:stretch>
            <a:fillRect/>
          </a:stretch>
        </p:blipFill>
        <p:spPr bwMode="auto">
          <a:xfrm>
            <a:off x="808038" y="3090863"/>
            <a:ext cx="7362825" cy="2562225"/>
          </a:xfrm>
          <a:prstGeom prst="rect">
            <a:avLst/>
          </a:prstGeom>
          <a:noFill/>
          <a:ln w="38100" algn="ctr">
            <a:noFill/>
            <a:miter lim="800000"/>
            <a:headEnd/>
            <a:tailEnd/>
          </a:ln>
        </p:spPr>
      </p:pic>
      <p:pic>
        <p:nvPicPr>
          <p:cNvPr id="9222" name="Picture 3"/>
          <p:cNvPicPr>
            <a:picLocks noChangeAspect="1" noChangeArrowheads="1"/>
          </p:cNvPicPr>
          <p:nvPr/>
        </p:nvPicPr>
        <p:blipFill>
          <a:blip r:embed="rId4" cstate="print"/>
          <a:srcRect/>
          <a:stretch>
            <a:fillRect/>
          </a:stretch>
        </p:blipFill>
        <p:spPr bwMode="auto">
          <a:xfrm>
            <a:off x="5897563" y="2551113"/>
            <a:ext cx="2281237" cy="533400"/>
          </a:xfrm>
          <a:prstGeom prst="rect">
            <a:avLst/>
          </a:prstGeom>
          <a:noFill/>
          <a:ln w="38100" algn="ctr">
            <a:noFill/>
            <a:miter lim="800000"/>
            <a:headEnd/>
            <a:tailEnd/>
          </a:ln>
        </p:spPr>
      </p:pic>
      <p:sp>
        <p:nvSpPr>
          <p:cNvPr id="7" name="矩形 3"/>
          <p:cNvSpPr>
            <a:spLocks noChangeArrowheads="1"/>
          </p:cNvSpPr>
          <p:nvPr/>
        </p:nvSpPr>
        <p:spPr bwMode="auto">
          <a:xfrm>
            <a:off x="5687894" y="6470692"/>
            <a:ext cx="3174670" cy="289310"/>
          </a:xfrm>
          <a:prstGeom prst="rect">
            <a:avLst/>
          </a:prstGeom>
          <a:noFill/>
          <a:ln w="9525">
            <a:noFill/>
            <a:miter lim="800000"/>
            <a:headEnd/>
            <a:tailEnd/>
          </a:ln>
        </p:spPr>
        <p:txBody>
          <a:bodyPr wrap="square">
            <a:spAutoFit/>
          </a:bodyPr>
          <a:lstStyle/>
          <a:p>
            <a:pPr algn="ctr">
              <a:lnSpc>
                <a:spcPct val="80000"/>
              </a:lnSpc>
              <a:spcBef>
                <a:spcPts val="600"/>
              </a:spcBef>
              <a:buFont typeface="Wingdings" pitchFamily="2" charset="2"/>
              <a:buNone/>
              <a:defRPr/>
            </a:pPr>
            <a:r>
              <a:rPr lang="en-US" altLang="zh-CN" sz="1600" u="none" dirty="0">
                <a:solidFill>
                  <a:srgbClr val="FFFF00"/>
                </a:solidFill>
                <a:effectLst>
                  <a:outerShdw blurRad="38100" dist="38100" dir="2700000" algn="tl">
                    <a:srgbClr val="000000"/>
                  </a:outerShdw>
                </a:effectLst>
                <a:latin typeface="Arial" pitchFamily="34" charset="0"/>
                <a:cs typeface="Arial" pitchFamily="34" charset="0"/>
              </a:rPr>
              <a:t>(</a:t>
            </a:r>
            <a:r>
              <a:rPr lang="en-US" altLang="zh-CN" sz="1600" u="none" dirty="0" err="1">
                <a:solidFill>
                  <a:srgbClr val="FFFF00"/>
                </a:solidFill>
                <a:effectLst>
                  <a:outerShdw blurRad="38100" dist="38100" dir="2700000" algn="tl">
                    <a:srgbClr val="000000"/>
                  </a:outerShdw>
                </a:effectLst>
                <a:latin typeface="Arial" pitchFamily="34" charset="0"/>
                <a:cs typeface="Arial" pitchFamily="34" charset="0"/>
              </a:rPr>
              <a:t>Feng</a:t>
            </a:r>
            <a:r>
              <a:rPr lang="en-US" altLang="zh-CN" sz="1600" u="none" dirty="0">
                <a:solidFill>
                  <a:srgbClr val="FFFF00"/>
                </a:solidFill>
                <a:effectLst>
                  <a:outerShdw blurRad="38100" dist="38100" dir="2700000" algn="tl">
                    <a:srgbClr val="000000"/>
                  </a:outerShdw>
                </a:effectLst>
                <a:latin typeface="Arial" pitchFamily="34" charset="0"/>
                <a:cs typeface="Arial" pitchFamily="34" charset="0"/>
              </a:rPr>
              <a:t>, Ding, Li* &amp; Liu, 2014)</a:t>
            </a:r>
            <a:endParaRPr lang="zh-CN" altLang="en-US" sz="1600" u="none" dirty="0">
              <a:solidFill>
                <a:srgbClr val="FFFF00"/>
              </a:solidFill>
              <a:effectLst>
                <a:outerShdw blurRad="38100" dist="38100" dir="2700000" algn="tl">
                  <a:srgbClr val="000000"/>
                </a:outerShdw>
              </a:effectLst>
              <a:latin typeface="Arial" pitchFamily="34" charset="0"/>
              <a:cs typeface="Arial" pitchFamily="34" charset="0"/>
            </a:endParaRPr>
          </a:p>
        </p:txBody>
      </p:sp>
    </p:spTree>
    <p:extLst>
      <p:ext uri="{BB962C8B-B14F-4D97-AF65-F5344CB8AC3E}">
        <p14:creationId xmlns:p14="http://schemas.microsoft.com/office/powerpoint/2010/main" val="58690725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93" name="Text Box 9"/>
          <p:cNvSpPr txBox="1">
            <a:spLocks noChangeArrowheads="1"/>
          </p:cNvSpPr>
          <p:nvPr/>
        </p:nvSpPr>
        <p:spPr bwMode="auto">
          <a:xfrm>
            <a:off x="146050" y="1368425"/>
            <a:ext cx="4060825" cy="830263"/>
          </a:xfrm>
          <a:prstGeom prst="rect">
            <a:avLst/>
          </a:prstGeom>
          <a:noFill/>
          <a:ln w="9525">
            <a:noFill/>
            <a:miter lim="800000"/>
            <a:headEnd/>
            <a:tailEnd/>
          </a:ln>
          <a:effectLst/>
        </p:spPr>
        <p:txBody>
          <a:bodyP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黑体" pitchFamily="2" charset="-122"/>
                <a:cs typeface="+mn-cs"/>
              </a:rPr>
              <a:t>N-</a:t>
            </a:r>
            <a:r>
              <a:rPr kumimoji="1"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宋体" pitchFamily="2" charset="-122"/>
                <a:cs typeface="+mn-cs"/>
              </a:rPr>
              <a:t>dimensional dynamical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宋体" pitchFamily="2" charset="-122"/>
                <a:cs typeface="+mn-cs"/>
              </a:rPr>
              <a:t>            system</a:t>
            </a:r>
            <a:r>
              <a:rPr kumimoji="1"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黑体" pitchFamily="2" charset="-122"/>
                <a:cs typeface="+mn-cs"/>
              </a:rPr>
              <a:t> </a:t>
            </a:r>
            <a:endParaRPr kumimoji="1" lang="zh-CN"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黑体" pitchFamily="2" charset="-122"/>
              <a:cs typeface="+mn-cs"/>
            </a:endParaRPr>
          </a:p>
        </p:txBody>
      </p:sp>
      <p:sp>
        <p:nvSpPr>
          <p:cNvPr id="733194" name="Text Box 10"/>
          <p:cNvSpPr txBox="1">
            <a:spLocks noChangeArrowheads="1"/>
          </p:cNvSpPr>
          <p:nvPr/>
        </p:nvSpPr>
        <p:spPr bwMode="auto">
          <a:xfrm>
            <a:off x="231775" y="2454275"/>
            <a:ext cx="3435350" cy="457200"/>
          </a:xfrm>
          <a:prstGeom prst="rect">
            <a:avLst/>
          </a:prstGeom>
          <a:noFill/>
          <a:ln w="9525">
            <a:noFill/>
            <a:miter lim="800000"/>
            <a:headEnd/>
            <a:tailEnd/>
          </a:ln>
          <a:effectLst/>
        </p:spPr>
        <p:txBody>
          <a:bodyP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黑体" pitchFamily="2" charset="-122"/>
                <a:cs typeface="+mn-cs"/>
              </a:rPr>
              <a:t>Error evolution equation</a:t>
            </a:r>
          </a:p>
        </p:txBody>
      </p:sp>
      <p:sp>
        <p:nvSpPr>
          <p:cNvPr id="733195" name="Text Box 11"/>
          <p:cNvSpPr txBox="1">
            <a:spLocks noChangeArrowheads="1"/>
          </p:cNvSpPr>
          <p:nvPr/>
        </p:nvSpPr>
        <p:spPr bwMode="auto">
          <a:xfrm>
            <a:off x="342900" y="3328988"/>
            <a:ext cx="3302000" cy="822325"/>
          </a:xfrm>
          <a:prstGeom prst="rect">
            <a:avLst/>
          </a:prstGeom>
          <a:noFill/>
          <a:ln w="9525">
            <a:noFill/>
            <a:miter lim="800000"/>
            <a:headEnd/>
            <a:tailEnd/>
          </a:ln>
          <a:effectLst/>
        </p:spPr>
        <p:txBody>
          <a:bodyP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zh-CN"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黑体" pitchFamily="2" charset="-122"/>
                <a:cs typeface="+mn-cs"/>
              </a:rPr>
              <a:t>Linear approximation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黑体" pitchFamily="2" charset="-122"/>
                <a:cs typeface="+mn-cs"/>
              </a:rPr>
              <a:t>         equation</a:t>
            </a:r>
            <a:endParaRPr kumimoji="1"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黑体" pitchFamily="2" charset="-122"/>
              <a:cs typeface="+mn-cs"/>
            </a:endParaRPr>
          </a:p>
        </p:txBody>
      </p:sp>
      <p:sp>
        <p:nvSpPr>
          <p:cNvPr id="733196" name="Text Box 12"/>
          <p:cNvSpPr txBox="1">
            <a:spLocks noChangeArrowheads="1"/>
          </p:cNvSpPr>
          <p:nvPr/>
        </p:nvSpPr>
        <p:spPr bwMode="auto">
          <a:xfrm>
            <a:off x="763588" y="4465638"/>
            <a:ext cx="2817812" cy="457200"/>
          </a:xfrm>
          <a:prstGeom prst="rect">
            <a:avLst/>
          </a:prstGeom>
          <a:noFill/>
          <a:ln w="9525">
            <a:noFill/>
            <a:miter lim="800000"/>
            <a:headEnd/>
            <a:tailEnd/>
          </a:ln>
          <a:effectLst/>
        </p:spPr>
        <p:txBody>
          <a:bodyP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zh-CN"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宋体" pitchFamily="2" charset="-122"/>
                <a:cs typeface="+mn-cs"/>
              </a:rPr>
              <a:t>Linear propagator</a:t>
            </a:r>
            <a:endParaRPr kumimoji="1" lang="zh-CN" alt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黑体" pitchFamily="2" charset="-122"/>
              <a:ea typeface="黑体" pitchFamily="2" charset="-122"/>
              <a:cs typeface="+mn-cs"/>
            </a:endParaRPr>
          </a:p>
        </p:txBody>
      </p:sp>
      <p:sp>
        <p:nvSpPr>
          <p:cNvPr id="733197" name="Text Box 13"/>
          <p:cNvSpPr txBox="1">
            <a:spLocks noChangeArrowheads="1"/>
          </p:cNvSpPr>
          <p:nvPr/>
        </p:nvSpPr>
        <p:spPr bwMode="auto">
          <a:xfrm>
            <a:off x="125413" y="5322888"/>
            <a:ext cx="3605212" cy="7572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1"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itchFamily="18" charset="0"/>
                <a:ea typeface="宋体" charset="-122"/>
                <a:cs typeface="Times New Roman" pitchFamily="18" charset="0"/>
              </a:rPr>
              <a:t>The largest Lyapunov exponent (LLE)</a:t>
            </a:r>
            <a:endParaRPr kumimoji="1"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itchFamily="18" charset="0"/>
              <a:ea typeface="宋体" charset="-122"/>
              <a:cs typeface="Times New Roman" pitchFamily="18" charset="0"/>
            </a:endParaRPr>
          </a:p>
        </p:txBody>
      </p:sp>
      <p:sp>
        <p:nvSpPr>
          <p:cNvPr id="733199" name="Rectangle 15"/>
          <p:cNvSpPr>
            <a:spLocks noChangeArrowheads="1"/>
          </p:cNvSpPr>
          <p:nvPr/>
        </p:nvSpPr>
        <p:spPr bwMode="auto">
          <a:xfrm>
            <a:off x="36513" y="254000"/>
            <a:ext cx="8863012" cy="806450"/>
          </a:xfrm>
          <a:prstGeom prst="rect">
            <a:avLst/>
          </a:prstGeom>
          <a:solidFill>
            <a:srgbClr val="00FFFF"/>
          </a:solidFill>
          <a:ln w="9525">
            <a:noFill/>
            <a:miter lim="800000"/>
            <a:headEnd/>
            <a:tailEnd/>
          </a:ln>
          <a:effectLst/>
          <a:scene3d>
            <a:camera prst="legacyObliqueTopRight"/>
            <a:lightRig rig="legacyFlat3" dir="b"/>
          </a:scene3d>
          <a:sp3d extrusionH="227000" prstMaterial="legacyMatte">
            <a:bevelT w="13500" h="13500" prst="angle"/>
            <a:bevelB w="13500" h="13500" prst="angle"/>
            <a:extrusionClr>
              <a:srgbClr val="00FFFF"/>
            </a:extrusionClr>
          </a:sp3d>
        </p:spPr>
        <p:txBody>
          <a:bodyPr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28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rial" pitchFamily="34" charset="0"/>
                <a:ea typeface="黑体" pitchFamily="2" charset="-122"/>
                <a:cs typeface="Arial" pitchFamily="34" charset="0"/>
              </a:rPr>
              <a:t>2.1 </a:t>
            </a:r>
            <a:r>
              <a:rPr kumimoji="1" lang="en-US" altLang="zh-CN" sz="28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rial" pitchFamily="34" charset="0"/>
                <a:ea typeface="黑体" pitchFamily="2" charset="-122"/>
                <a:cs typeface="Arial" pitchFamily="34" charset="0"/>
              </a:rPr>
              <a:t>The </a:t>
            </a:r>
            <a:r>
              <a:rPr kumimoji="1" lang="en-US" altLang="zh-CN"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黑体" pitchFamily="2" charset="-122"/>
                <a:cs typeface="Arial" pitchFamily="34" charset="0"/>
              </a:rPr>
              <a:t>limitations of linear error growth dynamics</a:t>
            </a:r>
          </a:p>
        </p:txBody>
      </p:sp>
      <p:graphicFrame>
        <p:nvGraphicFramePr>
          <p:cNvPr id="3074" name="Object 16"/>
          <p:cNvGraphicFramePr>
            <a:graphicFrameLocks noChangeAspect="1"/>
          </p:cNvGraphicFramePr>
          <p:nvPr>
            <p:extLst>
              <p:ext uri="{D42A27DB-BD31-4B8C-83A1-F6EECF244321}">
                <p14:modId xmlns:p14="http://schemas.microsoft.com/office/powerpoint/2010/main" val="1604735083"/>
              </p:ext>
            </p:extLst>
          </p:nvPr>
        </p:nvGraphicFramePr>
        <p:xfrm>
          <a:off x="3835400" y="1257300"/>
          <a:ext cx="2209800" cy="846138"/>
        </p:xfrm>
        <a:graphic>
          <a:graphicData uri="http://schemas.openxmlformats.org/presentationml/2006/ole">
            <mc:AlternateContent xmlns:mc="http://schemas.openxmlformats.org/markup-compatibility/2006">
              <mc:Choice xmlns:v="urn:schemas-microsoft-com:vml" Requires="v">
                <p:oleObj spid="_x0000_s246272" name="Equation" r:id="rId3" imgW="1016000" imgH="393700" progId="">
                  <p:embed/>
                </p:oleObj>
              </mc:Choice>
              <mc:Fallback>
                <p:oleObj name="Equation" r:id="rId3" imgW="1016000" imgH="393700" progId="">
                  <p:embed/>
                  <p:pic>
                    <p:nvPicPr>
                      <p:cNvPr id="3074" name="Object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5400" y="1257300"/>
                        <a:ext cx="2209800" cy="846138"/>
                      </a:xfrm>
                      <a:prstGeom prst="rect">
                        <a:avLst/>
                      </a:prstGeom>
                      <a:solidFill>
                        <a:schemeClr val="tx1"/>
                      </a:solidFill>
                    </p:spPr>
                  </p:pic>
                </p:oleObj>
              </mc:Fallback>
            </mc:AlternateContent>
          </a:graphicData>
        </a:graphic>
      </p:graphicFrame>
      <p:graphicFrame>
        <p:nvGraphicFramePr>
          <p:cNvPr id="3075" name="Object 17"/>
          <p:cNvGraphicFramePr>
            <a:graphicFrameLocks noChangeAspect="1"/>
          </p:cNvGraphicFramePr>
          <p:nvPr>
            <p:extLst>
              <p:ext uri="{D42A27DB-BD31-4B8C-83A1-F6EECF244321}">
                <p14:modId xmlns:p14="http://schemas.microsoft.com/office/powerpoint/2010/main" val="3884018557"/>
              </p:ext>
            </p:extLst>
          </p:nvPr>
        </p:nvGraphicFramePr>
        <p:xfrm>
          <a:off x="3835400" y="2286000"/>
          <a:ext cx="4448175" cy="804863"/>
        </p:xfrm>
        <a:graphic>
          <a:graphicData uri="http://schemas.openxmlformats.org/presentationml/2006/ole">
            <mc:AlternateContent xmlns:mc="http://schemas.openxmlformats.org/markup-compatibility/2006">
              <mc:Choice xmlns:v="urn:schemas-microsoft-com:vml" Requires="v">
                <p:oleObj spid="_x0000_s246273" name="Equation" r:id="rId5" imgW="2158920" imgH="393480" progId="">
                  <p:embed/>
                </p:oleObj>
              </mc:Choice>
              <mc:Fallback>
                <p:oleObj name="Equation" r:id="rId5" imgW="2158920" imgH="393480" progId="">
                  <p:embed/>
                  <p:pic>
                    <p:nvPicPr>
                      <p:cNvPr id="3075" name="Object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5400" y="2286000"/>
                        <a:ext cx="4448175" cy="804863"/>
                      </a:xfrm>
                      <a:prstGeom prst="rect">
                        <a:avLst/>
                      </a:prstGeom>
                      <a:solidFill>
                        <a:schemeClr val="tx1"/>
                      </a:solidFill>
                    </p:spPr>
                  </p:pic>
                </p:oleObj>
              </mc:Fallback>
            </mc:AlternateContent>
          </a:graphicData>
        </a:graphic>
      </p:graphicFrame>
      <p:graphicFrame>
        <p:nvGraphicFramePr>
          <p:cNvPr id="3076" name="Object 18"/>
          <p:cNvGraphicFramePr>
            <a:graphicFrameLocks noChangeAspect="1"/>
          </p:cNvGraphicFramePr>
          <p:nvPr>
            <p:extLst>
              <p:ext uri="{D42A27DB-BD31-4B8C-83A1-F6EECF244321}">
                <p14:modId xmlns:p14="http://schemas.microsoft.com/office/powerpoint/2010/main" val="3611096332"/>
              </p:ext>
            </p:extLst>
          </p:nvPr>
        </p:nvGraphicFramePr>
        <p:xfrm>
          <a:off x="3835400" y="3379788"/>
          <a:ext cx="2589212" cy="804862"/>
        </p:xfrm>
        <a:graphic>
          <a:graphicData uri="http://schemas.openxmlformats.org/presentationml/2006/ole">
            <mc:AlternateContent xmlns:mc="http://schemas.openxmlformats.org/markup-compatibility/2006">
              <mc:Choice xmlns:v="urn:schemas-microsoft-com:vml" Requires="v">
                <p:oleObj spid="_x0000_s246274" name="Equation" r:id="rId7" imgW="1256755" imgH="393529" progId="">
                  <p:embed/>
                </p:oleObj>
              </mc:Choice>
              <mc:Fallback>
                <p:oleObj name="Equation" r:id="rId7" imgW="1256755" imgH="393529" progId="">
                  <p:embed/>
                  <p:pic>
                    <p:nvPicPr>
                      <p:cNvPr id="3076" name="Object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35400" y="3379788"/>
                        <a:ext cx="2589212" cy="804862"/>
                      </a:xfrm>
                      <a:prstGeom prst="rect">
                        <a:avLst/>
                      </a:prstGeom>
                      <a:solidFill>
                        <a:schemeClr val="tx1"/>
                      </a:solidFill>
                      <a:ln w="25400">
                        <a:solidFill>
                          <a:srgbClr val="FF00FF"/>
                        </a:solidFill>
                        <a:miter lim="800000"/>
                        <a:headEnd/>
                        <a:tailEnd/>
                      </a:ln>
                    </p:spPr>
                  </p:pic>
                </p:oleObj>
              </mc:Fallback>
            </mc:AlternateContent>
          </a:graphicData>
        </a:graphic>
      </p:graphicFrame>
      <p:graphicFrame>
        <p:nvGraphicFramePr>
          <p:cNvPr id="3077" name="Object 19"/>
          <p:cNvGraphicFramePr>
            <a:graphicFrameLocks noChangeAspect="1"/>
          </p:cNvGraphicFramePr>
          <p:nvPr>
            <p:extLst>
              <p:ext uri="{D42A27DB-BD31-4B8C-83A1-F6EECF244321}">
                <p14:modId xmlns:p14="http://schemas.microsoft.com/office/powerpoint/2010/main" val="731339709"/>
              </p:ext>
            </p:extLst>
          </p:nvPr>
        </p:nvGraphicFramePr>
        <p:xfrm>
          <a:off x="3835400" y="4438650"/>
          <a:ext cx="3505200" cy="511175"/>
        </p:xfrm>
        <a:graphic>
          <a:graphicData uri="http://schemas.openxmlformats.org/presentationml/2006/ole">
            <mc:AlternateContent xmlns:mc="http://schemas.openxmlformats.org/markup-compatibility/2006">
              <mc:Choice xmlns:v="urn:schemas-microsoft-com:vml" Requires="v">
                <p:oleObj spid="_x0000_s246275" name="Equation" r:id="rId9" imgW="1752600" imgH="228600" progId="">
                  <p:embed/>
                </p:oleObj>
              </mc:Choice>
              <mc:Fallback>
                <p:oleObj name="Equation" r:id="rId9" imgW="1752600" imgH="228600" progId="">
                  <p:embed/>
                  <p:pic>
                    <p:nvPicPr>
                      <p:cNvPr id="3077" name="Object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35400" y="4438650"/>
                        <a:ext cx="3505200" cy="511175"/>
                      </a:xfrm>
                      <a:prstGeom prst="rect">
                        <a:avLst/>
                      </a:prstGeom>
                      <a:solidFill>
                        <a:schemeClr val="tx1"/>
                      </a:solidFill>
                    </p:spPr>
                  </p:pic>
                </p:oleObj>
              </mc:Fallback>
            </mc:AlternateContent>
          </a:graphicData>
        </a:graphic>
      </p:graphicFrame>
      <p:graphicFrame>
        <p:nvGraphicFramePr>
          <p:cNvPr id="3078" name="Object 20"/>
          <p:cNvGraphicFramePr>
            <a:graphicFrameLocks noChangeAspect="1"/>
          </p:cNvGraphicFramePr>
          <p:nvPr>
            <p:extLst>
              <p:ext uri="{D42A27DB-BD31-4B8C-83A1-F6EECF244321}">
                <p14:modId xmlns:p14="http://schemas.microsoft.com/office/powerpoint/2010/main" val="2732781147"/>
              </p:ext>
            </p:extLst>
          </p:nvPr>
        </p:nvGraphicFramePr>
        <p:xfrm>
          <a:off x="3835400" y="5257800"/>
          <a:ext cx="5029200" cy="909638"/>
        </p:xfrm>
        <a:graphic>
          <a:graphicData uri="http://schemas.openxmlformats.org/presentationml/2006/ole">
            <mc:AlternateContent xmlns:mc="http://schemas.openxmlformats.org/markup-compatibility/2006">
              <mc:Choice xmlns:v="urn:schemas-microsoft-com:vml" Requires="v">
                <p:oleObj spid="_x0000_s246276" name="Equation" r:id="rId11" imgW="2578100" imgH="469900" progId="">
                  <p:embed/>
                </p:oleObj>
              </mc:Choice>
              <mc:Fallback>
                <p:oleObj name="Equation" r:id="rId11" imgW="2578100" imgH="469900" progId="">
                  <p:embed/>
                  <p:pic>
                    <p:nvPicPr>
                      <p:cNvPr id="3078" name="Object 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35400" y="5257800"/>
                        <a:ext cx="5029200" cy="909638"/>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115856577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1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63" y="1651000"/>
            <a:ext cx="8669337" cy="3298825"/>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0771" name="Line 12"/>
          <p:cNvSpPr>
            <a:spLocks noChangeShapeType="1"/>
          </p:cNvSpPr>
          <p:nvPr/>
        </p:nvSpPr>
        <p:spPr bwMode="auto">
          <a:xfrm>
            <a:off x="0" y="1069975"/>
            <a:ext cx="9144000" cy="19050"/>
          </a:xfrm>
          <a:prstGeom prst="line">
            <a:avLst/>
          </a:prstGeom>
          <a:noFill/>
          <a:ln w="635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zh-CN" altLang="en-US"/>
          </a:p>
        </p:txBody>
      </p:sp>
      <p:sp>
        <p:nvSpPr>
          <p:cNvPr id="144464" name="Rectangle 80">
            <a:extLst>
              <a:ext uri="{FF2B5EF4-FFF2-40B4-BE49-F238E27FC236}">
                <a16:creationId xmlns:a16="http://schemas.microsoft.com/office/drawing/2014/main" id="{CF3A14A8-2C83-4489-B398-F415B4DC1006}"/>
              </a:ext>
            </a:extLst>
          </p:cNvPr>
          <p:cNvSpPr>
            <a:spLocks noChangeArrowheads="1"/>
          </p:cNvSpPr>
          <p:nvPr/>
        </p:nvSpPr>
        <p:spPr bwMode="auto">
          <a:xfrm>
            <a:off x="1149350" y="276225"/>
            <a:ext cx="6786563" cy="682625"/>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533400" indent="-533400" algn="ctr" eaLnBrk="1" hangingPunct="1">
              <a:lnSpc>
                <a:spcPct val="120000"/>
              </a:lnSpc>
              <a:spcBef>
                <a:spcPct val="50000"/>
              </a:spcBef>
              <a:buFont typeface="Wingdings" panose="05000000000000000000" pitchFamily="2" charset="2"/>
              <a:buNone/>
              <a:defRPr/>
            </a:pPr>
            <a:r>
              <a:rPr kumimoji="0" lang="en-US" altLang="zh-CN" sz="3200">
                <a:solidFill>
                  <a:srgbClr val="FFFF00"/>
                </a:solidFill>
                <a:effectLst>
                  <a:outerShdw blurRad="38100" dist="38100" dir="2700000" algn="tl">
                    <a:srgbClr val="000000"/>
                  </a:outerShdw>
                </a:effectLst>
              </a:rPr>
              <a:t>NLLE</a:t>
            </a:r>
            <a:r>
              <a:rPr kumimoji="0" lang="zh-CN" altLang="en-US" sz="3200">
                <a:solidFill>
                  <a:srgbClr val="FFFF00"/>
                </a:solidFill>
                <a:effectLst>
                  <a:outerShdw blurRad="38100" dist="38100" dir="2700000" algn="tl">
                    <a:srgbClr val="000000"/>
                  </a:outerShdw>
                </a:effectLst>
              </a:rPr>
              <a:t>谱的几点优势</a:t>
            </a:r>
          </a:p>
        </p:txBody>
      </p:sp>
      <p:sp>
        <p:nvSpPr>
          <p:cNvPr id="160773" name="Text Box 7"/>
          <p:cNvSpPr txBox="1">
            <a:spLocks noChangeArrowheads="1"/>
          </p:cNvSpPr>
          <p:nvPr/>
        </p:nvSpPr>
        <p:spPr bwMode="auto">
          <a:xfrm>
            <a:off x="508000" y="5448300"/>
            <a:ext cx="8070850" cy="609600"/>
          </a:xfrm>
          <a:prstGeom prst="rect">
            <a:avLst/>
          </a:prstGeom>
          <a:noFill/>
          <a:ln>
            <a:noFill/>
          </a:ln>
          <a:effectLst>
            <a:prstShdw prst="shdw17" dist="17961" dir="2700000">
              <a:srgbClr val="00003D"/>
            </a:prstShdw>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Lst>
        </p:spPr>
        <p:txBody>
          <a:bodyPr wrap="none">
            <a:spAutoFit/>
          </a:bodyPr>
          <a:lstStyle>
            <a:lvl1pPr marL="533400" indent="-533400">
              <a:spcBef>
                <a:spcPct val="20000"/>
              </a:spcBef>
              <a:buClr>
                <a:schemeClr val="hlink"/>
              </a:buClr>
              <a:buFont typeface="Wingdings" panose="05000000000000000000" pitchFamily="2" charset="2"/>
              <a:buChar char="v"/>
              <a:defRPr sz="2800" b="1">
                <a:solidFill>
                  <a:schemeClr val="hlink"/>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20000"/>
              </a:lnSpc>
              <a:spcBef>
                <a:spcPct val="50000"/>
              </a:spcBef>
              <a:buClrTx/>
              <a:buFont typeface="Wingdings" panose="05000000000000000000" pitchFamily="2" charset="2"/>
              <a:buNone/>
            </a:pPr>
            <a:r>
              <a:rPr lang="en-US" altLang="zh-CN">
                <a:solidFill>
                  <a:srgbClr val="FFFF00"/>
                </a:solidFill>
                <a:latin typeface="Times New Roman" panose="02020603050405020304" pitchFamily="18" charset="0"/>
              </a:rPr>
              <a:t>NLLE</a:t>
            </a:r>
            <a:r>
              <a:rPr lang="zh-CN" altLang="en-US">
                <a:solidFill>
                  <a:srgbClr val="FFFF00"/>
                </a:solidFill>
                <a:latin typeface="Times New Roman" panose="02020603050405020304" pitchFamily="18" charset="0"/>
              </a:rPr>
              <a:t>谱期望能够为集合预报提供好的初始扰动！</a:t>
            </a:r>
            <a:r>
              <a:rPr lang="zh-CN" altLang="en-US" sz="1800">
                <a:solidFill>
                  <a:srgbClr val="FFFFFF"/>
                </a:solidFill>
                <a:latin typeface="Times New Roman" panose="02020603050405020304" pitchFamily="18" charset="0"/>
              </a:rPr>
              <a:t> </a:t>
            </a:r>
          </a:p>
        </p:txBody>
      </p:sp>
    </p:spTree>
    <p:extLst>
      <p:ext uri="{BB962C8B-B14F-4D97-AF65-F5344CB8AC3E}">
        <p14:creationId xmlns:p14="http://schemas.microsoft.com/office/powerpoint/2010/main" val="229042516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l="6064" t="4852" r="7854" b="33966"/>
          <a:stretch>
            <a:fillRect/>
          </a:stretch>
        </p:blipFill>
        <p:spPr bwMode="auto">
          <a:xfrm>
            <a:off x="1263650" y="1031875"/>
            <a:ext cx="6638925" cy="2662238"/>
          </a:xfrm>
          <a:prstGeom prst="rect">
            <a:avLst/>
          </a:prstGeom>
          <a:noFill/>
          <a:ln w="38100" algn="ctr">
            <a:noFill/>
            <a:miter lim="800000"/>
            <a:headEnd/>
            <a:tailEnd/>
          </a:ln>
        </p:spPr>
      </p:pic>
      <p:sp>
        <p:nvSpPr>
          <p:cNvPr id="10243" name="Text Box 4"/>
          <p:cNvSpPr txBox="1">
            <a:spLocks noChangeArrowheads="1"/>
          </p:cNvSpPr>
          <p:nvPr/>
        </p:nvSpPr>
        <p:spPr bwMode="auto">
          <a:xfrm>
            <a:off x="1468438" y="138113"/>
            <a:ext cx="6205160" cy="491481"/>
          </a:xfrm>
          <a:prstGeom prst="rect">
            <a:avLst/>
          </a:prstGeom>
          <a:noFill/>
          <a:ln w="38100" algn="ctr">
            <a:noFill/>
            <a:miter lim="800000"/>
            <a:headEnd/>
            <a:tailEnd/>
          </a:ln>
        </p:spPr>
        <p:txBody>
          <a:bodyPr wrap="none">
            <a:spAutoFit/>
          </a:bodyPr>
          <a:lstStyle/>
          <a:p>
            <a:pPr marL="533400" indent="-533400">
              <a:buFont typeface="Wingdings" pitchFamily="2" charset="2"/>
              <a:buNone/>
            </a:pPr>
            <a:r>
              <a:rPr lang="en-US" altLang="zh-CN" sz="2400" u="none" dirty="0">
                <a:solidFill>
                  <a:srgbClr val="FFFF00"/>
                </a:solidFill>
                <a:effectLst>
                  <a:outerShdw blurRad="38100" dist="38100" dir="2700000" algn="tl">
                    <a:srgbClr val="000000"/>
                  </a:outerShdw>
                </a:effectLst>
                <a:latin typeface="Arial" pitchFamily="34" charset="0"/>
                <a:cs typeface="Arial" pitchFamily="34" charset="0"/>
              </a:rPr>
              <a:t>NLLV</a:t>
            </a:r>
            <a:r>
              <a:rPr lang="zh-CN" altLang="en-US" sz="2400" u="none" dirty="0">
                <a:solidFill>
                  <a:srgbClr val="FFFF00"/>
                </a:solidFill>
                <a:effectLst>
                  <a:outerShdw blurRad="38100" dist="38100" dir="2700000" algn="tl">
                    <a:srgbClr val="000000"/>
                  </a:outerShdw>
                </a:effectLst>
                <a:latin typeface="Arial" pitchFamily="34" charset="0"/>
                <a:cs typeface="Arial" pitchFamily="34" charset="0"/>
              </a:rPr>
              <a:t>在集合预报中的应用 </a:t>
            </a:r>
            <a:r>
              <a:rPr lang="en-US" altLang="zh-CN" sz="2400" u="none" dirty="0">
                <a:solidFill>
                  <a:srgbClr val="FFFF00"/>
                </a:solidFill>
                <a:effectLst>
                  <a:outerShdw blurRad="38100" dist="38100" dir="2700000" algn="tl">
                    <a:srgbClr val="000000"/>
                  </a:outerShdw>
                </a:effectLst>
                <a:latin typeface="Arial" pitchFamily="34" charset="0"/>
                <a:cs typeface="Arial" pitchFamily="34" charset="0"/>
              </a:rPr>
              <a:t>(</a:t>
            </a:r>
            <a:r>
              <a:rPr lang="zh-CN" altLang="en-US" sz="2400" u="none" dirty="0">
                <a:solidFill>
                  <a:srgbClr val="FFFF00"/>
                </a:solidFill>
                <a:effectLst>
                  <a:outerShdw blurRad="38100" dist="38100" dir="2700000" algn="tl">
                    <a:srgbClr val="000000"/>
                  </a:outerShdw>
                </a:effectLst>
                <a:latin typeface="Arial" pitchFamily="34" charset="0"/>
                <a:cs typeface="Arial" pitchFamily="34" charset="0"/>
              </a:rPr>
              <a:t>正压准地转模式</a:t>
            </a:r>
            <a:r>
              <a:rPr lang="en-US" altLang="zh-CN" sz="2400" u="none" dirty="0">
                <a:solidFill>
                  <a:srgbClr val="FFFF00"/>
                </a:solidFill>
                <a:effectLst>
                  <a:outerShdw blurRad="38100" dist="38100" dir="2700000" algn="tl">
                    <a:srgbClr val="000000"/>
                  </a:outerShdw>
                </a:effectLst>
                <a:latin typeface="Arial" pitchFamily="34" charset="0"/>
                <a:cs typeface="Arial" pitchFamily="34" charset="0"/>
              </a:rPr>
              <a:t>)</a:t>
            </a:r>
          </a:p>
        </p:txBody>
      </p:sp>
      <p:sp>
        <p:nvSpPr>
          <p:cNvPr id="6" name="Text Box 3"/>
          <p:cNvSpPr txBox="1">
            <a:spLocks noChangeArrowheads="1"/>
          </p:cNvSpPr>
          <p:nvPr/>
        </p:nvSpPr>
        <p:spPr bwMode="auto">
          <a:xfrm>
            <a:off x="2151063" y="636588"/>
            <a:ext cx="4806950" cy="369887"/>
          </a:xfrm>
          <a:prstGeom prst="rect">
            <a:avLst/>
          </a:prstGeom>
          <a:noFill/>
          <a:ln w="9525">
            <a:noFill/>
            <a:miter lim="800000"/>
            <a:headEnd/>
            <a:tailEnd/>
          </a:ln>
          <a:effectLst/>
        </p:spPr>
        <p:txBody>
          <a:bodyPr>
            <a:spAutoFit/>
          </a:bodyPr>
          <a:lstStyle/>
          <a:p>
            <a:pPr algn="ctr">
              <a:lnSpc>
                <a:spcPct val="100000"/>
              </a:lnSpc>
              <a:spcBef>
                <a:spcPct val="0"/>
              </a:spcBef>
              <a:buFontTx/>
              <a:buNone/>
              <a:defRPr/>
            </a:pPr>
            <a:r>
              <a:rPr lang="zh-CN" altLang="en-US" u="none" dirty="0">
                <a:effectLst>
                  <a:outerShdw blurRad="38100" dist="38100" dir="2700000" algn="tl">
                    <a:srgbClr val="000000"/>
                  </a:outerShdw>
                </a:effectLst>
                <a:latin typeface="Arial" pitchFamily="34" charset="0"/>
                <a:cs typeface="Arial" pitchFamily="34" charset="0"/>
              </a:rPr>
              <a:t>与繁殖模</a:t>
            </a:r>
            <a:r>
              <a:rPr lang="en-US" altLang="zh-CN" u="none" dirty="0">
                <a:effectLst>
                  <a:outerShdw blurRad="38100" dist="38100" dir="2700000" algn="tl">
                    <a:srgbClr val="000000"/>
                  </a:outerShdw>
                </a:effectLst>
                <a:latin typeface="Arial" pitchFamily="34" charset="0"/>
                <a:cs typeface="Arial" pitchFamily="34" charset="0"/>
              </a:rPr>
              <a:t>(BV)</a:t>
            </a:r>
            <a:r>
              <a:rPr lang="zh-CN" altLang="en-US" u="none" dirty="0">
                <a:effectLst>
                  <a:outerShdw blurRad="38100" dist="38100" dir="2700000" algn="tl">
                    <a:srgbClr val="000000"/>
                  </a:outerShdw>
                </a:effectLst>
                <a:latin typeface="Arial" pitchFamily="34" charset="0"/>
                <a:cs typeface="Arial" pitchFamily="34" charset="0"/>
              </a:rPr>
              <a:t>和奇异向量</a:t>
            </a:r>
            <a:r>
              <a:rPr lang="en-US" altLang="zh-CN" u="none" dirty="0">
                <a:effectLst>
                  <a:outerShdw blurRad="38100" dist="38100" dir="2700000" algn="tl">
                    <a:srgbClr val="000000"/>
                  </a:outerShdw>
                </a:effectLst>
                <a:latin typeface="Arial" pitchFamily="34" charset="0"/>
                <a:cs typeface="Arial" pitchFamily="34" charset="0"/>
              </a:rPr>
              <a:t>(SV)</a:t>
            </a:r>
            <a:r>
              <a:rPr lang="zh-CN" altLang="en-US" u="none" dirty="0">
                <a:effectLst>
                  <a:outerShdw blurRad="38100" dist="38100" dir="2700000" algn="tl">
                    <a:srgbClr val="000000"/>
                  </a:outerShdw>
                </a:effectLst>
                <a:latin typeface="Arial" pitchFamily="34" charset="0"/>
                <a:cs typeface="Arial" pitchFamily="34" charset="0"/>
              </a:rPr>
              <a:t>方法的比较</a:t>
            </a:r>
          </a:p>
        </p:txBody>
      </p:sp>
      <p:pic>
        <p:nvPicPr>
          <p:cNvPr id="10245" name="Picture 8"/>
          <p:cNvPicPr>
            <a:picLocks noChangeAspect="1" noChangeArrowheads="1"/>
          </p:cNvPicPr>
          <p:nvPr/>
        </p:nvPicPr>
        <p:blipFill>
          <a:blip r:embed="rId3" cstate="print"/>
          <a:srcRect l="5324" t="16081" r="10196" b="23978"/>
          <a:stretch>
            <a:fillRect/>
          </a:stretch>
        </p:blipFill>
        <p:spPr bwMode="auto">
          <a:xfrm>
            <a:off x="1263650" y="3689350"/>
            <a:ext cx="6638925" cy="2825750"/>
          </a:xfrm>
          <a:prstGeom prst="rect">
            <a:avLst/>
          </a:prstGeom>
          <a:noFill/>
          <a:ln w="38100" algn="ctr">
            <a:noFill/>
            <a:miter lim="800000"/>
            <a:headEnd/>
            <a:tailEnd/>
          </a:ln>
        </p:spPr>
      </p:pic>
      <p:sp>
        <p:nvSpPr>
          <p:cNvPr id="7" name="矩形 3"/>
          <p:cNvSpPr>
            <a:spLocks noChangeArrowheads="1"/>
          </p:cNvSpPr>
          <p:nvPr/>
        </p:nvSpPr>
        <p:spPr bwMode="auto">
          <a:xfrm>
            <a:off x="4932244" y="6527842"/>
            <a:ext cx="3174670" cy="289310"/>
          </a:xfrm>
          <a:prstGeom prst="rect">
            <a:avLst/>
          </a:prstGeom>
          <a:noFill/>
          <a:ln w="9525">
            <a:noFill/>
            <a:miter lim="800000"/>
            <a:headEnd/>
            <a:tailEnd/>
          </a:ln>
        </p:spPr>
        <p:txBody>
          <a:bodyPr wrap="square">
            <a:spAutoFit/>
          </a:bodyPr>
          <a:lstStyle/>
          <a:p>
            <a:pPr algn="ctr">
              <a:lnSpc>
                <a:spcPct val="80000"/>
              </a:lnSpc>
              <a:spcBef>
                <a:spcPts val="600"/>
              </a:spcBef>
              <a:buFont typeface="Wingdings" pitchFamily="2" charset="2"/>
              <a:buNone/>
              <a:defRPr/>
            </a:pPr>
            <a:r>
              <a:rPr lang="en-US" altLang="zh-CN" sz="1600" u="none" dirty="0">
                <a:solidFill>
                  <a:srgbClr val="FFFF00"/>
                </a:solidFill>
                <a:effectLst>
                  <a:outerShdw blurRad="38100" dist="38100" dir="2700000" algn="tl">
                    <a:srgbClr val="000000"/>
                  </a:outerShdw>
                </a:effectLst>
                <a:latin typeface="Arial" pitchFamily="34" charset="0"/>
                <a:cs typeface="Arial" pitchFamily="34" charset="0"/>
              </a:rPr>
              <a:t>(</a:t>
            </a:r>
            <a:r>
              <a:rPr lang="en-US" altLang="zh-CN" sz="1600" u="none" dirty="0" err="1">
                <a:solidFill>
                  <a:srgbClr val="FFFF00"/>
                </a:solidFill>
                <a:effectLst>
                  <a:outerShdw blurRad="38100" dist="38100" dir="2700000" algn="tl">
                    <a:srgbClr val="000000"/>
                  </a:outerShdw>
                </a:effectLst>
                <a:latin typeface="Arial" pitchFamily="34" charset="0"/>
                <a:cs typeface="Arial" pitchFamily="34" charset="0"/>
              </a:rPr>
              <a:t>Feng</a:t>
            </a:r>
            <a:r>
              <a:rPr lang="en-US" altLang="zh-CN" sz="1600" u="none" dirty="0">
                <a:solidFill>
                  <a:srgbClr val="FFFF00"/>
                </a:solidFill>
                <a:effectLst>
                  <a:outerShdw blurRad="38100" dist="38100" dir="2700000" algn="tl">
                    <a:srgbClr val="000000"/>
                  </a:outerShdw>
                </a:effectLst>
                <a:latin typeface="Arial" pitchFamily="34" charset="0"/>
                <a:cs typeface="Arial" pitchFamily="34" charset="0"/>
              </a:rPr>
              <a:t>, Ding, Li* &amp; Liu, 2014)</a:t>
            </a:r>
            <a:endParaRPr lang="zh-CN" altLang="en-US" sz="1600" u="none" dirty="0">
              <a:solidFill>
                <a:srgbClr val="FFFF00"/>
              </a:solidFill>
              <a:effectLst>
                <a:outerShdw blurRad="38100" dist="38100" dir="2700000" algn="tl">
                  <a:srgbClr val="000000"/>
                </a:outerShdw>
              </a:effectLst>
              <a:latin typeface="Arial" pitchFamily="34" charset="0"/>
              <a:cs typeface="Arial" pitchFamily="34" charset="0"/>
            </a:endParaRPr>
          </a:p>
        </p:txBody>
      </p:sp>
    </p:spTree>
    <p:extLst>
      <p:ext uri="{BB962C8B-B14F-4D97-AF65-F5344CB8AC3E}">
        <p14:creationId xmlns:p14="http://schemas.microsoft.com/office/powerpoint/2010/main" val="362260946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16" descr="D:\Nonlinear Local Lyapunov Exponent Paper\论文开题报告\Chapter1__figures\Figure1\uwnd.tif"/>
          <p:cNvPicPr>
            <a:picLocks noChangeAspect="1" noChangeArrowheads="1"/>
          </p:cNvPicPr>
          <p:nvPr/>
        </p:nvPicPr>
        <p:blipFill>
          <a:blip r:embed="rId3" cstate="print"/>
          <a:srcRect l="-1835"/>
          <a:stretch>
            <a:fillRect/>
          </a:stretch>
        </p:blipFill>
        <p:spPr bwMode="auto">
          <a:xfrm>
            <a:off x="1797269" y="2780588"/>
            <a:ext cx="5451256" cy="3248025"/>
          </a:xfrm>
          <a:prstGeom prst="rect">
            <a:avLst/>
          </a:prstGeom>
          <a:solidFill>
            <a:schemeClr val="tx1"/>
          </a:solidFill>
          <a:ln w="9525">
            <a:noFill/>
            <a:miter lim="800000"/>
            <a:headEnd/>
            <a:tailEnd/>
          </a:ln>
        </p:spPr>
      </p:pic>
      <p:sp>
        <p:nvSpPr>
          <p:cNvPr id="4101" name="Text Box 17"/>
          <p:cNvSpPr txBox="1">
            <a:spLocks noChangeArrowheads="1"/>
          </p:cNvSpPr>
          <p:nvPr/>
        </p:nvSpPr>
        <p:spPr bwMode="auto">
          <a:xfrm>
            <a:off x="457200" y="1104188"/>
            <a:ext cx="2071688"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2400" b="1" i="0" u="none" strike="noStrike" kern="1200" cap="none" spc="0" normalizeH="0" baseline="0" noProof="0">
                <a:ln>
                  <a:noFill/>
                </a:ln>
                <a:solidFill>
                  <a:srgbClr val="FFFFFF"/>
                </a:solidFill>
                <a:effectLst/>
                <a:uLnTx/>
                <a:uFillTx/>
                <a:latin typeface="Times New Roman" pitchFamily="18" charset="0"/>
                <a:ea typeface="宋体" pitchFamily="2" charset="-122"/>
                <a:cs typeface="+mn-cs"/>
              </a:rPr>
              <a:t>Lorenz system</a:t>
            </a:r>
          </a:p>
        </p:txBody>
      </p:sp>
      <p:graphicFrame>
        <p:nvGraphicFramePr>
          <p:cNvPr id="4098" name="Object 18"/>
          <p:cNvGraphicFramePr>
            <a:graphicFrameLocks noChangeAspect="1"/>
          </p:cNvGraphicFramePr>
          <p:nvPr>
            <p:extLst>
              <p:ext uri="{D42A27DB-BD31-4B8C-83A1-F6EECF244321}">
                <p14:modId xmlns:p14="http://schemas.microsoft.com/office/powerpoint/2010/main" val="2385160470"/>
              </p:ext>
            </p:extLst>
          </p:nvPr>
        </p:nvGraphicFramePr>
        <p:xfrm>
          <a:off x="2819400" y="646988"/>
          <a:ext cx="2157413" cy="1530350"/>
        </p:xfrm>
        <a:graphic>
          <a:graphicData uri="http://schemas.openxmlformats.org/presentationml/2006/ole">
            <mc:AlternateContent xmlns:mc="http://schemas.openxmlformats.org/markup-compatibility/2006">
              <mc:Choice xmlns:v="urn:schemas-microsoft-com:vml" Requires="v">
                <p:oleObj spid="_x0000_s246990" name="Equation" r:id="rId4" imgW="1117600" imgH="787400" progId="">
                  <p:embed/>
                </p:oleObj>
              </mc:Choice>
              <mc:Fallback>
                <p:oleObj name="Equation" r:id="rId4" imgW="1117600" imgH="787400" progId="">
                  <p:embed/>
                  <p:pic>
                    <p:nvPicPr>
                      <p:cNvPr id="4098"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646988"/>
                        <a:ext cx="2157413" cy="1530350"/>
                      </a:xfrm>
                      <a:prstGeom prst="rect">
                        <a:avLst/>
                      </a:prstGeom>
                      <a:solidFill>
                        <a:srgbClr val="CCFFFF"/>
                      </a:solidFill>
                    </p:spPr>
                  </p:pic>
                </p:oleObj>
              </mc:Fallback>
            </mc:AlternateContent>
          </a:graphicData>
        </a:graphic>
      </p:graphicFrame>
      <p:sp>
        <p:nvSpPr>
          <p:cNvPr id="4102" name="Text Box 19"/>
          <p:cNvSpPr txBox="1">
            <a:spLocks noChangeArrowheads="1"/>
          </p:cNvSpPr>
          <p:nvPr/>
        </p:nvSpPr>
        <p:spPr bwMode="auto">
          <a:xfrm>
            <a:off x="5457825" y="1217380"/>
            <a:ext cx="757238" cy="396875"/>
          </a:xfrm>
          <a:prstGeom prst="rect">
            <a:avLst/>
          </a:prstGeom>
          <a:solidFill>
            <a:schemeClr val="tx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2000" b="1" i="0" u="none" strike="noStrike" kern="1200" cap="none" spc="0" normalizeH="0" baseline="0" noProof="0" dirty="0">
                <a:ln>
                  <a:noFill/>
                </a:ln>
                <a:solidFill>
                  <a:srgbClr val="5F5F5F"/>
                </a:solidFill>
                <a:effectLst/>
                <a:uLnTx/>
                <a:uFillTx/>
                <a:latin typeface="Times New Roman" pitchFamily="18" charset="0"/>
                <a:ea typeface="宋体" pitchFamily="2" charset="-122"/>
                <a:cs typeface="+mn-cs"/>
              </a:rPr>
              <a:t>Here</a:t>
            </a:r>
          </a:p>
        </p:txBody>
      </p:sp>
      <p:graphicFrame>
        <p:nvGraphicFramePr>
          <p:cNvPr id="4099" name="Object 20"/>
          <p:cNvGraphicFramePr>
            <a:graphicFrameLocks noChangeAspect="1"/>
          </p:cNvGraphicFramePr>
          <p:nvPr>
            <p:extLst>
              <p:ext uri="{D42A27DB-BD31-4B8C-83A1-F6EECF244321}">
                <p14:modId xmlns:p14="http://schemas.microsoft.com/office/powerpoint/2010/main" val="2533529356"/>
              </p:ext>
            </p:extLst>
          </p:nvPr>
        </p:nvGraphicFramePr>
        <p:xfrm>
          <a:off x="6172200" y="1217380"/>
          <a:ext cx="2514600" cy="398462"/>
        </p:xfrm>
        <a:graphic>
          <a:graphicData uri="http://schemas.openxmlformats.org/presentationml/2006/ole">
            <mc:AlternateContent xmlns:mc="http://schemas.openxmlformats.org/markup-compatibility/2006">
              <mc:Choice xmlns:v="urn:schemas-microsoft-com:vml" Requires="v">
                <p:oleObj spid="_x0000_s246991" name="Equation" r:id="rId6" imgW="1320480" imgH="215640" progId="">
                  <p:embed/>
                </p:oleObj>
              </mc:Choice>
              <mc:Fallback>
                <p:oleObj name="Equation" r:id="rId6" imgW="1320480" imgH="215640" progId="">
                  <p:embed/>
                  <p:pic>
                    <p:nvPicPr>
                      <p:cNvPr id="4099" name="Object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1217380"/>
                        <a:ext cx="2514600" cy="398462"/>
                      </a:xfrm>
                      <a:prstGeom prst="rect">
                        <a:avLst/>
                      </a:prstGeom>
                      <a:solidFill>
                        <a:schemeClr val="tx1"/>
                      </a:solidFill>
                    </p:spPr>
                  </p:pic>
                </p:oleObj>
              </mc:Fallback>
            </mc:AlternateContent>
          </a:graphicData>
        </a:graphic>
      </p:graphicFrame>
      <p:sp>
        <p:nvSpPr>
          <p:cNvPr id="737301" name="Text Box 21"/>
          <p:cNvSpPr txBox="1">
            <a:spLocks noChangeArrowheads="1"/>
          </p:cNvSpPr>
          <p:nvPr/>
        </p:nvSpPr>
        <p:spPr bwMode="auto">
          <a:xfrm>
            <a:off x="5145088" y="4761788"/>
            <a:ext cx="1946275" cy="660181"/>
          </a:xfrm>
          <a:prstGeom prst="rect">
            <a:avLst/>
          </a:prstGeom>
          <a:noFill/>
          <a:ln w="9525">
            <a:noFill/>
            <a:miter lim="800000"/>
            <a:headEnd/>
            <a:tailEnd/>
          </a:ln>
          <a:effectLst/>
        </p:spPr>
        <p:txBody>
          <a:bodyPr>
            <a:spAutoFit/>
            <a:flatTx/>
          </a:bodyPr>
          <a:lstStyle/>
          <a:p>
            <a:pPr marL="0" marR="0" lvl="0" indent="0" algn="l" defTabSz="914400" rtl="0" eaLnBrk="1" fontAlgn="base" latinLnBrk="0" hangingPunct="1">
              <a:lnSpc>
                <a:spcPct val="90000"/>
              </a:lnSpc>
              <a:spcBef>
                <a:spcPct val="25000"/>
              </a:spcBef>
              <a:spcAft>
                <a:spcPct val="0"/>
              </a:spcAft>
              <a:buClrTx/>
              <a:buSzTx/>
              <a:buFontTx/>
              <a:buNone/>
              <a:tabLst/>
              <a:defRPr/>
            </a:pPr>
            <a:r>
              <a:rPr kumimoji="1" lang="en-US" altLang="zh-CN" sz="1800" b="1" i="0" u="none" strike="noStrike" kern="1200" cap="none" spc="0" normalizeH="0" baseline="0" noProof="0" dirty="0">
                <a:ln>
                  <a:noFill/>
                </a:ln>
                <a:solidFill>
                  <a:srgbClr val="0000FF"/>
                </a:solidFill>
                <a:effectLst>
                  <a:outerShdw blurRad="38100" dist="38100" dir="2700000" algn="tl">
                    <a:srgbClr val="000000"/>
                  </a:outerShdw>
                </a:effectLst>
                <a:uLnTx/>
                <a:uFillTx/>
                <a:latin typeface="Times New Roman" charset="0"/>
                <a:ea typeface="黑体" pitchFamily="2" charset="-122"/>
                <a:cs typeface="+mn-cs"/>
              </a:rPr>
              <a:t>Linear</a:t>
            </a:r>
            <a:r>
              <a:rPr kumimoji="1" lang="en-US" altLang="zh-CN" sz="1800" b="1" i="0" u="none" strike="noStrike" kern="1200" cap="none" spc="0" normalizeH="0" baseline="0" noProof="0" dirty="0">
                <a:ln>
                  <a:noFill/>
                </a:ln>
                <a:solidFill>
                  <a:srgbClr val="0000FF"/>
                </a:solidFill>
                <a:effectLst>
                  <a:outerShdw blurRad="38100" dist="38100" dir="2700000" algn="tl">
                    <a:srgbClr val="000000"/>
                  </a:outerShdw>
                </a:effectLst>
                <a:uLnTx/>
                <a:uFillTx/>
                <a:latin typeface="Times New Roman" charset="0"/>
                <a:ea typeface="宋体" pitchFamily="2" charset="-122"/>
                <a:cs typeface="+mn-cs"/>
              </a:rPr>
              <a:t> </a:t>
            </a:r>
            <a:r>
              <a:rPr kumimoji="1" lang="en-US" altLang="zh-CN" sz="1800" b="1" i="0" u="none" strike="noStrike" kern="1200" cap="none" spc="0" normalizeH="0" baseline="0" noProof="0" dirty="0">
                <a:ln>
                  <a:noFill/>
                </a:ln>
                <a:solidFill>
                  <a:srgbClr val="0000FF"/>
                </a:solidFill>
                <a:effectLst>
                  <a:outerShdw blurRad="38100" dist="38100" dir="2700000" algn="tl">
                    <a:srgbClr val="000000"/>
                  </a:outerShdw>
                </a:effectLst>
                <a:uLnTx/>
                <a:uFillTx/>
                <a:latin typeface="Times New Roman" charset="0"/>
                <a:ea typeface="宋体" pitchFamily="2" charset="-122"/>
                <a:cs typeface="Times New Roman" charset="0"/>
              </a:rPr>
              <a:t>-----</a:t>
            </a:r>
            <a:endParaRPr kumimoji="1" lang="en-US" altLang="zh-CN" sz="1800" b="1" i="0" u="none" strike="noStrike" kern="1200" cap="none" spc="0" normalizeH="0" baseline="0" noProof="0" dirty="0">
              <a:ln>
                <a:noFill/>
              </a:ln>
              <a:solidFill>
                <a:srgbClr val="0000FF"/>
              </a:solidFill>
              <a:effectLst>
                <a:outerShdw blurRad="38100" dist="38100" dir="2700000" algn="tl">
                  <a:srgbClr val="000000"/>
                </a:outerShdw>
              </a:effectLst>
              <a:uLnTx/>
              <a:uFillTx/>
              <a:latin typeface="Times New Roman" charset="0"/>
              <a:ea typeface="宋体" pitchFamily="2" charset="-122"/>
              <a:cs typeface="+mn-cs"/>
            </a:endParaRPr>
          </a:p>
          <a:p>
            <a:pPr marL="0" marR="0" lvl="0" indent="0" algn="l" defTabSz="914400" rtl="0" eaLnBrk="1" fontAlgn="base" latinLnBrk="0" hangingPunct="1">
              <a:lnSpc>
                <a:spcPct val="90000"/>
              </a:lnSpc>
              <a:spcBef>
                <a:spcPct val="25000"/>
              </a:spcBef>
              <a:spcAft>
                <a:spcPct val="0"/>
              </a:spcAft>
              <a:buClrTx/>
              <a:buSzTx/>
              <a:buFontTx/>
              <a:buNone/>
              <a:tabLst/>
              <a:defRPr/>
            </a:pPr>
            <a:r>
              <a:rPr kumimoji="1" lang="en-US" altLang="zh-CN" sz="1800" b="1" i="0" u="none" strike="noStrike" kern="1200" cap="none" spc="0" normalizeH="0" baseline="0" noProof="0" dirty="0" smtClean="0">
                <a:ln>
                  <a:noFill/>
                </a:ln>
                <a:solidFill>
                  <a:srgbClr val="0000FF"/>
                </a:solidFill>
                <a:effectLst>
                  <a:outerShdw blurRad="38100" dist="38100" dir="2700000" algn="tl">
                    <a:srgbClr val="000000"/>
                  </a:outerShdw>
                </a:effectLst>
                <a:uLnTx/>
                <a:uFillTx/>
                <a:latin typeface="Times New Roman" charset="0"/>
                <a:ea typeface="黑体" pitchFamily="2" charset="-122"/>
                <a:cs typeface="+mn-cs"/>
              </a:rPr>
              <a:t>Real</a:t>
            </a:r>
            <a:r>
              <a:rPr kumimoji="1" lang="en-US" altLang="zh-CN" sz="1800" b="1" i="0" u="none" strike="noStrike" kern="1200" cap="none" spc="0" normalizeH="0" baseline="0" noProof="0" dirty="0" smtClean="0">
                <a:ln>
                  <a:noFill/>
                </a:ln>
                <a:solidFill>
                  <a:srgbClr val="0000FF"/>
                </a:solidFill>
                <a:effectLst>
                  <a:outerShdw blurRad="38100" dist="38100" dir="2700000" algn="tl">
                    <a:srgbClr val="000000"/>
                  </a:outerShdw>
                </a:effectLst>
                <a:uLnTx/>
                <a:uFillTx/>
                <a:latin typeface="Times New Roman" charset="0"/>
                <a:ea typeface="宋体" pitchFamily="2" charset="-122"/>
                <a:cs typeface="+mn-cs"/>
              </a:rPr>
              <a:t> </a:t>
            </a:r>
            <a:r>
              <a:rPr kumimoji="1" lang="en-US" altLang="zh-CN" sz="1800" b="1" i="0" u="none" strike="noStrike" kern="1200" cap="none" spc="0" normalizeH="0" baseline="0" noProof="0" dirty="0">
                <a:ln>
                  <a:noFill/>
                </a:ln>
                <a:solidFill>
                  <a:srgbClr val="0000FF"/>
                </a:solidFill>
                <a:effectLst>
                  <a:outerShdw blurRad="38100" dist="38100" dir="2700000" algn="tl">
                    <a:srgbClr val="000000"/>
                  </a:outerShdw>
                </a:effectLst>
                <a:uLnTx/>
                <a:uFillTx/>
                <a:latin typeface="Times New Roman" charset="0"/>
                <a:ea typeface="宋体" pitchFamily="2" charset="-122"/>
                <a:cs typeface="+mn-cs"/>
              </a:rPr>
              <a:t>——</a:t>
            </a:r>
          </a:p>
        </p:txBody>
      </p:sp>
      <p:sp>
        <p:nvSpPr>
          <p:cNvPr id="8" name="Text Box 13"/>
          <p:cNvSpPr txBox="1">
            <a:spLocks noChangeArrowheads="1"/>
          </p:cNvSpPr>
          <p:nvPr/>
        </p:nvSpPr>
        <p:spPr bwMode="auto">
          <a:xfrm>
            <a:off x="2994737" y="2296510"/>
            <a:ext cx="3605212" cy="424732"/>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1" lang="en-US" altLang="zh-CN" sz="2400" b="1"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Times New Roman" pitchFamily="18" charset="0"/>
                <a:ea typeface="宋体" charset="-122"/>
                <a:cs typeface="Times New Roman" pitchFamily="18" charset="0"/>
              </a:rPr>
              <a:t>Mean error growth</a:t>
            </a:r>
            <a:endParaRPr kumimoji="1"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itchFamily="18" charset="0"/>
              <a:ea typeface="宋体" charset="-122"/>
              <a:cs typeface="Times New Roman" pitchFamily="18" charset="0"/>
            </a:endParaRPr>
          </a:p>
        </p:txBody>
      </p:sp>
    </p:spTree>
    <p:extLst>
      <p:ext uri="{BB962C8B-B14F-4D97-AF65-F5344CB8AC3E}">
        <p14:creationId xmlns:p14="http://schemas.microsoft.com/office/powerpoint/2010/main" val="282315505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15" name="Text Box 11"/>
          <p:cNvSpPr txBox="1">
            <a:spLocks noChangeArrowheads="1"/>
          </p:cNvSpPr>
          <p:nvPr/>
        </p:nvSpPr>
        <p:spPr bwMode="auto">
          <a:xfrm>
            <a:off x="354013" y="2360613"/>
            <a:ext cx="3236912" cy="579437"/>
          </a:xfrm>
          <a:prstGeom prst="rect">
            <a:avLst/>
          </a:prstGeom>
          <a:noFill/>
          <a:ln w="9525">
            <a:noFill/>
            <a:miter lim="800000"/>
            <a:headEnd/>
            <a:tailEnd/>
          </a:ln>
          <a:effectLst/>
        </p:spPr>
        <p:txBody>
          <a:bodyP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zh-CN"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宋体" pitchFamily="2" charset="-122"/>
                <a:cs typeface="+mn-cs"/>
              </a:rPr>
              <a:t>Nonlinear propagator</a:t>
            </a:r>
            <a:r>
              <a:rPr kumimoji="1" lang="en-US" altLang="zh-CN"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黑体" pitchFamily="2" charset="-122"/>
                <a:ea typeface="黑体" pitchFamily="2" charset="-122"/>
                <a:cs typeface="+mn-cs"/>
              </a:rPr>
              <a:t> </a:t>
            </a:r>
            <a:endParaRPr kumimoji="1" lang="zh-CN" alt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黑体" pitchFamily="2" charset="-122"/>
              <a:ea typeface="黑体" pitchFamily="2" charset="-122"/>
              <a:cs typeface="+mn-cs"/>
            </a:endParaRPr>
          </a:p>
        </p:txBody>
      </p:sp>
      <p:sp>
        <p:nvSpPr>
          <p:cNvPr id="738316" name="Text Box 12"/>
          <p:cNvSpPr txBox="1">
            <a:spLocks noChangeArrowheads="1"/>
          </p:cNvSpPr>
          <p:nvPr/>
        </p:nvSpPr>
        <p:spPr bwMode="auto">
          <a:xfrm>
            <a:off x="0" y="3254375"/>
            <a:ext cx="3876675" cy="868363"/>
          </a:xfrm>
          <a:prstGeom prst="rect">
            <a:avLst/>
          </a:prstGeom>
          <a:noFill/>
          <a:ln w="9525">
            <a:noFill/>
            <a:miter lim="800000"/>
            <a:headEnd/>
            <a:tailEnd/>
          </a:ln>
          <a:effectLst/>
        </p:spPr>
        <p:txBody>
          <a:bodyPr>
            <a:spAutoFit/>
            <a:flatTx/>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1"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宋体" pitchFamily="2" charset="-122"/>
                <a:cs typeface="+mn-cs"/>
              </a:rPr>
              <a:t>Nonlinear local Lyapunov exponent (NLLE)</a:t>
            </a:r>
            <a:r>
              <a:rPr kumimoji="1" lang="en-US" altLang="zh-CN"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黑体" pitchFamily="2" charset="-122"/>
                <a:ea typeface="黑体" pitchFamily="2" charset="-122"/>
                <a:cs typeface="+mn-cs"/>
              </a:rPr>
              <a:t> </a:t>
            </a:r>
          </a:p>
        </p:txBody>
      </p:sp>
      <p:sp>
        <p:nvSpPr>
          <p:cNvPr id="738317" name="Text Box 13"/>
          <p:cNvSpPr txBox="1">
            <a:spLocks noChangeArrowheads="1"/>
          </p:cNvSpPr>
          <p:nvPr/>
        </p:nvSpPr>
        <p:spPr bwMode="auto">
          <a:xfrm>
            <a:off x="463550" y="4489450"/>
            <a:ext cx="2870200" cy="830263"/>
          </a:xfrm>
          <a:prstGeom prst="rect">
            <a:avLst/>
          </a:prstGeom>
          <a:noFill/>
          <a:ln w="9525">
            <a:noFill/>
            <a:miter lim="800000"/>
            <a:headEnd/>
            <a:tailEnd/>
          </a:ln>
          <a:effectLst/>
        </p:spPr>
        <p:txBody>
          <a:bodyP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宋体" pitchFamily="2" charset="-122"/>
                <a:cs typeface="+mn-cs"/>
              </a:rPr>
              <a:t>Ensemble average</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宋体" pitchFamily="2" charset="-122"/>
                <a:cs typeface="+mn-cs"/>
              </a:rPr>
              <a:t>  of</a:t>
            </a:r>
            <a:r>
              <a:rPr kumimoji="1"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黑体" pitchFamily="2" charset="-122"/>
                <a:cs typeface="+mn-cs"/>
              </a:rPr>
              <a:t> NLLE</a:t>
            </a:r>
            <a:endParaRPr kumimoji="1" lang="zh-CN"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黑体" pitchFamily="2" charset="-122"/>
              <a:cs typeface="+mn-cs"/>
            </a:endParaRPr>
          </a:p>
        </p:txBody>
      </p:sp>
      <p:sp>
        <p:nvSpPr>
          <p:cNvPr id="738318" name="Text Box 14"/>
          <p:cNvSpPr txBox="1">
            <a:spLocks noChangeArrowheads="1"/>
          </p:cNvSpPr>
          <p:nvPr/>
        </p:nvSpPr>
        <p:spPr bwMode="auto">
          <a:xfrm>
            <a:off x="171450" y="5514975"/>
            <a:ext cx="3267075" cy="868363"/>
          </a:xfrm>
          <a:prstGeom prst="rect">
            <a:avLst/>
          </a:prstGeom>
          <a:noFill/>
          <a:ln w="9525">
            <a:noFill/>
            <a:miter lim="800000"/>
            <a:headEnd/>
            <a:tailEnd/>
          </a:ln>
          <a:effectLst/>
        </p:spPr>
        <p:txBody>
          <a:bodyPr>
            <a:spAutoFit/>
            <a:flatTx/>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1"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宋体" pitchFamily="2" charset="-122"/>
                <a:cs typeface="+mn-cs"/>
              </a:rPr>
              <a:t>Relative growth of initial error (RGIE)</a:t>
            </a:r>
            <a:r>
              <a:rPr kumimoji="1" lang="en-US" altLang="zh-CN"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黑体" pitchFamily="2" charset="-122"/>
                <a:ea typeface="宋体" pitchFamily="2" charset="-122"/>
                <a:cs typeface="+mn-cs"/>
              </a:rPr>
              <a:t> </a:t>
            </a:r>
          </a:p>
        </p:txBody>
      </p:sp>
      <p:sp>
        <p:nvSpPr>
          <p:cNvPr id="738319" name="Rectangle 15"/>
          <p:cNvSpPr>
            <a:spLocks noChangeArrowheads="1"/>
          </p:cNvSpPr>
          <p:nvPr/>
        </p:nvSpPr>
        <p:spPr bwMode="auto">
          <a:xfrm>
            <a:off x="0" y="266700"/>
            <a:ext cx="9036050" cy="806450"/>
          </a:xfrm>
          <a:prstGeom prst="rect">
            <a:avLst/>
          </a:prstGeom>
          <a:solidFill>
            <a:srgbClr val="00FFFF"/>
          </a:solidFill>
          <a:ln w="9525">
            <a:noFill/>
            <a:miter lim="800000"/>
            <a:headEnd/>
            <a:tailEnd/>
          </a:ln>
          <a:effectLst/>
          <a:scene3d>
            <a:camera prst="legacyObliqueTopRight"/>
            <a:lightRig rig="legacyFlat3" dir="b"/>
          </a:scene3d>
          <a:sp3d extrusionH="227000" prstMaterial="legacyMatte">
            <a:bevelT w="13500" h="13500" prst="angle"/>
            <a:bevelB w="13500" h="13500" prst="angle"/>
            <a:extrusionClr>
              <a:srgbClr val="00FFFF"/>
            </a:extrusionClr>
          </a:sp3d>
        </p:spPr>
        <p:txBody>
          <a:bodyPr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27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rial" pitchFamily="34" charset="0"/>
                <a:ea typeface="黑体" pitchFamily="2" charset="-122"/>
                <a:cs typeface="Arial" pitchFamily="34" charset="0"/>
              </a:rPr>
              <a:t>2.2 </a:t>
            </a:r>
            <a:r>
              <a:rPr kumimoji="1" lang="en-US" altLang="zh-CN" sz="27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rial" pitchFamily="34" charset="0"/>
                <a:ea typeface="黑体" pitchFamily="2" charset="-122"/>
                <a:cs typeface="Arial" pitchFamily="34" charset="0"/>
              </a:rPr>
              <a:t>Nonlinear </a:t>
            </a:r>
            <a:r>
              <a:rPr kumimoji="1" lang="en-US" altLang="zh-CN" sz="27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黑体" pitchFamily="2" charset="-122"/>
                <a:cs typeface="Arial" pitchFamily="34" charset="0"/>
              </a:rPr>
              <a:t>error growth dynamics &amp; predictability </a:t>
            </a:r>
          </a:p>
        </p:txBody>
      </p:sp>
      <p:graphicFrame>
        <p:nvGraphicFramePr>
          <p:cNvPr id="5122" name="Object 16"/>
          <p:cNvGraphicFramePr>
            <a:graphicFrameLocks noChangeAspect="1"/>
          </p:cNvGraphicFramePr>
          <p:nvPr/>
        </p:nvGraphicFramePr>
        <p:xfrm>
          <a:off x="123825" y="1358900"/>
          <a:ext cx="4448175" cy="804863"/>
        </p:xfrm>
        <a:graphic>
          <a:graphicData uri="http://schemas.openxmlformats.org/presentationml/2006/ole">
            <mc:AlternateContent xmlns:mc="http://schemas.openxmlformats.org/markup-compatibility/2006">
              <mc:Choice xmlns:v="urn:schemas-microsoft-com:vml" Requires="v">
                <p:oleObj spid="_x0000_s248422" name="Equation" r:id="rId3" imgW="2158920" imgH="393480" progId="">
                  <p:embed/>
                </p:oleObj>
              </mc:Choice>
              <mc:Fallback>
                <p:oleObj name="Equation" r:id="rId3" imgW="2158920" imgH="393480" progId="">
                  <p:embed/>
                  <p:pic>
                    <p:nvPicPr>
                      <p:cNvPr id="5122" name="Object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5" y="1358900"/>
                        <a:ext cx="4448175" cy="804863"/>
                      </a:xfrm>
                      <a:prstGeom prst="rect">
                        <a:avLst/>
                      </a:prstGeom>
                      <a:solidFill>
                        <a:schemeClr val="tx1"/>
                      </a:solidFill>
                      <a:ln w="25400">
                        <a:solidFill>
                          <a:srgbClr val="FF00FF"/>
                        </a:solidFill>
                        <a:miter lim="800000"/>
                        <a:headEnd/>
                        <a:tailEnd/>
                      </a:ln>
                    </p:spPr>
                  </p:pic>
                </p:oleObj>
              </mc:Fallback>
            </mc:AlternateContent>
          </a:graphicData>
        </a:graphic>
      </p:graphicFrame>
      <p:graphicFrame>
        <p:nvGraphicFramePr>
          <p:cNvPr id="5123" name="Object 17"/>
          <p:cNvGraphicFramePr>
            <a:graphicFrameLocks noChangeAspect="1"/>
          </p:cNvGraphicFramePr>
          <p:nvPr/>
        </p:nvGraphicFramePr>
        <p:xfrm>
          <a:off x="5397500" y="1333500"/>
          <a:ext cx="2589213" cy="804863"/>
        </p:xfrm>
        <a:graphic>
          <a:graphicData uri="http://schemas.openxmlformats.org/presentationml/2006/ole">
            <mc:AlternateContent xmlns:mc="http://schemas.openxmlformats.org/markup-compatibility/2006">
              <mc:Choice xmlns:v="urn:schemas-microsoft-com:vml" Requires="v">
                <p:oleObj spid="_x0000_s248423" name="Equation" r:id="rId5" imgW="1256755" imgH="393529" progId="">
                  <p:embed/>
                </p:oleObj>
              </mc:Choice>
              <mc:Fallback>
                <p:oleObj name="Equation" r:id="rId5" imgW="1256755" imgH="393529" progId="">
                  <p:embed/>
                  <p:pic>
                    <p:nvPicPr>
                      <p:cNvPr id="5123" name="Object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0" y="1333500"/>
                        <a:ext cx="2589213" cy="804863"/>
                      </a:xfrm>
                      <a:prstGeom prst="rect">
                        <a:avLst/>
                      </a:prstGeom>
                      <a:solidFill>
                        <a:schemeClr val="tx1"/>
                      </a:solidFill>
                      <a:ln w="25400">
                        <a:solidFill>
                          <a:srgbClr val="FF00FF"/>
                        </a:solidFill>
                        <a:miter lim="800000"/>
                        <a:headEnd/>
                        <a:tailEnd/>
                      </a:ln>
                    </p:spPr>
                  </p:pic>
                </p:oleObj>
              </mc:Fallback>
            </mc:AlternateContent>
          </a:graphicData>
        </a:graphic>
      </p:graphicFrame>
      <p:graphicFrame>
        <p:nvGraphicFramePr>
          <p:cNvPr id="5124" name="Object 18"/>
          <p:cNvGraphicFramePr>
            <a:graphicFrameLocks noChangeAspect="1"/>
          </p:cNvGraphicFramePr>
          <p:nvPr>
            <p:extLst>
              <p:ext uri="{D42A27DB-BD31-4B8C-83A1-F6EECF244321}">
                <p14:modId xmlns:p14="http://schemas.microsoft.com/office/powerpoint/2010/main" val="1581269288"/>
              </p:ext>
            </p:extLst>
          </p:nvPr>
        </p:nvGraphicFramePr>
        <p:xfrm>
          <a:off x="3797300" y="2463800"/>
          <a:ext cx="4572000" cy="546100"/>
        </p:xfrm>
        <a:graphic>
          <a:graphicData uri="http://schemas.openxmlformats.org/presentationml/2006/ole">
            <mc:AlternateContent xmlns:mc="http://schemas.openxmlformats.org/markup-compatibility/2006">
              <mc:Choice xmlns:v="urn:schemas-microsoft-com:vml" Requires="v">
                <p:oleObj spid="_x0000_s248424" r:id="rId7" imgW="1993900" imgH="241300" progId="">
                  <p:embed/>
                </p:oleObj>
              </mc:Choice>
              <mc:Fallback>
                <p:oleObj r:id="rId7" imgW="1993900" imgH="241300" progId="">
                  <p:embed/>
                  <p:pic>
                    <p:nvPicPr>
                      <p:cNvPr id="5124" name="Object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7300" y="2463800"/>
                        <a:ext cx="4572000" cy="546100"/>
                      </a:xfrm>
                      <a:prstGeom prst="rect">
                        <a:avLst/>
                      </a:prstGeom>
                      <a:solidFill>
                        <a:schemeClr val="tx1"/>
                      </a:solidFill>
                    </p:spPr>
                  </p:pic>
                </p:oleObj>
              </mc:Fallback>
            </mc:AlternateContent>
          </a:graphicData>
        </a:graphic>
      </p:graphicFrame>
      <p:graphicFrame>
        <p:nvGraphicFramePr>
          <p:cNvPr id="5125" name="Object 19"/>
          <p:cNvGraphicFramePr>
            <a:graphicFrameLocks noChangeAspect="1"/>
          </p:cNvGraphicFramePr>
          <p:nvPr>
            <p:extLst>
              <p:ext uri="{D42A27DB-BD31-4B8C-83A1-F6EECF244321}">
                <p14:modId xmlns:p14="http://schemas.microsoft.com/office/powerpoint/2010/main" val="1943274165"/>
              </p:ext>
            </p:extLst>
          </p:nvPr>
        </p:nvGraphicFramePr>
        <p:xfrm>
          <a:off x="3797300" y="3238500"/>
          <a:ext cx="4267200" cy="1009650"/>
        </p:xfrm>
        <a:graphic>
          <a:graphicData uri="http://schemas.openxmlformats.org/presentationml/2006/ole">
            <mc:AlternateContent xmlns:mc="http://schemas.openxmlformats.org/markup-compatibility/2006">
              <mc:Choice xmlns:v="urn:schemas-microsoft-com:vml" Requires="v">
                <p:oleObj spid="_x0000_s248425" r:id="rId9" imgW="2133600" imgH="508000" progId="">
                  <p:embed/>
                </p:oleObj>
              </mc:Choice>
              <mc:Fallback>
                <p:oleObj r:id="rId9" imgW="2133600" imgH="508000" progId="">
                  <p:embed/>
                  <p:pic>
                    <p:nvPicPr>
                      <p:cNvPr id="5125" name="Object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97300" y="3238500"/>
                        <a:ext cx="4267200" cy="1009650"/>
                      </a:xfrm>
                      <a:prstGeom prst="rect">
                        <a:avLst/>
                      </a:prstGeom>
                      <a:solidFill>
                        <a:schemeClr val="tx1"/>
                      </a:solidFill>
                    </p:spPr>
                  </p:pic>
                </p:oleObj>
              </mc:Fallback>
            </mc:AlternateContent>
          </a:graphicData>
        </a:graphic>
      </p:graphicFrame>
      <p:graphicFrame>
        <p:nvGraphicFramePr>
          <p:cNvPr id="5126" name="Object 20"/>
          <p:cNvGraphicFramePr>
            <a:graphicFrameLocks noChangeAspect="1"/>
          </p:cNvGraphicFramePr>
          <p:nvPr>
            <p:extLst>
              <p:ext uri="{D42A27DB-BD31-4B8C-83A1-F6EECF244321}">
                <p14:modId xmlns:p14="http://schemas.microsoft.com/office/powerpoint/2010/main" val="2022549141"/>
              </p:ext>
            </p:extLst>
          </p:nvPr>
        </p:nvGraphicFramePr>
        <p:xfrm>
          <a:off x="3797300" y="4641850"/>
          <a:ext cx="4267200" cy="552450"/>
        </p:xfrm>
        <a:graphic>
          <a:graphicData uri="http://schemas.openxmlformats.org/presentationml/2006/ole">
            <mc:AlternateContent xmlns:mc="http://schemas.openxmlformats.org/markup-compatibility/2006">
              <mc:Choice xmlns:v="urn:schemas-microsoft-com:vml" Requires="v">
                <p:oleObj spid="_x0000_s248426" r:id="rId11" imgW="1981200" imgH="254000" progId="">
                  <p:embed/>
                </p:oleObj>
              </mc:Choice>
              <mc:Fallback>
                <p:oleObj r:id="rId11" imgW="1981200" imgH="254000" progId="">
                  <p:embed/>
                  <p:pic>
                    <p:nvPicPr>
                      <p:cNvPr id="5126" name="Object 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97300" y="4641850"/>
                        <a:ext cx="4267200" cy="552450"/>
                      </a:xfrm>
                      <a:prstGeom prst="rect">
                        <a:avLst/>
                      </a:prstGeom>
                      <a:solidFill>
                        <a:schemeClr val="tx1"/>
                      </a:solidFill>
                    </p:spPr>
                  </p:pic>
                </p:oleObj>
              </mc:Fallback>
            </mc:AlternateContent>
          </a:graphicData>
        </a:graphic>
      </p:graphicFrame>
      <p:graphicFrame>
        <p:nvGraphicFramePr>
          <p:cNvPr id="5127" name="Object 21"/>
          <p:cNvGraphicFramePr>
            <a:graphicFrameLocks noChangeAspect="1"/>
          </p:cNvGraphicFramePr>
          <p:nvPr>
            <p:extLst>
              <p:ext uri="{D42A27DB-BD31-4B8C-83A1-F6EECF244321}">
                <p14:modId xmlns:p14="http://schemas.microsoft.com/office/powerpoint/2010/main" val="4058717772"/>
              </p:ext>
            </p:extLst>
          </p:nvPr>
        </p:nvGraphicFramePr>
        <p:xfrm>
          <a:off x="3797300" y="5697538"/>
          <a:ext cx="4429125" cy="550862"/>
        </p:xfrm>
        <a:graphic>
          <a:graphicData uri="http://schemas.openxmlformats.org/presentationml/2006/ole">
            <mc:AlternateContent xmlns:mc="http://schemas.openxmlformats.org/markup-compatibility/2006">
              <mc:Choice xmlns:v="urn:schemas-microsoft-com:vml" Requires="v">
                <p:oleObj spid="_x0000_s248427" r:id="rId13" imgW="1917700" imgH="241300" progId="">
                  <p:embed/>
                </p:oleObj>
              </mc:Choice>
              <mc:Fallback>
                <p:oleObj r:id="rId13" imgW="1917700" imgH="241300" progId="">
                  <p:embed/>
                  <p:pic>
                    <p:nvPicPr>
                      <p:cNvPr id="5127" name="Object 2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97300" y="5697538"/>
                        <a:ext cx="4429125" cy="550862"/>
                      </a:xfrm>
                      <a:prstGeom prst="rect">
                        <a:avLst/>
                      </a:prstGeom>
                      <a:solidFill>
                        <a:schemeClr val="tx1"/>
                      </a:solidFill>
                    </p:spPr>
                  </p:pic>
                </p:oleObj>
              </mc:Fallback>
            </mc:AlternateContent>
          </a:graphicData>
        </a:graphic>
      </p:graphicFrame>
      <p:cxnSp>
        <p:nvCxnSpPr>
          <p:cNvPr id="5133" name="直接箭头连接符 16"/>
          <p:cNvCxnSpPr>
            <a:cxnSpLocks noChangeShapeType="1"/>
          </p:cNvCxnSpPr>
          <p:nvPr/>
        </p:nvCxnSpPr>
        <p:spPr bwMode="auto">
          <a:xfrm>
            <a:off x="4427538" y="2060575"/>
            <a:ext cx="649287" cy="504825"/>
          </a:xfrm>
          <a:prstGeom prst="straightConnector1">
            <a:avLst/>
          </a:prstGeom>
          <a:noFill/>
          <a:ln w="76200" algn="ctr">
            <a:solidFill>
              <a:srgbClr val="FF0000"/>
            </a:solidFill>
            <a:miter lim="800000"/>
            <a:headEnd/>
            <a:tailEnd type="arrow" w="med" len="med"/>
          </a:ln>
        </p:spPr>
      </p:cxnSp>
      <p:sp>
        <p:nvSpPr>
          <p:cNvPr id="5134" name="Line 50"/>
          <p:cNvSpPr>
            <a:spLocks noChangeShapeType="1"/>
          </p:cNvSpPr>
          <p:nvPr/>
        </p:nvSpPr>
        <p:spPr bwMode="auto">
          <a:xfrm flipH="1">
            <a:off x="5765800" y="1295400"/>
            <a:ext cx="1295400" cy="863600"/>
          </a:xfrm>
          <a:prstGeom prst="line">
            <a:avLst/>
          </a:prstGeom>
          <a:noFill/>
          <a:ln w="38100">
            <a:solidFill>
              <a:srgbClr val="FF0000"/>
            </a:solidFill>
            <a:round/>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1800" b="1" i="0" u="sng" strike="noStrike" kern="1200" cap="none" spc="0" normalizeH="0" baseline="0" noProof="0">
              <a:ln>
                <a:noFill/>
              </a:ln>
              <a:solidFill>
                <a:srgbClr val="FFFFFF"/>
              </a:solidFill>
              <a:effectLst/>
              <a:uLnTx/>
              <a:uFillTx/>
              <a:latin typeface="Times New Roman" pitchFamily="18" charset="0"/>
              <a:ea typeface="黑体" pitchFamily="2" charset="-122"/>
              <a:cs typeface="+mn-cs"/>
            </a:endParaRPr>
          </a:p>
        </p:txBody>
      </p:sp>
      <p:sp>
        <p:nvSpPr>
          <p:cNvPr id="5135" name="Line 51"/>
          <p:cNvSpPr>
            <a:spLocks noChangeShapeType="1"/>
          </p:cNvSpPr>
          <p:nvPr/>
        </p:nvSpPr>
        <p:spPr bwMode="auto">
          <a:xfrm>
            <a:off x="5816600" y="1231900"/>
            <a:ext cx="1168400" cy="927100"/>
          </a:xfrm>
          <a:prstGeom prst="line">
            <a:avLst/>
          </a:prstGeom>
          <a:noFill/>
          <a:ln w="38100">
            <a:solidFill>
              <a:srgbClr val="FF0000"/>
            </a:solidFill>
            <a:round/>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1800" b="1" i="0" u="sng" strike="noStrike" kern="1200" cap="none" spc="0" normalizeH="0" baseline="0" noProof="0">
              <a:ln>
                <a:noFill/>
              </a:ln>
              <a:solidFill>
                <a:srgbClr val="FFFFFF"/>
              </a:solidFill>
              <a:effectLst/>
              <a:uLnTx/>
              <a:uFillTx/>
              <a:latin typeface="Times New Roman" pitchFamily="18" charset="0"/>
              <a:ea typeface="黑体" pitchFamily="2" charset="-122"/>
              <a:cs typeface="+mn-cs"/>
            </a:endParaRPr>
          </a:p>
        </p:txBody>
      </p:sp>
    </p:spTree>
    <p:extLst>
      <p:ext uri="{BB962C8B-B14F-4D97-AF65-F5344CB8AC3E}">
        <p14:creationId xmlns:p14="http://schemas.microsoft.com/office/powerpoint/2010/main" val="417172690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2" name="Rectangle 4"/>
          <p:cNvSpPr>
            <a:spLocks noChangeArrowheads="1"/>
          </p:cNvSpPr>
          <p:nvPr/>
        </p:nvSpPr>
        <p:spPr bwMode="auto">
          <a:xfrm>
            <a:off x="117531" y="116963"/>
            <a:ext cx="4146122" cy="830997"/>
          </a:xfrm>
          <a:prstGeom prst="rect">
            <a:avLst/>
          </a:prstGeom>
          <a:noFill/>
          <a:ln w="38100" algn="ctr">
            <a:noFill/>
            <a:miter lim="800000"/>
            <a:headEnd/>
            <a:tailEnd/>
          </a:ln>
          <a:effectLst/>
        </p:spPr>
        <p:txBody>
          <a:bodyPr wrap="square">
            <a:spAutoFit/>
          </a:bodyPr>
          <a:lstStyle/>
          <a:p>
            <a:pPr marR="0" lvl="0" algn="ctr" defTabSz="914400" rtl="0" eaLnBrk="1" fontAlgn="base" latinLnBrk="0" hangingPunct="1">
              <a:lnSpc>
                <a:spcPct val="100000"/>
              </a:lnSpc>
              <a:spcBef>
                <a:spcPct val="50000"/>
              </a:spcBef>
              <a:spcAft>
                <a:spcPct val="0"/>
              </a:spcAft>
              <a:buClrTx/>
              <a:buSzTx/>
              <a:buFont typeface="Wingdings" pitchFamily="2" charset="2"/>
              <a:buNone/>
              <a:tabLst/>
              <a:defRPr/>
            </a:pPr>
            <a:r>
              <a:rPr kumimoji="1" lang="en-US" altLang="zh-CN"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rial Unicode MS" pitchFamily="34" charset="-122"/>
                <a:cs typeface="Arial" panose="020B0604020202020204" pitchFamily="34" charset="0"/>
              </a:rPr>
              <a:t>Probability convergence theorem</a:t>
            </a:r>
            <a:r>
              <a:rPr kumimoji="1" lang="en-US" altLang="zh-CN"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宋体" pitchFamily="2" charset="-122"/>
                <a:cs typeface="Arial" panose="020B0604020202020204" pitchFamily="34" charset="0"/>
              </a:rPr>
              <a:t> </a:t>
            </a:r>
            <a:endParaRPr kumimoji="1" lang="zh-CN" alt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宋体" pitchFamily="2" charset="-122"/>
              <a:cs typeface="Arial" panose="020B0604020202020204" pitchFamily="34" charset="0"/>
            </a:endParaRPr>
          </a:p>
        </p:txBody>
      </p:sp>
      <p:sp>
        <p:nvSpPr>
          <p:cNvPr id="5" name="Rectangle 1"/>
          <p:cNvSpPr>
            <a:spLocks noChangeArrowheads="1"/>
          </p:cNvSpPr>
          <p:nvPr/>
        </p:nvSpPr>
        <p:spPr bwMode="auto">
          <a:xfrm>
            <a:off x="2094617" y="6331039"/>
            <a:ext cx="6887131" cy="338554"/>
          </a:xfrm>
          <a:prstGeom prst="rect">
            <a:avLst/>
          </a:prstGeom>
          <a:solidFill>
            <a:srgbClr val="000066"/>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ts val="100"/>
              </a:spcAft>
              <a:buClrTx/>
              <a:buSzTx/>
              <a:buFontTx/>
              <a:buNone/>
              <a:tabLst/>
              <a:defRPr/>
            </a:pPr>
            <a:r>
              <a:rPr kumimoji="1" lang="en-US" altLang="zh-CN" sz="16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rial" pitchFamily="34" charset="0"/>
                <a:ea typeface="黑体" pitchFamily="2" charset="-122"/>
                <a:cs typeface="Arial" pitchFamily="34" charset="0"/>
              </a:rPr>
              <a:t>(</a:t>
            </a:r>
            <a:r>
              <a:rPr kumimoji="1" lang="en-US" sz="16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黑体" pitchFamily="2" charset="-122"/>
                <a:cs typeface="Arial" pitchFamily="34" charset="0"/>
              </a:rPr>
              <a:t>Ding &amp; </a:t>
            </a:r>
            <a:r>
              <a:rPr kumimoji="1" lang="en-US" altLang="zh-CN" sz="16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rial" pitchFamily="34" charset="0"/>
                <a:ea typeface="黑体" pitchFamily="2" charset="-122"/>
                <a:cs typeface="Arial" pitchFamily="34" charset="0"/>
              </a:rPr>
              <a:t>Li, </a:t>
            </a:r>
            <a:r>
              <a:rPr kumimoji="1" lang="en-US" altLang="zh-CN" sz="16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黑体" pitchFamily="2" charset="-122"/>
                <a:cs typeface="Arial" pitchFamily="34" charset="0"/>
              </a:rPr>
              <a:t>2007</a:t>
            </a:r>
            <a:r>
              <a:rPr kumimoji="1" lang="en-US" altLang="zh-CN" sz="1600" b="1" i="1"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黑体" pitchFamily="2" charset="-122"/>
                <a:cs typeface="Arial" pitchFamily="34" charset="0"/>
              </a:rPr>
              <a:t>, Phys. Letters A; </a:t>
            </a:r>
            <a:r>
              <a:rPr kumimoji="1" lang="en-US" altLang="zh-CN" sz="16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rial" pitchFamily="34" charset="0"/>
                <a:ea typeface="黑体" pitchFamily="2" charset="-122"/>
                <a:cs typeface="Arial" pitchFamily="34" charset="0"/>
              </a:rPr>
              <a:t>Li </a:t>
            </a:r>
            <a:r>
              <a:rPr kumimoji="1" lang="en-US" sz="16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黑体" pitchFamily="2" charset="-122"/>
                <a:cs typeface="Arial" pitchFamily="34" charset="0"/>
              </a:rPr>
              <a:t>&amp; Ding, 2011, </a:t>
            </a:r>
            <a:r>
              <a:rPr kumimoji="1" lang="en-US" altLang="zh-CN" sz="1600" b="1" i="1"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黑体" pitchFamily="2" charset="-122"/>
                <a:cs typeface="Arial" pitchFamily="34" charset="0"/>
              </a:rPr>
              <a:t>Mon. </a:t>
            </a:r>
            <a:r>
              <a:rPr kumimoji="1" lang="en-US" altLang="zh-CN" sz="1600" b="1" i="1" u="none" strike="noStrike" kern="1200" cap="none" spc="0" normalizeH="0" baseline="0" noProof="0" dirty="0" err="1" smtClean="0">
                <a:ln>
                  <a:noFill/>
                </a:ln>
                <a:solidFill>
                  <a:srgbClr val="FFFF00"/>
                </a:solidFill>
                <a:effectLst>
                  <a:outerShdw blurRad="38100" dist="38100" dir="2700000" algn="tl">
                    <a:srgbClr val="000000">
                      <a:alpha val="43137"/>
                    </a:srgbClr>
                  </a:outerShdw>
                </a:effectLst>
                <a:uLnTx/>
                <a:uFillTx/>
                <a:latin typeface="Arial" pitchFamily="34" charset="0"/>
                <a:ea typeface="黑体" pitchFamily="2" charset="-122"/>
                <a:cs typeface="Arial" pitchFamily="34" charset="0"/>
              </a:rPr>
              <a:t>Wea</a:t>
            </a:r>
            <a:r>
              <a:rPr kumimoji="1" lang="en-US" altLang="zh-CN" sz="1600" b="1" i="1"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黑体" pitchFamily="2" charset="-122"/>
                <a:cs typeface="Arial" pitchFamily="34" charset="0"/>
              </a:rPr>
              <a:t>. Rev</a:t>
            </a:r>
            <a:r>
              <a:rPr kumimoji="1" lang="en-US" altLang="zh-CN" sz="16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黑体" pitchFamily="2" charset="-122"/>
                <a:cs typeface="Arial" pitchFamily="34" charset="0"/>
              </a:rPr>
              <a:t>.)</a:t>
            </a:r>
          </a:p>
        </p:txBody>
      </p:sp>
      <p:pic>
        <p:nvPicPr>
          <p:cNvPr id="2" name="图片 1"/>
          <p:cNvPicPr>
            <a:picLocks noChangeAspect="1"/>
          </p:cNvPicPr>
          <p:nvPr/>
        </p:nvPicPr>
        <p:blipFill rotWithShape="1">
          <a:blip r:embed="rId3"/>
          <a:srcRect l="2541" t="6226" r="3688" b="5294"/>
          <a:stretch/>
        </p:blipFill>
        <p:spPr>
          <a:xfrm>
            <a:off x="159483" y="947960"/>
            <a:ext cx="4295553" cy="2688375"/>
          </a:xfrm>
          <a:prstGeom prst="rect">
            <a:avLst/>
          </a:prstGeom>
        </p:spPr>
      </p:pic>
      <p:sp>
        <p:nvSpPr>
          <p:cNvPr id="6" name="Rectangle 2"/>
          <p:cNvSpPr>
            <a:spLocks noChangeArrowheads="1"/>
          </p:cNvSpPr>
          <p:nvPr/>
        </p:nvSpPr>
        <p:spPr bwMode="auto">
          <a:xfrm>
            <a:off x="168692" y="3989145"/>
            <a:ext cx="8804275" cy="2121932"/>
          </a:xfrm>
          <a:prstGeom prst="roundRect">
            <a:avLst>
              <a:gd name="adj" fmla="val 6284"/>
            </a:avLst>
          </a:prstGeom>
          <a:noFill/>
          <a:ln w="12700" algn="ctr">
            <a:solidFill>
              <a:srgbClr val="00FFFF"/>
            </a:solidFill>
            <a:miter lim="800000"/>
            <a:headEnd/>
            <a:tailEnd/>
          </a:ln>
          <a:effectLst/>
        </p:spPr>
        <p:txBody>
          <a:bodyPr>
            <a:spAutoFit/>
          </a:bodyPr>
          <a:lstStyle/>
          <a:p>
            <a:pPr marL="0" marR="0" lvl="0" indent="0" algn="ctr" defTabSz="914400" rtl="0" eaLnBrk="1" fontAlgn="base" latinLnBrk="0" hangingPunct="1">
              <a:lnSpc>
                <a:spcPct val="110000"/>
              </a:lnSpc>
              <a:spcBef>
                <a:spcPts val="600"/>
              </a:spcBef>
              <a:spcAft>
                <a:spcPct val="0"/>
              </a:spcAft>
              <a:buClrTx/>
              <a:buSzTx/>
              <a:buFont typeface="Wingdings" pitchFamily="2" charset="2"/>
              <a:buNone/>
              <a:tabLst/>
              <a:defRPr/>
            </a:pPr>
            <a:r>
              <a:rPr kumimoji="1" lang="en-US" altLang="zh-CN" sz="28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rial" charset="0"/>
                <a:cs typeface="+mn-cs"/>
                <a:sym typeface="Symbol" pitchFamily="18" charset="2"/>
              </a:rPr>
              <a:t> </a:t>
            </a:r>
            <a:r>
              <a:rPr kumimoji="1" lang="en-US" altLang="zh-CN" sz="2800" b="1"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charset="0"/>
                <a:cs typeface="+mn-cs"/>
                <a:sym typeface="Symbol" pitchFamily="18" charset="2"/>
              </a:rPr>
              <a:t>T</a:t>
            </a:r>
            <a:r>
              <a:rPr kumimoji="1" lang="en-US" altLang="zh-CN" sz="2800" b="1" i="1" u="none" strike="noStrike" kern="1200" cap="none" spc="0" normalizeH="0" baseline="-25000" noProof="0" dirty="0" err="1">
                <a:ln>
                  <a:noFill/>
                </a:ln>
                <a:solidFill>
                  <a:srgbClr val="FFFF00"/>
                </a:solidFill>
                <a:effectLst>
                  <a:outerShdw blurRad="38100" dist="38100" dir="2700000" algn="tl">
                    <a:srgbClr val="000000"/>
                  </a:outerShdw>
                </a:effectLst>
                <a:uLnTx/>
                <a:uFillTx/>
                <a:latin typeface="Arial" charset="0"/>
                <a:cs typeface="+mn-cs"/>
                <a:sym typeface="Symbol" pitchFamily="18" charset="2"/>
              </a:rPr>
              <a:t>p</a:t>
            </a:r>
            <a:r>
              <a:rPr kumimoji="1" lang="en-US" altLang="zh-CN" sz="2800" b="1" i="1" u="none" strike="noStrike" kern="1200" cap="none" spc="0" normalizeH="0" baseline="-25000" noProof="0" dirty="0">
                <a:ln>
                  <a:noFill/>
                </a:ln>
                <a:solidFill>
                  <a:srgbClr val="FFFF00"/>
                </a:solidFill>
                <a:effectLst>
                  <a:outerShdw blurRad="38100" dist="38100" dir="2700000" algn="tl">
                    <a:srgbClr val="000000"/>
                  </a:outerShdw>
                </a:effectLst>
                <a:uLnTx/>
                <a:uFillTx/>
                <a:latin typeface="Arial" charset="0"/>
                <a:cs typeface="+mn-cs"/>
                <a:sym typeface="Symbol" pitchFamily="18" charset="2"/>
              </a:rPr>
              <a:t> </a:t>
            </a:r>
            <a:r>
              <a:rPr kumimoji="1" lang="en-US" altLang="zh-CN" sz="28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cs typeface="+mn-cs"/>
                <a:sym typeface="Symbol" pitchFamily="18" charset="2"/>
              </a:rPr>
              <a:t>, for t</a:t>
            </a:r>
            <a:r>
              <a:rPr kumimoji="1" lang="en-US" altLang="zh-CN"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cs typeface="+mn-cs"/>
                <a:sym typeface="Symbol" pitchFamily="18" charset="2"/>
              </a:rPr>
              <a:t> ≥</a:t>
            </a:r>
            <a:r>
              <a:rPr kumimoji="1" lang="en-US" altLang="zh-CN" sz="28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cs typeface="+mn-cs"/>
                <a:sym typeface="Symbol" pitchFamily="18" charset="2"/>
              </a:rPr>
              <a:t> </a:t>
            </a:r>
            <a:r>
              <a:rPr kumimoji="1" lang="en-US" altLang="zh-CN" sz="2800" b="1"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charset="0"/>
                <a:cs typeface="+mn-cs"/>
                <a:sym typeface="Symbol" pitchFamily="18" charset="2"/>
              </a:rPr>
              <a:t>T</a:t>
            </a:r>
            <a:r>
              <a:rPr kumimoji="1" lang="en-US" altLang="zh-CN" sz="2800" b="1" i="1" u="none" strike="noStrike" kern="1200" cap="none" spc="0" normalizeH="0" baseline="-25000" noProof="0" dirty="0" err="1">
                <a:ln>
                  <a:noFill/>
                </a:ln>
                <a:solidFill>
                  <a:srgbClr val="FFFF00"/>
                </a:solidFill>
                <a:effectLst>
                  <a:outerShdw blurRad="38100" dist="38100" dir="2700000" algn="tl">
                    <a:srgbClr val="000000"/>
                  </a:outerShdw>
                </a:effectLst>
                <a:uLnTx/>
                <a:uFillTx/>
                <a:latin typeface="Arial" charset="0"/>
                <a:cs typeface="+mn-cs"/>
                <a:sym typeface="Symbol" pitchFamily="18" charset="2"/>
              </a:rPr>
              <a:t>p</a:t>
            </a:r>
            <a:r>
              <a:rPr kumimoji="1" lang="zh-CN" alt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cs typeface="+mn-cs"/>
                <a:sym typeface="Symbol" pitchFamily="18" charset="2"/>
              </a:rPr>
              <a:t>，</a:t>
            </a:r>
            <a:r>
              <a:rPr kumimoji="1" lang="zh-CN" altLang="en-US" sz="28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cs typeface="+mn-cs"/>
                <a:sym typeface="Symbol" pitchFamily="18" charset="2"/>
              </a:rPr>
              <a:t></a:t>
            </a:r>
            <a:r>
              <a:rPr kumimoji="1" lang="en-US" altLang="zh-CN"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cs typeface="+mn-cs"/>
                <a:sym typeface="Symbol" pitchFamily="18" charset="2"/>
              </a:rPr>
              <a:t>(</a:t>
            </a:r>
            <a:r>
              <a:rPr kumimoji="1" lang="en-US" altLang="zh-CN" sz="28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cs typeface="+mn-cs"/>
                <a:sym typeface="Symbol" pitchFamily="18" charset="2"/>
              </a:rPr>
              <a:t>t</a:t>
            </a:r>
            <a:r>
              <a:rPr kumimoji="1" lang="en-US" altLang="zh-CN"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cs typeface="+mn-cs"/>
                <a:sym typeface="Symbol" pitchFamily="18" charset="2"/>
              </a:rPr>
              <a:t>)</a:t>
            </a:r>
            <a:r>
              <a:rPr kumimoji="1" lang="en-US" altLang="zh-CN" sz="28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cs typeface="+mn-cs"/>
                <a:sym typeface="Symbol" pitchFamily="18" charset="2"/>
              </a:rPr>
              <a:t> t </a:t>
            </a:r>
            <a:r>
              <a:rPr kumimoji="1" lang="en-US" altLang="zh-CN"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cs typeface="+mn-cs"/>
                <a:sym typeface="Symbol" pitchFamily="18" charset="2"/>
              </a:rPr>
              <a:t>= </a:t>
            </a:r>
            <a:r>
              <a:rPr kumimoji="1" lang="en-US" altLang="zh-CN" sz="28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cs typeface="+mn-cs"/>
                <a:sym typeface="Symbol" pitchFamily="18" charset="2"/>
              </a:rPr>
              <a:t>C</a:t>
            </a:r>
            <a:r>
              <a:rPr kumimoji="1" lang="en-US" altLang="zh-CN"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cs typeface="+mn-cs"/>
                <a:sym typeface="Symbol" pitchFamily="18" charset="2"/>
              </a:rPr>
              <a:t>, where </a:t>
            </a:r>
            <a:r>
              <a:rPr kumimoji="1" lang="zh-CN" altLang="en-US" sz="28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cs typeface="+mn-cs"/>
                <a:sym typeface="Symbol" pitchFamily="18" charset="2"/>
              </a:rPr>
              <a:t></a:t>
            </a:r>
            <a:r>
              <a:rPr kumimoji="1" lang="en-US" altLang="zh-CN"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cs typeface="+mn-cs"/>
                <a:sym typeface="Symbol" pitchFamily="18" charset="2"/>
              </a:rPr>
              <a:t>(</a:t>
            </a:r>
            <a:r>
              <a:rPr kumimoji="1" lang="en-US" altLang="zh-CN" sz="28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cs typeface="+mn-cs"/>
                <a:sym typeface="Symbol" pitchFamily="18" charset="2"/>
              </a:rPr>
              <a:t>t</a:t>
            </a:r>
            <a:r>
              <a:rPr kumimoji="1" lang="en-US" altLang="zh-CN"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cs typeface="+mn-cs"/>
                <a:sym typeface="Symbol" pitchFamily="18" charset="2"/>
              </a:rPr>
              <a:t>)</a:t>
            </a:r>
            <a:r>
              <a:rPr kumimoji="1" lang="en-US" altLang="zh-CN" sz="28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cs typeface="+mn-cs"/>
                <a:sym typeface="Symbol" pitchFamily="18" charset="2"/>
              </a:rPr>
              <a:t> is NLLE,</a:t>
            </a:r>
            <a:endParaRPr kumimoji="1" lang="en-US" altLang="zh-CN"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cs typeface="+mn-cs"/>
              <a:sym typeface="Symbol" pitchFamily="18" charset="2"/>
            </a:endParaRPr>
          </a:p>
          <a:p>
            <a:pPr marL="0" marR="0" lvl="0" indent="0" algn="ctr" defTabSz="914400" rtl="0" eaLnBrk="1" fontAlgn="base" latinLnBrk="0" hangingPunct="1">
              <a:lnSpc>
                <a:spcPct val="110000"/>
              </a:lnSpc>
              <a:spcBef>
                <a:spcPts val="600"/>
              </a:spcBef>
              <a:spcAft>
                <a:spcPct val="0"/>
              </a:spcAft>
              <a:buClrTx/>
              <a:buSzTx/>
              <a:buFont typeface="Wingdings" pitchFamily="2" charset="2"/>
              <a:buNone/>
              <a:tabLst/>
              <a:defRPr/>
            </a:pPr>
            <a:r>
              <a:rPr kumimoji="1" lang="en-US" altLang="zh-CN" sz="2800" b="1"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charset="0"/>
                <a:cs typeface="+mn-cs"/>
                <a:sym typeface="Symbol" pitchFamily="18" charset="2"/>
              </a:rPr>
              <a:t>T</a:t>
            </a:r>
            <a:r>
              <a:rPr kumimoji="1" lang="en-US" altLang="zh-CN" sz="2800" b="1" i="1" u="none" strike="noStrike" kern="1200" cap="none" spc="0" normalizeH="0" baseline="-25000" noProof="0" dirty="0" err="1">
                <a:ln>
                  <a:noFill/>
                </a:ln>
                <a:solidFill>
                  <a:srgbClr val="FFFF00"/>
                </a:solidFill>
                <a:effectLst>
                  <a:outerShdw blurRad="38100" dist="38100" dir="2700000" algn="tl">
                    <a:srgbClr val="000000"/>
                  </a:outerShdw>
                </a:effectLst>
                <a:uLnTx/>
                <a:uFillTx/>
                <a:latin typeface="Arial" charset="0"/>
                <a:cs typeface="+mn-cs"/>
                <a:sym typeface="Symbol" pitchFamily="18" charset="2"/>
              </a:rPr>
              <a:t>p</a:t>
            </a:r>
            <a:r>
              <a:rPr kumimoji="1" lang="en-US" altLang="zh-CN" sz="28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cs typeface="+mn-cs"/>
                <a:sym typeface="Symbol" pitchFamily="18" charset="2"/>
              </a:rPr>
              <a:t> is the predictability limit.</a:t>
            </a:r>
          </a:p>
          <a:p>
            <a:pPr marL="0" marR="0" lvl="0" indent="0" algn="just" defTabSz="914400" rtl="0" eaLnBrk="1" fontAlgn="base" latinLnBrk="0" hangingPunct="1">
              <a:lnSpc>
                <a:spcPct val="110000"/>
              </a:lnSpc>
              <a:spcBef>
                <a:spcPts val="600"/>
              </a:spcBef>
              <a:spcAft>
                <a:spcPct val="0"/>
              </a:spcAft>
              <a:buClrTx/>
              <a:buSzTx/>
              <a:buFont typeface="Wingdings" pitchFamily="2" charset="2"/>
              <a:buNone/>
              <a:tabLst/>
              <a:defRPr/>
            </a:pPr>
            <a:r>
              <a:rPr kumimoji="1" lang="en-US" altLang="zh-CN" sz="24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cs typeface="+mn-cs"/>
              </a:rPr>
              <a:t>This </a:t>
            </a:r>
            <a:r>
              <a:rPr kumimoji="1" lang="en-US" altLang="zh-CN" sz="24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黑体" pitchFamily="2" charset="-122"/>
                <a:cs typeface="+mn-cs"/>
              </a:rPr>
              <a:t>theorem provides </a:t>
            </a:r>
            <a:r>
              <a:rPr kumimoji="1" lang="en-US" altLang="zh-CN" sz="2400" b="1" i="0" u="sng"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黑体" pitchFamily="2" charset="-122"/>
                <a:cs typeface="+mn-cs"/>
              </a:rPr>
              <a:t>an approach </a:t>
            </a:r>
            <a:r>
              <a:rPr kumimoji="1" lang="en-US" altLang="zh-CN" sz="24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黑体" pitchFamily="2" charset="-122"/>
                <a:cs typeface="+mn-cs"/>
              </a:rPr>
              <a:t>to quantify the predictability limit of chaotic </a:t>
            </a:r>
            <a:r>
              <a:rPr kumimoji="1" lang="en-US" altLang="zh-CN" sz="2400" b="1" i="0" u="sng"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黑体" pitchFamily="2" charset="-122"/>
                <a:cs typeface="+mn-cs"/>
              </a:rPr>
              <a:t>systems. </a:t>
            </a:r>
            <a:endParaRPr kumimoji="1" lang="en-US" altLang="zh-CN" sz="24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黑体" pitchFamily="2" charset="-122"/>
              <a:cs typeface="+mn-cs"/>
            </a:endParaRPr>
          </a:p>
        </p:txBody>
      </p:sp>
      <p:sp>
        <p:nvSpPr>
          <p:cNvPr id="3" name="矩形 2"/>
          <p:cNvSpPr/>
          <p:nvPr/>
        </p:nvSpPr>
        <p:spPr>
          <a:xfrm>
            <a:off x="4486031" y="141113"/>
            <a:ext cx="4572000" cy="3616375"/>
          </a:xfrm>
          <a:prstGeom prst="rect">
            <a:avLst/>
          </a:prstGeom>
        </p:spPr>
        <p:txBody>
          <a:bodyPr>
            <a:spAutoFit/>
          </a:bodyPr>
          <a:lstStyle/>
          <a:p>
            <a:pPr lvl="0" algn="ctr">
              <a:lnSpc>
                <a:spcPct val="100000"/>
              </a:lnSpc>
              <a:buNone/>
              <a:defRPr/>
            </a:pPr>
            <a:r>
              <a:rPr lang="en-US" altLang="zh-CN" sz="2400" u="none" dirty="0">
                <a:solidFill>
                  <a:srgbClr val="FFFF00"/>
                </a:solidFill>
                <a:effectLst>
                  <a:outerShdw blurRad="38100" dist="38100" dir="2700000" algn="tl">
                    <a:srgbClr val="000000"/>
                  </a:outerShdw>
                </a:effectLst>
                <a:latin typeface="Arial" charset="0"/>
                <a:ea typeface="黑体" pitchFamily="2" charset="-122"/>
              </a:rPr>
              <a:t>Saturation theorem of mean RGIE</a:t>
            </a:r>
            <a:r>
              <a:rPr lang="zh-CN" altLang="en-US" sz="2400" u="none" dirty="0">
                <a:solidFill>
                  <a:srgbClr val="FFFF00"/>
                </a:solidFill>
                <a:effectLst>
                  <a:outerShdw blurRad="38100" dist="38100" dir="2700000" algn="tl">
                    <a:srgbClr val="000000"/>
                  </a:outerShdw>
                </a:effectLst>
                <a:latin typeface="Arial" charset="0"/>
              </a:rPr>
              <a:t>：</a:t>
            </a:r>
          </a:p>
          <a:p>
            <a:pPr lvl="0" algn="just">
              <a:lnSpc>
                <a:spcPct val="100000"/>
              </a:lnSpc>
              <a:spcBef>
                <a:spcPts val="600"/>
              </a:spcBef>
              <a:buNone/>
              <a:defRPr/>
            </a:pPr>
            <a:r>
              <a:rPr lang="en-US" altLang="zh-CN" sz="2200" u="none" dirty="0">
                <a:solidFill>
                  <a:srgbClr val="FFFFFF"/>
                </a:solidFill>
                <a:effectLst>
                  <a:outerShdw blurRad="38100" dist="38100" dir="2700000" algn="tl">
                    <a:srgbClr val="000000"/>
                  </a:outerShdw>
                </a:effectLst>
                <a:latin typeface="Arial" charset="0"/>
              </a:rPr>
              <a:t>F</a:t>
            </a:r>
            <a:r>
              <a:rPr lang="en-US" altLang="zh-CN" sz="2200" u="none" dirty="0">
                <a:solidFill>
                  <a:srgbClr val="FFFFFF"/>
                </a:solidFill>
                <a:effectLst>
                  <a:outerShdw blurRad="38100" dist="38100" dir="2700000" algn="tl">
                    <a:srgbClr val="000000"/>
                  </a:outerShdw>
                </a:effectLst>
                <a:latin typeface="Arial" charset="0"/>
                <a:ea typeface="黑体" pitchFamily="2" charset="-122"/>
              </a:rPr>
              <a:t>or a chaotic dynamical system, the mean RGIE will necessarily reach a saturation value in a finite time interval. The average predictability limit </a:t>
            </a:r>
            <a:r>
              <a:rPr lang="en-US" altLang="zh-CN" sz="2200" u="none" dirty="0" smtClean="0">
                <a:solidFill>
                  <a:srgbClr val="FFFFFF"/>
                </a:solidFill>
                <a:effectLst>
                  <a:outerShdw blurRad="38100" dist="38100" dir="2700000" algn="tl">
                    <a:srgbClr val="000000"/>
                  </a:outerShdw>
                </a:effectLst>
                <a:latin typeface="Arial" charset="0"/>
                <a:ea typeface="黑体" pitchFamily="2" charset="-122"/>
              </a:rPr>
              <a:t>could </a:t>
            </a:r>
            <a:r>
              <a:rPr lang="en-US" altLang="zh-CN" sz="2200" u="none" dirty="0">
                <a:solidFill>
                  <a:srgbClr val="FFFFFF"/>
                </a:solidFill>
                <a:effectLst>
                  <a:outerShdw blurRad="38100" dist="38100" dir="2700000" algn="tl">
                    <a:srgbClr val="000000"/>
                  </a:outerShdw>
                </a:effectLst>
                <a:latin typeface="Arial" charset="0"/>
                <a:ea typeface="黑体" pitchFamily="2" charset="-122"/>
              </a:rPr>
              <a:t>be quantitatively determined as the time at which the mean RGIE reaches its saturation level.</a:t>
            </a:r>
          </a:p>
        </p:txBody>
      </p:sp>
    </p:spTree>
    <p:extLst>
      <p:ext uri="{BB962C8B-B14F-4D97-AF65-F5344CB8AC3E}">
        <p14:creationId xmlns:p14="http://schemas.microsoft.com/office/powerpoint/2010/main" val="159926871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14"/>
          <p:cNvSpPr txBox="1">
            <a:spLocks noChangeArrowheads="1"/>
          </p:cNvSpPr>
          <p:nvPr/>
        </p:nvSpPr>
        <p:spPr bwMode="auto">
          <a:xfrm>
            <a:off x="3631721" y="6267215"/>
            <a:ext cx="5407948" cy="584775"/>
          </a:xfrm>
          <a:prstGeom prst="rect">
            <a:avLst/>
          </a:prstGeom>
          <a:solidFill>
            <a:srgbClr val="000099"/>
          </a:solidFill>
          <a:ln w="38100" algn="ctr">
            <a:noFill/>
            <a:miter lim="800000"/>
            <a:headEnd/>
            <a:tailEnd/>
          </a:ln>
        </p:spPr>
        <p:txBody>
          <a:bodyPr wrap="square">
            <a:spAutoFit/>
          </a:bodyPr>
          <a:lstStyle/>
          <a:p>
            <a:pPr algn="ctr">
              <a:lnSpc>
                <a:spcPct val="80000"/>
              </a:lnSpc>
              <a:spcBef>
                <a:spcPts val="0"/>
              </a:spcBef>
              <a:buFont typeface="Wingdings" pitchFamily="2" charset="2"/>
              <a:buNone/>
              <a:defRPr/>
            </a:pPr>
            <a:r>
              <a:rPr lang="en-US" altLang="zh-CN" u="none" dirty="0">
                <a:solidFill>
                  <a:srgbClr val="FFFF00"/>
                </a:solidFill>
                <a:effectLst>
                  <a:outerShdw blurRad="38100" dist="38100" dir="2700000" algn="tl">
                    <a:srgbClr val="000000">
                      <a:alpha val="43137"/>
                    </a:srgbClr>
                  </a:outerShdw>
                </a:effectLst>
              </a:rPr>
              <a:t>A schematic representation of </a:t>
            </a:r>
            <a:r>
              <a:rPr lang="en-US" altLang="zh-CN" sz="2000" u="none" dirty="0">
                <a:solidFill>
                  <a:srgbClr val="FFFF00"/>
                </a:solidFill>
                <a:effectLst>
                  <a:outerShdw blurRad="38100" dist="38100" dir="2700000" algn="tl">
                    <a:srgbClr val="000000">
                      <a:alpha val="43137"/>
                    </a:srgbClr>
                  </a:outerShdw>
                </a:effectLst>
              </a:rPr>
              <a:t>the algorithm to search for local dynamical </a:t>
            </a:r>
            <a:r>
              <a:rPr lang="en-US" altLang="zh-CN" sz="2000" u="none" dirty="0" smtClean="0">
                <a:solidFill>
                  <a:srgbClr val="FFFF00"/>
                </a:solidFill>
                <a:effectLst>
                  <a:outerShdw blurRad="38100" dist="38100" dir="2700000" algn="tl">
                    <a:srgbClr val="000000">
                      <a:alpha val="43137"/>
                    </a:srgbClr>
                  </a:outerShdw>
                </a:effectLst>
              </a:rPr>
              <a:t>analogs (LDA)</a:t>
            </a:r>
            <a:endParaRPr lang="zh-CN" altLang="en-US" sz="2000" u="none" dirty="0">
              <a:solidFill>
                <a:srgbClr val="FFFF00"/>
              </a:solidFill>
              <a:effectLst>
                <a:outerShdw blurRad="38100" dist="38100" dir="2700000" algn="tl">
                  <a:srgbClr val="000000">
                    <a:alpha val="43137"/>
                  </a:srgbClr>
                </a:outerShdw>
              </a:effectLst>
            </a:endParaRPr>
          </a:p>
        </p:txBody>
      </p:sp>
      <p:sp>
        <p:nvSpPr>
          <p:cNvPr id="6" name="矩形 2"/>
          <p:cNvSpPr>
            <a:spLocks noChangeArrowheads="1"/>
          </p:cNvSpPr>
          <p:nvPr/>
        </p:nvSpPr>
        <p:spPr bwMode="auto">
          <a:xfrm>
            <a:off x="2241648" y="398639"/>
            <a:ext cx="4351063" cy="461665"/>
          </a:xfrm>
          <a:prstGeom prst="rect">
            <a:avLst/>
          </a:prstGeom>
          <a:noFill/>
          <a:ln w="9525">
            <a:noFill/>
            <a:miter lim="800000"/>
            <a:headEnd/>
            <a:tailEnd/>
          </a:ln>
        </p:spPr>
        <p:txBody>
          <a:bodyPr wrap="none">
            <a:spAutoFit/>
          </a:bodyPr>
          <a:lstStyle/>
          <a:p>
            <a:pPr>
              <a:lnSpc>
                <a:spcPct val="120000"/>
              </a:lnSpc>
              <a:spcBef>
                <a:spcPct val="50000"/>
              </a:spcBef>
              <a:buFont typeface="Wingdings" pitchFamily="2" charset="2"/>
              <a:buNone/>
              <a:defRPr/>
            </a:pPr>
            <a:r>
              <a:rPr lang="en-US" altLang="zh-CN" sz="2000" u="none" dirty="0">
                <a:effectLst>
                  <a:outerShdw blurRad="38100" dist="38100" dir="2700000" algn="tl">
                    <a:srgbClr val="000000">
                      <a:alpha val="43137"/>
                    </a:srgbClr>
                  </a:outerShdw>
                </a:effectLst>
                <a:latin typeface="Arial Black" pitchFamily="34" charset="0"/>
                <a:cs typeface="Arial" charset="0"/>
              </a:rPr>
              <a:t>Local dynamical </a:t>
            </a:r>
            <a:r>
              <a:rPr lang="en-US" altLang="zh-CN" sz="2000" u="none" dirty="0" smtClean="0">
                <a:effectLst>
                  <a:outerShdw blurRad="38100" dist="38100" dir="2700000" algn="tl">
                    <a:srgbClr val="000000">
                      <a:alpha val="43137"/>
                    </a:srgbClr>
                  </a:outerShdw>
                </a:effectLst>
                <a:latin typeface="Arial Black" pitchFamily="34" charset="0"/>
                <a:cs typeface="Arial" charset="0"/>
              </a:rPr>
              <a:t>analog </a:t>
            </a:r>
            <a:r>
              <a:rPr lang="en-US" altLang="zh-CN" sz="2000" u="none" dirty="0">
                <a:effectLst>
                  <a:outerShdw blurRad="38100" dist="38100" dir="2700000" algn="tl">
                    <a:srgbClr val="000000">
                      <a:alpha val="43137"/>
                    </a:srgbClr>
                  </a:outerShdw>
                </a:effectLst>
                <a:latin typeface="Arial Black" pitchFamily="34" charset="0"/>
                <a:cs typeface="Arial" charset="0"/>
              </a:rPr>
              <a:t>(LDA)</a:t>
            </a:r>
            <a:endParaRPr lang="zh-CN" altLang="en-US" sz="2000" u="none" dirty="0">
              <a:effectLst>
                <a:outerShdw blurRad="38100" dist="38100" dir="2700000" algn="tl">
                  <a:srgbClr val="000000">
                    <a:alpha val="43137"/>
                  </a:srgbClr>
                </a:outerShdw>
              </a:effectLst>
              <a:latin typeface="Arial Black" pitchFamily="34" charset="0"/>
              <a:cs typeface="Arial" charset="0"/>
            </a:endParaRPr>
          </a:p>
        </p:txBody>
      </p:sp>
      <p:graphicFrame>
        <p:nvGraphicFramePr>
          <p:cNvPr id="7170" name="Object 9"/>
          <p:cNvGraphicFramePr>
            <a:graphicFrameLocks noChangeAspect="1"/>
          </p:cNvGraphicFramePr>
          <p:nvPr/>
        </p:nvGraphicFramePr>
        <p:xfrm>
          <a:off x="1752566" y="1485651"/>
          <a:ext cx="2534143" cy="532446"/>
        </p:xfrm>
        <a:graphic>
          <a:graphicData uri="http://schemas.openxmlformats.org/presentationml/2006/ole">
            <mc:AlternateContent xmlns:mc="http://schemas.openxmlformats.org/markup-compatibility/2006">
              <mc:Choice xmlns:v="urn:schemas-microsoft-com:vml" Requires="v">
                <p:oleObj spid="_x0000_s249610" name="Equation" r:id="rId4" imgW="1079280" imgH="279360" progId="">
                  <p:embed/>
                </p:oleObj>
              </mc:Choice>
              <mc:Fallback>
                <p:oleObj name="Equation" r:id="rId4" imgW="1079280" imgH="279360" progId="">
                  <p:embed/>
                  <p:pic>
                    <p:nvPicPr>
                      <p:cNvPr id="717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566" y="1485651"/>
                        <a:ext cx="2534143" cy="532446"/>
                      </a:xfrm>
                      <a:prstGeom prst="rect">
                        <a:avLst/>
                      </a:prstGeom>
                      <a:solidFill>
                        <a:schemeClr val="tx1"/>
                      </a:solidFill>
                    </p:spPr>
                  </p:pic>
                </p:oleObj>
              </mc:Fallback>
            </mc:AlternateContent>
          </a:graphicData>
        </a:graphic>
      </p:graphicFrame>
      <p:graphicFrame>
        <p:nvGraphicFramePr>
          <p:cNvPr id="7171" name="Object 11"/>
          <p:cNvGraphicFramePr>
            <a:graphicFrameLocks noChangeAspect="1"/>
          </p:cNvGraphicFramePr>
          <p:nvPr/>
        </p:nvGraphicFramePr>
        <p:xfrm>
          <a:off x="296880" y="2327214"/>
          <a:ext cx="3982519" cy="639263"/>
        </p:xfrm>
        <a:graphic>
          <a:graphicData uri="http://schemas.openxmlformats.org/presentationml/2006/ole">
            <mc:AlternateContent xmlns:mc="http://schemas.openxmlformats.org/markup-compatibility/2006">
              <mc:Choice xmlns:v="urn:schemas-microsoft-com:vml" Requires="v">
                <p:oleObj spid="_x0000_s249611" name="Equation" r:id="rId6" imgW="1955520" imgH="482400" progId="">
                  <p:embed/>
                </p:oleObj>
              </mc:Choice>
              <mc:Fallback>
                <p:oleObj name="Equation" r:id="rId6" imgW="1955520" imgH="482400" progId="">
                  <p:embed/>
                  <p:pic>
                    <p:nvPicPr>
                      <p:cNvPr id="7171"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880" y="2327214"/>
                        <a:ext cx="3982519" cy="639263"/>
                      </a:xfrm>
                      <a:prstGeom prst="rect">
                        <a:avLst/>
                      </a:prstGeom>
                      <a:solidFill>
                        <a:schemeClr val="tx1"/>
                      </a:solidFill>
                    </p:spPr>
                  </p:pic>
                </p:oleObj>
              </mc:Fallback>
            </mc:AlternateContent>
          </a:graphicData>
        </a:graphic>
      </p:graphicFrame>
      <p:graphicFrame>
        <p:nvGraphicFramePr>
          <p:cNvPr id="7172" name="Object 13"/>
          <p:cNvGraphicFramePr>
            <a:graphicFrameLocks noChangeAspect="1"/>
          </p:cNvGraphicFramePr>
          <p:nvPr/>
        </p:nvGraphicFramePr>
        <p:xfrm>
          <a:off x="4551467" y="2023872"/>
          <a:ext cx="1395791" cy="487005"/>
        </p:xfrm>
        <a:graphic>
          <a:graphicData uri="http://schemas.openxmlformats.org/presentationml/2006/ole">
            <mc:AlternateContent xmlns:mc="http://schemas.openxmlformats.org/markup-compatibility/2006">
              <mc:Choice xmlns:v="urn:schemas-microsoft-com:vml" Requires="v">
                <p:oleObj spid="_x0000_s249612" name="Equation" r:id="rId8" imgW="711000" imgH="228600" progId="">
                  <p:embed/>
                </p:oleObj>
              </mc:Choice>
              <mc:Fallback>
                <p:oleObj name="Equation" r:id="rId8" imgW="711000" imgH="228600" progId="">
                  <p:embed/>
                  <p:pic>
                    <p:nvPicPr>
                      <p:cNvPr id="7172"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51467" y="2023872"/>
                        <a:ext cx="1395791" cy="487005"/>
                      </a:xfrm>
                      <a:prstGeom prst="rect">
                        <a:avLst/>
                      </a:prstGeom>
                      <a:solidFill>
                        <a:schemeClr val="tx1"/>
                      </a:solidFill>
                    </p:spPr>
                  </p:pic>
                </p:oleObj>
              </mc:Fallback>
            </mc:AlternateContent>
          </a:graphicData>
        </a:graphic>
      </p:graphicFrame>
      <p:graphicFrame>
        <p:nvGraphicFramePr>
          <p:cNvPr id="7173" name="Object 15"/>
          <p:cNvGraphicFramePr>
            <a:graphicFrameLocks noChangeAspect="1"/>
          </p:cNvGraphicFramePr>
          <p:nvPr/>
        </p:nvGraphicFramePr>
        <p:xfrm>
          <a:off x="1046139" y="3260918"/>
          <a:ext cx="2484984" cy="508516"/>
        </p:xfrm>
        <a:graphic>
          <a:graphicData uri="http://schemas.openxmlformats.org/presentationml/2006/ole">
            <mc:AlternateContent xmlns:mc="http://schemas.openxmlformats.org/markup-compatibility/2006">
              <mc:Choice xmlns:v="urn:schemas-microsoft-com:vml" Requires="v">
                <p:oleObj spid="_x0000_s249613" name="Equation" r:id="rId10" imgW="1257120" imgH="253800" progId="">
                  <p:embed/>
                </p:oleObj>
              </mc:Choice>
              <mc:Fallback>
                <p:oleObj name="Equation" r:id="rId10" imgW="1257120" imgH="253800" progId="">
                  <p:embed/>
                  <p:pic>
                    <p:nvPicPr>
                      <p:cNvPr id="7173"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6139" y="3260918"/>
                        <a:ext cx="2484984" cy="508516"/>
                      </a:xfrm>
                      <a:prstGeom prst="rect">
                        <a:avLst/>
                      </a:prstGeom>
                      <a:solidFill>
                        <a:schemeClr val="tx1"/>
                      </a:solidFill>
                    </p:spPr>
                  </p:pic>
                </p:oleObj>
              </mc:Fallback>
            </mc:AlternateContent>
          </a:graphicData>
        </a:graphic>
      </p:graphicFrame>
      <p:graphicFrame>
        <p:nvGraphicFramePr>
          <p:cNvPr id="7174" name="Object 17"/>
          <p:cNvGraphicFramePr>
            <a:graphicFrameLocks noChangeAspect="1"/>
          </p:cNvGraphicFramePr>
          <p:nvPr/>
        </p:nvGraphicFramePr>
        <p:xfrm>
          <a:off x="1041872" y="3827464"/>
          <a:ext cx="2481936" cy="489710"/>
        </p:xfrm>
        <a:graphic>
          <a:graphicData uri="http://schemas.openxmlformats.org/presentationml/2006/ole">
            <mc:AlternateContent xmlns:mc="http://schemas.openxmlformats.org/markup-compatibility/2006">
              <mc:Choice xmlns:v="urn:schemas-microsoft-com:vml" Requires="v">
                <p:oleObj spid="_x0000_s249614" name="Equation" r:id="rId12" imgW="1307880" imgH="253800" progId="">
                  <p:embed/>
                </p:oleObj>
              </mc:Choice>
              <mc:Fallback>
                <p:oleObj name="Equation" r:id="rId12" imgW="1307880" imgH="253800" progId="">
                  <p:embed/>
                  <p:pic>
                    <p:nvPicPr>
                      <p:cNvPr id="7174" name="Object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1872" y="3827464"/>
                        <a:ext cx="2481936" cy="489710"/>
                      </a:xfrm>
                      <a:prstGeom prst="rect">
                        <a:avLst/>
                      </a:prstGeom>
                      <a:solidFill>
                        <a:schemeClr val="tx1"/>
                      </a:solidFill>
                    </p:spPr>
                  </p:pic>
                </p:oleObj>
              </mc:Fallback>
            </mc:AlternateContent>
          </a:graphicData>
        </a:graphic>
      </p:graphicFrame>
      <p:graphicFrame>
        <p:nvGraphicFramePr>
          <p:cNvPr id="7175" name="Object 19"/>
          <p:cNvGraphicFramePr>
            <a:graphicFrameLocks noChangeAspect="1"/>
          </p:cNvGraphicFramePr>
          <p:nvPr/>
        </p:nvGraphicFramePr>
        <p:xfrm>
          <a:off x="1062229" y="4382340"/>
          <a:ext cx="1914525" cy="571500"/>
        </p:xfrm>
        <a:graphic>
          <a:graphicData uri="http://schemas.openxmlformats.org/presentationml/2006/ole">
            <mc:AlternateContent xmlns:mc="http://schemas.openxmlformats.org/markup-compatibility/2006">
              <mc:Choice xmlns:v="urn:schemas-microsoft-com:vml" Requires="v">
                <p:oleObj spid="_x0000_s249615" name="Equation" r:id="rId14" imgW="1434960" imgH="431640" progId="">
                  <p:embed/>
                </p:oleObj>
              </mc:Choice>
              <mc:Fallback>
                <p:oleObj name="Equation" r:id="rId14" imgW="1434960" imgH="431640" progId="">
                  <p:embed/>
                  <p:pic>
                    <p:nvPicPr>
                      <p:cNvPr id="7175" name="Object 1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2229" y="4382340"/>
                        <a:ext cx="1914525" cy="571500"/>
                      </a:xfrm>
                      <a:prstGeom prst="rect">
                        <a:avLst/>
                      </a:prstGeom>
                      <a:solidFill>
                        <a:schemeClr val="tx1"/>
                      </a:solidFill>
                    </p:spPr>
                  </p:pic>
                </p:oleObj>
              </mc:Fallback>
            </mc:AlternateContent>
          </a:graphicData>
        </a:graphic>
      </p:graphicFrame>
      <p:sp>
        <p:nvSpPr>
          <p:cNvPr id="15" name="矩形 14"/>
          <p:cNvSpPr/>
          <p:nvPr/>
        </p:nvSpPr>
        <p:spPr>
          <a:xfrm>
            <a:off x="0" y="3865563"/>
            <a:ext cx="1152525" cy="369887"/>
          </a:xfrm>
          <a:prstGeom prst="rect">
            <a:avLst/>
          </a:prstGeom>
        </p:spPr>
        <p:txBody>
          <a:bodyPr>
            <a:spAutoFit/>
          </a:bodyPr>
          <a:lstStyle/>
          <a:p>
            <a:pPr>
              <a:spcBef>
                <a:spcPts val="0"/>
              </a:spcBef>
              <a:buFont typeface="Wingdings" pitchFamily="2" charset="2"/>
              <a:buNone/>
              <a:defRPr/>
            </a:pPr>
            <a:r>
              <a:rPr lang="en-US" u="none" dirty="0">
                <a:solidFill>
                  <a:srgbClr val="FFFF00"/>
                </a:solidFill>
                <a:effectLst>
                  <a:outerShdw blurRad="38100" dist="38100" dir="2700000" algn="tl">
                    <a:srgbClr val="000000">
                      <a:alpha val="43137"/>
                    </a:srgbClr>
                  </a:outerShdw>
                </a:effectLst>
                <a:latin typeface="Arial" pitchFamily="34" charset="0"/>
                <a:cs typeface="Arial" pitchFamily="34" charset="0"/>
              </a:rPr>
              <a:t>Step 2. </a:t>
            </a:r>
            <a:endParaRPr lang="zh-CN" altLang="en-US" u="none"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7176" name="Object 21"/>
          <p:cNvGraphicFramePr>
            <a:graphicFrameLocks noChangeAspect="1"/>
          </p:cNvGraphicFramePr>
          <p:nvPr/>
        </p:nvGraphicFramePr>
        <p:xfrm>
          <a:off x="1057275" y="5559425"/>
          <a:ext cx="1549400" cy="579438"/>
        </p:xfrm>
        <a:graphic>
          <a:graphicData uri="http://schemas.openxmlformats.org/presentationml/2006/ole">
            <mc:AlternateContent xmlns:mc="http://schemas.openxmlformats.org/markup-compatibility/2006">
              <mc:Choice xmlns:v="urn:schemas-microsoft-com:vml" Requires="v">
                <p:oleObj spid="_x0000_s249616" name="Equation" r:id="rId16" imgW="1143000" imgH="431640" progId="">
                  <p:embed/>
                </p:oleObj>
              </mc:Choice>
              <mc:Fallback>
                <p:oleObj name="Equation" r:id="rId16" imgW="1143000" imgH="431640" progId="">
                  <p:embed/>
                  <p:pic>
                    <p:nvPicPr>
                      <p:cNvPr id="7176" name="Object 2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57275" y="5559425"/>
                        <a:ext cx="1549400" cy="579438"/>
                      </a:xfrm>
                      <a:prstGeom prst="rect">
                        <a:avLst/>
                      </a:prstGeom>
                      <a:solidFill>
                        <a:schemeClr val="tx1"/>
                      </a:solidFill>
                    </p:spPr>
                  </p:pic>
                </p:oleObj>
              </mc:Fallback>
            </mc:AlternateContent>
          </a:graphicData>
        </a:graphic>
      </p:graphicFrame>
      <p:graphicFrame>
        <p:nvGraphicFramePr>
          <p:cNvPr id="7177" name="Object 23"/>
          <p:cNvGraphicFramePr>
            <a:graphicFrameLocks noChangeAspect="1"/>
          </p:cNvGraphicFramePr>
          <p:nvPr/>
        </p:nvGraphicFramePr>
        <p:xfrm>
          <a:off x="1047750" y="6267450"/>
          <a:ext cx="2481263" cy="484188"/>
        </p:xfrm>
        <a:graphic>
          <a:graphicData uri="http://schemas.openxmlformats.org/presentationml/2006/ole">
            <mc:AlternateContent xmlns:mc="http://schemas.openxmlformats.org/markup-compatibility/2006">
              <mc:Choice xmlns:v="urn:schemas-microsoft-com:vml" Requires="v">
                <p:oleObj spid="_x0000_s249617" name="Equation" r:id="rId18" imgW="1562040" imgH="304560" progId="">
                  <p:embed/>
                </p:oleObj>
              </mc:Choice>
              <mc:Fallback>
                <p:oleObj name="Equation" r:id="rId18" imgW="1562040" imgH="304560" progId="">
                  <p:embed/>
                  <p:pic>
                    <p:nvPicPr>
                      <p:cNvPr id="7177" name="Object 2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47750" y="6267450"/>
                        <a:ext cx="2481263" cy="484188"/>
                      </a:xfrm>
                      <a:prstGeom prst="rect">
                        <a:avLst/>
                      </a:prstGeom>
                      <a:solidFill>
                        <a:schemeClr val="tx1"/>
                      </a:solidFill>
                    </p:spPr>
                  </p:pic>
                </p:oleObj>
              </mc:Fallback>
            </mc:AlternateContent>
          </a:graphicData>
        </a:graphic>
      </p:graphicFrame>
      <p:sp>
        <p:nvSpPr>
          <p:cNvPr id="7183" name="AutoShape 14"/>
          <p:cNvSpPr>
            <a:spLocks/>
          </p:cNvSpPr>
          <p:nvPr/>
        </p:nvSpPr>
        <p:spPr bwMode="auto">
          <a:xfrm rot="10800000">
            <a:off x="4329734" y="1675931"/>
            <a:ext cx="216000" cy="1187450"/>
          </a:xfrm>
          <a:prstGeom prst="leftBrace">
            <a:avLst>
              <a:gd name="adj1" fmla="val 51832"/>
              <a:gd name="adj2" fmla="val 50000"/>
            </a:avLst>
          </a:prstGeom>
          <a:noFill/>
          <a:ln w="38100">
            <a:solidFill>
              <a:srgbClr val="FF0000"/>
            </a:solidFill>
            <a:round/>
            <a:headEnd/>
            <a:tailEnd/>
          </a:ln>
        </p:spPr>
        <p:txBody>
          <a:bodyPr anchor="ctr">
            <a:spAutoFit/>
          </a:bodyPr>
          <a:lstStyle/>
          <a:p>
            <a:pPr>
              <a:lnSpc>
                <a:spcPct val="120000"/>
              </a:lnSpc>
              <a:spcBef>
                <a:spcPct val="50000"/>
              </a:spcBef>
              <a:buFont typeface="Wingdings" pitchFamily="2" charset="2"/>
              <a:buChar char="q"/>
            </a:pPr>
            <a:endParaRPr lang="zh-CN" altLang="en-US"/>
          </a:p>
        </p:txBody>
      </p:sp>
      <p:sp>
        <p:nvSpPr>
          <p:cNvPr id="19" name="矩形 18"/>
          <p:cNvSpPr/>
          <p:nvPr/>
        </p:nvSpPr>
        <p:spPr>
          <a:xfrm>
            <a:off x="0" y="5054600"/>
            <a:ext cx="1152525" cy="369888"/>
          </a:xfrm>
          <a:prstGeom prst="rect">
            <a:avLst/>
          </a:prstGeom>
        </p:spPr>
        <p:txBody>
          <a:bodyPr>
            <a:spAutoFit/>
          </a:bodyPr>
          <a:lstStyle/>
          <a:p>
            <a:pPr>
              <a:spcBef>
                <a:spcPts val="0"/>
              </a:spcBef>
              <a:buFont typeface="Wingdings" pitchFamily="2" charset="2"/>
              <a:buNone/>
              <a:defRPr/>
            </a:pPr>
            <a:r>
              <a:rPr lang="en-US" u="none" dirty="0">
                <a:solidFill>
                  <a:srgbClr val="FFFF00"/>
                </a:solidFill>
                <a:effectLst>
                  <a:outerShdw blurRad="38100" dist="38100" dir="2700000" algn="tl">
                    <a:srgbClr val="000000">
                      <a:alpha val="43137"/>
                    </a:srgbClr>
                  </a:outerShdw>
                </a:effectLst>
                <a:latin typeface="Arial" pitchFamily="34" charset="0"/>
                <a:cs typeface="Arial" pitchFamily="34" charset="0"/>
              </a:rPr>
              <a:t>Step 3. </a:t>
            </a:r>
            <a:endParaRPr lang="zh-CN" altLang="en-US" u="none"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20" name="矩形 19"/>
          <p:cNvSpPr/>
          <p:nvPr/>
        </p:nvSpPr>
        <p:spPr>
          <a:xfrm>
            <a:off x="9525" y="5519738"/>
            <a:ext cx="1152525" cy="368300"/>
          </a:xfrm>
          <a:prstGeom prst="rect">
            <a:avLst/>
          </a:prstGeom>
        </p:spPr>
        <p:txBody>
          <a:bodyPr>
            <a:spAutoFit/>
          </a:bodyPr>
          <a:lstStyle/>
          <a:p>
            <a:pPr>
              <a:spcBef>
                <a:spcPts val="0"/>
              </a:spcBef>
              <a:buFont typeface="Wingdings" pitchFamily="2" charset="2"/>
              <a:buNone/>
              <a:defRPr/>
            </a:pPr>
            <a:r>
              <a:rPr lang="en-US" u="none" dirty="0">
                <a:solidFill>
                  <a:srgbClr val="FFFF00"/>
                </a:solidFill>
                <a:effectLst>
                  <a:outerShdw blurRad="38100" dist="38100" dir="2700000" algn="tl">
                    <a:srgbClr val="000000">
                      <a:alpha val="43137"/>
                    </a:srgbClr>
                  </a:outerShdw>
                </a:effectLst>
                <a:latin typeface="Arial" pitchFamily="34" charset="0"/>
                <a:cs typeface="Arial" pitchFamily="34" charset="0"/>
              </a:rPr>
              <a:t>Step 4. </a:t>
            </a:r>
            <a:endParaRPr lang="zh-CN" altLang="en-US" u="none"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21" name="矩形 20"/>
          <p:cNvSpPr/>
          <p:nvPr/>
        </p:nvSpPr>
        <p:spPr>
          <a:xfrm>
            <a:off x="-4763" y="6324600"/>
            <a:ext cx="1152526" cy="368300"/>
          </a:xfrm>
          <a:prstGeom prst="rect">
            <a:avLst/>
          </a:prstGeom>
        </p:spPr>
        <p:txBody>
          <a:bodyPr>
            <a:spAutoFit/>
          </a:bodyPr>
          <a:lstStyle/>
          <a:p>
            <a:pPr>
              <a:spcBef>
                <a:spcPts val="0"/>
              </a:spcBef>
              <a:buFont typeface="Wingdings" pitchFamily="2" charset="2"/>
              <a:buNone/>
              <a:defRPr/>
            </a:pPr>
            <a:r>
              <a:rPr lang="en-US" u="none" dirty="0">
                <a:solidFill>
                  <a:srgbClr val="FFFF00"/>
                </a:solidFill>
                <a:effectLst>
                  <a:outerShdw blurRad="38100" dist="38100" dir="2700000" algn="tl">
                    <a:srgbClr val="000000">
                      <a:alpha val="43137"/>
                    </a:srgbClr>
                  </a:outerShdw>
                </a:effectLst>
                <a:latin typeface="Arial" pitchFamily="34" charset="0"/>
                <a:cs typeface="Arial" pitchFamily="34" charset="0"/>
              </a:rPr>
              <a:t>Step 5. </a:t>
            </a:r>
            <a:endParaRPr lang="zh-CN" altLang="en-US" u="none"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22" name="矩形 21"/>
          <p:cNvSpPr/>
          <p:nvPr/>
        </p:nvSpPr>
        <p:spPr>
          <a:xfrm>
            <a:off x="-5853" y="831070"/>
            <a:ext cx="9244951" cy="590931"/>
          </a:xfrm>
          <a:prstGeom prst="rect">
            <a:avLst/>
          </a:prstGeom>
        </p:spPr>
        <p:txBody>
          <a:bodyPr wrap="square">
            <a:spAutoFit/>
          </a:bodyPr>
          <a:lstStyle/>
          <a:p>
            <a:pPr>
              <a:lnSpc>
                <a:spcPct val="90000"/>
              </a:lnSpc>
              <a:spcBef>
                <a:spcPts val="0"/>
              </a:spcBef>
              <a:buNone/>
              <a:defRPr/>
            </a:pPr>
            <a:r>
              <a:rPr lang="en-US" u="none" dirty="0">
                <a:solidFill>
                  <a:srgbClr val="FFFF00"/>
                </a:solidFill>
                <a:effectLst>
                  <a:outerShdw blurRad="38100" dist="38100" dir="2700000" algn="tl">
                    <a:srgbClr val="000000">
                      <a:alpha val="43137"/>
                    </a:srgbClr>
                  </a:outerShdw>
                </a:effectLst>
                <a:latin typeface="Arial" pitchFamily="34" charset="0"/>
                <a:cs typeface="Arial" pitchFamily="34" charset="0"/>
              </a:rPr>
              <a:t>Step 1. </a:t>
            </a:r>
            <a:r>
              <a:rPr lang="en-US" u="none" dirty="0">
                <a:effectLst>
                  <a:outerShdw blurRad="38100" dist="38100" dir="2700000" algn="tl">
                    <a:srgbClr val="000000">
                      <a:alpha val="43137"/>
                    </a:srgbClr>
                  </a:outerShdw>
                </a:effectLst>
                <a:latin typeface="Arial" pitchFamily="34" charset="0"/>
                <a:cs typeface="Arial" pitchFamily="34" charset="0"/>
              </a:rPr>
              <a:t>initial distance between two points and the evolutionary distance between their trajectories within a short initial period</a:t>
            </a:r>
            <a:endParaRPr lang="zh-CN" altLang="en-US" u="none" dirty="0">
              <a:effectLst>
                <a:outerShdw blurRad="38100" dist="38100" dir="2700000" algn="tl">
                  <a:srgbClr val="000000">
                    <a:alpha val="43137"/>
                  </a:srgbClr>
                </a:outerShdw>
              </a:effectLst>
              <a:latin typeface="Arial" pitchFamily="34" charset="0"/>
              <a:cs typeface="Arial" pitchFamily="34" charset="0"/>
            </a:endParaRPr>
          </a:p>
        </p:txBody>
      </p:sp>
      <p:sp>
        <p:nvSpPr>
          <p:cNvPr id="7188" name="TextBox 22"/>
          <p:cNvSpPr txBox="1">
            <a:spLocks noChangeArrowheads="1"/>
          </p:cNvSpPr>
          <p:nvPr/>
        </p:nvSpPr>
        <p:spPr bwMode="auto">
          <a:xfrm>
            <a:off x="15395" y="1470356"/>
            <a:ext cx="2047875" cy="394210"/>
          </a:xfrm>
          <a:prstGeom prst="rect">
            <a:avLst/>
          </a:prstGeom>
          <a:noFill/>
          <a:ln w="9525">
            <a:noFill/>
            <a:miter lim="800000"/>
            <a:headEnd/>
            <a:tailEnd/>
          </a:ln>
        </p:spPr>
        <p:txBody>
          <a:bodyPr>
            <a:spAutoFit/>
          </a:bodyPr>
          <a:lstStyle/>
          <a:p>
            <a:pPr>
              <a:buNone/>
            </a:pPr>
            <a:r>
              <a:rPr lang="en-US" altLang="zh-CN" u="none" dirty="0">
                <a:latin typeface="Arial" pitchFamily="34" charset="0"/>
                <a:cs typeface="Arial" pitchFamily="34" charset="0"/>
              </a:rPr>
              <a:t>Initial Distance</a:t>
            </a:r>
            <a:endParaRPr lang="zh-CN" altLang="en-US" u="none" dirty="0">
              <a:latin typeface="Arial" pitchFamily="34" charset="0"/>
              <a:cs typeface="Arial" pitchFamily="34" charset="0"/>
            </a:endParaRPr>
          </a:p>
        </p:txBody>
      </p:sp>
      <p:sp>
        <p:nvSpPr>
          <p:cNvPr id="7189" name="TextBox 23"/>
          <p:cNvSpPr txBox="1">
            <a:spLocks noChangeArrowheads="1"/>
          </p:cNvSpPr>
          <p:nvPr/>
        </p:nvSpPr>
        <p:spPr bwMode="auto">
          <a:xfrm>
            <a:off x="-7315" y="1974598"/>
            <a:ext cx="2794406" cy="394210"/>
          </a:xfrm>
          <a:prstGeom prst="rect">
            <a:avLst/>
          </a:prstGeom>
          <a:noFill/>
          <a:ln w="9525">
            <a:noFill/>
            <a:miter lim="800000"/>
            <a:headEnd/>
            <a:tailEnd/>
          </a:ln>
        </p:spPr>
        <p:txBody>
          <a:bodyPr wrap="square">
            <a:spAutoFit/>
          </a:bodyPr>
          <a:lstStyle/>
          <a:p>
            <a:pPr>
              <a:buNone/>
            </a:pPr>
            <a:r>
              <a:rPr lang="en-US" altLang="zh-CN" u="none" dirty="0">
                <a:latin typeface="Arial" pitchFamily="34" charset="0"/>
                <a:cs typeface="Arial" pitchFamily="34" charset="0"/>
              </a:rPr>
              <a:t>Evolutionary Distance</a:t>
            </a:r>
            <a:endParaRPr lang="zh-CN" altLang="en-US" u="none" dirty="0">
              <a:latin typeface="Arial" pitchFamily="34" charset="0"/>
              <a:cs typeface="Arial" pitchFamily="34" charset="0"/>
            </a:endParaRPr>
          </a:p>
        </p:txBody>
      </p:sp>
      <p:pic>
        <p:nvPicPr>
          <p:cNvPr id="23" name="Picture 6"/>
          <p:cNvPicPr>
            <a:picLocks noChangeAspect="1" noChangeArrowheads="1"/>
          </p:cNvPicPr>
          <p:nvPr/>
        </p:nvPicPr>
        <p:blipFill>
          <a:blip r:embed="rId20" cstate="print"/>
          <a:srcRect l="25757" t="20905" r="14441" b="21030"/>
          <a:stretch>
            <a:fillRect/>
          </a:stretch>
        </p:blipFill>
        <p:spPr bwMode="auto">
          <a:xfrm>
            <a:off x="3790783" y="3426658"/>
            <a:ext cx="5252255" cy="2817863"/>
          </a:xfrm>
          <a:prstGeom prst="rect">
            <a:avLst/>
          </a:prstGeom>
          <a:noFill/>
          <a:ln w="38100" algn="ctr">
            <a:noFill/>
            <a:miter lim="800000"/>
            <a:headEnd/>
            <a:tailEnd/>
          </a:ln>
        </p:spPr>
      </p:pic>
      <p:pic>
        <p:nvPicPr>
          <p:cNvPr id="24" name="Picture 7"/>
          <p:cNvPicPr>
            <a:picLocks noChangeAspect="1" noChangeArrowheads="1"/>
          </p:cNvPicPr>
          <p:nvPr/>
        </p:nvPicPr>
        <p:blipFill>
          <a:blip r:embed="rId21" cstate="print"/>
          <a:srcRect l="25427" t="13596" r="47632" b="52895"/>
          <a:stretch>
            <a:fillRect/>
          </a:stretch>
        </p:blipFill>
        <p:spPr bwMode="auto">
          <a:xfrm>
            <a:off x="6021831" y="1238200"/>
            <a:ext cx="3017838" cy="2111375"/>
          </a:xfrm>
          <a:prstGeom prst="rect">
            <a:avLst/>
          </a:prstGeom>
          <a:noFill/>
          <a:ln w="38100" algn="ctr">
            <a:noFill/>
            <a:miter lim="800000"/>
            <a:headEnd/>
            <a:tailEnd/>
          </a:ln>
        </p:spPr>
      </p:pic>
      <p:sp>
        <p:nvSpPr>
          <p:cNvPr id="25" name="AutoShape 14"/>
          <p:cNvSpPr>
            <a:spLocks/>
          </p:cNvSpPr>
          <p:nvPr/>
        </p:nvSpPr>
        <p:spPr bwMode="auto">
          <a:xfrm rot="10800000" flipH="1">
            <a:off x="824540" y="3518913"/>
            <a:ext cx="216000" cy="1187450"/>
          </a:xfrm>
          <a:prstGeom prst="leftBrace">
            <a:avLst>
              <a:gd name="adj1" fmla="val 51832"/>
              <a:gd name="adj2" fmla="val 50000"/>
            </a:avLst>
          </a:prstGeom>
          <a:noFill/>
          <a:ln w="38100">
            <a:solidFill>
              <a:srgbClr val="FF0000"/>
            </a:solidFill>
            <a:round/>
            <a:headEnd/>
            <a:tailEnd/>
          </a:ln>
        </p:spPr>
        <p:txBody>
          <a:bodyPr anchor="ctr">
            <a:spAutoFit/>
          </a:bodyPr>
          <a:lstStyle/>
          <a:p>
            <a:pPr>
              <a:lnSpc>
                <a:spcPct val="120000"/>
              </a:lnSpc>
              <a:spcBef>
                <a:spcPct val="50000"/>
              </a:spcBef>
              <a:buFont typeface="Wingdings" pitchFamily="2" charset="2"/>
              <a:buChar char="q"/>
            </a:pPr>
            <a:endParaRPr lang="zh-CN" altLang="en-US"/>
          </a:p>
        </p:txBody>
      </p:sp>
      <p:sp>
        <p:nvSpPr>
          <p:cNvPr id="2" name="矩形 1"/>
          <p:cNvSpPr/>
          <p:nvPr/>
        </p:nvSpPr>
        <p:spPr>
          <a:xfrm>
            <a:off x="1105409" y="-26093"/>
            <a:ext cx="7059946" cy="609398"/>
          </a:xfrm>
          <a:prstGeom prst="rect">
            <a:avLst/>
          </a:prstGeom>
        </p:spPr>
        <p:txBody>
          <a:bodyPr wrap="none">
            <a:spAutoFit/>
          </a:bodyPr>
          <a:lstStyle/>
          <a:p>
            <a:pPr algn="ctr">
              <a:spcAft>
                <a:spcPct val="30000"/>
              </a:spcAft>
              <a:buClr>
                <a:srgbClr val="FF0000"/>
              </a:buClr>
              <a:buNone/>
            </a:pPr>
            <a:r>
              <a:rPr lang="en-US" altLang="zh-CN" sz="2800" u="none" dirty="0">
                <a:solidFill>
                  <a:srgbClr val="FFFF00"/>
                </a:solidFill>
                <a:ea typeface="宋体" pitchFamily="2" charset="-122"/>
              </a:rPr>
              <a:t>Estimating the NLLE using observation data</a:t>
            </a:r>
          </a:p>
        </p:txBody>
      </p:sp>
    </p:spTree>
    <p:extLst>
      <p:ext uri="{BB962C8B-B14F-4D97-AF65-F5344CB8AC3E}">
        <p14:creationId xmlns:p14="http://schemas.microsoft.com/office/powerpoint/2010/main" val="156275234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109" y="763150"/>
            <a:ext cx="7658514" cy="500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38"/>
          <p:cNvGrpSpPr>
            <a:grpSpLocks/>
          </p:cNvGrpSpPr>
          <p:nvPr/>
        </p:nvGrpSpPr>
        <p:grpSpPr bwMode="auto">
          <a:xfrm>
            <a:off x="6732704" y="2871261"/>
            <a:ext cx="1119986" cy="1240591"/>
            <a:chOff x="4927" y="1397"/>
            <a:chExt cx="389" cy="466"/>
          </a:xfrm>
        </p:grpSpPr>
        <p:sp>
          <p:nvSpPr>
            <p:cNvPr id="19" name="Line 32"/>
            <p:cNvSpPr>
              <a:spLocks noChangeShapeType="1"/>
            </p:cNvSpPr>
            <p:nvPr/>
          </p:nvSpPr>
          <p:spPr bwMode="auto">
            <a:xfrm>
              <a:off x="4927" y="1397"/>
              <a:ext cx="389" cy="0"/>
            </a:xfrm>
            <a:prstGeom prst="line">
              <a:avLst/>
            </a:prstGeom>
            <a:noFill/>
            <a:ln w="34925">
              <a:solidFill>
                <a:srgbClr val="00FF00"/>
              </a:solidFill>
              <a:round/>
              <a:headEnd/>
              <a:tailEnd/>
            </a:ln>
            <a:extLst>
              <a:ext uri="{909E8E84-426E-40DD-AFC4-6F175D3DCCD1}">
                <a14:hiddenFill xmlns:a14="http://schemas.microsoft.com/office/drawing/2010/main">
                  <a:noFill/>
                </a14:hiddenFill>
              </a:ext>
            </a:extLst>
          </p:spPr>
          <p:txBody>
            <a:bodyPr/>
            <a:lstStyle/>
            <a:p>
              <a:endParaRPr lang="zh-CN" altLang="en-US" u="none"/>
            </a:p>
          </p:txBody>
        </p:sp>
        <p:sp>
          <p:nvSpPr>
            <p:cNvPr id="21" name="Line 34"/>
            <p:cNvSpPr>
              <a:spLocks noChangeShapeType="1"/>
            </p:cNvSpPr>
            <p:nvPr/>
          </p:nvSpPr>
          <p:spPr bwMode="auto">
            <a:xfrm>
              <a:off x="4927" y="1633"/>
              <a:ext cx="389" cy="0"/>
            </a:xfrm>
            <a:prstGeom prst="line">
              <a:avLst/>
            </a:prstGeom>
            <a:noFill/>
            <a:ln w="34925">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u="none"/>
            </a:p>
          </p:txBody>
        </p:sp>
        <p:sp>
          <p:nvSpPr>
            <p:cNvPr id="23" name="Line 36"/>
            <p:cNvSpPr>
              <a:spLocks noChangeShapeType="1"/>
            </p:cNvSpPr>
            <p:nvPr/>
          </p:nvSpPr>
          <p:spPr bwMode="auto">
            <a:xfrm>
              <a:off x="4927" y="1863"/>
              <a:ext cx="389" cy="0"/>
            </a:xfrm>
            <a:prstGeom prst="line">
              <a:avLst/>
            </a:prstGeom>
            <a:noFill/>
            <a:ln w="34925">
              <a:solidFill>
                <a:srgbClr val="FF0000"/>
              </a:solidFill>
              <a:round/>
              <a:headEnd/>
              <a:tailEnd/>
            </a:ln>
            <a:extLst>
              <a:ext uri="{909E8E84-426E-40DD-AFC4-6F175D3DCCD1}">
                <a14:hiddenFill xmlns:a14="http://schemas.microsoft.com/office/drawing/2010/main">
                  <a:noFill/>
                </a14:hiddenFill>
              </a:ext>
            </a:extLst>
          </p:spPr>
          <p:txBody>
            <a:bodyPr/>
            <a:lstStyle/>
            <a:p>
              <a:endParaRPr lang="zh-CN" altLang="en-US" u="none"/>
            </a:p>
          </p:txBody>
        </p:sp>
      </p:grpSp>
      <p:sp>
        <p:nvSpPr>
          <p:cNvPr id="10" name="Line 40"/>
          <p:cNvSpPr>
            <a:spLocks noChangeShapeType="1"/>
          </p:cNvSpPr>
          <p:nvPr/>
        </p:nvSpPr>
        <p:spPr bwMode="auto">
          <a:xfrm>
            <a:off x="6732701" y="2871262"/>
            <a:ext cx="1119986" cy="0"/>
          </a:xfrm>
          <a:prstGeom prst="line">
            <a:avLst/>
          </a:prstGeom>
          <a:noFill/>
          <a:ln w="34925">
            <a:solidFill>
              <a:srgbClr val="00FF00"/>
            </a:solidFill>
            <a:round/>
            <a:headEnd/>
            <a:tailEnd/>
          </a:ln>
          <a:extLst>
            <a:ext uri="{909E8E84-426E-40DD-AFC4-6F175D3DCCD1}">
              <a14:hiddenFill xmlns:a14="http://schemas.microsoft.com/office/drawing/2010/main">
                <a:noFill/>
              </a14:hiddenFill>
            </a:ext>
          </a:extLst>
        </p:spPr>
        <p:txBody>
          <a:bodyPr/>
          <a:lstStyle/>
          <a:p>
            <a:endParaRPr lang="zh-CN" altLang="en-US" u="none"/>
          </a:p>
        </p:txBody>
      </p:sp>
      <p:sp>
        <p:nvSpPr>
          <p:cNvPr id="11" name="Rectangle 41"/>
          <p:cNvSpPr>
            <a:spLocks noChangeArrowheads="1"/>
          </p:cNvSpPr>
          <p:nvPr/>
        </p:nvSpPr>
        <p:spPr bwMode="auto">
          <a:xfrm>
            <a:off x="6384861" y="2621014"/>
            <a:ext cx="290144" cy="402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Font typeface="Wingdings" panose="05000000000000000000" pitchFamily="2" charset="2"/>
              <a:buChar char="v"/>
              <a:defRPr sz="2800" b="1">
                <a:solidFill>
                  <a:schemeClr val="hlink"/>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20000"/>
              </a:lnSpc>
              <a:spcBef>
                <a:spcPct val="50000"/>
              </a:spcBef>
              <a:buClrTx/>
              <a:buFont typeface="Wingdings" panose="05000000000000000000" pitchFamily="2" charset="2"/>
              <a:buNone/>
            </a:pPr>
            <a:r>
              <a:rPr lang="en-US" altLang="zh-CN" sz="2400" u="none" dirty="0" smtClean="0">
                <a:solidFill>
                  <a:srgbClr val="00CC00"/>
                </a:solidFill>
                <a:latin typeface="Arial" panose="020B0604020202020204" pitchFamily="34" charset="0"/>
                <a:cs typeface="Arial" panose="020B0604020202020204" pitchFamily="34" charset="0"/>
              </a:rPr>
              <a:t>IS</a:t>
            </a:r>
            <a:endParaRPr lang="zh-CN" altLang="zh-CN" sz="2400" u="none" dirty="0">
              <a:solidFill>
                <a:srgbClr val="00CC00"/>
              </a:solidFill>
              <a:latin typeface="Arial" panose="020B0604020202020204" pitchFamily="34" charset="0"/>
              <a:cs typeface="Arial" panose="020B0604020202020204" pitchFamily="34" charset="0"/>
            </a:endParaRPr>
          </a:p>
        </p:txBody>
      </p:sp>
      <p:sp>
        <p:nvSpPr>
          <p:cNvPr id="12" name="Line 42"/>
          <p:cNvSpPr>
            <a:spLocks noChangeShapeType="1"/>
          </p:cNvSpPr>
          <p:nvPr/>
        </p:nvSpPr>
        <p:spPr bwMode="auto">
          <a:xfrm>
            <a:off x="6732701" y="3499545"/>
            <a:ext cx="1119986" cy="0"/>
          </a:xfrm>
          <a:prstGeom prst="line">
            <a:avLst/>
          </a:prstGeom>
          <a:noFill/>
          <a:ln w="34925">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u="none"/>
          </a:p>
        </p:txBody>
      </p:sp>
      <p:sp>
        <p:nvSpPr>
          <p:cNvPr id="13" name="Rectangle 43"/>
          <p:cNvSpPr>
            <a:spLocks noChangeArrowheads="1"/>
          </p:cNvSpPr>
          <p:nvPr/>
        </p:nvSpPr>
        <p:spPr bwMode="auto">
          <a:xfrm>
            <a:off x="6041819" y="3235985"/>
            <a:ext cx="633186" cy="402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Font typeface="Wingdings" panose="05000000000000000000" pitchFamily="2" charset="2"/>
              <a:buChar char="v"/>
              <a:defRPr sz="2800" b="1">
                <a:solidFill>
                  <a:schemeClr val="hlink"/>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20000"/>
              </a:lnSpc>
              <a:spcBef>
                <a:spcPct val="50000"/>
              </a:spcBef>
              <a:buClrTx/>
              <a:buFont typeface="Wingdings" panose="05000000000000000000" pitchFamily="2" charset="2"/>
              <a:buNone/>
            </a:pPr>
            <a:r>
              <a:rPr lang="en-US" altLang="zh-CN" sz="2400" u="none" dirty="0" smtClean="0">
                <a:solidFill>
                  <a:srgbClr val="0000FF"/>
                </a:solidFill>
                <a:latin typeface="Arial" panose="020B0604020202020204" pitchFamily="34" charset="0"/>
                <a:cs typeface="Arial" panose="020B0604020202020204" pitchFamily="34" charset="0"/>
              </a:rPr>
              <a:t>LDA</a:t>
            </a:r>
            <a:endParaRPr lang="zh-CN" altLang="zh-CN" sz="2400" u="none" dirty="0">
              <a:solidFill>
                <a:srgbClr val="0000FF"/>
              </a:solidFill>
              <a:latin typeface="Arial" panose="020B0604020202020204" pitchFamily="34" charset="0"/>
              <a:cs typeface="Arial" panose="020B0604020202020204" pitchFamily="34" charset="0"/>
            </a:endParaRPr>
          </a:p>
        </p:txBody>
      </p:sp>
      <p:sp>
        <p:nvSpPr>
          <p:cNvPr id="14" name="Line 44"/>
          <p:cNvSpPr>
            <a:spLocks noChangeShapeType="1"/>
          </p:cNvSpPr>
          <p:nvPr/>
        </p:nvSpPr>
        <p:spPr bwMode="auto">
          <a:xfrm>
            <a:off x="6732701" y="4111854"/>
            <a:ext cx="1119986" cy="0"/>
          </a:xfrm>
          <a:prstGeom prst="line">
            <a:avLst/>
          </a:prstGeom>
          <a:noFill/>
          <a:ln w="34925">
            <a:solidFill>
              <a:srgbClr val="FF0000"/>
            </a:solidFill>
            <a:round/>
            <a:headEnd/>
            <a:tailEnd/>
          </a:ln>
          <a:extLst>
            <a:ext uri="{909E8E84-426E-40DD-AFC4-6F175D3DCCD1}">
              <a14:hiddenFill xmlns:a14="http://schemas.microsoft.com/office/drawing/2010/main">
                <a:noFill/>
              </a14:hiddenFill>
            </a:ext>
          </a:extLst>
        </p:spPr>
        <p:txBody>
          <a:bodyPr/>
          <a:lstStyle/>
          <a:p>
            <a:endParaRPr lang="zh-CN" altLang="en-US" u="none"/>
          </a:p>
        </p:txBody>
      </p:sp>
      <p:sp>
        <p:nvSpPr>
          <p:cNvPr id="15" name="Rectangle 45"/>
          <p:cNvSpPr>
            <a:spLocks noChangeArrowheads="1"/>
          </p:cNvSpPr>
          <p:nvPr/>
        </p:nvSpPr>
        <p:spPr bwMode="auto">
          <a:xfrm>
            <a:off x="6024186" y="3890890"/>
            <a:ext cx="650819" cy="402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Font typeface="Wingdings" panose="05000000000000000000" pitchFamily="2" charset="2"/>
              <a:buChar char="v"/>
              <a:defRPr sz="2800" b="1">
                <a:solidFill>
                  <a:schemeClr val="hlink"/>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lnSpc>
                <a:spcPct val="120000"/>
              </a:lnSpc>
              <a:spcBef>
                <a:spcPct val="50000"/>
              </a:spcBef>
              <a:buClrTx/>
              <a:buFont typeface="Wingdings" panose="05000000000000000000" pitchFamily="2" charset="2"/>
              <a:buNone/>
            </a:pPr>
            <a:r>
              <a:rPr lang="en-US" altLang="zh-CN" sz="2400" u="none" dirty="0" smtClean="0">
                <a:solidFill>
                  <a:srgbClr val="FF0000"/>
                </a:solidFill>
                <a:latin typeface="Arial" panose="020B0604020202020204" pitchFamily="34" charset="0"/>
                <a:cs typeface="Arial" panose="020B0604020202020204" pitchFamily="34" charset="0"/>
              </a:rPr>
              <a:t>Real</a:t>
            </a:r>
            <a:endParaRPr lang="zh-CN" altLang="zh-CN" sz="2400" u="none" dirty="0">
              <a:solidFill>
                <a:srgbClr val="FF0000"/>
              </a:solidFill>
              <a:latin typeface="Arial" panose="020B0604020202020204" pitchFamily="34" charset="0"/>
              <a:cs typeface="Arial" panose="020B0604020202020204" pitchFamily="34" charset="0"/>
            </a:endParaRPr>
          </a:p>
        </p:txBody>
      </p:sp>
      <p:sp>
        <p:nvSpPr>
          <p:cNvPr id="16" name="Line 46"/>
          <p:cNvSpPr>
            <a:spLocks noChangeShapeType="1"/>
          </p:cNvSpPr>
          <p:nvPr/>
        </p:nvSpPr>
        <p:spPr bwMode="auto">
          <a:xfrm>
            <a:off x="6732701" y="2871262"/>
            <a:ext cx="1119986" cy="0"/>
          </a:xfrm>
          <a:prstGeom prst="line">
            <a:avLst/>
          </a:prstGeom>
          <a:noFill/>
          <a:ln w="34925">
            <a:solidFill>
              <a:srgbClr val="00FF00"/>
            </a:solidFill>
            <a:round/>
            <a:headEnd/>
            <a:tailEnd/>
          </a:ln>
          <a:extLst>
            <a:ext uri="{909E8E84-426E-40DD-AFC4-6F175D3DCCD1}">
              <a14:hiddenFill xmlns:a14="http://schemas.microsoft.com/office/drawing/2010/main">
                <a:noFill/>
              </a14:hiddenFill>
            </a:ext>
          </a:extLst>
        </p:spPr>
        <p:txBody>
          <a:bodyPr/>
          <a:lstStyle/>
          <a:p>
            <a:endParaRPr lang="zh-CN" altLang="en-US" u="none"/>
          </a:p>
        </p:txBody>
      </p:sp>
      <p:sp>
        <p:nvSpPr>
          <p:cNvPr id="17" name="Line 48"/>
          <p:cNvSpPr>
            <a:spLocks noChangeShapeType="1"/>
          </p:cNvSpPr>
          <p:nvPr/>
        </p:nvSpPr>
        <p:spPr bwMode="auto">
          <a:xfrm>
            <a:off x="6732701" y="3499545"/>
            <a:ext cx="1119986" cy="0"/>
          </a:xfrm>
          <a:prstGeom prst="line">
            <a:avLst/>
          </a:prstGeom>
          <a:noFill/>
          <a:ln w="34925">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u="none"/>
          </a:p>
        </p:txBody>
      </p:sp>
      <p:sp>
        <p:nvSpPr>
          <p:cNvPr id="18" name="Line 50"/>
          <p:cNvSpPr>
            <a:spLocks noChangeShapeType="1"/>
          </p:cNvSpPr>
          <p:nvPr/>
        </p:nvSpPr>
        <p:spPr bwMode="auto">
          <a:xfrm>
            <a:off x="6732701" y="4111854"/>
            <a:ext cx="1119986" cy="0"/>
          </a:xfrm>
          <a:prstGeom prst="line">
            <a:avLst/>
          </a:prstGeom>
          <a:noFill/>
          <a:ln w="34925">
            <a:solidFill>
              <a:srgbClr val="FF0000"/>
            </a:solidFill>
            <a:round/>
            <a:headEnd/>
            <a:tailEnd/>
          </a:ln>
          <a:extLst>
            <a:ext uri="{909E8E84-426E-40DD-AFC4-6F175D3DCCD1}">
              <a14:hiddenFill xmlns:a14="http://schemas.microsoft.com/office/drawing/2010/main">
                <a:noFill/>
              </a14:hiddenFill>
            </a:ext>
          </a:extLst>
        </p:spPr>
        <p:txBody>
          <a:bodyPr/>
          <a:lstStyle/>
          <a:p>
            <a:endParaRPr lang="zh-CN" altLang="en-US" u="none"/>
          </a:p>
        </p:txBody>
      </p:sp>
      <p:sp>
        <p:nvSpPr>
          <p:cNvPr id="5" name="TextBox 54"/>
          <p:cNvSpPr txBox="1">
            <a:spLocks noChangeArrowheads="1"/>
          </p:cNvSpPr>
          <p:nvPr/>
        </p:nvSpPr>
        <p:spPr bwMode="auto">
          <a:xfrm rot="16200000">
            <a:off x="367834" y="3600858"/>
            <a:ext cx="1249821" cy="44319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hlink"/>
              </a:buClr>
              <a:buFont typeface="Wingdings" panose="05000000000000000000" pitchFamily="2" charset="2"/>
              <a:buChar char="v"/>
              <a:defRPr sz="2800" b="1">
                <a:solidFill>
                  <a:schemeClr val="hlink"/>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lnSpc>
                <a:spcPct val="120000"/>
              </a:lnSpc>
              <a:spcBef>
                <a:spcPct val="50000"/>
              </a:spcBef>
              <a:buClrTx/>
              <a:buFont typeface="Wingdings" panose="05000000000000000000" pitchFamily="2" charset="2"/>
              <a:buNone/>
            </a:pPr>
            <a:r>
              <a:rPr lang="en-US" altLang="zh-CN" sz="2400" u="none" dirty="0" smtClean="0">
                <a:solidFill>
                  <a:srgbClr val="000000"/>
                </a:solidFill>
                <a:latin typeface="Times New Roman" panose="02020603050405020304" pitchFamily="18" charset="0"/>
              </a:rPr>
              <a:t>Error</a:t>
            </a:r>
            <a:endParaRPr lang="zh-CN" altLang="en-US" sz="2400" u="none" dirty="0">
              <a:solidFill>
                <a:srgbClr val="000000"/>
              </a:solidFill>
              <a:latin typeface="Times New Roman" panose="02020603050405020304" pitchFamily="18" charset="0"/>
            </a:endParaRPr>
          </a:p>
        </p:txBody>
      </p:sp>
      <p:sp>
        <p:nvSpPr>
          <p:cNvPr id="26" name="Rectangle 1"/>
          <p:cNvSpPr>
            <a:spLocks noChangeArrowheads="1"/>
          </p:cNvSpPr>
          <p:nvPr/>
        </p:nvSpPr>
        <p:spPr bwMode="auto">
          <a:xfrm>
            <a:off x="5092996" y="6372709"/>
            <a:ext cx="3919144" cy="293072"/>
          </a:xfrm>
          <a:prstGeom prst="roundRect">
            <a:avLst>
              <a:gd name="adj" fmla="val 10452"/>
            </a:avLst>
          </a:prstGeom>
          <a:solidFill>
            <a:srgbClr val="000066"/>
          </a:solidFill>
          <a:ln w="9525">
            <a:noFill/>
            <a:miter lim="800000"/>
            <a:headEnd/>
            <a:tailEnd/>
          </a:ln>
          <a:effectLst/>
        </p:spPr>
        <p:txBody>
          <a:bodyPr vert="horz" wrap="square" lIns="36000" tIns="0" rIns="36000" bIns="0" numCol="1" anchor="ctr" anchorCtr="0" compatLnSpc="1">
            <a:prstTxWarp prst="textNoShape">
              <a:avLst/>
            </a:prstTxWarp>
            <a:spAutoFit/>
          </a:bodyPr>
          <a:lstStyle/>
          <a:p>
            <a:pPr marL="177800" indent="-177800" algn="ctr" fontAlgn="base">
              <a:lnSpc>
                <a:spcPct val="100000"/>
              </a:lnSpc>
              <a:spcBef>
                <a:spcPts val="200"/>
              </a:spcBef>
              <a:spcAft>
                <a:spcPts val="0"/>
              </a:spcAft>
              <a:buNone/>
            </a:pPr>
            <a:r>
              <a:rPr kumimoji="1" lang="en-US" altLang="zh-CN" b="1" u="none" dirty="0" smtClean="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(Li</a:t>
            </a:r>
            <a:r>
              <a:rPr lang="en-US" altLang="zh-CN" u="none" dirty="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 </a:t>
            </a:r>
            <a:r>
              <a:rPr lang="en-US" altLang="zh-CN" u="none" dirty="0" smtClean="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&amp;</a:t>
            </a:r>
            <a:r>
              <a:rPr kumimoji="1" lang="en-US" altLang="zh-CN" b="1" u="none" dirty="0" smtClean="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 </a:t>
            </a:r>
            <a:r>
              <a:rPr kumimoji="1" lang="en-US" altLang="zh-CN" b="1" u="none" dirty="0">
                <a:solidFill>
                  <a:srgbClr val="66FFFF"/>
                </a:solidFill>
                <a:effectLst>
                  <a:outerShdw blurRad="38100" dist="38100" dir="2700000" algn="tl">
                    <a:srgbClr val="000000"/>
                  </a:outerShdw>
                </a:effectLst>
                <a:latin typeface="Arial" pitchFamily="34" charset="0"/>
                <a:ea typeface="黑体" pitchFamily="2" charset="-122"/>
                <a:cs typeface="Arial" pitchFamily="34" charset="0"/>
              </a:rPr>
              <a:t>Ding</a:t>
            </a:r>
            <a:r>
              <a:rPr lang="en-US"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 2011, </a:t>
            </a:r>
            <a:r>
              <a:rPr lang="en-US" altLang="zh-CN" i="1"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Mon. </a:t>
            </a:r>
            <a:r>
              <a:rPr lang="en-US" altLang="zh-CN" i="1" u="none" dirty="0" err="1">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Wea</a:t>
            </a:r>
            <a:r>
              <a:rPr lang="en-US" altLang="zh-CN" i="1"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 Rev</a:t>
            </a:r>
            <a:r>
              <a:rPr lang="en-US" altLang="zh-CN" i="1" u="none" dirty="0" smtClean="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a:t>
            </a:r>
            <a:r>
              <a:rPr lang="en-US" u="none" dirty="0" smtClean="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rPr>
              <a:t> )</a:t>
            </a:r>
            <a:endParaRPr lang="en-US" u="none" dirty="0">
              <a:solidFill>
                <a:srgbClr val="66FFFF"/>
              </a:solidFill>
              <a:effectLst>
                <a:outerShdw blurRad="38100" dist="38100" dir="2700000" algn="tl">
                  <a:srgbClr val="000000">
                    <a:alpha val="43137"/>
                  </a:srgbClr>
                </a:outerShdw>
              </a:effectLst>
              <a:latin typeface="Arial" pitchFamily="34" charset="0"/>
              <a:ea typeface="黑体" pitchFamily="2" charset="-122"/>
              <a:cs typeface="Arial" pitchFamily="34" charset="0"/>
            </a:endParaRPr>
          </a:p>
        </p:txBody>
      </p:sp>
    </p:spTree>
    <p:extLst>
      <p:ext uri="{BB962C8B-B14F-4D97-AF65-F5344CB8AC3E}">
        <p14:creationId xmlns:p14="http://schemas.microsoft.com/office/powerpoint/2010/main" val="1055614233"/>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headEnd/>
          <a:tailEnd/>
        </a:ln>
      </a:spPr>
      <a:bodyPr wrap="square">
        <a:spAutoFit/>
      </a:bodyPr>
      <a:lstStyle>
        <a:defPPr>
          <a:defRPr sz="2000" b="1" dirty="0">
            <a:latin typeface="黑体" pitchFamily="2" charset="-122"/>
            <a:ea typeface="黑体" pitchFamily="2" charset="-122"/>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076TGp_Global_blue_v2">
  <a:themeElements>
    <a:clrScheme name="076TGp_Global_blue_v2 3">
      <a:dk1>
        <a:srgbClr val="5F5F5F"/>
      </a:dk1>
      <a:lt1>
        <a:srgbClr val="FFFFFF"/>
      </a:lt1>
      <a:dk2>
        <a:srgbClr val="003399"/>
      </a:dk2>
      <a:lt2>
        <a:srgbClr val="DDDDDD"/>
      </a:lt2>
      <a:accent1>
        <a:srgbClr val="33CCCC"/>
      </a:accent1>
      <a:accent2>
        <a:srgbClr val="D88028"/>
      </a:accent2>
      <a:accent3>
        <a:srgbClr val="AAADCA"/>
      </a:accent3>
      <a:accent4>
        <a:srgbClr val="DADADA"/>
      </a:accent4>
      <a:accent5>
        <a:srgbClr val="ADE2E2"/>
      </a:accent5>
      <a:accent6>
        <a:srgbClr val="C47323"/>
      </a:accent6>
      <a:hlink>
        <a:srgbClr val="4DA6FF"/>
      </a:hlink>
      <a:folHlink>
        <a:srgbClr val="9966FF"/>
      </a:folHlink>
    </a:clrScheme>
    <a:fontScheme name="076TGp_Global_blue_v2">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66"/>
        </a:solidFill>
        <a:ln w="381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1" fontAlgn="base" latinLnBrk="0" hangingPunct="1">
          <a:lnSpc>
            <a:spcPct val="120000"/>
          </a:lnSpc>
          <a:spcBef>
            <a:spcPct val="50000"/>
          </a:spcBef>
          <a:spcAft>
            <a:spcPct val="0"/>
          </a:spcAft>
          <a:buClrTx/>
          <a:buSzTx/>
          <a:buFont typeface="Wingdings" pitchFamily="2" charset="2"/>
          <a:buChar char="q"/>
          <a:tabLst/>
          <a:defRPr kumimoji="1" lang="en-US" sz="1800" b="1" i="0" u="sng" strike="noStrike" cap="none" normalizeH="0" baseline="0" smtClean="0">
            <a:ln>
              <a:noFill/>
            </a:ln>
            <a:solidFill>
              <a:schemeClr val="tx1"/>
            </a:solidFill>
            <a:effectLst/>
            <a:latin typeface="Times New Roman" pitchFamily="18" charset="0"/>
            <a:ea typeface="黑体" pitchFamily="2" charset="-122"/>
          </a:defRPr>
        </a:defPPr>
      </a:lstStyle>
    </a:spDef>
    <a:lnDef>
      <a:spPr bwMode="auto">
        <a:xfrm>
          <a:off x="0" y="0"/>
          <a:ext cx="1" cy="1"/>
        </a:xfrm>
        <a:custGeom>
          <a:avLst/>
          <a:gdLst/>
          <a:ahLst/>
          <a:cxnLst/>
          <a:rect l="0" t="0" r="0" b="0"/>
          <a:pathLst/>
        </a:custGeom>
        <a:solidFill>
          <a:srgbClr val="000066"/>
        </a:solidFill>
        <a:ln w="381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1" fontAlgn="base" latinLnBrk="0" hangingPunct="1">
          <a:lnSpc>
            <a:spcPct val="120000"/>
          </a:lnSpc>
          <a:spcBef>
            <a:spcPct val="50000"/>
          </a:spcBef>
          <a:spcAft>
            <a:spcPct val="0"/>
          </a:spcAft>
          <a:buClrTx/>
          <a:buSzTx/>
          <a:buFont typeface="Wingdings" pitchFamily="2" charset="2"/>
          <a:buChar char="q"/>
          <a:tabLst/>
          <a:defRPr kumimoji="1" lang="en-US" sz="1800" b="1" i="0" u="sng" strike="noStrike" cap="none" normalizeH="0" baseline="0" smtClean="0">
            <a:ln>
              <a:noFill/>
            </a:ln>
            <a:solidFill>
              <a:schemeClr val="tx1"/>
            </a:solidFill>
            <a:effectLst/>
            <a:latin typeface="Times New Roman" pitchFamily="18" charset="0"/>
            <a:ea typeface="黑体" pitchFamily="2" charset="-122"/>
          </a:defRPr>
        </a:defPPr>
      </a:lstStyle>
    </a:lnDef>
  </a:objectDefaults>
  <a:extraClrSchemeLst>
    <a:extraClrScheme>
      <a:clrScheme name="076TGp_Global_blue_v2 1">
        <a:dk1>
          <a:srgbClr val="5F5F5F"/>
        </a:dk1>
        <a:lt1>
          <a:srgbClr val="FFFFFF"/>
        </a:lt1>
        <a:dk2>
          <a:srgbClr val="6600CC"/>
        </a:dk2>
        <a:lt2>
          <a:srgbClr val="DDDDDD"/>
        </a:lt2>
        <a:accent1>
          <a:srgbClr val="0C99E0"/>
        </a:accent1>
        <a:accent2>
          <a:srgbClr val="9191F7"/>
        </a:accent2>
        <a:accent3>
          <a:srgbClr val="B8AAE2"/>
        </a:accent3>
        <a:accent4>
          <a:srgbClr val="DADADA"/>
        </a:accent4>
        <a:accent5>
          <a:srgbClr val="AACAED"/>
        </a:accent5>
        <a:accent6>
          <a:srgbClr val="8383E0"/>
        </a:accent6>
        <a:hlink>
          <a:srgbClr val="BA8AEE"/>
        </a:hlink>
        <a:folHlink>
          <a:srgbClr val="339966"/>
        </a:folHlink>
      </a:clrScheme>
      <a:clrMap bg1="dk2" tx1="lt1" bg2="dk1" tx2="lt2" accent1="accent1" accent2="accent2" accent3="accent3" accent4="accent4" accent5="accent5" accent6="accent6" hlink="hlink" folHlink="folHlink"/>
    </a:extraClrScheme>
    <a:extraClrScheme>
      <a:clrScheme name="076TGp_Global_blue_v2 2">
        <a:dk1>
          <a:srgbClr val="5F5F5F"/>
        </a:dk1>
        <a:lt1>
          <a:srgbClr val="FFFFFF"/>
        </a:lt1>
        <a:dk2>
          <a:srgbClr val="0099FF"/>
        </a:dk2>
        <a:lt2>
          <a:srgbClr val="DDDDDD"/>
        </a:lt2>
        <a:accent1>
          <a:srgbClr val="5741DD"/>
        </a:accent1>
        <a:accent2>
          <a:srgbClr val="90AC38"/>
        </a:accent2>
        <a:accent3>
          <a:srgbClr val="AACAFF"/>
        </a:accent3>
        <a:accent4>
          <a:srgbClr val="DADADA"/>
        </a:accent4>
        <a:accent5>
          <a:srgbClr val="B4B0EB"/>
        </a:accent5>
        <a:accent6>
          <a:srgbClr val="829B32"/>
        </a:accent6>
        <a:hlink>
          <a:srgbClr val="40C4DE"/>
        </a:hlink>
        <a:folHlink>
          <a:srgbClr val="008080"/>
        </a:folHlink>
      </a:clrScheme>
      <a:clrMap bg1="dk2" tx1="lt1" bg2="dk1" tx2="lt2" accent1="accent1" accent2="accent2" accent3="accent3" accent4="accent4" accent5="accent5" accent6="accent6" hlink="hlink" folHlink="folHlink"/>
    </a:extraClrScheme>
    <a:extraClrScheme>
      <a:clrScheme name="076TGp_Global_blue_v2 3">
        <a:dk1>
          <a:srgbClr val="5F5F5F"/>
        </a:dk1>
        <a:lt1>
          <a:srgbClr val="FFFFFF"/>
        </a:lt1>
        <a:dk2>
          <a:srgbClr val="003399"/>
        </a:dk2>
        <a:lt2>
          <a:srgbClr val="DDDDDD"/>
        </a:lt2>
        <a:accent1>
          <a:srgbClr val="33CCCC"/>
        </a:accent1>
        <a:accent2>
          <a:srgbClr val="D88028"/>
        </a:accent2>
        <a:accent3>
          <a:srgbClr val="AAADCA"/>
        </a:accent3>
        <a:accent4>
          <a:srgbClr val="DADADA"/>
        </a:accent4>
        <a:accent5>
          <a:srgbClr val="ADE2E2"/>
        </a:accent5>
        <a:accent6>
          <a:srgbClr val="C47323"/>
        </a:accent6>
        <a:hlink>
          <a:srgbClr val="4DA6FF"/>
        </a:hlink>
        <a:folHlink>
          <a:srgbClr val="9966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9_076TGp_Global_blue_v2">
  <a:themeElements>
    <a:clrScheme name="8_076TGp_Global_blue_v2 3">
      <a:dk1>
        <a:srgbClr val="5F5F5F"/>
      </a:dk1>
      <a:lt1>
        <a:srgbClr val="FFFFFF"/>
      </a:lt1>
      <a:dk2>
        <a:srgbClr val="003399"/>
      </a:dk2>
      <a:lt2>
        <a:srgbClr val="DDDDDD"/>
      </a:lt2>
      <a:accent1>
        <a:srgbClr val="33CCCC"/>
      </a:accent1>
      <a:accent2>
        <a:srgbClr val="D88028"/>
      </a:accent2>
      <a:accent3>
        <a:srgbClr val="AAADCA"/>
      </a:accent3>
      <a:accent4>
        <a:srgbClr val="DADADA"/>
      </a:accent4>
      <a:accent5>
        <a:srgbClr val="ADE2E2"/>
      </a:accent5>
      <a:accent6>
        <a:srgbClr val="C47323"/>
      </a:accent6>
      <a:hlink>
        <a:srgbClr val="4DA6FF"/>
      </a:hlink>
      <a:folHlink>
        <a:srgbClr val="9966FF"/>
      </a:folHlink>
    </a:clrScheme>
    <a:fontScheme name="8_076TGp_Global_blue_v2">
      <a:majorFont>
        <a:latin typeface="Verdana"/>
        <a:ea typeface="宋体"/>
        <a:cs typeface=""/>
      </a:majorFont>
      <a:minorFont>
        <a:latin typeface="Verdan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076TGp_Global_blue_v2 1">
        <a:dk1>
          <a:srgbClr val="5F5F5F"/>
        </a:dk1>
        <a:lt1>
          <a:srgbClr val="FFFFFF"/>
        </a:lt1>
        <a:dk2>
          <a:srgbClr val="6600CC"/>
        </a:dk2>
        <a:lt2>
          <a:srgbClr val="DDDDDD"/>
        </a:lt2>
        <a:accent1>
          <a:srgbClr val="0C99E0"/>
        </a:accent1>
        <a:accent2>
          <a:srgbClr val="9191F7"/>
        </a:accent2>
        <a:accent3>
          <a:srgbClr val="B8AAE2"/>
        </a:accent3>
        <a:accent4>
          <a:srgbClr val="DADADA"/>
        </a:accent4>
        <a:accent5>
          <a:srgbClr val="AACAED"/>
        </a:accent5>
        <a:accent6>
          <a:srgbClr val="8383E0"/>
        </a:accent6>
        <a:hlink>
          <a:srgbClr val="BA8AEE"/>
        </a:hlink>
        <a:folHlink>
          <a:srgbClr val="339966"/>
        </a:folHlink>
      </a:clrScheme>
      <a:clrMap bg1="dk2" tx1="lt1" bg2="dk1" tx2="lt2" accent1="accent1" accent2="accent2" accent3="accent3" accent4="accent4" accent5="accent5" accent6="accent6" hlink="hlink" folHlink="folHlink"/>
    </a:extraClrScheme>
    <a:extraClrScheme>
      <a:clrScheme name="8_076TGp_Global_blue_v2 2">
        <a:dk1>
          <a:srgbClr val="5F5F5F"/>
        </a:dk1>
        <a:lt1>
          <a:srgbClr val="FFFFFF"/>
        </a:lt1>
        <a:dk2>
          <a:srgbClr val="0099FF"/>
        </a:dk2>
        <a:lt2>
          <a:srgbClr val="DDDDDD"/>
        </a:lt2>
        <a:accent1>
          <a:srgbClr val="5741DD"/>
        </a:accent1>
        <a:accent2>
          <a:srgbClr val="90AC38"/>
        </a:accent2>
        <a:accent3>
          <a:srgbClr val="AACAFF"/>
        </a:accent3>
        <a:accent4>
          <a:srgbClr val="DADADA"/>
        </a:accent4>
        <a:accent5>
          <a:srgbClr val="B4B0EB"/>
        </a:accent5>
        <a:accent6>
          <a:srgbClr val="829B32"/>
        </a:accent6>
        <a:hlink>
          <a:srgbClr val="40C4DE"/>
        </a:hlink>
        <a:folHlink>
          <a:srgbClr val="008080"/>
        </a:folHlink>
      </a:clrScheme>
      <a:clrMap bg1="dk2" tx1="lt1" bg2="dk1" tx2="lt2" accent1="accent1" accent2="accent2" accent3="accent3" accent4="accent4" accent5="accent5" accent6="accent6" hlink="hlink" folHlink="folHlink"/>
    </a:extraClrScheme>
    <a:extraClrScheme>
      <a:clrScheme name="8_076TGp_Global_blue_v2 3">
        <a:dk1>
          <a:srgbClr val="5F5F5F"/>
        </a:dk1>
        <a:lt1>
          <a:srgbClr val="FFFFFF"/>
        </a:lt1>
        <a:dk2>
          <a:srgbClr val="003399"/>
        </a:dk2>
        <a:lt2>
          <a:srgbClr val="DDDDDD"/>
        </a:lt2>
        <a:accent1>
          <a:srgbClr val="33CCCC"/>
        </a:accent1>
        <a:accent2>
          <a:srgbClr val="D88028"/>
        </a:accent2>
        <a:accent3>
          <a:srgbClr val="AAADCA"/>
        </a:accent3>
        <a:accent4>
          <a:srgbClr val="DADADA"/>
        </a:accent4>
        <a:accent5>
          <a:srgbClr val="ADE2E2"/>
        </a:accent5>
        <a:accent6>
          <a:srgbClr val="C47323"/>
        </a:accent6>
        <a:hlink>
          <a:srgbClr val="4DA6FF"/>
        </a:hlink>
        <a:folHlink>
          <a:srgbClr val="9966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7_076TGp_Global_blue_v2">
  <a:themeElements>
    <a:clrScheme name="17_076TGp_Global_blue_v2 3">
      <a:dk1>
        <a:srgbClr val="5F5F5F"/>
      </a:dk1>
      <a:lt1>
        <a:srgbClr val="FFFFFF"/>
      </a:lt1>
      <a:dk2>
        <a:srgbClr val="003399"/>
      </a:dk2>
      <a:lt2>
        <a:srgbClr val="DDDDDD"/>
      </a:lt2>
      <a:accent1>
        <a:srgbClr val="33CCCC"/>
      </a:accent1>
      <a:accent2>
        <a:srgbClr val="D88028"/>
      </a:accent2>
      <a:accent3>
        <a:srgbClr val="AAADCA"/>
      </a:accent3>
      <a:accent4>
        <a:srgbClr val="DADADA"/>
      </a:accent4>
      <a:accent5>
        <a:srgbClr val="ADE2E2"/>
      </a:accent5>
      <a:accent6>
        <a:srgbClr val="C47323"/>
      </a:accent6>
      <a:hlink>
        <a:srgbClr val="4DA6FF"/>
      </a:hlink>
      <a:folHlink>
        <a:srgbClr val="9966FF"/>
      </a:folHlink>
    </a:clrScheme>
    <a:fontScheme name="17_076TGp_Global_blue_v2">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66"/>
        </a:solidFill>
        <a:ln w="38100"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en-US" sz="1800" b="1" i="0" u="sng" strike="noStrike" cap="none" normalizeH="0" baseline="0" smtClean="0">
            <a:ln>
              <a:noFill/>
            </a:ln>
            <a:solidFill>
              <a:schemeClr val="tx1"/>
            </a:solidFill>
            <a:effectLst/>
            <a:latin typeface="Times New Roman" pitchFamily="18" charset="0"/>
            <a:ea typeface="黑体" pitchFamily="49" charset="-122"/>
          </a:defRPr>
        </a:defPPr>
      </a:lstStyle>
    </a:spDef>
    <a:lnDef>
      <a:spPr bwMode="auto">
        <a:xfrm>
          <a:off x="0" y="0"/>
          <a:ext cx="1" cy="1"/>
        </a:xfrm>
        <a:custGeom>
          <a:avLst/>
          <a:gdLst/>
          <a:ahLst/>
          <a:cxnLst/>
          <a:rect l="0" t="0" r="0" b="0"/>
          <a:pathLst/>
        </a:custGeom>
        <a:solidFill>
          <a:srgbClr val="000066"/>
        </a:solidFill>
        <a:ln w="38100"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en-US" sz="1800" b="1" i="0" u="sng" strike="noStrike" cap="none" normalizeH="0" baseline="0" smtClean="0">
            <a:ln>
              <a:noFill/>
            </a:ln>
            <a:solidFill>
              <a:schemeClr val="tx1"/>
            </a:solidFill>
            <a:effectLst/>
            <a:latin typeface="Times New Roman" pitchFamily="18" charset="0"/>
            <a:ea typeface="黑体" pitchFamily="49" charset="-122"/>
          </a:defRPr>
        </a:defPPr>
      </a:lstStyle>
    </a:lnDef>
  </a:objectDefaults>
  <a:extraClrSchemeLst>
    <a:extraClrScheme>
      <a:clrScheme name="17_076TGp_Global_blue_v2 1">
        <a:dk1>
          <a:srgbClr val="5F5F5F"/>
        </a:dk1>
        <a:lt1>
          <a:srgbClr val="FFFFFF"/>
        </a:lt1>
        <a:dk2>
          <a:srgbClr val="6600CC"/>
        </a:dk2>
        <a:lt2>
          <a:srgbClr val="DDDDDD"/>
        </a:lt2>
        <a:accent1>
          <a:srgbClr val="0C99E0"/>
        </a:accent1>
        <a:accent2>
          <a:srgbClr val="9191F7"/>
        </a:accent2>
        <a:accent3>
          <a:srgbClr val="B8AAE2"/>
        </a:accent3>
        <a:accent4>
          <a:srgbClr val="DADADA"/>
        </a:accent4>
        <a:accent5>
          <a:srgbClr val="AACAED"/>
        </a:accent5>
        <a:accent6>
          <a:srgbClr val="8383E0"/>
        </a:accent6>
        <a:hlink>
          <a:srgbClr val="BA8AEE"/>
        </a:hlink>
        <a:folHlink>
          <a:srgbClr val="339966"/>
        </a:folHlink>
      </a:clrScheme>
      <a:clrMap bg1="dk2" tx1="lt1" bg2="dk1" tx2="lt2" accent1="accent1" accent2="accent2" accent3="accent3" accent4="accent4" accent5="accent5" accent6="accent6" hlink="hlink" folHlink="folHlink"/>
    </a:extraClrScheme>
    <a:extraClrScheme>
      <a:clrScheme name="17_076TGp_Global_blue_v2 2">
        <a:dk1>
          <a:srgbClr val="5F5F5F"/>
        </a:dk1>
        <a:lt1>
          <a:srgbClr val="FFFFFF"/>
        </a:lt1>
        <a:dk2>
          <a:srgbClr val="0099FF"/>
        </a:dk2>
        <a:lt2>
          <a:srgbClr val="DDDDDD"/>
        </a:lt2>
        <a:accent1>
          <a:srgbClr val="5741DD"/>
        </a:accent1>
        <a:accent2>
          <a:srgbClr val="90AC38"/>
        </a:accent2>
        <a:accent3>
          <a:srgbClr val="AACAFF"/>
        </a:accent3>
        <a:accent4>
          <a:srgbClr val="DADADA"/>
        </a:accent4>
        <a:accent5>
          <a:srgbClr val="B4B0EB"/>
        </a:accent5>
        <a:accent6>
          <a:srgbClr val="829B32"/>
        </a:accent6>
        <a:hlink>
          <a:srgbClr val="40C4DE"/>
        </a:hlink>
        <a:folHlink>
          <a:srgbClr val="008080"/>
        </a:folHlink>
      </a:clrScheme>
      <a:clrMap bg1="dk2" tx1="lt1" bg2="dk1" tx2="lt2" accent1="accent1" accent2="accent2" accent3="accent3" accent4="accent4" accent5="accent5" accent6="accent6" hlink="hlink" folHlink="folHlink"/>
    </a:extraClrScheme>
    <a:extraClrScheme>
      <a:clrScheme name="17_076TGp_Global_blue_v2 3">
        <a:dk1>
          <a:srgbClr val="5F5F5F"/>
        </a:dk1>
        <a:lt1>
          <a:srgbClr val="FFFFFF"/>
        </a:lt1>
        <a:dk2>
          <a:srgbClr val="003399"/>
        </a:dk2>
        <a:lt2>
          <a:srgbClr val="DDDDDD"/>
        </a:lt2>
        <a:accent1>
          <a:srgbClr val="33CCCC"/>
        </a:accent1>
        <a:accent2>
          <a:srgbClr val="D88028"/>
        </a:accent2>
        <a:accent3>
          <a:srgbClr val="AAADCA"/>
        </a:accent3>
        <a:accent4>
          <a:srgbClr val="DADADA"/>
        </a:accent4>
        <a:accent5>
          <a:srgbClr val="ADE2E2"/>
        </a:accent5>
        <a:accent6>
          <a:srgbClr val="C47323"/>
        </a:accent6>
        <a:hlink>
          <a:srgbClr val="4DA6FF"/>
        </a:hlink>
        <a:folHlink>
          <a:srgbClr val="9966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14455</TotalTime>
  <Words>3389</Words>
  <Application>Microsoft Office PowerPoint</Application>
  <PresentationFormat>全屏显示(4:3)</PresentationFormat>
  <Paragraphs>378</Paragraphs>
  <Slides>41</Slides>
  <Notes>15</Notes>
  <HiddenSlides>0</HiddenSlides>
  <MMClips>0</MMClips>
  <ScaleCrop>false</ScaleCrop>
  <HeadingPairs>
    <vt:vector size="8" baseType="variant">
      <vt:variant>
        <vt:lpstr>已用的字体</vt:lpstr>
      </vt:variant>
      <vt:variant>
        <vt:i4>19</vt:i4>
      </vt:variant>
      <vt:variant>
        <vt:lpstr>主题</vt:lpstr>
      </vt:variant>
      <vt:variant>
        <vt:i4>4</vt:i4>
      </vt:variant>
      <vt:variant>
        <vt:lpstr>嵌入 OLE 服务器</vt:lpstr>
      </vt:variant>
      <vt:variant>
        <vt:i4>3</vt:i4>
      </vt:variant>
      <vt:variant>
        <vt:lpstr>幻灯片标题</vt:lpstr>
      </vt:variant>
      <vt:variant>
        <vt:i4>41</vt:i4>
      </vt:variant>
    </vt:vector>
  </HeadingPairs>
  <TitlesOfParts>
    <vt:vector size="67" baseType="lpstr">
      <vt:lpstr>Arial Unicode MS</vt:lpstr>
      <vt:lpstr>ＭＳ Ｐゴシック</vt:lpstr>
      <vt:lpstr>ＭＳ Ｐゴシック</vt:lpstr>
      <vt:lpstr>Quattrocento Sans</vt:lpstr>
      <vt:lpstr>等线</vt:lpstr>
      <vt:lpstr>黑体</vt:lpstr>
      <vt:lpstr>黑体</vt:lpstr>
      <vt:lpstr>宋体</vt:lpstr>
      <vt:lpstr>微软雅黑</vt:lpstr>
      <vt:lpstr>新宋体</vt:lpstr>
      <vt:lpstr>Arial</vt:lpstr>
      <vt:lpstr>Arial Black</vt:lpstr>
      <vt:lpstr>Arial Narrow</vt:lpstr>
      <vt:lpstr>Calibri</vt:lpstr>
      <vt:lpstr>Kunstler Script</vt:lpstr>
      <vt:lpstr>Symbol</vt:lpstr>
      <vt:lpstr>Times New Roman</vt:lpstr>
      <vt:lpstr>Verdana</vt:lpstr>
      <vt:lpstr>Wingdings</vt:lpstr>
      <vt:lpstr>Office Theme</vt:lpstr>
      <vt:lpstr>2_076TGp_Global_blue_v2</vt:lpstr>
      <vt:lpstr>9_076TGp_Global_blue_v2</vt:lpstr>
      <vt:lpstr>17_076TGp_Global_blue_v2</vt:lpstr>
      <vt:lpstr>Image</vt:lpstr>
      <vt:lpstr>Equation</vt:lpstr>
      <vt:lpstr>MathType 6.0 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r</dc:creator>
  <cp:lastModifiedBy>ljp</cp:lastModifiedBy>
  <cp:revision>1416</cp:revision>
  <dcterms:created xsi:type="dcterms:W3CDTF">2006-04-17T02:38:43Z</dcterms:created>
  <dcterms:modified xsi:type="dcterms:W3CDTF">2017-11-22T11:01:42Z</dcterms:modified>
</cp:coreProperties>
</file>