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8"/>
  </p:notesMasterIdLst>
  <p:sldIdLst>
    <p:sldId id="308" r:id="rId3"/>
    <p:sldId id="309" r:id="rId4"/>
    <p:sldId id="257" r:id="rId5"/>
    <p:sldId id="272" r:id="rId6"/>
    <p:sldId id="306" r:id="rId7"/>
    <p:sldId id="305" r:id="rId8"/>
    <p:sldId id="274" r:id="rId9"/>
    <p:sldId id="289" r:id="rId10"/>
    <p:sldId id="304" r:id="rId11"/>
    <p:sldId id="310" r:id="rId12"/>
    <p:sldId id="313" r:id="rId13"/>
    <p:sldId id="290" r:id="rId14"/>
    <p:sldId id="312" r:id="rId15"/>
    <p:sldId id="311" r:id="rId16"/>
    <p:sldId id="285" r:id="rId17"/>
    <p:sldId id="299" r:id="rId18"/>
    <p:sldId id="291" r:id="rId19"/>
    <p:sldId id="300" r:id="rId20"/>
    <p:sldId id="292" r:id="rId21"/>
    <p:sldId id="294" r:id="rId22"/>
    <p:sldId id="303" r:id="rId23"/>
    <p:sldId id="287" r:id="rId24"/>
    <p:sldId id="302" r:id="rId25"/>
    <p:sldId id="262" r:id="rId26"/>
    <p:sldId id="298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CC"/>
    <a:srgbClr val="49ED33"/>
    <a:srgbClr val="80AA76"/>
    <a:srgbClr val="64BC6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2" autoAdjust="0"/>
    <p:restoredTop sz="94673" autoAdjust="0"/>
  </p:normalViewPr>
  <p:slideViewPr>
    <p:cSldViewPr>
      <p:cViewPr varScale="1">
        <p:scale>
          <a:sx n="63" d="100"/>
          <a:sy n="63" d="100"/>
        </p:scale>
        <p:origin x="65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0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5E08-AE09-4D43-A121-A63C0A4E3D2E}" type="datetimeFigureOut">
              <a:rPr lang="zh-CN" altLang="en-US" smtClean="0"/>
              <a:t>2017/11/21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85D74-D60A-4479-8548-4F6ACFFF69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927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85D74-D60A-4479-8548-4F6ACFFF690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4847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85D74-D60A-4479-8548-4F6ACFFF690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14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85D74-D60A-4479-8548-4F6ACFFF690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386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0A3AFD-00AD-4179-B131-B1EA826B9AD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6372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40E64-ABCD-4244-B668-BA4840CB48C5}" type="datetimeFigureOut">
              <a:rPr lang="zh-CN" altLang="en-US"/>
              <a:pPr>
                <a:defRPr/>
              </a:pPr>
              <a:t>2017/11/21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4EBAA-4D05-4567-8801-9EBADADFB7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98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3527A-8C26-412D-AF5F-35B2534E4028}" type="datetimeFigureOut">
              <a:rPr lang="zh-CN" altLang="en-US"/>
              <a:pPr>
                <a:defRPr/>
              </a:pPr>
              <a:t>2017/11/21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4A242-0921-453D-9314-D08B8AAB79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002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26ECE-97A3-49C0-B5AA-002CB01D7F11}" type="datetimeFigureOut">
              <a:rPr lang="zh-CN" altLang="en-US"/>
              <a:pPr>
                <a:defRPr/>
              </a:pPr>
              <a:t>2017/11/21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0BF39-474B-4074-91F6-6E6F5616DB7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301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3FC66-E3B9-4A11-9D3B-557098BF4476}" type="datetimeFigureOut">
              <a:rPr lang="zh-CN" altLang="en-US"/>
              <a:pPr>
                <a:defRPr/>
              </a:pPr>
              <a:t>2017/11/21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258B4-750C-4FC3-B3F6-4814096EEE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595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1D8FD-748C-42EE-88B4-9252E901143B}" type="datetimeFigureOut">
              <a:rPr lang="zh-CN" altLang="en-US"/>
              <a:pPr>
                <a:defRPr/>
              </a:pPr>
              <a:t>2017/11/21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CEEEE-0DFD-478F-B334-9858B9EBB1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605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FA643-1F86-4AE7-AA37-220EB80692B1}" type="datetimeFigureOut">
              <a:rPr lang="zh-CN" altLang="en-US"/>
              <a:pPr>
                <a:defRPr/>
              </a:pPr>
              <a:t>2017/11/21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841DF-DD41-44AD-B8D4-98989EE34AA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618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2C2D5-707D-4FDB-9F75-C7735F75F4E1}" type="datetimeFigureOut">
              <a:rPr lang="zh-CN" altLang="en-US"/>
              <a:pPr>
                <a:defRPr/>
              </a:pPr>
              <a:t>2017/11/21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B92D3-FDC7-4F14-9089-3CD641CCAD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428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08504-417D-4EB2-A28C-0AC5FD08EC8F}" type="datetimeFigureOut">
              <a:rPr lang="zh-CN" altLang="en-US"/>
              <a:pPr>
                <a:defRPr/>
              </a:pPr>
              <a:t>2017/11/21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CC766-BACD-4FE7-9964-CF17E90C4A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26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FE6AA-A40F-4E94-A637-7767B2F08295}" type="datetimeFigureOut">
              <a:rPr lang="zh-CN" altLang="en-US"/>
              <a:pPr>
                <a:defRPr/>
              </a:pPr>
              <a:t>2017/11/21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1FEC5-6584-4AAE-84DD-87B4C8387FF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128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D8BCC-671A-4E0B-8EF5-71F34F3E7DD2}" type="datetimeFigureOut">
              <a:rPr lang="zh-CN" altLang="en-US"/>
              <a:pPr>
                <a:defRPr/>
              </a:pPr>
              <a:t>2017/11/21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37294-4BB9-4451-8458-BFC755EEFB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771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4C70-8506-47B6-8CA5-25E9D4D041E6}" type="datetimeFigureOut">
              <a:rPr lang="zh-CN" altLang="en-US"/>
              <a:pPr>
                <a:defRPr/>
              </a:pPr>
              <a:t>2017/11/21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5F95E-2C51-400B-9646-2793C90BA2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321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1" y="1981200"/>
            <a:ext cx="8240713" cy="3886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A7528-BDF1-488F-9B42-32F4317049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0167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2017/11/21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C5E02C74-6FFE-47DB-946C-4CCEE3EF9E62}" type="datetimeFigureOut">
              <a:rPr lang="zh-CN" altLang="en-US"/>
              <a:pPr>
                <a:defRPr/>
              </a:pPr>
              <a:t>2017/11/21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AB481EBA-50C6-4778-9ADB-6396695B95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087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1313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Relationship Id="rId9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eart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10006"/>
              </a:clrFrom>
              <a:clrTo>
                <a:srgbClr val="01000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51152" y="-121745"/>
            <a:ext cx="1903413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95126" y="5928955"/>
            <a:ext cx="88693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Physical Oceanography Laboratory/Ocean University of China (POL/OUC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）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Qingdao National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 Laboratory for Marine Science and Technology (QNLM) </a:t>
            </a: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0" y="145256"/>
            <a:ext cx="37068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Understanding Oceans</a:t>
            </a: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Sustaining Future </a:t>
            </a:r>
            <a:endParaRPr kumimoji="0" lang="zh-CN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76200" y="1413808"/>
            <a:ext cx="886936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en-US" altLang="zh-CN" sz="4000" b="1" dirty="0">
                <a:solidFill>
                  <a:srgbClr val="FFFF00"/>
                </a:solidFill>
                <a:ea typeface="微软雅黑" pitchFamily="34" charset="-122"/>
              </a:rPr>
              <a:t>A High-Efficiency Approximate Algorithm of </a:t>
            </a:r>
            <a:r>
              <a:rPr lang="en-US" altLang="zh-CN" sz="4000" b="1" dirty="0" err="1">
                <a:solidFill>
                  <a:srgbClr val="FFFF00"/>
                </a:solidFill>
                <a:ea typeface="微软雅黑" pitchFamily="34" charset="-122"/>
              </a:rPr>
              <a:t>EnKF</a:t>
            </a:r>
            <a:r>
              <a:rPr lang="en-US" altLang="zh-CN" sz="4000" b="1" dirty="0">
                <a:solidFill>
                  <a:srgbClr val="FFFF00"/>
                </a:solidFill>
                <a:ea typeface="微软雅黑" pitchFamily="34" charset="-122"/>
              </a:rPr>
              <a:t> for Coupled Model Data Assimilation  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微软雅黑" pitchFamily="34" charset="-122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5201" y="4737338"/>
            <a:ext cx="39485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Shaoqing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 Zhang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D15D9D9-C9D3-449E-958A-03B10DCBC772}"/>
              </a:ext>
            </a:extLst>
          </p:cNvPr>
          <p:cNvSpPr txBox="1"/>
          <p:nvPr/>
        </p:nvSpPr>
        <p:spPr>
          <a:xfrm>
            <a:off x="79283" y="3360003"/>
            <a:ext cx="90130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t>A Invited Talk at Int’l Workshop 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FFFF00"/>
                </a:solidFill>
                <a:latin typeface="Times New Roman" pitchFamily="18" charset="0"/>
                <a:ea typeface="宋体" panose="02010600030101010101" pitchFamily="2" charset="-122"/>
              </a:rPr>
              <a:t>Nonlinear &amp; Stochastic Problems in Atmospheric &amp; Oceanic Prediction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t>Nov. 19-24, 2017 in </a:t>
            </a:r>
            <a:r>
              <a:rPr lang="en-US" altLang="zh-CN" sz="2400" dirty="0">
                <a:solidFill>
                  <a:srgbClr val="FFFF00"/>
                </a:solidFill>
                <a:latin typeface="Times New Roman" pitchFamily="18" charset="0"/>
                <a:ea typeface="宋体" panose="02010600030101010101" pitchFamily="2" charset="-122"/>
              </a:rPr>
              <a:t>Banff,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宋体" panose="02010600030101010101" pitchFamily="2" charset="-122"/>
                <a:cs typeface="+mn-cs"/>
              </a:rPr>
              <a:t>Alberta, Canada</a:t>
            </a:r>
          </a:p>
        </p:txBody>
      </p:sp>
    </p:spTree>
    <p:extLst>
      <p:ext uri="{BB962C8B-B14F-4D97-AF65-F5344CB8AC3E}">
        <p14:creationId xmlns:p14="http://schemas.microsoft.com/office/powerpoint/2010/main" val="1494635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C4EBAC6-5610-49FB-A33D-9A9FA19752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091531"/>
            <a:ext cx="4762500" cy="3543300"/>
          </a:xfr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84D6367C-92C4-481D-99B7-BDEDB99FC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7197" y="879103"/>
            <a:ext cx="5259099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A low-order coupled “climate”  model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A0AE96B-B1CC-4732-A178-615027AB57D5}"/>
              </a:ext>
            </a:extLst>
          </p:cNvPr>
          <p:cNvSpPr txBox="1"/>
          <p:nvPr/>
        </p:nvSpPr>
        <p:spPr>
          <a:xfrm>
            <a:off x="3923928" y="6093296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altLang="zh-CN" i="1" dirty="0">
                <a:solidFill>
                  <a:srgbClr val="0000FF"/>
                </a:solidFill>
              </a:rPr>
              <a:t>(Zhang 2013JC)</a:t>
            </a:r>
            <a:endParaRPr lang="zh-CN" altLang="en-US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371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10160" y="1052736"/>
            <a:ext cx="914427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63500" cmpd="thinThick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520" y="116632"/>
            <a:ext cx="8712968" cy="83099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Implementation of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Hea-EnKF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with the simple model:</a:t>
            </a:r>
          </a:p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Constructing 3 ensembles to implement filtering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D10DD4A-42CA-41FD-931D-5ADCE1273225}"/>
              </a:ext>
            </a:extLst>
          </p:cNvPr>
          <p:cNvGrpSpPr/>
          <p:nvPr/>
        </p:nvGrpSpPr>
        <p:grpSpPr>
          <a:xfrm>
            <a:off x="179510" y="1340768"/>
            <a:ext cx="8784978" cy="4739759"/>
            <a:chOff x="395537" y="1556792"/>
            <a:chExt cx="8784978" cy="4739759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9413AD8-7FE1-4231-95CA-EE27F846A195}"/>
                </a:ext>
              </a:extLst>
            </p:cNvPr>
            <p:cNvSpPr txBox="1"/>
            <p:nvPr/>
          </p:nvSpPr>
          <p:spPr>
            <a:xfrm>
              <a:off x="395537" y="1556792"/>
              <a:ext cx="2880320" cy="473975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C00000"/>
                  </a:solidFill>
                  <a:latin typeface="Times New Roman" charset="0"/>
                  <a:ea typeface="SimSun" charset="0"/>
                </a:rPr>
                <a:t>Ensemble 1:</a:t>
              </a:r>
            </a:p>
            <a:p>
              <a:endPara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20 members</a:t>
              </a:r>
            </a:p>
            <a:p>
              <a:endParaRPr lang="en-US" altLang="zh-CN" sz="800" b="1" dirty="0">
                <a:solidFill>
                  <a:prstClr val="white"/>
                </a:solidFill>
                <a:latin typeface="Times New Roman" charset="0"/>
                <a:ea typeface="SimSun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Each member being the values of 40 time-step average, taking data of steps t</a:t>
              </a:r>
              <a:r>
                <a:rPr lang="en-US" altLang="zh-CN" b="1" baseline="-25000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-799</a:t>
              </a: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~t</a:t>
              </a:r>
            </a:p>
            <a:p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     e.g. m</a:t>
              </a:r>
              <a:r>
                <a:rPr lang="en-US" altLang="zh-CN" b="1" baseline="-25000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1</a:t>
              </a: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: </a:t>
              </a:r>
              <a:r>
                <a:rPr lang="en-US" altLang="zh-CN" b="1" dirty="0" err="1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ave</a:t>
              </a: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[t</a:t>
              </a:r>
              <a:r>
                <a:rPr lang="en-US" altLang="zh-CN" b="1" baseline="-25000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-799</a:t>
              </a: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, t</a:t>
              </a:r>
              <a:r>
                <a:rPr lang="en-US" altLang="zh-CN" b="1" baseline="-25000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-760</a:t>
              </a: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]… </a:t>
              </a:r>
            </a:p>
            <a:p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           m</a:t>
              </a:r>
              <a:r>
                <a:rPr lang="en-US" altLang="zh-CN" b="1" baseline="-25000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20</a:t>
              </a: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: </a:t>
              </a:r>
              <a:r>
                <a:rPr lang="en-US" altLang="zh-CN" b="1" dirty="0" err="1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ave</a:t>
              </a: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[t</a:t>
              </a:r>
              <a:r>
                <a:rPr lang="en-US" altLang="zh-CN" b="1" baseline="-25000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-39</a:t>
              </a: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, t]</a:t>
              </a:r>
            </a:p>
            <a:p>
              <a:endParaRPr lang="en-US" altLang="zh-CN" sz="800" b="1" dirty="0">
                <a:solidFill>
                  <a:prstClr val="white"/>
                </a:solidFill>
                <a:latin typeface="Times New Roman" charset="0"/>
                <a:ea typeface="SimSun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Implementing “stationary” filtering</a:t>
              </a:r>
            </a:p>
            <a:p>
              <a:endParaRPr lang="en-US" altLang="zh-CN" sz="800" b="1" dirty="0">
                <a:solidFill>
                  <a:prstClr val="white"/>
                </a:solidFill>
                <a:latin typeface="Times New Roman" charset="0"/>
                <a:ea typeface="SimSun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Representing </a:t>
              </a:r>
              <a:r>
                <a:rPr lang="el-GR" altLang="zh-CN" b="1" dirty="0">
                  <a:solidFill>
                    <a:prstClr val="white"/>
                  </a:solidFill>
                  <a:latin typeface="Times New Roman" charset="0"/>
                </a:rPr>
                <a:t>η </a:t>
              </a: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</a:rPr>
                <a:t>scale co-varying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en-US" altLang="zh-CN" sz="800" b="1" dirty="0">
                <a:solidFill>
                  <a:prstClr val="white"/>
                </a:solidFill>
                <a:latin typeface="Times New Roman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Extracting </a:t>
              </a:r>
              <a:r>
                <a:rPr lang="el-GR" altLang="zh-CN" b="1" dirty="0">
                  <a:solidFill>
                    <a:prstClr val="white"/>
                  </a:solidFill>
                  <a:latin typeface="Times New Roman" charset="0"/>
                  <a:ea typeface="宋体" panose="02010600030101010101" pitchFamily="2" charset="-122"/>
                </a:rPr>
                <a:t>η</a:t>
              </a: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 scale </a:t>
              </a:r>
              <a:r>
                <a:rPr lang="en-US" altLang="zh-CN" b="1" dirty="0" err="1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obs</a:t>
              </a: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 information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B4D67485-B110-48DA-BC61-F598B63922A0}"/>
                </a:ext>
              </a:extLst>
            </p:cNvPr>
            <p:cNvSpPr txBox="1"/>
            <p:nvPr/>
          </p:nvSpPr>
          <p:spPr>
            <a:xfrm>
              <a:off x="3347864" y="1556792"/>
              <a:ext cx="2880321" cy="473975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C00000"/>
                  </a:solidFill>
                  <a:latin typeface="Times New Roman" charset="0"/>
                  <a:ea typeface="SimSun" charset="0"/>
                </a:rPr>
                <a:t>Ensemble 2:</a:t>
              </a:r>
            </a:p>
            <a:p>
              <a:endPara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20 members</a:t>
              </a:r>
            </a:p>
            <a:p>
              <a:endParaRPr lang="en-US" altLang="zh-CN" sz="800" b="1" dirty="0">
                <a:solidFill>
                  <a:prstClr val="white"/>
                </a:solidFill>
                <a:latin typeface="Times New Roman" charset="0"/>
                <a:ea typeface="SimSun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Each member being the values of 4 time-step average, taking data of steps t</a:t>
              </a:r>
              <a:r>
                <a:rPr lang="en-US" altLang="zh-CN" b="1" baseline="-25000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-39</a:t>
              </a: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~t, </a:t>
              </a:r>
            </a:p>
            <a:p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     e.g. m</a:t>
              </a:r>
              <a:r>
                <a:rPr lang="en-US" altLang="zh-CN" b="1" baseline="-25000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1</a:t>
              </a: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: </a:t>
              </a:r>
              <a:r>
                <a:rPr lang="en-US" altLang="zh-CN" b="1" dirty="0" err="1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ave</a:t>
              </a: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[t</a:t>
              </a:r>
              <a:r>
                <a:rPr lang="en-US" altLang="zh-CN" b="1" baseline="-25000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-39</a:t>
              </a: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, t</a:t>
              </a:r>
              <a:r>
                <a:rPr lang="en-US" altLang="zh-CN" b="1" baseline="-25000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-36</a:t>
              </a: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]… </a:t>
              </a:r>
            </a:p>
            <a:p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           m</a:t>
              </a:r>
              <a:r>
                <a:rPr lang="en-US" altLang="zh-CN" b="1" baseline="-25000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20</a:t>
              </a: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: </a:t>
              </a:r>
              <a:r>
                <a:rPr lang="en-US" altLang="zh-CN" b="1" dirty="0" err="1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ave</a:t>
              </a: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[t</a:t>
              </a:r>
              <a:r>
                <a:rPr lang="en-US" altLang="zh-CN" b="1" baseline="-25000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-3</a:t>
              </a: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, t]</a:t>
              </a:r>
            </a:p>
            <a:p>
              <a:endParaRPr lang="en-US" altLang="zh-CN" sz="800" b="1" dirty="0">
                <a:solidFill>
                  <a:prstClr val="white"/>
                </a:solidFill>
                <a:latin typeface="Times New Roman" charset="0"/>
                <a:ea typeface="SimSun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Implementing low-</a:t>
              </a:r>
              <a:r>
                <a:rPr lang="en-US" altLang="zh-CN" b="1" dirty="0" err="1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frquency</a:t>
              </a: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 filtering</a:t>
              </a:r>
            </a:p>
            <a:p>
              <a:endParaRPr lang="en-US" altLang="zh-CN" sz="800" b="1" dirty="0">
                <a:solidFill>
                  <a:prstClr val="white"/>
                </a:solidFill>
                <a:latin typeface="Times New Roman" charset="0"/>
                <a:ea typeface="SimSun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Representing w</a:t>
              </a:r>
              <a:r>
                <a:rPr lang="el-GR" altLang="zh-CN" b="1" dirty="0">
                  <a:solidFill>
                    <a:prstClr val="white"/>
                  </a:solidFill>
                  <a:latin typeface="Times New Roman" charset="0"/>
                </a:rPr>
                <a:t> </a:t>
              </a: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</a:rPr>
                <a:t>scale co-varying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en-US" altLang="zh-CN" sz="800" b="1" dirty="0">
                <a:solidFill>
                  <a:prstClr val="white"/>
                </a:solidFill>
                <a:latin typeface="Times New Roman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Extracting </a:t>
              </a: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宋体" panose="02010600030101010101" pitchFamily="2" charset="-122"/>
                </a:rPr>
                <a:t>w</a:t>
              </a: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 scale </a:t>
              </a:r>
              <a:r>
                <a:rPr lang="en-US" altLang="zh-CN" b="1" dirty="0" err="1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obs</a:t>
              </a: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 information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3C6E6277-B217-45C8-AC7B-5C60C93868D5}"/>
                </a:ext>
              </a:extLst>
            </p:cNvPr>
            <p:cNvSpPr txBox="1"/>
            <p:nvPr/>
          </p:nvSpPr>
          <p:spPr>
            <a:xfrm>
              <a:off x="6300193" y="1556792"/>
              <a:ext cx="2880322" cy="473975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C00000"/>
                  </a:solidFill>
                  <a:latin typeface="Times New Roman" charset="0"/>
                  <a:ea typeface="SimSun" charset="0"/>
                </a:rPr>
                <a:t>Ensemble 3:</a:t>
              </a:r>
            </a:p>
            <a:p>
              <a:endPara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20 members</a:t>
              </a:r>
            </a:p>
            <a:p>
              <a:endParaRPr lang="en-US" altLang="zh-CN" sz="800" b="1" dirty="0">
                <a:solidFill>
                  <a:prstClr val="white"/>
                </a:solidFill>
                <a:latin typeface="Times New Roman" charset="0"/>
                <a:ea typeface="SimSun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Each member being the values of last time-step model states, taking data of steps t</a:t>
              </a:r>
              <a:r>
                <a:rPr lang="en-US" altLang="zh-CN" b="1" baseline="-25000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-19</a:t>
              </a: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~t, </a:t>
              </a:r>
            </a:p>
            <a:p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     e.g. m</a:t>
              </a:r>
              <a:r>
                <a:rPr lang="en-US" altLang="zh-CN" b="1" baseline="-25000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1</a:t>
              </a: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:  values at t</a:t>
              </a:r>
              <a:r>
                <a:rPr lang="en-US" altLang="zh-CN" b="1" baseline="-25000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-19</a:t>
              </a: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… </a:t>
              </a:r>
            </a:p>
            <a:p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           m</a:t>
              </a:r>
              <a:r>
                <a:rPr lang="en-US" altLang="zh-CN" b="1" baseline="-25000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20</a:t>
              </a: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: values at t</a:t>
              </a:r>
            </a:p>
            <a:p>
              <a:endParaRPr lang="en-US" altLang="zh-CN" sz="800" b="1" dirty="0">
                <a:solidFill>
                  <a:prstClr val="white"/>
                </a:solidFill>
                <a:latin typeface="Times New Roman" charset="0"/>
                <a:ea typeface="SimSun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Implementing high-</a:t>
              </a:r>
              <a:r>
                <a:rPr lang="en-US" altLang="zh-CN" b="1" dirty="0" err="1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frquency</a:t>
              </a: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 filtering</a:t>
              </a:r>
            </a:p>
            <a:p>
              <a:endParaRPr lang="en-US" altLang="zh-CN" sz="800" b="1" dirty="0">
                <a:solidFill>
                  <a:prstClr val="white"/>
                </a:solidFill>
                <a:latin typeface="Times New Roman" charset="0"/>
                <a:ea typeface="SimSun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Representing x</a:t>
              </a:r>
              <a:r>
                <a:rPr lang="el-GR" altLang="zh-CN" b="1" dirty="0">
                  <a:solidFill>
                    <a:prstClr val="white"/>
                  </a:solidFill>
                  <a:latin typeface="Times New Roman" charset="0"/>
                </a:rPr>
                <a:t> </a:t>
              </a: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</a:rPr>
                <a:t>scale co-varying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en-US" altLang="zh-CN" sz="800" b="1" dirty="0">
                <a:solidFill>
                  <a:prstClr val="white"/>
                </a:solidFill>
                <a:latin typeface="Times New Roman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Extracting </a:t>
              </a: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宋体" panose="02010600030101010101" pitchFamily="2" charset="-122"/>
                </a:rPr>
                <a:t>x</a:t>
              </a: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 scale </a:t>
              </a:r>
              <a:r>
                <a:rPr lang="en-US" altLang="zh-CN" b="1" dirty="0" err="1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obs</a:t>
              </a: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 information</a:t>
              </a:r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752303CF-E75F-4205-849E-E6467C048ED3}"/>
              </a:ext>
            </a:extLst>
          </p:cNvPr>
          <p:cNvSpPr txBox="1"/>
          <p:nvPr/>
        </p:nvSpPr>
        <p:spPr>
          <a:xfrm>
            <a:off x="294292" y="6237312"/>
            <a:ext cx="8598188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</a:rPr>
              <a:t>The ensembles are updated with the model solutions are forwarded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138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0" y="908720"/>
            <a:ext cx="914427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63500" cmpd="thinThick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DBFE0DB-52F3-4403-8592-6BC232A6B886}"/>
              </a:ext>
            </a:extLst>
          </p:cNvPr>
          <p:cNvGrpSpPr/>
          <p:nvPr/>
        </p:nvGrpSpPr>
        <p:grpSpPr>
          <a:xfrm>
            <a:off x="35496" y="900116"/>
            <a:ext cx="5338414" cy="5841252"/>
            <a:chOff x="3968676" y="1008020"/>
            <a:chExt cx="5338414" cy="5841252"/>
          </a:xfrm>
        </p:grpSpPr>
        <p:pic>
          <p:nvPicPr>
            <p:cNvPr id="12290" name="图片 16" descr="perfect_new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38" t="5343" r="5844" b="249"/>
            <a:stretch/>
          </p:blipFill>
          <p:spPr bwMode="auto">
            <a:xfrm>
              <a:off x="3968676" y="1268760"/>
              <a:ext cx="5139827" cy="2736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图片 17" descr="bais_rk2_new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6" t="3927" r="6806" b="1224"/>
            <a:stretch/>
          </p:blipFill>
          <p:spPr bwMode="auto">
            <a:xfrm>
              <a:off x="4030603" y="4112968"/>
              <a:ext cx="5015972" cy="2736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文本框 2"/>
            <p:cNvSpPr txBox="1"/>
            <p:nvPr/>
          </p:nvSpPr>
          <p:spPr>
            <a:xfrm>
              <a:off x="5715113" y="1008020"/>
              <a:ext cx="2097247" cy="307777"/>
            </a:xfrm>
            <a:prstGeom prst="rect">
              <a:avLst/>
            </a:prstGeom>
            <a:solidFill>
              <a:srgbClr val="49ED3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Perfect model results</a:t>
              </a:r>
              <a:endParaRPr lang="zh-CN" altLang="en-US" sz="1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715114" y="3878932"/>
              <a:ext cx="1881874" cy="307777"/>
            </a:xfrm>
            <a:prstGeom prst="rect">
              <a:avLst/>
            </a:prstGeom>
            <a:solidFill>
              <a:srgbClr val="49ED3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Biased model results</a:t>
              </a:r>
            </a:p>
          </p:txBody>
        </p:sp>
        <p:cxnSp>
          <p:nvCxnSpPr>
            <p:cNvPr id="7" name="Straight Arrow Connector 20"/>
            <p:cNvCxnSpPr/>
            <p:nvPr/>
          </p:nvCxnSpPr>
          <p:spPr>
            <a:xfrm flipV="1">
              <a:off x="7133942" y="5373216"/>
              <a:ext cx="678418" cy="936105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本框 7"/>
            <p:cNvSpPr txBox="1"/>
            <p:nvPr/>
          </p:nvSpPr>
          <p:spPr>
            <a:xfrm>
              <a:off x="6893503" y="6261496"/>
              <a:ext cx="13681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Hea-EnKF</a:t>
              </a:r>
              <a:endPara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Arrow Connector 25"/>
            <p:cNvCxnSpPr/>
            <p:nvPr/>
          </p:nvCxnSpPr>
          <p:spPr>
            <a:xfrm flipH="1" flipV="1">
              <a:off x="8391209" y="5503007"/>
              <a:ext cx="96536" cy="666776"/>
            </a:xfrm>
            <a:prstGeom prst="straightConnector1">
              <a:avLst/>
            </a:prstGeom>
            <a:ln w="28575">
              <a:solidFill>
                <a:srgbClr val="49ED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7962689" y="6076830"/>
              <a:ext cx="134440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b="1" dirty="0" err="1">
                  <a:solidFill>
                    <a:srgbClr val="49ED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Tra-EnKF</a:t>
              </a:r>
              <a:endParaRPr lang="zh-CN" altLang="en-US" b="1" dirty="0">
                <a:solidFill>
                  <a:srgbClr val="49ED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Straight Arrow Connector 25"/>
            <p:cNvCxnSpPr/>
            <p:nvPr/>
          </p:nvCxnSpPr>
          <p:spPr>
            <a:xfrm flipH="1" flipV="1">
              <a:off x="4635476" y="5894484"/>
              <a:ext cx="30323" cy="414836"/>
            </a:xfrm>
            <a:prstGeom prst="straightConnector1">
              <a:avLst/>
            </a:prstGeom>
            <a:ln w="28575">
              <a:solidFill>
                <a:srgbClr val="49ED3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16"/>
            <p:cNvSpPr txBox="1"/>
            <p:nvPr/>
          </p:nvSpPr>
          <p:spPr>
            <a:xfrm>
              <a:off x="4342212" y="6169782"/>
              <a:ext cx="134440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b="1" dirty="0" err="1">
                  <a:solidFill>
                    <a:srgbClr val="49ED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Tra-EnKF</a:t>
              </a:r>
              <a:endParaRPr lang="zh-CN" altLang="en-US" b="1" dirty="0">
                <a:solidFill>
                  <a:srgbClr val="49ED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8" name="Straight Arrow Connector 20"/>
            <p:cNvCxnSpPr/>
            <p:nvPr/>
          </p:nvCxnSpPr>
          <p:spPr>
            <a:xfrm flipH="1" flipV="1">
              <a:off x="5284911" y="5503007"/>
              <a:ext cx="401702" cy="656391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/>
            <p:cNvSpPr txBox="1"/>
            <p:nvPr/>
          </p:nvSpPr>
          <p:spPr>
            <a:xfrm>
              <a:off x="5525350" y="6079851"/>
              <a:ext cx="13681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Hea-EnKF</a:t>
              </a:r>
              <a:endParaRPr lang="zh-C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395536" y="5715"/>
            <a:ext cx="8306147" cy="83099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Validation with the low-order coupled “climate”  model (1):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Analysis errors</a:t>
            </a:r>
          </a:p>
        </p:txBody>
      </p:sp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768580"/>
              </p:ext>
            </p:extLst>
          </p:nvPr>
        </p:nvGraphicFramePr>
        <p:xfrm>
          <a:off x="5106329" y="3160273"/>
          <a:ext cx="3952879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9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Mdl</a:t>
                      </a:r>
                      <a:endParaRPr lang="en-US" altLang="zh-C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altLang="zh-CN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filtering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Perfect</a:t>
                      </a:r>
                    </a:p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model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Biased model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x2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x2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Tra-EnKF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83%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96%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76%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ens</a:t>
                      </a:r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-OI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78%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81%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A-</a:t>
                      </a:r>
                      <a:r>
                        <a:rPr lang="en-US" altLang="zh-CN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EnKF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69%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44%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Hea-EnKF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72%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78%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77%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94%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8" name="文本框 27"/>
          <p:cNvSpPr txBox="1"/>
          <p:nvPr/>
        </p:nvSpPr>
        <p:spPr>
          <a:xfrm>
            <a:off x="5111338" y="2263510"/>
            <a:ext cx="3947870" cy="944174"/>
          </a:xfrm>
          <a:prstGeom prst="rect">
            <a:avLst/>
          </a:prstGeom>
          <a:solidFill>
            <a:srgbClr val="49ED33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Reducing RMSE of x and w compared with assimilation results with no-assimilation model control</a:t>
            </a:r>
            <a:endParaRPr lang="zh-CN" altLang="en-US" b="1" dirty="0">
              <a:solidFill>
                <a:srgbClr val="C00000"/>
              </a:solidFill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0CFEE6E6-4FCC-47F9-BFA5-B328D3FCBC0D}"/>
              </a:ext>
            </a:extLst>
          </p:cNvPr>
          <p:cNvCxnSpPr>
            <a:cxnSpLocks/>
          </p:cNvCxnSpPr>
          <p:nvPr/>
        </p:nvCxnSpPr>
        <p:spPr>
          <a:xfrm>
            <a:off x="5106329" y="3232495"/>
            <a:ext cx="1049847" cy="538533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840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0" y="980728"/>
            <a:ext cx="914427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63500" cmpd="thinThick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文本框 5"/>
          <p:cNvSpPr txBox="1"/>
          <p:nvPr/>
        </p:nvSpPr>
        <p:spPr>
          <a:xfrm>
            <a:off x="179512" y="1235489"/>
            <a:ext cx="8683162" cy="646331"/>
          </a:xfrm>
          <a:prstGeom prst="rect">
            <a:avLst/>
          </a:prstGeom>
          <a:solidFill>
            <a:srgbClr val="49E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Question : Whether or not such an approximation has adverse impact on the balance and coherence of estimated model states? Exam is conducted within biased framework.</a:t>
            </a:r>
            <a:endParaRPr lang="zh-CN" altLang="en-US" b="1" dirty="0">
              <a:solidFill>
                <a:srgbClr val="C00000"/>
              </a:solidFill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6218" y="1878478"/>
            <a:ext cx="8676456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rPr>
              <a:t>Examining the performance of model forecasts initialized by the </a:t>
            </a:r>
            <a:r>
              <a:rPr lang="en-US" altLang="zh-CN" b="1" dirty="0" err="1">
                <a:solidFill>
                  <a:prstClr val="white"/>
                </a:solidFill>
                <a:latin typeface="Times New Roman" charset="0"/>
                <a:ea typeface="SimSun" charset="0"/>
              </a:rPr>
              <a:t>Hea-EnKF</a:t>
            </a:r>
            <a:r>
              <a: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rPr>
              <a:t> assimilation, compared to the forecasts initialized from the </a:t>
            </a:r>
            <a:r>
              <a:rPr lang="en-US" altLang="zh-CN" b="1" dirty="0" err="1">
                <a:solidFill>
                  <a:prstClr val="white"/>
                </a:solidFill>
                <a:latin typeface="Times New Roman" charset="0"/>
                <a:ea typeface="SimSun" charset="0"/>
              </a:rPr>
              <a:t>Tra-EnKF</a:t>
            </a:r>
            <a:endParaRPr lang="zh-CN" altLang="en-US" b="1" dirty="0">
              <a:solidFill>
                <a:prstClr val="white"/>
              </a:solidFill>
              <a:latin typeface="Times New Roman" charset="0"/>
              <a:ea typeface="SimSun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570CF03-367A-4661-8647-D73B41DB0D63}"/>
              </a:ext>
            </a:extLst>
          </p:cNvPr>
          <p:cNvGrpSpPr/>
          <p:nvPr/>
        </p:nvGrpSpPr>
        <p:grpSpPr>
          <a:xfrm>
            <a:off x="-36512" y="2586144"/>
            <a:ext cx="6934774" cy="4062484"/>
            <a:chOff x="2195736" y="2586144"/>
            <a:chExt cx="6934774" cy="4062484"/>
          </a:xfrm>
        </p:grpSpPr>
        <p:pic>
          <p:nvPicPr>
            <p:cNvPr id="17410" name="图片 23" descr="cor+rmse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75" t="3028" r="8378" b="76"/>
            <a:stretch/>
          </p:blipFill>
          <p:spPr bwMode="auto">
            <a:xfrm>
              <a:off x="2195736" y="2755421"/>
              <a:ext cx="6934774" cy="3893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文本框 17"/>
            <p:cNvSpPr txBox="1"/>
            <p:nvPr/>
          </p:nvSpPr>
          <p:spPr>
            <a:xfrm>
              <a:off x="2987824" y="2586144"/>
              <a:ext cx="2239268" cy="338554"/>
            </a:xfrm>
            <a:prstGeom prst="rect">
              <a:avLst/>
            </a:prstGeom>
            <a:solidFill>
              <a:srgbClr val="49ED33"/>
            </a:solidFill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ACCs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194524" y="2586144"/>
              <a:ext cx="2239268" cy="338554"/>
            </a:xfrm>
            <a:prstGeom prst="rect">
              <a:avLst/>
            </a:prstGeom>
            <a:solidFill>
              <a:srgbClr val="49ED33"/>
            </a:solidFill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RMSEs</a:t>
              </a:r>
            </a:p>
          </p:txBody>
        </p:sp>
      </p:grpSp>
      <p:sp>
        <p:nvSpPr>
          <p:cNvPr id="11" name="Text Box 4">
            <a:extLst>
              <a:ext uri="{FF2B5EF4-FFF2-40B4-BE49-F238E27FC236}">
                <a16:creationId xmlns:a16="http://schemas.microsoft.com/office/drawing/2014/main" id="{84E19450-FDA6-480B-B9E8-561035B08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5715"/>
            <a:ext cx="8306147" cy="83099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Validation with the low-order coupled “climate”  model (2):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Forecast errors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EAFFF09-8C5D-4639-A907-A959F48AB4FB}"/>
              </a:ext>
            </a:extLst>
          </p:cNvPr>
          <p:cNvGrpSpPr/>
          <p:nvPr/>
        </p:nvGrpSpPr>
        <p:grpSpPr>
          <a:xfrm>
            <a:off x="6849755" y="2852936"/>
            <a:ext cx="2186741" cy="3434317"/>
            <a:chOff x="81003" y="2852936"/>
            <a:chExt cx="2186741" cy="34343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文本框 1"/>
                <p:cNvSpPr txBox="1"/>
                <p:nvPr/>
              </p:nvSpPr>
              <p:spPr>
                <a:xfrm>
                  <a:off x="81003" y="2852936"/>
                  <a:ext cx="2186741" cy="1477328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altLang="zh-CN" b="1" dirty="0">
                      <a:solidFill>
                        <a:prstClr val="white"/>
                      </a:solidFill>
                      <a:latin typeface="Times New Roman" charset="0"/>
                      <a:ea typeface="SimSun" charset="0"/>
                    </a:rPr>
                    <a:t>The initialization of </a:t>
                  </a:r>
                  <a:r>
                    <a:rPr lang="en-US" altLang="zh-CN" b="1" dirty="0" err="1">
                      <a:solidFill>
                        <a:prstClr val="white"/>
                      </a:solidFill>
                      <a:latin typeface="Times New Roman" charset="0"/>
                      <a:ea typeface="SimSun" charset="0"/>
                    </a:rPr>
                    <a:t>Tra-EnKF</a:t>
                  </a:r>
                  <a:r>
                    <a:rPr lang="en-US" altLang="zh-CN" b="1" dirty="0">
                      <a:solidFill>
                        <a:prstClr val="white"/>
                      </a:solidFill>
                      <a:latin typeface="Times New Roman" charset="0"/>
                      <a:ea typeface="SimSun" charset="0"/>
                    </a:rPr>
                    <a:t> has very weak impacts on w</a:t>
                  </a:r>
                  <a:r>
                    <a:rPr lang="zh-CN" altLang="en-US" b="1" dirty="0">
                      <a:solidFill>
                        <a:prstClr val="white"/>
                      </a:solidFill>
                      <a:latin typeface="Times New Roman" charset="0"/>
                      <a:ea typeface="SimSun" charset="0"/>
                    </a:rPr>
                    <a:t> </a:t>
                  </a:r>
                  <a:r>
                    <a:rPr lang="en-US" altLang="zh-CN" b="1" dirty="0">
                      <a:solidFill>
                        <a:prstClr val="white"/>
                      </a:solidFill>
                      <a:latin typeface="Times New Roman" charset="0"/>
                      <a:ea typeface="SimSun" charset="0"/>
                    </a:rPr>
                    <a:t>and </a:t>
                  </a:r>
                  <a14:m>
                    <m:oMath xmlns:m="http://schemas.openxmlformats.org/officeDocument/2006/math">
                      <m:r>
                        <a:rPr lang="zh-CN" altLang="en-US" b="1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ea typeface="SimSun" charset="0"/>
                        </a:rPr>
                        <m:t>𝜼</m:t>
                      </m:r>
                    </m:oMath>
                  </a14:m>
                  <a:r>
                    <a:rPr lang="en-US" altLang="zh-CN" b="1" dirty="0">
                      <a:solidFill>
                        <a:prstClr val="white"/>
                      </a:solidFill>
                      <a:latin typeface="Times New Roman" charset="0"/>
                      <a:ea typeface="SimSun" charset="0"/>
                    </a:rPr>
                    <a:t> forecasts due to model bias</a:t>
                  </a:r>
                </a:p>
              </p:txBody>
            </p:sp>
          </mc:Choice>
          <mc:Fallback xmlns="">
            <p:sp>
              <p:nvSpPr>
                <p:cNvPr id="2" name="文本框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03" y="2852936"/>
                  <a:ext cx="2186741" cy="147732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D034790F-7270-4E14-8CBB-B562A7A26BE8}"/>
                    </a:ext>
                  </a:extLst>
                </p:cNvPr>
                <p:cNvSpPr txBox="1"/>
                <p:nvPr/>
              </p:nvSpPr>
              <p:spPr>
                <a:xfrm>
                  <a:off x="81003" y="4532927"/>
                  <a:ext cx="2186741" cy="175432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altLang="zh-CN" b="1" dirty="0">
                      <a:solidFill>
                        <a:schemeClr val="bg1"/>
                      </a:solidFill>
                      <a:latin typeface="Times New Roman" charset="0"/>
                      <a:ea typeface="SimSun" charset="0"/>
                    </a:rPr>
                    <a:t>The initialization of </a:t>
                  </a:r>
                  <a:r>
                    <a:rPr lang="en-US" altLang="zh-CN" b="1" dirty="0" err="1">
                      <a:solidFill>
                        <a:schemeClr val="bg1"/>
                      </a:solidFill>
                      <a:latin typeface="Times New Roman" charset="0"/>
                      <a:ea typeface="SimSun" charset="0"/>
                    </a:rPr>
                    <a:t>Hea-EnKF</a:t>
                  </a:r>
                  <a:r>
                    <a:rPr lang="en-US" altLang="zh-CN" b="1" dirty="0">
                      <a:solidFill>
                        <a:schemeClr val="bg1"/>
                      </a:solidFill>
                      <a:latin typeface="Times New Roman" charset="0"/>
                      <a:ea typeface="SimSun" charset="0"/>
                    </a:rPr>
                    <a:t> has strong impacts on w</a:t>
                  </a:r>
                  <a:r>
                    <a:rPr lang="zh-CN" altLang="en-US" b="1" dirty="0">
                      <a:solidFill>
                        <a:schemeClr val="bg1"/>
                      </a:solidFill>
                      <a:latin typeface="Times New Roman" charset="0"/>
                      <a:ea typeface="SimSun" charset="0"/>
                    </a:rPr>
                    <a:t> </a:t>
                  </a:r>
                  <a:r>
                    <a:rPr lang="en-US" altLang="zh-CN" b="1" dirty="0">
                      <a:solidFill>
                        <a:schemeClr val="bg1"/>
                      </a:solidFill>
                      <a:latin typeface="Times New Roman" charset="0"/>
                      <a:ea typeface="SimSun" charset="0"/>
                    </a:rPr>
                    <a:t>and </a:t>
                  </a:r>
                  <a14:m>
                    <m:oMath xmlns:m="http://schemas.openxmlformats.org/officeDocument/2006/math">
                      <m:r>
                        <a:rPr lang="zh-CN" altLang="en-US" b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SimSun" charset="0"/>
                        </a:rPr>
                        <m:t>𝜼</m:t>
                      </m:r>
                    </m:oMath>
                  </a14:m>
                  <a:r>
                    <a:rPr lang="en-US" altLang="zh-CN" b="1" dirty="0">
                      <a:solidFill>
                        <a:schemeClr val="bg1"/>
                      </a:solidFill>
                      <a:latin typeface="Times New Roman" charset="0"/>
                      <a:ea typeface="SimSun" charset="0"/>
                    </a:rPr>
                    <a:t> forecasts due to mitigation of model bias!</a:t>
                  </a:r>
                </a:p>
              </p:txBody>
            </p:sp>
          </mc:Choice>
          <mc:Fallback xmlns="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D034790F-7270-4E14-8CBB-B562A7A26B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03" y="4532927"/>
                  <a:ext cx="2186741" cy="175432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82748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0" y="980728"/>
            <a:ext cx="914427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63500" cmpd="thinThick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520" y="231031"/>
            <a:ext cx="8712968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A hybrid-coupled general circulation model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90664" y="1501914"/>
            <a:ext cx="4027651" cy="480131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rPr>
              <a:t>The version 4 of Modular Ocean Model (MOM4)</a:t>
            </a:r>
          </a:p>
          <a:p>
            <a:endParaRPr lang="en-US" altLang="zh-CN" b="1" dirty="0">
              <a:solidFill>
                <a:prstClr val="white"/>
              </a:solidFill>
              <a:latin typeface="Times New Roman" charset="0"/>
              <a:ea typeface="SimSun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rPr>
              <a:t>The horizontal resolution: 2</a:t>
            </a:r>
            <a:r>
              <a:rPr lang="en-US" altLang="zh-CN" b="1" baseline="30000" dirty="0">
                <a:solidFill>
                  <a:prstClr val="white"/>
                </a:solidFill>
                <a:latin typeface="Times New Roman" charset="0"/>
                <a:ea typeface="SimSun" charset="0"/>
              </a:rPr>
              <a:t>o</a:t>
            </a:r>
            <a:r>
              <a: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rPr>
              <a:t> x 2</a:t>
            </a:r>
            <a:r>
              <a:rPr lang="en-US" altLang="zh-CN" b="1" baseline="30000" dirty="0">
                <a:solidFill>
                  <a:prstClr val="white"/>
                </a:solidFill>
                <a:latin typeface="Times New Roman" charset="0"/>
                <a:ea typeface="SimSun" charset="0"/>
              </a:rPr>
              <a:t>o </a:t>
            </a:r>
            <a:r>
              <a: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rPr>
              <a:t>but meridional telescoping to 0.5</a:t>
            </a:r>
            <a:r>
              <a:rPr lang="en-US" altLang="zh-CN" b="1" baseline="30000" dirty="0">
                <a:solidFill>
                  <a:prstClr val="white"/>
                </a:solidFill>
                <a:latin typeface="Times New Roman" charset="0"/>
                <a:ea typeface="SimSun" charset="0"/>
              </a:rPr>
              <a:t>o </a:t>
            </a:r>
            <a:r>
              <a: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rPr>
              <a:t>at the equator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zh-CN" b="1" dirty="0">
              <a:solidFill>
                <a:prstClr val="white"/>
              </a:solidFill>
              <a:latin typeface="Times New Roman" charset="0"/>
              <a:ea typeface="SimSun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rPr>
              <a:t>Vertical 25 levels with 15m for each level on the upper 150m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zh-CN" b="1" dirty="0">
              <a:solidFill>
                <a:prstClr val="white"/>
              </a:solidFill>
              <a:latin typeface="Times New Roman" charset="0"/>
              <a:ea typeface="SimSun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rPr>
              <a:t>Comprehensive model including free surface with explicit freshwater surface fluxes, a quicker advection, nonlocal KPP mixing and Laplacian horizontal diffusion and friction, etc.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zh-CN" b="1" dirty="0">
              <a:solidFill>
                <a:prstClr val="white"/>
              </a:solidFill>
              <a:latin typeface="Times New Roman" charset="0"/>
              <a:ea typeface="SimSun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rPr>
              <a:t>Sponge boundary at 45</a:t>
            </a:r>
            <a:r>
              <a:rPr lang="en-US" altLang="zh-CN" b="1" baseline="30000" dirty="0">
                <a:solidFill>
                  <a:prstClr val="white"/>
                </a:solidFill>
                <a:latin typeface="Times New Roman" charset="0"/>
                <a:ea typeface="SimSun" charset="0"/>
              </a:rPr>
              <a:t>o</a:t>
            </a:r>
            <a:r>
              <a: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rPr>
              <a:t> N(S)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8C7B6B3-DAF1-4D70-BA36-6A3DA6908C40}"/>
              </a:ext>
            </a:extLst>
          </p:cNvPr>
          <p:cNvSpPr txBox="1"/>
          <p:nvPr/>
        </p:nvSpPr>
        <p:spPr>
          <a:xfrm>
            <a:off x="4576797" y="1508591"/>
            <a:ext cx="4387691" cy="31393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rPr>
              <a:t>A statistical atmosphere model tries to capturing the relationship of tropical SSTA and surface fluxes: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rPr>
              <a:t>Wind stresses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rPr>
              <a:t>Longwave/shortwave radiation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rPr>
              <a:t>Sensible heat flux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rPr>
              <a:t>Water flux</a:t>
            </a:r>
          </a:p>
          <a:p>
            <a:endParaRPr lang="en-US" altLang="zh-CN" b="1" dirty="0">
              <a:solidFill>
                <a:prstClr val="white"/>
              </a:solidFill>
              <a:latin typeface="Times New Roman" charset="0"/>
              <a:ea typeface="SimSun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rPr>
              <a:t>A stochastic surface forcing simulated by the residual of total fluxes and SSTA regression fluxes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0E1181B-2F64-40D7-BBB2-6968864698D9}"/>
              </a:ext>
            </a:extLst>
          </p:cNvPr>
          <p:cNvSpPr txBox="1"/>
          <p:nvPr/>
        </p:nvSpPr>
        <p:spPr>
          <a:xfrm>
            <a:off x="179512" y="1052736"/>
            <a:ext cx="1296144" cy="461665"/>
          </a:xfrm>
          <a:prstGeom prst="rect">
            <a:avLst/>
          </a:prstGeom>
          <a:solidFill>
            <a:srgbClr val="49ED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Ocean: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A7B86A18-B889-4553-8BF5-9BDF90713441}"/>
              </a:ext>
            </a:extLst>
          </p:cNvPr>
          <p:cNvSpPr txBox="1"/>
          <p:nvPr/>
        </p:nvSpPr>
        <p:spPr>
          <a:xfrm>
            <a:off x="4572000" y="1052736"/>
            <a:ext cx="2016224" cy="461665"/>
          </a:xfrm>
          <a:prstGeom prst="rect">
            <a:avLst/>
          </a:prstGeom>
          <a:solidFill>
            <a:srgbClr val="49ED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Atmosphere:</a:t>
            </a:r>
            <a:endParaRPr lang="zh-CN" altLang="en-US" sz="2400" b="1" dirty="0">
              <a:solidFill>
                <a:srgbClr val="C00000"/>
              </a:solidFill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7AAFD9B6-4DE2-4AC5-8268-D412C2311508}"/>
              </a:ext>
            </a:extLst>
          </p:cNvPr>
          <p:cNvGrpSpPr/>
          <p:nvPr/>
        </p:nvGrpSpPr>
        <p:grpSpPr>
          <a:xfrm>
            <a:off x="4565645" y="4653136"/>
            <a:ext cx="4387691" cy="1661994"/>
            <a:chOff x="4565645" y="4767535"/>
            <a:chExt cx="4387691" cy="1661994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183C7726-84CB-4167-BEC1-FFD90CA33484}"/>
                </a:ext>
              </a:extLst>
            </p:cNvPr>
            <p:cNvSpPr txBox="1"/>
            <p:nvPr/>
          </p:nvSpPr>
          <p:spPr>
            <a:xfrm>
              <a:off x="4572000" y="4767535"/>
              <a:ext cx="2016224" cy="461665"/>
            </a:xfrm>
            <a:prstGeom prst="rect">
              <a:avLst/>
            </a:prstGeom>
            <a:solidFill>
              <a:srgbClr val="49ED3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Advantages:</a:t>
              </a:r>
              <a:endPara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094BE5AE-8AF4-4F39-ACDD-8844F1A6E057}"/>
                </a:ext>
              </a:extLst>
            </p:cNvPr>
            <p:cNvSpPr txBox="1"/>
            <p:nvPr/>
          </p:nvSpPr>
          <p:spPr>
            <a:xfrm>
              <a:off x="4565645" y="5229200"/>
              <a:ext cx="4387691" cy="120032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A “coupled” GCM with reasonable ENSO variability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Implemented </a:t>
              </a:r>
              <a:r>
                <a:rPr lang="en-US" altLang="zh-CN" b="1" dirty="0" err="1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EnKF</a:t>
              </a: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 data assimilation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Very cheap (good for </a:t>
              </a:r>
              <a:r>
                <a:rPr lang="en-US" altLang="zh-CN" b="1" dirty="0" err="1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EnKF</a:t>
              </a: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 DA tests)</a:t>
              </a: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8F55F976-36CF-46C6-9689-9E174DFD4742}"/>
              </a:ext>
            </a:extLst>
          </p:cNvPr>
          <p:cNvSpPr txBox="1"/>
          <p:nvPr/>
        </p:nvSpPr>
        <p:spPr>
          <a:xfrm>
            <a:off x="6544851" y="6381328"/>
            <a:ext cx="2419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altLang="zh-CN" i="1" dirty="0">
                <a:solidFill>
                  <a:srgbClr val="0000FF"/>
                </a:solidFill>
              </a:rPr>
              <a:t>(Zhang et al 2005MWR)</a:t>
            </a:r>
            <a:endParaRPr lang="zh-CN" altLang="en-US" i="1" dirty="0">
              <a:solidFill>
                <a:srgbClr val="0000FF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94DDEEFD-5270-4D9B-A3E3-C857F3F4B304}"/>
              </a:ext>
            </a:extLst>
          </p:cNvPr>
          <p:cNvSpPr txBox="1"/>
          <p:nvPr/>
        </p:nvSpPr>
        <p:spPr>
          <a:xfrm>
            <a:off x="98688" y="6381328"/>
            <a:ext cx="2437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altLang="zh-CN" i="1" dirty="0">
                <a:solidFill>
                  <a:srgbClr val="0000FF"/>
                </a:solidFill>
              </a:rPr>
              <a:t>(Wittenberg 2002MWR)</a:t>
            </a:r>
            <a:endParaRPr lang="zh-CN" altLang="en-US" i="1" dirty="0">
              <a:solidFill>
                <a:srgbClr val="0000FF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E246D3C-ACD7-4ACE-AC5E-180691E15AD5}"/>
              </a:ext>
            </a:extLst>
          </p:cNvPr>
          <p:cNvSpPr txBox="1"/>
          <p:nvPr/>
        </p:nvSpPr>
        <p:spPr>
          <a:xfrm>
            <a:off x="3262103" y="6381328"/>
            <a:ext cx="217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altLang="zh-CN" i="1" dirty="0">
                <a:solidFill>
                  <a:srgbClr val="0000FF"/>
                </a:solidFill>
              </a:rPr>
              <a:t>(Harrison 2002MWR)</a:t>
            </a:r>
            <a:endParaRPr lang="zh-CN" altLang="en-US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33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0" y="980728"/>
            <a:ext cx="914427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63500" cmpd="thinThick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97E66AB0-35CB-4E81-B19B-F4D2005B4CD6}"/>
              </a:ext>
            </a:extLst>
          </p:cNvPr>
          <p:cNvGrpSpPr/>
          <p:nvPr/>
        </p:nvGrpSpPr>
        <p:grpSpPr>
          <a:xfrm>
            <a:off x="107504" y="1044605"/>
            <a:ext cx="4812826" cy="5813395"/>
            <a:chOff x="395536" y="1044605"/>
            <a:chExt cx="4812826" cy="5813395"/>
          </a:xfrm>
        </p:grpSpPr>
        <p:pic>
          <p:nvPicPr>
            <p:cNvPr id="7" name="Picture 20" descr="anom_st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3" t="5530" b="6247"/>
            <a:stretch/>
          </p:blipFill>
          <p:spPr bwMode="auto">
            <a:xfrm>
              <a:off x="395536" y="1103959"/>
              <a:ext cx="4812826" cy="5754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文本框 4"/>
            <p:cNvSpPr txBox="1"/>
            <p:nvPr/>
          </p:nvSpPr>
          <p:spPr>
            <a:xfrm>
              <a:off x="2123728" y="4797152"/>
              <a:ext cx="1079803" cy="523220"/>
            </a:xfrm>
            <a:prstGeom prst="rect">
              <a:avLst/>
            </a:prstGeom>
            <a:solidFill>
              <a:srgbClr val="49ED3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20m step values</a:t>
              </a:r>
              <a:endParaRPr lang="zh-CN" altLang="en-US" sz="1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123728" y="2978077"/>
              <a:ext cx="1079803" cy="307197"/>
            </a:xfrm>
            <a:prstGeom prst="rect">
              <a:avLst/>
            </a:prstGeom>
            <a:solidFill>
              <a:srgbClr val="49ED3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monthly</a:t>
              </a:r>
              <a:endParaRPr lang="zh-CN" altLang="en-US" sz="1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123728" y="1044605"/>
              <a:ext cx="1079803" cy="307777"/>
            </a:xfrm>
            <a:prstGeom prst="rect">
              <a:avLst/>
            </a:prstGeom>
            <a:solidFill>
              <a:srgbClr val="49ED3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yearly</a:t>
              </a:r>
              <a:endParaRPr lang="zh-CN" altLang="en-US" sz="1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AEA81DDC-16A5-470D-A806-73215E6BE8DF}"/>
              </a:ext>
            </a:extLst>
          </p:cNvPr>
          <p:cNvGrpSpPr/>
          <p:nvPr/>
        </p:nvGrpSpPr>
        <p:grpSpPr>
          <a:xfrm>
            <a:off x="4945036" y="3531482"/>
            <a:ext cx="4027652" cy="3250527"/>
            <a:chOff x="6950661" y="2626745"/>
            <a:chExt cx="4027652" cy="3250527"/>
          </a:xfrm>
        </p:grpSpPr>
        <p:sp>
          <p:nvSpPr>
            <p:cNvPr id="15" name="文本框 14"/>
            <p:cNvSpPr txBox="1"/>
            <p:nvPr/>
          </p:nvSpPr>
          <p:spPr>
            <a:xfrm>
              <a:off x="6950662" y="3014950"/>
              <a:ext cx="4027651" cy="286232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“Stationary” filtering mainly reflects ENSO and gyre system variations at yearly scales.</a:t>
              </a:r>
            </a:p>
            <a:p>
              <a:endPara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Low-frequency filtering mainly reflects gyre system oscillations at monthly scales.</a:t>
              </a:r>
            </a:p>
            <a:p>
              <a:endPara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High-frequency filtering reflects active tropical air-sea interactions.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950661" y="2626745"/>
              <a:ext cx="4027651" cy="369332"/>
            </a:xfrm>
            <a:prstGeom prst="rect">
              <a:avLst/>
            </a:prstGeom>
            <a:solidFill>
              <a:srgbClr val="49ED3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The ensemble spread:</a:t>
              </a: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50D2567F-2C0D-4187-9FFF-149BA6C219FA}"/>
              </a:ext>
            </a:extLst>
          </p:cNvPr>
          <p:cNvSpPr txBox="1"/>
          <p:nvPr/>
        </p:nvSpPr>
        <p:spPr>
          <a:xfrm>
            <a:off x="4932041" y="1700808"/>
            <a:ext cx="4027651" cy="17543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rPr>
              <a:t>20-m yearly-mean anomalies for “Stationary” filtering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rPr>
              <a:t>20-m monthly-mean anomalies for low-frequency filtering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rPr>
              <a:t>20-m time-step values for high-frequency filtering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E07268C-E584-4802-A046-EC813D137056}"/>
              </a:ext>
            </a:extLst>
          </p:cNvPr>
          <p:cNvSpPr txBox="1"/>
          <p:nvPr/>
        </p:nvSpPr>
        <p:spPr>
          <a:xfrm>
            <a:off x="4932040" y="1052736"/>
            <a:ext cx="4027651" cy="646331"/>
          </a:xfrm>
          <a:prstGeom prst="rect">
            <a:avLst/>
          </a:prstGeom>
          <a:solidFill>
            <a:srgbClr val="49ED33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Constructing 3 ensembles to implement filtering: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DEBB0E13-2FD5-4CB3-A0B2-47156C39C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77723"/>
            <a:ext cx="8712968" cy="83099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Implementation of </a:t>
            </a:r>
            <a:r>
              <a:rPr lang="en-US" altLang="zh-CN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Hea-EnKF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with the hybrid CGCM:</a:t>
            </a:r>
          </a:p>
          <a:p>
            <a:pPr algn="ctr"/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Constructing 3 ensembles to implement filtering</a:t>
            </a:r>
          </a:p>
        </p:txBody>
      </p:sp>
    </p:spTree>
    <p:extLst>
      <p:ext uri="{BB962C8B-B14F-4D97-AF65-F5344CB8AC3E}">
        <p14:creationId xmlns:p14="http://schemas.microsoft.com/office/powerpoint/2010/main" val="2828132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0" y="980728"/>
            <a:ext cx="914427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63500" cmpd="thinThick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34786" y="303039"/>
            <a:ext cx="7638148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3 filtering ensemble spread at the equator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0DBBB14-C60C-4430-AF7A-A97D3DF09C5D}"/>
              </a:ext>
            </a:extLst>
          </p:cNvPr>
          <p:cNvGrpSpPr/>
          <p:nvPr/>
        </p:nvGrpSpPr>
        <p:grpSpPr>
          <a:xfrm>
            <a:off x="4860032" y="2276872"/>
            <a:ext cx="4074650" cy="2717490"/>
            <a:chOff x="-6706" y="1235488"/>
            <a:chExt cx="4074650" cy="2717490"/>
          </a:xfrm>
        </p:grpSpPr>
        <p:sp>
          <p:nvSpPr>
            <p:cNvPr id="2" name="文本框 1"/>
            <p:cNvSpPr txBox="1"/>
            <p:nvPr/>
          </p:nvSpPr>
          <p:spPr>
            <a:xfrm>
              <a:off x="0" y="1644654"/>
              <a:ext cx="4067944" cy="230832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The spread has large values along the thermocline.</a:t>
              </a:r>
            </a:p>
            <a:p>
              <a:endPara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The spread values in “stationary” and low-frequency filtering are larger than the high-frequency ones by one order in this low-resolution model.</a:t>
              </a:r>
              <a:endParaRPr lang="zh-CN" altLang="en-US" b="1" dirty="0">
                <a:solidFill>
                  <a:prstClr val="white"/>
                </a:solidFill>
                <a:latin typeface="Times New Roman" charset="0"/>
                <a:ea typeface="SimSun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-6706" y="1235488"/>
              <a:ext cx="4067944" cy="369332"/>
            </a:xfrm>
            <a:prstGeom prst="rect">
              <a:avLst/>
            </a:prstGeom>
            <a:solidFill>
              <a:srgbClr val="49E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In the equatorial area:</a:t>
              </a:r>
              <a:endParaRPr lang="zh-CN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43247CAE-A215-4CC4-A940-9B9E9F6887BA}"/>
              </a:ext>
            </a:extLst>
          </p:cNvPr>
          <p:cNvGrpSpPr/>
          <p:nvPr/>
        </p:nvGrpSpPr>
        <p:grpSpPr>
          <a:xfrm>
            <a:off x="35496" y="1100292"/>
            <a:ext cx="4727918" cy="5810806"/>
            <a:chOff x="4355976" y="1036541"/>
            <a:chExt cx="4727918" cy="5810806"/>
          </a:xfrm>
        </p:grpSpPr>
        <p:pic>
          <p:nvPicPr>
            <p:cNvPr id="8" name="Picture 1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64" t="5243" r="535" b="5816"/>
            <a:stretch/>
          </p:blipFill>
          <p:spPr bwMode="auto">
            <a:xfrm>
              <a:off x="4355976" y="1036541"/>
              <a:ext cx="4727918" cy="5810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文本框 12"/>
            <p:cNvSpPr txBox="1"/>
            <p:nvPr/>
          </p:nvSpPr>
          <p:spPr>
            <a:xfrm>
              <a:off x="6271135" y="1036541"/>
              <a:ext cx="1079803" cy="307777"/>
            </a:xfrm>
            <a:prstGeom prst="rect">
              <a:avLst/>
            </a:prstGeom>
            <a:solidFill>
              <a:srgbClr val="49ED3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yearly</a:t>
              </a:r>
              <a:endParaRPr lang="zh-CN" altLang="en-US" sz="1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266459" y="2833771"/>
              <a:ext cx="1079803" cy="307197"/>
            </a:xfrm>
            <a:prstGeom prst="rect">
              <a:avLst/>
            </a:prstGeom>
            <a:solidFill>
              <a:srgbClr val="49ED3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monthly</a:t>
              </a:r>
              <a:endParaRPr lang="zh-CN" altLang="en-US" sz="1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262081" y="4777407"/>
              <a:ext cx="1079803" cy="307777"/>
            </a:xfrm>
            <a:prstGeom prst="rect">
              <a:avLst/>
            </a:prstGeom>
            <a:solidFill>
              <a:srgbClr val="49ED3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20m-ens</a:t>
              </a:r>
              <a:endParaRPr lang="zh-CN" altLang="en-US" sz="1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7935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0" y="980728"/>
            <a:ext cx="914427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63500" cmpd="thinThick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9512" y="77723"/>
            <a:ext cx="8712968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Design of assimilation experiments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35596" y="1484784"/>
            <a:ext cx="7272808" cy="4801314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schemeClr val="tx1"/>
                </a:solidFill>
                <a:latin typeface="Times New Roman" charset="0"/>
                <a:ea typeface="SimSun" charset="0"/>
              </a:rPr>
              <a:t>The observations </a:t>
            </a:r>
            <a:r>
              <a:rPr lang="en-US" altLang="zh-CN" b="1" dirty="0">
                <a:solidFill>
                  <a:schemeClr val="bg1"/>
                </a:solidFill>
                <a:latin typeface="Times New Roman" charset="0"/>
                <a:ea typeface="SimSun" charset="0"/>
              </a:rPr>
              <a:t>are produced by sampling the “truth,”  </a:t>
            </a:r>
            <a:r>
              <a: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rPr>
              <a:t>a run using 100-day climatology restoring time scale and the standard convection coefficient (</a:t>
            </a:r>
            <a:r>
              <a:rPr lang="en-US" altLang="zh-CN" b="1" dirty="0" err="1">
                <a:solidFill>
                  <a:prstClr val="white"/>
                </a:solidFill>
                <a:latin typeface="Times New Roman" charset="0"/>
                <a:ea typeface="SimSun" charset="0"/>
              </a:rPr>
              <a:t>convc</a:t>
            </a:r>
            <a:r>
              <a: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rPr>
              <a:t> =1.8), </a:t>
            </a:r>
            <a:r>
              <a:rPr lang="en-US" altLang="zh-CN" b="1" dirty="0">
                <a:solidFill>
                  <a:schemeClr val="tx1"/>
                </a:solidFill>
                <a:latin typeface="Times New Roman" charset="0"/>
                <a:ea typeface="SimSun" charset="0"/>
              </a:rPr>
              <a:t>called the observational model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schemeClr val="tx1"/>
                </a:solidFill>
                <a:latin typeface="Times New Roman" charset="0"/>
                <a:ea typeface="SimSun" charset="0"/>
              </a:rPr>
              <a:t>The assimilation model </a:t>
            </a:r>
            <a:r>
              <a: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rPr>
              <a:t>uses 80-day climatology restoring time scale and a smaller convection coefficient (</a:t>
            </a:r>
            <a:r>
              <a:rPr lang="en-US" altLang="zh-CN" b="1" dirty="0" err="1">
                <a:solidFill>
                  <a:prstClr val="white"/>
                </a:solidFill>
                <a:latin typeface="Times New Roman" charset="0"/>
                <a:ea typeface="SimSun" charset="0"/>
              </a:rPr>
              <a:t>convc</a:t>
            </a:r>
            <a:r>
              <a: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rPr>
              <a:t>=1.5), so that is is </a:t>
            </a:r>
            <a:r>
              <a:rPr lang="en-US" altLang="zh-CN" b="1" dirty="0">
                <a:solidFill>
                  <a:schemeClr val="tx1"/>
                </a:solidFill>
                <a:latin typeface="Times New Roman" charset="0"/>
                <a:ea typeface="SimSun" charset="0"/>
              </a:rPr>
              <a:t>biased </a:t>
            </a:r>
            <a:r>
              <a: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rPr>
              <a:t>with the observational model.</a:t>
            </a:r>
          </a:p>
          <a:p>
            <a:endParaRPr lang="en-US" altLang="zh-CN" b="1" dirty="0">
              <a:solidFill>
                <a:prstClr val="white"/>
              </a:solidFill>
              <a:latin typeface="Times New Roman" charset="0"/>
              <a:ea typeface="SimSun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schemeClr val="tx1"/>
                </a:solidFill>
                <a:latin typeface="Times New Roman" charset="0"/>
                <a:ea typeface="SimSun" charset="0"/>
              </a:rPr>
              <a:t>CTL:</a:t>
            </a:r>
            <a:r>
              <a:rPr lang="en-US" altLang="zh-CN" dirty="0">
                <a:solidFill>
                  <a:prstClr val="white"/>
                </a:solidFill>
                <a:latin typeface="Times New Roman" charset="0"/>
                <a:ea typeface="SimSun" charset="0"/>
              </a:rPr>
              <a:t> An assimilation model run without assimilating any observation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schemeClr val="tx1"/>
                </a:solidFill>
                <a:latin typeface="Times New Roman" charset="0"/>
                <a:ea typeface="SimSun" charset="0"/>
              </a:rPr>
              <a:t>Traditional </a:t>
            </a:r>
            <a:r>
              <a:rPr lang="en-US" altLang="zh-CN" b="1" dirty="0" err="1">
                <a:solidFill>
                  <a:schemeClr val="tx1"/>
                </a:solidFill>
                <a:latin typeface="Times New Roman" charset="0"/>
                <a:ea typeface="SimSun" charset="0"/>
              </a:rPr>
              <a:t>EnKF</a:t>
            </a:r>
            <a:r>
              <a:rPr lang="en-US" altLang="zh-CN" b="1" dirty="0">
                <a:solidFill>
                  <a:schemeClr val="tx1"/>
                </a:solidFill>
                <a:latin typeface="Times New Roman" charset="0"/>
                <a:ea typeface="SimSun" charset="0"/>
              </a:rPr>
              <a:t> (</a:t>
            </a:r>
            <a:r>
              <a:rPr lang="en-US" altLang="zh-CN" b="1" dirty="0" err="1">
                <a:solidFill>
                  <a:schemeClr val="tx1"/>
                </a:solidFill>
                <a:latin typeface="Times New Roman" charset="0"/>
                <a:ea typeface="SimSun" charset="0"/>
              </a:rPr>
              <a:t>Tra-EnKF</a:t>
            </a:r>
            <a:r>
              <a:rPr lang="en-US" altLang="zh-CN" b="1" dirty="0">
                <a:solidFill>
                  <a:schemeClr val="tx1"/>
                </a:solidFill>
                <a:latin typeface="Times New Roman" charset="0"/>
                <a:ea typeface="SimSun" charset="0"/>
              </a:rPr>
              <a:t>): </a:t>
            </a:r>
            <a:r>
              <a:rPr lang="en-US" altLang="zh-CN" dirty="0">
                <a:solidFill>
                  <a:prstClr val="white"/>
                </a:solidFill>
                <a:latin typeface="Times New Roman" charset="0"/>
                <a:ea typeface="SimSun" charset="0"/>
              </a:rPr>
              <a:t>20-member </a:t>
            </a:r>
            <a:r>
              <a:rPr lang="en-US" altLang="zh-CN" dirty="0" err="1">
                <a:solidFill>
                  <a:prstClr val="white"/>
                </a:solidFill>
                <a:latin typeface="Times New Roman" charset="0"/>
                <a:ea typeface="SimSun" charset="0"/>
              </a:rPr>
              <a:t>EnKF</a:t>
            </a:r>
            <a:r>
              <a:rPr lang="en-US" altLang="zh-CN" dirty="0">
                <a:solidFill>
                  <a:prstClr val="white"/>
                </a:solidFill>
                <a:latin typeface="Times New Roman" charset="0"/>
                <a:ea typeface="SimSun" charset="0"/>
              </a:rPr>
              <a:t> assimilation run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schemeClr val="tx1"/>
                </a:solidFill>
                <a:latin typeface="Times New Roman" charset="0"/>
                <a:ea typeface="SimSun" charset="0"/>
              </a:rPr>
              <a:t>Stationary (</a:t>
            </a:r>
            <a:r>
              <a:rPr lang="en-US" altLang="zh-CN" b="1" dirty="0" err="1">
                <a:solidFill>
                  <a:schemeClr val="tx1"/>
                </a:solidFill>
                <a:latin typeface="Times New Roman" charset="0"/>
                <a:ea typeface="SimSun" charset="0"/>
              </a:rPr>
              <a:t>ens-OIy</a:t>
            </a:r>
            <a:r>
              <a:rPr lang="en-US" altLang="zh-CN" b="1" dirty="0">
                <a:solidFill>
                  <a:schemeClr val="tx1"/>
                </a:solidFill>
                <a:latin typeface="Times New Roman" charset="0"/>
                <a:ea typeface="SimSun" charset="0"/>
              </a:rPr>
              <a:t>) filtering: </a:t>
            </a:r>
            <a:r>
              <a:rPr lang="en-US" altLang="zh-CN" dirty="0">
                <a:solidFill>
                  <a:prstClr val="white"/>
                </a:solidFill>
                <a:latin typeface="Times New Roman" charset="0"/>
                <a:ea typeface="SimSun" charset="0"/>
              </a:rPr>
              <a:t>An assimilation run using the 20-member yearly-mean anomalies to assimilate observations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schemeClr val="tx1"/>
                </a:solidFill>
                <a:latin typeface="Times New Roman" charset="0"/>
                <a:ea typeface="SimSun" charset="0"/>
              </a:rPr>
              <a:t>Low-frequency (</a:t>
            </a:r>
            <a:r>
              <a:rPr lang="en-US" altLang="zh-CN" b="1" dirty="0" err="1">
                <a:solidFill>
                  <a:schemeClr val="tx1"/>
                </a:solidFill>
                <a:latin typeface="Times New Roman" charset="0"/>
                <a:ea typeface="SimSun" charset="0"/>
              </a:rPr>
              <a:t>ens-OIm</a:t>
            </a:r>
            <a:r>
              <a:rPr lang="en-US" altLang="zh-CN" b="1" dirty="0">
                <a:solidFill>
                  <a:schemeClr val="tx1"/>
                </a:solidFill>
                <a:latin typeface="Times New Roman" charset="0"/>
                <a:ea typeface="SimSun" charset="0"/>
              </a:rPr>
              <a:t>) filtering:</a:t>
            </a:r>
            <a:r>
              <a:rPr lang="en-US" altLang="zh-CN" dirty="0">
                <a:solidFill>
                  <a:schemeClr val="tx1"/>
                </a:solidFill>
                <a:latin typeface="Times New Roman" charset="0"/>
                <a:ea typeface="SimSun" charset="0"/>
              </a:rPr>
              <a:t> </a:t>
            </a:r>
            <a:r>
              <a:rPr lang="en-US" altLang="zh-CN" dirty="0">
                <a:solidFill>
                  <a:prstClr val="white"/>
                </a:solidFill>
                <a:latin typeface="Times New Roman" charset="0"/>
                <a:ea typeface="SimSun" charset="0"/>
              </a:rPr>
              <a:t>An assimilation run using 20-member monthly anomalies to assimilate observations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schemeClr val="tx1"/>
                </a:solidFill>
                <a:latin typeface="Times New Roman" charset="0"/>
                <a:ea typeface="SimSun" charset="0"/>
              </a:rPr>
              <a:t>High-frequency (A-</a:t>
            </a:r>
            <a:r>
              <a:rPr lang="en-US" altLang="zh-CN" b="1" dirty="0" err="1">
                <a:solidFill>
                  <a:schemeClr val="tx1"/>
                </a:solidFill>
                <a:latin typeface="Times New Roman" charset="0"/>
                <a:ea typeface="SimSun" charset="0"/>
              </a:rPr>
              <a:t>EnKF</a:t>
            </a:r>
            <a:r>
              <a:rPr lang="en-US" altLang="zh-CN" b="1" dirty="0">
                <a:solidFill>
                  <a:schemeClr val="tx1"/>
                </a:solidFill>
                <a:latin typeface="Times New Roman" charset="0"/>
                <a:ea typeface="SimSun" charset="0"/>
              </a:rPr>
              <a:t>) filtering: </a:t>
            </a:r>
            <a:r>
              <a:rPr lang="en-US" altLang="zh-CN" dirty="0">
                <a:solidFill>
                  <a:prstClr val="white"/>
                </a:solidFill>
                <a:latin typeface="Times New Roman" charset="0"/>
                <a:ea typeface="SimSun" charset="0"/>
              </a:rPr>
              <a:t>An assimilation run using 20-member time step values to assimilate observations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 err="1">
                <a:solidFill>
                  <a:schemeClr val="tx1"/>
                </a:solidFill>
                <a:latin typeface="Times New Roman" charset="0"/>
                <a:ea typeface="SimSun" charset="0"/>
              </a:rPr>
              <a:t>Hea-EnKF</a:t>
            </a:r>
            <a:r>
              <a:rPr lang="en-US" altLang="zh-CN" b="1" dirty="0">
                <a:solidFill>
                  <a:schemeClr val="tx1"/>
                </a:solidFill>
                <a:latin typeface="Times New Roman" charset="0"/>
                <a:ea typeface="SimSun" charset="0"/>
              </a:rPr>
              <a:t> (combination of 3 filtering processes): </a:t>
            </a:r>
            <a:r>
              <a:rPr lang="en-US" altLang="zh-CN" dirty="0">
                <a:solidFill>
                  <a:prstClr val="white"/>
                </a:solidFill>
                <a:latin typeface="Times New Roman" charset="0"/>
                <a:ea typeface="SimSun" charset="0"/>
              </a:rPr>
              <a:t>An assimilation run using high-efficiency approximation of </a:t>
            </a:r>
            <a:r>
              <a:rPr lang="en-US" altLang="zh-CN" dirty="0" err="1">
                <a:solidFill>
                  <a:prstClr val="white"/>
                </a:solidFill>
                <a:latin typeface="Times New Roman" charset="0"/>
                <a:ea typeface="SimSun" charset="0"/>
              </a:rPr>
              <a:t>EnKF</a:t>
            </a:r>
            <a:endParaRPr lang="zh-CN" altLang="en-US" dirty="0">
              <a:solidFill>
                <a:prstClr val="white"/>
              </a:solidFill>
              <a:latin typeface="Times New Roman" charset="0"/>
              <a:ea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207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0" y="980728"/>
            <a:ext cx="914427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63500" cmpd="thinThick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34786" y="77723"/>
            <a:ext cx="7638148" cy="83099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Validation with the hybrid coupled general circulation model (1):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Assimilation RMSEs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572000" y="1235488"/>
            <a:ext cx="4067944" cy="923330"/>
          </a:xfrm>
          <a:prstGeom prst="rect">
            <a:avLst/>
          </a:prstGeom>
          <a:solidFill>
            <a:srgbClr val="49E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Reducing the RMSE of the upper 500m ocean temperature and salinity compared to the CTL:</a:t>
            </a:r>
            <a:endParaRPr lang="zh-CN" altLang="en-US" b="1" dirty="0">
              <a:solidFill>
                <a:srgbClr val="C00000"/>
              </a:solidFill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59860"/>
              </p:ext>
            </p:extLst>
          </p:nvPr>
        </p:nvGraphicFramePr>
        <p:xfrm>
          <a:off x="4572000" y="2172007"/>
          <a:ext cx="406794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temperature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salinity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Hea-EnKF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78%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52%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Tra-EnKF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75%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46%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4572000" y="3458031"/>
            <a:ext cx="4061238" cy="31393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rPr>
              <a:t>The </a:t>
            </a:r>
            <a:r>
              <a:rPr lang="en-US" altLang="zh-CN" b="1" dirty="0" err="1">
                <a:solidFill>
                  <a:prstClr val="white"/>
                </a:solidFill>
                <a:latin typeface="Times New Roman" charset="0"/>
                <a:ea typeface="SimSun" charset="0"/>
              </a:rPr>
              <a:t>Hea-EnKF</a:t>
            </a:r>
            <a:r>
              <a: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rPr>
              <a:t> produces slightly better results than the </a:t>
            </a:r>
            <a:r>
              <a:rPr lang="en-US" altLang="zh-CN" b="1" dirty="0" err="1">
                <a:solidFill>
                  <a:prstClr val="white"/>
                </a:solidFill>
                <a:latin typeface="Times New Roman" charset="0"/>
                <a:ea typeface="SimSun" charset="0"/>
              </a:rPr>
              <a:t>Tra-EnKF</a:t>
            </a:r>
            <a:r>
              <a: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rPr>
              <a:t> does.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zh-CN" b="1" dirty="0">
              <a:solidFill>
                <a:prstClr val="white"/>
              </a:solidFill>
              <a:latin typeface="Times New Roman" charset="0"/>
              <a:ea typeface="SimSun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rPr>
              <a:t>The “stationary” and low-frequency filters (</a:t>
            </a:r>
            <a:r>
              <a:rPr lang="en-US" altLang="zh-CN" b="1" dirty="0" err="1">
                <a:solidFill>
                  <a:prstClr val="white"/>
                </a:solidFill>
                <a:latin typeface="Times New Roman" charset="0"/>
                <a:ea typeface="SimSun" charset="0"/>
              </a:rPr>
              <a:t>ens</a:t>
            </a:r>
            <a:r>
              <a: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rPr>
              <a:t>-OI) contribute 87% for the temperature error reduction and 92% for the salinity error reduction.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altLang="zh-CN" b="1" dirty="0">
              <a:solidFill>
                <a:prstClr val="white"/>
              </a:solidFill>
              <a:latin typeface="Times New Roman" charset="0"/>
              <a:ea typeface="SimSun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rPr>
              <a:t>The high-frequency filter (A-</a:t>
            </a:r>
            <a:r>
              <a:rPr lang="en-US" altLang="zh-CN" b="1" dirty="0" err="1">
                <a:solidFill>
                  <a:prstClr val="white"/>
                </a:solidFill>
                <a:latin typeface="Times New Roman" charset="0"/>
                <a:ea typeface="SimSun" charset="0"/>
              </a:rPr>
              <a:t>EnKF</a:t>
            </a:r>
            <a:r>
              <a: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rPr>
              <a:t>) contribution is a small fraction.</a:t>
            </a:r>
            <a:endParaRPr lang="zh-CN" altLang="en-US" b="1" dirty="0">
              <a:solidFill>
                <a:prstClr val="white"/>
              </a:solidFill>
              <a:latin typeface="Times New Roman" charset="0"/>
              <a:ea typeface="SimSun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4518388-45F5-4651-921C-5E50DC85CDB4}"/>
              </a:ext>
            </a:extLst>
          </p:cNvPr>
          <p:cNvGrpSpPr/>
          <p:nvPr/>
        </p:nvGrpSpPr>
        <p:grpSpPr>
          <a:xfrm>
            <a:off x="323528" y="1052736"/>
            <a:ext cx="3888432" cy="5832648"/>
            <a:chOff x="4860032" y="1080635"/>
            <a:chExt cx="3888432" cy="5832648"/>
          </a:xfrm>
        </p:grpSpPr>
        <p:pic>
          <p:nvPicPr>
            <p:cNvPr id="14338" name="图片 20" descr="TS_rmse_compare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19" t="8631" r="15737" b="6418"/>
            <a:stretch/>
          </p:blipFill>
          <p:spPr bwMode="auto">
            <a:xfrm>
              <a:off x="4860032" y="1080635"/>
              <a:ext cx="3888432" cy="583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Arrow Connector 61"/>
            <p:cNvCxnSpPr/>
            <p:nvPr/>
          </p:nvCxnSpPr>
          <p:spPr>
            <a:xfrm flipH="1">
              <a:off x="6678624" y="2938567"/>
              <a:ext cx="766264" cy="61452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54"/>
            <p:cNvSpPr txBox="1"/>
            <p:nvPr/>
          </p:nvSpPr>
          <p:spPr>
            <a:xfrm>
              <a:off x="7173054" y="2630790"/>
              <a:ext cx="1040670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Hea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-EnKF</a:t>
              </a:r>
            </a:p>
          </p:txBody>
        </p:sp>
        <p:sp>
          <p:nvSpPr>
            <p:cNvPr id="8" name="TextBox 32"/>
            <p:cNvSpPr txBox="1"/>
            <p:nvPr/>
          </p:nvSpPr>
          <p:spPr>
            <a:xfrm>
              <a:off x="5317703" y="2256411"/>
              <a:ext cx="981102" cy="307777"/>
            </a:xfrm>
            <a:prstGeom prst="rect">
              <a:avLst/>
            </a:prstGeom>
            <a:solidFill>
              <a:srgbClr val="42F92D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Tra-EnKF</a:t>
              </a:r>
            </a:p>
          </p:txBody>
        </p:sp>
        <p:cxnSp>
          <p:nvCxnSpPr>
            <p:cNvPr id="9" name="Straight Arrow Connector 43"/>
            <p:cNvCxnSpPr/>
            <p:nvPr/>
          </p:nvCxnSpPr>
          <p:spPr>
            <a:xfrm>
              <a:off x="5837184" y="2584935"/>
              <a:ext cx="391000" cy="844065"/>
            </a:xfrm>
            <a:prstGeom prst="straightConnector1">
              <a:avLst/>
            </a:prstGeom>
            <a:ln w="28575">
              <a:solidFill>
                <a:srgbClr val="2FF80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32"/>
            <p:cNvSpPr txBox="1"/>
            <p:nvPr/>
          </p:nvSpPr>
          <p:spPr>
            <a:xfrm>
              <a:off x="5542133" y="4584847"/>
              <a:ext cx="981102" cy="307777"/>
            </a:xfrm>
            <a:prstGeom prst="rect">
              <a:avLst/>
            </a:prstGeom>
            <a:solidFill>
              <a:srgbClr val="42F92D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Tra-EnKF</a:t>
              </a:r>
            </a:p>
          </p:txBody>
        </p:sp>
        <p:cxnSp>
          <p:nvCxnSpPr>
            <p:cNvPr id="13" name="Straight Arrow Connector 43"/>
            <p:cNvCxnSpPr/>
            <p:nvPr/>
          </p:nvCxnSpPr>
          <p:spPr>
            <a:xfrm>
              <a:off x="5845637" y="4892624"/>
              <a:ext cx="453168" cy="912640"/>
            </a:xfrm>
            <a:prstGeom prst="straightConnector1">
              <a:avLst/>
            </a:prstGeom>
            <a:ln w="28575">
              <a:solidFill>
                <a:srgbClr val="2FF80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54"/>
            <p:cNvSpPr txBox="1"/>
            <p:nvPr/>
          </p:nvSpPr>
          <p:spPr>
            <a:xfrm>
              <a:off x="7205336" y="4478021"/>
              <a:ext cx="1040670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Hea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-EnKF</a:t>
              </a:r>
            </a:p>
          </p:txBody>
        </p:sp>
        <p:cxnSp>
          <p:nvCxnSpPr>
            <p:cNvPr id="16" name="Straight Arrow Connector 61"/>
            <p:cNvCxnSpPr/>
            <p:nvPr/>
          </p:nvCxnSpPr>
          <p:spPr>
            <a:xfrm flipH="1">
              <a:off x="7259407" y="4796499"/>
              <a:ext cx="433982" cy="122904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文本框 3"/>
            <p:cNvSpPr txBox="1"/>
            <p:nvPr/>
          </p:nvSpPr>
          <p:spPr>
            <a:xfrm>
              <a:off x="5942122" y="3615792"/>
              <a:ext cx="2239268" cy="338554"/>
            </a:xfrm>
            <a:prstGeom prst="rect">
              <a:avLst/>
            </a:prstGeom>
            <a:solidFill>
              <a:srgbClr val="49ED33"/>
            </a:solidFill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temp(0:500) </a:t>
              </a:r>
              <a:r>
                <a:rPr lang="en-US" altLang="zh-CN" sz="16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rmse</a:t>
              </a:r>
              <a:r>
                <a:rPr lang="en-US" altLang="zh-CN" sz="1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(</a:t>
              </a:r>
              <a:r>
                <a:rPr lang="zh-CN" altLang="en-US" sz="1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℃</a:t>
              </a:r>
              <a:r>
                <a:rPr lang="en-US" altLang="zh-CN" sz="1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974457" y="6281339"/>
              <a:ext cx="2239267" cy="338554"/>
            </a:xfrm>
            <a:prstGeom prst="rect">
              <a:avLst/>
            </a:prstGeom>
            <a:solidFill>
              <a:srgbClr val="49ED33"/>
            </a:solidFill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salt(0:500) </a:t>
              </a:r>
              <a:r>
                <a:rPr lang="en-US" altLang="zh-CN" sz="16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rmse</a:t>
              </a:r>
              <a:r>
                <a:rPr lang="en-US" altLang="zh-CN" sz="1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(PSU)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2665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0" y="980728"/>
            <a:ext cx="914427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63500" cmpd="thinThick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34786" y="44624"/>
            <a:ext cx="7638148" cy="83099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Validation with the hybrid coupled general circulation model (2):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Distributions of adjustments</a:t>
            </a:r>
          </a:p>
        </p:txBody>
      </p:sp>
      <p:pic>
        <p:nvPicPr>
          <p:cNvPr id="15362" name="图片 21" descr="temp_adj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t="30129" r="1808" b="5755"/>
          <a:stretch/>
        </p:blipFill>
        <p:spPr bwMode="auto">
          <a:xfrm>
            <a:off x="1016836" y="2116977"/>
            <a:ext cx="7074047" cy="474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1259767" y="1193647"/>
            <a:ext cx="6624736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rPr>
              <a:t>The </a:t>
            </a:r>
            <a:r>
              <a:rPr lang="en-US" altLang="zh-CN" b="1" dirty="0" err="1">
                <a:solidFill>
                  <a:prstClr val="white"/>
                </a:solidFill>
                <a:latin typeface="Times New Roman" charset="0"/>
                <a:ea typeface="SimSun" charset="0"/>
              </a:rPr>
              <a:t>Tra-EnKF</a:t>
            </a:r>
            <a:r>
              <a: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rPr>
              <a:t> adjustment mainly distributes over tropics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rPr>
              <a:t>The </a:t>
            </a:r>
            <a:r>
              <a:rPr lang="en-US" altLang="zh-CN" b="1" dirty="0" err="1">
                <a:solidFill>
                  <a:prstClr val="white"/>
                </a:solidFill>
                <a:latin typeface="Times New Roman" charset="0"/>
                <a:ea typeface="SimSun" charset="0"/>
              </a:rPr>
              <a:t>Hea-EnKF</a:t>
            </a:r>
            <a:r>
              <a: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rPr>
              <a:t> adjustment can be observed in the areas where the circulation has oscillations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7821" y="3140968"/>
            <a:ext cx="1079803" cy="307777"/>
          </a:xfrm>
          <a:prstGeom prst="rect">
            <a:avLst/>
          </a:prstGeom>
          <a:solidFill>
            <a:srgbClr val="49ED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Tra-EnKF</a:t>
            </a:r>
            <a:endParaRPr lang="zh-CN" altLang="en-US" sz="1400" b="1" dirty="0">
              <a:solidFill>
                <a:srgbClr val="C00000"/>
              </a:solidFill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7821" y="5373216"/>
            <a:ext cx="1079803" cy="307777"/>
          </a:xfrm>
          <a:prstGeom prst="rect">
            <a:avLst/>
          </a:prstGeom>
          <a:solidFill>
            <a:srgbClr val="49ED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Hea-EnKF</a:t>
            </a:r>
            <a:endParaRPr lang="zh-CN" altLang="en-US" sz="1400" b="1" dirty="0">
              <a:solidFill>
                <a:srgbClr val="C00000"/>
              </a:solidFill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161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https://imgsa.baidu.com/baike/c0%3Dbaike80%2C5%2C5%2C80%2C26/sign=ec9c7092c8bf6c81e33a24badd57da50/b21c8701a18b87d657613fe5030828381f30fd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1600" y="0"/>
            <a:ext cx="9245600" cy="693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1095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0" y="980728"/>
            <a:ext cx="914427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63500" cmpd="thinThick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34786" y="44624"/>
            <a:ext cx="7638148" cy="83099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Validation with the hybrid coupled general circulation model (3):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ENSO analysis errors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210B8A6-8056-41FB-89FD-8652B5B4276D}"/>
              </a:ext>
            </a:extLst>
          </p:cNvPr>
          <p:cNvGrpSpPr/>
          <p:nvPr/>
        </p:nvGrpSpPr>
        <p:grpSpPr>
          <a:xfrm>
            <a:off x="323528" y="1002214"/>
            <a:ext cx="3923928" cy="5894784"/>
            <a:chOff x="5220072" y="990600"/>
            <a:chExt cx="3923928" cy="5894784"/>
          </a:xfrm>
        </p:grpSpPr>
        <p:pic>
          <p:nvPicPr>
            <p:cNvPr id="16386" name="图片 22" descr="Nino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74" t="12342" r="15445" b="6384"/>
            <a:stretch/>
          </p:blipFill>
          <p:spPr bwMode="auto">
            <a:xfrm>
              <a:off x="5220072" y="1150554"/>
              <a:ext cx="3923928" cy="573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文本框 7"/>
            <p:cNvSpPr txBox="1"/>
            <p:nvPr/>
          </p:nvSpPr>
          <p:spPr>
            <a:xfrm>
              <a:off x="5717108" y="2985338"/>
              <a:ext cx="3103364" cy="338554"/>
            </a:xfrm>
            <a:prstGeom prst="rect">
              <a:avLst/>
            </a:prstGeom>
            <a:solidFill>
              <a:srgbClr val="49ED33"/>
            </a:solidFill>
          </p:spPr>
          <p:txBody>
            <a:bodyPr wrap="squar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Tra-EnKF</a:t>
              </a:r>
              <a:r>
                <a:rPr lang="en-US" altLang="zh-CN" sz="1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 Nino3.4 </a:t>
              </a:r>
              <a:r>
                <a:rPr lang="en-US" altLang="zh-CN" sz="16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tempa</a:t>
              </a:r>
              <a:r>
                <a:rPr lang="en-US" altLang="zh-CN" sz="1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 errors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699184" y="4869160"/>
              <a:ext cx="3265303" cy="338554"/>
            </a:xfrm>
            <a:prstGeom prst="rect">
              <a:avLst/>
            </a:prstGeom>
            <a:solidFill>
              <a:srgbClr val="49ED33"/>
            </a:solidFill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Hea-EnKF</a:t>
              </a:r>
              <a:r>
                <a:rPr lang="en-US" altLang="zh-CN" sz="1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 Nino3.4  </a:t>
              </a:r>
              <a:r>
                <a:rPr lang="en-US" altLang="zh-CN" sz="16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tempa</a:t>
              </a:r>
              <a:r>
                <a:rPr lang="en-US" altLang="zh-CN" sz="1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 errors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724128" y="990600"/>
              <a:ext cx="2664296" cy="338554"/>
            </a:xfrm>
            <a:prstGeom prst="rect">
              <a:avLst/>
            </a:prstGeom>
            <a:solidFill>
              <a:srgbClr val="49ED33"/>
            </a:solidFill>
          </p:spPr>
          <p:txBody>
            <a:bodyPr wrap="square" rtlCol="0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Nino3.4 SSTA index errors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F7847A16-AC5B-4C76-87C0-1BEE176B3A21}"/>
              </a:ext>
            </a:extLst>
          </p:cNvPr>
          <p:cNvGrpSpPr/>
          <p:nvPr/>
        </p:nvGrpSpPr>
        <p:grpSpPr>
          <a:xfrm>
            <a:off x="4279424" y="2875500"/>
            <a:ext cx="4397032" cy="1849644"/>
            <a:chOff x="4279424" y="1866310"/>
            <a:chExt cx="4397032" cy="1849644"/>
          </a:xfrm>
        </p:grpSpPr>
        <p:sp>
          <p:nvSpPr>
            <p:cNvPr id="2" name="文本框 1"/>
            <p:cNvSpPr txBox="1"/>
            <p:nvPr/>
          </p:nvSpPr>
          <p:spPr>
            <a:xfrm>
              <a:off x="4279424" y="2238626"/>
              <a:ext cx="4397032" cy="147732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Improved the representation of statistics of slow-varying  background flows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Improved ENSO analysis!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63AFFF3-1097-4459-8042-16F962FE0DF9}"/>
                </a:ext>
              </a:extLst>
            </p:cNvPr>
            <p:cNvSpPr txBox="1"/>
            <p:nvPr/>
          </p:nvSpPr>
          <p:spPr>
            <a:xfrm>
              <a:off x="4283968" y="1866310"/>
              <a:ext cx="3672408" cy="338554"/>
            </a:xfrm>
            <a:prstGeom prst="rect">
              <a:avLst/>
            </a:prstGeom>
            <a:solidFill>
              <a:srgbClr val="49ED33"/>
            </a:solidFill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Compred</a:t>
              </a:r>
              <a:r>
                <a:rPr lang="en-US" altLang="zh-CN" sz="1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 to </a:t>
              </a:r>
              <a:r>
                <a:rPr lang="en-US" altLang="zh-CN" sz="16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Tra-EnKF</a:t>
              </a:r>
              <a:r>
                <a:rPr lang="en-US" altLang="zh-CN" sz="1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, the </a:t>
              </a:r>
              <a:r>
                <a:rPr lang="en-US" altLang="zh-CN" sz="16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Hea-EnKF</a:t>
              </a:r>
              <a:r>
                <a:rPr lang="en-US" altLang="zh-CN" sz="1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3562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0" y="980728"/>
            <a:ext cx="914427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63500" cmpd="thinThick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BFD0DF3-88B2-4B06-8BFF-C5233A4E2838}"/>
              </a:ext>
            </a:extLst>
          </p:cNvPr>
          <p:cNvGrpSpPr/>
          <p:nvPr/>
        </p:nvGrpSpPr>
        <p:grpSpPr>
          <a:xfrm>
            <a:off x="251520" y="1032581"/>
            <a:ext cx="3719865" cy="5819938"/>
            <a:chOff x="5316631" y="1032581"/>
            <a:chExt cx="3719865" cy="5819938"/>
          </a:xfrm>
        </p:grpSpPr>
        <p:pic>
          <p:nvPicPr>
            <p:cNvPr id="2050" name="图片 24" descr="Tz0_fcst_rms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1" t="9638" r="17521" b="5558"/>
            <a:stretch/>
          </p:blipFill>
          <p:spPr bwMode="auto">
            <a:xfrm>
              <a:off x="5316631" y="1032581"/>
              <a:ext cx="3719865" cy="5664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32"/>
            <p:cNvSpPr txBox="1"/>
            <p:nvPr/>
          </p:nvSpPr>
          <p:spPr>
            <a:xfrm>
              <a:off x="6080321" y="4190882"/>
              <a:ext cx="981102" cy="307777"/>
            </a:xfrm>
            <a:prstGeom prst="rect">
              <a:avLst/>
            </a:prstGeom>
            <a:solidFill>
              <a:srgbClr val="42F92D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Tra-EnKF</a:t>
              </a:r>
            </a:p>
          </p:txBody>
        </p:sp>
        <p:sp>
          <p:nvSpPr>
            <p:cNvPr id="7" name="TextBox 32"/>
            <p:cNvSpPr txBox="1"/>
            <p:nvPr/>
          </p:nvSpPr>
          <p:spPr>
            <a:xfrm>
              <a:off x="6165534" y="1511665"/>
              <a:ext cx="981102" cy="307777"/>
            </a:xfrm>
            <a:prstGeom prst="rect">
              <a:avLst/>
            </a:prstGeom>
            <a:solidFill>
              <a:srgbClr val="42F92D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Tra-EnKF</a:t>
              </a:r>
            </a:p>
          </p:txBody>
        </p:sp>
        <p:sp>
          <p:nvSpPr>
            <p:cNvPr id="8" name="TextBox 54"/>
            <p:cNvSpPr txBox="1"/>
            <p:nvPr/>
          </p:nvSpPr>
          <p:spPr>
            <a:xfrm>
              <a:off x="7550536" y="3014090"/>
              <a:ext cx="1040670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Hea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-EnKF</a:t>
              </a:r>
            </a:p>
          </p:txBody>
        </p:sp>
        <p:sp>
          <p:nvSpPr>
            <p:cNvPr id="9" name="TextBox 54"/>
            <p:cNvSpPr txBox="1"/>
            <p:nvPr/>
          </p:nvSpPr>
          <p:spPr>
            <a:xfrm>
              <a:off x="6715841" y="5949280"/>
              <a:ext cx="1040670" cy="307777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Hea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-EnKF</a:t>
              </a:r>
            </a:p>
          </p:txBody>
        </p:sp>
        <p:cxnSp>
          <p:nvCxnSpPr>
            <p:cNvPr id="11" name="Straight Arrow Connector 43"/>
            <p:cNvCxnSpPr/>
            <p:nvPr/>
          </p:nvCxnSpPr>
          <p:spPr>
            <a:xfrm>
              <a:off x="6570872" y="1810748"/>
              <a:ext cx="317096" cy="691030"/>
            </a:xfrm>
            <a:prstGeom prst="straightConnector1">
              <a:avLst/>
            </a:prstGeom>
            <a:ln w="28575">
              <a:solidFill>
                <a:srgbClr val="2FF80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43"/>
            <p:cNvCxnSpPr/>
            <p:nvPr/>
          </p:nvCxnSpPr>
          <p:spPr>
            <a:xfrm>
              <a:off x="6545500" y="4462267"/>
              <a:ext cx="375555" cy="786793"/>
            </a:xfrm>
            <a:prstGeom prst="straightConnector1">
              <a:avLst/>
            </a:prstGeom>
            <a:ln w="28575">
              <a:solidFill>
                <a:srgbClr val="2FF80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61"/>
            <p:cNvCxnSpPr/>
            <p:nvPr/>
          </p:nvCxnSpPr>
          <p:spPr>
            <a:xfrm flipH="1" flipV="1">
              <a:off x="7160218" y="2424632"/>
              <a:ext cx="780636" cy="57606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61"/>
            <p:cNvCxnSpPr/>
            <p:nvPr/>
          </p:nvCxnSpPr>
          <p:spPr>
            <a:xfrm flipH="1" flipV="1">
              <a:off x="6729422" y="5453190"/>
              <a:ext cx="430796" cy="49609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/>
            <p:cNvSpPr txBox="1"/>
            <p:nvPr/>
          </p:nvSpPr>
          <p:spPr>
            <a:xfrm>
              <a:off x="5954591" y="1102846"/>
              <a:ext cx="2239268" cy="338554"/>
            </a:xfrm>
            <a:prstGeom prst="rect">
              <a:avLst/>
            </a:prstGeom>
            <a:solidFill>
              <a:srgbClr val="49ED33"/>
            </a:solidFill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temp(0:500) </a:t>
              </a:r>
              <a:r>
                <a:rPr lang="en-US" altLang="zh-CN" sz="16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rmse</a:t>
              </a:r>
              <a:r>
                <a:rPr lang="en-US" altLang="zh-CN" sz="1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(</a:t>
              </a:r>
              <a:r>
                <a:rPr lang="zh-CN" altLang="en-US" sz="1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℃</a:t>
              </a:r>
              <a:r>
                <a:rPr lang="en-US" altLang="zh-CN" sz="1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954591" y="3784065"/>
              <a:ext cx="2239268" cy="338554"/>
            </a:xfrm>
            <a:prstGeom prst="rect">
              <a:avLst/>
            </a:prstGeom>
            <a:solidFill>
              <a:srgbClr val="49ED33"/>
            </a:solidFill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thermocline </a:t>
              </a:r>
              <a:r>
                <a:rPr lang="en-US" altLang="zh-CN" sz="1600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rmse</a:t>
              </a:r>
              <a:r>
                <a:rPr lang="en-US" altLang="zh-CN" sz="1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(m)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376760" y="6513965"/>
              <a:ext cx="2229968" cy="338554"/>
            </a:xfrm>
            <a:prstGeom prst="rect">
              <a:avLst/>
            </a:prstGeom>
            <a:solidFill>
              <a:srgbClr val="49ED3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Forecast lead months</a:t>
              </a:r>
              <a:endParaRPr lang="zh-CN" alt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35FCE2C1-F255-443C-AB80-9613E9AE1421}"/>
              </a:ext>
            </a:extLst>
          </p:cNvPr>
          <p:cNvGrpSpPr/>
          <p:nvPr/>
        </p:nvGrpSpPr>
        <p:grpSpPr>
          <a:xfrm>
            <a:off x="4283968" y="1700808"/>
            <a:ext cx="4577289" cy="4368681"/>
            <a:chOff x="323528" y="2132856"/>
            <a:chExt cx="4577289" cy="4368681"/>
          </a:xfrm>
        </p:grpSpPr>
        <p:sp>
          <p:nvSpPr>
            <p:cNvPr id="34" name="文本框 33"/>
            <p:cNvSpPr txBox="1"/>
            <p:nvPr/>
          </p:nvSpPr>
          <p:spPr>
            <a:xfrm>
              <a:off x="323528" y="5301208"/>
              <a:ext cx="4577289" cy="1200329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More accurate initial condition produced by </a:t>
              </a:r>
              <a:r>
                <a:rPr lang="en-US" altLang="zh-CN" b="1" dirty="0" err="1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Hea-EnKF</a:t>
              </a:r>
              <a:r>
                <a:rPr lang="en-US" altLang="zh-CN" b="1" dirty="0">
                  <a:solidFill>
                    <a:prstClr val="white"/>
                  </a:solidFill>
                  <a:latin typeface="Times New Roman" charset="0"/>
                  <a:ea typeface="SimSun" charset="0"/>
                </a:rPr>
                <a:t> assimilation is able to improve the first 4-5 month forecasts of tropical oceans in this CGCM</a:t>
              </a:r>
              <a:endParaRPr lang="zh-CN" altLang="en-US" b="1" dirty="0">
                <a:solidFill>
                  <a:prstClr val="white"/>
                </a:solidFill>
                <a:latin typeface="Times New Roman" charset="0"/>
                <a:ea typeface="SimSun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23528" y="2132856"/>
              <a:ext cx="4577289" cy="2862322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b="1" dirty="0"/>
                <a:t>The time series of forecast RMSEs of the a) tropical (20</a:t>
              </a:r>
              <a:r>
                <a:rPr lang="en-US" altLang="zh-CN" b="1" baseline="30000" dirty="0"/>
                <a:t>o</a:t>
              </a:r>
              <a:r>
                <a:rPr lang="en-US" altLang="zh-CN" b="1" dirty="0"/>
                <a:t>S – 20</a:t>
              </a:r>
              <a:r>
                <a:rPr lang="en-US" altLang="zh-CN" b="1" baseline="30000" dirty="0"/>
                <a:t>o</a:t>
              </a:r>
              <a:r>
                <a:rPr lang="en-US" altLang="zh-CN" b="1" dirty="0"/>
                <a:t>N) Pacific upper ocean (0–500 m) temperature and b) thermocline depth (the depth at 20</a:t>
              </a:r>
              <a:r>
                <a:rPr lang="en-US" altLang="zh-CN" b="1" baseline="30000" dirty="0"/>
                <a:t>o</a:t>
              </a:r>
              <a:r>
                <a:rPr lang="en-US" altLang="zh-CN" b="1" dirty="0"/>
                <a:t>C temperature) produced the </a:t>
              </a:r>
              <a:r>
                <a:rPr lang="en-US" altLang="zh-CN" b="1" dirty="0" err="1"/>
                <a:t>Hea-EnKF</a:t>
              </a:r>
              <a:r>
                <a:rPr lang="en-US" altLang="zh-CN" b="1" dirty="0"/>
                <a:t> (red) and </a:t>
              </a:r>
              <a:r>
                <a:rPr lang="en-US" altLang="zh-CN" b="1" dirty="0" err="1"/>
                <a:t>Tra-EnKF</a:t>
              </a:r>
              <a:r>
                <a:rPr lang="en-US" altLang="zh-CN" b="1" dirty="0"/>
                <a:t> (green) initialization schemes. The model forecasts are initialized at 00UTC of the first day of each month in 1997 (model calendar year) assimilation data (12 dashed lines), and the 12-case average is plotted by solid lines.</a:t>
              </a:r>
              <a:endParaRPr lang="zh-CN" altLang="zh-CN" b="1" dirty="0"/>
            </a:p>
          </p:txBody>
        </p:sp>
      </p:grpSp>
      <p:sp>
        <p:nvSpPr>
          <p:cNvPr id="18" name="Text Box 4">
            <a:extLst>
              <a:ext uri="{FF2B5EF4-FFF2-40B4-BE49-F238E27FC236}">
                <a16:creationId xmlns:a16="http://schemas.microsoft.com/office/drawing/2014/main" id="{908F1BFA-33FF-4DCE-9F70-65D8DAC03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786" y="44624"/>
            <a:ext cx="7638148" cy="83099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Validation with the hybrid coupled general circulation model (3): 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Forecast errors</a:t>
            </a:r>
          </a:p>
        </p:txBody>
      </p:sp>
    </p:spTree>
    <p:extLst>
      <p:ext uri="{BB962C8B-B14F-4D97-AF65-F5344CB8AC3E}">
        <p14:creationId xmlns:p14="http://schemas.microsoft.com/office/powerpoint/2010/main" val="2440693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0" y="980728"/>
            <a:ext cx="914427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63500" cmpd="thinThick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34786" y="303039"/>
            <a:ext cx="7638148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7504" y="1241079"/>
            <a:ext cx="8899186" cy="375522"/>
          </a:xfrm>
          <a:prstGeom prst="rect">
            <a:avLst/>
          </a:prstGeom>
          <a:solidFill>
            <a:srgbClr val="49E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The traditional </a:t>
            </a:r>
            <a:r>
              <a:rPr lang="en-US" altLang="zh-CN" b="1" dirty="0" err="1">
                <a:solidFill>
                  <a:srgbClr val="C0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EnKF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has two significant drawbacks:</a:t>
            </a:r>
            <a:endParaRPr lang="zh-CN" altLang="en-US" b="1" dirty="0">
              <a:solidFill>
                <a:srgbClr val="C00000"/>
              </a:solidFill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7504" y="1616601"/>
            <a:ext cx="8899186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rPr>
              <a:t>Excessive computational resource demanding for ensemble model integrations, thus setting a significant limitation on applications to a high resolution earth system model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rPr>
              <a:t>Insufficient representation on statistics of slow-varying background flows deteriorating the quality of data assimilation</a:t>
            </a:r>
            <a:endParaRPr lang="zh-CN" altLang="en-US" b="1" dirty="0">
              <a:solidFill>
                <a:prstClr val="white"/>
              </a:solidFill>
              <a:latin typeface="Times New Roman" charset="0"/>
              <a:ea typeface="SimSun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7216" y="3131676"/>
            <a:ext cx="8899186" cy="369332"/>
          </a:xfrm>
          <a:prstGeom prst="rect">
            <a:avLst/>
          </a:prstGeom>
          <a:solidFill>
            <a:srgbClr val="49E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The high efficiency approximation of </a:t>
            </a:r>
            <a:r>
              <a:rPr lang="en-US" altLang="zh-CN" b="1" dirty="0" err="1">
                <a:solidFill>
                  <a:srgbClr val="C0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EnKF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(</a:t>
            </a:r>
            <a:r>
              <a:rPr lang="en-US" altLang="zh-CN" b="1" dirty="0" err="1">
                <a:solidFill>
                  <a:srgbClr val="C0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Hea-EnKF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 has two significant advantages:</a:t>
            </a:r>
            <a:endParaRPr lang="zh-CN" altLang="en-US" b="1" dirty="0">
              <a:solidFill>
                <a:srgbClr val="C00000"/>
              </a:solidFill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7216" y="3502749"/>
            <a:ext cx="8899186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rPr>
              <a:t>Dramatically reducing the computational resource demanding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rPr>
              <a:t>Better representation of statistics of slow-varying background flows</a:t>
            </a:r>
            <a:endParaRPr lang="zh-CN" altLang="en-US" b="1" dirty="0">
              <a:solidFill>
                <a:prstClr val="white"/>
              </a:solidFill>
              <a:latin typeface="Times New Roman" charset="0"/>
              <a:ea typeface="SimSun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26928" y="4487629"/>
            <a:ext cx="8889474" cy="381531"/>
          </a:xfrm>
          <a:prstGeom prst="rect">
            <a:avLst/>
          </a:prstGeom>
          <a:solidFill>
            <a:srgbClr val="49E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Validated results show that:</a:t>
            </a:r>
            <a:endParaRPr lang="zh-CN" altLang="en-US" b="1" dirty="0">
              <a:solidFill>
                <a:srgbClr val="C00000"/>
              </a:solidFill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7216" y="4843026"/>
            <a:ext cx="8899186" cy="17543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rPr>
              <a:t>Due to improved representation on statistics of slow-varying background flows, the </a:t>
            </a:r>
            <a:r>
              <a:rPr lang="en-US" altLang="zh-CN" b="1" dirty="0" err="1">
                <a:solidFill>
                  <a:prstClr val="white"/>
                </a:solidFill>
                <a:latin typeface="Times New Roman" charset="0"/>
                <a:ea typeface="SimSun" charset="0"/>
              </a:rPr>
              <a:t>Hea-EnKF</a:t>
            </a:r>
            <a:r>
              <a: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rPr>
              <a:t> while only requiring a small fraction of computer resources can be better than the standard </a:t>
            </a:r>
            <a:r>
              <a:rPr lang="en-US" altLang="zh-CN" b="1" dirty="0" err="1">
                <a:solidFill>
                  <a:prstClr val="white"/>
                </a:solidFill>
                <a:latin typeface="Times New Roman" charset="0"/>
                <a:ea typeface="SimSun" charset="0"/>
              </a:rPr>
              <a:t>EnKF</a:t>
            </a:r>
            <a:r>
              <a: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rPr>
              <a:t> that uses finite ensemble statistics.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rPr>
              <a:t>The new algorithm can be applied to any high-resolution coupled model intractable with current  super-computing power to assimilate multi-source observations for weather-climate analysis and predictions.</a:t>
            </a:r>
            <a:endParaRPr lang="zh-CN" altLang="en-US" b="1" dirty="0">
              <a:solidFill>
                <a:prstClr val="white"/>
              </a:solidFill>
              <a:latin typeface="Times New Roman" charset="0"/>
              <a:ea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71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0" y="980728"/>
            <a:ext cx="914427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63500" cmpd="thinThick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67954" y="361987"/>
            <a:ext cx="7638148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pPr algn="ctr"/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Discussions</a:t>
            </a:r>
          </a:p>
        </p:txBody>
      </p:sp>
      <p:pic>
        <p:nvPicPr>
          <p:cNvPr id="1026" name="Picture 2" descr="TS_rmse_compare_3lines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3" t="10500" r="15344" b="6552"/>
          <a:stretch/>
        </p:blipFill>
        <p:spPr bwMode="auto">
          <a:xfrm>
            <a:off x="5255838" y="1169368"/>
            <a:ext cx="3888432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107504" y="1457502"/>
            <a:ext cx="5148064" cy="369332"/>
          </a:xfrm>
          <a:prstGeom prst="rect">
            <a:avLst/>
          </a:prstGeom>
          <a:solidFill>
            <a:srgbClr val="49E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Challenges:</a:t>
            </a:r>
            <a:endParaRPr lang="zh-CN" altLang="en-US" b="1" dirty="0">
              <a:solidFill>
                <a:srgbClr val="C00000"/>
              </a:solidFill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7504" y="1826834"/>
            <a:ext cx="5148064" cy="175432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rPr>
              <a:t>It’s difficult to implement online model parameter estimation within the framework of single model solution filtering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rPr>
              <a:t>It also weakens the nature of flow dependence of background error statistics in the original </a:t>
            </a:r>
            <a:r>
              <a:rPr lang="en-US" altLang="zh-CN" b="1" dirty="0" err="1">
                <a:solidFill>
                  <a:prstClr val="white"/>
                </a:solidFill>
                <a:latin typeface="Times New Roman" charset="0"/>
                <a:ea typeface="SimSun" charset="0"/>
              </a:rPr>
              <a:t>EnKF</a:t>
            </a:r>
            <a:endParaRPr lang="zh-CN" altLang="en-US" b="1" dirty="0">
              <a:solidFill>
                <a:prstClr val="white"/>
              </a:solidFill>
              <a:latin typeface="Times New Roman" charset="0"/>
              <a:ea typeface="SimSun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7504" y="3819567"/>
            <a:ext cx="5148064" cy="369332"/>
          </a:xfrm>
          <a:prstGeom prst="rect">
            <a:avLst/>
          </a:prstGeom>
          <a:solidFill>
            <a:srgbClr val="49E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Try to solve:</a:t>
            </a:r>
            <a:endParaRPr lang="zh-CN" altLang="en-US" b="1" dirty="0">
              <a:solidFill>
                <a:srgbClr val="C00000"/>
              </a:solidFill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7504" y="4194954"/>
            <a:ext cx="5148064" cy="175432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rPr>
              <a:t>An offline parameter estimation scheme with long time offline multiple model integrations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rPr>
              <a:t>A new </a:t>
            </a:r>
            <a:r>
              <a:rPr lang="en-US" altLang="zh-CN" b="1" dirty="0" err="1">
                <a:solidFill>
                  <a:prstClr val="white"/>
                </a:solidFill>
                <a:latin typeface="Times New Roman" charset="0"/>
                <a:ea typeface="SimSun" charset="0"/>
              </a:rPr>
              <a:t>EnKF</a:t>
            </a:r>
            <a:r>
              <a:rPr lang="en-US" altLang="zh-CN" b="1" dirty="0">
                <a:solidFill>
                  <a:prstClr val="white"/>
                </a:solidFill>
                <a:latin typeface="Times New Roman" charset="0"/>
                <a:ea typeface="SimSun" charset="0"/>
              </a:rPr>
              <a:t>-like filtering algorithm implemented by a small-size ensemble of the single model solutions when the computational resources are applicable</a:t>
            </a:r>
            <a:endParaRPr lang="zh-CN" altLang="en-US" b="1" dirty="0">
              <a:solidFill>
                <a:prstClr val="white"/>
              </a:solidFill>
              <a:latin typeface="Times New Roman" charset="0"/>
              <a:ea typeface="SimSun" charset="0"/>
            </a:endParaRPr>
          </a:p>
        </p:txBody>
      </p:sp>
      <p:sp>
        <p:nvSpPr>
          <p:cNvPr id="16" name="TextBox 32"/>
          <p:cNvSpPr txBox="1"/>
          <p:nvPr/>
        </p:nvSpPr>
        <p:spPr>
          <a:xfrm>
            <a:off x="5865423" y="1723263"/>
            <a:ext cx="981102" cy="307777"/>
          </a:xfrm>
          <a:prstGeom prst="rect">
            <a:avLst/>
          </a:prstGeom>
          <a:solidFill>
            <a:srgbClr val="42F92D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Tra-EnKF</a:t>
            </a:r>
          </a:p>
        </p:txBody>
      </p:sp>
      <p:cxnSp>
        <p:nvCxnSpPr>
          <p:cNvPr id="17" name="Straight Arrow Connector 43"/>
          <p:cNvCxnSpPr/>
          <p:nvPr/>
        </p:nvCxnSpPr>
        <p:spPr>
          <a:xfrm>
            <a:off x="6228184" y="2067210"/>
            <a:ext cx="288032" cy="563580"/>
          </a:xfrm>
          <a:prstGeom prst="straightConnector1">
            <a:avLst/>
          </a:prstGeom>
          <a:ln w="28575">
            <a:solidFill>
              <a:srgbClr val="2FF8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54"/>
          <p:cNvSpPr txBox="1"/>
          <p:nvPr/>
        </p:nvSpPr>
        <p:spPr>
          <a:xfrm>
            <a:off x="7119882" y="1701180"/>
            <a:ext cx="1040670" cy="30777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Hea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-EnKF</a:t>
            </a:r>
          </a:p>
        </p:txBody>
      </p:sp>
      <p:cxnSp>
        <p:nvCxnSpPr>
          <p:cNvPr id="19" name="Straight Arrow Connector 61"/>
          <p:cNvCxnSpPr/>
          <p:nvPr/>
        </p:nvCxnSpPr>
        <p:spPr>
          <a:xfrm flipH="1">
            <a:off x="7200056" y="2067210"/>
            <a:ext cx="411504" cy="8356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54"/>
          <p:cNvSpPr txBox="1"/>
          <p:nvPr/>
        </p:nvSpPr>
        <p:spPr>
          <a:xfrm>
            <a:off x="7875263" y="2067210"/>
            <a:ext cx="1300356" cy="307777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6mHea-EnKF</a:t>
            </a:r>
          </a:p>
        </p:txBody>
      </p:sp>
      <p:cxnSp>
        <p:nvCxnSpPr>
          <p:cNvPr id="21" name="Straight Arrow Connector 61"/>
          <p:cNvCxnSpPr/>
          <p:nvPr/>
        </p:nvCxnSpPr>
        <p:spPr>
          <a:xfrm flipH="1">
            <a:off x="7812360" y="2409738"/>
            <a:ext cx="792088" cy="73123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32"/>
          <p:cNvSpPr txBox="1"/>
          <p:nvPr/>
        </p:nvSpPr>
        <p:spPr>
          <a:xfrm>
            <a:off x="6138780" y="5201815"/>
            <a:ext cx="981102" cy="307777"/>
          </a:xfrm>
          <a:prstGeom prst="rect">
            <a:avLst/>
          </a:prstGeom>
          <a:solidFill>
            <a:srgbClr val="42F92D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Tra-EnKF</a:t>
            </a:r>
          </a:p>
        </p:txBody>
      </p:sp>
      <p:cxnSp>
        <p:nvCxnSpPr>
          <p:cNvPr id="29" name="Straight Arrow Connector 43"/>
          <p:cNvCxnSpPr/>
          <p:nvPr/>
        </p:nvCxnSpPr>
        <p:spPr>
          <a:xfrm flipV="1">
            <a:off x="6516216" y="4264316"/>
            <a:ext cx="144016" cy="937499"/>
          </a:xfrm>
          <a:prstGeom prst="straightConnector1">
            <a:avLst/>
          </a:prstGeom>
          <a:ln w="28575">
            <a:solidFill>
              <a:srgbClr val="2FF80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54"/>
          <p:cNvSpPr txBox="1"/>
          <p:nvPr/>
        </p:nvSpPr>
        <p:spPr>
          <a:xfrm>
            <a:off x="6979787" y="5530587"/>
            <a:ext cx="1040670" cy="30777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Hea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-EnKF</a:t>
            </a:r>
          </a:p>
        </p:txBody>
      </p:sp>
      <p:cxnSp>
        <p:nvCxnSpPr>
          <p:cNvPr id="34" name="Straight Arrow Connector 61"/>
          <p:cNvCxnSpPr/>
          <p:nvPr/>
        </p:nvCxnSpPr>
        <p:spPr>
          <a:xfrm flipH="1" flipV="1">
            <a:off x="6886097" y="4825176"/>
            <a:ext cx="519711" cy="6638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54"/>
          <p:cNvSpPr txBox="1"/>
          <p:nvPr/>
        </p:nvSpPr>
        <p:spPr>
          <a:xfrm>
            <a:off x="7812360" y="5859359"/>
            <a:ext cx="1300356" cy="307777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6mHea-EnKF</a:t>
            </a:r>
          </a:p>
        </p:txBody>
      </p:sp>
      <p:cxnSp>
        <p:nvCxnSpPr>
          <p:cNvPr id="41" name="Straight Arrow Connector 61"/>
          <p:cNvCxnSpPr/>
          <p:nvPr/>
        </p:nvCxnSpPr>
        <p:spPr>
          <a:xfrm flipH="1" flipV="1">
            <a:off x="8160554" y="4663267"/>
            <a:ext cx="301984" cy="1175097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文本框 48"/>
          <p:cNvSpPr txBox="1"/>
          <p:nvPr/>
        </p:nvSpPr>
        <p:spPr>
          <a:xfrm>
            <a:off x="6286174" y="3480567"/>
            <a:ext cx="2239268" cy="338554"/>
          </a:xfrm>
          <a:prstGeom prst="rect">
            <a:avLst/>
          </a:prstGeom>
          <a:solidFill>
            <a:srgbClr val="49ED33"/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b="1" dirty="0">
                <a:solidFill>
                  <a:srgbClr val="C0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temp(0:500) </a:t>
            </a:r>
            <a:r>
              <a:rPr lang="en-US" altLang="zh-CN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rmse</a:t>
            </a:r>
            <a:r>
              <a:rPr lang="en-US" altLang="zh-CN" sz="1600" b="1" dirty="0">
                <a:solidFill>
                  <a:srgbClr val="C0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</a:t>
            </a:r>
            <a:r>
              <a:rPr lang="zh-CN" altLang="en-US" sz="1600" b="1" dirty="0">
                <a:solidFill>
                  <a:srgbClr val="C0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℃</a:t>
            </a:r>
            <a:r>
              <a:rPr lang="en-US" altLang="zh-CN" sz="1600" b="1" dirty="0">
                <a:solidFill>
                  <a:srgbClr val="C0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6286174" y="6207870"/>
            <a:ext cx="2239267" cy="338554"/>
          </a:xfrm>
          <a:prstGeom prst="rect">
            <a:avLst/>
          </a:prstGeom>
          <a:solidFill>
            <a:srgbClr val="49ED33"/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b="1" dirty="0">
                <a:solidFill>
                  <a:srgbClr val="C0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salt(0:500) </a:t>
            </a:r>
            <a:r>
              <a:rPr lang="en-US" altLang="zh-CN" sz="1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rmse</a:t>
            </a:r>
            <a:r>
              <a:rPr lang="en-US" altLang="zh-CN" sz="1600" b="1" dirty="0">
                <a:solidFill>
                  <a:srgbClr val="C0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(PSU)</a:t>
            </a:r>
          </a:p>
        </p:txBody>
      </p:sp>
    </p:spTree>
    <p:extLst>
      <p:ext uri="{BB962C8B-B14F-4D97-AF65-F5344CB8AC3E}">
        <p14:creationId xmlns:p14="http://schemas.microsoft.com/office/powerpoint/2010/main" val="41534105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https://imgsa.baidu.com/baike/c0%3Dbaike80%2C5%2C5%2C80%2C26/sign=ec9c7092c8bf6c81e33a24badd57da50/b21c8701a18b87d657613fe5030828381f30fd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1600" y="0"/>
            <a:ext cx="9245600" cy="6934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101600" y="6217574"/>
            <a:ext cx="7095853" cy="70788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Thank you for your attention</a:t>
            </a:r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！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067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179512" y="332656"/>
            <a:ext cx="8875776" cy="5788878"/>
            <a:chOff x="98591" y="337664"/>
            <a:chExt cx="8875776" cy="5788878"/>
          </a:xfrm>
        </p:grpSpPr>
        <p:sp>
          <p:nvSpPr>
            <p:cNvPr id="35" name="TextBox 34"/>
            <p:cNvSpPr txBox="1"/>
            <p:nvPr/>
          </p:nvSpPr>
          <p:spPr>
            <a:xfrm>
              <a:off x="6507303" y="4802160"/>
              <a:ext cx="219749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Fail to pass the test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21013" y="4802160"/>
              <a:ext cx="215384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Fail to pass the test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98591" y="337664"/>
              <a:ext cx="8875776" cy="5788878"/>
              <a:chOff x="98591" y="337664"/>
              <a:chExt cx="8875776" cy="5788878"/>
            </a:xfrm>
          </p:grpSpPr>
          <p:grpSp>
            <p:nvGrpSpPr>
              <p:cNvPr id="2" name="组合 1"/>
              <p:cNvGrpSpPr/>
              <p:nvPr/>
            </p:nvGrpSpPr>
            <p:grpSpPr>
              <a:xfrm>
                <a:off x="2309224" y="2537463"/>
                <a:ext cx="4564991" cy="1146398"/>
                <a:chOff x="2309224" y="2537463"/>
                <a:chExt cx="4564991" cy="1146398"/>
              </a:xfrm>
            </p:grpSpPr>
            <p:sp>
              <p:nvSpPr>
                <p:cNvPr id="13" name="上箭头 12"/>
                <p:cNvSpPr/>
                <p:nvPr/>
              </p:nvSpPr>
              <p:spPr>
                <a:xfrm>
                  <a:off x="2309224" y="2537463"/>
                  <a:ext cx="216024" cy="517038"/>
                </a:xfrm>
                <a:prstGeom prst="up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上箭头 13"/>
                <p:cNvSpPr/>
                <p:nvPr/>
              </p:nvSpPr>
              <p:spPr>
                <a:xfrm>
                  <a:off x="6632479" y="2537463"/>
                  <a:ext cx="241736" cy="569184"/>
                </a:xfrm>
                <a:prstGeom prst="up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上箭头 17"/>
                <p:cNvSpPr/>
                <p:nvPr/>
              </p:nvSpPr>
              <p:spPr>
                <a:xfrm rot="10800000">
                  <a:off x="4406699" y="3191367"/>
                  <a:ext cx="202564" cy="492494"/>
                </a:xfrm>
                <a:prstGeom prst="up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矩形 50"/>
                <p:cNvSpPr/>
                <p:nvPr/>
              </p:nvSpPr>
              <p:spPr>
                <a:xfrm>
                  <a:off x="2359565" y="3056329"/>
                  <a:ext cx="4453968" cy="114884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3" name="组合 2"/>
              <p:cNvGrpSpPr/>
              <p:nvPr/>
            </p:nvGrpSpPr>
            <p:grpSpPr>
              <a:xfrm>
                <a:off x="2570516" y="3715220"/>
                <a:ext cx="3816424" cy="1289210"/>
                <a:chOff x="2570516" y="3715220"/>
                <a:chExt cx="3816424" cy="1289210"/>
              </a:xfrm>
            </p:grpSpPr>
            <p:sp>
              <p:nvSpPr>
                <p:cNvPr id="11" name="TextBox 10"/>
                <p:cNvSpPr txBox="1"/>
                <p:nvPr/>
              </p:nvSpPr>
              <p:spPr>
                <a:xfrm>
                  <a:off x="2940557" y="3715220"/>
                  <a:ext cx="2909022" cy="369332"/>
                </a:xfrm>
                <a:prstGeom prst="rect">
                  <a:avLst/>
                </a:prstGeom>
                <a:solidFill>
                  <a:srgbClr val="80AA76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Twin experiment setup</a:t>
                  </a:r>
                  <a:endPara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2570516" y="4635098"/>
                  <a:ext cx="3816424" cy="369332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Validation results of </a:t>
                  </a:r>
                  <a:r>
                    <a:rPr lang="en-US" altLang="zh-CN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Hea-EnKF</a:t>
                  </a:r>
                  <a:r>
                    <a:rPr lang="en-US" altLang="zh-CN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endPara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下箭头 52"/>
                <p:cNvSpPr/>
                <p:nvPr/>
              </p:nvSpPr>
              <p:spPr>
                <a:xfrm>
                  <a:off x="4391664" y="4112699"/>
                  <a:ext cx="202566" cy="491041"/>
                </a:xfrm>
                <a:prstGeom prst="down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179511" y="5234208"/>
                <a:ext cx="8784976" cy="892334"/>
                <a:chOff x="179511" y="5234208"/>
                <a:chExt cx="8784976" cy="892334"/>
              </a:xfrm>
            </p:grpSpPr>
            <p:sp>
              <p:nvSpPr>
                <p:cNvPr id="28" name="TextBox 27"/>
                <p:cNvSpPr txBox="1"/>
                <p:nvPr/>
              </p:nvSpPr>
              <p:spPr>
                <a:xfrm>
                  <a:off x="2401747" y="5757210"/>
                  <a:ext cx="4212468" cy="369332"/>
                </a:xfrm>
                <a:prstGeom prst="rect">
                  <a:avLst/>
                </a:prstGeom>
                <a:solidFill>
                  <a:srgbClr val="C0000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The Generation</a:t>
                  </a:r>
                  <a:r>
                    <a:rPr lang="zh-CN" altLang="en-US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of New algorithm</a:t>
                  </a:r>
                  <a:endPara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矩形 40"/>
                <p:cNvSpPr/>
                <p:nvPr/>
              </p:nvSpPr>
              <p:spPr>
                <a:xfrm>
                  <a:off x="179511" y="5234208"/>
                  <a:ext cx="4341327" cy="76515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矩形 46"/>
                <p:cNvSpPr/>
                <p:nvPr/>
              </p:nvSpPr>
              <p:spPr>
                <a:xfrm>
                  <a:off x="4530718" y="5234208"/>
                  <a:ext cx="4433769" cy="8047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5" name="组合 14"/>
              <p:cNvGrpSpPr/>
              <p:nvPr/>
            </p:nvGrpSpPr>
            <p:grpSpPr>
              <a:xfrm>
                <a:off x="98591" y="337664"/>
                <a:ext cx="8875776" cy="4973059"/>
                <a:chOff x="98591" y="337664"/>
                <a:chExt cx="8875776" cy="4973059"/>
              </a:xfrm>
            </p:grpSpPr>
            <p:sp>
              <p:nvSpPr>
                <p:cNvPr id="4" name="TextBox 3"/>
                <p:cNvSpPr txBox="1"/>
                <p:nvPr/>
              </p:nvSpPr>
              <p:spPr>
                <a:xfrm>
                  <a:off x="2879812" y="337664"/>
                  <a:ext cx="3384376" cy="369332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/>
                    <a:t> </a:t>
                  </a:r>
                  <a:r>
                    <a:rPr lang="en-US" altLang="zh-CN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Design of </a:t>
                  </a:r>
                  <a:r>
                    <a:rPr lang="en-US" altLang="zh-CN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Hea-EnKF</a:t>
                  </a:r>
                  <a:r>
                    <a:rPr lang="en-US" altLang="zh-CN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algorithm </a:t>
                  </a:r>
                  <a:endPara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" name="TextBox 4"/>
                <p:cNvSpPr txBox="1"/>
                <p:nvPr/>
              </p:nvSpPr>
              <p:spPr>
                <a:xfrm>
                  <a:off x="1970799" y="1265359"/>
                  <a:ext cx="5391687" cy="369332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Control experiment of </a:t>
                  </a:r>
                  <a:r>
                    <a:rPr lang="en-US" altLang="zh-CN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Hea-EnKF</a:t>
                  </a:r>
                  <a:r>
                    <a:rPr lang="en-US" altLang="zh-CN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and </a:t>
                  </a:r>
                  <a:r>
                    <a:rPr lang="en-US" altLang="zh-CN" b="1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Tra-EnKF</a:t>
                  </a:r>
                  <a:endPara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251520" y="2125124"/>
                  <a:ext cx="3939594" cy="369332"/>
                </a:xfrm>
                <a:prstGeom prst="rect">
                  <a:avLst/>
                </a:prstGeom>
                <a:solidFill>
                  <a:srgbClr val="49ED33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 low-order coupled “climate” model</a:t>
                  </a:r>
                  <a:endPara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4376411" y="2125124"/>
                  <a:ext cx="4444061" cy="381171"/>
                </a:xfrm>
                <a:prstGeom prst="rect">
                  <a:avLst/>
                </a:prstGeom>
                <a:solidFill>
                  <a:srgbClr val="49ED33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 hybrid coupled general circulation model</a:t>
                  </a:r>
                  <a:endParaRPr lang="zh-CN" alt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" name="下箭头 7"/>
                <p:cNvSpPr/>
                <p:nvPr/>
              </p:nvSpPr>
              <p:spPr>
                <a:xfrm>
                  <a:off x="4384677" y="740323"/>
                  <a:ext cx="246608" cy="525035"/>
                </a:xfrm>
                <a:prstGeom prst="down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下箭头 9"/>
                <p:cNvSpPr/>
                <p:nvPr/>
              </p:nvSpPr>
              <p:spPr>
                <a:xfrm>
                  <a:off x="2339752" y="1652668"/>
                  <a:ext cx="216024" cy="472456"/>
                </a:xfrm>
                <a:prstGeom prst="down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矩形 43"/>
                <p:cNvSpPr/>
                <p:nvPr/>
              </p:nvSpPr>
              <p:spPr>
                <a:xfrm>
                  <a:off x="8882176" y="522330"/>
                  <a:ext cx="92191" cy="4788393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6" name="右箭头 45"/>
                <p:cNvSpPr/>
                <p:nvPr/>
              </p:nvSpPr>
              <p:spPr>
                <a:xfrm>
                  <a:off x="107504" y="436023"/>
                  <a:ext cx="2754459" cy="184665"/>
                </a:xfrm>
                <a:prstGeom prst="right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" name="左箭头 47"/>
                <p:cNvSpPr/>
                <p:nvPr/>
              </p:nvSpPr>
              <p:spPr>
                <a:xfrm>
                  <a:off x="6291626" y="436023"/>
                  <a:ext cx="2672861" cy="184665"/>
                </a:xfrm>
                <a:prstGeom prst="left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下箭头 44"/>
                <p:cNvSpPr/>
                <p:nvPr/>
              </p:nvSpPr>
              <p:spPr>
                <a:xfrm>
                  <a:off x="6632478" y="1660400"/>
                  <a:ext cx="216024" cy="472456"/>
                </a:xfrm>
                <a:prstGeom prst="downArrow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矩形 36"/>
                <p:cNvSpPr/>
                <p:nvPr/>
              </p:nvSpPr>
              <p:spPr>
                <a:xfrm>
                  <a:off x="98591" y="522330"/>
                  <a:ext cx="92247" cy="4788393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sp>
        <p:nvSpPr>
          <p:cNvPr id="42" name="下箭头 41"/>
          <p:cNvSpPr/>
          <p:nvPr/>
        </p:nvSpPr>
        <p:spPr>
          <a:xfrm>
            <a:off x="4461032" y="5013176"/>
            <a:ext cx="229151" cy="70766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122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683568" y="1268765"/>
            <a:ext cx="8064896" cy="5184571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 of a finite ensemble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EnKF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Design of a high-efficiency approximate </a:t>
            </a:r>
          </a:p>
          <a:p>
            <a:pPr marL="0" indent="0"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algorithm of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EnKF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Hea-EnKF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altLang="zh-CN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Validation with a low-order coupled “climate”  </a:t>
            </a:r>
          </a:p>
          <a:p>
            <a:pPr marL="0" indent="0"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model</a:t>
            </a:r>
          </a:p>
          <a:p>
            <a:pPr marL="0" indent="0">
              <a:buNone/>
            </a:pPr>
            <a:endParaRPr lang="en-US" altLang="zh-CN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Validation with a hybrid-coupled GCM</a:t>
            </a:r>
          </a:p>
          <a:p>
            <a:pPr marL="0" indent="0">
              <a:buNone/>
            </a:pPr>
            <a:endParaRPr lang="en-US" altLang="zh-CN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Impact of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Hea-EnKF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model forecasts</a:t>
            </a:r>
          </a:p>
          <a:p>
            <a:pPr marL="0" indent="0">
              <a:buNone/>
            </a:pPr>
            <a:endParaRPr lang="en-US" altLang="zh-CN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Discussion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34786" y="303039"/>
            <a:ext cx="7638148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pPr algn="ctr"/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OUTLINE</a:t>
            </a: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0" y="980728"/>
            <a:ext cx="914427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63500" cmpd="thinThick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65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480877" y="69203"/>
            <a:ext cx="8181975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Model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l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imitation &amp; Importance of coupled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d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ata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a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ssimilation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(CDA)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78699" y="2260680"/>
            <a:ext cx="2260600" cy="4297362"/>
            <a:chOff x="504825" y="1616150"/>
            <a:chExt cx="2260600" cy="4297362"/>
          </a:xfrm>
        </p:grpSpPr>
        <p:sp>
          <p:nvSpPr>
            <p:cNvPr id="8194" name="Rectangle 29"/>
            <p:cNvSpPr>
              <a:spLocks noChangeArrowheads="1"/>
            </p:cNvSpPr>
            <p:nvPr/>
          </p:nvSpPr>
          <p:spPr bwMode="auto">
            <a:xfrm>
              <a:off x="504825" y="1616150"/>
              <a:ext cx="2165350" cy="429736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8216" name="Text Box 28"/>
            <p:cNvSpPr txBox="1">
              <a:spLocks noChangeArrowheads="1"/>
            </p:cNvSpPr>
            <p:nvPr/>
          </p:nvSpPr>
          <p:spPr bwMode="auto">
            <a:xfrm>
              <a:off x="619125" y="1666195"/>
              <a:ext cx="2146300" cy="4247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Model Does a good job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Simulate the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   interactions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   of multi-scale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   components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Assess global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   changes due to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   the changes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   of GHG-NA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But: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Different climate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   features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Different climate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   variability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131840" y="2250275"/>
            <a:ext cx="5486400" cy="4318172"/>
            <a:chOff x="1747334" y="2099270"/>
            <a:chExt cx="5486400" cy="4318172"/>
          </a:xfrm>
        </p:grpSpPr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1747334" y="2142305"/>
              <a:ext cx="5486400" cy="42751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27" name="Rectangle 6"/>
            <p:cNvSpPr>
              <a:spLocks noChangeArrowheads="1"/>
            </p:cNvSpPr>
            <p:nvPr/>
          </p:nvSpPr>
          <p:spPr bwMode="auto">
            <a:xfrm>
              <a:off x="2041525" y="2819350"/>
              <a:ext cx="3692023" cy="154781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3094038" y="4918271"/>
              <a:ext cx="3475037" cy="1427163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29" name="Rectangle 8"/>
            <p:cNvSpPr>
              <a:spLocks noChangeArrowheads="1"/>
            </p:cNvSpPr>
            <p:nvPr/>
          </p:nvSpPr>
          <p:spPr bwMode="auto">
            <a:xfrm>
              <a:off x="6317002" y="3539430"/>
              <a:ext cx="695325" cy="749300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1912938" y="5095403"/>
              <a:ext cx="854075" cy="6762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auto">
            <a:xfrm>
              <a:off x="2442658" y="2872952"/>
              <a:ext cx="2676525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Atmosphere model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u, v, T, q,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ps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3822971" y="4842991"/>
              <a:ext cx="1684333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Ocean model</a:t>
              </a:r>
            </a:p>
            <a:p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dirty="0">
                  <a:solidFill>
                    <a:prstClr val="black"/>
                  </a:solidFill>
                  <a:latin typeface="Arial" charset="0"/>
                  <a:ea typeface="宋体" charset="-122"/>
                </a:rPr>
                <a:t>T,S,U,V,</a:t>
              </a:r>
              <a:r>
                <a:rPr lang="el-GR" altLang="zh-CN" dirty="0">
                  <a:solidFill>
                    <a:prstClr val="black"/>
                  </a:solidFill>
                  <a:latin typeface="Arial" charset="0"/>
                  <a:ea typeface="宋体" charset="-122"/>
                </a:rPr>
                <a:t>η</a:t>
              </a:r>
            </a:p>
          </p:txBody>
        </p:sp>
        <p:sp>
          <p:nvSpPr>
            <p:cNvPr id="34" name="Text Box 16"/>
            <p:cNvSpPr txBox="1">
              <a:spLocks noChangeArrowheads="1"/>
            </p:cNvSpPr>
            <p:nvPr/>
          </p:nvSpPr>
          <p:spPr bwMode="auto">
            <a:xfrm>
              <a:off x="1912938" y="5139853"/>
              <a:ext cx="854075" cy="631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Sea-Ice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model</a:t>
              </a:r>
            </a:p>
          </p:txBody>
        </p:sp>
        <p:sp>
          <p:nvSpPr>
            <p:cNvPr id="35" name="Text Box 17"/>
            <p:cNvSpPr txBox="1">
              <a:spLocks noChangeArrowheads="1"/>
            </p:cNvSpPr>
            <p:nvPr/>
          </p:nvSpPr>
          <p:spPr bwMode="auto">
            <a:xfrm>
              <a:off x="6317002" y="3539430"/>
              <a:ext cx="791077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Land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model</a:t>
              </a:r>
            </a:p>
          </p:txBody>
        </p:sp>
        <p:sp>
          <p:nvSpPr>
            <p:cNvPr id="36" name="Line 18"/>
            <p:cNvSpPr>
              <a:spLocks noChangeShapeType="1"/>
            </p:cNvSpPr>
            <p:nvPr/>
          </p:nvSpPr>
          <p:spPr bwMode="auto">
            <a:xfrm flipV="1">
              <a:off x="2143125" y="4397424"/>
              <a:ext cx="15876" cy="65417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37" name="Line 20"/>
            <p:cNvSpPr>
              <a:spLocks noChangeShapeType="1"/>
            </p:cNvSpPr>
            <p:nvPr/>
          </p:nvSpPr>
          <p:spPr bwMode="auto">
            <a:xfrm>
              <a:off x="2787650" y="5624487"/>
              <a:ext cx="314325" cy="31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38" name="Line 21"/>
            <p:cNvSpPr>
              <a:spLocks noChangeShapeType="1"/>
            </p:cNvSpPr>
            <p:nvPr/>
          </p:nvSpPr>
          <p:spPr bwMode="auto">
            <a:xfrm flipH="1">
              <a:off x="2762250" y="5264447"/>
              <a:ext cx="314325" cy="31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39" name="Line 23"/>
            <p:cNvSpPr>
              <a:spLocks noChangeShapeType="1"/>
            </p:cNvSpPr>
            <p:nvPr/>
          </p:nvSpPr>
          <p:spPr bwMode="auto">
            <a:xfrm flipV="1">
              <a:off x="4376738" y="4454424"/>
              <a:ext cx="1587" cy="45085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40" name="Line 24"/>
            <p:cNvSpPr>
              <a:spLocks noChangeShapeType="1"/>
            </p:cNvSpPr>
            <p:nvPr/>
          </p:nvSpPr>
          <p:spPr bwMode="auto">
            <a:xfrm flipH="1" flipV="1">
              <a:off x="5740740" y="3754286"/>
              <a:ext cx="576262" cy="11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41" name="Line 25"/>
            <p:cNvSpPr>
              <a:spLocks noChangeShapeType="1"/>
            </p:cNvSpPr>
            <p:nvPr/>
          </p:nvSpPr>
          <p:spPr bwMode="auto">
            <a:xfrm>
              <a:off x="5786274" y="3971478"/>
              <a:ext cx="53072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42" name="Text Box 28"/>
            <p:cNvSpPr txBox="1">
              <a:spLocks noChangeArrowheads="1"/>
            </p:cNvSpPr>
            <p:nvPr/>
          </p:nvSpPr>
          <p:spPr bwMode="auto">
            <a:xfrm>
              <a:off x="4056631" y="5955479"/>
              <a:ext cx="12065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T</a:t>
              </a:r>
              <a:r>
                <a:rPr kumimoji="0" lang="en-US" sz="1800" b="0" i="0" u="none" strike="noStrike" kern="1200" cap="none" spc="0" normalizeH="0" baseline="30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obs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,S</a:t>
              </a:r>
              <a:r>
                <a:rPr kumimoji="0" lang="en-US" sz="1800" b="0" i="0" u="none" strike="noStrike" kern="1200" cap="none" spc="0" normalizeH="0" baseline="30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obs</a:t>
              </a:r>
              <a:endPara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44" name="Line 32"/>
            <p:cNvSpPr>
              <a:spLocks noChangeShapeType="1"/>
            </p:cNvSpPr>
            <p:nvPr/>
          </p:nvSpPr>
          <p:spPr bwMode="auto">
            <a:xfrm flipH="1">
              <a:off x="3907574" y="2431039"/>
              <a:ext cx="4762" cy="342900"/>
            </a:xfrm>
            <a:prstGeom prst="line">
              <a:avLst/>
            </a:prstGeom>
            <a:noFill/>
            <a:ln w="50800">
              <a:solidFill>
                <a:srgbClr val="339966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45" name="Text Box 33"/>
            <p:cNvSpPr txBox="1">
              <a:spLocks noChangeArrowheads="1"/>
            </p:cNvSpPr>
            <p:nvPr/>
          </p:nvSpPr>
          <p:spPr bwMode="auto">
            <a:xfrm>
              <a:off x="3043478" y="2099270"/>
              <a:ext cx="1752600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GHGNA </a:t>
              </a:r>
              <a:r>
                <a:rPr kumimoji="0" lang="en-US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forcings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47" name="Text Box 64"/>
            <p:cNvSpPr txBox="1">
              <a:spLocks noChangeArrowheads="1"/>
            </p:cNvSpPr>
            <p:nvPr/>
          </p:nvSpPr>
          <p:spPr bwMode="auto">
            <a:xfrm>
              <a:off x="2390775" y="4011263"/>
              <a:ext cx="31464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u</a:t>
              </a:r>
              <a:r>
                <a:rPr kumimoji="0" lang="en-US" sz="1800" b="0" i="0" u="none" strike="noStrike" kern="1200" cap="none" spc="0" normalizeH="0" baseline="30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obs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,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v</a:t>
              </a:r>
              <a:r>
                <a:rPr kumimoji="0" lang="en-US" sz="1800" b="0" i="0" u="none" strike="noStrike" kern="1200" cap="none" spc="0" normalizeH="0" baseline="30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obs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,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T</a:t>
              </a:r>
              <a:r>
                <a:rPr kumimoji="0" lang="en-US" sz="1800" b="0" i="0" u="none" strike="noStrike" kern="1200" cap="none" spc="0" normalizeH="0" baseline="30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obs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,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q</a:t>
              </a:r>
              <a:r>
                <a:rPr kumimoji="0" lang="en-US" sz="1800" b="0" i="0" u="none" strike="noStrike" kern="1200" cap="none" spc="0" normalizeH="0" baseline="30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obs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,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p</a:t>
              </a:r>
              <a:r>
                <a:rPr kumimoji="0" lang="en-US" sz="1800" b="0" i="0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s</a:t>
              </a:r>
              <a:r>
                <a:rPr kumimoji="0" lang="en-US" sz="1800" b="0" i="0" u="none" strike="noStrike" kern="1200" cap="none" spc="0" normalizeH="0" baseline="30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obs</a:t>
              </a:r>
              <a:endPara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48" name="Line 18"/>
            <p:cNvSpPr>
              <a:spLocks noChangeShapeType="1"/>
            </p:cNvSpPr>
            <p:nvPr/>
          </p:nvSpPr>
          <p:spPr bwMode="auto">
            <a:xfrm flipH="1">
              <a:off x="2442658" y="4430123"/>
              <a:ext cx="10030" cy="65221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  <p:sp>
          <p:nvSpPr>
            <p:cNvPr id="50" name="Line 23"/>
            <p:cNvSpPr>
              <a:spLocks noChangeShapeType="1"/>
            </p:cNvSpPr>
            <p:nvPr/>
          </p:nvSpPr>
          <p:spPr bwMode="auto">
            <a:xfrm>
              <a:off x="5305425" y="4401218"/>
              <a:ext cx="0" cy="43815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endParaRPr>
            </a:p>
          </p:txBody>
        </p:sp>
      </p:grpSp>
      <p:sp>
        <p:nvSpPr>
          <p:cNvPr id="51" name="Rectangle 70"/>
          <p:cNvSpPr>
            <a:spLocks noChangeArrowheads="1"/>
          </p:cNvSpPr>
          <p:nvPr/>
        </p:nvSpPr>
        <p:spPr bwMode="auto">
          <a:xfrm>
            <a:off x="506451" y="1235984"/>
            <a:ext cx="8181975" cy="769441"/>
          </a:xfrm>
          <a:prstGeom prst="rect">
            <a:avLst/>
          </a:prstGeom>
          <a:solidFill>
            <a:srgbClr val="42F92D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CDA is good for ocean &amp; climate studies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–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All coupled components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    adjusted by observed data through instantaneously-exchanged fluxes</a:t>
            </a:r>
          </a:p>
        </p:txBody>
      </p:sp>
      <p:sp>
        <p:nvSpPr>
          <p:cNvPr id="55" name="上箭头 54"/>
          <p:cNvSpPr/>
          <p:nvPr/>
        </p:nvSpPr>
        <p:spPr>
          <a:xfrm>
            <a:off x="5087300" y="3809282"/>
            <a:ext cx="204780" cy="411806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上箭头 55"/>
          <p:cNvSpPr/>
          <p:nvPr/>
        </p:nvSpPr>
        <p:spPr>
          <a:xfrm>
            <a:off x="5951396" y="5733256"/>
            <a:ext cx="204780" cy="411806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Line 4"/>
          <p:cNvSpPr>
            <a:spLocks noChangeShapeType="1"/>
          </p:cNvSpPr>
          <p:nvPr/>
        </p:nvSpPr>
        <p:spPr bwMode="auto">
          <a:xfrm>
            <a:off x="-270" y="980728"/>
            <a:ext cx="914427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63500" cmpd="thinThick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Line 18"/>
          <p:cNvSpPr>
            <a:spLocks noChangeShapeType="1"/>
          </p:cNvSpPr>
          <p:nvPr/>
        </p:nvSpPr>
        <p:spPr bwMode="auto">
          <a:xfrm flipH="1">
            <a:off x="7884368" y="4509120"/>
            <a:ext cx="3875" cy="54213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73517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5321300" y="2324100"/>
            <a:ext cx="3243263" cy="3594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1030" name="Rectangle 37"/>
          <p:cNvSpPr>
            <a:spLocks noChangeArrowheads="1"/>
          </p:cNvSpPr>
          <p:nvPr/>
        </p:nvSpPr>
        <p:spPr bwMode="auto">
          <a:xfrm>
            <a:off x="6535738" y="4381500"/>
            <a:ext cx="1774825" cy="1352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1031" name="Rectangle 38"/>
          <p:cNvSpPr>
            <a:spLocks noChangeArrowheads="1"/>
          </p:cNvSpPr>
          <p:nvPr/>
        </p:nvSpPr>
        <p:spPr bwMode="auto">
          <a:xfrm>
            <a:off x="5567363" y="2514600"/>
            <a:ext cx="2743200" cy="155575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1032" name="Rectangle 39"/>
          <p:cNvSpPr>
            <a:spLocks noChangeArrowheads="1"/>
          </p:cNvSpPr>
          <p:nvPr/>
        </p:nvSpPr>
        <p:spPr bwMode="auto">
          <a:xfrm>
            <a:off x="5580063" y="4381500"/>
            <a:ext cx="796925" cy="6016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1033" name="Rectangle 40"/>
          <p:cNvSpPr>
            <a:spLocks noChangeArrowheads="1"/>
          </p:cNvSpPr>
          <p:nvPr/>
        </p:nvSpPr>
        <p:spPr bwMode="auto">
          <a:xfrm>
            <a:off x="5668963" y="3001963"/>
            <a:ext cx="376237" cy="311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1034" name="Rectangle 41"/>
          <p:cNvSpPr>
            <a:spLocks noChangeArrowheads="1"/>
          </p:cNvSpPr>
          <p:nvPr/>
        </p:nvSpPr>
        <p:spPr bwMode="auto">
          <a:xfrm>
            <a:off x="7675563" y="4521200"/>
            <a:ext cx="609600" cy="26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1035" name="Freeform 42"/>
          <p:cNvSpPr>
            <a:spLocks/>
          </p:cNvSpPr>
          <p:nvPr/>
        </p:nvSpPr>
        <p:spPr bwMode="auto">
          <a:xfrm>
            <a:off x="6526213" y="4529138"/>
            <a:ext cx="1604962" cy="801687"/>
          </a:xfrm>
          <a:custGeom>
            <a:avLst/>
            <a:gdLst>
              <a:gd name="T0" fmla="*/ 0 w 1432"/>
              <a:gd name="T1" fmla="*/ 2147483647 h 1023"/>
              <a:gd name="T2" fmla="*/ 2147483647 w 1432"/>
              <a:gd name="T3" fmla="*/ 2147483647 h 1023"/>
              <a:gd name="T4" fmla="*/ 2147483647 w 1432"/>
              <a:gd name="T5" fmla="*/ 2147483647 h 1023"/>
              <a:gd name="T6" fmla="*/ 2147483647 w 1432"/>
              <a:gd name="T7" fmla="*/ 2147483647 h 1023"/>
              <a:gd name="T8" fmla="*/ 2147483647 w 1432"/>
              <a:gd name="T9" fmla="*/ 2147483647 h 1023"/>
              <a:gd name="T10" fmla="*/ 2147483647 w 1432"/>
              <a:gd name="T11" fmla="*/ 2147483647 h 1023"/>
              <a:gd name="T12" fmla="*/ 2147483647 w 1432"/>
              <a:gd name="T13" fmla="*/ 2147483647 h 1023"/>
              <a:gd name="T14" fmla="*/ 2147483647 w 1432"/>
              <a:gd name="T15" fmla="*/ 2147483647 h 1023"/>
              <a:gd name="T16" fmla="*/ 2147483647 w 1432"/>
              <a:gd name="T17" fmla="*/ 2147483647 h 1023"/>
              <a:gd name="T18" fmla="*/ 2147483647 w 1432"/>
              <a:gd name="T19" fmla="*/ 2147483647 h 1023"/>
              <a:gd name="T20" fmla="*/ 2147483647 w 1432"/>
              <a:gd name="T21" fmla="*/ 2147483647 h 1023"/>
              <a:gd name="T22" fmla="*/ 2147483647 w 1432"/>
              <a:gd name="T23" fmla="*/ 2147483647 h 1023"/>
              <a:gd name="T24" fmla="*/ 2147483647 w 1432"/>
              <a:gd name="T25" fmla="*/ 2147483647 h 1023"/>
              <a:gd name="T26" fmla="*/ 2147483647 w 1432"/>
              <a:gd name="T27" fmla="*/ 2147483647 h 1023"/>
              <a:gd name="T28" fmla="*/ 2147483647 w 1432"/>
              <a:gd name="T29" fmla="*/ 2147483647 h 1023"/>
              <a:gd name="T30" fmla="*/ 2147483647 w 1432"/>
              <a:gd name="T31" fmla="*/ 2147483647 h 1023"/>
              <a:gd name="T32" fmla="*/ 2147483647 w 1432"/>
              <a:gd name="T33" fmla="*/ 2147483647 h 1023"/>
              <a:gd name="T34" fmla="*/ 2147483647 w 1432"/>
              <a:gd name="T35" fmla="*/ 2147483647 h 1023"/>
              <a:gd name="T36" fmla="*/ 2147483647 w 1432"/>
              <a:gd name="T37" fmla="*/ 2147483647 h 1023"/>
              <a:gd name="T38" fmla="*/ 2147483647 w 1432"/>
              <a:gd name="T39" fmla="*/ 2147483647 h 102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432"/>
              <a:gd name="T61" fmla="*/ 0 h 1023"/>
              <a:gd name="T62" fmla="*/ 1432 w 1432"/>
              <a:gd name="T63" fmla="*/ 1023 h 102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432" h="1023">
                <a:moveTo>
                  <a:pt x="0" y="1023"/>
                </a:moveTo>
                <a:cubicBezTo>
                  <a:pt x="47" y="1015"/>
                  <a:pt x="211" y="994"/>
                  <a:pt x="283" y="970"/>
                </a:cubicBezTo>
                <a:cubicBezTo>
                  <a:pt x="355" y="947"/>
                  <a:pt x="393" y="907"/>
                  <a:pt x="430" y="879"/>
                </a:cubicBezTo>
                <a:cubicBezTo>
                  <a:pt x="467" y="851"/>
                  <a:pt x="484" y="830"/>
                  <a:pt x="507" y="800"/>
                </a:cubicBezTo>
                <a:cubicBezTo>
                  <a:pt x="530" y="770"/>
                  <a:pt x="548" y="749"/>
                  <a:pt x="567" y="702"/>
                </a:cubicBezTo>
                <a:cubicBezTo>
                  <a:pt x="586" y="654"/>
                  <a:pt x="607" y="573"/>
                  <a:pt x="619" y="518"/>
                </a:cubicBezTo>
                <a:cubicBezTo>
                  <a:pt x="631" y="463"/>
                  <a:pt x="635" y="421"/>
                  <a:pt x="641" y="371"/>
                </a:cubicBezTo>
                <a:cubicBezTo>
                  <a:pt x="647" y="321"/>
                  <a:pt x="651" y="257"/>
                  <a:pt x="656" y="215"/>
                </a:cubicBezTo>
                <a:cubicBezTo>
                  <a:pt x="661" y="173"/>
                  <a:pt x="657" y="134"/>
                  <a:pt x="669" y="118"/>
                </a:cubicBezTo>
                <a:cubicBezTo>
                  <a:pt x="681" y="102"/>
                  <a:pt x="706" y="93"/>
                  <a:pt x="725" y="118"/>
                </a:cubicBezTo>
                <a:cubicBezTo>
                  <a:pt x="744" y="143"/>
                  <a:pt x="766" y="257"/>
                  <a:pt x="781" y="267"/>
                </a:cubicBezTo>
                <a:cubicBezTo>
                  <a:pt x="796" y="277"/>
                  <a:pt x="806" y="210"/>
                  <a:pt x="817" y="175"/>
                </a:cubicBezTo>
                <a:cubicBezTo>
                  <a:pt x="828" y="140"/>
                  <a:pt x="835" y="82"/>
                  <a:pt x="848" y="54"/>
                </a:cubicBezTo>
                <a:cubicBezTo>
                  <a:pt x="861" y="26"/>
                  <a:pt x="881" y="0"/>
                  <a:pt x="894" y="8"/>
                </a:cubicBezTo>
                <a:cubicBezTo>
                  <a:pt x="907" y="16"/>
                  <a:pt x="915" y="43"/>
                  <a:pt x="925" y="100"/>
                </a:cubicBezTo>
                <a:cubicBezTo>
                  <a:pt x="935" y="157"/>
                  <a:pt x="942" y="258"/>
                  <a:pt x="954" y="348"/>
                </a:cubicBezTo>
                <a:cubicBezTo>
                  <a:pt x="966" y="438"/>
                  <a:pt x="978" y="562"/>
                  <a:pt x="997" y="642"/>
                </a:cubicBezTo>
                <a:cubicBezTo>
                  <a:pt x="1016" y="722"/>
                  <a:pt x="1037" y="777"/>
                  <a:pt x="1071" y="827"/>
                </a:cubicBezTo>
                <a:cubicBezTo>
                  <a:pt x="1105" y="877"/>
                  <a:pt x="1141" y="911"/>
                  <a:pt x="1201" y="943"/>
                </a:cubicBezTo>
                <a:cubicBezTo>
                  <a:pt x="1261" y="975"/>
                  <a:pt x="1384" y="1003"/>
                  <a:pt x="1432" y="1019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036" name="Line 43"/>
          <p:cNvSpPr>
            <a:spLocks noChangeShapeType="1"/>
          </p:cNvSpPr>
          <p:nvPr/>
        </p:nvSpPr>
        <p:spPr bwMode="auto">
          <a:xfrm flipV="1">
            <a:off x="6526213" y="5353050"/>
            <a:ext cx="163195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037" name="Line 44"/>
          <p:cNvSpPr>
            <a:spLocks noChangeShapeType="1"/>
          </p:cNvSpPr>
          <p:nvPr/>
        </p:nvSpPr>
        <p:spPr bwMode="auto">
          <a:xfrm>
            <a:off x="7396163" y="4518025"/>
            <a:ext cx="1587" cy="827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038" name="Line 45"/>
          <p:cNvSpPr>
            <a:spLocks noChangeShapeType="1"/>
          </p:cNvSpPr>
          <p:nvPr/>
        </p:nvSpPr>
        <p:spPr bwMode="auto">
          <a:xfrm>
            <a:off x="5548313" y="3790950"/>
            <a:ext cx="17510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039" name="Line 46"/>
          <p:cNvSpPr>
            <a:spLocks noChangeShapeType="1"/>
          </p:cNvSpPr>
          <p:nvPr/>
        </p:nvSpPr>
        <p:spPr bwMode="auto">
          <a:xfrm flipH="1">
            <a:off x="6494463" y="2805113"/>
            <a:ext cx="1587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040" name="Text Box 47"/>
          <p:cNvSpPr txBox="1">
            <a:spLocks noChangeArrowheads="1"/>
          </p:cNvSpPr>
          <p:nvPr/>
        </p:nvSpPr>
        <p:spPr bwMode="auto">
          <a:xfrm>
            <a:off x="5580063" y="292735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Prior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PDF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1041" name="Text Box 48"/>
          <p:cNvSpPr txBox="1">
            <a:spLocks noChangeArrowheads="1"/>
          </p:cNvSpPr>
          <p:nvPr/>
        </p:nvSpPr>
        <p:spPr bwMode="auto">
          <a:xfrm>
            <a:off x="7650163" y="4451350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Analysis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 PDF</a:t>
            </a:r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1042" name="Freeform 49"/>
          <p:cNvSpPr>
            <a:spLocks/>
          </p:cNvSpPr>
          <p:nvPr/>
        </p:nvSpPr>
        <p:spPr bwMode="auto">
          <a:xfrm>
            <a:off x="5626100" y="2755900"/>
            <a:ext cx="1719263" cy="998538"/>
          </a:xfrm>
          <a:custGeom>
            <a:avLst/>
            <a:gdLst>
              <a:gd name="T0" fmla="*/ 0 w 1083"/>
              <a:gd name="T1" fmla="*/ 2147483647 h 782"/>
              <a:gd name="T2" fmla="*/ 2147483647 w 1083"/>
              <a:gd name="T3" fmla="*/ 2147483647 h 782"/>
              <a:gd name="T4" fmla="*/ 2147483647 w 1083"/>
              <a:gd name="T5" fmla="*/ 2147483647 h 782"/>
              <a:gd name="T6" fmla="*/ 2147483647 w 1083"/>
              <a:gd name="T7" fmla="*/ 2147483647 h 782"/>
              <a:gd name="T8" fmla="*/ 2147483647 w 1083"/>
              <a:gd name="T9" fmla="*/ 2147483647 h 782"/>
              <a:gd name="T10" fmla="*/ 2147483647 w 1083"/>
              <a:gd name="T11" fmla="*/ 2147483647 h 782"/>
              <a:gd name="T12" fmla="*/ 2147483647 w 1083"/>
              <a:gd name="T13" fmla="*/ 2147483647 h 782"/>
              <a:gd name="T14" fmla="*/ 2147483647 w 1083"/>
              <a:gd name="T15" fmla="*/ 2147483647 h 782"/>
              <a:gd name="T16" fmla="*/ 2147483647 w 1083"/>
              <a:gd name="T17" fmla="*/ 2147483647 h 782"/>
              <a:gd name="T18" fmla="*/ 2147483647 w 1083"/>
              <a:gd name="T19" fmla="*/ 2147483647 h 782"/>
              <a:gd name="T20" fmla="*/ 2147483647 w 1083"/>
              <a:gd name="T21" fmla="*/ 2147483647 h 782"/>
              <a:gd name="T22" fmla="*/ 2147483647 w 1083"/>
              <a:gd name="T23" fmla="*/ 2147483647 h 782"/>
              <a:gd name="T24" fmla="*/ 2147483647 w 1083"/>
              <a:gd name="T25" fmla="*/ 2147483647 h 782"/>
              <a:gd name="T26" fmla="*/ 2147483647 w 1083"/>
              <a:gd name="T27" fmla="*/ 2147483647 h 782"/>
              <a:gd name="T28" fmla="*/ 2147483647 w 1083"/>
              <a:gd name="T29" fmla="*/ 2147483647 h 782"/>
              <a:gd name="T30" fmla="*/ 2147483647 w 1083"/>
              <a:gd name="T31" fmla="*/ 2147483647 h 782"/>
              <a:gd name="T32" fmla="*/ 2147483647 w 1083"/>
              <a:gd name="T33" fmla="*/ 2147483647 h 782"/>
              <a:gd name="T34" fmla="*/ 2147483647 w 1083"/>
              <a:gd name="T35" fmla="*/ 2147483647 h 782"/>
              <a:gd name="T36" fmla="*/ 2147483647 w 1083"/>
              <a:gd name="T37" fmla="*/ 2147483647 h 782"/>
              <a:gd name="T38" fmla="*/ 2147483647 w 1083"/>
              <a:gd name="T39" fmla="*/ 2147483647 h 782"/>
              <a:gd name="T40" fmla="*/ 2147483647 w 1083"/>
              <a:gd name="T41" fmla="*/ 2147483647 h 78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83"/>
              <a:gd name="T64" fmla="*/ 0 h 782"/>
              <a:gd name="T65" fmla="*/ 1083 w 1083"/>
              <a:gd name="T66" fmla="*/ 782 h 78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83" h="782">
                <a:moveTo>
                  <a:pt x="0" y="782"/>
                </a:moveTo>
                <a:cubicBezTo>
                  <a:pt x="18" y="778"/>
                  <a:pt x="78" y="773"/>
                  <a:pt x="109" y="758"/>
                </a:cubicBezTo>
                <a:cubicBezTo>
                  <a:pt x="140" y="743"/>
                  <a:pt x="167" y="713"/>
                  <a:pt x="186" y="689"/>
                </a:cubicBezTo>
                <a:cubicBezTo>
                  <a:pt x="205" y="665"/>
                  <a:pt x="212" y="646"/>
                  <a:pt x="224" y="612"/>
                </a:cubicBezTo>
                <a:cubicBezTo>
                  <a:pt x="236" y="578"/>
                  <a:pt x="250" y="520"/>
                  <a:pt x="258" y="484"/>
                </a:cubicBezTo>
                <a:cubicBezTo>
                  <a:pt x="266" y="448"/>
                  <a:pt x="265" y="430"/>
                  <a:pt x="270" y="396"/>
                </a:cubicBezTo>
                <a:cubicBezTo>
                  <a:pt x="275" y="362"/>
                  <a:pt x="281" y="321"/>
                  <a:pt x="289" y="280"/>
                </a:cubicBezTo>
                <a:cubicBezTo>
                  <a:pt x="297" y="237"/>
                  <a:pt x="306" y="179"/>
                  <a:pt x="319" y="144"/>
                </a:cubicBezTo>
                <a:cubicBezTo>
                  <a:pt x="333" y="108"/>
                  <a:pt x="349" y="74"/>
                  <a:pt x="368" y="65"/>
                </a:cubicBezTo>
                <a:cubicBezTo>
                  <a:pt x="387" y="57"/>
                  <a:pt x="408" y="69"/>
                  <a:pt x="434" y="92"/>
                </a:cubicBezTo>
                <a:cubicBezTo>
                  <a:pt x="460" y="114"/>
                  <a:pt x="501" y="187"/>
                  <a:pt x="525" y="202"/>
                </a:cubicBezTo>
                <a:cubicBezTo>
                  <a:pt x="550" y="217"/>
                  <a:pt x="563" y="207"/>
                  <a:pt x="580" y="182"/>
                </a:cubicBezTo>
                <a:cubicBezTo>
                  <a:pt x="598" y="157"/>
                  <a:pt x="608" y="80"/>
                  <a:pt x="629" y="53"/>
                </a:cubicBezTo>
                <a:cubicBezTo>
                  <a:pt x="650" y="24"/>
                  <a:pt x="685" y="0"/>
                  <a:pt x="707" y="14"/>
                </a:cubicBezTo>
                <a:cubicBezTo>
                  <a:pt x="729" y="28"/>
                  <a:pt x="747" y="90"/>
                  <a:pt x="762" y="136"/>
                </a:cubicBezTo>
                <a:cubicBezTo>
                  <a:pt x="777" y="182"/>
                  <a:pt x="789" y="234"/>
                  <a:pt x="800" y="289"/>
                </a:cubicBezTo>
                <a:cubicBezTo>
                  <a:pt x="811" y="344"/>
                  <a:pt x="815" y="414"/>
                  <a:pt x="826" y="469"/>
                </a:cubicBezTo>
                <a:cubicBezTo>
                  <a:pt x="837" y="524"/>
                  <a:pt x="853" y="578"/>
                  <a:pt x="867" y="620"/>
                </a:cubicBezTo>
                <a:cubicBezTo>
                  <a:pt x="881" y="662"/>
                  <a:pt x="891" y="696"/>
                  <a:pt x="911" y="721"/>
                </a:cubicBezTo>
                <a:cubicBezTo>
                  <a:pt x="931" y="746"/>
                  <a:pt x="958" y="759"/>
                  <a:pt x="986" y="769"/>
                </a:cubicBezTo>
                <a:cubicBezTo>
                  <a:pt x="1015" y="778"/>
                  <a:pt x="1063" y="778"/>
                  <a:pt x="1083" y="779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043" name="Line 50"/>
          <p:cNvSpPr>
            <a:spLocks noChangeShapeType="1"/>
          </p:cNvSpPr>
          <p:nvPr/>
        </p:nvSpPr>
        <p:spPr bwMode="auto">
          <a:xfrm>
            <a:off x="5934075" y="4070350"/>
            <a:ext cx="0" cy="311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044" name="Text Box 51"/>
          <p:cNvSpPr txBox="1">
            <a:spLocks noChangeArrowheads="1"/>
          </p:cNvSpPr>
          <p:nvPr/>
        </p:nvSpPr>
        <p:spPr bwMode="auto">
          <a:xfrm>
            <a:off x="5548313" y="4459288"/>
            <a:ext cx="7699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Data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Assim</a:t>
            </a:r>
          </a:p>
        </p:txBody>
      </p:sp>
      <p:sp>
        <p:nvSpPr>
          <p:cNvPr id="1045" name="Rectangle 52"/>
          <p:cNvSpPr>
            <a:spLocks noChangeArrowheads="1"/>
          </p:cNvSpPr>
          <p:nvPr/>
        </p:nvSpPr>
        <p:spPr bwMode="auto">
          <a:xfrm>
            <a:off x="7835900" y="2844800"/>
            <a:ext cx="322263" cy="273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1046" name="Freeform 54"/>
          <p:cNvSpPr>
            <a:spLocks/>
          </p:cNvSpPr>
          <p:nvPr/>
        </p:nvSpPr>
        <p:spPr bwMode="auto">
          <a:xfrm>
            <a:off x="7391400" y="3822700"/>
            <a:ext cx="850900" cy="66675"/>
          </a:xfrm>
          <a:custGeom>
            <a:avLst/>
            <a:gdLst>
              <a:gd name="T0" fmla="*/ 0 w 4219"/>
              <a:gd name="T1" fmla="*/ 0 h 1"/>
              <a:gd name="T2" fmla="*/ 2147483647 w 4219"/>
              <a:gd name="T3" fmla="*/ 0 h 1"/>
              <a:gd name="T4" fmla="*/ 0 60000 65536"/>
              <a:gd name="T5" fmla="*/ 0 60000 65536"/>
              <a:gd name="T6" fmla="*/ 0 w 4219"/>
              <a:gd name="T7" fmla="*/ 0 h 1"/>
              <a:gd name="T8" fmla="*/ 4219 w 4219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19" h="1">
                <a:moveTo>
                  <a:pt x="0" y="0"/>
                </a:moveTo>
                <a:lnTo>
                  <a:pt x="4219" y="0"/>
                </a:lnTo>
              </a:path>
            </a:pathLst>
          </a:cu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047" name="Freeform 55"/>
          <p:cNvSpPr>
            <a:spLocks/>
          </p:cNvSpPr>
          <p:nvPr/>
        </p:nvSpPr>
        <p:spPr bwMode="auto">
          <a:xfrm>
            <a:off x="7416800" y="2762250"/>
            <a:ext cx="565150" cy="1044575"/>
          </a:xfrm>
          <a:custGeom>
            <a:avLst/>
            <a:gdLst>
              <a:gd name="T0" fmla="*/ 0 w 505"/>
              <a:gd name="T1" fmla="*/ 2147483647 h 1330"/>
              <a:gd name="T2" fmla="*/ 2147483647 w 505"/>
              <a:gd name="T3" fmla="*/ 2147483647 h 1330"/>
              <a:gd name="T4" fmla="*/ 2147483647 w 505"/>
              <a:gd name="T5" fmla="*/ 2147483647 h 1330"/>
              <a:gd name="T6" fmla="*/ 2147483647 w 505"/>
              <a:gd name="T7" fmla="*/ 2147483647 h 1330"/>
              <a:gd name="T8" fmla="*/ 2147483647 w 505"/>
              <a:gd name="T9" fmla="*/ 2147483647 h 1330"/>
              <a:gd name="T10" fmla="*/ 2147483647 w 505"/>
              <a:gd name="T11" fmla="*/ 2147483647 h 1330"/>
              <a:gd name="T12" fmla="*/ 2147483647 w 505"/>
              <a:gd name="T13" fmla="*/ 2147483647 h 1330"/>
              <a:gd name="T14" fmla="*/ 2147483647 w 505"/>
              <a:gd name="T15" fmla="*/ 2147483647 h 1330"/>
              <a:gd name="T16" fmla="*/ 2147483647 w 505"/>
              <a:gd name="T17" fmla="*/ 2147483647 h 13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05"/>
              <a:gd name="T28" fmla="*/ 0 h 1330"/>
              <a:gd name="T29" fmla="*/ 505 w 505"/>
              <a:gd name="T30" fmla="*/ 1330 h 13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05" h="1330">
                <a:moveTo>
                  <a:pt x="0" y="1309"/>
                </a:moveTo>
                <a:cubicBezTo>
                  <a:pt x="35" y="1314"/>
                  <a:pt x="70" y="1319"/>
                  <a:pt x="94" y="1291"/>
                </a:cubicBezTo>
                <a:cubicBezTo>
                  <a:pt x="118" y="1263"/>
                  <a:pt x="129" y="1196"/>
                  <a:pt x="141" y="1143"/>
                </a:cubicBezTo>
                <a:cubicBezTo>
                  <a:pt x="153" y="1090"/>
                  <a:pt x="154" y="1138"/>
                  <a:pt x="165" y="970"/>
                </a:cubicBezTo>
                <a:cubicBezTo>
                  <a:pt x="176" y="802"/>
                  <a:pt x="183" y="274"/>
                  <a:pt x="204" y="137"/>
                </a:cubicBezTo>
                <a:cubicBezTo>
                  <a:pt x="225" y="0"/>
                  <a:pt x="269" y="6"/>
                  <a:pt x="289" y="145"/>
                </a:cubicBezTo>
                <a:cubicBezTo>
                  <a:pt x="309" y="284"/>
                  <a:pt x="307" y="782"/>
                  <a:pt x="325" y="970"/>
                </a:cubicBezTo>
                <a:cubicBezTo>
                  <a:pt x="343" y="1158"/>
                  <a:pt x="367" y="1214"/>
                  <a:pt x="398" y="1272"/>
                </a:cubicBezTo>
                <a:cubicBezTo>
                  <a:pt x="428" y="1330"/>
                  <a:pt x="483" y="1307"/>
                  <a:pt x="505" y="1316"/>
                </a:cubicBezTo>
              </a:path>
            </a:pathLst>
          </a:custGeom>
          <a:noFill/>
          <a:ln w="19050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048" name="Line 56"/>
          <p:cNvSpPr>
            <a:spLocks noChangeShapeType="1"/>
          </p:cNvSpPr>
          <p:nvPr/>
        </p:nvSpPr>
        <p:spPr bwMode="auto">
          <a:xfrm>
            <a:off x="7688263" y="2738438"/>
            <a:ext cx="0" cy="1103312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graphicFrame>
        <p:nvGraphicFramePr>
          <p:cNvPr id="1026" name="Object 57"/>
          <p:cNvGraphicFramePr>
            <a:graphicFrameLocks noChangeAspect="1"/>
          </p:cNvGraphicFramePr>
          <p:nvPr/>
        </p:nvGraphicFramePr>
        <p:xfrm>
          <a:off x="7570788" y="3768725"/>
          <a:ext cx="29845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Equation" r:id="rId3" imgW="190500" imgH="228600" progId="">
                  <p:embed/>
                </p:oleObj>
              </mc:Choice>
              <mc:Fallback>
                <p:oleObj name="Equation" r:id="rId3" imgW="190500" imgH="228600" progId="">
                  <p:embed/>
                  <p:pic>
                    <p:nvPicPr>
                      <p:cNvPr id="1026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0788" y="3768725"/>
                        <a:ext cx="29845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8"/>
          <p:cNvGraphicFramePr>
            <a:graphicFrameLocks noChangeAspect="1"/>
          </p:cNvGraphicFramePr>
          <p:nvPr/>
        </p:nvGraphicFramePr>
        <p:xfrm>
          <a:off x="6319838" y="3763963"/>
          <a:ext cx="436562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Equation" r:id="rId5" imgW="190417" imgH="253890" progId="Equation.3">
                  <p:embed/>
                </p:oleObj>
              </mc:Choice>
              <mc:Fallback>
                <p:oleObj name="Equation" r:id="rId5" imgW="190417" imgH="253890" progId="Equation.3">
                  <p:embed/>
                  <p:pic>
                    <p:nvPicPr>
                      <p:cNvPr id="1027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9838" y="3763963"/>
                        <a:ext cx="436562" cy="465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9" name="Picture 5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80263" y="5486400"/>
            <a:ext cx="46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0" name="Line 60"/>
          <p:cNvSpPr>
            <a:spLocks noChangeShapeType="1"/>
          </p:cNvSpPr>
          <p:nvPr/>
        </p:nvSpPr>
        <p:spPr bwMode="auto">
          <a:xfrm>
            <a:off x="6402388" y="4681538"/>
            <a:ext cx="1555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graphicFrame>
        <p:nvGraphicFramePr>
          <p:cNvPr id="1028" name="Object 62"/>
          <p:cNvGraphicFramePr>
            <a:graphicFrameLocks noChangeAspect="1"/>
          </p:cNvGraphicFramePr>
          <p:nvPr/>
        </p:nvGraphicFramePr>
        <p:xfrm>
          <a:off x="6881813" y="3438525"/>
          <a:ext cx="127000" cy="15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1028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1813" y="3438525"/>
                        <a:ext cx="127000" cy="155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1" name="Line 69"/>
          <p:cNvSpPr>
            <a:spLocks noChangeShapeType="1"/>
          </p:cNvSpPr>
          <p:nvPr/>
        </p:nvSpPr>
        <p:spPr bwMode="auto">
          <a:xfrm flipH="1">
            <a:off x="7027863" y="313055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1052" name="Text Box 53"/>
          <p:cNvSpPr txBox="1">
            <a:spLocks noChangeArrowheads="1"/>
          </p:cNvSpPr>
          <p:nvPr/>
        </p:nvSpPr>
        <p:spPr bwMode="auto">
          <a:xfrm>
            <a:off x="7764463" y="274955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obs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PDF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1053" name="Rectangle 70"/>
          <p:cNvSpPr>
            <a:spLocks noChangeArrowheads="1"/>
          </p:cNvSpPr>
          <p:nvPr/>
        </p:nvSpPr>
        <p:spPr bwMode="auto">
          <a:xfrm>
            <a:off x="317500" y="1085850"/>
            <a:ext cx="86264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+mn-cs"/>
              </a:rPr>
              <a:t>ECDA is OPTIMAL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+mn-cs"/>
              </a:rPr>
              <a:t>for ocean &amp; climate studies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+mn-cs"/>
              </a:rPr>
              <a:t>– An ensemble of model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+mn-cs"/>
              </a:rPr>
              <a:t>     integrations establishing the background error statistics to extract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+mn-cs"/>
              </a:rPr>
              <a:t>obs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+mn-cs"/>
              </a:rPr>
              <a:t>     information, addressing the probabilistic nature of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+mn-cs"/>
              </a:rPr>
              <a:t>Ocn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+mn-cs"/>
              </a:rPr>
              <a:t> &amp;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+mn-cs"/>
              </a:rPr>
              <a:t>Clim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+mn-cs"/>
              </a:rPr>
              <a:t> evolution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SimSun" pitchFamily="2" charset="-122"/>
              <a:cs typeface="+mn-cs"/>
            </a:endParaRPr>
          </a:p>
        </p:txBody>
      </p:sp>
      <p:sp>
        <p:nvSpPr>
          <p:cNvPr id="1054" name="Text Box 4"/>
          <p:cNvSpPr txBox="1">
            <a:spLocks noChangeArrowheads="1"/>
          </p:cNvSpPr>
          <p:nvPr/>
        </p:nvSpPr>
        <p:spPr bwMode="auto">
          <a:xfrm>
            <a:off x="1408113" y="301625"/>
            <a:ext cx="5962650" cy="519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SimSun" pitchFamily="2" charset="-122"/>
                <a:cs typeface="Arial" charset="0"/>
              </a:rPr>
              <a:t>Ensemble CDA (ECDA)</a:t>
            </a:r>
          </a:p>
        </p:txBody>
      </p:sp>
      <p:sp>
        <p:nvSpPr>
          <p:cNvPr id="1055" name="Rectangle 70"/>
          <p:cNvSpPr>
            <a:spLocks noChangeArrowheads="1"/>
          </p:cNvSpPr>
          <p:nvPr/>
        </p:nvSpPr>
        <p:spPr bwMode="auto">
          <a:xfrm>
            <a:off x="301625" y="2097088"/>
            <a:ext cx="4711700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Balanced: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 Ensemble statistics provides multivariate relationships, such as temperature-salinity relationship and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geostrophic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 balance.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Coherent: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 A set of self-balanced and coherent initial coupled states generates optimal ensemble initialization of coupled model with minimum initial shocks.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Extendable/Renewable: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 Ensemble-based CDA is naturally and easily to be extended/renewed as the model becomes more comprehensive.</a:t>
            </a:r>
          </a:p>
        </p:txBody>
      </p:sp>
    </p:spTree>
    <p:extLst>
      <p:ext uri="{BB962C8B-B14F-4D97-AF65-F5344CB8AC3E}">
        <p14:creationId xmlns:p14="http://schemas.microsoft.com/office/powerpoint/2010/main" val="185364493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2" name="Text Box 4"/>
          <p:cNvSpPr txBox="1">
            <a:spLocks noChangeArrowheads="1"/>
          </p:cNvSpPr>
          <p:nvPr/>
        </p:nvSpPr>
        <p:spPr bwMode="auto">
          <a:xfrm>
            <a:off x="2483768" y="188640"/>
            <a:ext cx="4320480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宋体" charset="-122"/>
                <a:cs typeface="+mn-cs"/>
              </a:rPr>
              <a:t>ECDA System Structure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>
            <a:extLst>
              <a:ext uri="{FF2B5EF4-FFF2-40B4-BE49-F238E27FC236}">
                <a16:creationId xmlns:a16="http://schemas.microsoft.com/office/drawing/2014/main" id="{514AF205-7ABA-453E-AEFC-32CE90B5C4E1}"/>
              </a:ext>
            </a:extLst>
          </p:cNvPr>
          <p:cNvGrpSpPr/>
          <p:nvPr/>
        </p:nvGrpSpPr>
        <p:grpSpPr>
          <a:xfrm>
            <a:off x="-468560" y="1052736"/>
            <a:ext cx="9218209" cy="5735638"/>
            <a:chOff x="-83734" y="930275"/>
            <a:chExt cx="9218209" cy="5735638"/>
          </a:xfrm>
        </p:grpSpPr>
        <p:sp>
          <p:nvSpPr>
            <p:cNvPr id="19" name="Rectangle 18"/>
            <p:cNvSpPr/>
            <p:nvPr/>
          </p:nvSpPr>
          <p:spPr>
            <a:xfrm>
              <a:off x="0" y="1023938"/>
              <a:ext cx="9134475" cy="123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1267" name="Picture 1"/>
            <p:cNvPicPr>
              <a:picLocks noChangeAspect="1"/>
            </p:cNvPicPr>
            <p:nvPr/>
          </p:nvPicPr>
          <p:blipFill>
            <a:blip r:embed="rId2"/>
            <a:srcRect l="11581" t="33905" r="67078" b="39429"/>
            <a:stretch>
              <a:fillRect/>
            </a:stretch>
          </p:blipFill>
          <p:spPr bwMode="auto">
            <a:xfrm>
              <a:off x="1673225" y="1138238"/>
              <a:ext cx="1774825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68" name="Picture 1"/>
            <p:cNvPicPr>
              <a:picLocks noChangeAspect="1"/>
            </p:cNvPicPr>
            <p:nvPr/>
          </p:nvPicPr>
          <p:blipFill>
            <a:blip r:embed="rId3"/>
            <a:srcRect t="15631" b="15088"/>
            <a:stretch>
              <a:fillRect/>
            </a:stretch>
          </p:blipFill>
          <p:spPr bwMode="auto">
            <a:xfrm>
              <a:off x="1236663" y="3221038"/>
              <a:ext cx="2649537" cy="146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-83734" y="4844637"/>
              <a:ext cx="2362208" cy="400110"/>
            </a:xfrm>
            <a:prstGeom prst="rect">
              <a:avLst/>
            </a:prstGeom>
            <a:noFill/>
            <a:scene3d>
              <a:camera prst="orthographicFront">
                <a:rot lat="2400000" lon="0" rev="5400000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Rockwell Condensed" panose="02060603050405020104" pitchFamily="18" charset="0"/>
                  <a:ea typeface="宋体" charset="-122"/>
                  <a:cs typeface="+mn-cs"/>
                </a:rPr>
                <a:t>Earth Observing System</a:t>
              </a:r>
            </a:p>
          </p:txBody>
        </p:sp>
        <p:pic>
          <p:nvPicPr>
            <p:cNvPr id="11270" name="Picture 1"/>
            <p:cNvPicPr>
              <a:picLocks noChangeAspect="1"/>
            </p:cNvPicPr>
            <p:nvPr/>
          </p:nvPicPr>
          <p:blipFill>
            <a:blip r:embed="rId2"/>
            <a:srcRect l="10825" t="67044" r="65805" b="5002"/>
            <a:stretch>
              <a:fillRect/>
            </a:stretch>
          </p:blipFill>
          <p:spPr bwMode="auto">
            <a:xfrm>
              <a:off x="1600200" y="4591050"/>
              <a:ext cx="1944688" cy="191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1" name="Picture 1"/>
            <p:cNvPicPr>
              <a:picLocks noChangeAspect="1"/>
            </p:cNvPicPr>
            <p:nvPr/>
          </p:nvPicPr>
          <p:blipFill>
            <a:blip r:embed="rId2"/>
            <a:srcRect l="34302" t="31056" r="44247" b="37987"/>
            <a:stretch>
              <a:fillRect/>
            </a:stretch>
          </p:blipFill>
          <p:spPr bwMode="auto">
            <a:xfrm>
              <a:off x="3697288" y="930275"/>
              <a:ext cx="1784350" cy="2122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2" name="Picture 1"/>
            <p:cNvPicPr>
              <a:picLocks noChangeAspect="1"/>
            </p:cNvPicPr>
            <p:nvPr/>
          </p:nvPicPr>
          <p:blipFill>
            <a:blip r:embed="rId2"/>
            <a:srcRect l="56184" t="51645" r="21204" b="21304"/>
            <a:stretch>
              <a:fillRect/>
            </a:stretch>
          </p:blipFill>
          <p:spPr bwMode="auto">
            <a:xfrm>
              <a:off x="4405313" y="2922588"/>
              <a:ext cx="1881187" cy="1855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4" name="Rectangle 11"/>
            <p:cNvSpPr>
              <a:spLocks noChangeArrowheads="1"/>
            </p:cNvSpPr>
            <p:nvPr/>
          </p:nvSpPr>
          <p:spPr bwMode="auto">
            <a:xfrm>
              <a:off x="6251575" y="3981450"/>
              <a:ext cx="144463" cy="9144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itchFamily="34" charset="0"/>
                <a:ea typeface="宋体" charset="-122"/>
                <a:cs typeface="+mn-cs"/>
              </a:endParaRPr>
            </a:p>
          </p:txBody>
        </p:sp>
        <p:pic>
          <p:nvPicPr>
            <p:cNvPr id="11275" name="Picture 1"/>
            <p:cNvPicPr>
              <a:picLocks noChangeAspect="1"/>
            </p:cNvPicPr>
            <p:nvPr/>
          </p:nvPicPr>
          <p:blipFill>
            <a:blip r:embed="rId2"/>
            <a:srcRect l="33556" t="67044" r="44138" b="4355"/>
            <a:stretch>
              <a:fillRect/>
            </a:stretch>
          </p:blipFill>
          <p:spPr bwMode="auto">
            <a:xfrm>
              <a:off x="3692525" y="4589463"/>
              <a:ext cx="1855788" cy="1960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6" name="Picture 1"/>
            <p:cNvPicPr>
              <a:picLocks noChangeAspect="1"/>
            </p:cNvPicPr>
            <p:nvPr/>
          </p:nvPicPr>
          <p:blipFill>
            <a:blip r:embed="rId2"/>
            <a:srcRect l="77303" t="47504" r="922" b="20268"/>
            <a:stretch>
              <a:fillRect/>
            </a:stretch>
          </p:blipFill>
          <p:spPr bwMode="auto">
            <a:xfrm>
              <a:off x="6443663" y="2655888"/>
              <a:ext cx="1811337" cy="2211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8" name="TextBox 4"/>
            <p:cNvSpPr txBox="1">
              <a:spLocks noChangeArrowheads="1"/>
            </p:cNvSpPr>
            <p:nvPr/>
          </p:nvSpPr>
          <p:spPr bwMode="auto">
            <a:xfrm>
              <a:off x="2022475" y="4527550"/>
              <a:ext cx="10795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itchFamily="34" charset="0"/>
                  <a:ea typeface="宋体" charset="-122"/>
                  <a:cs typeface="+mn-cs"/>
                </a:rPr>
                <a:t>Atmosphere</a:t>
              </a:r>
            </a:p>
          </p:txBody>
        </p:sp>
        <p:sp>
          <p:nvSpPr>
            <p:cNvPr id="11279" name="TextBox 19"/>
            <p:cNvSpPr txBox="1">
              <a:spLocks noChangeArrowheads="1"/>
            </p:cNvSpPr>
            <p:nvPr/>
          </p:nvSpPr>
          <p:spPr bwMode="auto">
            <a:xfrm>
              <a:off x="2238375" y="6361113"/>
              <a:ext cx="6445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itchFamily="34" charset="0"/>
                  <a:ea typeface="宋体" charset="-122"/>
                  <a:cs typeface="+mn-cs"/>
                </a:rPr>
                <a:t>Ocean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59918" y="1852718"/>
              <a:ext cx="2362201" cy="400110"/>
            </a:xfrm>
            <a:prstGeom prst="rect">
              <a:avLst/>
            </a:prstGeom>
            <a:noFill/>
            <a:scene3d>
              <a:camera prst="orthographicFront">
                <a:rot lat="2400000" lon="0" rev="5400000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Rockwell Condensed" panose="02060603050405020104" pitchFamily="18" charset="0"/>
                  <a:ea typeface="宋体" charset="-122"/>
                  <a:cs typeface="+mn-cs"/>
                </a:rPr>
                <a:t>Earth System Model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33324" y="3600191"/>
              <a:ext cx="1267276" cy="400110"/>
            </a:xfrm>
            <a:prstGeom prst="rect">
              <a:avLst/>
            </a:prstGeom>
            <a:noFill/>
            <a:scene3d>
              <a:camera prst="orthographicFront">
                <a:rot lat="2400000" lon="0" rev="5400000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Rockwell Condensed" panose="02060603050405020104" pitchFamily="18" charset="0"/>
                  <a:ea typeface="宋体" charset="-122"/>
                  <a:cs typeface="+mn-cs"/>
                </a:rPr>
                <a:t>Assimilation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858377" y="1127215"/>
              <a:ext cx="3008022" cy="5354933"/>
              <a:chOff x="5858377" y="1127215"/>
              <a:chExt cx="3008022" cy="5354933"/>
            </a:xfrm>
          </p:grpSpPr>
          <p:sp>
            <p:nvSpPr>
              <p:cNvPr id="11273" name="Rectangle 10"/>
              <p:cNvSpPr>
                <a:spLocks noChangeArrowheads="1"/>
              </p:cNvSpPr>
              <p:nvPr/>
            </p:nvSpPr>
            <p:spPr bwMode="auto">
              <a:xfrm>
                <a:off x="6259513" y="2897188"/>
                <a:ext cx="144462" cy="9144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 pitchFamily="34" charset="0"/>
                  <a:ea typeface="宋体" charset="-122"/>
                  <a:cs typeface="+mn-cs"/>
                </a:endParaRPr>
              </a:p>
            </p:txBody>
          </p:sp>
          <p:sp>
            <p:nvSpPr>
              <p:cNvPr id="16" name="Isosceles Triangle 15"/>
              <p:cNvSpPr/>
              <p:nvPr/>
            </p:nvSpPr>
            <p:spPr bwMode="auto">
              <a:xfrm>
                <a:off x="6178096" y="3744016"/>
                <a:ext cx="590366" cy="228600"/>
              </a:xfrm>
              <a:prstGeom prst="triangle">
                <a:avLst/>
              </a:prstGeom>
              <a:solidFill>
                <a:schemeClr val="bg1"/>
              </a:solidFill>
              <a:ln>
                <a:noFill/>
              </a:ln>
              <a:effectLst/>
              <a:scene3d>
                <a:camera prst="orthographicFront">
                  <a:rot lat="0" lon="0" rev="16200000"/>
                </a:camera>
                <a:lightRig rig="threePt" dir="t"/>
              </a:scene3d>
              <a:extLst/>
            </p:spPr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endParaRP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5871434" y="5097153"/>
                <a:ext cx="2981907" cy="1384995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宋体" charset="-122"/>
                    <a:cs typeface="+mn-cs"/>
                  </a:rPr>
                  <a:t>N times of model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宋体" charset="-122"/>
                    <a:cs typeface="+mn-cs"/>
                  </a:rPr>
                  <a:t>CP resource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宋体" charset="-122"/>
                    <a:cs typeface="+mn-cs"/>
                  </a:rPr>
                  <a:t>requirements !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858377" y="1127215"/>
                <a:ext cx="3008022" cy="1384995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宋体" charset="-122"/>
                    <a:cs typeface="+mn-cs"/>
                  </a:rPr>
                  <a:t>N-member model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宋体" charset="-122"/>
                    <a:cs typeface="+mn-cs"/>
                  </a:rPr>
                  <a:t>ensemble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宋体" charset="-122"/>
                    <a:cs typeface="+mn-cs"/>
                  </a:rPr>
                  <a:t>integrations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505928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635896" y="390252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461662" y="89807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40309" y="180231"/>
            <a:ext cx="7638148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  <a:ea typeface="SimSun" charset="0"/>
                <a:cs typeface="+mn-cs"/>
              </a:rPr>
              <a:t>Limitation of traditional </a:t>
            </a:r>
            <a:r>
              <a:rPr lang="en-US" altLang="en-US" sz="2400" b="1" dirty="0">
                <a:solidFill>
                  <a:srgbClr val="0000FF"/>
                </a:solidFill>
                <a:latin typeface="Times New Roman" charset="0"/>
              </a:rPr>
              <a:t>f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  <a:ea typeface="SimSun" charset="0"/>
                <a:cs typeface="+mn-cs"/>
              </a:rPr>
              <a:t>inite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  <a:ea typeface="SimSun" charset="0"/>
                <a:cs typeface="+mn-cs"/>
              </a:rPr>
              <a:t>-size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  <a:ea typeface="SimSun" charset="0"/>
                <a:cs typeface="+mn-cs"/>
              </a:rPr>
              <a:t>EnKF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charset="0"/>
                <a:ea typeface="SimSun" charset="0"/>
                <a:cs typeface="+mn-cs"/>
              </a:rPr>
              <a:t> (Tra-EnKF)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943997" y="898071"/>
            <a:ext cx="5020393" cy="5786547"/>
            <a:chOff x="3323505" y="898071"/>
            <a:chExt cx="5020393" cy="5786547"/>
          </a:xfrm>
        </p:grpSpPr>
        <p:grpSp>
          <p:nvGrpSpPr>
            <p:cNvPr id="4" name="Group 3"/>
            <p:cNvGrpSpPr/>
            <p:nvPr/>
          </p:nvGrpSpPr>
          <p:grpSpPr>
            <a:xfrm>
              <a:off x="3461662" y="898071"/>
              <a:ext cx="4882236" cy="5607958"/>
              <a:chOff x="3461662" y="898071"/>
              <a:chExt cx="4882236" cy="5607958"/>
            </a:xfrm>
          </p:grpSpPr>
          <p:pic>
            <p:nvPicPr>
              <p:cNvPr id="5121" name="Picture 1" descr="w+20+100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986"/>
              <a:stretch/>
            </p:blipFill>
            <p:spPr bwMode="auto">
              <a:xfrm>
                <a:off x="3494314" y="3902529"/>
                <a:ext cx="4849584" cy="2603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23" name="Picture 3" descr="x1+20+100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296"/>
              <a:stretch/>
            </p:blipFill>
            <p:spPr bwMode="auto">
              <a:xfrm>
                <a:off x="3461662" y="898071"/>
                <a:ext cx="4833250" cy="2603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3331032" y="1998371"/>
              <a:ext cx="607859" cy="369332"/>
            </a:xfrm>
            <a:prstGeom prst="rect">
              <a:avLst/>
            </a:prstGeom>
            <a:solidFill>
              <a:schemeClr val="bg1"/>
            </a:solidFill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PDF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323505" y="4869160"/>
              <a:ext cx="772019" cy="369332"/>
            </a:xfrm>
            <a:prstGeom prst="rect">
              <a:avLst/>
            </a:prstGeom>
            <a:solidFill>
              <a:schemeClr val="bg1"/>
            </a:solidFill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PDF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69971" y="3348533"/>
              <a:ext cx="317279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Fast-Varying (ATM) Variables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95548" y="6315286"/>
              <a:ext cx="326679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宋体" charset="-122"/>
                  <a:cs typeface="+mn-cs"/>
                </a:rPr>
                <a:t>Slow-Varying (OCN) Variables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98E63B8-3FF3-4F07-BE05-9F7A2D187625}"/>
              </a:ext>
            </a:extLst>
          </p:cNvPr>
          <p:cNvGrpSpPr/>
          <p:nvPr/>
        </p:nvGrpSpPr>
        <p:grpSpPr>
          <a:xfrm>
            <a:off x="289118" y="1114425"/>
            <a:ext cx="3706818" cy="5455466"/>
            <a:chOff x="35496" y="1114425"/>
            <a:chExt cx="3706818" cy="5455466"/>
          </a:xfrm>
        </p:grpSpPr>
        <p:grpSp>
          <p:nvGrpSpPr>
            <p:cNvPr id="13" name="组合 12"/>
            <p:cNvGrpSpPr/>
            <p:nvPr/>
          </p:nvGrpSpPr>
          <p:grpSpPr>
            <a:xfrm>
              <a:off x="35496" y="1114425"/>
              <a:ext cx="3706818" cy="2124214"/>
              <a:chOff x="407988" y="1114425"/>
              <a:chExt cx="3706818" cy="2124214"/>
            </a:xfrm>
          </p:grpSpPr>
          <p:sp>
            <p:nvSpPr>
              <p:cNvPr id="12" name="Rectangle 70"/>
              <p:cNvSpPr>
                <a:spLocks noChangeArrowheads="1"/>
              </p:cNvSpPr>
              <p:nvPr/>
            </p:nvSpPr>
            <p:spPr bwMode="auto">
              <a:xfrm>
                <a:off x="407988" y="1484313"/>
                <a:ext cx="3706818" cy="1754326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charset="0"/>
                  </a:defRPr>
                </a:lvl9pPr>
              </a:lstStyle>
              <a:p>
                <a:pPr marL="2857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charset="2"/>
                  <a:buChar char="ü"/>
                  <a:tabLst/>
                  <a:defRPr/>
                </a:pPr>
                <a:r>
                  <a:rPr kumimoji="0" lang="en-US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charset="0"/>
                    <a:ea typeface="SimSun" charset="0"/>
                    <a:cs typeface="+mn-cs"/>
                  </a:rPr>
                  <a:t>N times computing power demanding of model for ensemble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charset="0"/>
                  <a:ea typeface="SimSun" charset="0"/>
                  <a:cs typeface="+mn-cs"/>
                </a:endParaRPr>
              </a:p>
              <a:p>
                <a:pPr marL="2857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charset="2"/>
                  <a:buChar char="ü"/>
                  <a:tabLst/>
                  <a:defRPr/>
                </a:pPr>
                <a:r>
                  <a:rPr kumimoji="0" lang="en-US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charset="0"/>
                    <a:ea typeface="SimSun" charset="0"/>
                    <a:cs typeface="+mn-cs"/>
                  </a:rPr>
                  <a:t>Restricting ECDA only for low-res prediction system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08216" y="1114425"/>
                <a:ext cx="3706590" cy="369888"/>
              </a:xfrm>
              <a:prstGeom prst="rect">
                <a:avLst/>
              </a:prstGeom>
              <a:solidFill>
                <a:srgbClr val="42F92D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1. Computing power limitation:</a:t>
                </a: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35496" y="3348533"/>
              <a:ext cx="3706818" cy="3221358"/>
              <a:chOff x="359229" y="3562264"/>
              <a:chExt cx="3706818" cy="3221358"/>
            </a:xfrm>
          </p:grpSpPr>
          <p:sp>
            <p:nvSpPr>
              <p:cNvPr id="15" name="Rectangle 70"/>
              <p:cNvSpPr>
                <a:spLocks noChangeArrowheads="1"/>
              </p:cNvSpPr>
              <p:nvPr/>
            </p:nvSpPr>
            <p:spPr bwMode="auto">
              <a:xfrm>
                <a:off x="359229" y="3931597"/>
                <a:ext cx="3706818" cy="2852025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charset="0"/>
                  </a:defRPr>
                </a:lvl9pPr>
              </a:lstStyle>
              <a:p>
                <a:pPr marL="285750" lvl="0" indent="-285750" algn="l" eaLnBrk="1" hangingPunct="1">
                  <a:buFont typeface="Wingdings" charset="2"/>
                  <a:buChar char="ü"/>
                  <a:defRPr/>
                </a:pPr>
                <a:r>
                  <a:rPr kumimoji="0" lang="en-US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charset="0"/>
                    <a:ea typeface="SimSun" charset="0"/>
                    <a:cs typeface="+mn-cs"/>
                  </a:rPr>
                  <a:t>Insufficient representation on </a:t>
                </a:r>
                <a:r>
                  <a:rPr lang="en-US" altLang="en-US" sz="2000" b="1" dirty="0">
                    <a:solidFill>
                      <a:prstClr val="white"/>
                    </a:solidFill>
                    <a:latin typeface="Times New Roman" charset="0"/>
                  </a:rPr>
                  <a:t>statistics of slow-varying </a:t>
                </a:r>
                <a:r>
                  <a:rPr kumimoji="0" lang="en-US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charset="0"/>
                    <a:ea typeface="SimSun" charset="0"/>
                    <a:cs typeface="+mn-cs"/>
                  </a:rPr>
                  <a:t>flows by a finite ensemble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charset="0"/>
                  <a:ea typeface="SimSun" charset="0"/>
                  <a:cs typeface="+mn-cs"/>
                </a:endParaRPr>
              </a:p>
              <a:p>
                <a:pPr marL="2857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charset="2"/>
                  <a:buChar char="ü"/>
                  <a:tabLst/>
                  <a:defRPr/>
                </a:pPr>
                <a:r>
                  <a:rPr lang="en-US" altLang="en-US" sz="2000" b="1" dirty="0">
                    <a:solidFill>
                      <a:prstClr val="white"/>
                    </a:solidFill>
                    <a:latin typeface="Times New Roman" charset="0"/>
                  </a:rPr>
                  <a:t>Restricted</a:t>
                </a:r>
                <a:r>
                  <a:rPr kumimoji="0" lang="en-US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charset="0"/>
                    <a:ea typeface="SimSun" charset="0"/>
                    <a:cs typeface="+mn-cs"/>
                  </a:rPr>
                  <a:t> accuracy of ocean state estimates</a:t>
                </a:r>
              </a:p>
              <a:p>
                <a:pPr marL="2857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charset="2"/>
                  <a:buChar char="ü"/>
                  <a:tabLst/>
                  <a:defRPr/>
                </a:pPr>
                <a:endParaRPr kumimoji="0" lang="en-US" altLang="en-US" sz="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charset="0"/>
                  <a:ea typeface="SimSun" charset="0"/>
                  <a:cs typeface="+mn-cs"/>
                </a:endParaRPr>
              </a:p>
              <a:p>
                <a:pPr marL="2857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charset="2"/>
                  <a:buChar char="ü"/>
                  <a:tabLst/>
                  <a:defRPr/>
                </a:pPr>
                <a:r>
                  <a:rPr kumimoji="0" lang="en-US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charset="0"/>
                    <a:ea typeface="SimSun" charset="0"/>
                    <a:cs typeface="+mn-cs"/>
                  </a:rPr>
                  <a:t>Restricted prediction skill due to </a:t>
                </a:r>
                <a:r>
                  <a:rPr lang="en-US" altLang="en-US" sz="2000" b="1" dirty="0">
                    <a:solidFill>
                      <a:prstClr val="white"/>
                    </a:solidFill>
                    <a:latin typeface="Times New Roman" charset="0"/>
                  </a:rPr>
                  <a:t>limited</a:t>
                </a:r>
                <a:r>
                  <a:rPr kumimoji="0" lang="en-US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charset="0"/>
                    <a:ea typeface="SimSun" charset="0"/>
                    <a:cs typeface="+mn-cs"/>
                  </a:rPr>
                  <a:t> accuracy of initial conditions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62878" y="3562264"/>
                <a:ext cx="3703168" cy="369332"/>
              </a:xfrm>
              <a:prstGeom prst="rect">
                <a:avLst/>
              </a:prstGeom>
              <a:solidFill>
                <a:srgbClr val="2FF809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2. Science limitation:</a:t>
                </a:r>
              </a:p>
            </p:txBody>
          </p:sp>
        </p:grpSp>
      </p:grpSp>
      <p:cxnSp>
        <p:nvCxnSpPr>
          <p:cNvPr id="18" name="Straight Arrow Connector 17"/>
          <p:cNvCxnSpPr/>
          <p:nvPr/>
        </p:nvCxnSpPr>
        <p:spPr>
          <a:xfrm>
            <a:off x="5257805" y="2253400"/>
            <a:ext cx="244923" cy="14689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1991" y="1990496"/>
            <a:ext cx="1197892" cy="369332"/>
          </a:xfrm>
          <a:prstGeom prst="rect">
            <a:avLst/>
          </a:prstGeom>
          <a:noFill/>
          <a:scene3d>
            <a:camera prst="orthographicFront">
              <a:rot lat="0" lon="0" rev="4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True PDF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460222" y="1886778"/>
            <a:ext cx="100653" cy="366622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286488" y="2090110"/>
            <a:ext cx="1704313" cy="369332"/>
          </a:xfrm>
          <a:prstGeom prst="rect">
            <a:avLst/>
          </a:prstGeom>
          <a:noFill/>
          <a:scene3d>
            <a:camera prst="orthographicFront">
              <a:rot lat="0" lon="0" rev="20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20-m simulated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286488" y="1322614"/>
            <a:ext cx="0" cy="12573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650429" y="2448514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100-m simulated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05174" y="5418317"/>
            <a:ext cx="1197892" cy="369332"/>
          </a:xfrm>
          <a:prstGeom prst="rect">
            <a:avLst/>
          </a:prstGeom>
          <a:noFill/>
          <a:scene3d>
            <a:camera prst="orthographicFront">
              <a:rot lat="0" lon="0" rev="30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True PDF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5720896" y="5385659"/>
            <a:ext cx="266895" cy="1846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430547" y="4686224"/>
            <a:ext cx="1819729" cy="369332"/>
          </a:xfrm>
          <a:prstGeom prst="rect">
            <a:avLst/>
          </a:prstGeom>
          <a:noFill/>
          <a:scene3d>
            <a:camera prst="orthographicFront">
              <a:rot lat="0" lon="0" rev="36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100-m simulated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5650429" y="4686224"/>
            <a:ext cx="203914" cy="1846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7919579" y="5350002"/>
            <a:ext cx="231522" cy="231638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411234" y="1152532"/>
            <a:ext cx="1409237" cy="5137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411235" y="4129779"/>
            <a:ext cx="1409237" cy="536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-122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04304" y="5116349"/>
            <a:ext cx="1704313" cy="369332"/>
          </a:xfrm>
          <a:prstGeom prst="rect">
            <a:avLst/>
          </a:prstGeom>
          <a:noFill/>
          <a:scene3d>
            <a:camera prst="orthographicFront">
              <a:rot lat="0" lon="0" rev="186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20-m simulated</a:t>
            </a:r>
          </a:p>
        </p:txBody>
      </p:sp>
      <p:sp>
        <p:nvSpPr>
          <p:cNvPr id="34" name="Line 4"/>
          <p:cNvSpPr>
            <a:spLocks noChangeShapeType="1"/>
          </p:cNvSpPr>
          <p:nvPr/>
        </p:nvSpPr>
        <p:spPr bwMode="auto">
          <a:xfrm>
            <a:off x="0" y="980728"/>
            <a:ext cx="914427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63500" cmpd="thinThick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89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55042" y="77723"/>
            <a:ext cx="7977398" cy="83099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rgbClr val="0033CC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Design of a high-efficiency approximate algorithm of </a:t>
            </a:r>
            <a:r>
              <a:rPr lang="en-US" altLang="zh-CN" sz="2400" b="1" dirty="0" err="1">
                <a:solidFill>
                  <a:srgbClr val="0033CC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EnKF</a:t>
            </a:r>
            <a:r>
              <a:rPr lang="en-US" altLang="zh-CN" sz="2400" b="1" dirty="0">
                <a:solidFill>
                  <a:srgbClr val="0033CC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 (</a:t>
            </a:r>
            <a:r>
              <a:rPr lang="en-US" altLang="zh-CN" sz="2400" b="1" dirty="0" err="1">
                <a:solidFill>
                  <a:srgbClr val="0033CC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Hea-EnKF</a:t>
            </a:r>
            <a:r>
              <a:rPr lang="en-US" altLang="zh-CN" sz="2400" b="1" dirty="0">
                <a:solidFill>
                  <a:srgbClr val="0033CC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)</a:t>
            </a:r>
            <a:endParaRPr lang="en-US" altLang="en-US" sz="2400" b="1" dirty="0">
              <a:solidFill>
                <a:srgbClr val="0033CC"/>
              </a:solidFill>
              <a:latin typeface="Times New Roman" panose="02020603050405020304" pitchFamily="18" charset="0"/>
              <a:ea typeface="宋体" charset="-122"/>
              <a:cs typeface="Times New Roman" panose="02020603050405020304" pitchFamily="18" charset="0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0" y="980728"/>
            <a:ext cx="9144270" cy="0"/>
          </a:xfrm>
          <a:prstGeom prst="line">
            <a:avLst/>
          </a:prstGeom>
          <a:solidFill>
            <a:schemeClr val="bg1">
              <a:lumMod val="85000"/>
            </a:schemeClr>
          </a:solidFill>
          <a:ln w="63500" cmpd="thinThick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DDE5BC9-CC6C-4F57-B534-A77D37C07038}"/>
              </a:ext>
            </a:extLst>
          </p:cNvPr>
          <p:cNvGrpSpPr/>
          <p:nvPr/>
        </p:nvGrpSpPr>
        <p:grpSpPr>
          <a:xfrm>
            <a:off x="419426" y="1124744"/>
            <a:ext cx="8329038" cy="5643919"/>
            <a:chOff x="179512" y="1124744"/>
            <a:chExt cx="8329038" cy="5643919"/>
          </a:xfrm>
        </p:grpSpPr>
        <p:grpSp>
          <p:nvGrpSpPr>
            <p:cNvPr id="11" name="Group 70"/>
            <p:cNvGrpSpPr/>
            <p:nvPr/>
          </p:nvGrpSpPr>
          <p:grpSpPr>
            <a:xfrm>
              <a:off x="179512" y="1153812"/>
              <a:ext cx="4248470" cy="2059164"/>
              <a:chOff x="549973" y="780225"/>
              <a:chExt cx="3861925" cy="2762608"/>
            </a:xfrm>
          </p:grpSpPr>
          <p:sp>
            <p:nvSpPr>
              <p:cNvPr id="12" name="Rectangle 70"/>
              <p:cNvSpPr>
                <a:spLocks noChangeArrowheads="1"/>
              </p:cNvSpPr>
              <p:nvPr/>
            </p:nvSpPr>
            <p:spPr bwMode="auto">
              <a:xfrm>
                <a:off x="549973" y="1149557"/>
                <a:ext cx="3861925" cy="2393276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charset="0"/>
                  </a:defRPr>
                </a:lvl9pPr>
              </a:lstStyle>
              <a:p>
                <a:pPr marL="2857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charset="2"/>
                  <a:buChar char="ü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charset="0"/>
                    <a:ea typeface="SimSun" charset="0"/>
                    <a:cs typeface="+mn-cs"/>
                  </a:rPr>
                  <a:t>Historical data in single model solution sampling stationary and slow-varying parts of background flow PDF</a:t>
                </a:r>
              </a:p>
              <a:p>
                <a:pPr marL="2857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charset="2"/>
                  <a:buChar char="ü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charset="0"/>
                    <a:ea typeface="SimSun" charset="0"/>
                    <a:cs typeface="+mn-cs"/>
                  </a:rPr>
                  <a:t>Currently-updated model integration information sampling fast-varying part of  background flow PDF</a:t>
                </a:r>
              </a:p>
            </p:txBody>
          </p:sp>
          <p:sp>
            <p:nvSpPr>
              <p:cNvPr id="13" name="TextBox 74"/>
              <p:cNvSpPr txBox="1"/>
              <p:nvPr/>
            </p:nvSpPr>
            <p:spPr>
              <a:xfrm>
                <a:off x="549973" y="780225"/>
                <a:ext cx="3861925" cy="382924"/>
              </a:xfrm>
              <a:prstGeom prst="rect">
                <a:avLst/>
              </a:prstGeom>
              <a:solidFill>
                <a:srgbClr val="42F92D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Hea</a:t>
                </a:r>
                <a:r>
                  <a:rPr lang="en-US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-EnKF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charset="0"/>
                    <a:ea typeface="宋体" charset="-122"/>
                  </a:rPr>
                  <a:t> </a:t>
                </a:r>
                <a:r>
                  <a:rPr lang="en-US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idea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charset="0"/>
                    <a:ea typeface="宋体" charset="-122"/>
                  </a:rPr>
                  <a:t>:</a:t>
                </a:r>
              </a:p>
            </p:txBody>
          </p:sp>
        </p:grpSp>
        <p:grpSp>
          <p:nvGrpSpPr>
            <p:cNvPr id="14" name="Group 68"/>
            <p:cNvGrpSpPr/>
            <p:nvPr/>
          </p:nvGrpSpPr>
          <p:grpSpPr>
            <a:xfrm>
              <a:off x="4553860" y="1124744"/>
              <a:ext cx="3954690" cy="1849219"/>
              <a:chOff x="393697" y="1734912"/>
              <a:chExt cx="3721108" cy="1849219"/>
            </a:xfrm>
          </p:grpSpPr>
          <p:sp>
            <p:nvSpPr>
              <p:cNvPr id="15" name="Rectangle 70"/>
              <p:cNvSpPr>
                <a:spLocks noChangeArrowheads="1"/>
              </p:cNvSpPr>
              <p:nvPr/>
            </p:nvSpPr>
            <p:spPr bwMode="auto">
              <a:xfrm>
                <a:off x="393697" y="2106803"/>
                <a:ext cx="3706818" cy="1477328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charset="0"/>
                  </a:defRPr>
                </a:lvl9pPr>
              </a:lstStyle>
              <a:p>
                <a:pPr marL="2857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charset="2"/>
                  <a:buChar char="ü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charset="0"/>
                    <a:ea typeface="SimSun" charset="0"/>
                    <a:cs typeface="+mn-cs"/>
                  </a:rPr>
                  <a:t>Single model solution-based</a:t>
                </a:r>
              </a:p>
              <a:p>
                <a:pPr marL="2857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charset="2"/>
                  <a:buChar char="ü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charset="0"/>
                    <a:ea typeface="SimSun" charset="0"/>
                    <a:cs typeface="+mn-cs"/>
                  </a:rPr>
                  <a:t>Only a small fraction of </a:t>
                </a:r>
                <a:r>
                  <a:rPr kumimoji="0" lang="en-US" alt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charset="0"/>
                    <a:ea typeface="SimSun" charset="0"/>
                    <a:cs typeface="+mn-cs"/>
                  </a:rPr>
                  <a:t>Tra-EnKF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charset="0"/>
                    <a:ea typeface="SimSun" charset="0"/>
                    <a:cs typeface="+mn-cs"/>
                  </a:rPr>
                  <a:t>  resources</a:t>
                </a:r>
              </a:p>
              <a:p>
                <a:pPr marL="2857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charset="2"/>
                  <a:buChar char="ü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charset="0"/>
                    <a:ea typeface="SimSun" charset="0"/>
                    <a:cs typeface="+mn-cs"/>
                  </a:rPr>
                  <a:t>Applicable to any HR model intractable with current CP power</a:t>
                </a:r>
              </a:p>
            </p:txBody>
          </p:sp>
          <p:sp>
            <p:nvSpPr>
              <p:cNvPr id="16" name="TextBox 9"/>
              <p:cNvSpPr txBox="1"/>
              <p:nvPr/>
            </p:nvSpPr>
            <p:spPr>
              <a:xfrm>
                <a:off x="408215" y="1734912"/>
                <a:ext cx="3706590" cy="381120"/>
              </a:xfrm>
              <a:prstGeom prst="rect">
                <a:avLst/>
              </a:prstGeom>
              <a:solidFill>
                <a:srgbClr val="42F92D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1" dirty="0" err="1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Hea</a:t>
                </a:r>
                <a:r>
                  <a:rPr lang="en-US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-EnKF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charset="0"/>
                    <a:ea typeface="宋体" charset="-122"/>
                  </a:rPr>
                  <a:t> </a:t>
                </a:r>
                <a:r>
                  <a:rPr lang="en-US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breaking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charset="0"/>
                    <a:ea typeface="宋体" charset="-122"/>
                  </a:rPr>
                  <a:t> </a:t>
                </a:r>
                <a:r>
                  <a:rPr lang="en-US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CP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charset="0"/>
                    <a:ea typeface="宋体" charset="-122"/>
                  </a:rPr>
                  <a:t> </a:t>
                </a:r>
                <a:r>
                  <a:rPr lang="en-US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limitation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charset="0"/>
                    <a:ea typeface="宋体" charset="-122"/>
                  </a:rPr>
                  <a:t>:</a:t>
                </a:r>
              </a:p>
            </p:txBody>
          </p:sp>
        </p:grpSp>
        <p:grpSp>
          <p:nvGrpSpPr>
            <p:cNvPr id="17" name="Group 69"/>
            <p:cNvGrpSpPr/>
            <p:nvPr/>
          </p:nvGrpSpPr>
          <p:grpSpPr>
            <a:xfrm>
              <a:off x="4532926" y="3140968"/>
              <a:ext cx="3970200" cy="2127458"/>
              <a:chOff x="350937" y="4230960"/>
              <a:chExt cx="3970200" cy="2127458"/>
            </a:xfrm>
          </p:grpSpPr>
          <p:sp>
            <p:nvSpPr>
              <p:cNvPr id="18" name="Rectangle 70"/>
              <p:cNvSpPr>
                <a:spLocks noChangeArrowheads="1"/>
              </p:cNvSpPr>
              <p:nvPr/>
            </p:nvSpPr>
            <p:spPr bwMode="auto">
              <a:xfrm>
                <a:off x="350937" y="4604092"/>
                <a:ext cx="3960437" cy="1754326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SimSun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SimSun" charset="0"/>
                  </a:defRPr>
                </a:lvl9pPr>
              </a:lstStyle>
              <a:p>
                <a:pPr marL="2857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charset="2"/>
                  <a:buChar char="ü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charset="0"/>
                    <a:ea typeface="SimSun" charset="0"/>
                    <a:cs typeface="+mn-cs"/>
                  </a:rPr>
                  <a:t>Improving representation </a:t>
                </a:r>
                <a:r>
                  <a:rPr lang="en-US" altLang="en-US" sz="1800" b="1" dirty="0">
                    <a:solidFill>
                      <a:prstClr val="white"/>
                    </a:solidFill>
                    <a:latin typeface="Times New Roman" charset="0"/>
                  </a:rPr>
                  <a:t>of statistics on</a:t>
                </a: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charset="0"/>
                    <a:ea typeface="SimSun" charset="0"/>
                    <a:cs typeface="+mn-cs"/>
                  </a:rPr>
                  <a:t> slow-varying background flows with long time data</a:t>
                </a:r>
              </a:p>
              <a:p>
                <a:pPr marL="2857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charset="2"/>
                  <a:buChar char="ü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charset="0"/>
                    <a:ea typeface="SimSun" charset="0"/>
                    <a:cs typeface="+mn-cs"/>
                  </a:rPr>
                  <a:t>Improving assimilation quality?</a:t>
                </a:r>
              </a:p>
              <a:p>
                <a:pPr marL="285750" marR="0" lvl="0" indent="-28575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charset="2"/>
                  <a:buChar char="ü"/>
                  <a:tabLst/>
                  <a:defRPr/>
                </a:pPr>
                <a:r>
                  <a:rPr kumimoji="0" lang="en-US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charset="0"/>
                    <a:ea typeface="SimSun" charset="0"/>
                    <a:cs typeface="+mn-cs"/>
                  </a:rPr>
                  <a:t>Improving prediction skills?</a:t>
                </a:r>
              </a:p>
            </p:txBody>
          </p:sp>
          <p:sp>
            <p:nvSpPr>
              <p:cNvPr id="19" name="TextBox 15"/>
              <p:cNvSpPr txBox="1"/>
              <p:nvPr/>
            </p:nvSpPr>
            <p:spPr>
              <a:xfrm>
                <a:off x="361494" y="4230960"/>
                <a:ext cx="3959643" cy="369332"/>
              </a:xfrm>
              <a:prstGeom prst="rect">
                <a:avLst/>
              </a:prstGeom>
              <a:solidFill>
                <a:srgbClr val="2FF809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Scientific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charset="0"/>
                    <a:ea typeface="宋体" charset="-122"/>
                  </a:rPr>
                  <a:t> </a:t>
                </a:r>
                <a:r>
                  <a:rPr lang="en-US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advantages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charset="0"/>
                    <a:ea typeface="宋体" charset="-122"/>
                  </a:rPr>
                  <a:t>:</a:t>
                </a:r>
              </a:p>
            </p:txBody>
          </p:sp>
        </p:grpSp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58B210EE-210E-42E4-A424-5A8051DBE2F9}"/>
                </a:ext>
              </a:extLst>
            </p:cNvPr>
            <p:cNvSpPr txBox="1"/>
            <p:nvPr/>
          </p:nvSpPr>
          <p:spPr>
            <a:xfrm>
              <a:off x="179512" y="5417929"/>
              <a:ext cx="4248471" cy="132343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err="1">
                  <a:solidFill>
                    <a:schemeClr val="bg1"/>
                  </a:solidFill>
                </a:rPr>
                <a:t>Hea-EnKF</a:t>
              </a:r>
              <a:r>
                <a:rPr lang="en-US" altLang="zh-CN" sz="2000" b="1" dirty="0">
                  <a:solidFill>
                    <a:schemeClr val="bg1"/>
                  </a:solidFill>
                </a:rPr>
                <a:t> implementation consisting of 3 filtering processes:  </a:t>
              </a:r>
            </a:p>
            <a:p>
              <a:r>
                <a:rPr lang="en-US" altLang="zh-CN" sz="2000" b="1" dirty="0">
                  <a:solidFill>
                    <a:schemeClr val="bg1"/>
                  </a:solidFill>
                </a:rPr>
                <a:t>Stationary filtering, Low-frequency filtering &amp; High-frequency filtering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9D3B3328-0FB7-4943-A10B-0480C60ECB63}"/>
                </a:ext>
              </a:extLst>
            </p:cNvPr>
            <p:cNvSpPr txBox="1"/>
            <p:nvPr/>
          </p:nvSpPr>
          <p:spPr>
            <a:xfrm>
              <a:off x="4573265" y="5445224"/>
              <a:ext cx="3887167" cy="132343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</a:rPr>
                <a:t>When CP-resources are applicable, the new algorithm could include further </a:t>
              </a:r>
              <a:r>
                <a:rPr lang="en-US" altLang="zh-CN" sz="2000" b="1" dirty="0" err="1">
                  <a:solidFill>
                    <a:schemeClr val="bg1"/>
                  </a:solidFill>
                </a:rPr>
                <a:t>EnKF</a:t>
              </a:r>
              <a:r>
                <a:rPr lang="en-US" altLang="zh-CN" sz="2000" b="1" dirty="0">
                  <a:solidFill>
                    <a:schemeClr val="bg1"/>
                  </a:solidFill>
                </a:rPr>
                <a:t> filtering with a small-size </a:t>
              </a:r>
              <a:r>
                <a:rPr lang="en-US" altLang="zh-CN" sz="2000" b="1" dirty="0" err="1">
                  <a:solidFill>
                    <a:schemeClr val="bg1"/>
                  </a:solidFill>
                </a:rPr>
                <a:t>Hea-EnKF</a:t>
              </a:r>
              <a:r>
                <a:rPr lang="en-US" altLang="zh-CN" sz="2000" b="1" dirty="0">
                  <a:solidFill>
                    <a:schemeClr val="bg1"/>
                  </a:solidFill>
                </a:rPr>
                <a:t> collections.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71F06A9D-5370-4EE5-A8F4-E7DA924E5675}"/>
                </a:ext>
              </a:extLst>
            </p:cNvPr>
            <p:cNvSpPr txBox="1"/>
            <p:nvPr/>
          </p:nvSpPr>
          <p:spPr>
            <a:xfrm>
              <a:off x="179512" y="3617729"/>
              <a:ext cx="4248472" cy="1323439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</a:rPr>
                <a:t>The co-varying between model locations (variables)</a:t>
              </a:r>
              <a:r>
                <a:rPr lang="zh-CN" altLang="en-US" sz="20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000" b="1" dirty="0">
                  <a:solidFill>
                    <a:schemeClr val="bg1"/>
                  </a:solidFill>
                </a:rPr>
                <a:t>is sampled (approximated) by time series instead of different ensemble member values.</a:t>
              </a:r>
            </a:p>
          </p:txBody>
        </p:sp>
        <p:sp>
          <p:nvSpPr>
            <p:cNvPr id="22" name="TextBox 74">
              <a:extLst>
                <a:ext uri="{FF2B5EF4-FFF2-40B4-BE49-F238E27FC236}">
                  <a16:creationId xmlns:a16="http://schemas.microsoft.com/office/drawing/2014/main" id="{481280BD-0CB1-4AC0-879C-BFFC993DE43A}"/>
                </a:ext>
              </a:extLst>
            </p:cNvPr>
            <p:cNvSpPr txBox="1"/>
            <p:nvPr/>
          </p:nvSpPr>
          <p:spPr>
            <a:xfrm>
              <a:off x="179512" y="5087796"/>
              <a:ext cx="4248470" cy="369332"/>
            </a:xfrm>
            <a:prstGeom prst="rect">
              <a:avLst/>
            </a:prstGeom>
            <a:solidFill>
              <a:srgbClr val="42F92D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Hea-EnKF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宋体" charset="-122"/>
                </a:rPr>
                <a:t> </a:t>
              </a:r>
              <a:r>
                <a:rPr lang="en-US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rPr>
                <a:t>implementation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宋体" charset="-122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7878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E02C430-464B-4DD1-A41D-7E42C9AD5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3886" y="3429000"/>
            <a:ext cx="6424458" cy="27781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1B1337CC-BCEC-4B35-8BEE-09408F6802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067429"/>
              </p:ext>
            </p:extLst>
          </p:nvPr>
        </p:nvGraphicFramePr>
        <p:xfrm>
          <a:off x="4499992" y="764704"/>
          <a:ext cx="4464496" cy="2504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4" imgW="3352800" imgH="1701800" progId="Equation.DSMT4">
                  <p:embed/>
                </p:oleObj>
              </mc:Choice>
              <mc:Fallback>
                <p:oleObj name="Equation" r:id="rId4" imgW="3352800" imgH="1701800" progId="Equation.DSMT4">
                  <p:embed/>
                  <p:pic>
                    <p:nvPicPr>
                      <p:cNvPr id="20" name="对象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764704"/>
                        <a:ext cx="4464496" cy="2504679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B4E48FCB-EFC9-4CFE-A8F2-B4B9FC2B8D97}"/>
              </a:ext>
            </a:extLst>
          </p:cNvPr>
          <p:cNvSpPr txBox="1"/>
          <p:nvPr/>
        </p:nvSpPr>
        <p:spPr>
          <a:xfrm>
            <a:off x="179512" y="1052736"/>
            <a:ext cx="3697295" cy="193899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Lorenz-63 chaotic model</a:t>
            </a:r>
          </a:p>
          <a:p>
            <a:pPr algn="ctr"/>
            <a:r>
              <a:rPr lang="en-US" altLang="zh-CN" sz="2400" dirty="0"/>
              <a:t>+</a:t>
            </a:r>
          </a:p>
          <a:p>
            <a:pPr algn="ctr"/>
            <a:r>
              <a:rPr lang="en-US" altLang="zh-CN" sz="2400" dirty="0"/>
              <a:t>Slab ocean</a:t>
            </a:r>
          </a:p>
          <a:p>
            <a:pPr algn="ctr"/>
            <a:r>
              <a:rPr lang="en-US" altLang="zh-CN" sz="2400" dirty="0"/>
              <a:t>+</a:t>
            </a:r>
          </a:p>
          <a:p>
            <a:pPr algn="ctr"/>
            <a:r>
              <a:rPr lang="en-US" altLang="zh-CN" sz="2400" dirty="0"/>
              <a:t>Pycnocline predictive model</a:t>
            </a:r>
            <a:endParaRPr lang="zh-CN" altLang="en-US" sz="2400" dirty="0"/>
          </a:p>
        </p:txBody>
      </p:sp>
      <p:sp>
        <p:nvSpPr>
          <p:cNvPr id="5" name="箭头: 右 4">
            <a:extLst>
              <a:ext uri="{FF2B5EF4-FFF2-40B4-BE49-F238E27FC236}">
                <a16:creationId xmlns:a16="http://schemas.microsoft.com/office/drawing/2014/main" id="{04B1DD8E-0A76-4AE4-BE20-F04E505E5F68}"/>
              </a:ext>
            </a:extLst>
          </p:cNvPr>
          <p:cNvSpPr/>
          <p:nvPr/>
        </p:nvSpPr>
        <p:spPr>
          <a:xfrm>
            <a:off x="3995937" y="2017043"/>
            <a:ext cx="432048" cy="1878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69C5526F-49B0-4E6C-96AD-F56D1E987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1173" y="87015"/>
            <a:ext cx="5259099" cy="4616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charset="0"/>
              </a:defRPr>
            </a:lvl9pPr>
          </a:lstStyle>
          <a:p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charset="-122"/>
                <a:cs typeface="Times New Roman" panose="02020603050405020304" pitchFamily="18" charset="0"/>
              </a:rPr>
              <a:t>A low-order coupled “climate”  model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771D9C2-7DD7-4278-8E10-FCB548A49D37}"/>
              </a:ext>
            </a:extLst>
          </p:cNvPr>
          <p:cNvSpPr txBox="1"/>
          <p:nvPr/>
        </p:nvSpPr>
        <p:spPr>
          <a:xfrm>
            <a:off x="5868144" y="6366761"/>
            <a:ext cx="2460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solidFill>
                  <a:srgbClr val="0000FF"/>
                </a:solidFill>
              </a:rPr>
              <a:t>(Zhang et al. 2012Tellus)</a:t>
            </a:r>
            <a:endParaRPr lang="zh-CN" altLang="en-US" i="1" dirty="0">
              <a:solidFill>
                <a:srgbClr val="0000FF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0DAB4CD-C623-4D37-918D-4A2317BE4870}"/>
              </a:ext>
            </a:extLst>
          </p:cNvPr>
          <p:cNvSpPr txBox="1"/>
          <p:nvPr/>
        </p:nvSpPr>
        <p:spPr>
          <a:xfrm>
            <a:off x="3998849" y="6381328"/>
            <a:ext cx="1797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altLang="zh-CN" i="1" dirty="0">
                <a:solidFill>
                  <a:srgbClr val="0000FF"/>
                </a:solidFill>
              </a:rPr>
              <a:t>(Zhang 2011GRL)</a:t>
            </a:r>
            <a:endParaRPr lang="zh-CN" altLang="en-US" i="1" dirty="0">
              <a:solidFill>
                <a:srgbClr val="0000FF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99DE6A1-80BD-434E-870F-DE6AEDCB39FB}"/>
              </a:ext>
            </a:extLst>
          </p:cNvPr>
          <p:cNvSpPr txBox="1"/>
          <p:nvPr/>
        </p:nvSpPr>
        <p:spPr>
          <a:xfrm>
            <a:off x="683568" y="6372036"/>
            <a:ext cx="286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solidFill>
                  <a:srgbClr val="0000FF"/>
                </a:solidFill>
              </a:rPr>
              <a:t>(</a:t>
            </a:r>
            <a:r>
              <a:rPr lang="en-US" altLang="zh-CN" i="1" dirty="0" err="1">
                <a:solidFill>
                  <a:srgbClr val="0000FF"/>
                </a:solidFill>
              </a:rPr>
              <a:t>Gnanadesikan</a:t>
            </a:r>
            <a:r>
              <a:rPr lang="en-US" altLang="zh-CN" i="1" dirty="0">
                <a:solidFill>
                  <a:srgbClr val="0000FF"/>
                </a:solidFill>
              </a:rPr>
              <a:t> 1999Science)</a:t>
            </a:r>
            <a:endParaRPr lang="zh-CN" altLang="en-US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02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2089</Words>
  <Application>Microsoft Office PowerPoint</Application>
  <PresentationFormat>全屏显示(4:3)</PresentationFormat>
  <Paragraphs>360</Paragraphs>
  <Slides>25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SimSun</vt:lpstr>
      <vt:lpstr>SimSun</vt:lpstr>
      <vt:lpstr>微软雅黑</vt:lpstr>
      <vt:lpstr>Arial</vt:lpstr>
      <vt:lpstr>Calibri</vt:lpstr>
      <vt:lpstr>Cambria Math</vt:lpstr>
      <vt:lpstr>Rockwell Condensed</vt:lpstr>
      <vt:lpstr>Times New Roman</vt:lpstr>
      <vt:lpstr>Wingdings</vt:lpstr>
      <vt:lpstr>Office 主题</vt:lpstr>
      <vt:lpstr>1_Office 主题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High Efficiency Approximation of EnKF for Coupled Model Data Assimilation </dc:title>
  <dc:creator>Administrator</dc:creator>
  <cp:lastModifiedBy>zhangsq</cp:lastModifiedBy>
  <cp:revision>149</cp:revision>
  <dcterms:created xsi:type="dcterms:W3CDTF">2017-11-09T10:04:24Z</dcterms:created>
  <dcterms:modified xsi:type="dcterms:W3CDTF">2017-11-21T10:49:48Z</dcterms:modified>
</cp:coreProperties>
</file>