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9" r:id="rId2"/>
    <p:sldId id="360" r:id="rId3"/>
    <p:sldId id="349" r:id="rId4"/>
    <p:sldId id="350" r:id="rId5"/>
    <p:sldId id="328" r:id="rId6"/>
    <p:sldId id="329" r:id="rId7"/>
    <p:sldId id="352" r:id="rId8"/>
    <p:sldId id="331" r:id="rId9"/>
    <p:sldId id="332" r:id="rId10"/>
    <p:sldId id="353" r:id="rId11"/>
    <p:sldId id="346" r:id="rId12"/>
    <p:sldId id="316" r:id="rId13"/>
    <p:sldId id="334" r:id="rId14"/>
    <p:sldId id="335" r:id="rId15"/>
    <p:sldId id="336" r:id="rId16"/>
    <p:sldId id="338" r:id="rId17"/>
    <p:sldId id="306" r:id="rId18"/>
    <p:sldId id="341" r:id="rId19"/>
    <p:sldId id="354" r:id="rId20"/>
    <p:sldId id="307" r:id="rId21"/>
    <p:sldId id="308" r:id="rId22"/>
    <p:sldId id="309" r:id="rId23"/>
    <p:sldId id="356" r:id="rId24"/>
    <p:sldId id="358" r:id="rId25"/>
    <p:sldId id="32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6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96B"/>
    <a:srgbClr val="474747"/>
    <a:srgbClr val="006DC0"/>
    <a:srgbClr val="004C7F"/>
    <a:srgbClr val="DBDBDB"/>
    <a:srgbClr val="2E6AC9"/>
    <a:srgbClr val="007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1502" autoAdjust="0"/>
  </p:normalViewPr>
  <p:slideViewPr>
    <p:cSldViewPr snapToGrid="0" showGuides="1">
      <p:cViewPr varScale="1">
        <p:scale>
          <a:sx n="77" d="100"/>
          <a:sy n="77" d="100"/>
        </p:scale>
        <p:origin x="878" y="53"/>
      </p:cViewPr>
      <p:guideLst>
        <p:guide orient="horz" pos="3226"/>
        <p:guide pos="6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DC800-1844-4A89-A47E-113B142CC29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DCF1-9389-4142-93EC-51932F5D3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42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7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4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0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0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0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57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3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84AA0-D6BE-442D-A33D-E96FE11A8AA5}" type="slidenum">
              <a:rPr lang="en-GB" altLang="zh-CN" smtClean="0"/>
              <a:pPr/>
              <a:t>8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97262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A26392-20D8-4E44-BF02-7E8AF684B6EB}" type="slidenum">
              <a:rPr lang="en-GB" altLang="zh-CN" smtClean="0"/>
              <a:pPr/>
              <a:t>9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32687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7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9DCF1-9389-4142-93EC-51932F5D37C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5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-19051" y="6587114"/>
            <a:ext cx="12211051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 flipH="1">
            <a:off x="-19051" y="340072"/>
            <a:ext cx="1623000" cy="675969"/>
            <a:chOff x="3533690" y="533400"/>
            <a:chExt cx="1637426" cy="675969"/>
          </a:xfrm>
          <a:solidFill>
            <a:srgbClr val="05496B"/>
          </a:solidFill>
        </p:grpSpPr>
        <p:sp>
          <p:nvSpPr>
            <p:cNvPr id="4" name="矩形 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349318" y="6373907"/>
            <a:ext cx="519952" cy="395770"/>
          </a:xfrm>
          <a:prstGeom prst="rect">
            <a:avLst/>
          </a:prstGeom>
          <a:solidFill>
            <a:srgbClr val="05496B"/>
          </a:solidFill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F0B83DAD-417C-4A86-84C0-F6D51E3D018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25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6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6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62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70"/>
          <a:stretch>
            <a:fillRect/>
          </a:stretch>
        </p:blipFill>
        <p:spPr bwMode="auto">
          <a:xfrm>
            <a:off x="0" y="312738"/>
            <a:ext cx="121920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六边形 9">
            <a:extLst>
              <a:ext uri="{FF2B5EF4-FFF2-40B4-BE49-F238E27FC236}">
                <a16:creationId xmlns:a16="http://schemas.microsoft.com/office/drawing/2014/main" id="{A1F0C3D2-FA98-4EB0-ABBB-9F6EB4F0AA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163" y="190500"/>
            <a:ext cx="996950" cy="858838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3084C7"/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zh-CN" altLang="zh-CN" b="1" i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4" name="Picture 5" descr="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12192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chatten"/>
          <p:cNvPicPr>
            <a:picLocks noChangeAspect="1" noChangeArrowheads="1"/>
          </p:cNvPicPr>
          <p:nvPr userDrawn="1"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12192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3"/>
          <p:cNvGrpSpPr>
            <a:grpSpLocks/>
          </p:cNvGrpSpPr>
          <p:nvPr userDrawn="1"/>
        </p:nvGrpSpPr>
        <p:grpSpPr bwMode="auto">
          <a:xfrm>
            <a:off x="9655175" y="6243638"/>
            <a:ext cx="2536825" cy="738187"/>
            <a:chOff x="9655175" y="6243630"/>
            <a:chExt cx="2536825" cy="738187"/>
          </a:xfrm>
        </p:grpSpPr>
        <p:grpSp>
          <p:nvGrpSpPr>
            <p:cNvPr id="7" name="组合 24"/>
            <p:cNvGrpSpPr>
              <a:grpSpLocks/>
            </p:cNvGrpSpPr>
            <p:nvPr userDrawn="1"/>
          </p:nvGrpSpPr>
          <p:grpSpPr bwMode="auto">
            <a:xfrm>
              <a:off x="9655175" y="6243630"/>
              <a:ext cx="2536825" cy="738187"/>
              <a:chOff x="4831495" y="6263848"/>
              <a:chExt cx="2536825" cy="738188"/>
            </a:xfrm>
          </p:grpSpPr>
          <p:pic>
            <p:nvPicPr>
              <p:cNvPr id="16" name="Imagen 5" descr="C:\Users\Design\Documents\Edu\Product Launch\shadown.png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495" y="6263848"/>
                <a:ext cx="762000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27 Imagen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4295" y="6468636"/>
                <a:ext cx="363537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28 Imagen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8970" y="6468636"/>
                <a:ext cx="363537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29 CuadroTexto">
                <a:extLst>
                  <a:ext uri="{FF2B5EF4-FFF2-40B4-BE49-F238E27FC236}">
                    <a16:creationId xmlns:a16="http://schemas.microsoft.com/office/drawing/2014/main" id="{AC6ACBC7-E442-40F3-B499-474AE5C73DD7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668108" y="6479748"/>
                <a:ext cx="3095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endParaRPr lang="es-ES" sz="1400" b="1" dirty="0">
                  <a:solidFill>
                    <a:srgbClr val="0EB1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30 CuadroTexto">
                <a:extLst>
                  <a:ext uri="{FF2B5EF4-FFF2-40B4-BE49-F238E27FC236}">
                    <a16:creationId xmlns:a16="http://schemas.microsoft.com/office/drawing/2014/main" id="{12368024-6A57-4EEC-BD91-8BB0416967E8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933220" y="6470223"/>
                <a:ext cx="330200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s-HN" altLang="zh-CN" sz="1200" b="1" i="1">
                    <a:solidFill>
                      <a:srgbClr val="BFBFBF"/>
                    </a:solidFill>
                    <a:ea typeface="宋体" panose="02010600030101010101" pitchFamily="2" charset="-122"/>
                  </a:rPr>
                  <a:t>of</a:t>
                </a:r>
                <a:endParaRPr lang="es-ES" altLang="zh-CN" sz="1200" b="1" i="1">
                  <a:solidFill>
                    <a:srgbClr val="BFBFBF"/>
                  </a:solidFill>
                  <a:ea typeface="宋体" panose="02010600030101010101" pitchFamily="2" charset="-122"/>
                </a:endParaRPr>
              </a:p>
            </p:txBody>
          </p:sp>
          <p:pic>
            <p:nvPicPr>
              <p:cNvPr id="21" name="Imagen 5" descr="C:\Users\Design\Documents\Edu\Product Launch\shadown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4732" y="6281311"/>
                <a:ext cx="76358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29 CuadroTexto">
              <a:extLst>
                <a:ext uri="{FF2B5EF4-FFF2-40B4-BE49-F238E27FC236}">
                  <a16:creationId xmlns:a16="http://schemas.microsoft.com/office/drawing/2014/main" id="{91890AA8-EB20-436C-881C-B5D374566A1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0498138" y="6443655"/>
              <a:ext cx="184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zh-CN" sz="1400" b="1">
                <a:solidFill>
                  <a:srgbClr val="0088E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31 CuadroTexto">
              <a:extLst>
                <a:ext uri="{FF2B5EF4-FFF2-40B4-BE49-F238E27FC236}">
                  <a16:creationId xmlns:a16="http://schemas.microsoft.com/office/drawing/2014/main" id="{6140EBA3-A35E-4CFC-9E74-BB9B97087FE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1083925" y="6435717"/>
              <a:ext cx="184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zh-CN" sz="1400" b="1">
                <a:solidFill>
                  <a:srgbClr val="BFBFB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0" name="组合 27"/>
            <p:cNvGrpSpPr>
              <a:grpSpLocks/>
            </p:cNvGrpSpPr>
            <p:nvPr userDrawn="1"/>
          </p:nvGrpSpPr>
          <p:grpSpPr bwMode="auto">
            <a:xfrm>
              <a:off x="10236319" y="6499028"/>
              <a:ext cx="198000" cy="198000"/>
              <a:chOff x="10256837" y="6514426"/>
              <a:chExt cx="198000" cy="198000"/>
            </a:xfrm>
          </p:grpSpPr>
          <p:sp>
            <p:nvSpPr>
              <p:cNvPr id="14" name="流程图: 接点 13">
                <a:extLst>
                  <a:ext uri="{FF2B5EF4-FFF2-40B4-BE49-F238E27FC236}">
                    <a16:creationId xmlns:a16="http://schemas.microsoft.com/office/drawing/2014/main" id="{DC54D648-D84F-4994-90CD-24C627F21735}"/>
                  </a:ext>
                </a:extLst>
              </p:cNvPr>
              <p:cNvSpPr/>
              <p:nvPr userDrawn="1"/>
            </p:nvSpPr>
            <p:spPr bwMode="auto">
              <a:xfrm>
                <a:off x="10256837" y="6514426"/>
                <a:ext cx="198000" cy="198000"/>
              </a:xfrm>
              <a:prstGeom prst="flowChartConnector">
                <a:avLst/>
              </a:prstGeom>
              <a:solidFill>
                <a:srgbClr val="1F5CB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半闭框 14">
                <a:extLst>
                  <a:ext uri="{FF2B5EF4-FFF2-40B4-BE49-F238E27FC236}">
                    <a16:creationId xmlns:a16="http://schemas.microsoft.com/office/drawing/2014/main" id="{563E64A4-AB73-4DAD-AB25-DABF0A163805}"/>
                  </a:ext>
                </a:extLst>
              </p:cNvPr>
              <p:cNvSpPr/>
              <p:nvPr userDrawn="1"/>
            </p:nvSpPr>
            <p:spPr bwMode="auto">
              <a:xfrm rot="18849410">
                <a:off x="10329743" y="6568590"/>
                <a:ext cx="90488" cy="90488"/>
              </a:xfrm>
              <a:prstGeom prst="halfFrame">
                <a:avLst>
                  <a:gd name="adj1" fmla="val 27310"/>
                  <a:gd name="adj2" fmla="val 28322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28"/>
            <p:cNvGrpSpPr>
              <a:grpSpLocks/>
            </p:cNvGrpSpPr>
            <p:nvPr userDrawn="1"/>
          </p:nvGrpSpPr>
          <p:grpSpPr bwMode="auto">
            <a:xfrm>
              <a:off x="11436053" y="6490292"/>
              <a:ext cx="198000" cy="198000"/>
              <a:chOff x="10248838" y="6514240"/>
              <a:chExt cx="198000" cy="198000"/>
            </a:xfrm>
          </p:grpSpPr>
          <p:sp>
            <p:nvSpPr>
              <p:cNvPr id="12" name="流程图: 接点 11">
                <a:extLst>
                  <a:ext uri="{FF2B5EF4-FFF2-40B4-BE49-F238E27FC236}">
                    <a16:creationId xmlns:a16="http://schemas.microsoft.com/office/drawing/2014/main" id="{4DE2B992-91FC-46DB-AD5D-9E5455AD0345}"/>
                  </a:ext>
                </a:extLst>
              </p:cNvPr>
              <p:cNvSpPr/>
              <p:nvPr userDrawn="1"/>
            </p:nvSpPr>
            <p:spPr bwMode="auto">
              <a:xfrm>
                <a:off x="10248838" y="6514240"/>
                <a:ext cx="198000" cy="198000"/>
              </a:xfrm>
              <a:prstGeom prst="flowChartConnector">
                <a:avLst/>
              </a:prstGeom>
              <a:solidFill>
                <a:srgbClr val="1F5CB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半闭框 12">
                <a:extLst>
                  <a:ext uri="{FF2B5EF4-FFF2-40B4-BE49-F238E27FC236}">
                    <a16:creationId xmlns:a16="http://schemas.microsoft.com/office/drawing/2014/main" id="{DE0465BB-8749-41EF-9B21-202480F60370}"/>
                  </a:ext>
                </a:extLst>
              </p:cNvPr>
              <p:cNvSpPr/>
              <p:nvPr userDrawn="1"/>
            </p:nvSpPr>
            <p:spPr bwMode="auto">
              <a:xfrm rot="8187640">
                <a:off x="10285648" y="6567615"/>
                <a:ext cx="90487" cy="90488"/>
              </a:xfrm>
              <a:prstGeom prst="halfFrame">
                <a:avLst>
                  <a:gd name="adj1" fmla="val 27310"/>
                  <a:gd name="adj2" fmla="val 28322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45692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7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5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3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9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24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96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8600" y="-3174"/>
            <a:ext cx="508000" cy="342900"/>
          </a:xfrm>
          <a:prstGeom prst="rect">
            <a:avLst/>
          </a:prstGeom>
        </p:spPr>
        <p:txBody>
          <a:bodyPr/>
          <a:lstStyle/>
          <a:p>
            <a:fld id="{75DFCF85-03BF-4361-B144-FFCC3B79F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DAD-417C-4A86-84C0-F6D51E3D01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0" r:id="rId2"/>
    <p:sldLayoutId id="214748366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1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D96D9A-D008-4CD2-97C7-3EA76BB33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4"/>
          <a:stretch/>
        </p:blipFill>
        <p:spPr bwMode="auto">
          <a:xfrm>
            <a:off x="103" y="0"/>
            <a:ext cx="12191897" cy="6856235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/>
        </p:spPr>
      </p:pic>
      <p:sp>
        <p:nvSpPr>
          <p:cNvPr id="3" name="矩形 2"/>
          <p:cNvSpPr/>
          <p:nvPr/>
        </p:nvSpPr>
        <p:spPr>
          <a:xfrm>
            <a:off x="0" y="-7888"/>
            <a:ext cx="12192000" cy="6872009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9582607" y="130690"/>
            <a:ext cx="2232021" cy="1098130"/>
            <a:chOff x="290590" y="131554"/>
            <a:chExt cx="2232021" cy="1098130"/>
          </a:xfrm>
        </p:grpSpPr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90" y="131554"/>
              <a:ext cx="1155926" cy="1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57" y="169826"/>
              <a:ext cx="1068054" cy="1021585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411979" y="1724459"/>
            <a:ext cx="11368041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004C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ENSO Ensemble Prediction for the Past 161 Years from 1856-2016 </a:t>
            </a:r>
            <a:endParaRPr lang="zh-CN" altLang="en-US" sz="4800" b="1" dirty="0">
              <a:solidFill>
                <a:srgbClr val="004C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06287" y="282053"/>
            <a:ext cx="608683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4C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Nonlinear and Stochastic Problems in Atmospheric and Oceanic Prediction </a:t>
            </a:r>
            <a:r>
              <a:rPr lang="en-US" altLang="zh-CN" b="1" dirty="0" smtClean="0">
                <a:solidFill>
                  <a:srgbClr val="004C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Workshop</a:t>
            </a:r>
            <a:endParaRPr lang="zh-CN" altLang="en-US" b="1" dirty="0">
              <a:solidFill>
                <a:srgbClr val="004C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27707" y="4587575"/>
            <a:ext cx="8277007" cy="757130"/>
            <a:chOff x="2783305" y="5640360"/>
            <a:chExt cx="8792254" cy="757130"/>
          </a:xfrm>
        </p:grpSpPr>
        <p:grpSp>
          <p:nvGrpSpPr>
            <p:cNvPr id="28" name="组 10"/>
            <p:cNvGrpSpPr/>
            <p:nvPr/>
          </p:nvGrpSpPr>
          <p:grpSpPr>
            <a:xfrm>
              <a:off x="2783305" y="5758533"/>
              <a:ext cx="885623" cy="520785"/>
              <a:chOff x="3897830" y="4498975"/>
              <a:chExt cx="836095" cy="488950"/>
            </a:xfrm>
            <a:solidFill>
              <a:schemeClr val="bg1"/>
            </a:solidFill>
          </p:grpSpPr>
          <p:sp>
            <p:nvSpPr>
              <p:cNvPr id="30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solidFill>
                <a:srgbClr val="004C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1" name="Freeform 231"/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2" name="Freeform 232"/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3" name="Freeform 233"/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4C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4" name="Freeform 234"/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4C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5" name="Freeform 235"/>
              <p:cNvSpPr>
                <a:spLocks/>
              </p:cNvSpPr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4C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5496B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36" name="Freeform 236"/>
              <p:cNvSpPr>
                <a:spLocks/>
              </p:cNvSpPr>
              <p:nvPr/>
            </p:nvSpPr>
            <p:spPr bwMode="auto">
              <a:xfrm>
                <a:off x="389783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4C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/>
                <a:endParaRPr lang="zh-CN" altLang="en-US" sz="240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588214" y="5640360"/>
              <a:ext cx="798734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>
                <a:lnSpc>
                  <a:spcPct val="120000"/>
                </a:lnSpc>
              </a:pPr>
              <a:r>
                <a:rPr kumimoji="1" lang="zh-CN" altLang="en-US" sz="3600" b="1" dirty="0" smtClean="0">
                  <a:solidFill>
                    <a:srgbClr val="05496B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 </a:t>
              </a:r>
              <a:r>
                <a:rPr kumimoji="1" lang="en-US" altLang="zh-CN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Ting Liu</a:t>
              </a:r>
              <a:r>
                <a:rPr kumimoji="1" lang="en-US" altLang="zh-CN" sz="2600" b="1" baseline="30000" dirty="0" smtClean="0">
                  <a:solidFill>
                    <a:srgbClr val="05496B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</a:t>
              </a:r>
              <a:r>
                <a:rPr kumimoji="1" lang="zh-CN" altLang="en-US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，</a:t>
              </a:r>
              <a:r>
                <a:rPr kumimoji="1" lang="en-US" altLang="zh-CN" sz="2600" b="1" dirty="0" err="1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Youming</a:t>
              </a:r>
              <a:r>
                <a:rPr kumimoji="1" lang="en-US" altLang="zh-CN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Tang</a:t>
              </a:r>
              <a:r>
                <a:rPr kumimoji="1" lang="en-US" altLang="zh-CN" sz="2600" b="1" baseline="30000" dirty="0" smtClean="0">
                  <a:solidFill>
                    <a:srgbClr val="05496B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</a:t>
              </a:r>
              <a:r>
                <a:rPr kumimoji="1" lang="zh-CN" altLang="en-US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，</a:t>
              </a:r>
              <a:r>
                <a:rPr kumimoji="1" lang="en-US" altLang="zh-CN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kumimoji="1" lang="en-US" altLang="zh-CN" sz="2600" b="1" dirty="0" err="1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Yanjie</a:t>
              </a:r>
              <a:r>
                <a:rPr kumimoji="1" lang="en-US" altLang="zh-CN" sz="2600" b="1" dirty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kumimoji="1" lang="en-US" altLang="zh-CN" sz="2600" b="1" dirty="0" smtClean="0">
                  <a:solidFill>
                    <a:srgbClr val="004C7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Cheng</a:t>
              </a:r>
              <a:r>
                <a:rPr kumimoji="1" lang="en-US" altLang="zh-CN" sz="2600" b="1" baseline="30000" dirty="0" smtClean="0">
                  <a:solidFill>
                    <a:srgbClr val="05496B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3</a:t>
              </a:r>
              <a:endParaRPr kumimoji="1" lang="zh-CN" altLang="en-US" sz="2600" b="1" dirty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29"/>
          <a:stretch/>
        </p:blipFill>
        <p:spPr>
          <a:xfrm>
            <a:off x="243840" y="130690"/>
            <a:ext cx="1164781" cy="10598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227707" y="5382776"/>
            <a:ext cx="9052894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1 </a:t>
            </a:r>
            <a:r>
              <a:rPr kumimoji="1" lang="en-US" altLang="zh-CN" b="1" dirty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Second Institute of </a:t>
            </a:r>
            <a:r>
              <a:rPr kumimoji="1" lang="en-US" altLang="zh-CN" b="1" dirty="0" smtClean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Oceanography</a:t>
            </a:r>
          </a:p>
          <a:p>
            <a:pPr defTabSz="914355">
              <a:lnSpc>
                <a:spcPct val="150000"/>
              </a:lnSpc>
            </a:pPr>
            <a:r>
              <a:rPr kumimoji="1" lang="en-US" altLang="zh-CN" b="1" dirty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2 University of Northern British Columbia</a:t>
            </a:r>
            <a:endParaRPr kumimoji="1" lang="en-US" altLang="zh-CN" b="1" dirty="0" smtClean="0">
              <a:solidFill>
                <a:srgbClr val="004C7F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defTabSz="914355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3 </a:t>
            </a:r>
            <a:r>
              <a:rPr kumimoji="1" lang="en-US" altLang="zh-CN" b="1" dirty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National climate center, </a:t>
            </a:r>
            <a:r>
              <a:rPr kumimoji="1" lang="en-US" altLang="zh-CN" b="1" dirty="0" smtClean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China </a:t>
            </a:r>
            <a:r>
              <a:rPr kumimoji="1" lang="en-US" altLang="zh-CN" b="1" dirty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Meteorological </a:t>
            </a:r>
            <a:r>
              <a:rPr kumimoji="1" lang="en-US" altLang="zh-CN" b="1" dirty="0" smtClean="0">
                <a:solidFill>
                  <a:srgbClr val="004C7F"/>
                </a:solidFill>
                <a:latin typeface="Microsoft YaHei" charset="0"/>
                <a:ea typeface="Microsoft YaHei" charset="0"/>
                <a:cs typeface="Microsoft YaHei" charset="0"/>
              </a:rPr>
              <a:t>Administration Department</a:t>
            </a:r>
            <a:endParaRPr kumimoji="1" lang="en-US" altLang="zh-CN" b="1" dirty="0">
              <a:solidFill>
                <a:srgbClr val="004C7F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03372" y="1751311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03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67544" y="4086146"/>
            <a:ext cx="953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Ensemble Construction</a:t>
            </a:r>
            <a:endParaRPr lang="zh-CN" altLang="en-US" sz="60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4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2894" y="349205"/>
            <a:ext cx="753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ingular Vector (SV)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3179" y="1047958"/>
                <a:ext cx="4916605" cy="548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pitchFamily="2" charset="2"/>
                  <a:buChar char="n"/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evolution of a small perturbation 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rgbClr val="05496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zh-CN" altLang="en-US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1600" b="1" kern="100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20000"/>
                  </a:lnSpc>
                  <a:spcAft>
                    <a:spcPts val="0"/>
                  </a:spcAft>
                  <a:tabLst>
                    <a:tab pos="2393950" algn="ctr"/>
                    <a:tab pos="526732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b="0" i="1" kern="100" dirty="0" smtClean="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zh-CN" altLang="zh-CN" sz="160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sz="1600" b="0" i="1" kern="10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b="0" i="1" kern="10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𝐿𝑋</m:t>
                      </m:r>
                      <m:r>
                        <a:rPr lang="en-US" altLang="zh-CN" sz="1600" b="0" i="1" kern="100" smtClean="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</m:oMath>
                  </m:oMathPara>
                </a14:m>
                <a:endParaRPr lang="en-US" altLang="zh-CN" sz="1600" b="0" i="1" kern="100" dirty="0" smtClean="0">
                  <a:solidFill>
                    <a:srgbClr val="474747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2393950" algn="ctr"/>
                    <a:tab pos="5267325" algn="r"/>
                  </a:tabLst>
                </a:pPr>
                <a14:m>
                  <m:oMath xmlns:m="http://schemas.openxmlformats.org/officeDocument/2006/math">
                    <m:r>
                      <a:rPr lang="en-US" altLang="zh-CN" sz="1600" b="0" i="1" kern="100">
                        <a:solidFill>
                          <a:srgbClr val="47474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sz="1600" kern="1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is the linearized operator of the model.</a:t>
                </a:r>
              </a:p>
              <a:p>
                <a:pPr marL="285750" indent="-28575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n"/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CN" sz="1600" b="1" i="1" kern="100">
                        <a:solidFill>
                          <a:srgbClr val="05496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altLang="zh-CN" sz="1600" b="1" i="1" kern="100">
                        <a:solidFill>
                          <a:srgbClr val="05496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1" i="1" kern="100">
                        <a:solidFill>
                          <a:srgbClr val="05496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altLang="zh-CN" sz="1600" b="1" i="1" kern="100">
                        <a:solidFill>
                          <a:srgbClr val="05496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the solution is given by: </a:t>
                </a:r>
              </a:p>
              <a:p>
                <a:pPr lvl="0" indent="266700" algn="just">
                  <a:lnSpc>
                    <a:spcPct val="120000"/>
                  </a:lnSpc>
                  <a:spcAft>
                    <a:spcPts val="600"/>
                  </a:spcAft>
                  <a:tabLst>
                    <a:tab pos="2393950" algn="ctr"/>
                    <a:tab pos="526732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kern="100" smtClean="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zh-CN" altLang="zh-CN" sz="160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kern="10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b="0" i="1" kern="10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kern="10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kern="10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1600" kern="1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lvl="0" indent="266700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2393950" algn="ctr"/>
                    <a:tab pos="5267325" algn="r"/>
                  </a:tabLst>
                </a:pPr>
                <a14:m>
                  <m:oMath xmlns:m="http://schemas.openxmlformats.org/officeDocument/2006/math">
                    <m:r>
                      <a:rPr lang="en-US" altLang="zh-CN" sz="1600" b="0" i="1" kern="100" dirty="0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CN" sz="1600" kern="1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represents the perturbation growth </a:t>
                </a:r>
                <a:r>
                  <a:rPr lang="en-US" altLang="zh-CN" sz="1600" kern="100" dirty="0" err="1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matrics</a:t>
                </a:r>
                <a:r>
                  <a:rPr lang="en-US" altLang="zh-CN" sz="1600" kern="1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285750" lvl="0" indent="-285750" algn="just">
                  <a:lnSpc>
                    <a:spcPct val="120000"/>
                  </a:lnSpc>
                  <a:buFont typeface="Wingdings" panose="05000000000000000000" pitchFamily="2" charset="2"/>
                  <a:buChar char="n"/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For the whole model domain, the </a:t>
                </a:r>
                <a:r>
                  <a:rPr lang="en-US" altLang="zh-CN" sz="1600" b="1" dirty="0" err="1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amplitu</a:t>
                </a:r>
                <a:r>
                  <a:rPr lang="en-US" altLang="zh-CN" sz="1600" b="1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</a:p>
              <a:p>
                <a:pPr lvl="0" indent="266700" algn="just">
                  <a:lnSpc>
                    <a:spcPct val="120000"/>
                  </a:lnSpc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 of </a:t>
                </a:r>
                <a:r>
                  <a:rPr lang="en-US" altLang="zh-CN" sz="1600" b="1" kern="100" dirty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perturbation growth </a:t>
                </a:r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is </a:t>
                </a:r>
                <a:r>
                  <a:rPr lang="en-US" altLang="zh-CN" sz="1600" b="1" kern="100" dirty="0" err="1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definded</a:t>
                </a:r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as:</a:t>
                </a:r>
              </a:p>
              <a:p>
                <a:pPr lvl="0" indent="266700" algn="just">
                  <a:lnSpc>
                    <a:spcPct val="120000"/>
                  </a:lnSpc>
                  <a:spcAft>
                    <a:spcPts val="600"/>
                  </a:spcAft>
                  <a:tabLst>
                    <a:tab pos="2393950" algn="ctr"/>
                    <a:tab pos="5267325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,∆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CN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,∆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,∆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RX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RX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)&gt;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RX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1600" i="0">
                                  <a:latin typeface="Cambria Math" panose="02040503050406030204" pitchFamily="18" charset="0"/>
                                </a:rPr>
                                <m:t>)&gt;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indent="266700" algn="just">
                  <a:lnSpc>
                    <a:spcPct val="120000"/>
                  </a:lnSpc>
                  <a:tabLst>
                    <a:tab pos="2393950" algn="ctr"/>
                    <a:tab pos="5267325" algn="r"/>
                  </a:tabLst>
                </a:pP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Where </a:t>
                </a:r>
                <a:r>
                  <a:rPr lang="en-US" altLang="zh-CN" sz="16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 &gt; denotes the inner product, R* is </a:t>
                </a: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</a:p>
              <a:p>
                <a:pPr lvl="0" indent="266700" algn="just">
                  <a:lnSpc>
                    <a:spcPct val="120000"/>
                  </a:lnSpc>
                  <a:tabLst>
                    <a:tab pos="2393950" algn="ctr"/>
                    <a:tab pos="5267325" algn="r"/>
                  </a:tabLst>
                </a:pPr>
                <a:r>
                  <a:rPr lang="en-US" altLang="zh-CN" sz="16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 transpose </a:t>
                </a:r>
                <a:r>
                  <a:rPr lang="en-US" altLang="zh-CN" sz="16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 R. An L-square </a:t>
                </a: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norm, the  </a:t>
                </a:r>
              </a:p>
              <a:p>
                <a:pPr lvl="0" indent="266700" algn="just">
                  <a:lnSpc>
                    <a:spcPct val="120000"/>
                  </a:lnSpc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Eigenvector of R*R is the SV of R</a:t>
                </a:r>
                <a:endParaRPr lang="en-US" altLang="zh-CN" sz="1600" b="1" kern="100" dirty="0" smtClean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9" y="1047958"/>
                <a:ext cx="4916605" cy="5487913"/>
              </a:xfrm>
              <a:prstGeom prst="rect">
                <a:avLst/>
              </a:prstGeom>
              <a:blipFill>
                <a:blip r:embed="rId3"/>
                <a:stretch>
                  <a:fillRect l="-496" r="-248" b="-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013" y="1249213"/>
            <a:ext cx="6559195" cy="2720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313367" y="3969245"/>
                <a:ext cx="6716485" cy="2390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  <a:tabLst>
                    <a:tab pos="2393950" algn="ctr"/>
                    <a:tab pos="5267325" algn="r"/>
                  </a:tabLst>
                </a:pPr>
                <a:r>
                  <a:rPr lang="en-US" altLang="zh-CN" sz="1600" b="1" kern="100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perturbation growth during the optimal period is:</a:t>
                </a: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  <a:tabLst>
                    <a:tab pos="2393950" algn="ctr"/>
                    <a:tab pos="5267325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 smtClean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474747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altLang="zh-CN" sz="1600" b="0" i="1" dirty="0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zh-CN" sz="1600" b="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sz="1600" dirty="0">
                  <a:solidFill>
                    <a:srgbClr val="474747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 smtClean="0">
                    <a:solidFill>
                      <a:srgbClr val="474747"/>
                    </a:solidFill>
                  </a:rPr>
                  <a:t>   </a:t>
                </a:r>
                <a:r>
                  <a:rPr lang="en-US" altLang="zh-CN" sz="1600" b="1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Thus,</a:t>
                </a:r>
                <a:r>
                  <a:rPr lang="en-US" altLang="zh-CN" sz="1600" b="1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600" i="1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kern="100" dirty="0">
                    <a:solidFill>
                      <a:srgbClr val="474747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47474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kern="100" smtClean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0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1600" b="1" dirty="0" smtClean="0">
                    <a:solidFill>
                      <a:srgbClr val="47474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474747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altLang="zh-CN" sz="1600" i="1" kern="10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srgbClr val="47474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b="1" dirty="0" smtClean="0">
                    <a:solidFill>
                      <a:srgbClr val="474747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altLang="zh-CN" sz="1600" i="1" dirty="0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474747"/>
                    </a:solidFill>
                  </a:rPr>
                  <a:t>)</a:t>
                </a:r>
                <a:r>
                  <a:rPr lang="en-US" altLang="zh-CN" sz="1600" dirty="0">
                    <a:solidFill>
                      <a:srgbClr val="474747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600" b="0" i="1" dirty="0" smtClean="0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altLang="zh-CN" sz="1600" b="0" dirty="0" smtClean="0">
                  <a:solidFill>
                    <a:srgbClr val="474747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474747"/>
                    </a:solidFill>
                  </a:rPr>
                  <a:t>    Tangent linear model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is used </a:t>
                </a:r>
                <a:r>
                  <a:rPr lang="en-US" altLang="zh-CN" sz="1600" dirty="0">
                    <a:solidFill>
                      <a:srgbClr val="474747"/>
                    </a:solidFill>
                  </a:rPr>
                  <a:t>for producing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dirty="0">
                    <a:solidFill>
                      <a:srgbClr val="474747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474747"/>
                    </a:solidFill>
                  </a:rPr>
                  <a:t>  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The </a:t>
                </a:r>
                <a:r>
                  <a:rPr lang="en-US" altLang="zh-CN" sz="1600" dirty="0">
                    <a:solidFill>
                      <a:srgbClr val="474747"/>
                    </a:solidFill>
                  </a:rPr>
                  <a:t>initial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perturbations of SST and wind are 0.05</a:t>
                </a:r>
                <a:r>
                  <a:rPr lang="en-US" altLang="zh-CN" sz="16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°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C and 0.5m/s,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dirty="0" smtClean="0">
                    <a:solidFill>
                      <a:srgbClr val="474747"/>
                    </a:solidFill>
                  </a:rPr>
                  <a:t>   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about </a:t>
                </a:r>
                <a:r>
                  <a:rPr lang="en-US" altLang="zh-CN" sz="1600" dirty="0">
                    <a:solidFill>
                      <a:srgbClr val="474747"/>
                    </a:solidFill>
                  </a:rPr>
                  <a:t>1% of the original </a:t>
                </a:r>
                <a:r>
                  <a:rPr lang="en-US" altLang="zh-CN" sz="1600" dirty="0" smtClean="0">
                    <a:solidFill>
                      <a:srgbClr val="474747"/>
                    </a:solidFill>
                  </a:rPr>
                  <a:t>amplitude.</a:t>
                </a:r>
                <a:endParaRPr lang="zh-CN" altLang="en-US" sz="1600" dirty="0">
                  <a:solidFill>
                    <a:srgbClr val="474747"/>
                  </a:solidFill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67" y="3969245"/>
                <a:ext cx="6716485" cy="2390654"/>
              </a:xfrm>
              <a:prstGeom prst="rect">
                <a:avLst/>
              </a:prstGeom>
              <a:blipFill>
                <a:blip r:embed="rId5"/>
                <a:stretch>
                  <a:fillRect r="-182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2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33"/>
          <p:cNvSpPr>
            <a:spLocks noChangeArrowheads="1"/>
          </p:cNvSpPr>
          <p:nvPr/>
        </p:nvSpPr>
        <p:spPr bwMode="auto">
          <a:xfrm>
            <a:off x="7284185" y="1637465"/>
            <a:ext cx="206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474747"/>
                </a:solidFill>
                <a:latin typeface="微软雅黑" panose="020B0503020204020204" pitchFamily="34" charset="-122"/>
              </a:rPr>
              <a:t>Final pattern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rPr>
              <a:t>1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57779" y="2245885"/>
            <a:ext cx="5051515" cy="3698893"/>
            <a:chOff x="6189240" y="1086342"/>
            <a:chExt cx="5620774" cy="5771658"/>
          </a:xfrm>
        </p:grpSpPr>
        <p:pic>
          <p:nvPicPr>
            <p:cNvPr id="52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40" y="1086342"/>
              <a:ext cx="5620774" cy="577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6389626" y="1280837"/>
              <a:ext cx="5220001" cy="5326040"/>
              <a:chOff x="5294871" y="1266706"/>
              <a:chExt cx="5220001" cy="532604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294872" y="1307011"/>
                <a:ext cx="5220000" cy="5208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871" y="1266706"/>
                <a:ext cx="5220000" cy="5326040"/>
              </a:xfrm>
              <a:prstGeom prst="rect">
                <a:avLst/>
              </a:prstGeom>
            </p:spPr>
          </p:pic>
        </p:grpSp>
      </p:grpSp>
      <p:grpSp>
        <p:nvGrpSpPr>
          <p:cNvPr id="15" name="组合 14"/>
          <p:cNvGrpSpPr/>
          <p:nvPr/>
        </p:nvGrpSpPr>
        <p:grpSpPr>
          <a:xfrm>
            <a:off x="651449" y="2245886"/>
            <a:ext cx="5074459" cy="3679477"/>
            <a:chOff x="351763" y="764166"/>
            <a:chExt cx="5620774" cy="5771658"/>
          </a:xfrm>
        </p:grpSpPr>
        <p:pic>
          <p:nvPicPr>
            <p:cNvPr id="49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63" y="764166"/>
              <a:ext cx="5620774" cy="577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498791" y="968976"/>
              <a:ext cx="5298406" cy="5259113"/>
              <a:chOff x="498791" y="968976"/>
              <a:chExt cx="5298406" cy="5259113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77195" y="994375"/>
                <a:ext cx="5220000" cy="5208313"/>
                <a:chOff x="401222" y="251209"/>
                <a:chExt cx="5506958" cy="5322277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401222" y="251209"/>
                  <a:ext cx="5506958" cy="5322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9" name="组合 88"/>
                <p:cNvGrpSpPr/>
                <p:nvPr/>
              </p:nvGrpSpPr>
              <p:grpSpPr>
                <a:xfrm>
                  <a:off x="428425" y="310723"/>
                  <a:ext cx="5420191" cy="5180811"/>
                  <a:chOff x="327514" y="671330"/>
                  <a:chExt cx="5420191" cy="5404171"/>
                </a:xfrm>
              </p:grpSpPr>
              <p:pic>
                <p:nvPicPr>
                  <p:cNvPr id="4" name="图片 3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2032" b="51000"/>
                  <a:stretch/>
                </p:blipFill>
                <p:spPr>
                  <a:xfrm>
                    <a:off x="333326" y="671330"/>
                    <a:ext cx="2636668" cy="1257371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27514" y="2050413"/>
                    <a:ext cx="2642480" cy="1257371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27514" y="3432400"/>
                    <a:ext cx="2642481" cy="125737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7514" y="4808283"/>
                    <a:ext cx="2642481" cy="1267218"/>
                  </a:xfrm>
                  <a:prstGeom prst="rect">
                    <a:avLst/>
                  </a:prstGeom>
                </p:spPr>
              </p:pic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25600" y="671330"/>
                    <a:ext cx="2598956" cy="1257521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25600" y="2050414"/>
                    <a:ext cx="2599139" cy="1257371"/>
                  </a:xfrm>
                  <a:prstGeom prst="rect">
                    <a:avLst/>
                  </a:prstGeom>
                </p:spPr>
              </p:pic>
              <p:pic>
                <p:nvPicPr>
                  <p:cNvPr id="28" name="图片 27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148749" y="3429350"/>
                    <a:ext cx="2598956" cy="1257371"/>
                  </a:xfrm>
                  <a:prstGeom prst="rect">
                    <a:avLst/>
                  </a:prstGeom>
                </p:spPr>
              </p:pic>
              <p:pic>
                <p:nvPicPr>
                  <p:cNvPr id="29" name="图片 28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125598" y="4808283"/>
                    <a:ext cx="2598956" cy="1267218"/>
                  </a:xfrm>
                  <a:prstGeom prst="rect">
                    <a:avLst/>
                  </a:prstGeom>
                </p:spPr>
              </p:pic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619508" y="744739"/>
                    <a:ext cx="745088" cy="3545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619508" y="2160646"/>
                    <a:ext cx="745088" cy="3545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" name="文本框 35"/>
                  <p:cNvSpPr txBox="1"/>
                  <p:nvPr/>
                </p:nvSpPr>
                <p:spPr>
                  <a:xfrm>
                    <a:off x="596966" y="3556169"/>
                    <a:ext cx="745088" cy="3545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9m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619508" y="4928821"/>
                    <a:ext cx="915734" cy="426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12m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3443658" y="737996"/>
                    <a:ext cx="860124" cy="426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15m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" name="文本框 38"/>
                  <p:cNvSpPr txBox="1"/>
                  <p:nvPr/>
                </p:nvSpPr>
                <p:spPr>
                  <a:xfrm>
                    <a:off x="3443658" y="2160646"/>
                    <a:ext cx="860123" cy="426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18m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3421117" y="3556169"/>
                    <a:ext cx="882664" cy="3545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21m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3443661" y="4928821"/>
                    <a:ext cx="973373" cy="434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24m</a:t>
                    </a:r>
                    <a:endPara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55" name="组合 54"/>
              <p:cNvGrpSpPr/>
              <p:nvPr/>
            </p:nvGrpSpPr>
            <p:grpSpPr>
              <a:xfrm>
                <a:off x="498791" y="968976"/>
                <a:ext cx="5298406" cy="5259113"/>
                <a:chOff x="318508" y="199298"/>
                <a:chExt cx="5589674" cy="5374189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401222" y="251209"/>
                  <a:ext cx="5506958" cy="5322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1" name="图片 6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8508" y="199298"/>
                  <a:ext cx="5589674" cy="537418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18" name="矩形 33"/>
          <p:cNvSpPr>
            <a:spLocks noChangeArrowheads="1"/>
          </p:cNvSpPr>
          <p:nvPr/>
        </p:nvSpPr>
        <p:spPr bwMode="auto">
          <a:xfrm>
            <a:off x="1356387" y="1699187"/>
            <a:ext cx="67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474747"/>
                </a:solidFill>
                <a:latin typeface="微软雅黑" panose="020B0503020204020204" pitchFamily="34" charset="-122"/>
              </a:rPr>
              <a:t>SV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rPr>
              <a:t>1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119" name="组合 118"/>
          <p:cNvGrpSpPr>
            <a:grpSpLocks noChangeAspect="1"/>
          </p:cNvGrpSpPr>
          <p:nvPr/>
        </p:nvGrpSpPr>
        <p:grpSpPr>
          <a:xfrm>
            <a:off x="816697" y="1556905"/>
            <a:ext cx="540388" cy="556470"/>
            <a:chOff x="1144860" y="2693174"/>
            <a:chExt cx="806605" cy="830610"/>
          </a:xfrm>
        </p:grpSpPr>
        <p:sp>
          <p:nvSpPr>
            <p:cNvPr id="120" name="矩形 119"/>
            <p:cNvSpPr/>
            <p:nvPr/>
          </p:nvSpPr>
          <p:spPr>
            <a:xfrm>
              <a:off x="1271240" y="2832408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1144860" y="2693174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>
            <a:grpSpLocks noChangeAspect="1"/>
          </p:cNvGrpSpPr>
          <p:nvPr/>
        </p:nvGrpSpPr>
        <p:grpSpPr>
          <a:xfrm>
            <a:off x="6743797" y="1563600"/>
            <a:ext cx="540388" cy="556470"/>
            <a:chOff x="1144860" y="2693174"/>
            <a:chExt cx="806605" cy="830610"/>
          </a:xfrm>
        </p:grpSpPr>
        <p:sp>
          <p:nvSpPr>
            <p:cNvPr id="128" name="矩形 127"/>
            <p:cNvSpPr/>
            <p:nvPr/>
          </p:nvSpPr>
          <p:spPr>
            <a:xfrm>
              <a:off x="1271240" y="2832408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1144860" y="2693174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1644131" y="350405"/>
            <a:ext cx="32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974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4131" y="350405"/>
            <a:ext cx="32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55959" y="3857424"/>
            <a:ext cx="4664025" cy="2600727"/>
            <a:chOff x="565100" y="2720539"/>
            <a:chExt cx="5277593" cy="3175576"/>
          </a:xfrm>
        </p:grpSpPr>
        <p:pic>
          <p:nvPicPr>
            <p:cNvPr id="11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00" y="2720539"/>
              <a:ext cx="5277593" cy="317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999" y="2841171"/>
              <a:ext cx="4898571" cy="288926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557002" y="3838978"/>
            <a:ext cx="4664025" cy="2600727"/>
            <a:chOff x="2752002" y="3002370"/>
            <a:chExt cx="4664025" cy="2941780"/>
          </a:xfrm>
        </p:grpSpPr>
        <p:pic>
          <p:nvPicPr>
            <p:cNvPr id="16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002" y="3002370"/>
              <a:ext cx="4664025" cy="294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2912727" y="3134985"/>
              <a:ext cx="4342352" cy="2676551"/>
              <a:chOff x="6375399" y="2931509"/>
              <a:chExt cx="5510257" cy="412757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399" y="2931509"/>
                <a:ext cx="5510257" cy="206378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5399" y="4995294"/>
                <a:ext cx="5510257" cy="2063785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3798061" y="1207299"/>
            <a:ext cx="4664025" cy="2600727"/>
            <a:chOff x="729437" y="1857438"/>
            <a:chExt cx="4664025" cy="2941780"/>
          </a:xfrm>
        </p:grpSpPr>
        <p:pic>
          <p:nvPicPr>
            <p:cNvPr id="18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37" y="1857438"/>
              <a:ext cx="4664025" cy="294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434" y="1943348"/>
              <a:ext cx="4353732" cy="2728304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6695404" y="791713"/>
            <a:ext cx="1587982" cy="400110"/>
            <a:chOff x="6578901" y="769214"/>
            <a:chExt cx="1587982" cy="400110"/>
          </a:xfrm>
        </p:grpSpPr>
        <p:sp>
          <p:nvSpPr>
            <p:cNvPr id="20" name="矩形 33"/>
            <p:cNvSpPr>
              <a:spLocks noChangeArrowheads="1"/>
            </p:cNvSpPr>
            <p:nvPr/>
          </p:nvSpPr>
          <p:spPr bwMode="auto">
            <a:xfrm>
              <a:off x="6578901" y="769214"/>
              <a:ext cx="1262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SV</a:t>
              </a:r>
              <a:r>
                <a:rPr lang="zh-CN" altLang="en-US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，</a:t>
              </a: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SST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055001" y="3490793"/>
            <a:ext cx="1536020" cy="400110"/>
            <a:chOff x="7841459" y="804537"/>
            <a:chExt cx="1536020" cy="400110"/>
          </a:xfrm>
        </p:grpSpPr>
        <p:sp>
          <p:nvSpPr>
            <p:cNvPr id="34" name="矩形 33"/>
            <p:cNvSpPr>
              <a:spLocks noChangeArrowheads="1"/>
            </p:cNvSpPr>
            <p:nvPr/>
          </p:nvSpPr>
          <p:spPr bwMode="auto">
            <a:xfrm>
              <a:off x="8114921" y="804537"/>
              <a:ext cx="1262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SV</a:t>
              </a:r>
              <a:r>
                <a:rPr lang="zh-CN" altLang="en-US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，</a:t>
              </a: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SST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9472097" y="3440312"/>
            <a:ext cx="1587982" cy="400110"/>
            <a:chOff x="6578901" y="769214"/>
            <a:chExt cx="1587982" cy="400110"/>
          </a:xfrm>
        </p:grpSpPr>
        <p:sp>
          <p:nvSpPr>
            <p:cNvPr id="39" name="矩形 33"/>
            <p:cNvSpPr>
              <a:spLocks noChangeArrowheads="1"/>
            </p:cNvSpPr>
            <p:nvPr/>
          </p:nvSpPr>
          <p:spPr bwMode="auto">
            <a:xfrm>
              <a:off x="6578901" y="769214"/>
              <a:ext cx="1262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SV</a:t>
              </a:r>
              <a:r>
                <a:rPr lang="zh-CN" altLang="en-US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，</a:t>
              </a:r>
              <a:r>
                <a:rPr lang="en-US" altLang="zh-CN" sz="2000" b="1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UV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4131" y="350405"/>
            <a:ext cx="32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06516" y="1622430"/>
            <a:ext cx="5607199" cy="2233702"/>
            <a:chOff x="423489" y="1238842"/>
            <a:chExt cx="4664025" cy="2233702"/>
          </a:xfrm>
        </p:grpSpPr>
        <p:pic>
          <p:nvPicPr>
            <p:cNvPr id="14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89" y="1238842"/>
              <a:ext cx="4664025" cy="223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l="30926" b="55236"/>
            <a:stretch/>
          </p:blipFill>
          <p:spPr>
            <a:xfrm>
              <a:off x="533399" y="1288813"/>
              <a:ext cx="4373606" cy="208800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706518" y="4243299"/>
            <a:ext cx="5607197" cy="2233702"/>
            <a:chOff x="423488" y="4243299"/>
            <a:chExt cx="4664025" cy="2233702"/>
          </a:xfrm>
        </p:grpSpPr>
        <p:pic>
          <p:nvPicPr>
            <p:cNvPr id="16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88" y="4243299"/>
              <a:ext cx="4664025" cy="223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l="30926" t="50313"/>
            <a:stretch/>
          </p:blipFill>
          <p:spPr>
            <a:xfrm>
              <a:off x="533399" y="4332514"/>
              <a:ext cx="4377605" cy="201600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16429" y="3891147"/>
            <a:ext cx="3572345" cy="400110"/>
            <a:chOff x="7841459" y="795095"/>
            <a:chExt cx="3572345" cy="40011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029665" y="795095"/>
              <a:ext cx="33841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Accumulated frequency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96485" y="1201692"/>
            <a:ext cx="2841855" cy="400110"/>
            <a:chOff x="7841459" y="783361"/>
            <a:chExt cx="2841855" cy="400110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186827" y="783361"/>
              <a:ext cx="2496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Spatial correlation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945269" y="1622430"/>
            <a:ext cx="4664025" cy="4920453"/>
            <a:chOff x="423489" y="1238841"/>
            <a:chExt cx="4664025" cy="5303473"/>
          </a:xfrm>
        </p:grpSpPr>
        <p:pic>
          <p:nvPicPr>
            <p:cNvPr id="32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89" y="1238841"/>
              <a:ext cx="4664025" cy="530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/>
            <a:srcRect l="30301"/>
            <a:stretch/>
          </p:blipFill>
          <p:spPr>
            <a:xfrm>
              <a:off x="566057" y="1398621"/>
              <a:ext cx="4365756" cy="4860665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087837" y="1201692"/>
            <a:ext cx="2666355" cy="400110"/>
            <a:chOff x="7841459" y="773239"/>
            <a:chExt cx="2666355" cy="400110"/>
          </a:xfrm>
        </p:grpSpPr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7841459" y="773239"/>
              <a:ext cx="26663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Composite SV1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87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1449" y="318428"/>
            <a:ext cx="99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4131" y="350405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Stochastic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ptimal (SO) </a:t>
            </a:r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774551" y="1959805"/>
            <a:ext cx="6177195" cy="3706208"/>
            <a:chOff x="2014564" y="4534033"/>
            <a:chExt cx="4664025" cy="2037759"/>
          </a:xfrm>
        </p:grpSpPr>
        <p:pic>
          <p:nvPicPr>
            <p:cNvPr id="18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564" y="4534033"/>
              <a:ext cx="4664025" cy="203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6253" y="4626429"/>
              <a:ext cx="4360647" cy="183968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964315" y="1492232"/>
            <a:ext cx="1459741" cy="400110"/>
            <a:chOff x="7841459" y="770806"/>
            <a:chExt cx="1459741" cy="400110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7841459" y="770806"/>
              <a:ext cx="14597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SO1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72556" y="1433758"/>
                <a:ext cx="5312230" cy="4693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Farrell et al. (1993) and </a:t>
                </a:r>
                <a:r>
                  <a:rPr lang="en-US" altLang="zh-CN" sz="2000" dirty="0" err="1">
                    <a:solidFill>
                      <a:srgbClr val="474747"/>
                    </a:solidFill>
                  </a:rPr>
                  <a:t>Kleeman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 and Moore (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1997) introduced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the idea of stochastic </a:t>
                </a:r>
                <a:r>
                  <a:rPr lang="en-US" altLang="zh-CN" sz="2000" dirty="0" err="1">
                    <a:solidFill>
                      <a:srgbClr val="474747"/>
                    </a:solidFill>
                  </a:rPr>
                  <a:t>optimals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 (SOs) to 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represent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the effect of stochastic processes 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on prediction errors.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For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white noise in time, the stochastic </a:t>
                </a:r>
                <a:r>
                  <a:rPr lang="en-US" altLang="zh-CN" sz="2000" dirty="0" err="1" smtClean="0">
                    <a:solidFill>
                      <a:srgbClr val="474747"/>
                    </a:solidFill>
                  </a:rPr>
                  <a:t>optimals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 are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defined by the eigenvectors of the 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operator S: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 dirty="0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47474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zh-CN" sz="2000" dirty="0" smtClean="0">
                  <a:solidFill>
                    <a:srgbClr val="474747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474747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000" i="1">
                            <a:solidFill>
                              <a:srgbClr val="474747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solidFill>
                      <a:srgbClr val="474747"/>
                    </a:solidFill>
                  </a:rPr>
                  <a:t> is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the 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forward </a:t>
                </a:r>
                <a:r>
                  <a:rPr lang="en-US" altLang="zh-CN" sz="2000" dirty="0">
                    <a:solidFill>
                      <a:srgbClr val="474747"/>
                    </a:solidFill>
                  </a:rPr>
                  <a:t>tangent </a:t>
                </a:r>
                <a:r>
                  <a:rPr lang="en-US" altLang="zh-CN" sz="2000" dirty="0" smtClean="0">
                    <a:solidFill>
                      <a:srgbClr val="474747"/>
                    </a:solidFill>
                  </a:rPr>
                  <a:t>propagator from time 0 to time</a:t>
                </a:r>
                <a:r>
                  <a:rPr lang="en-US" altLang="zh-CN" sz="2000" i="1" dirty="0" smtClean="0">
                    <a:solidFill>
                      <a:srgbClr val="474747"/>
                    </a:solidFill>
                  </a:rPr>
                  <a:t> t.</a:t>
                </a:r>
                <a:endParaRPr lang="en-US" altLang="zh-CN" sz="2000" dirty="0">
                  <a:solidFill>
                    <a:srgbClr val="474747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6" y="1433758"/>
                <a:ext cx="5312230" cy="4693272"/>
              </a:xfrm>
              <a:prstGeom prst="rect">
                <a:avLst/>
              </a:prstGeom>
              <a:blipFill>
                <a:blip r:embed="rId5"/>
                <a:stretch>
                  <a:fillRect l="-1263" r="-1148" b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09685" y="1579104"/>
            <a:ext cx="3539617" cy="4876475"/>
            <a:chOff x="6521761" y="4103476"/>
            <a:chExt cx="5053939" cy="2327092"/>
          </a:xfrm>
        </p:grpSpPr>
        <p:pic>
          <p:nvPicPr>
            <p:cNvPr id="3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761" y="4103476"/>
              <a:ext cx="5053939" cy="232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t="19636"/>
            <a:stretch/>
          </p:blipFill>
          <p:spPr>
            <a:xfrm>
              <a:off x="6718980" y="4216549"/>
              <a:ext cx="4704393" cy="209165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409277" y="1600200"/>
            <a:ext cx="3539617" cy="4876475"/>
            <a:chOff x="4885241" y="1012814"/>
            <a:chExt cx="4399957" cy="5303473"/>
          </a:xfrm>
        </p:grpSpPr>
        <p:pic>
          <p:nvPicPr>
            <p:cNvPr id="8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241" y="1012814"/>
              <a:ext cx="4399957" cy="530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1390" y="1220250"/>
              <a:ext cx="4079067" cy="486304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088087" y="1600200"/>
            <a:ext cx="3521208" cy="4876475"/>
            <a:chOff x="4403337" y="1588452"/>
            <a:chExt cx="3339437" cy="4876475"/>
          </a:xfrm>
        </p:grpSpPr>
        <p:pic>
          <p:nvPicPr>
            <p:cNvPr id="11" name="8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337" y="1588452"/>
              <a:ext cx="3339437" cy="48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9212" y="1790935"/>
              <a:ext cx="3150229" cy="442931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44131" y="328633"/>
            <a:ext cx="493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Ensemble Prediction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7811" y="1221128"/>
            <a:ext cx="1157189" cy="400110"/>
            <a:chOff x="7841459" y="770806"/>
            <a:chExt cx="1157189" cy="400110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7841459" y="770806"/>
              <a:ext cx="1157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SV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518804" y="1221128"/>
            <a:ext cx="1157189" cy="400110"/>
            <a:chOff x="7841459" y="770806"/>
            <a:chExt cx="1157189" cy="400110"/>
          </a:xfrm>
        </p:grpSpPr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7841459" y="770806"/>
              <a:ext cx="1157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SO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233065" y="1221128"/>
            <a:ext cx="1430874" cy="400110"/>
            <a:chOff x="7841459" y="770806"/>
            <a:chExt cx="1430874" cy="400110"/>
          </a:xfrm>
        </p:grpSpPr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115144" y="770806"/>
              <a:ext cx="1157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SV+SO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088087" y="482521"/>
                <a:ext cx="39003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𝑺𝑷𝑹𝑫</m:t>
                          </m:r>
                          <m: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𝑹𝑴𝑺𝑬</m:t>
                          </m:r>
                        </m:e>
                        <m:sub>
                          <m: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  <m:t>𝑬𝑴</m:t>
                          </m:r>
                        </m:sub>
                      </m:sSub>
                      <m:r>
                        <a:rPr lang="en-US" altLang="zh-CN" sz="2200" b="1" i="1">
                          <a:solidFill>
                            <a:srgbClr val="4747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200" b="1" i="1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𝑹𝑴𝑺𝑬</m:t>
                          </m:r>
                        </m:e>
                        <m:sub>
                          <m:r>
                            <a:rPr lang="en-US" altLang="zh-CN" sz="2200" b="1" i="1" smtClean="0">
                              <a:solidFill>
                                <a:srgbClr val="4747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𝑪𝑻𝑳</m:t>
                          </m:r>
                        </m:sub>
                      </m:sSub>
                    </m:oMath>
                  </m:oMathPara>
                </a14:m>
                <a:endParaRPr lang="zh-CN" altLang="en-US" sz="2200" b="1" dirty="0">
                  <a:solidFill>
                    <a:srgbClr val="474747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t">
                <a:avLst/>
              </a:prstGeom>
              <a:blipFill>
                <a:blip r:embed="rId6"/>
                <a:stretch>
                  <a:fillRect l="-938" b="-1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7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44131" y="350405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Ensemble Prediction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0675" y="1637986"/>
            <a:ext cx="5565775" cy="4600095"/>
            <a:chOff x="320675" y="2168323"/>
            <a:chExt cx="5565775" cy="4069758"/>
          </a:xfrm>
        </p:grpSpPr>
        <p:pic>
          <p:nvPicPr>
            <p:cNvPr id="7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2168323"/>
              <a:ext cx="5565775" cy="406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650" y="2278192"/>
              <a:ext cx="5267779" cy="372932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316663" y="1637987"/>
            <a:ext cx="5564187" cy="4600096"/>
            <a:chOff x="6316663" y="2168323"/>
            <a:chExt cx="5564187" cy="4069759"/>
          </a:xfrm>
        </p:grpSpPr>
        <p:pic>
          <p:nvPicPr>
            <p:cNvPr id="14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663" y="2168323"/>
              <a:ext cx="5564187" cy="406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413" y="2298308"/>
              <a:ext cx="5259387" cy="370920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03956" y="1237876"/>
            <a:ext cx="2117624" cy="400110"/>
            <a:chOff x="7841459" y="760070"/>
            <a:chExt cx="2117624" cy="400110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948439" y="760070"/>
              <a:ext cx="20106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C</a:t>
              </a: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orrelation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475413" y="1221441"/>
            <a:ext cx="1547358" cy="400110"/>
            <a:chOff x="7841459" y="760070"/>
            <a:chExt cx="1547358" cy="400110"/>
          </a:xfrm>
        </p:grpSpPr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7948439" y="760070"/>
              <a:ext cx="14403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RMSE</a:t>
              </a:r>
              <a:endPara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94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4131" y="350405"/>
            <a:ext cx="497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Ensemble Prediction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3400" y="1431482"/>
            <a:ext cx="10985500" cy="5071959"/>
            <a:chOff x="423489" y="1238841"/>
            <a:chExt cx="4664025" cy="5303473"/>
          </a:xfrm>
        </p:grpSpPr>
        <p:pic>
          <p:nvPicPr>
            <p:cNvPr id="8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89" y="1238841"/>
              <a:ext cx="4664025" cy="530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t="4235"/>
            <a:stretch/>
          </p:blipFill>
          <p:spPr>
            <a:xfrm>
              <a:off x="565729" y="1422734"/>
              <a:ext cx="4365419" cy="486920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681978" y="317295"/>
            <a:ext cx="2666057" cy="1200329"/>
            <a:chOff x="8991600" y="51886"/>
            <a:chExt cx="2666057" cy="1200329"/>
          </a:xfrm>
        </p:grpSpPr>
        <p:sp>
          <p:nvSpPr>
            <p:cNvPr id="2" name="文本框 1"/>
            <p:cNvSpPr txBox="1"/>
            <p:nvPr/>
          </p:nvSpPr>
          <p:spPr>
            <a:xfrm>
              <a:off x="9654493" y="51886"/>
              <a:ext cx="20031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474747"/>
                  </a:solidFill>
                </a:rPr>
                <a:t>Control Run</a:t>
              </a:r>
            </a:p>
            <a:p>
              <a:r>
                <a:rPr lang="en-US" altLang="zh-CN" dirty="0" smtClean="0">
                  <a:solidFill>
                    <a:srgbClr val="474747"/>
                  </a:solidFill>
                </a:rPr>
                <a:t>Observation</a:t>
              </a:r>
            </a:p>
            <a:p>
              <a:r>
                <a:rPr lang="en-US" altLang="zh-CN" dirty="0">
                  <a:solidFill>
                    <a:srgbClr val="474747"/>
                  </a:solidFill>
                </a:rPr>
                <a:t>Ensemble Mean</a:t>
              </a:r>
            </a:p>
            <a:p>
              <a:r>
                <a:rPr lang="en-US" altLang="zh-CN" dirty="0">
                  <a:solidFill>
                    <a:srgbClr val="474747"/>
                  </a:solidFill>
                </a:rPr>
                <a:t>Ensemble </a:t>
              </a:r>
              <a:r>
                <a:rPr lang="en-US" altLang="zh-CN" dirty="0" smtClean="0">
                  <a:solidFill>
                    <a:srgbClr val="474747"/>
                  </a:solidFill>
                </a:rPr>
                <a:t>Cases</a:t>
              </a:r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991600" y="239760"/>
              <a:ext cx="639034" cy="825786"/>
              <a:chOff x="8500334" y="239760"/>
              <a:chExt cx="1130300" cy="825786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8970234" y="28786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8500334" y="516466"/>
                <a:ext cx="113030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8500334" y="790786"/>
                <a:ext cx="1130300" cy="0"/>
              </a:xfrm>
              <a:prstGeom prst="line">
                <a:avLst/>
              </a:prstGeom>
              <a:ln w="38100">
                <a:solidFill>
                  <a:srgbClr val="006D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8500334" y="239760"/>
                <a:ext cx="11303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8500334" y="1065546"/>
                <a:ext cx="1130300" cy="0"/>
              </a:xfrm>
              <a:prstGeom prst="line">
                <a:avLst/>
              </a:prstGeom>
              <a:ln w="1873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86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03372" y="1751311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04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61328" y="4006007"/>
            <a:ext cx="9901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Interdecadal Variation of ENSO Predictability</a:t>
            </a:r>
            <a:endParaRPr lang="zh-CN" altLang="en-US" sz="60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601598" y="606220"/>
            <a:ext cx="4097064" cy="679450"/>
            <a:chOff x="3733253" y="747870"/>
            <a:chExt cx="3971138" cy="678436"/>
          </a:xfrm>
        </p:grpSpPr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4631200" y="810380"/>
              <a:ext cx="3073191" cy="58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32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</a:p>
          </p:txBody>
        </p:sp>
        <p:grpSp>
          <p:nvGrpSpPr>
            <p:cNvPr id="6" name="组合 12"/>
            <p:cNvGrpSpPr>
              <a:grpSpLocks/>
            </p:cNvGrpSpPr>
            <p:nvPr/>
          </p:nvGrpSpPr>
          <p:grpSpPr bwMode="auto">
            <a:xfrm>
              <a:off x="3733253" y="747870"/>
              <a:ext cx="833718" cy="678436"/>
              <a:chOff x="3050379" y="1843912"/>
              <a:chExt cx="833718" cy="678436"/>
            </a:xfrm>
          </p:grpSpPr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0CC232C1-28D1-4CF2-9623-8C5588AF042C}"/>
                  </a:ext>
                </a:extLst>
              </p:cNvPr>
              <p:cNvSpPr/>
              <p:nvPr/>
            </p:nvSpPr>
            <p:spPr>
              <a:xfrm rot="8100000" flipV="1">
                <a:off x="3050288" y="1844134"/>
                <a:ext cx="833779" cy="677992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004C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" name="文本框 14"/>
              <p:cNvSpPr txBox="1">
                <a:spLocks noChangeArrowheads="1"/>
              </p:cNvSpPr>
              <p:nvPr/>
            </p:nvSpPr>
            <p:spPr bwMode="auto">
              <a:xfrm>
                <a:off x="3146443" y="1890743"/>
                <a:ext cx="61146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组合 40"/>
          <p:cNvGrpSpPr>
            <a:grpSpLocks/>
          </p:cNvGrpSpPr>
          <p:nvPr/>
        </p:nvGrpSpPr>
        <p:grpSpPr bwMode="auto">
          <a:xfrm>
            <a:off x="4651811" y="3062002"/>
            <a:ext cx="6121138" cy="679450"/>
            <a:chOff x="3685531" y="2969294"/>
            <a:chExt cx="5931906" cy="678436"/>
          </a:xfrm>
        </p:grpSpPr>
        <p:sp>
          <p:nvSpPr>
            <p:cNvPr id="10" name="文本框 10"/>
            <p:cNvSpPr txBox="1">
              <a:spLocks noChangeArrowheads="1"/>
            </p:cNvSpPr>
            <p:nvPr/>
          </p:nvSpPr>
          <p:spPr bwMode="auto">
            <a:xfrm>
              <a:off x="4631201" y="2975140"/>
              <a:ext cx="49862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32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Ensemble Construction</a:t>
              </a:r>
            </a:p>
          </p:txBody>
        </p:sp>
        <p:grpSp>
          <p:nvGrpSpPr>
            <p:cNvPr id="11" name="组合 18"/>
            <p:cNvGrpSpPr>
              <a:grpSpLocks/>
            </p:cNvGrpSpPr>
            <p:nvPr/>
          </p:nvGrpSpPr>
          <p:grpSpPr bwMode="auto">
            <a:xfrm>
              <a:off x="3685531" y="2969294"/>
              <a:ext cx="881440" cy="678436"/>
              <a:chOff x="3050379" y="1843912"/>
              <a:chExt cx="881440" cy="678436"/>
            </a:xfrm>
          </p:grpSpPr>
          <p:sp>
            <p:nvSpPr>
              <p:cNvPr id="12" name="任意多边形 11">
                <a:extLst>
                  <a:ext uri="{FF2B5EF4-FFF2-40B4-BE49-F238E27FC236}">
                    <a16:creationId xmlns:a16="http://schemas.microsoft.com/office/drawing/2014/main" id="{B24E09FB-A533-45AB-A46F-245E69281DDE}"/>
                  </a:ext>
                </a:extLst>
              </p:cNvPr>
              <p:cNvSpPr/>
              <p:nvPr/>
            </p:nvSpPr>
            <p:spPr>
              <a:xfrm rot="8100000" flipV="1">
                <a:off x="3050211" y="1844196"/>
                <a:ext cx="833779" cy="677867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004C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" name="文本框 20"/>
              <p:cNvSpPr txBox="1">
                <a:spLocks noChangeArrowheads="1"/>
              </p:cNvSpPr>
              <p:nvPr/>
            </p:nvSpPr>
            <p:spPr bwMode="auto">
              <a:xfrm>
                <a:off x="3123828" y="1885459"/>
                <a:ext cx="80799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03</a:t>
                </a:r>
                <a:endParaRPr lang="zh-CN" altLang="en-US" sz="32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" name="组合 39"/>
          <p:cNvGrpSpPr>
            <a:grpSpLocks/>
          </p:cNvGrpSpPr>
          <p:nvPr/>
        </p:nvGrpSpPr>
        <p:grpSpPr bwMode="auto">
          <a:xfrm>
            <a:off x="4676799" y="1833522"/>
            <a:ext cx="4341110" cy="677862"/>
            <a:chOff x="3733253" y="1858582"/>
            <a:chExt cx="4207190" cy="678436"/>
          </a:xfrm>
        </p:grpSpPr>
        <p:sp>
          <p:nvSpPr>
            <p:cNvPr id="15" name="文本框 8"/>
            <p:cNvSpPr txBox="1">
              <a:spLocks noChangeArrowheads="1"/>
            </p:cNvSpPr>
            <p:nvPr/>
          </p:nvSpPr>
          <p:spPr bwMode="auto">
            <a:xfrm>
              <a:off x="4643768" y="1880002"/>
              <a:ext cx="32966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32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 &amp; Model</a:t>
              </a:r>
            </a:p>
          </p:txBody>
        </p:sp>
        <p:grpSp>
          <p:nvGrpSpPr>
            <p:cNvPr id="16" name="组合 24"/>
            <p:cNvGrpSpPr>
              <a:grpSpLocks/>
            </p:cNvGrpSpPr>
            <p:nvPr/>
          </p:nvGrpSpPr>
          <p:grpSpPr bwMode="auto">
            <a:xfrm>
              <a:off x="3733253" y="1858582"/>
              <a:ext cx="833718" cy="678436"/>
              <a:chOff x="3050379" y="1843912"/>
              <a:chExt cx="833718" cy="678436"/>
            </a:xfrm>
          </p:grpSpPr>
          <p:sp>
            <p:nvSpPr>
              <p:cNvPr id="17" name="任意多边形 16">
                <a:extLst>
                  <a:ext uri="{FF2B5EF4-FFF2-40B4-BE49-F238E27FC236}">
                    <a16:creationId xmlns:a16="http://schemas.microsoft.com/office/drawing/2014/main" id="{CA13FA3C-1E1F-4267-86C6-7CB1EC7407C6}"/>
                  </a:ext>
                </a:extLst>
              </p:cNvPr>
              <p:cNvSpPr/>
              <p:nvPr/>
            </p:nvSpPr>
            <p:spPr>
              <a:xfrm rot="8100000" flipV="1">
                <a:off x="3050057" y="1844174"/>
                <a:ext cx="834144" cy="677912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004C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文本框 26"/>
              <p:cNvSpPr txBox="1">
                <a:spLocks noChangeArrowheads="1"/>
              </p:cNvSpPr>
              <p:nvPr/>
            </p:nvSpPr>
            <p:spPr bwMode="auto">
              <a:xfrm>
                <a:off x="3123828" y="1885459"/>
                <a:ext cx="726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02</a:t>
                </a:r>
                <a:endParaRPr lang="zh-CN" altLang="en-US" sz="32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组合 41"/>
          <p:cNvGrpSpPr>
            <a:grpSpLocks/>
          </p:cNvGrpSpPr>
          <p:nvPr/>
        </p:nvGrpSpPr>
        <p:grpSpPr bwMode="auto">
          <a:xfrm>
            <a:off x="4697267" y="4085140"/>
            <a:ext cx="6207102" cy="1077218"/>
            <a:chOff x="3746411" y="3860618"/>
            <a:chExt cx="6014734" cy="1078129"/>
          </a:xfrm>
        </p:grpSpPr>
        <p:grpSp>
          <p:nvGrpSpPr>
            <p:cNvPr id="20" name="组合 31"/>
            <p:cNvGrpSpPr>
              <a:grpSpLocks/>
            </p:cNvGrpSpPr>
            <p:nvPr/>
          </p:nvGrpSpPr>
          <p:grpSpPr bwMode="auto">
            <a:xfrm>
              <a:off x="3746411" y="4086835"/>
              <a:ext cx="833718" cy="678436"/>
              <a:chOff x="3050379" y="1843912"/>
              <a:chExt cx="833718" cy="678436"/>
            </a:xfrm>
          </p:grpSpPr>
          <p:sp>
            <p:nvSpPr>
              <p:cNvPr id="22" name="任意多边形 21">
                <a:extLst>
                  <a:ext uri="{FF2B5EF4-FFF2-40B4-BE49-F238E27FC236}">
                    <a16:creationId xmlns:a16="http://schemas.microsoft.com/office/drawing/2014/main" id="{D17BD6AF-20FD-4B59-85C2-1C458E40D469}"/>
                  </a:ext>
                </a:extLst>
              </p:cNvPr>
              <p:cNvSpPr/>
              <p:nvPr/>
            </p:nvSpPr>
            <p:spPr>
              <a:xfrm rot="8100000" flipV="1">
                <a:off x="3049997" y="1844224"/>
                <a:ext cx="834142" cy="677813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004C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文本框 33"/>
              <p:cNvSpPr txBox="1">
                <a:spLocks noChangeArrowheads="1"/>
              </p:cNvSpPr>
              <p:nvPr/>
            </p:nvSpPr>
            <p:spPr bwMode="auto">
              <a:xfrm>
                <a:off x="3146443" y="1890743"/>
                <a:ext cx="61146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04</a:t>
                </a:r>
                <a:endPara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文本框 34"/>
            <p:cNvSpPr txBox="1">
              <a:spLocks noChangeArrowheads="1"/>
            </p:cNvSpPr>
            <p:nvPr/>
          </p:nvSpPr>
          <p:spPr bwMode="auto">
            <a:xfrm>
              <a:off x="4630366" y="3860618"/>
              <a:ext cx="5130779" cy="107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3200" b="1" dirty="0" err="1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Interdecadal</a:t>
              </a:r>
              <a:r>
                <a:rPr lang="en-US" altLang="zh-CN" sz="32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Variation of </a:t>
              </a:r>
              <a:r>
                <a:rPr lang="en-US" altLang="zh-CN" sz="3200" b="1" dirty="0" smtClean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ENSO Predictability</a:t>
              </a:r>
              <a:endParaRPr lang="en-US" altLang="zh-CN" sz="32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"/>
          <p:cNvGrpSpPr>
            <a:grpSpLocks/>
          </p:cNvGrpSpPr>
          <p:nvPr/>
        </p:nvGrpSpPr>
        <p:grpSpPr bwMode="auto">
          <a:xfrm>
            <a:off x="4699478" y="5593992"/>
            <a:ext cx="3868716" cy="677862"/>
            <a:chOff x="3806702" y="5056940"/>
            <a:chExt cx="3748602" cy="678436"/>
          </a:xfrm>
        </p:grpSpPr>
        <p:grpSp>
          <p:nvGrpSpPr>
            <p:cNvPr id="25" name="组合 35"/>
            <p:cNvGrpSpPr>
              <a:grpSpLocks/>
            </p:cNvGrpSpPr>
            <p:nvPr/>
          </p:nvGrpSpPr>
          <p:grpSpPr bwMode="auto">
            <a:xfrm>
              <a:off x="3806702" y="5056940"/>
              <a:ext cx="833718" cy="678436"/>
              <a:chOff x="3050379" y="1843912"/>
              <a:chExt cx="833718" cy="678436"/>
            </a:xfrm>
          </p:grpSpPr>
          <p:sp>
            <p:nvSpPr>
              <p:cNvPr id="27" name="任意多边形 26">
                <a:extLst>
                  <a:ext uri="{FF2B5EF4-FFF2-40B4-BE49-F238E27FC236}">
                    <a16:creationId xmlns:a16="http://schemas.microsoft.com/office/drawing/2014/main" id="{F12BCF60-4BA1-4727-B655-F51EC8A3B027}"/>
                  </a:ext>
                </a:extLst>
              </p:cNvPr>
              <p:cNvSpPr/>
              <p:nvPr/>
            </p:nvSpPr>
            <p:spPr>
              <a:xfrm rot="8100000" flipV="1">
                <a:off x="3049972" y="1844243"/>
                <a:ext cx="834144" cy="677774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004C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文本框 37"/>
              <p:cNvSpPr txBox="1">
                <a:spLocks noChangeArrowheads="1"/>
              </p:cNvSpPr>
              <p:nvPr/>
            </p:nvSpPr>
            <p:spPr bwMode="auto">
              <a:xfrm>
                <a:off x="3146442" y="1890743"/>
                <a:ext cx="66420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05</a:t>
                </a:r>
                <a:endParaRPr lang="zh-CN" altLang="en-US" sz="32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文本框 38"/>
            <p:cNvSpPr txBox="1">
              <a:spLocks noChangeArrowheads="1"/>
            </p:cNvSpPr>
            <p:nvPr/>
          </p:nvSpPr>
          <p:spPr bwMode="auto">
            <a:xfrm>
              <a:off x="4684741" y="5096145"/>
              <a:ext cx="28705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32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Conclusion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-46623" y="-598"/>
            <a:ext cx="3241792" cy="6858000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219574" y="404065"/>
            <a:ext cx="3667279" cy="1182285"/>
            <a:chOff x="-219574" y="404066"/>
            <a:chExt cx="3667279" cy="864096"/>
          </a:xfrm>
        </p:grpSpPr>
        <p:sp>
          <p:nvSpPr>
            <p:cNvPr id="38" name="平行四边形 37"/>
            <p:cNvSpPr/>
            <p:nvPr/>
          </p:nvSpPr>
          <p:spPr>
            <a:xfrm rot="20819418">
              <a:off x="-219574" y="437599"/>
              <a:ext cx="550624" cy="769842"/>
            </a:xfrm>
            <a:prstGeom prst="parallelogram">
              <a:avLst>
                <a:gd name="adj" fmla="val 32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04896" y="404066"/>
              <a:ext cx="3242809" cy="864096"/>
              <a:chOff x="204897" y="404066"/>
              <a:chExt cx="1872208" cy="86409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04897" y="404066"/>
                <a:ext cx="1872208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5496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OUTLINE</a:t>
                </a: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5496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直角三角形 40"/>
              <p:cNvSpPr/>
              <p:nvPr/>
            </p:nvSpPr>
            <p:spPr>
              <a:xfrm rot="5400000">
                <a:off x="1969093" y="1160150"/>
                <a:ext cx="72008" cy="144016"/>
              </a:xfrm>
              <a:prstGeom prst="rt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-46623" y="-598"/>
            <a:ext cx="25152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48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80988" y="1556657"/>
            <a:ext cx="11557000" cy="4844144"/>
            <a:chOff x="280988" y="963543"/>
            <a:chExt cx="11557000" cy="5437258"/>
          </a:xfrm>
        </p:grpSpPr>
        <p:grpSp>
          <p:nvGrpSpPr>
            <p:cNvPr id="3" name="组合 7"/>
            <p:cNvGrpSpPr>
              <a:grpSpLocks/>
            </p:cNvGrpSpPr>
            <p:nvPr/>
          </p:nvGrpSpPr>
          <p:grpSpPr bwMode="auto">
            <a:xfrm>
              <a:off x="280988" y="963543"/>
              <a:ext cx="11557000" cy="5437258"/>
              <a:chOff x="320403" y="1546996"/>
              <a:chExt cx="11557879" cy="4653655"/>
            </a:xfrm>
          </p:grpSpPr>
          <p:pic>
            <p:nvPicPr>
              <p:cNvPr id="35" name="8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123" y="1546996"/>
                <a:ext cx="2706904" cy="464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8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3090" y="1556032"/>
                <a:ext cx="2687829" cy="463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8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03" y="1556674"/>
                <a:ext cx="2706902" cy="464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8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1380" y="1556031"/>
                <a:ext cx="2706902" cy="4644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927" y="1168117"/>
              <a:ext cx="2576158" cy="492542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/>
            <a:srcRect t="635" b="-1"/>
            <a:stretch/>
          </p:blipFill>
          <p:spPr>
            <a:xfrm>
              <a:off x="6266251" y="1183477"/>
              <a:ext cx="2509449" cy="491006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589" y="1168117"/>
              <a:ext cx="2500312" cy="49142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8879" y="1224738"/>
              <a:ext cx="2505921" cy="4925422"/>
            </a:xfrm>
            <a:prstGeom prst="rect">
              <a:avLst/>
            </a:prstGeom>
          </p:spPr>
        </p:pic>
      </p:grpSp>
      <p:sp>
        <p:nvSpPr>
          <p:cNvPr id="25" name="灯片编号占位符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394857" y="1217017"/>
            <a:ext cx="1904446" cy="400110"/>
            <a:chOff x="7841459" y="760070"/>
            <a:chExt cx="1904446" cy="400110"/>
          </a:xfrm>
        </p:grpSpPr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7948439" y="760070"/>
              <a:ext cx="17974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3.4</a:t>
              </a:r>
            </a:p>
          </p:txBody>
        </p:sp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228879" y="1192844"/>
            <a:ext cx="1619560" cy="400110"/>
            <a:chOff x="7841459" y="760070"/>
            <a:chExt cx="1619560" cy="400110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8020641" y="760070"/>
              <a:ext cx="14403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 err="1">
                  <a:solidFill>
                    <a:srgbClr val="474747"/>
                  </a:solidFill>
                  <a:latin typeface="微软雅黑" panose="020B0503020204020204" pitchFamily="34" charset="-122"/>
                </a:rPr>
                <a:t>Modoki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337134" y="1165582"/>
            <a:ext cx="1559257" cy="400110"/>
            <a:chOff x="7841459" y="760070"/>
            <a:chExt cx="1559257" cy="400110"/>
          </a:xfrm>
        </p:grpSpPr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7948439" y="760070"/>
              <a:ext cx="14522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</a:t>
              </a: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3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266251" y="1165582"/>
            <a:ext cx="1559257" cy="400110"/>
            <a:chOff x="7841459" y="760070"/>
            <a:chExt cx="1559257" cy="400110"/>
          </a:xfrm>
        </p:grpSpPr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7948439" y="760070"/>
              <a:ext cx="14522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4</a:t>
              </a:r>
            </a:p>
          </p:txBody>
        </p:sp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文本框 57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644131" y="350405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Interdecadal Variation </a:t>
            </a:r>
          </a:p>
        </p:txBody>
      </p:sp>
    </p:spTree>
    <p:extLst>
      <p:ext uri="{BB962C8B-B14F-4D97-AF65-F5344CB8AC3E}">
        <p14:creationId xmlns:p14="http://schemas.microsoft.com/office/powerpoint/2010/main" val="7012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00212" y="1741719"/>
            <a:ext cx="11497560" cy="4669974"/>
            <a:chOff x="400212" y="1480457"/>
            <a:chExt cx="11497560" cy="4669974"/>
          </a:xfrm>
        </p:grpSpPr>
        <p:pic>
          <p:nvPicPr>
            <p:cNvPr id="10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12" y="1480458"/>
              <a:ext cx="5565775" cy="466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7" y="1480457"/>
              <a:ext cx="5565775" cy="46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/>
            <a:srcRect t="506"/>
            <a:stretch/>
          </p:blipFill>
          <p:spPr>
            <a:xfrm>
              <a:off x="585628" y="1662788"/>
              <a:ext cx="5168504" cy="424082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/>
            <a:srcRect t="660"/>
            <a:stretch/>
          </p:blipFill>
          <p:spPr>
            <a:xfrm>
              <a:off x="6509798" y="1618338"/>
              <a:ext cx="5192345" cy="4263092"/>
            </a:xfrm>
            <a:prstGeom prst="rect">
              <a:avLst/>
            </a:prstGeom>
          </p:spPr>
        </p:pic>
      </p:grp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509798" y="1303488"/>
            <a:ext cx="3537717" cy="400110"/>
            <a:chOff x="7841459" y="760070"/>
            <a:chExt cx="3537717" cy="400110"/>
          </a:xfrm>
        </p:grpSpPr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7948440" y="760070"/>
              <a:ext cx="3430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Mean CIP lead 1–12m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78498" y="1303488"/>
            <a:ext cx="5229225" cy="400110"/>
            <a:chOff x="7841459" y="760070"/>
            <a:chExt cx="5229225" cy="400110"/>
          </a:xfrm>
        </p:grpSpPr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7948439" y="760070"/>
              <a:ext cx="51222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Mean R (</a:t>
              </a:r>
              <a:r>
                <a:rPr lang="en-US" altLang="zh-CN" sz="2000" kern="0" dirty="0" err="1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Obs</a:t>
              </a: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, </a:t>
              </a: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P</a:t>
              </a: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rediction) lead 1–12m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644131" y="350405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Interdecadal Variation </a:t>
            </a:r>
          </a:p>
        </p:txBody>
      </p:sp>
    </p:spTree>
    <p:extLst>
      <p:ext uri="{BB962C8B-B14F-4D97-AF65-F5344CB8AC3E}">
        <p14:creationId xmlns:p14="http://schemas.microsoft.com/office/powerpoint/2010/main" val="17376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4351" y="1487744"/>
            <a:ext cx="5562600" cy="2105159"/>
            <a:chOff x="514351" y="1160554"/>
            <a:chExt cx="5562600" cy="2105159"/>
          </a:xfrm>
        </p:grpSpPr>
        <p:pic>
          <p:nvPicPr>
            <p:cNvPr id="66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1" y="1160554"/>
              <a:ext cx="5562600" cy="210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/>
            <a:srcRect t="2592" r="50324" b="50000"/>
            <a:stretch/>
          </p:blipFill>
          <p:spPr>
            <a:xfrm>
              <a:off x="690976" y="1237096"/>
              <a:ext cx="5231098" cy="1922400"/>
            </a:xfrm>
            <a:prstGeom prst="rect">
              <a:avLst/>
            </a:prstGeom>
          </p:spPr>
        </p:pic>
      </p:grp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183931" y="1460679"/>
            <a:ext cx="5564187" cy="2105159"/>
            <a:chOff x="6251576" y="876074"/>
            <a:chExt cx="5564187" cy="2389640"/>
          </a:xfrm>
        </p:grpSpPr>
        <p:pic>
          <p:nvPicPr>
            <p:cNvPr id="64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6" y="876074"/>
              <a:ext cx="5564187" cy="238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/>
            <a:srcRect l="50563" t="2601" b="50375"/>
            <a:stretch/>
          </p:blipFill>
          <p:spPr>
            <a:xfrm>
              <a:off x="6451650" y="947053"/>
              <a:ext cx="5196064" cy="221517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14351" y="4119731"/>
            <a:ext cx="5564188" cy="2226637"/>
            <a:chOff x="514351" y="3916809"/>
            <a:chExt cx="5564188" cy="2527534"/>
          </a:xfrm>
        </p:grpSpPr>
        <p:pic>
          <p:nvPicPr>
            <p:cNvPr id="62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1" y="3916809"/>
              <a:ext cx="5564188" cy="25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4"/>
            <a:srcRect t="52360" r="49981"/>
            <a:stretch/>
          </p:blipFill>
          <p:spPr>
            <a:xfrm>
              <a:off x="690974" y="3990121"/>
              <a:ext cx="5231099" cy="2340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251575" y="4127200"/>
            <a:ext cx="5564188" cy="2219168"/>
            <a:chOff x="6251575" y="3925287"/>
            <a:chExt cx="5564188" cy="2519055"/>
          </a:xfrm>
        </p:grpSpPr>
        <p:pic>
          <p:nvPicPr>
            <p:cNvPr id="60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5" y="3925287"/>
              <a:ext cx="5564188" cy="2519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4"/>
            <a:srcRect l="50556" t="52307"/>
            <a:stretch/>
          </p:blipFill>
          <p:spPr>
            <a:xfrm>
              <a:off x="6429580" y="4013965"/>
              <a:ext cx="5218134" cy="2316156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650915" y="3726504"/>
            <a:ext cx="1904446" cy="400110"/>
            <a:chOff x="7841459" y="760070"/>
            <a:chExt cx="1904446" cy="400110"/>
          </a:xfrm>
        </p:grpSpPr>
        <p:sp>
          <p:nvSpPr>
            <p:cNvPr id="70" name="矩形 69"/>
            <p:cNvSpPr>
              <a:spLocks noChangeArrowheads="1"/>
            </p:cNvSpPr>
            <p:nvPr/>
          </p:nvSpPr>
          <p:spPr bwMode="auto">
            <a:xfrm>
              <a:off x="7948439" y="760070"/>
              <a:ext cx="17974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3.4</a:t>
              </a:r>
            </a:p>
          </p:txBody>
        </p:sp>
        <p:grpSp>
          <p:nvGrpSpPr>
            <p:cNvPr id="71" name="组合 70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6372155" y="3738211"/>
            <a:ext cx="1619560" cy="400110"/>
            <a:chOff x="7841459" y="760070"/>
            <a:chExt cx="1619560" cy="400110"/>
          </a:xfrm>
        </p:grpSpPr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8020641" y="760070"/>
              <a:ext cx="14403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 err="1">
                  <a:solidFill>
                    <a:srgbClr val="474747"/>
                  </a:solidFill>
                  <a:latin typeface="微软雅黑" panose="020B0503020204020204" pitchFamily="34" charset="-122"/>
                </a:rPr>
                <a:t>Modoki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76" name="组合 75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650915" y="1071648"/>
            <a:ext cx="1559257" cy="400110"/>
            <a:chOff x="7841459" y="760070"/>
            <a:chExt cx="1559257" cy="400110"/>
          </a:xfrm>
        </p:grpSpPr>
        <p:sp>
          <p:nvSpPr>
            <p:cNvPr id="80" name="矩形 79"/>
            <p:cNvSpPr>
              <a:spLocks noChangeArrowheads="1"/>
            </p:cNvSpPr>
            <p:nvPr/>
          </p:nvSpPr>
          <p:spPr bwMode="auto">
            <a:xfrm>
              <a:off x="7948439" y="760070"/>
              <a:ext cx="14522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</a:t>
              </a:r>
              <a:r>
                <a:rPr lang="en-US" altLang="zh-CN" sz="2000" kern="0" dirty="0" smtClean="0">
                  <a:solidFill>
                    <a:srgbClr val="474747"/>
                  </a:solidFill>
                  <a:latin typeface="微软雅黑" panose="020B0503020204020204" pitchFamily="34" charset="-122"/>
                </a:rPr>
                <a:t>3</a:t>
              </a:r>
              <a:endParaRPr lang="en-US" altLang="zh-CN" sz="2000" kern="0" dirty="0">
                <a:solidFill>
                  <a:srgbClr val="474747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81" name="组合 80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372155" y="1088251"/>
            <a:ext cx="1559257" cy="400110"/>
            <a:chOff x="7841459" y="760070"/>
            <a:chExt cx="1559257" cy="400110"/>
          </a:xfrm>
        </p:grpSpPr>
        <p:sp>
          <p:nvSpPr>
            <p:cNvPr id="85" name="矩形 84"/>
            <p:cNvSpPr>
              <a:spLocks noChangeArrowheads="1"/>
            </p:cNvSpPr>
            <p:nvPr/>
          </p:nvSpPr>
          <p:spPr bwMode="auto">
            <a:xfrm>
              <a:off x="7948439" y="760070"/>
              <a:ext cx="14522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474747"/>
                  </a:solidFill>
                  <a:latin typeface="微软雅黑" panose="020B0503020204020204" pitchFamily="34" charset="-122"/>
                </a:rPr>
                <a:t>Niño 4</a:t>
              </a:r>
            </a:p>
          </p:txBody>
        </p:sp>
        <p:grpSp>
          <p:nvGrpSpPr>
            <p:cNvPr id="86" name="组合 85"/>
            <p:cNvGrpSpPr>
              <a:grpSpLocks noChangeAspect="1"/>
            </p:cNvGrpSpPr>
            <p:nvPr/>
          </p:nvGrpSpPr>
          <p:grpSpPr>
            <a:xfrm>
              <a:off x="7841459" y="808951"/>
              <a:ext cx="325424" cy="335109"/>
              <a:chOff x="1144860" y="2693174"/>
              <a:chExt cx="806605" cy="830610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271240" y="2832408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144860" y="2693174"/>
                <a:ext cx="680225" cy="691376"/>
              </a:xfrm>
              <a:prstGeom prst="rect">
                <a:avLst/>
              </a:prstGeom>
              <a:solidFill>
                <a:srgbClr val="05496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644131" y="361291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Interdecadal Variation </a:t>
            </a:r>
          </a:p>
        </p:txBody>
      </p:sp>
    </p:spTree>
    <p:extLst>
      <p:ext uri="{BB962C8B-B14F-4D97-AF65-F5344CB8AC3E}">
        <p14:creationId xmlns:p14="http://schemas.microsoft.com/office/powerpoint/2010/main" val="2211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03372" y="1751311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05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78448" y="3968442"/>
            <a:ext cx="830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zh-CN" altLang="en-US" sz="60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4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56856" y="1551080"/>
            <a:ext cx="1944217" cy="279837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innerShdw blurRad="38100" dist="508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CEDC7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50059"/>
          <a:stretch/>
        </p:blipFill>
        <p:spPr>
          <a:xfrm>
            <a:off x="772159" y="1219200"/>
            <a:ext cx="5110481" cy="5090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50059"/>
          <a:stretch/>
        </p:blipFill>
        <p:spPr>
          <a:xfrm>
            <a:off x="6339839" y="1219200"/>
            <a:ext cx="5110481" cy="5090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21614" y="1754280"/>
            <a:ext cx="474693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 algn="just" fontAlgn="base">
              <a:lnSpc>
                <a:spcPct val="120000"/>
              </a:lnSpc>
              <a:spcAft>
                <a:spcPts val="1800"/>
              </a:spcAft>
              <a:buClr>
                <a:srgbClr val="05496B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solidFill>
                  <a:srgbClr val="474747"/>
                </a:solidFill>
                <a:latin typeface="+mn-ea"/>
              </a:rPr>
              <a:t>The prediction skill of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ENSO </a:t>
            </a:r>
            <a:r>
              <a:rPr lang="en-US" altLang="zh-CN" sz="2000" dirty="0">
                <a:solidFill>
                  <a:srgbClr val="474747"/>
                </a:solidFill>
                <a:latin typeface="+mn-ea"/>
              </a:rPr>
              <a:t>indexes are</a:t>
            </a:r>
            <a:r>
              <a:rPr lang="zh-CN" altLang="en-US" sz="2000" dirty="0" smtClean="0">
                <a:solidFill>
                  <a:srgbClr val="474747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474747"/>
                </a:solidFill>
                <a:latin typeface="+mn-ea"/>
              </a:rPr>
              <a:t>very </a:t>
            </a:r>
            <a:r>
              <a:rPr lang="zh-CN" altLang="en-US" sz="2000" dirty="0" smtClean="0">
                <a:solidFill>
                  <a:srgbClr val="474747"/>
                </a:solidFill>
                <a:latin typeface="+mn-ea"/>
              </a:rPr>
              <a:t>consistent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in</a:t>
            </a:r>
            <a:r>
              <a:rPr lang="zh-CN" altLang="en-US" sz="2000" dirty="0" smtClean="0">
                <a:solidFill>
                  <a:srgbClr val="474747"/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rgbClr val="474747"/>
                </a:solidFill>
                <a:latin typeface="+mn-ea"/>
              </a:rPr>
              <a:t>interdecadal variation, </a:t>
            </a:r>
            <a:r>
              <a:rPr lang="en-US" altLang="zh-CN" sz="2000" dirty="0">
                <a:solidFill>
                  <a:srgbClr val="474747"/>
                </a:solidFill>
                <a:latin typeface="+mn-ea"/>
              </a:rPr>
              <a:t>with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decline of the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prediction skill in the recent 20 years.</a:t>
            </a:r>
            <a:endParaRPr lang="en-US" altLang="zh-CN" sz="2000" dirty="0">
              <a:solidFill>
                <a:srgbClr val="474747"/>
              </a:solidFill>
              <a:latin typeface="+mn-ea"/>
            </a:endParaRPr>
          </a:p>
          <a:p>
            <a:pPr marL="190500" indent="-190500" algn="just" fontAlgn="base">
              <a:lnSpc>
                <a:spcPct val="120000"/>
              </a:lnSpc>
              <a:spcAft>
                <a:spcPts val="1800"/>
              </a:spcAft>
              <a:buClr>
                <a:srgbClr val="05496B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solidFill>
                  <a:srgbClr val="474747"/>
                </a:solidFill>
                <a:latin typeface="+mn-ea"/>
              </a:rPr>
              <a:t>The interdecadal variation in ENSO predictability is in good agreement with that in the signal </a:t>
            </a:r>
            <a:r>
              <a:rPr lang="zh-CN" altLang="en-US" sz="2000" dirty="0" smtClean="0">
                <a:solidFill>
                  <a:srgbClr val="474747"/>
                </a:solidFill>
                <a:latin typeface="+mn-ea"/>
              </a:rPr>
              <a:t>variability</a:t>
            </a:r>
            <a:r>
              <a:rPr lang="en-US" altLang="zh-CN" sz="2000" dirty="0">
                <a:solidFill>
                  <a:srgbClr val="474747"/>
                </a:solidFill>
                <a:latin typeface="+mn-ea"/>
              </a:rPr>
              <a:t>.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The signal strength </a:t>
            </a:r>
            <a:r>
              <a:rPr lang="en-US" altLang="zh-CN" sz="2000" dirty="0">
                <a:solidFill>
                  <a:srgbClr val="474747"/>
                </a:solidFill>
                <a:latin typeface="+mn-ea"/>
              </a:rPr>
              <a:t>of initial conditions often dominate model prediction </a:t>
            </a:r>
            <a:r>
              <a:rPr lang="en-US" altLang="zh-CN" sz="2000" dirty="0" smtClean="0">
                <a:solidFill>
                  <a:srgbClr val="474747"/>
                </a:solidFill>
                <a:latin typeface="+mn-ea"/>
              </a:rPr>
              <a:t>skills.</a:t>
            </a:r>
            <a:endParaRPr lang="en-US" altLang="zh-CN" sz="2000" dirty="0">
              <a:solidFill>
                <a:srgbClr val="474747"/>
              </a:solidFill>
              <a:latin typeface="+mn-ea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056258" y="1551080"/>
            <a:ext cx="4689630" cy="4585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0" indent="-190500" algn="just" fontAlgn="base">
              <a:lnSpc>
                <a:spcPct val="120000"/>
              </a:lnSpc>
              <a:spcAft>
                <a:spcPts val="1800"/>
              </a:spcAft>
              <a:buClr>
                <a:srgbClr val="05496B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reliability of ENSO </a:t>
            </a:r>
            <a:r>
              <a:rPr lang="en-US" altLang="zh-CN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ensemble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forecast is sensitive to the choice of ensemble construction strategy</a:t>
            </a: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190500" lvl="0" indent="-190500" algn="just" fontAlgn="base">
              <a:lnSpc>
                <a:spcPct val="120000"/>
              </a:lnSpc>
              <a:spcAft>
                <a:spcPts val="1800"/>
              </a:spcAft>
              <a:buClr>
                <a:srgbClr val="05496B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strategy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benefiting from the joint contributions of the </a:t>
            </a: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and SV produces the most reliable and skillful ENSO prediction.</a:t>
            </a:r>
          </a:p>
          <a:p>
            <a:pPr marL="190500" lvl="0" indent="-190500" algn="just" fontAlgn="base">
              <a:lnSpc>
                <a:spcPct val="120000"/>
              </a:lnSpc>
              <a:spcAft>
                <a:spcPts val="1800"/>
              </a:spcAft>
              <a:buClr>
                <a:srgbClr val="05496B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stochastic optimal winds play an important role in improving the ENSO 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predictability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ZC</a:t>
            </a:r>
            <a:r>
              <a:rPr lang="zh-CN" altLang="en-US" sz="20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44131" y="351086"/>
            <a:ext cx="79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485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-361110" y="1958719"/>
            <a:ext cx="12876126" cy="2678408"/>
          </a:xfrm>
          <a:prstGeom prst="roundRect">
            <a:avLst>
              <a:gd name="adj" fmla="val 4443"/>
            </a:avLst>
          </a:prstGeom>
          <a:solidFill>
            <a:srgbClr val="0549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kumimoji="1" lang="zh-CN" altLang="en-US" sz="24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3646" y="2636203"/>
            <a:ext cx="4995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/>
            <a:r>
              <a:rPr kumimoji="1" lang="en-US" altLang="zh-CN" sz="8000" b="1" dirty="0" smtClean="0">
                <a:solidFill>
                  <a:srgbClr val="FFFFFF"/>
                </a:solidFill>
                <a:latin typeface="+mn-ea"/>
                <a:cs typeface="Arial Black"/>
              </a:rPr>
              <a:t>THANKS!</a:t>
            </a:r>
            <a:endParaRPr kumimoji="1" lang="zh-CN" altLang="en-US" sz="8000" b="1" dirty="0">
              <a:solidFill>
                <a:srgbClr val="FFFFFF"/>
              </a:solidFill>
              <a:latin typeface="+mn-ea"/>
              <a:cs typeface="Arial Black"/>
            </a:endParaRP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1034537" y="715572"/>
            <a:ext cx="4680000" cy="4680000"/>
            <a:chOff x="566451" y="639372"/>
            <a:chExt cx="5273062" cy="5273062"/>
          </a:xfrm>
        </p:grpSpPr>
        <p:sp>
          <p:nvSpPr>
            <p:cNvPr id="19" name="椭圆 18"/>
            <p:cNvSpPr/>
            <p:nvPr/>
          </p:nvSpPr>
          <p:spPr>
            <a:xfrm>
              <a:off x="566451" y="639372"/>
              <a:ext cx="5273062" cy="527306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52400">
              <a:solidFill>
                <a:srgbClr val="054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kumimoji="1" lang="zh-CN" altLang="en-US" sz="240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pic>
          <p:nvPicPr>
            <p:cNvPr id="21" name="图片 20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421" y="732680"/>
              <a:ext cx="5181122" cy="5156699"/>
            </a:xfrm>
            <a:prstGeom prst="flowChartConnector">
              <a:avLst/>
            </a:prstGeom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482" y="5232940"/>
            <a:ext cx="11419115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Reference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Cheng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J., Y. M. Tang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et al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., 2009: Further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analysis of singular vector and ENSO predictability in the Lamont model—Part I: singular vector and the control factors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CD, 35(5): 807-826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Cheng, Y., Y. M.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Tang, et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., 2010: Ensemble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Construction and Verification of the Probabilistic ENSO Prediction in the LDEO5 Model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JC,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23(20): 5476-5497.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03372" y="1751311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01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78448" y="3968442"/>
            <a:ext cx="830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60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5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94449" y="340072"/>
            <a:ext cx="354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ntroduction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97067" y="1385426"/>
            <a:ext cx="3663218" cy="4926221"/>
            <a:chOff x="7730896" y="1282700"/>
            <a:chExt cx="3953607" cy="2608112"/>
          </a:xfrm>
        </p:grpSpPr>
        <p:pic>
          <p:nvPicPr>
            <p:cNvPr id="15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896" y="1282700"/>
              <a:ext cx="3953607" cy="26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6894" y="1392825"/>
              <a:ext cx="3681225" cy="237524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56839" y="1348054"/>
            <a:ext cx="3665068" cy="4914031"/>
            <a:chOff x="4173878" y="832602"/>
            <a:chExt cx="3639047" cy="57890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173878" y="832602"/>
              <a:ext cx="3639047" cy="2955010"/>
              <a:chOff x="507496" y="1021355"/>
              <a:chExt cx="5588504" cy="5196565"/>
            </a:xfrm>
          </p:grpSpPr>
          <p:pic>
            <p:nvPicPr>
              <p:cNvPr id="24" name="8 Imag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496" y="1282700"/>
                <a:ext cx="5588504" cy="4935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/>
              <a:srcRect l="1127" t="1348" r="577" b="3042"/>
              <a:stretch/>
            </p:blipFill>
            <p:spPr>
              <a:xfrm>
                <a:off x="701383" y="1484386"/>
                <a:ext cx="5212133" cy="4517191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1314206" y="1021355"/>
                <a:ext cx="4241809" cy="828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 Niño and Rainfall</a:t>
                </a:r>
                <a:endParaRPr lang="zh-CN" altLang="en-US" sz="20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173878" y="3811815"/>
              <a:ext cx="3639047" cy="2809818"/>
              <a:chOff x="6197554" y="815029"/>
              <a:chExt cx="5588504" cy="494123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197554" y="821045"/>
                <a:ext cx="5588504" cy="4935220"/>
                <a:chOff x="468086" y="985133"/>
                <a:chExt cx="5588504" cy="4935220"/>
              </a:xfrm>
            </p:grpSpPr>
            <p:pic>
              <p:nvPicPr>
                <p:cNvPr id="22" name="8 Image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86" y="985133"/>
                  <a:ext cx="5588504" cy="4935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1293"/>
                <a:stretch/>
              </p:blipFill>
              <p:spPr>
                <a:xfrm>
                  <a:off x="657848" y="1143327"/>
                  <a:ext cx="5216432" cy="4552083"/>
                </a:xfrm>
                <a:prstGeom prst="rect">
                  <a:avLst/>
                </a:prstGeom>
              </p:spPr>
            </p:pic>
          </p:grpSp>
          <p:sp>
            <p:nvSpPr>
              <p:cNvPr id="21" name="矩形 20"/>
              <p:cNvSpPr/>
              <p:nvPr/>
            </p:nvSpPr>
            <p:spPr>
              <a:xfrm>
                <a:off x="7004264" y="815029"/>
                <a:ext cx="4241812" cy="828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 Niña </a:t>
                </a:r>
                <a:r>
                  <a:rPr lang="en-US" altLang="zh-CN" sz="2000" b="1" dirty="0">
                    <a:solidFill>
                      <a:srgbClr val="0549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Rainfall</a:t>
                </a:r>
                <a:endParaRPr lang="zh-CN" altLang="en-US" sz="2000" b="1" dirty="0">
                  <a:solidFill>
                    <a:srgbClr val="0549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227879" y="1396519"/>
            <a:ext cx="3663217" cy="4926222"/>
            <a:chOff x="4174848" y="832733"/>
            <a:chExt cx="3650297" cy="5806192"/>
          </a:xfrm>
        </p:grpSpPr>
        <p:pic>
          <p:nvPicPr>
            <p:cNvPr id="28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848" y="832733"/>
              <a:ext cx="3650297" cy="580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" b="1014"/>
            <a:stretch/>
          </p:blipFill>
          <p:spPr>
            <a:xfrm>
              <a:off x="4281386" y="994202"/>
              <a:ext cx="3429000" cy="5358394"/>
            </a:xfrm>
            <a:prstGeom prst="rect">
              <a:avLst/>
            </a:prstGeom>
          </p:spPr>
        </p:pic>
      </p:grp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8"/>
          <p:cNvGrpSpPr>
            <a:grpSpLocks/>
          </p:cNvGrpSpPr>
          <p:nvPr/>
        </p:nvGrpSpPr>
        <p:grpSpPr bwMode="auto">
          <a:xfrm>
            <a:off x="438151" y="3754437"/>
            <a:ext cx="5349332" cy="2494114"/>
            <a:chOff x="470605" y="1277261"/>
            <a:chExt cx="3759751" cy="3417858"/>
          </a:xfrm>
        </p:grpSpPr>
        <p:pic>
          <p:nvPicPr>
            <p:cNvPr id="14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05" y="1277261"/>
              <a:ext cx="3759751" cy="341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24" y="1405340"/>
              <a:ext cx="3509038" cy="310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6309246" y="3754437"/>
            <a:ext cx="5388383" cy="2465582"/>
            <a:chOff x="5296501" y="1277261"/>
            <a:chExt cx="6276690" cy="3417858"/>
          </a:xfrm>
        </p:grpSpPr>
        <p:pic>
          <p:nvPicPr>
            <p:cNvPr id="17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501" y="1277261"/>
              <a:ext cx="6276690" cy="341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742" y="1406820"/>
              <a:ext cx="5970206" cy="309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438151" y="1232663"/>
            <a:ext cx="5349332" cy="2494114"/>
            <a:chOff x="7235446" y="3630391"/>
            <a:chExt cx="3887354" cy="3227086"/>
          </a:xfrm>
        </p:grpSpPr>
        <p:pic>
          <p:nvPicPr>
            <p:cNvPr id="6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446" y="3630391"/>
              <a:ext cx="3887354" cy="322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0834" y="3762380"/>
              <a:ext cx="3633407" cy="291597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309246" y="1232663"/>
            <a:ext cx="5388382" cy="2494114"/>
            <a:chOff x="4022469" y="289316"/>
            <a:chExt cx="4824071" cy="4310713"/>
          </a:xfrm>
        </p:grpSpPr>
        <p:pic>
          <p:nvPicPr>
            <p:cNvPr id="9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469" y="289316"/>
              <a:ext cx="4824071" cy="431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5818" y="403616"/>
              <a:ext cx="4500299" cy="4015984"/>
            </a:xfrm>
            <a:prstGeom prst="rect">
              <a:avLst/>
            </a:prstGeom>
          </p:spPr>
        </p:pic>
      </p:grp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8425134" y="6220019"/>
            <a:ext cx="2034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 et al. 2008</a:t>
            </a:r>
            <a:endParaRPr lang="zh-CN" altLang="en-US" sz="16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94449" y="340072"/>
            <a:ext cx="354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ntroduction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2527899" y="6220018"/>
            <a:ext cx="1887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 et al. </a:t>
            </a:r>
            <a:r>
              <a:rPr lang="en-US" altLang="zh-CN" sz="16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endParaRPr lang="zh-CN" altLang="en-US" sz="16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38201" y="1247662"/>
            <a:ext cx="5156200" cy="3025856"/>
            <a:chOff x="660400" y="213464"/>
            <a:chExt cx="5497828" cy="3319499"/>
          </a:xfrm>
        </p:grpSpPr>
        <p:pic>
          <p:nvPicPr>
            <p:cNvPr id="7" name="8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" y="213464"/>
              <a:ext cx="5497828" cy="331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48"/>
            <a:stretch/>
          </p:blipFill>
          <p:spPr>
            <a:xfrm>
              <a:off x="826269" y="342900"/>
              <a:ext cx="5162988" cy="2993011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6838" y="4382364"/>
            <a:ext cx="6664994" cy="21113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spcAft>
                <a:spcPts val="50"/>
              </a:spcAft>
              <a:buSzPct val="80000"/>
              <a:defRPr/>
            </a:pPr>
            <a:r>
              <a:rPr lang="en-US" altLang="zh-CN" sz="2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The loss of ENSO </a:t>
            </a:r>
            <a:r>
              <a:rPr lang="en-US" altLang="zh-CN" sz="2200" b="1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predictability depends on</a:t>
            </a:r>
            <a:r>
              <a:rPr lang="zh-CN" altLang="en-US" sz="2200" b="1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18" charset="2"/>
              </a:rPr>
              <a:t>：</a:t>
            </a:r>
            <a:endParaRPr lang="en-US" altLang="zh-CN" sz="2200" b="1" dirty="0" smtClean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ymbol" pitchFamily="18" charset="2"/>
            </a:endParaRPr>
          </a:p>
          <a:p>
            <a:pPr marL="126900" indent="-342900">
              <a:lnSpc>
                <a:spcPct val="120000"/>
              </a:lnSpc>
              <a:spcBef>
                <a:spcPct val="35000"/>
              </a:spcBef>
              <a:spcAft>
                <a:spcPts val="50"/>
              </a:spcAft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2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Errors </a:t>
            </a:r>
            <a:r>
              <a:rPr lang="en-US" altLang="zh-CN" sz="2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initial </a:t>
            </a:r>
            <a:r>
              <a:rPr lang="en-US" altLang="zh-CN" sz="22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conditions</a:t>
            </a:r>
          </a:p>
          <a:p>
            <a:pPr marL="126900" lvl="1" indent="-342900">
              <a:lnSpc>
                <a:spcPct val="120000"/>
              </a:lnSpc>
              <a:spcBef>
                <a:spcPct val="35000"/>
              </a:spcBef>
              <a:spcAft>
                <a:spcPts val="50"/>
              </a:spcAft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2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 errors</a:t>
            </a:r>
            <a:endParaRPr lang="en-US" altLang="zh-CN" sz="22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6900" lvl="1" indent="-342900">
              <a:lnSpc>
                <a:spcPct val="120000"/>
              </a:lnSpc>
              <a:spcBef>
                <a:spcPct val="35000"/>
              </a:spcBef>
              <a:spcAft>
                <a:spcPts val="50"/>
              </a:spcAft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2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Unexpected </a:t>
            </a:r>
            <a:r>
              <a:rPr lang="en-US" altLang="zh-CN" sz="2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external stochastic </a:t>
            </a:r>
            <a:r>
              <a:rPr lang="en-US" altLang="zh-CN" sz="22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noise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94449" y="340072"/>
            <a:ext cx="354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6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ntroduction</a:t>
            </a:r>
            <a:endParaRPr lang="en-US" altLang="zh-CN" sz="36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4"/>
          </p:nvPr>
        </p:nvSpPr>
        <p:spPr>
          <a:xfrm>
            <a:off x="11349318" y="6373907"/>
            <a:ext cx="519952" cy="404264"/>
          </a:xfrm>
        </p:spPr>
        <p:txBody>
          <a:bodyPr/>
          <a:lstStyle/>
          <a:p>
            <a:fld id="{F0B83DAD-417C-4A86-84C0-F6D51E3D018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041494" y="1247062"/>
            <a:ext cx="4827776" cy="5153660"/>
            <a:chOff x="7041494" y="1247062"/>
            <a:chExt cx="4827776" cy="5153660"/>
          </a:xfrm>
        </p:grpSpPr>
        <p:cxnSp>
          <p:nvCxnSpPr>
            <p:cNvPr id="11" name="直线连接符 152"/>
            <p:cNvCxnSpPr>
              <a:endCxn id="26" idx="4"/>
            </p:cNvCxnSpPr>
            <p:nvPr/>
          </p:nvCxnSpPr>
          <p:spPr>
            <a:xfrm flipH="1">
              <a:off x="7387532" y="2025051"/>
              <a:ext cx="11312" cy="308356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041494" y="1247062"/>
              <a:ext cx="4827776" cy="794685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Advantages</a:t>
              </a:r>
            </a:p>
          </p:txBody>
        </p:sp>
        <p:sp>
          <p:nvSpPr>
            <p:cNvPr id="13" name="文本框 165"/>
            <p:cNvSpPr txBox="1"/>
            <p:nvPr/>
          </p:nvSpPr>
          <p:spPr>
            <a:xfrm>
              <a:off x="7876690" y="2356843"/>
              <a:ext cx="39787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sz="2000" b="1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nsemble </a:t>
              </a:r>
              <a:r>
                <a:rPr lang="en-US" altLang="zh-CN" sz="2000" b="1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averaging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removes 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less predictable parts and keeps more 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predictable 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features among the ensemble 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members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4" name="文本框 161"/>
            <p:cNvSpPr txBox="1"/>
            <p:nvPr/>
          </p:nvSpPr>
          <p:spPr>
            <a:xfrm>
              <a:off x="7865916" y="4461730"/>
              <a:ext cx="39894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30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61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91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522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152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783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413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044" algn="l" defTabSz="60963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2000" b="1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Ensemble </a:t>
              </a:r>
              <a:r>
                <a:rPr lang="en-US" altLang="zh-CN" sz="2000" b="1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prediction 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provides a practical tool for estimating the possible 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uncertainties 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 a forecast 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system, which </a:t>
              </a:r>
              <a:r>
                <a:rPr lang="en-US" altLang="zh-CN" sz="20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are useful in decision making</a:t>
              </a:r>
              <a:r>
                <a:rPr lang="en-US" altLang="zh-CN" sz="20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7041494" y="4457283"/>
              <a:ext cx="692075" cy="651330"/>
              <a:chOff x="8273083" y="4566231"/>
              <a:chExt cx="479957" cy="47995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8273083" y="4566231"/>
                <a:ext cx="479957" cy="479957"/>
              </a:xfrm>
              <a:prstGeom prst="ellipse">
                <a:avLst/>
              </a:prstGeom>
              <a:solidFill>
                <a:srgbClr val="05496B"/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30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61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91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522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152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783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413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044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67"/>
                  </a:lnSpc>
                </a:pPr>
                <a:endParaRPr kumimoji="1" lang="zh-CN" altLang="en-US" sz="2667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Freeform 129"/>
              <p:cNvSpPr>
                <a:spLocks noEditPoints="1"/>
              </p:cNvSpPr>
              <p:nvPr/>
            </p:nvSpPr>
            <p:spPr bwMode="auto">
              <a:xfrm>
                <a:off x="8375061" y="4700099"/>
                <a:ext cx="283912" cy="218395"/>
              </a:xfrm>
              <a:custGeom>
                <a:avLst/>
                <a:gdLst/>
                <a:ahLst/>
                <a:cxnLst>
                  <a:cxn ang="0">
                    <a:pos x="600" y="12"/>
                  </a:cxn>
                  <a:cxn ang="0">
                    <a:pos x="598" y="6"/>
                  </a:cxn>
                  <a:cxn ang="0">
                    <a:pos x="592" y="0"/>
                  </a:cxn>
                  <a:cxn ang="0">
                    <a:pos x="360" y="0"/>
                  </a:cxn>
                  <a:cxn ang="0">
                    <a:pos x="346" y="2"/>
                  </a:cxn>
                  <a:cxn ang="0">
                    <a:pos x="320" y="14"/>
                  </a:cxn>
                  <a:cxn ang="0">
                    <a:pos x="312" y="24"/>
                  </a:cxn>
                  <a:cxn ang="0">
                    <a:pos x="312" y="24"/>
                  </a:cxn>
                  <a:cxn ang="0">
                    <a:pos x="290" y="6"/>
                  </a:cxn>
                  <a:cxn ang="0">
                    <a:pos x="264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24" y="12"/>
                  </a:cxn>
                  <a:cxn ang="0">
                    <a:pos x="0" y="48"/>
                  </a:cxn>
                  <a:cxn ang="0">
                    <a:pos x="258" y="456"/>
                  </a:cxn>
                  <a:cxn ang="0">
                    <a:pos x="268" y="466"/>
                  </a:cxn>
                  <a:cxn ang="0">
                    <a:pos x="296" y="478"/>
                  </a:cxn>
                  <a:cxn ang="0">
                    <a:pos x="312" y="480"/>
                  </a:cxn>
                  <a:cxn ang="0">
                    <a:pos x="342" y="474"/>
                  </a:cxn>
                  <a:cxn ang="0">
                    <a:pos x="364" y="456"/>
                  </a:cxn>
                  <a:cxn ang="0">
                    <a:pos x="624" y="48"/>
                  </a:cxn>
                  <a:cxn ang="0">
                    <a:pos x="48" y="24"/>
                  </a:cxn>
                  <a:cxn ang="0">
                    <a:pos x="264" y="24"/>
                  </a:cxn>
                  <a:cxn ang="0">
                    <a:pos x="278" y="26"/>
                  </a:cxn>
                  <a:cxn ang="0">
                    <a:pos x="288" y="34"/>
                  </a:cxn>
                  <a:cxn ang="0">
                    <a:pos x="296" y="46"/>
                  </a:cxn>
                  <a:cxn ang="0">
                    <a:pos x="300" y="60"/>
                  </a:cxn>
                  <a:cxn ang="0">
                    <a:pos x="300" y="288"/>
                  </a:cxn>
                  <a:cxn ang="0">
                    <a:pos x="302" y="298"/>
                  </a:cxn>
                  <a:cxn ang="0">
                    <a:pos x="312" y="300"/>
                  </a:cxn>
                  <a:cxn ang="0">
                    <a:pos x="316" y="300"/>
                  </a:cxn>
                  <a:cxn ang="0">
                    <a:pos x="322" y="294"/>
                  </a:cxn>
                  <a:cxn ang="0">
                    <a:pos x="324" y="60"/>
                  </a:cxn>
                  <a:cxn ang="0">
                    <a:pos x="324" y="52"/>
                  </a:cxn>
                  <a:cxn ang="0">
                    <a:pos x="330" y="40"/>
                  </a:cxn>
                  <a:cxn ang="0">
                    <a:pos x="340" y="30"/>
                  </a:cxn>
                  <a:cxn ang="0">
                    <a:pos x="352" y="24"/>
                  </a:cxn>
                  <a:cxn ang="0">
                    <a:pos x="576" y="24"/>
                  </a:cxn>
                  <a:cxn ang="0">
                    <a:pos x="360" y="408"/>
                  </a:cxn>
                  <a:cxn ang="0">
                    <a:pos x="346" y="410"/>
                  </a:cxn>
                  <a:cxn ang="0">
                    <a:pos x="320" y="422"/>
                  </a:cxn>
                  <a:cxn ang="0">
                    <a:pos x="312" y="432"/>
                  </a:cxn>
                  <a:cxn ang="0">
                    <a:pos x="312" y="432"/>
                  </a:cxn>
                  <a:cxn ang="0">
                    <a:pos x="290" y="414"/>
                  </a:cxn>
                  <a:cxn ang="0">
                    <a:pos x="264" y="408"/>
                  </a:cxn>
                  <a:cxn ang="0">
                    <a:pos x="48" y="24"/>
                  </a:cxn>
                </a:cxnLst>
                <a:rect l="0" t="0" r="r" b="b"/>
                <a:pathLst>
                  <a:path w="624" h="480">
                    <a:moveTo>
                      <a:pt x="600" y="48"/>
                    </a:moveTo>
                    <a:lnTo>
                      <a:pt x="600" y="12"/>
                    </a:lnTo>
                    <a:lnTo>
                      <a:pt x="600" y="12"/>
                    </a:lnTo>
                    <a:lnTo>
                      <a:pt x="598" y="6"/>
                    </a:lnTo>
                    <a:lnTo>
                      <a:pt x="596" y="2"/>
                    </a:lnTo>
                    <a:lnTo>
                      <a:pt x="592" y="0"/>
                    </a:lnTo>
                    <a:lnTo>
                      <a:pt x="588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46" y="2"/>
                    </a:lnTo>
                    <a:lnTo>
                      <a:pt x="332" y="6"/>
                    </a:lnTo>
                    <a:lnTo>
                      <a:pt x="320" y="1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02" y="14"/>
                    </a:lnTo>
                    <a:lnTo>
                      <a:pt x="290" y="6"/>
                    </a:lnTo>
                    <a:lnTo>
                      <a:pt x="278" y="2"/>
                    </a:lnTo>
                    <a:lnTo>
                      <a:pt x="26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56"/>
                    </a:lnTo>
                    <a:lnTo>
                      <a:pt x="258" y="456"/>
                    </a:lnTo>
                    <a:lnTo>
                      <a:pt x="258" y="456"/>
                    </a:lnTo>
                    <a:lnTo>
                      <a:pt x="268" y="466"/>
                    </a:lnTo>
                    <a:lnTo>
                      <a:pt x="282" y="474"/>
                    </a:lnTo>
                    <a:lnTo>
                      <a:pt x="296" y="478"/>
                    </a:lnTo>
                    <a:lnTo>
                      <a:pt x="312" y="480"/>
                    </a:lnTo>
                    <a:lnTo>
                      <a:pt x="312" y="480"/>
                    </a:lnTo>
                    <a:lnTo>
                      <a:pt x="326" y="478"/>
                    </a:lnTo>
                    <a:lnTo>
                      <a:pt x="342" y="474"/>
                    </a:lnTo>
                    <a:lnTo>
                      <a:pt x="354" y="466"/>
                    </a:lnTo>
                    <a:lnTo>
                      <a:pt x="364" y="456"/>
                    </a:lnTo>
                    <a:lnTo>
                      <a:pt x="624" y="456"/>
                    </a:lnTo>
                    <a:lnTo>
                      <a:pt x="624" y="48"/>
                    </a:lnTo>
                    <a:lnTo>
                      <a:pt x="600" y="48"/>
                    </a:lnTo>
                    <a:close/>
                    <a:moveTo>
                      <a:pt x="48" y="24"/>
                    </a:moveTo>
                    <a:lnTo>
                      <a:pt x="264" y="24"/>
                    </a:lnTo>
                    <a:lnTo>
                      <a:pt x="264" y="24"/>
                    </a:lnTo>
                    <a:lnTo>
                      <a:pt x="270" y="24"/>
                    </a:lnTo>
                    <a:lnTo>
                      <a:pt x="278" y="26"/>
                    </a:lnTo>
                    <a:lnTo>
                      <a:pt x="284" y="30"/>
                    </a:lnTo>
                    <a:lnTo>
                      <a:pt x="288" y="34"/>
                    </a:lnTo>
                    <a:lnTo>
                      <a:pt x="294" y="40"/>
                    </a:lnTo>
                    <a:lnTo>
                      <a:pt x="296" y="46"/>
                    </a:lnTo>
                    <a:lnTo>
                      <a:pt x="298" y="52"/>
                    </a:lnTo>
                    <a:lnTo>
                      <a:pt x="300" y="60"/>
                    </a:lnTo>
                    <a:lnTo>
                      <a:pt x="300" y="288"/>
                    </a:lnTo>
                    <a:lnTo>
                      <a:pt x="300" y="288"/>
                    </a:lnTo>
                    <a:lnTo>
                      <a:pt x="300" y="294"/>
                    </a:lnTo>
                    <a:lnTo>
                      <a:pt x="302" y="298"/>
                    </a:lnTo>
                    <a:lnTo>
                      <a:pt x="306" y="300"/>
                    </a:lnTo>
                    <a:lnTo>
                      <a:pt x="312" y="300"/>
                    </a:lnTo>
                    <a:lnTo>
                      <a:pt x="312" y="300"/>
                    </a:lnTo>
                    <a:lnTo>
                      <a:pt x="316" y="300"/>
                    </a:lnTo>
                    <a:lnTo>
                      <a:pt x="320" y="298"/>
                    </a:lnTo>
                    <a:lnTo>
                      <a:pt x="322" y="294"/>
                    </a:lnTo>
                    <a:lnTo>
                      <a:pt x="324" y="288"/>
                    </a:lnTo>
                    <a:lnTo>
                      <a:pt x="324" y="60"/>
                    </a:lnTo>
                    <a:lnTo>
                      <a:pt x="324" y="60"/>
                    </a:lnTo>
                    <a:lnTo>
                      <a:pt x="324" y="52"/>
                    </a:lnTo>
                    <a:lnTo>
                      <a:pt x="326" y="46"/>
                    </a:lnTo>
                    <a:lnTo>
                      <a:pt x="330" y="40"/>
                    </a:lnTo>
                    <a:lnTo>
                      <a:pt x="334" y="34"/>
                    </a:lnTo>
                    <a:lnTo>
                      <a:pt x="340" y="30"/>
                    </a:lnTo>
                    <a:lnTo>
                      <a:pt x="346" y="26"/>
                    </a:lnTo>
                    <a:lnTo>
                      <a:pt x="352" y="24"/>
                    </a:lnTo>
                    <a:lnTo>
                      <a:pt x="360" y="24"/>
                    </a:lnTo>
                    <a:lnTo>
                      <a:pt x="576" y="24"/>
                    </a:lnTo>
                    <a:lnTo>
                      <a:pt x="576" y="408"/>
                    </a:lnTo>
                    <a:lnTo>
                      <a:pt x="360" y="408"/>
                    </a:lnTo>
                    <a:lnTo>
                      <a:pt x="360" y="408"/>
                    </a:lnTo>
                    <a:lnTo>
                      <a:pt x="346" y="410"/>
                    </a:lnTo>
                    <a:lnTo>
                      <a:pt x="332" y="414"/>
                    </a:lnTo>
                    <a:lnTo>
                      <a:pt x="320" y="42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02" y="422"/>
                    </a:lnTo>
                    <a:lnTo>
                      <a:pt x="290" y="414"/>
                    </a:lnTo>
                    <a:lnTo>
                      <a:pt x="278" y="410"/>
                    </a:lnTo>
                    <a:lnTo>
                      <a:pt x="264" y="408"/>
                    </a:lnTo>
                    <a:lnTo>
                      <a:pt x="48" y="40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30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61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91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522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152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783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413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044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7041494" y="2359627"/>
              <a:ext cx="692075" cy="651330"/>
              <a:chOff x="8273083" y="4566231"/>
              <a:chExt cx="479957" cy="479957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273083" y="4566231"/>
                <a:ext cx="479957" cy="479957"/>
              </a:xfrm>
              <a:prstGeom prst="ellipse">
                <a:avLst/>
              </a:prstGeom>
              <a:solidFill>
                <a:srgbClr val="05496B"/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630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261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891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522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152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783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413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044" algn="l" defTabSz="60963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67"/>
                  </a:lnSpc>
                </a:pPr>
                <a:endParaRPr kumimoji="1" lang="zh-CN" altLang="en-US" sz="2667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Freeform 129"/>
              <p:cNvSpPr>
                <a:spLocks noEditPoints="1"/>
              </p:cNvSpPr>
              <p:nvPr/>
            </p:nvSpPr>
            <p:spPr bwMode="auto">
              <a:xfrm>
                <a:off x="8375061" y="4700099"/>
                <a:ext cx="283912" cy="218395"/>
              </a:xfrm>
              <a:custGeom>
                <a:avLst/>
                <a:gdLst/>
                <a:ahLst/>
                <a:cxnLst>
                  <a:cxn ang="0">
                    <a:pos x="600" y="12"/>
                  </a:cxn>
                  <a:cxn ang="0">
                    <a:pos x="598" y="6"/>
                  </a:cxn>
                  <a:cxn ang="0">
                    <a:pos x="592" y="0"/>
                  </a:cxn>
                  <a:cxn ang="0">
                    <a:pos x="360" y="0"/>
                  </a:cxn>
                  <a:cxn ang="0">
                    <a:pos x="346" y="2"/>
                  </a:cxn>
                  <a:cxn ang="0">
                    <a:pos x="320" y="14"/>
                  </a:cxn>
                  <a:cxn ang="0">
                    <a:pos x="312" y="24"/>
                  </a:cxn>
                  <a:cxn ang="0">
                    <a:pos x="312" y="24"/>
                  </a:cxn>
                  <a:cxn ang="0">
                    <a:pos x="290" y="6"/>
                  </a:cxn>
                  <a:cxn ang="0">
                    <a:pos x="264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24" y="12"/>
                  </a:cxn>
                  <a:cxn ang="0">
                    <a:pos x="0" y="48"/>
                  </a:cxn>
                  <a:cxn ang="0">
                    <a:pos x="258" y="456"/>
                  </a:cxn>
                  <a:cxn ang="0">
                    <a:pos x="268" y="466"/>
                  </a:cxn>
                  <a:cxn ang="0">
                    <a:pos x="296" y="478"/>
                  </a:cxn>
                  <a:cxn ang="0">
                    <a:pos x="312" y="480"/>
                  </a:cxn>
                  <a:cxn ang="0">
                    <a:pos x="342" y="474"/>
                  </a:cxn>
                  <a:cxn ang="0">
                    <a:pos x="364" y="456"/>
                  </a:cxn>
                  <a:cxn ang="0">
                    <a:pos x="624" y="48"/>
                  </a:cxn>
                  <a:cxn ang="0">
                    <a:pos x="48" y="24"/>
                  </a:cxn>
                  <a:cxn ang="0">
                    <a:pos x="264" y="24"/>
                  </a:cxn>
                  <a:cxn ang="0">
                    <a:pos x="278" y="26"/>
                  </a:cxn>
                  <a:cxn ang="0">
                    <a:pos x="288" y="34"/>
                  </a:cxn>
                  <a:cxn ang="0">
                    <a:pos x="296" y="46"/>
                  </a:cxn>
                  <a:cxn ang="0">
                    <a:pos x="300" y="60"/>
                  </a:cxn>
                  <a:cxn ang="0">
                    <a:pos x="300" y="288"/>
                  </a:cxn>
                  <a:cxn ang="0">
                    <a:pos x="302" y="298"/>
                  </a:cxn>
                  <a:cxn ang="0">
                    <a:pos x="312" y="300"/>
                  </a:cxn>
                  <a:cxn ang="0">
                    <a:pos x="316" y="300"/>
                  </a:cxn>
                  <a:cxn ang="0">
                    <a:pos x="322" y="294"/>
                  </a:cxn>
                  <a:cxn ang="0">
                    <a:pos x="324" y="60"/>
                  </a:cxn>
                  <a:cxn ang="0">
                    <a:pos x="324" y="52"/>
                  </a:cxn>
                  <a:cxn ang="0">
                    <a:pos x="330" y="40"/>
                  </a:cxn>
                  <a:cxn ang="0">
                    <a:pos x="340" y="30"/>
                  </a:cxn>
                  <a:cxn ang="0">
                    <a:pos x="352" y="24"/>
                  </a:cxn>
                  <a:cxn ang="0">
                    <a:pos x="576" y="24"/>
                  </a:cxn>
                  <a:cxn ang="0">
                    <a:pos x="360" y="408"/>
                  </a:cxn>
                  <a:cxn ang="0">
                    <a:pos x="346" y="410"/>
                  </a:cxn>
                  <a:cxn ang="0">
                    <a:pos x="320" y="422"/>
                  </a:cxn>
                  <a:cxn ang="0">
                    <a:pos x="312" y="432"/>
                  </a:cxn>
                  <a:cxn ang="0">
                    <a:pos x="312" y="432"/>
                  </a:cxn>
                  <a:cxn ang="0">
                    <a:pos x="290" y="414"/>
                  </a:cxn>
                  <a:cxn ang="0">
                    <a:pos x="264" y="408"/>
                  </a:cxn>
                  <a:cxn ang="0">
                    <a:pos x="48" y="24"/>
                  </a:cxn>
                </a:cxnLst>
                <a:rect l="0" t="0" r="r" b="b"/>
                <a:pathLst>
                  <a:path w="624" h="480">
                    <a:moveTo>
                      <a:pt x="600" y="48"/>
                    </a:moveTo>
                    <a:lnTo>
                      <a:pt x="600" y="12"/>
                    </a:lnTo>
                    <a:lnTo>
                      <a:pt x="600" y="12"/>
                    </a:lnTo>
                    <a:lnTo>
                      <a:pt x="598" y="6"/>
                    </a:lnTo>
                    <a:lnTo>
                      <a:pt x="596" y="2"/>
                    </a:lnTo>
                    <a:lnTo>
                      <a:pt x="592" y="0"/>
                    </a:lnTo>
                    <a:lnTo>
                      <a:pt x="588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46" y="2"/>
                    </a:lnTo>
                    <a:lnTo>
                      <a:pt x="332" y="6"/>
                    </a:lnTo>
                    <a:lnTo>
                      <a:pt x="320" y="1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02" y="14"/>
                    </a:lnTo>
                    <a:lnTo>
                      <a:pt x="290" y="6"/>
                    </a:lnTo>
                    <a:lnTo>
                      <a:pt x="278" y="2"/>
                    </a:lnTo>
                    <a:lnTo>
                      <a:pt x="26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48"/>
                    </a:lnTo>
                    <a:lnTo>
                      <a:pt x="0" y="48"/>
                    </a:lnTo>
                    <a:lnTo>
                      <a:pt x="0" y="456"/>
                    </a:lnTo>
                    <a:lnTo>
                      <a:pt x="258" y="456"/>
                    </a:lnTo>
                    <a:lnTo>
                      <a:pt x="258" y="456"/>
                    </a:lnTo>
                    <a:lnTo>
                      <a:pt x="268" y="466"/>
                    </a:lnTo>
                    <a:lnTo>
                      <a:pt x="282" y="474"/>
                    </a:lnTo>
                    <a:lnTo>
                      <a:pt x="296" y="478"/>
                    </a:lnTo>
                    <a:lnTo>
                      <a:pt x="312" y="480"/>
                    </a:lnTo>
                    <a:lnTo>
                      <a:pt x="312" y="480"/>
                    </a:lnTo>
                    <a:lnTo>
                      <a:pt x="326" y="478"/>
                    </a:lnTo>
                    <a:lnTo>
                      <a:pt x="342" y="474"/>
                    </a:lnTo>
                    <a:lnTo>
                      <a:pt x="354" y="466"/>
                    </a:lnTo>
                    <a:lnTo>
                      <a:pt x="364" y="456"/>
                    </a:lnTo>
                    <a:lnTo>
                      <a:pt x="624" y="456"/>
                    </a:lnTo>
                    <a:lnTo>
                      <a:pt x="624" y="48"/>
                    </a:lnTo>
                    <a:lnTo>
                      <a:pt x="600" y="48"/>
                    </a:lnTo>
                    <a:close/>
                    <a:moveTo>
                      <a:pt x="48" y="24"/>
                    </a:moveTo>
                    <a:lnTo>
                      <a:pt x="264" y="24"/>
                    </a:lnTo>
                    <a:lnTo>
                      <a:pt x="264" y="24"/>
                    </a:lnTo>
                    <a:lnTo>
                      <a:pt x="270" y="24"/>
                    </a:lnTo>
                    <a:lnTo>
                      <a:pt x="278" y="26"/>
                    </a:lnTo>
                    <a:lnTo>
                      <a:pt x="284" y="30"/>
                    </a:lnTo>
                    <a:lnTo>
                      <a:pt x="288" y="34"/>
                    </a:lnTo>
                    <a:lnTo>
                      <a:pt x="294" y="40"/>
                    </a:lnTo>
                    <a:lnTo>
                      <a:pt x="296" y="46"/>
                    </a:lnTo>
                    <a:lnTo>
                      <a:pt x="298" y="52"/>
                    </a:lnTo>
                    <a:lnTo>
                      <a:pt x="300" y="60"/>
                    </a:lnTo>
                    <a:lnTo>
                      <a:pt x="300" y="288"/>
                    </a:lnTo>
                    <a:lnTo>
                      <a:pt x="300" y="288"/>
                    </a:lnTo>
                    <a:lnTo>
                      <a:pt x="300" y="294"/>
                    </a:lnTo>
                    <a:lnTo>
                      <a:pt x="302" y="298"/>
                    </a:lnTo>
                    <a:lnTo>
                      <a:pt x="306" y="300"/>
                    </a:lnTo>
                    <a:lnTo>
                      <a:pt x="312" y="300"/>
                    </a:lnTo>
                    <a:lnTo>
                      <a:pt x="312" y="300"/>
                    </a:lnTo>
                    <a:lnTo>
                      <a:pt x="316" y="300"/>
                    </a:lnTo>
                    <a:lnTo>
                      <a:pt x="320" y="298"/>
                    </a:lnTo>
                    <a:lnTo>
                      <a:pt x="322" y="294"/>
                    </a:lnTo>
                    <a:lnTo>
                      <a:pt x="324" y="288"/>
                    </a:lnTo>
                    <a:lnTo>
                      <a:pt x="324" y="60"/>
                    </a:lnTo>
                    <a:lnTo>
                      <a:pt x="324" y="60"/>
                    </a:lnTo>
                    <a:lnTo>
                      <a:pt x="324" y="52"/>
                    </a:lnTo>
                    <a:lnTo>
                      <a:pt x="326" y="46"/>
                    </a:lnTo>
                    <a:lnTo>
                      <a:pt x="330" y="40"/>
                    </a:lnTo>
                    <a:lnTo>
                      <a:pt x="334" y="34"/>
                    </a:lnTo>
                    <a:lnTo>
                      <a:pt x="340" y="30"/>
                    </a:lnTo>
                    <a:lnTo>
                      <a:pt x="346" y="26"/>
                    </a:lnTo>
                    <a:lnTo>
                      <a:pt x="352" y="24"/>
                    </a:lnTo>
                    <a:lnTo>
                      <a:pt x="360" y="24"/>
                    </a:lnTo>
                    <a:lnTo>
                      <a:pt x="576" y="24"/>
                    </a:lnTo>
                    <a:lnTo>
                      <a:pt x="576" y="408"/>
                    </a:lnTo>
                    <a:lnTo>
                      <a:pt x="360" y="408"/>
                    </a:lnTo>
                    <a:lnTo>
                      <a:pt x="360" y="408"/>
                    </a:lnTo>
                    <a:lnTo>
                      <a:pt x="346" y="410"/>
                    </a:lnTo>
                    <a:lnTo>
                      <a:pt x="332" y="414"/>
                    </a:lnTo>
                    <a:lnTo>
                      <a:pt x="320" y="42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12" y="432"/>
                    </a:lnTo>
                    <a:lnTo>
                      <a:pt x="302" y="422"/>
                    </a:lnTo>
                    <a:lnTo>
                      <a:pt x="290" y="414"/>
                    </a:lnTo>
                    <a:lnTo>
                      <a:pt x="278" y="410"/>
                    </a:lnTo>
                    <a:lnTo>
                      <a:pt x="264" y="408"/>
                    </a:lnTo>
                    <a:lnTo>
                      <a:pt x="48" y="40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30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61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91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522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152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783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413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044" algn="l" defTabSz="60963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79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203372" y="1751311"/>
            <a:ext cx="1778000" cy="1778000"/>
            <a:chOff x="5203372" y="1751311"/>
            <a:chExt cx="1778000" cy="1778000"/>
          </a:xfrm>
          <a:solidFill>
            <a:srgbClr val="05496B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5203372" y="1751311"/>
              <a:ext cx="1778000" cy="1778000"/>
              <a:chOff x="5159830" y="1574801"/>
              <a:chExt cx="1778000" cy="1778000"/>
            </a:xfrm>
            <a:grpFill/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91810" y="2078861"/>
              <a:ext cx="1442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02</a:t>
              </a:r>
              <a:endParaRPr lang="zh-CN" altLang="en-US" sz="7200" b="1" dirty="0">
                <a:solidFill>
                  <a:schemeClr val="bg1"/>
                </a:solidFill>
                <a:latin typeface="Roboto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203372" y="6461203"/>
            <a:ext cx="1817882" cy="483163"/>
          </a:xfrm>
          <a:prstGeom prst="rect">
            <a:avLst/>
          </a:prstGeom>
          <a:solidFill>
            <a:srgbClr val="05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19167" y="4177050"/>
            <a:ext cx="5783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&amp; Model</a:t>
            </a:r>
            <a:endParaRPr lang="zh-CN" altLang="en-US" sz="6000" b="1" dirty="0">
              <a:solidFill>
                <a:srgbClr val="0549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7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1 CuadroTexto">
            <a:extLst>
              <a:ext uri="{FF2B5EF4-FFF2-40B4-BE49-F238E27FC236}">
                <a16:creationId xmlns:a16="http://schemas.microsoft.com/office/drawing/2014/main" id="{5E9A3BCF-B3E3-4881-9157-CDF26009EF38}"/>
              </a:ext>
            </a:extLst>
          </p:cNvPr>
          <p:cNvSpPr txBox="1"/>
          <p:nvPr/>
        </p:nvSpPr>
        <p:spPr>
          <a:xfrm>
            <a:off x="11042650" y="6451600"/>
            <a:ext cx="369888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23</a:t>
            </a:r>
          </a:p>
        </p:txBody>
      </p:sp>
      <p:grpSp>
        <p:nvGrpSpPr>
          <p:cNvPr id="14343" name="组合 2"/>
          <p:cNvGrpSpPr>
            <a:grpSpLocks/>
          </p:cNvGrpSpPr>
          <p:nvPr/>
        </p:nvGrpSpPr>
        <p:grpSpPr bwMode="auto">
          <a:xfrm>
            <a:off x="8351837" y="1228725"/>
            <a:ext cx="3435350" cy="2775616"/>
            <a:chOff x="585693" y="1905000"/>
            <a:chExt cx="3875087" cy="2577353"/>
          </a:xfrm>
        </p:grpSpPr>
        <p:pic>
          <p:nvPicPr>
            <p:cNvPr id="14354" name="8 Im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93" y="1905000"/>
              <a:ext cx="3875087" cy="257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62" y="2023430"/>
              <a:ext cx="3596747" cy="231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组合 3"/>
          <p:cNvGrpSpPr>
            <a:grpSpLocks/>
          </p:cNvGrpSpPr>
          <p:nvPr/>
        </p:nvGrpSpPr>
        <p:grpSpPr bwMode="auto">
          <a:xfrm>
            <a:off x="4378325" y="1228725"/>
            <a:ext cx="3435350" cy="2775616"/>
            <a:chOff x="187451" y="1237264"/>
            <a:chExt cx="3875087" cy="2577353"/>
          </a:xfrm>
        </p:grpSpPr>
        <p:pic>
          <p:nvPicPr>
            <p:cNvPr id="14352" name="8 Im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1" y="1237264"/>
              <a:ext cx="3875087" cy="257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06" y="1360032"/>
              <a:ext cx="3632975" cy="232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7"/>
              <p:cNvSpPr txBox="1">
                <a:spLocks noChangeArrowheads="1"/>
              </p:cNvSpPr>
              <p:nvPr/>
            </p:nvSpPr>
            <p:spPr bwMode="auto">
              <a:xfrm>
                <a:off x="438150" y="4004340"/>
                <a:ext cx="10974388" cy="2739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90500" indent="-1905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5496B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r>
                  <a:rPr lang="de-DE" altLang="zh-CN" sz="2400" b="1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LDEO5 </a:t>
                </a:r>
                <a:r>
                  <a:rPr lang="en-US" altLang="zh-CN" sz="2400" b="1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an intermediate coupled </a:t>
                </a:r>
                <a:r>
                  <a:rPr lang="en-US" altLang="zh-CN" sz="2400" b="1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</a:t>
                </a:r>
              </a:p>
              <a:p>
                <a:pPr algn="just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5496B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r>
                  <a:rPr lang="en-US" altLang="zh-CN" sz="2400" b="1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Atmospheric</a:t>
                </a:r>
                <a:r>
                  <a:rPr lang="zh-CN" altLang="en-US" sz="2400" b="1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2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Gill-type steady-state linear atmospheric </a:t>
                </a:r>
                <a:r>
                  <a:rPr lang="en-US" altLang="zh-CN" sz="22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model, 101.25°E-73.125°W, 29°S-29°N, 2.0°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srgbClr val="4747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2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5.625°.</a:t>
                </a:r>
              </a:p>
              <a:p>
                <a:pPr algn="just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5496B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r>
                  <a:rPr lang="en-US" altLang="zh-CN" sz="2400" b="1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Oceanic</a:t>
                </a:r>
                <a:r>
                  <a:rPr lang="zh-CN" altLang="en-US" sz="2400" b="1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2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Reduced-gravity oceanic </a:t>
                </a:r>
                <a:r>
                  <a:rPr lang="en-US" altLang="zh-CN" sz="22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model, 124°E-80°W</a:t>
                </a:r>
                <a:r>
                  <a:rPr lang="en-US" altLang="zh-CN" sz="22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28.75°S-28.75°N</a:t>
                </a:r>
                <a:r>
                  <a:rPr lang="en-US" altLang="zh-CN" sz="2200" dirty="0" smtClean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en-US" altLang="zh-CN" sz="22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2.0°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4747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200" dirty="0">
                    <a:solidFill>
                      <a:srgbClr val="47474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5.625°</a:t>
                </a:r>
              </a:p>
              <a:p>
                <a:pPr marL="0" indent="0" algn="just" fontAlgn="base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5496B"/>
                  </a:buClr>
                  <a:buSzPct val="70000"/>
                  <a:defRPr/>
                </a:pPr>
                <a:endParaRPr lang="en-US" altLang="zh-CN" sz="24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346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" y="4004340"/>
                <a:ext cx="10974388" cy="2739359"/>
              </a:xfrm>
              <a:prstGeom prst="rect">
                <a:avLst/>
              </a:prstGeom>
              <a:blipFill>
                <a:blip r:embed="rId7"/>
                <a:stretch>
                  <a:fillRect l="-278" r="-7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438150" y="1228725"/>
            <a:ext cx="3435350" cy="2806025"/>
            <a:chOff x="6419195" y="1066316"/>
            <a:chExt cx="5608166" cy="4935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6419195" y="1066316"/>
              <a:ext cx="5608166" cy="4935220"/>
              <a:chOff x="7730896" y="1282700"/>
              <a:chExt cx="3953607" cy="2608112"/>
            </a:xfrm>
          </p:grpSpPr>
          <p:pic>
            <p:nvPicPr>
              <p:cNvPr id="26" name="8 Imag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0896" y="1282700"/>
                <a:ext cx="3953607" cy="260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6894" y="1392825"/>
                <a:ext cx="3681225" cy="2375243"/>
              </a:xfrm>
              <a:prstGeom prst="rect">
                <a:avLst/>
              </a:prstGeom>
            </p:spPr>
          </p:pic>
        </p:grp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10914927" y="2408079"/>
              <a:ext cx="830253" cy="138351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94449" y="340072"/>
            <a:ext cx="4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&amp; Model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171270"/>
              </p:ext>
            </p:extLst>
          </p:nvPr>
        </p:nvGraphicFramePr>
        <p:xfrm>
          <a:off x="6038850" y="3363912"/>
          <a:ext cx="114300" cy="1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850" y="3363912"/>
                        <a:ext cx="114300" cy="1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34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组合 2"/>
          <p:cNvGrpSpPr>
            <a:grpSpLocks/>
          </p:cNvGrpSpPr>
          <p:nvPr/>
        </p:nvGrpSpPr>
        <p:grpSpPr bwMode="auto">
          <a:xfrm>
            <a:off x="351847" y="1295533"/>
            <a:ext cx="5886419" cy="5178870"/>
            <a:chOff x="382587" y="1152525"/>
            <a:chExt cx="5886419" cy="5178870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6A68127-6CF4-402F-9E07-E98DF7133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" y="1152525"/>
              <a:ext cx="5886419" cy="227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90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1000" indent="-188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1975" indent="-1793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2475" indent="-188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62025" indent="-2079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05496B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r>
                <a:rPr lang="en-US" altLang="zh-CN" sz="2400" b="1" dirty="0" err="1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Hindcast</a:t>
              </a:r>
              <a:r>
                <a:rPr lang="en-US" altLang="zh-CN" sz="2400" b="1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Period</a:t>
              </a:r>
            </a:p>
            <a:p>
              <a:pPr marL="0" indent="0" eaLnBrk="1" hangingPunct="1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1856. 01—2016. 12, </a:t>
              </a:r>
              <a:r>
                <a:rPr lang="en-US" altLang="zh-CN" sz="1800" dirty="0" err="1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forcast</a:t>
              </a: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24 months</a:t>
              </a:r>
            </a:p>
            <a:p>
              <a:pPr eaLnBrk="1" hangingPunct="1">
                <a:lnSpc>
                  <a:spcPct val="150000"/>
                </a:lnSpc>
                <a:buClr>
                  <a:srgbClr val="05496B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r>
                <a:rPr lang="en-US" altLang="zh-CN" sz="2400" b="1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Assimilation </a:t>
              </a:r>
            </a:p>
            <a:p>
              <a:pPr marL="0" indent="0" eaLnBrk="1" hangingPunct="1">
                <a:lnSpc>
                  <a:spcPct val="150000"/>
                </a:lnSpc>
                <a:buNone/>
                <a:defRPr/>
              </a:pP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Kaplan SST V2,  Chen et al. 2004 </a:t>
              </a: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Nudging </a:t>
              </a: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Scheme</a:t>
              </a:r>
              <a:r>
                <a:rPr lang="zh-CN" altLang="en-US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8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eaLnBrk="1" hangingPunct="1">
                <a:buFont typeface="Wingdings" panose="05000000000000000000" pitchFamily="2" charset="2"/>
                <a:buNone/>
                <a:defRPr/>
              </a:pPr>
              <a:r>
                <a:rPr lang="zh-CN" altLang="en-US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endParaRPr lang="en-US" altLang="zh-CN" sz="18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89479D-C96D-4F3C-A7FE-9146804DD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3486150"/>
              <a:ext cx="5605462" cy="227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90500" indent="-190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1000" indent="-188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1975" indent="-1793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2475" indent="-188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-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62025" indent="-2079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05496B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r>
                <a:rPr lang="en-US" altLang="zh-CN" sz="2400" b="1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Evaluation Indicator</a:t>
              </a: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  <a:p>
              <a:pPr marL="0" indent="0" eaLnBrk="1" hangingPunct="1">
                <a:lnSpc>
                  <a:spcPct val="150000"/>
                </a:lnSpc>
                <a:buClr>
                  <a:srgbClr val="05496B"/>
                </a:buClr>
                <a:buSzPct val="70000"/>
                <a:buNone/>
                <a:defRPr/>
              </a:pP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Correlation of individual forecast</a:t>
              </a:r>
              <a:r>
                <a:rPr lang="zh-CN" altLang="en-US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CIP</a:t>
              </a:r>
              <a:r>
                <a:rPr lang="zh-CN" altLang="en-US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marL="0" indent="0" eaLnBrk="1" hangingPunct="1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18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</p:txBody>
        </p:sp>
        <p:graphicFrame>
          <p:nvGraphicFramePr>
            <p:cNvPr id="16403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353763"/>
                </p:ext>
              </p:extLst>
            </p:nvPr>
          </p:nvGraphicFramePr>
          <p:xfrm>
            <a:off x="625441" y="4554538"/>
            <a:ext cx="3171825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1" name="Equation" r:id="rId4" imgW="2463800" imgH="876300" progId="Equation.DSMT4">
                    <p:embed/>
                  </p:oleObj>
                </mc:Choice>
                <mc:Fallback>
                  <p:oleObj name="Equation" r:id="rId4" imgW="2463800" imgH="876300" progId="Equation.DSMT4">
                    <p:embed/>
                    <p:pic>
                      <p:nvPicPr>
                        <p:cNvPr id="16403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441" y="4554538"/>
                          <a:ext cx="3171825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4" name="矩形 9"/>
            <p:cNvSpPr>
              <a:spLocks noChangeArrowheads="1"/>
            </p:cNvSpPr>
            <p:nvPr/>
          </p:nvSpPr>
          <p:spPr bwMode="auto">
            <a:xfrm>
              <a:off x="625441" y="5962063"/>
              <a:ext cx="2333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i="1" dirty="0" smtClean="0">
                  <a:solidFill>
                    <a:srgbClr val="474747"/>
                  </a:solidFill>
                  <a:latin typeface="+mj-lt"/>
                  <a:ea typeface="宋体" panose="02010600030101010101" pitchFamily="2" charset="-122"/>
                </a:rPr>
                <a:t>L </a:t>
              </a:r>
              <a:r>
                <a:rPr lang="en-US" altLang="zh-CN" dirty="0" smtClean="0">
                  <a:solidFill>
                    <a:srgbClr val="474747"/>
                  </a:solidFill>
                  <a:latin typeface="+mj-lt"/>
                  <a:ea typeface="宋体" panose="02010600030101010101" pitchFamily="2" charset="-122"/>
                </a:rPr>
                <a:t>is </a:t>
              </a:r>
              <a:r>
                <a:rPr lang="en-US" altLang="zh-CN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forecast period.</a:t>
              </a:r>
              <a:endParaRPr lang="zh-CN" altLang="en-US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2" name="组合 1"/>
          <p:cNvGrpSpPr>
            <a:grpSpLocks/>
          </p:cNvGrpSpPr>
          <p:nvPr/>
        </p:nvGrpSpPr>
        <p:grpSpPr bwMode="auto">
          <a:xfrm>
            <a:off x="6096000" y="1536700"/>
            <a:ext cx="5930900" cy="4629150"/>
            <a:chOff x="6096000" y="1676983"/>
            <a:chExt cx="5930900" cy="4628567"/>
          </a:xfrm>
        </p:grpSpPr>
        <p:pic>
          <p:nvPicPr>
            <p:cNvPr id="16399" name="8 Imag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676983"/>
              <a:ext cx="5930900" cy="462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图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050" y="1776360"/>
              <a:ext cx="5468375" cy="428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5" name="文本框 25"/>
          <p:cNvSpPr>
            <a:spLocks noChangeArrowheads="1"/>
          </p:cNvSpPr>
          <p:nvPr/>
        </p:nvSpPr>
        <p:spPr bwMode="auto">
          <a:xfrm>
            <a:off x="6540479" y="1198515"/>
            <a:ext cx="5337196" cy="36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造字工房悦黑体验版常规体"/>
              </a:rPr>
              <a:t>Niño 3.4</a:t>
            </a:r>
            <a:r>
              <a:rPr lang="zh-CN" altLang="en-US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造字工房悦黑体验版常规体"/>
              </a:rPr>
              <a:t> </a:t>
            </a:r>
            <a:r>
              <a:rPr lang="en-US" altLang="zh-CN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造字工房悦黑体验版常规体"/>
              </a:rPr>
              <a:t>index 6-month </a:t>
            </a:r>
            <a:r>
              <a:rPr lang="en-US" altLang="zh-CN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造字工房悦黑体验版常规体"/>
              </a:rPr>
              <a:t>lead </a:t>
            </a:r>
            <a:r>
              <a:rPr lang="en-US" altLang="zh-CN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造字工房悦黑体验版常规体"/>
              </a:rPr>
              <a:t>from Ldeo5 </a:t>
            </a:r>
            <a:endParaRPr lang="zh-CN" altLang="en-US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造字工房悦黑体验版常规体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1449" y="318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63822" y="349205"/>
            <a:ext cx="350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549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&amp; Model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199177" y="1160843"/>
            <a:ext cx="341302" cy="351460"/>
            <a:chOff x="1144860" y="2693174"/>
            <a:chExt cx="806605" cy="830610"/>
          </a:xfrm>
        </p:grpSpPr>
        <p:sp>
          <p:nvSpPr>
            <p:cNvPr id="24" name="矩形 23"/>
            <p:cNvSpPr/>
            <p:nvPr/>
          </p:nvSpPr>
          <p:spPr>
            <a:xfrm>
              <a:off x="1271240" y="2832408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44860" y="2693174"/>
              <a:ext cx="680225" cy="691376"/>
            </a:xfrm>
            <a:prstGeom prst="rect">
              <a:avLst/>
            </a:prstGeom>
            <a:solidFill>
              <a:srgbClr val="0549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B83DAD-417C-4A86-84C0-F6D51E3D018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998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DC7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DC7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668</Words>
  <Application>Microsoft Office PowerPoint</Application>
  <PresentationFormat>宽屏</PresentationFormat>
  <Paragraphs>184</Paragraphs>
  <Slides>25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Roboto</vt:lpstr>
      <vt:lpstr>等线</vt:lpstr>
      <vt:lpstr>宋体</vt:lpstr>
      <vt:lpstr>微软雅黑</vt:lpstr>
      <vt:lpstr>微软雅黑</vt:lpstr>
      <vt:lpstr>造字工房悦黑体验版常规体</vt:lpstr>
      <vt:lpstr>Arial</vt:lpstr>
      <vt:lpstr>Arial Black</vt:lpstr>
      <vt:lpstr>Calibri</vt:lpstr>
      <vt:lpstr>Cambria Math</vt:lpstr>
      <vt:lpstr>Century Gothic</vt:lpstr>
      <vt:lpstr>Impact</vt:lpstr>
      <vt:lpstr>Symbol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317</cp:revision>
  <dcterms:created xsi:type="dcterms:W3CDTF">2017-09-29T03:50:32Z</dcterms:created>
  <dcterms:modified xsi:type="dcterms:W3CDTF">2017-11-23T04:42:17Z</dcterms:modified>
</cp:coreProperties>
</file>