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15" r:id="rId3"/>
    <p:sldId id="416" r:id="rId4"/>
    <p:sldId id="417" r:id="rId5"/>
    <p:sldId id="418" r:id="rId6"/>
    <p:sldId id="432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28" r:id="rId17"/>
    <p:sldId id="429" r:id="rId18"/>
    <p:sldId id="430" r:id="rId19"/>
    <p:sldId id="431" r:id="rId20"/>
    <p:sldId id="409" r:id="rId21"/>
    <p:sldId id="41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22" autoAdjust="0"/>
  </p:normalViewPr>
  <p:slideViewPr>
    <p:cSldViewPr snapToGrid="0" snapToObjects="1">
      <p:cViewPr>
        <p:scale>
          <a:sx n="90" d="100"/>
          <a:sy n="90" d="100"/>
        </p:scale>
        <p:origin x="-1352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2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8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21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6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2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82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5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6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9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68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1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8A9F-E682-0748-9E52-930A9A06022C}" type="datetimeFigureOut">
              <a:rPr lang="en-US" smtClean="0"/>
              <a:t>17-11-19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62B84-FC15-1B4F-989A-53B86A254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0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22" y="861612"/>
            <a:ext cx="8678334" cy="104338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Rotating-stratified turbulence near an idealized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tropopause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1489" y="2324410"/>
            <a:ext cx="5641622" cy="1413723"/>
          </a:xfrm>
        </p:spPr>
        <p:txBody>
          <a:bodyPr>
            <a:normAutofit/>
          </a:bodyPr>
          <a:lstStyle/>
          <a:p>
            <a:r>
              <a:rPr lang="en-US" sz="2800" dirty="0"/>
              <a:t>w</a:t>
            </a:r>
            <a:r>
              <a:rPr lang="en-US" sz="2800" dirty="0" smtClean="0"/>
              <a:t>ith O </a:t>
            </a:r>
            <a:r>
              <a:rPr lang="en-US" sz="2800" dirty="0" err="1" smtClean="0"/>
              <a:t>Asselin</a:t>
            </a:r>
            <a:r>
              <a:rPr lang="en-US" sz="2800" dirty="0" smtClean="0"/>
              <a:t> and P </a:t>
            </a:r>
            <a:r>
              <a:rPr lang="en-US" sz="2800" dirty="0" err="1" smtClean="0"/>
              <a:t>Bartello</a:t>
            </a:r>
            <a:endParaRPr lang="en-US" sz="2800" dirty="0" smtClean="0"/>
          </a:p>
          <a:p>
            <a:r>
              <a:rPr lang="en-US" sz="2800" dirty="0" smtClean="0"/>
              <a:t>(McGill)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328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68" y="0"/>
            <a:ext cx="8678334" cy="861611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Move to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Boussinesq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Dynamics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223" y="941047"/>
            <a:ext cx="3763434" cy="2164231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QG predicts its own demise when U/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Nh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becomes O(1)</a:t>
            </a:r>
          </a:p>
          <a:p>
            <a:pPr algn="l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expect departures from QG except for very weak flows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556" y="941046"/>
            <a:ext cx="4460365" cy="4788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2" y="2991555"/>
            <a:ext cx="3586017" cy="356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9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68" y="0"/>
            <a:ext cx="8678334" cy="861611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Move to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Boussinesq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Dynamics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223" y="941047"/>
            <a:ext cx="3763434" cy="2164231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QG predicts its own demise when U/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Nh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becomes O(1)</a:t>
            </a:r>
          </a:p>
          <a:p>
            <a:pPr algn="l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expect departures from QG except for very weak flows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28" y="2935111"/>
            <a:ext cx="3628865" cy="3612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44" y="1418885"/>
            <a:ext cx="3855155" cy="3103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5947" y="4646557"/>
            <a:ext cx="385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Spectral slopes (following an initial adjustment). Blue: constant N.  Red: with a </a:t>
            </a:r>
            <a:r>
              <a:rPr lang="en-US" dirty="0" err="1" smtClean="0"/>
              <a:t>tropopause</a:t>
            </a:r>
            <a:r>
              <a:rPr lang="en-US" dirty="0" smtClean="0"/>
              <a:t>.  </a:t>
            </a:r>
            <a:r>
              <a:rPr lang="en-US" dirty="0" err="1" smtClean="0"/>
              <a:t>Horz</a:t>
            </a:r>
            <a:r>
              <a:rPr lang="en-US" dirty="0" smtClean="0"/>
              <a:t>. axis is </a:t>
            </a:r>
            <a:r>
              <a:rPr lang="en-US" dirty="0" err="1" smtClean="0"/>
              <a:t>rms</a:t>
            </a:r>
            <a:r>
              <a:rPr lang="en-US" dirty="0" smtClean="0"/>
              <a:t> 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0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68" y="0"/>
            <a:ext cx="8678334" cy="861611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Move to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Boussinesq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Dynamics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223" y="941047"/>
            <a:ext cx="3763434" cy="2164231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Expect significant departures from QG when U/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Nh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becomes O(1)</a:t>
            </a:r>
          </a:p>
          <a:p>
            <a:pPr algn="l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expect departures from QG except for very weak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44" y="1418885"/>
            <a:ext cx="3855155" cy="3103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5947" y="4646557"/>
            <a:ext cx="385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Spectral slopes (following an initial adjustment). Blue: constant N.  Red: with a </a:t>
            </a:r>
            <a:r>
              <a:rPr lang="en-US" dirty="0" err="1" smtClean="0"/>
              <a:t>tropopause</a:t>
            </a:r>
            <a:r>
              <a:rPr lang="en-US" dirty="0" smtClean="0"/>
              <a:t>.  </a:t>
            </a:r>
            <a:r>
              <a:rPr lang="en-US" dirty="0" err="1" smtClean="0"/>
              <a:t>Horz</a:t>
            </a:r>
            <a:r>
              <a:rPr lang="en-US" dirty="0" smtClean="0"/>
              <a:t>. axis is </a:t>
            </a:r>
            <a:r>
              <a:rPr lang="en-US" dirty="0" err="1" smtClean="0"/>
              <a:t>rms</a:t>
            </a:r>
            <a:r>
              <a:rPr lang="en-US" smtClean="0"/>
              <a:t> 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67" y="3233086"/>
            <a:ext cx="3335866" cy="26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1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68" y="0"/>
            <a:ext cx="8678334" cy="861611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Move to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Boussinesq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Dynamics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222" y="981441"/>
            <a:ext cx="2384777" cy="1919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68" y="861611"/>
            <a:ext cx="5766007" cy="54158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88775" y="3302000"/>
            <a:ext cx="31000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</a:t>
            </a:r>
            <a:r>
              <a:rPr lang="en-US" dirty="0"/>
              <a:t> </a:t>
            </a:r>
            <a:r>
              <a:rPr lang="en-US" dirty="0" smtClean="0"/>
              <a:t>Left: weak flow, variable N</a:t>
            </a:r>
          </a:p>
          <a:p>
            <a:r>
              <a:rPr lang="en-US" dirty="0" smtClean="0"/>
              <a:t>Top Right: intermediate flow</a:t>
            </a:r>
          </a:p>
          <a:p>
            <a:r>
              <a:rPr lang="en-US" dirty="0" smtClean="0"/>
              <a:t>Bot Left: </a:t>
            </a:r>
            <a:r>
              <a:rPr lang="en-US" dirty="0" err="1" smtClean="0"/>
              <a:t>const</a:t>
            </a:r>
            <a:r>
              <a:rPr lang="en-US" dirty="0" smtClean="0"/>
              <a:t> N</a:t>
            </a:r>
          </a:p>
          <a:p>
            <a:r>
              <a:rPr lang="en-US" dirty="0" smtClean="0"/>
              <a:t>Bot Right: strong flow</a:t>
            </a:r>
          </a:p>
          <a:p>
            <a:endParaRPr lang="en-US" dirty="0"/>
          </a:p>
          <a:p>
            <a:r>
              <a:rPr lang="en-US" dirty="0" smtClean="0"/>
              <a:t>Note asymmetry between the steepening (btw U = 1, 5) and the subsequent </a:t>
            </a:r>
            <a:r>
              <a:rPr lang="en-US" dirty="0" err="1" smtClean="0"/>
              <a:t>shallowing</a:t>
            </a:r>
            <a:r>
              <a:rPr lang="en-US" dirty="0" smtClean="0"/>
              <a:t> (U &gt; 5m/s).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10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68" y="0"/>
            <a:ext cx="8678334" cy="861611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Frequency spectra (for different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kh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) from our U = 20 m/s simulation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88" y="1165578"/>
            <a:ext cx="8170333" cy="528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1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10" y="919919"/>
            <a:ext cx="6843890" cy="5938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889" y="70557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Decomposition of the spectra into rotational/divergent </a:t>
            </a:r>
          </a:p>
          <a:p>
            <a:pPr algn="ctr"/>
            <a:r>
              <a:rPr lang="en-US" sz="2400" dirty="0" smtClean="0"/>
              <a:t>and fast/slow parts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1693333"/>
            <a:ext cx="1763889" cy="1636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Fast/slow decomposition for select wavenumbers only</a:t>
            </a:r>
          </a:p>
          <a:p>
            <a:endParaRPr lang="en-US" sz="1400" dirty="0"/>
          </a:p>
          <a:p>
            <a:r>
              <a:rPr lang="en-US" sz="1400" dirty="0" smtClean="0"/>
              <a:t>Triangles indicate quasi-linear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812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9889" y="296333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Linearity as a function of scale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3889" y="4600224"/>
            <a:ext cx="76764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Large scales ~ QG:  </a:t>
            </a:r>
            <a:r>
              <a:rPr lang="en-US" sz="1400" dirty="0" err="1" smtClean="0"/>
              <a:t>Coriolis</a:t>
            </a:r>
            <a:r>
              <a:rPr lang="en-US" sz="1400" dirty="0" smtClean="0"/>
              <a:t> and pressure dominate, tendency and advection comparable (fast modes quasi-linear, but total flow is dominated by slow modes)</a:t>
            </a:r>
          </a:p>
          <a:p>
            <a:endParaRPr lang="en-US" sz="1400" dirty="0" smtClean="0"/>
          </a:p>
          <a:p>
            <a:r>
              <a:rPr lang="en-US" sz="1400" dirty="0" smtClean="0"/>
              <a:t>Near the kink: fast modes nonlinear</a:t>
            </a:r>
          </a:p>
          <a:p>
            <a:endParaRPr lang="en-US" sz="1400" dirty="0" smtClean="0"/>
          </a:p>
          <a:p>
            <a:r>
              <a:rPr lang="en-US" sz="1400" dirty="0" smtClean="0"/>
              <a:t>Smaller scales, pressure term larger than </a:t>
            </a:r>
            <a:r>
              <a:rPr lang="en-US" sz="1400" dirty="0" err="1" smtClean="0"/>
              <a:t>Coriolis</a:t>
            </a:r>
            <a:r>
              <a:rPr lang="en-US" sz="1400" dirty="0"/>
              <a:t> </a:t>
            </a:r>
            <a:r>
              <a:rPr lang="en-US" sz="1400" dirty="0" smtClean="0"/>
              <a:t>(“stratified turbulence”  --- but note that this range is fed by the larger scale fast modes (which, we claim, are in turn fed by balanced </a:t>
            </a:r>
            <a:r>
              <a:rPr lang="mr-IN" sz="1400" dirty="0" smtClean="0"/>
              <a:t>–</a:t>
            </a:r>
            <a:r>
              <a:rPr lang="en-US" sz="1400" dirty="0" smtClean="0"/>
              <a:t>to </a:t>
            </a:r>
            <a:r>
              <a:rPr lang="mr-IN" sz="1400" dirty="0" smtClean="0"/>
              <a:t>–</a:t>
            </a:r>
            <a:r>
              <a:rPr lang="en-US" sz="1400" dirty="0" smtClean="0"/>
              <a:t>unbalanced transfers)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59" y="903112"/>
            <a:ext cx="8031208" cy="36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38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9889" y="296333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Sensitivity to initial conditions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37444" y="4332112"/>
            <a:ext cx="7676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conditions respected QG balance (but without higher order corrections)</a:t>
            </a:r>
          </a:p>
          <a:p>
            <a:endParaRPr lang="en-US" dirty="0"/>
          </a:p>
          <a:p>
            <a:r>
              <a:rPr lang="en-US" dirty="0" smtClean="0"/>
              <a:t>Note presence of waves.  So, is the fast time scale motion we see a remnant of these or does it come from a subsequent loss of balance?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44" y="1312334"/>
            <a:ext cx="8328452" cy="25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67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9889" y="120382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Sensitivity to initial conditions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582047"/>
            <a:ext cx="6406444" cy="608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5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9889" y="296333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Sensitivity to initial conditions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9" y="887562"/>
            <a:ext cx="5348111" cy="5741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0" y="1665112"/>
            <a:ext cx="3231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conditions do lead to persistent differences (</a:t>
            </a:r>
            <a:r>
              <a:rPr lang="en-US" dirty="0" err="1" smtClean="0"/>
              <a:t>eg</a:t>
            </a:r>
            <a:r>
              <a:rPr lang="en-US" dirty="0" smtClean="0"/>
              <a:t>, in our t = 5-10 </a:t>
            </a:r>
            <a:r>
              <a:rPr lang="en-US" dirty="0" smtClean="0"/>
              <a:t>turnover </a:t>
            </a:r>
            <a:r>
              <a:rPr lang="en-US" dirty="0" smtClean="0"/>
              <a:t>time averaging period)</a:t>
            </a:r>
          </a:p>
          <a:p>
            <a:endParaRPr lang="en-US" dirty="0"/>
          </a:p>
          <a:p>
            <a:r>
              <a:rPr lang="en-US" dirty="0" smtClean="0"/>
              <a:t>But this may be in part related to “Stimulated Loss of Balance”</a:t>
            </a:r>
          </a:p>
          <a:p>
            <a:endParaRPr lang="en-US" dirty="0"/>
          </a:p>
          <a:p>
            <a:r>
              <a:rPr lang="en-US" dirty="0" smtClean="0"/>
              <a:t>The basic idea is that balanced-to-unbalanced energy transfers depend on the amount of unbalanced energy 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9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22" y="339918"/>
            <a:ext cx="8678334" cy="104338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Introduction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222" y="1617547"/>
            <a:ext cx="4614333" cy="4266786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Observations show a “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mesoscale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kink” in the atmosphere’s KE spectrum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 mostly from near-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tropopause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commercial airline flights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Most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theories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explain this 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Assumes balance at synoptic scales and unbalance in the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mesoscale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But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ignore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tropopause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per se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Exception: one theory assumes QG dynamics modified by a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tropopause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Our work reconciles these viewpoints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Fig-1-The-Nastrom-Gage-spectrum-of-atmospheric-turbulence-For-the-purpo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64" y="1617547"/>
            <a:ext cx="3660592" cy="3787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5554" y="5630333"/>
            <a:ext cx="282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Nastrom</a:t>
            </a:r>
            <a:r>
              <a:rPr lang="en-US" dirty="0" smtClean="0"/>
              <a:t>-Gage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3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86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17375E"/>
                </a:solidFill>
              </a:rPr>
              <a:t>The </a:t>
            </a:r>
            <a:r>
              <a:rPr lang="en-US" sz="2800" dirty="0" err="1" smtClean="0">
                <a:solidFill>
                  <a:srgbClr val="17375E"/>
                </a:solidFill>
              </a:rPr>
              <a:t>Xie</a:t>
            </a:r>
            <a:r>
              <a:rPr lang="en-US" sz="2800" dirty="0" smtClean="0">
                <a:solidFill>
                  <a:srgbClr val="17375E"/>
                </a:solidFill>
              </a:rPr>
              <a:t> and </a:t>
            </a:r>
            <a:r>
              <a:rPr lang="en-US" sz="2800" dirty="0" err="1" smtClean="0">
                <a:solidFill>
                  <a:srgbClr val="17375E"/>
                </a:solidFill>
              </a:rPr>
              <a:t>Vanneste</a:t>
            </a:r>
            <a:r>
              <a:rPr lang="en-US" sz="2800" dirty="0" smtClean="0">
                <a:solidFill>
                  <a:srgbClr val="17375E"/>
                </a:solidFill>
              </a:rPr>
              <a:t> Model </a:t>
            </a:r>
            <a:r>
              <a:rPr lang="mr-IN" sz="2800" dirty="0" smtClean="0">
                <a:solidFill>
                  <a:srgbClr val="17375E"/>
                </a:solidFill>
              </a:rPr>
              <a:t>–</a:t>
            </a:r>
            <a:r>
              <a:rPr lang="en-US" sz="2800" dirty="0" smtClean="0">
                <a:solidFill>
                  <a:srgbClr val="17375E"/>
                </a:solidFill>
              </a:rPr>
              <a:t> or SLOB</a:t>
            </a:r>
            <a:endParaRPr lang="en-US" sz="2800" dirty="0">
              <a:solidFill>
                <a:srgbClr val="17375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246" y="1566333"/>
            <a:ext cx="1862665" cy="42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13" y="2271887"/>
            <a:ext cx="7313722" cy="1467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91" y="4161522"/>
            <a:ext cx="4651022" cy="612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13" y="4751212"/>
            <a:ext cx="4775200" cy="596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298224"/>
            <a:ext cx="62004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Separates flow into slow and fast modes</a:t>
            </a:r>
          </a:p>
          <a:p>
            <a:r>
              <a:rPr lang="en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(without assuming WKB)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8246" y="3499555"/>
            <a:ext cx="333586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Conclude that a forward cascade of near-inertial energy implies a sink of geostrophic energy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Fast KE and total E are both  conserved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forward transfer of NIWs implies an increase in fast PE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But since fast KE is conserved, this implies loss of balance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9713" y="5602111"/>
            <a:ext cx="496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Wagner and Young (2016) have a similar model, but also include frequencies near 2f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6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22" y="339918"/>
            <a:ext cx="8678334" cy="104338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Conclusions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1617548"/>
            <a:ext cx="7196667" cy="3928119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smtClean="0"/>
              <a:t>Well, I’m probably out of time</a:t>
            </a:r>
            <a:r>
              <a:rPr lang="mr-IN" sz="2400" dirty="0" smtClean="0"/>
              <a:t>…</a:t>
            </a:r>
            <a:endParaRPr lang="en-CA" sz="2400" dirty="0" smtClean="0"/>
          </a:p>
          <a:p>
            <a:pPr marL="457200" indent="-457200" algn="l">
              <a:buFont typeface="Arial"/>
              <a:buChar char="•"/>
            </a:pPr>
            <a:endParaRPr lang="en-CA" sz="2400" dirty="0"/>
          </a:p>
          <a:p>
            <a:pPr marL="457200" indent="-457200" algn="l">
              <a:buFont typeface="Arial"/>
              <a:buChar char="•"/>
            </a:pPr>
            <a:r>
              <a:rPr lang="en-CA" sz="2400" dirty="0" smtClean="0"/>
              <a:t>But the main claim is that weakly nonlinear ideas (including SLOB and </a:t>
            </a:r>
            <a:r>
              <a:rPr lang="en-CA" sz="2400" dirty="0" err="1" smtClean="0"/>
              <a:t>Bartello</a:t>
            </a:r>
            <a:r>
              <a:rPr lang="en-CA" sz="2400" dirty="0"/>
              <a:t> </a:t>
            </a:r>
            <a:r>
              <a:rPr lang="en-CA" sz="2400" dirty="0" smtClean="0"/>
              <a:t>95’s idea that catalytic W-VW triads cascade wave energy to small scales) likely apply at synoptic scales</a:t>
            </a:r>
          </a:p>
          <a:p>
            <a:pPr marL="457200" indent="-457200" algn="l">
              <a:buFont typeface="Arial"/>
              <a:buChar char="•"/>
            </a:pPr>
            <a:endParaRPr lang="en-US" sz="2400" dirty="0"/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/>
              <a:t>Whereas assuming weak nonlinearity into the </a:t>
            </a:r>
            <a:r>
              <a:rPr lang="en-US" sz="2400" dirty="0" err="1" smtClean="0"/>
              <a:t>mesoscale</a:t>
            </a:r>
            <a:r>
              <a:rPr lang="en-US" sz="2400" dirty="0" smtClean="0"/>
              <a:t> is more dubious 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270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22" y="339918"/>
            <a:ext cx="8678334" cy="104338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Introduction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222" y="1617547"/>
            <a:ext cx="4614333" cy="4266786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Our work reconciles these viewpoints</a:t>
            </a: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are also concerned with 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When linear or weakly nonlinear theory makes sense. 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Eg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W-VW triads or interpretations of the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mesocale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that use linear dispersion relations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role of balanced-to-unbalanced energy transfers or “Stimulated Loss Of Balance”</a:t>
            </a:r>
          </a:p>
          <a:p>
            <a:pPr lvl="1" algn="l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(work with S Taylor and A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Riopel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Fig-1-The-Nastrom-Gage-spectrum-of-atmospheric-turbulence-For-the-purpo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64" y="1617547"/>
            <a:ext cx="3660592" cy="378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5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22" y="339918"/>
            <a:ext cx="8678334" cy="104338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An SQG model of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tropopause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dynamics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(and why it makes no sense)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223" y="1617547"/>
            <a:ext cx="3890434" cy="3194342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QG assumes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Small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Rossby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Froude numbers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 conservation of PV in the interior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 conservation of buoyancy at lids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a discontinuous jump in N, the buoyancy equation is replaced with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656" y="5096933"/>
            <a:ext cx="4406900" cy="132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211" y="2503142"/>
            <a:ext cx="4308121" cy="60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107" y="1797755"/>
            <a:ext cx="2174722" cy="524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107" y="3316464"/>
            <a:ext cx="3692434" cy="4226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23" y="4792133"/>
            <a:ext cx="4199467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0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22" y="339918"/>
            <a:ext cx="8678334" cy="104338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An SQG model of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tropopause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dynamics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(and why it makes no sense)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223" y="1617547"/>
            <a:ext cx="3890434" cy="3194342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QG assumes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Small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Rossby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Froude numbers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 conservation of PV in the interior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 conservation of buoyancy at lids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a discontinuous jump in N, the buoyancy equation is replaced with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656" y="5096933"/>
            <a:ext cx="4406900" cy="132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3" y="4792133"/>
            <a:ext cx="4199467" cy="40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0778" y="1919111"/>
            <a:ext cx="390877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QGPV is dominated by the stretching term at the jump, and this leads to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a forward cascade of buoyancy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a -5/3 KE spectrum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5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22" y="297585"/>
            <a:ext cx="8678334" cy="104338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An SQG model of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tropopause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dynamics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(and why it makes no sense)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223" y="1617547"/>
            <a:ext cx="3890434" cy="3194342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QG assumes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Small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Rossby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Froude numbers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 conservation of PV in the interior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 conservation of buoyancy at lids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a discontinuous jump in N, the buoyancy equation is replaced with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656" y="5096933"/>
            <a:ext cx="4406900" cy="132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3" y="4792133"/>
            <a:ext cx="4199467" cy="40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0778" y="1919111"/>
            <a:ext cx="390877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QGPV is dominated by the stretching term at the jump, and this leads to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a forward cascade of buoyancy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a -5/3 KE spectrum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hydrostatic instability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0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22" y="339918"/>
            <a:ext cx="8678334" cy="104338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An SQG model of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tropopause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dynamics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(and why it makes no sense)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223" y="1617547"/>
            <a:ext cx="3763434" cy="216423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Figure:  vertical slices or b and w from a QG simulation of decaying turbulence (512</a:t>
            </a:r>
            <a:r>
              <a:rPr lang="en-US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algn="l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base state N transitions from troposphere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stratosphere levels like a hyperbolic tangent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9667" y="1617547"/>
            <a:ext cx="390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buoyancy </a:t>
            </a:r>
            <a:r>
              <a:rPr lang="en-US" dirty="0" err="1" smtClean="0"/>
              <a:t>eqn</a:t>
            </a:r>
            <a:r>
              <a:rPr lang="en-US" dirty="0" smtClean="0"/>
              <a:t> implies that one of w or b must develop sharp vertical gradients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89" y="3781778"/>
            <a:ext cx="6541195" cy="307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444" y="2822222"/>
            <a:ext cx="2861736" cy="4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22" y="339918"/>
            <a:ext cx="8678334" cy="104338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An SQG model of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tropopause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dynamics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(and why it makes no sense)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223" y="1617547"/>
            <a:ext cx="3763434" cy="216423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Figure:  vertical slices or b and w from a QG simulation of decaying turbulence</a:t>
            </a:r>
          </a:p>
          <a:p>
            <a:pPr algn="l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base state N transitions from troposphere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stratosphere levels like a hyperbolic tangent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9667" y="1617547"/>
            <a:ext cx="390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buoyancy </a:t>
            </a:r>
            <a:r>
              <a:rPr lang="en-US" dirty="0" err="1" smtClean="0"/>
              <a:t>eqn</a:t>
            </a:r>
            <a:r>
              <a:rPr lang="en-US" dirty="0" smtClean="0"/>
              <a:t> implies that one of w or b must develop sharp vertical gradients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2" y="4303889"/>
            <a:ext cx="4981002" cy="2342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444" y="2822222"/>
            <a:ext cx="2861736" cy="476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2067" y="3336268"/>
            <a:ext cx="390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omega </a:t>
            </a:r>
            <a:r>
              <a:rPr lang="en-US" dirty="0" err="1" smtClean="0"/>
              <a:t>eqn</a:t>
            </a:r>
            <a:r>
              <a:rPr lang="en-US" dirty="0" smtClean="0"/>
              <a:t> (and simulations) suggest that it is b that develops sharp gradients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811" y="4680654"/>
            <a:ext cx="3259200" cy="7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4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222" y="339918"/>
            <a:ext cx="8678334" cy="104338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An SQG model of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tropopause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dynamics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(and why it makes no sense)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223" y="1617547"/>
            <a:ext cx="3763434" cy="2164231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So, QG produces shallow spectra (associated with role-ups of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pv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filaments), but also produces unstable stratification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9667" y="1617547"/>
            <a:ext cx="390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buoyancy </a:t>
            </a:r>
            <a:r>
              <a:rPr lang="en-US" dirty="0" err="1" smtClean="0"/>
              <a:t>eqn</a:t>
            </a:r>
            <a:r>
              <a:rPr lang="en-US" dirty="0" smtClean="0"/>
              <a:t> implies that one of w or b must develop sharp vertical gradients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444" y="2822222"/>
            <a:ext cx="2861736" cy="476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2067" y="3336268"/>
            <a:ext cx="390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omega </a:t>
            </a:r>
            <a:r>
              <a:rPr lang="en-US" dirty="0" err="1" smtClean="0"/>
              <a:t>eqn</a:t>
            </a:r>
            <a:r>
              <a:rPr lang="en-US" dirty="0" smtClean="0"/>
              <a:t> (and simulations) suggest that it is b that develops sharp gradients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811" y="4680654"/>
            <a:ext cx="3259200" cy="752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" y="3301565"/>
            <a:ext cx="3350765" cy="3429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066" y="3089521"/>
            <a:ext cx="1357489" cy="3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0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34345</TotalTime>
  <Words>1040</Words>
  <Application>Microsoft Macintosh PowerPoint</Application>
  <PresentationFormat>On-screen Show (4:3)</PresentationFormat>
  <Paragraphs>119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Rotating-stratified turbulence near an idealized tropopause</vt:lpstr>
      <vt:lpstr>Introduction</vt:lpstr>
      <vt:lpstr>Introduction</vt:lpstr>
      <vt:lpstr>An SQG model of tropopause dynamics (and why it makes no sense)</vt:lpstr>
      <vt:lpstr>An SQG model of tropopause dynamics (and why it makes no sense)</vt:lpstr>
      <vt:lpstr>An SQG model of tropopause dynamics (and why it makes no sense)</vt:lpstr>
      <vt:lpstr>An SQG model of tropopause dynamics (and why it makes no sense)</vt:lpstr>
      <vt:lpstr>An SQG model of tropopause dynamics (and why it makes no sense)</vt:lpstr>
      <vt:lpstr>An SQG model of tropopause dynamics (and why it makes no sense)</vt:lpstr>
      <vt:lpstr>Move to Boussinesq Dynamics</vt:lpstr>
      <vt:lpstr>Move to Boussinesq Dynamics</vt:lpstr>
      <vt:lpstr>Move to Boussinesq Dynamics</vt:lpstr>
      <vt:lpstr>Move to Boussinesq Dynamics</vt:lpstr>
      <vt:lpstr>Frequency spectra (for different kh) from our U = 20 m/s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Xie and Vanneste Model – or SLOB</vt:lpstr>
      <vt:lpstr>Conclusions</vt:lpstr>
    </vt:vector>
  </TitlesOfParts>
  <Company>McGill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Zonal Jets and Energy Fluxes in the quasigeostrophic double gyre problem</dc:title>
  <dc:creator>David Straub</dc:creator>
  <cp:lastModifiedBy>David Straub</cp:lastModifiedBy>
  <cp:revision>249</cp:revision>
  <cp:lastPrinted>2017-05-03T22:15:22Z</cp:lastPrinted>
  <dcterms:created xsi:type="dcterms:W3CDTF">2012-02-16T13:42:33Z</dcterms:created>
  <dcterms:modified xsi:type="dcterms:W3CDTF">2017-11-20T13:54:28Z</dcterms:modified>
</cp:coreProperties>
</file>