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3" r:id="rId16"/>
    <p:sldId id="267" r:id="rId17"/>
    <p:sldId id="270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4" r:id="rId26"/>
    <p:sldId id="282" r:id="rId27"/>
    <p:sldId id="272" r:id="rId28"/>
    <p:sldId id="283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/>
    <p:restoredTop sz="92412"/>
  </p:normalViewPr>
  <p:slideViewPr>
    <p:cSldViewPr snapToGrid="0" snapToObjects="1">
      <p:cViewPr>
        <p:scale>
          <a:sx n="101" d="100"/>
          <a:sy n="101" d="100"/>
        </p:scale>
        <p:origin x="13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8AA7-FBA1-674C-B63C-E628FCC75CDC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4676-94AB-2D43-9A36-AB228D24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different</a:t>
            </a:r>
            <a:r>
              <a:rPr lang="en-US" baseline="0" dirty="0" smtClean="0"/>
              <a:t> values of an evolutionary parameter give three qualitatively different shapes.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4676-94AB-2D43-9A36-AB228D241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Sackin’s</a:t>
            </a:r>
            <a:r>
              <a:rPr lang="en-US" dirty="0" smtClean="0"/>
              <a:t> index is the average depth of a tip.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Colless’s</a:t>
            </a:r>
            <a:r>
              <a:rPr lang="en-US" baseline="0" dirty="0" smtClean="0"/>
              <a:t> imbalance measures the sum, over all internal nodes, of the size difference between the left and the right subtrees.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4676-94AB-2D43-9A36-AB228D241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0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421B-9883-C84A-94B9-E376D881A06A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82A1-EEFA-2744-8F44-F5D1F06A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png"/><Relationship Id="rId9" Type="http://schemas.openxmlformats.org/officeDocument/2006/relationships/image" Target="../media/image23.jpg"/><Relationship Id="rId10" Type="http://schemas.openxmlformats.org/officeDocument/2006/relationships/image" Target="../media/image24.jpg"/><Relationship Id="rId11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975" y="550863"/>
            <a:ext cx="9144000" cy="12144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Expanding, evaluating and combining tree shape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6248400"/>
            <a:ext cx="10318750" cy="431800"/>
          </a:xfrm>
        </p:spPr>
        <p:txBody>
          <a:bodyPr>
            <a:normAutofit/>
          </a:bodyPr>
          <a:lstStyle/>
          <a:p>
            <a:r>
              <a:rPr lang="en-US" dirty="0" smtClean="0"/>
              <a:t>Leonid Chindelevitch, School of </a:t>
            </a:r>
            <a:r>
              <a:rPr lang="en-US" smtClean="0"/>
              <a:t>Computing Science, Simon </a:t>
            </a:r>
            <a:r>
              <a:rPr lang="en-US" dirty="0" smtClean="0"/>
              <a:t>Fraser University</a:t>
            </a:r>
            <a:endParaRPr lang="en-US" dirty="0"/>
          </a:p>
        </p:txBody>
      </p:sp>
      <p:pic>
        <p:nvPicPr>
          <p:cNvPr id="4" name="Picture 3" descr="Screen Shot 2015-06-16 at 7.4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879600"/>
            <a:ext cx="63754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diameters and Wiener indices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56808"/>
              </p:ext>
            </p:extLst>
          </p:nvPr>
        </p:nvGraphicFramePr>
        <p:xfrm>
          <a:off x="2032000" y="159596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O(</a:t>
                      </a:r>
                      <a:r>
                        <a:rPr lang="en-CA" i="1" dirty="0" err="1" smtClean="0"/>
                        <a:t>logN</a:t>
                      </a:r>
                      <a:r>
                        <a:rPr lang="en-CA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1/2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Wiener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2</a:t>
                      </a:r>
                      <a:r>
                        <a:rPr lang="en-US" i="1" baseline="0" dirty="0" smtClean="0"/>
                        <a:t>logN)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3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5/2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921529"/>
            <a:ext cx="38862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921529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node-centric network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Alpha centrality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Betweenness</a:t>
            </a:r>
            <a:r>
              <a:rPr lang="en-US" dirty="0" smtClean="0">
                <a:solidFill>
                  <a:srgbClr val="FF0000"/>
                </a:solidFill>
              </a:rPr>
              <a:t> centrality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Closeness centrality</a:t>
            </a:r>
          </a:p>
          <a:p>
            <a:endParaRPr lang="en-US" dirty="0" smtClean="0"/>
          </a:p>
          <a:p>
            <a:r>
              <a:rPr lang="en-US" dirty="0" smtClean="0"/>
              <a:t>Degree centrality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Eigenvector centrality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9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betweenness</a:t>
            </a:r>
            <a:r>
              <a:rPr lang="en-US" dirty="0" smtClean="0"/>
              <a:t> centrality of node </a:t>
            </a:r>
            <a:r>
              <a:rPr lang="en-US" i="1" dirty="0" smtClean="0"/>
              <a:t>v</a:t>
            </a:r>
            <a:r>
              <a:rPr lang="en-US" dirty="0" smtClean="0"/>
              <a:t> is the fraction of all shortest </a:t>
            </a:r>
            <a:r>
              <a:rPr lang="en-US" i="1" dirty="0" smtClean="0"/>
              <a:t>s-t</a:t>
            </a:r>
            <a:r>
              <a:rPr lang="en-US" dirty="0" smtClean="0"/>
              <a:t> paths that it lies on, averaged over all possible </a:t>
            </a:r>
            <a:r>
              <a:rPr lang="en-US" i="1" dirty="0" smtClean="0"/>
              <a:t>s-t</a:t>
            </a:r>
            <a:r>
              <a:rPr lang="en-US" dirty="0" smtClean="0"/>
              <a:t> pairs not including </a:t>
            </a:r>
            <a:r>
              <a:rPr lang="en-US" i="1" dirty="0" smtClean="0"/>
              <a:t>v</a:t>
            </a:r>
          </a:p>
          <a:p>
            <a:endParaRPr lang="en-US" dirty="0"/>
          </a:p>
          <a:p>
            <a:r>
              <a:rPr lang="en-US" dirty="0" smtClean="0"/>
              <a:t>The closeness centrality of node </a:t>
            </a:r>
            <a:r>
              <a:rPr lang="en-US" i="1" dirty="0" smtClean="0"/>
              <a:t>v</a:t>
            </a:r>
            <a:r>
              <a:rPr lang="en-US" dirty="0" smtClean="0"/>
              <a:t> is the reciprocal of the farness of </a:t>
            </a:r>
            <a:r>
              <a:rPr lang="en-US" i="1" dirty="0" smtClean="0"/>
              <a:t>v</a:t>
            </a:r>
            <a:r>
              <a:rPr lang="en-US" dirty="0" smtClean="0"/>
              <a:t>, which is the total distance from </a:t>
            </a:r>
            <a:r>
              <a:rPr lang="en-US" i="1" dirty="0" smtClean="0"/>
              <a:t>v</a:t>
            </a:r>
            <a:r>
              <a:rPr lang="en-US" dirty="0" smtClean="0"/>
              <a:t> to all the other nodes in the graph</a:t>
            </a:r>
          </a:p>
          <a:p>
            <a:endParaRPr lang="en-US" dirty="0"/>
          </a:p>
          <a:p>
            <a:r>
              <a:rPr lang="en-US" dirty="0" smtClean="0"/>
              <a:t>The eigenvector centrality of node </a:t>
            </a:r>
            <a:r>
              <a:rPr lang="en-US" i="1" dirty="0" smtClean="0"/>
              <a:t>v</a:t>
            </a:r>
            <a:r>
              <a:rPr lang="en-US" dirty="0" smtClean="0"/>
              <a:t> is the value assigned to it by the eigenvector of the graph for its leading (</a:t>
            </a:r>
            <a:r>
              <a:rPr lang="en-US" dirty="0" err="1" smtClean="0"/>
              <a:t>Perron-Frobenius</a:t>
            </a:r>
            <a:r>
              <a:rPr lang="en-US" dirty="0" smtClean="0"/>
              <a:t>) eigenvalue</a:t>
            </a:r>
          </a:p>
          <a:p>
            <a:endParaRPr lang="en-US" dirty="0"/>
          </a:p>
          <a:p>
            <a:r>
              <a:rPr lang="en-US" dirty="0" smtClean="0"/>
              <a:t>To reduce to a single number we pick the largest value within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the vector of centralities can be computed in linear time (with a factor of </a:t>
            </a:r>
            <a:r>
              <a:rPr lang="en-US" i="1" dirty="0" smtClean="0"/>
              <a:t>log(1/e)</a:t>
            </a:r>
            <a:r>
              <a:rPr lang="en-US" dirty="0" smtClean="0"/>
              <a:t>, where </a:t>
            </a:r>
            <a:r>
              <a:rPr lang="en-US" i="1" dirty="0" smtClean="0"/>
              <a:t>e = </a:t>
            </a:r>
            <a:r>
              <a:rPr lang="en-US" dirty="0" smtClean="0"/>
              <a:t>machine tolerance, for the eigenvector)</a:t>
            </a:r>
          </a:p>
          <a:p>
            <a:endParaRPr lang="en-US" dirty="0"/>
          </a:p>
          <a:p>
            <a:r>
              <a:rPr lang="en-US" dirty="0" err="1"/>
              <a:t>B</a:t>
            </a:r>
            <a:r>
              <a:rPr lang="en-US" dirty="0" err="1" smtClean="0"/>
              <a:t>etweenness</a:t>
            </a:r>
            <a:r>
              <a:rPr lang="en-US" dirty="0" smtClean="0"/>
              <a:t> centrality is maximized at the </a:t>
            </a:r>
            <a:r>
              <a:rPr lang="en-US" dirty="0" err="1" smtClean="0"/>
              <a:t>tricentre</a:t>
            </a:r>
            <a:r>
              <a:rPr lang="en-US" dirty="0" smtClean="0"/>
              <a:t> of the tree</a:t>
            </a:r>
          </a:p>
          <a:p>
            <a:endParaRPr lang="en-US" dirty="0"/>
          </a:p>
          <a:p>
            <a:r>
              <a:rPr lang="en-US" dirty="0" smtClean="0"/>
              <a:t>Closeness centrality is maximized at the unique (bi)</a:t>
            </a:r>
            <a:r>
              <a:rPr lang="en-US" dirty="0" err="1" smtClean="0"/>
              <a:t>centre</a:t>
            </a:r>
            <a:r>
              <a:rPr lang="en-US" dirty="0" smtClean="0"/>
              <a:t> of the tree</a:t>
            </a:r>
          </a:p>
          <a:p>
            <a:endParaRPr lang="en-US" dirty="0"/>
          </a:p>
          <a:p>
            <a:r>
              <a:rPr lang="en-US" dirty="0" smtClean="0"/>
              <a:t>Eigenvector centrality is maximized at a tree-dependent internal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US" dirty="0" smtClean="0"/>
              <a:t>Distribution of maximum centrality values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83293"/>
              </p:ext>
            </p:extLst>
          </p:nvPr>
        </p:nvGraphicFramePr>
        <p:xfrm>
          <a:off x="1384300" y="1595966"/>
          <a:ext cx="96393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825"/>
                <a:gridCol w="2409825"/>
                <a:gridCol w="2409825"/>
                <a:gridCol w="24098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1/[Closeness</a:t>
                      </a:r>
                      <a:r>
                        <a:rPr lang="en-US" baseline="0" dirty="0" smtClean="0"/>
                        <a:t> centrality]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/>
                        <a:t>O(</a:t>
                      </a:r>
                      <a:r>
                        <a:rPr lang="en-CA" i="1" dirty="0" err="1" smtClean="0"/>
                        <a:t>NlogN</a:t>
                      </a:r>
                      <a:r>
                        <a:rPr lang="en-CA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2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3/2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Betweenness</a:t>
                      </a:r>
                      <a:r>
                        <a:rPr lang="en-US" baseline="0" dirty="0" smtClean="0"/>
                        <a:t> centrality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2</a:t>
                      </a:r>
                      <a:r>
                        <a:rPr lang="en-US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2</a:t>
                      </a:r>
                      <a:r>
                        <a:rPr lang="en-U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O(N</a:t>
                      </a:r>
                      <a:r>
                        <a:rPr lang="en-US" i="1" baseline="30000" dirty="0" smtClean="0"/>
                        <a:t>2</a:t>
                      </a:r>
                      <a:r>
                        <a:rPr lang="en-US" i="1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882900"/>
            <a:ext cx="3835400" cy="383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882900"/>
            <a:ext cx="3835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 families of trees are extremal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double caterpillar:</a:t>
            </a:r>
          </a:p>
          <a:p>
            <a:pPr lvl="1"/>
            <a:r>
              <a:rPr lang="en-US" dirty="0" smtClean="0"/>
              <a:t>maximizes the </a:t>
            </a:r>
            <a:r>
              <a:rPr lang="en-US" dirty="0"/>
              <a:t>diameter</a:t>
            </a:r>
          </a:p>
          <a:p>
            <a:pPr lvl="1"/>
            <a:r>
              <a:rPr lang="en-US" dirty="0" smtClean="0"/>
              <a:t>maximizes the </a:t>
            </a:r>
            <a:r>
              <a:rPr lang="en-US" dirty="0"/>
              <a:t>Wiener </a:t>
            </a: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maximizes the maximum closeness centrality</a:t>
            </a:r>
            <a:endParaRPr lang="en-US" dirty="0"/>
          </a:p>
          <a:p>
            <a:pPr lvl="1"/>
            <a:r>
              <a:rPr lang="en-US" dirty="0" smtClean="0"/>
              <a:t>minimizes the </a:t>
            </a:r>
            <a:r>
              <a:rPr lang="en-US" dirty="0"/>
              <a:t>maximum </a:t>
            </a:r>
            <a:r>
              <a:rPr lang="en-US" dirty="0" err="1"/>
              <a:t>betweenness</a:t>
            </a:r>
            <a:r>
              <a:rPr lang="en-US" dirty="0"/>
              <a:t> centrality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pseudo-complete binary tree </a:t>
            </a:r>
            <a:br>
              <a:rPr lang="en-US" dirty="0" smtClean="0"/>
            </a:br>
            <a:r>
              <a:rPr lang="en-US" dirty="0" smtClean="0"/>
              <a:t>minimizes the first three of these</a:t>
            </a:r>
            <a:br>
              <a:rPr lang="en-US" dirty="0" smtClean="0"/>
            </a:br>
            <a:r>
              <a:rPr lang="en-US" dirty="0" smtClean="0"/>
              <a:t>(the fourth one is maximized by a</a:t>
            </a:r>
            <a:br>
              <a:rPr lang="en-US" dirty="0" smtClean="0"/>
            </a:br>
            <a:r>
              <a:rPr lang="en-US" dirty="0" smtClean="0"/>
              <a:t>nearly three-way-balanced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027906"/>
            <a:ext cx="4025900" cy="402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644899"/>
            <a:ext cx="4025900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there are the spectral statistics…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90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Adjacency matrix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Laplacian matrix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Normalized Laplacian matrix</a:t>
            </a:r>
          </a:p>
          <a:p>
            <a:endParaRPr lang="en-US" dirty="0"/>
          </a:p>
          <a:p>
            <a:r>
              <a:rPr lang="en-US" dirty="0" smtClean="0"/>
              <a:t>Distance matrix</a:t>
            </a:r>
          </a:p>
          <a:p>
            <a:endParaRPr lang="en-US" dirty="0"/>
          </a:p>
          <a:p>
            <a:r>
              <a:rPr lang="en-US" dirty="0" smtClean="0"/>
              <a:t>Distance-Laplacian matrix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0" y="1825625"/>
            <a:ext cx="454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 = 1</a:t>
            </a:r>
            <a:r>
              <a:rPr lang="en-US" sz="2400" dirty="0" smtClean="0"/>
              <a:t> if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 </a:t>
            </a:r>
            <a:r>
              <a:rPr lang="en-US" sz="2400" dirty="0" smtClean="0"/>
              <a:t>is an edge, </a:t>
            </a:r>
            <a:r>
              <a:rPr lang="en-US" sz="2400" i="1" dirty="0" smtClean="0"/>
              <a:t>0</a:t>
            </a:r>
            <a:r>
              <a:rPr lang="en-US" sz="2400" dirty="0" smtClean="0"/>
              <a:t> otherwise</a:t>
            </a:r>
          </a:p>
          <a:p>
            <a:endParaRPr lang="en-US" sz="3600" dirty="0"/>
          </a:p>
          <a:p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 = -1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 </a:t>
            </a:r>
            <a:r>
              <a:rPr lang="en-US" sz="2400" dirty="0" smtClean="0"/>
              <a:t>is an edge;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ii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deg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)</a:t>
            </a:r>
          </a:p>
          <a:p>
            <a:endParaRPr lang="en-US" sz="3600" dirty="0"/>
          </a:p>
          <a:p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 / (</a:t>
            </a:r>
            <a:r>
              <a:rPr lang="en-US" sz="2400" i="1" dirty="0" err="1" smtClean="0"/>
              <a:t>deg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deg</a:t>
            </a:r>
            <a:r>
              <a:rPr lang="en-US" sz="2400" i="1" dirty="0" smtClean="0"/>
              <a:t>(j))</a:t>
            </a:r>
            <a:r>
              <a:rPr lang="en-US" sz="2400" i="1" baseline="30000" dirty="0" smtClean="0"/>
              <a:t>1/2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ii</a:t>
            </a:r>
            <a:r>
              <a:rPr lang="en-US" sz="2400" i="1" dirty="0" smtClean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9752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have suggested the latter is a metric...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at least in the case when branch lengths are not restricted to be </a:t>
            </a:r>
            <a:r>
              <a:rPr lang="en-US" i="1" dirty="0" smtClean="0"/>
              <a:t>1</a:t>
            </a:r>
            <a:r>
              <a:rPr lang="en-US" dirty="0" smtClean="0"/>
              <a:t>, this is false, and there is a counterexample with only </a:t>
            </a:r>
            <a:r>
              <a:rPr lang="en-US" i="1" dirty="0" smtClean="0"/>
              <a:t>N=3</a:t>
            </a:r>
            <a:r>
              <a:rPr lang="en-US" dirty="0" smtClean="0"/>
              <a:t> tips</a:t>
            </a:r>
          </a:p>
          <a:p>
            <a:endParaRPr lang="en-US" dirty="0"/>
          </a:p>
          <a:p>
            <a:r>
              <a:rPr lang="en-US" dirty="0" smtClean="0"/>
              <a:t>If they are restricted to be </a:t>
            </a:r>
            <a:r>
              <a:rPr lang="en-US" i="1" dirty="0" smtClean="0"/>
              <a:t>1</a:t>
            </a:r>
            <a:r>
              <a:rPr lang="en-US" dirty="0" smtClean="0"/>
              <a:t>, the claim holds for trees up to </a:t>
            </a:r>
            <a:r>
              <a:rPr lang="en-US" i="1" dirty="0" smtClean="0"/>
              <a:t>N=32</a:t>
            </a:r>
            <a:r>
              <a:rPr lang="en-US" dirty="0" smtClean="0"/>
              <a:t> tips</a:t>
            </a:r>
          </a:p>
          <a:p>
            <a:endParaRPr lang="en-US" dirty="0"/>
          </a:p>
          <a:p>
            <a:r>
              <a:rPr lang="en-US" dirty="0" smtClean="0"/>
              <a:t>For the other spectra, we know [</a:t>
            </a:r>
            <a:r>
              <a:rPr lang="en-US" dirty="0" err="1" smtClean="0"/>
              <a:t>Matsen</a:t>
            </a:r>
            <a:r>
              <a:rPr lang="en-US" dirty="0" smtClean="0"/>
              <a:t> &amp; Evans] that the fraction of trees distinguishable by them (slowly) tends to </a:t>
            </a:r>
            <a:r>
              <a:rPr lang="en-US" i="1" dirty="0" smtClean="0"/>
              <a:t>0</a:t>
            </a:r>
            <a:r>
              <a:rPr lang="en-US" dirty="0" smtClean="0"/>
              <a:t> as </a:t>
            </a:r>
            <a:r>
              <a:rPr lang="en-US" i="1" dirty="0" smtClean="0"/>
              <a:t>N</a:t>
            </a:r>
            <a:r>
              <a:rPr lang="en-US" dirty="0" smtClean="0"/>
              <a:t> tends to infinity</a:t>
            </a:r>
          </a:p>
          <a:p>
            <a:endParaRPr lang="en-US" dirty="0"/>
          </a:p>
          <a:p>
            <a:r>
              <a:rPr lang="en-US" dirty="0" smtClean="0"/>
              <a:t>The same holds for all network-based centrality measures I described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2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466725"/>
            <a:ext cx="2819400" cy="1527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Finally, some results on a real </a:t>
            </a:r>
            <a:r>
              <a:rPr lang="en-US" dirty="0" smtClean="0"/>
              <a:t>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28600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4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695325"/>
            <a:ext cx="33909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harder task: different flu scenarios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5900"/>
            <a:ext cx="63881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Introduction: tree shape statistics</a:t>
            </a:r>
          </a:p>
          <a:p>
            <a:endParaRPr lang="en-US" dirty="0"/>
          </a:p>
          <a:p>
            <a:r>
              <a:rPr lang="en-US" dirty="0" smtClean="0"/>
              <a:t>Novel network science-based statistics</a:t>
            </a:r>
          </a:p>
          <a:p>
            <a:endParaRPr lang="en-US" dirty="0"/>
          </a:p>
          <a:p>
            <a:r>
              <a:rPr lang="en-US" dirty="0" smtClean="0"/>
              <a:t>Overview of spectrum-based statistics</a:t>
            </a:r>
          </a:p>
          <a:p>
            <a:endParaRPr lang="en-US" dirty="0"/>
          </a:p>
          <a:p>
            <a:r>
              <a:rPr lang="en-US" dirty="0" smtClean="0"/>
              <a:t>Evaluation of tree shape statistics</a:t>
            </a:r>
          </a:p>
          <a:p>
            <a:endParaRPr lang="en-US" dirty="0"/>
          </a:p>
          <a:p>
            <a:r>
              <a:rPr lang="en-US" dirty="0" smtClean="0"/>
              <a:t>Combination of tree shape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4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325563"/>
          </a:xfrm>
        </p:spPr>
        <p:txBody>
          <a:bodyPr/>
          <a:lstStyle/>
          <a:p>
            <a:r>
              <a:rPr lang="en-US" dirty="0" smtClean="0"/>
              <a:t>What about evaluating a stat’s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351338"/>
          </a:xfrm>
        </p:spPr>
        <p:txBody>
          <a:bodyPr/>
          <a:lstStyle/>
          <a:p>
            <a:r>
              <a:rPr lang="en-US" dirty="0" err="1" smtClean="0"/>
              <a:t>Matsen</a:t>
            </a:r>
            <a:r>
              <a:rPr lang="en-US" dirty="0" smtClean="0"/>
              <a:t> [‘06] suggested a geometric approach based on NNI distances</a:t>
            </a:r>
          </a:p>
          <a:p>
            <a:endParaRPr lang="en-US" dirty="0"/>
          </a:p>
          <a:p>
            <a:r>
              <a:rPr lang="en-US" dirty="0" smtClean="0"/>
              <a:t>The statistic is taken through an MDS: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resolution is obtained by normalizing the result to the interval </a:t>
            </a:r>
            <a:r>
              <a:rPr lang="en-US" i="1" dirty="0" smtClean="0"/>
              <a:t>[0,1]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0701"/>
            <a:ext cx="10058400" cy="2447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317124"/>
            <a:ext cx="4190962" cy="11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several challenges with this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NNI distance is hard to compute, it’s very compute-intensive</a:t>
            </a:r>
          </a:p>
          <a:p>
            <a:endParaRPr lang="en-US" dirty="0"/>
          </a:p>
          <a:p>
            <a:r>
              <a:rPr lang="en-US" dirty="0" smtClean="0"/>
              <a:t>Even if we had an oracle for the NNI distance this would still be </a:t>
            </a:r>
            <a:r>
              <a:rPr lang="en-US" i="1" dirty="0" smtClean="0"/>
              <a:t>O(M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where </a:t>
            </a:r>
            <a:r>
              <a:rPr lang="en-US" i="1" dirty="0" smtClean="0"/>
              <a:t>M</a:t>
            </a:r>
            <a:r>
              <a:rPr lang="en-US" dirty="0" smtClean="0"/>
              <a:t> is the number of trees with </a:t>
            </a:r>
            <a:r>
              <a:rPr lang="en-US" i="1" dirty="0" smtClean="0"/>
              <a:t>N</a:t>
            </a:r>
            <a:r>
              <a:rPr lang="en-US" dirty="0" smtClean="0"/>
              <a:t> tips, so that </a:t>
            </a:r>
            <a:r>
              <a:rPr lang="en-US" i="1" dirty="0" smtClean="0"/>
              <a:t>M ~ 2.483</a:t>
            </a:r>
            <a:r>
              <a:rPr lang="en-US" i="1" baseline="30000" dirty="0" smtClean="0"/>
              <a:t>N</a:t>
            </a:r>
            <a:r>
              <a:rPr lang="en-US" i="1" dirty="0" smtClean="0"/>
              <a:t>/N</a:t>
            </a:r>
            <a:r>
              <a:rPr lang="en-US" i="1" baseline="30000" dirty="0" smtClean="0"/>
              <a:t>3/2</a:t>
            </a:r>
            <a:r>
              <a:rPr lang="en-US" dirty="0" smtClean="0"/>
              <a:t>	</a:t>
            </a:r>
          </a:p>
          <a:p>
            <a:endParaRPr lang="en-US" baseline="30000" dirty="0" smtClean="0"/>
          </a:p>
          <a:p>
            <a:r>
              <a:rPr lang="en-US" dirty="0" smtClean="0"/>
              <a:t>We were unable to push the computation past </a:t>
            </a:r>
            <a:r>
              <a:rPr lang="en-US" i="1" dirty="0" smtClean="0"/>
              <a:t>N=17</a:t>
            </a:r>
            <a:r>
              <a:rPr lang="en-US" dirty="0" smtClean="0"/>
              <a:t> (originally, </a:t>
            </a:r>
            <a:r>
              <a:rPr lang="en-US" i="1" dirty="0" smtClean="0"/>
              <a:t>N=15</a:t>
            </a:r>
            <a:r>
              <a:rPr lang="en-US" dirty="0" smtClean="0"/>
              <a:t>)</a:t>
            </a:r>
          </a:p>
          <a:p>
            <a:endParaRPr lang="en-US" baseline="30000" dirty="0"/>
          </a:p>
          <a:p>
            <a:r>
              <a:rPr lang="en-US" baseline="30000" dirty="0" smtClean="0"/>
              <a:t> </a:t>
            </a:r>
            <a:r>
              <a:rPr lang="en-US" dirty="0" smtClean="0"/>
              <a:t>An alternative idea is to focus on NNI neighbors only, and see how much the values they obtain for the statistic vary between themselves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space Laplacian-based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Substantially reduces the computation time: </a:t>
            </a:r>
            <a:r>
              <a:rPr lang="en-US" i="1" dirty="0" smtClean="0"/>
              <a:t>O(MN)</a:t>
            </a:r>
            <a:r>
              <a:rPr lang="en-US" dirty="0" smtClean="0"/>
              <a:t> instead of </a:t>
            </a:r>
            <a:r>
              <a:rPr lang="en-US" i="1" dirty="0" smtClean="0"/>
              <a:t>O(M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; thus, can easily be pushed to </a:t>
            </a:r>
            <a:r>
              <a:rPr lang="en-US" i="1" dirty="0" smtClean="0"/>
              <a:t>N=25</a:t>
            </a:r>
            <a:r>
              <a:rPr lang="en-US" dirty="0" smtClean="0"/>
              <a:t> and beyond using sparse matrices</a:t>
            </a:r>
          </a:p>
          <a:p>
            <a:endParaRPr lang="en-US" dirty="0" smtClean="0"/>
          </a:p>
          <a:p>
            <a:r>
              <a:rPr lang="en-US" dirty="0" smtClean="0"/>
              <a:t>Readily interpretable as an energy (i.e. how much energy do nearest-neighbor trees produce when the total energy is normalized to be </a:t>
            </a:r>
            <a:r>
              <a:rPr lang="en-US" i="1" dirty="0" smtClean="0"/>
              <a:t>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Provides comparable insights despite only using “local” information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36" y="4343400"/>
            <a:ext cx="6341364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5300" cy="1325563"/>
          </a:xfrm>
        </p:spPr>
        <p:txBody>
          <a:bodyPr/>
          <a:lstStyle/>
          <a:p>
            <a:r>
              <a:rPr lang="en-US" dirty="0" smtClean="0"/>
              <a:t>What is an optimally </a:t>
            </a:r>
            <a:r>
              <a:rPr lang="en-US" smtClean="0"/>
              <a:t>performing combination?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be two different tree shape statistics; we can form linear combinations of these statistics via </a:t>
            </a:r>
            <a:r>
              <a:rPr lang="en-US" i="1" dirty="0" smtClean="0"/>
              <a:t>u(x) = s + </a:t>
            </a:r>
            <a:r>
              <a:rPr lang="en-US" i="1" dirty="0" err="1" smtClean="0"/>
              <a:t>xt</a:t>
            </a:r>
            <a:r>
              <a:rPr lang="en-US" dirty="0" smtClean="0"/>
              <a:t>, for any real number </a:t>
            </a:r>
            <a:r>
              <a:rPr lang="en-US" i="1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Its resolution is computed as </a:t>
            </a:r>
            <a:r>
              <a:rPr lang="en-US" i="1" dirty="0" smtClean="0"/>
              <a:t>Res(u(x)) ⍺ Res(s) + 2x Res(</a:t>
            </a:r>
            <a:r>
              <a:rPr lang="en-US" i="1" dirty="0" err="1" smtClean="0"/>
              <a:t>s,t</a:t>
            </a:r>
            <a:r>
              <a:rPr lang="en-US" i="1" dirty="0" smtClean="0"/>
              <a:t>) + x</a:t>
            </a:r>
            <a:r>
              <a:rPr lang="en-US" i="1" baseline="30000" dirty="0" smtClean="0"/>
              <a:t>2 </a:t>
            </a:r>
            <a:r>
              <a:rPr lang="en-US" i="1" dirty="0" smtClean="0"/>
              <a:t>Res(t)</a:t>
            </a:r>
          </a:p>
          <a:p>
            <a:endParaRPr lang="en-US" dirty="0"/>
          </a:p>
          <a:p>
            <a:r>
              <a:rPr lang="en-US" dirty="0" smtClean="0"/>
              <a:t>There will be a unique </a:t>
            </a:r>
            <a:r>
              <a:rPr lang="en-US" i="1" dirty="0" smtClean="0"/>
              <a:t>x</a:t>
            </a:r>
            <a:r>
              <a:rPr lang="en-US" dirty="0" smtClean="0"/>
              <a:t> that provides the best resolution, which can be computed by solving a quadratic equation with known coefficients</a:t>
            </a:r>
          </a:p>
          <a:p>
            <a:endParaRPr lang="en-US" dirty="0"/>
          </a:p>
          <a:p>
            <a:r>
              <a:rPr lang="en-US" dirty="0" smtClean="0"/>
              <a:t>Conjecture: the optimal coefficient </a:t>
            </a:r>
            <a:r>
              <a:rPr lang="en-US" i="1" dirty="0" smtClean="0"/>
              <a:t>x</a:t>
            </a:r>
            <a:r>
              <a:rPr lang="en-US" dirty="0" smtClean="0"/>
              <a:t> converges as </a:t>
            </a:r>
            <a:r>
              <a:rPr lang="en-US" i="1" dirty="0" smtClean="0"/>
              <a:t>N</a:t>
            </a:r>
            <a:r>
              <a:rPr lang="en-US" dirty="0" smtClean="0"/>
              <a:t> tends to infinity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open questions and conjectures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linear-time computation be generalized to small phylogenetic networks? Alternatively, how about graphs of bounded </a:t>
            </a:r>
            <a:r>
              <a:rPr lang="en-US" dirty="0" err="1" smtClean="0"/>
              <a:t>treewidth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quickly does the distance Laplacian spectrum fail to distinguish trees with unit branch lengths?</a:t>
            </a:r>
          </a:p>
          <a:p>
            <a:endParaRPr lang="en-US" dirty="0" smtClean="0"/>
          </a:p>
          <a:p>
            <a:r>
              <a:rPr lang="en-US" dirty="0" smtClean="0"/>
              <a:t>What is the distribution of these statistics under various tree models?</a:t>
            </a:r>
          </a:p>
          <a:p>
            <a:endParaRPr lang="en-US" dirty="0"/>
          </a:p>
          <a:p>
            <a:r>
              <a:rPr lang="en-US" dirty="0" smtClean="0"/>
              <a:t>What is the optimal combination of statistics that distinguishes trees?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0" y="3223870"/>
            <a:ext cx="1831824" cy="2318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3" y="3223870"/>
            <a:ext cx="1851454" cy="2318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18" y="3223870"/>
            <a:ext cx="1957682" cy="2319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72" y="3223870"/>
            <a:ext cx="1854646" cy="23183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49" y="1420621"/>
            <a:ext cx="1862520" cy="109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83" y="1588990"/>
            <a:ext cx="1286244" cy="924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3" y="1589088"/>
            <a:ext cx="1240388" cy="924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91" y="1420621"/>
            <a:ext cx="212598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93" y="1420621"/>
            <a:ext cx="1562100" cy="947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15" y="1421347"/>
            <a:ext cx="1536686" cy="1023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8973" y="5542178"/>
            <a:ext cx="1024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Caroline </a:t>
            </a:r>
            <a:r>
              <a:rPr lang="en-US" sz="2400" dirty="0" err="1" smtClean="0"/>
              <a:t>Colijn</a:t>
            </a:r>
            <a:r>
              <a:rPr lang="en-US" sz="2400" dirty="0" smtClean="0"/>
              <a:t>		Art Poon		Maryam </a:t>
            </a:r>
            <a:r>
              <a:rPr lang="en-US" sz="2400" dirty="0" err="1" smtClean="0"/>
              <a:t>Hayati</a:t>
            </a:r>
            <a:r>
              <a:rPr lang="en-US" sz="2400" dirty="0" smtClean="0"/>
              <a:t>	Cedric </a:t>
            </a:r>
            <a:r>
              <a:rPr lang="en-US" sz="2400" dirty="0" err="1" smtClean="0"/>
              <a:t>Chauve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68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dirty="0" smtClean="0"/>
              <a:t>Some (possibly) 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088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M. Kirkpatrick, M. </a:t>
            </a:r>
            <a:r>
              <a:rPr lang="en-US" dirty="0" err="1" smtClean="0"/>
              <a:t>Slatkin</a:t>
            </a:r>
            <a:r>
              <a:rPr lang="en-US" dirty="0" smtClean="0"/>
              <a:t> </a:t>
            </a:r>
            <a:r>
              <a:rPr lang="en-US" dirty="0"/>
              <a:t>(1993</a:t>
            </a:r>
            <a:r>
              <a:rPr lang="en-US" dirty="0" smtClean="0"/>
              <a:t>). </a:t>
            </a:r>
            <a:r>
              <a:rPr lang="en-US" dirty="0"/>
              <a:t>Searching for evolutionary patterns in the shape of a phylogenetic </a:t>
            </a:r>
            <a:r>
              <a:rPr lang="en-US" dirty="0" smtClean="0"/>
              <a:t>tree. </a:t>
            </a:r>
            <a:r>
              <a:rPr lang="en-US" i="1" dirty="0" smtClean="0"/>
              <a:t>Evolution,</a:t>
            </a:r>
            <a:r>
              <a:rPr lang="en-US" dirty="0" smtClean="0"/>
              <a:t> </a:t>
            </a:r>
            <a:r>
              <a:rPr lang="en-US" dirty="0"/>
              <a:t>47 (</a:t>
            </a:r>
            <a:r>
              <a:rPr lang="en-US" dirty="0" smtClean="0"/>
              <a:t>4): 1171.</a:t>
            </a:r>
          </a:p>
          <a:p>
            <a:endParaRPr lang="en-US" dirty="0" smtClean="0"/>
          </a:p>
          <a:p>
            <a:r>
              <a:rPr lang="en-US" dirty="0" smtClean="0"/>
              <a:t>M. E. J. Newman. Networks</a:t>
            </a:r>
            <a:r>
              <a:rPr lang="en-US" dirty="0"/>
              <a:t>: An </a:t>
            </a:r>
            <a:r>
              <a:rPr lang="en-US" dirty="0" smtClean="0"/>
              <a:t>Introduction. </a:t>
            </a:r>
            <a:r>
              <a:rPr lang="en-US" dirty="0"/>
              <a:t>Oxford University </a:t>
            </a:r>
            <a:r>
              <a:rPr lang="en-US" dirty="0" smtClean="0"/>
              <a:t>Press.</a:t>
            </a:r>
          </a:p>
          <a:p>
            <a:endParaRPr lang="en-US" dirty="0"/>
          </a:p>
          <a:p>
            <a:r>
              <a:rPr lang="en-US" dirty="0" smtClean="0"/>
              <a:t>F. A. </a:t>
            </a:r>
            <a:r>
              <a:rPr lang="en-US" dirty="0" err="1" smtClean="0"/>
              <a:t>Matsen</a:t>
            </a:r>
            <a:r>
              <a:rPr lang="en-US" dirty="0" smtClean="0"/>
              <a:t>, S. </a:t>
            </a:r>
            <a:r>
              <a:rPr lang="en-US" dirty="0"/>
              <a:t>Evans </a:t>
            </a:r>
            <a:r>
              <a:rPr lang="en-US" dirty="0" smtClean="0"/>
              <a:t>(2012</a:t>
            </a:r>
            <a:r>
              <a:rPr lang="en-US" dirty="0"/>
              <a:t>). Ubiquity of </a:t>
            </a:r>
            <a:r>
              <a:rPr lang="en-US" dirty="0" err="1"/>
              <a:t>synonymity</a:t>
            </a:r>
            <a:r>
              <a:rPr lang="en-US" dirty="0"/>
              <a:t>: almost all large binary trees are not uniquely identified by their spectra or their </a:t>
            </a:r>
            <a:r>
              <a:rPr lang="en-US" dirty="0" err="1"/>
              <a:t>immanantal</a:t>
            </a:r>
            <a:r>
              <a:rPr lang="en-US" dirty="0"/>
              <a:t> </a:t>
            </a:r>
            <a:r>
              <a:rPr lang="en-US" dirty="0" smtClean="0"/>
              <a:t>polynomials. </a:t>
            </a:r>
            <a:r>
              <a:rPr lang="en-US" i="1" dirty="0"/>
              <a:t>Algorithms for Molecular </a:t>
            </a:r>
            <a:r>
              <a:rPr lang="en-US" i="1" dirty="0" smtClean="0"/>
              <a:t>Biology</a:t>
            </a:r>
            <a:r>
              <a:rPr lang="en-US" dirty="0" smtClean="0"/>
              <a:t>, 7:14.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F. </a:t>
            </a:r>
            <a:r>
              <a:rPr lang="en-US" dirty="0"/>
              <a:t>A. </a:t>
            </a:r>
            <a:r>
              <a:rPr lang="en-US" dirty="0" err="1"/>
              <a:t>Matsen</a:t>
            </a:r>
            <a:r>
              <a:rPr lang="en-US" dirty="0"/>
              <a:t>, </a:t>
            </a:r>
            <a:r>
              <a:rPr lang="en-US" dirty="0" smtClean="0"/>
              <a:t>M. Steel (2006). </a:t>
            </a:r>
            <a:r>
              <a:rPr lang="en-US" dirty="0"/>
              <a:t>A Geometric Approach to Tree Shape Statistics. </a:t>
            </a:r>
            <a:r>
              <a:rPr lang="en-US" i="1" dirty="0" err="1"/>
              <a:t>Syst</a:t>
            </a:r>
            <a:r>
              <a:rPr lang="en-US" i="1" dirty="0"/>
              <a:t> </a:t>
            </a:r>
            <a:r>
              <a:rPr lang="en-US" i="1" dirty="0" err="1" smtClean="0"/>
              <a:t>Biol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55 (4): 652-661.</a:t>
            </a:r>
          </a:p>
        </p:txBody>
      </p:sp>
    </p:spTree>
    <p:extLst>
      <p:ext uri="{BB962C8B-B14F-4D97-AF65-F5344CB8AC3E}">
        <p14:creationId xmlns:p14="http://schemas.microsoft.com/office/powerpoint/2010/main" val="632083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0194"/>
            <a:ext cx="6324600" cy="6324600"/>
          </a:xfrm>
        </p:spPr>
      </p:pic>
    </p:spTree>
    <p:extLst>
      <p:ext uri="{BB962C8B-B14F-4D97-AF65-F5344CB8AC3E}">
        <p14:creationId xmlns:p14="http://schemas.microsoft.com/office/powerpoint/2010/main" val="81228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Comparison of the two resolution measures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90672"/>
              </p:ext>
            </p:extLst>
          </p:nvPr>
        </p:nvGraphicFramePr>
        <p:xfrm>
          <a:off x="6636331" y="1676401"/>
          <a:ext cx="4076700" cy="389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84200"/>
                <a:gridCol w="584200"/>
                <a:gridCol w="647700"/>
                <a:gridCol w="584200"/>
                <a:gridCol w="596900"/>
                <a:gridCol w="520700"/>
              </a:tblGrid>
              <a:tr h="313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Sackin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Variance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B1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B2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0.901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0.903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0.935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0.955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0.965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0.970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0.974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0.975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0.976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0.977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0.966</a:t>
                      </a:r>
                    </a:p>
                  </a:txBody>
                  <a:tcPr marL="12700" marR="12700" marT="12700" marB="0" anchor="b"/>
                </a:tc>
              </a:tr>
              <a:tr h="2560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511300"/>
            <a:ext cx="49784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4584700"/>
            <a:ext cx="485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table from Erick </a:t>
            </a:r>
            <a:r>
              <a:rPr lang="en-US" dirty="0" err="1" smtClean="0"/>
              <a:t>Matsen’s</a:t>
            </a:r>
            <a:r>
              <a:rPr lang="en-US" dirty="0" smtClean="0"/>
              <a:t> paper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tree shape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talk, a tree is a rooted binary tree with unordered children</a:t>
            </a:r>
          </a:p>
          <a:p>
            <a:endParaRPr lang="en-US" dirty="0"/>
          </a:p>
          <a:p>
            <a:r>
              <a:rPr lang="en-US" dirty="0" smtClean="0"/>
              <a:t>It is easy to decide if two trees are identical, but how similar are they?</a:t>
            </a:r>
          </a:p>
          <a:p>
            <a:endParaRPr lang="en-US" dirty="0"/>
          </a:p>
          <a:p>
            <a:r>
              <a:rPr lang="en-US" dirty="0" smtClean="0"/>
              <a:t>How similar are different trees from a given context?</a:t>
            </a:r>
          </a:p>
          <a:p>
            <a:endParaRPr lang="en-US" dirty="0"/>
          </a:p>
          <a:p>
            <a:r>
              <a:rPr lang="en-US" dirty="0" smtClean="0"/>
              <a:t>How dissimilar are trees found in two different contexts?</a:t>
            </a:r>
          </a:p>
          <a:p>
            <a:endParaRPr lang="en-US" dirty="0"/>
          </a:p>
          <a:p>
            <a:r>
              <a:rPr lang="en-US" dirty="0" smtClean="0"/>
              <a:t>We can define metrics, but they are often computationally expensive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9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/>
          <a:p>
            <a:r>
              <a:rPr lang="en-US" dirty="0" smtClean="0"/>
              <a:t>A more detailed comparison of the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4300"/>
            <a:ext cx="5372100" cy="537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384300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statistics: the Holy Grail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an important feature of a tree with a single number that is:</a:t>
            </a:r>
          </a:p>
          <a:p>
            <a:pPr lvl="1"/>
            <a:r>
              <a:rPr lang="en-US" dirty="0" smtClean="0"/>
              <a:t>easy to compute </a:t>
            </a:r>
          </a:p>
          <a:p>
            <a:pPr lvl="1"/>
            <a:r>
              <a:rPr lang="en-US" dirty="0" smtClean="0"/>
              <a:t>easy to interpret</a:t>
            </a:r>
          </a:p>
          <a:p>
            <a:pPr lvl="1"/>
            <a:r>
              <a:rPr lang="en-US" dirty="0" smtClean="0"/>
              <a:t>good for distinguishing contexts</a:t>
            </a:r>
          </a:p>
          <a:p>
            <a:pPr lvl="1"/>
            <a:r>
              <a:rPr lang="en-US" dirty="0" smtClean="0"/>
              <a:t>useful in ABC algorithms on trees </a:t>
            </a:r>
          </a:p>
          <a:p>
            <a:pPr lvl="1"/>
            <a:endParaRPr lang="en-US" dirty="0"/>
          </a:p>
          <a:p>
            <a:r>
              <a:rPr lang="en-US" dirty="0" smtClean="0"/>
              <a:t>Tree statistics can be based on:</a:t>
            </a:r>
          </a:p>
          <a:p>
            <a:pPr lvl="1"/>
            <a:r>
              <a:rPr lang="en-US" dirty="0" smtClean="0"/>
              <a:t>branch length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opology</a:t>
            </a:r>
          </a:p>
          <a:p>
            <a:pPr lvl="1"/>
            <a:r>
              <a:rPr lang="en-US" dirty="0" smtClean="0"/>
              <a:t>shape (combination of both)</a:t>
            </a:r>
          </a:p>
        </p:txBody>
      </p:sp>
    </p:spTree>
    <p:extLst>
      <p:ext uri="{BB962C8B-B14F-4D97-AF65-F5344CB8AC3E}">
        <p14:creationId xmlns:p14="http://schemas.microsoft.com/office/powerpoint/2010/main" val="25231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436"/>
            <a:ext cx="10515600" cy="1325563"/>
          </a:xfrm>
        </p:spPr>
        <p:txBody>
          <a:bodyPr/>
          <a:lstStyle/>
          <a:p>
            <a:r>
              <a:rPr lang="en-US" dirty="0" smtClean="0"/>
              <a:t>Branch lengths: lineages-through-time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89" y="1523999"/>
            <a:ext cx="7567863" cy="48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35969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Myers</a:t>
            </a:r>
            <a:r>
              <a:rPr lang="en-US" dirty="0"/>
              <a:t>, E</a:t>
            </a:r>
            <a:r>
              <a:rPr lang="en-US" dirty="0" smtClean="0"/>
              <a:t>. &amp;</a:t>
            </a:r>
            <a:r>
              <a:rPr lang="en-US" dirty="0"/>
              <a:t> </a:t>
            </a:r>
            <a:r>
              <a:rPr lang="en-US" dirty="0" err="1"/>
              <a:t>Burbrink</a:t>
            </a:r>
            <a:r>
              <a:rPr lang="en-US" dirty="0"/>
              <a:t>, F</a:t>
            </a:r>
            <a:r>
              <a:rPr lang="en-US" dirty="0" smtClean="0"/>
              <a:t>.</a:t>
            </a:r>
            <a:r>
              <a:rPr lang="en-US" dirty="0"/>
              <a:t> (2012) Ecological Opportunity: Trigger of Adaptive Radiation. </a:t>
            </a:r>
            <a:r>
              <a:rPr lang="en-US" i="1" dirty="0"/>
              <a:t>Nature </a:t>
            </a:r>
            <a:r>
              <a:rPr lang="en-US" i="1" dirty="0" smtClean="0"/>
              <a:t>Education Knowledge</a:t>
            </a:r>
            <a:r>
              <a:rPr lang="en-US" dirty="0"/>
              <a:t> 3(10):23</a:t>
            </a:r>
          </a:p>
        </p:txBody>
      </p:sp>
    </p:spTree>
    <p:extLst>
      <p:ext uri="{BB962C8B-B14F-4D97-AF65-F5344CB8AC3E}">
        <p14:creationId xmlns:p14="http://schemas.microsoft.com/office/powerpoint/2010/main" val="124354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Topology: </a:t>
            </a:r>
            <a:r>
              <a:rPr lang="en-US" dirty="0" err="1" smtClean="0"/>
              <a:t>Sackin’s</a:t>
            </a:r>
            <a:r>
              <a:rPr lang="en-US" dirty="0" smtClean="0"/>
              <a:t> index, </a:t>
            </a:r>
            <a:r>
              <a:rPr lang="en-US" dirty="0" err="1" smtClean="0"/>
              <a:t>Colless’s</a:t>
            </a:r>
            <a:r>
              <a:rPr lang="en-US" dirty="0" smtClean="0"/>
              <a:t> imbalance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4"/>
          <a:stretch/>
        </p:blipFill>
        <p:spPr>
          <a:xfrm>
            <a:off x="1191127" y="1871164"/>
            <a:ext cx="9663870" cy="362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358" y="5835316"/>
            <a:ext cx="82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Presley </a:t>
            </a:r>
            <a:r>
              <a:rPr lang="en-US" dirty="0"/>
              <a:t>SJ, </a:t>
            </a:r>
            <a:r>
              <a:rPr lang="en-US" dirty="0" err="1"/>
              <a:t>Scheiner</a:t>
            </a:r>
            <a:r>
              <a:rPr lang="en-US" dirty="0"/>
              <a:t> SM, </a:t>
            </a:r>
            <a:r>
              <a:rPr lang="en-US" dirty="0" err="1"/>
              <a:t>Willig</a:t>
            </a:r>
            <a:r>
              <a:rPr lang="en-US" dirty="0"/>
              <a:t> MR (2014) Evaluation of an Integrated Framework for Biodiversity with a New Metric for Functional Dispersion. </a:t>
            </a:r>
            <a:r>
              <a:rPr lang="en-US" dirty="0" err="1"/>
              <a:t>PLoS</a:t>
            </a:r>
            <a:r>
              <a:rPr lang="en-US" dirty="0"/>
              <a:t> ONE 9(8): e105818</a:t>
            </a:r>
          </a:p>
        </p:txBody>
      </p:sp>
    </p:spTree>
    <p:extLst>
      <p:ext uri="{BB962C8B-B14F-4D97-AF65-F5344CB8AC3E}">
        <p14:creationId xmlns:p14="http://schemas.microsoft.com/office/powerpoint/2010/main" val="181181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Shape: combining topology and branch length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52" y="1473869"/>
            <a:ext cx="4837364" cy="4736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442" y="635514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From </a:t>
            </a:r>
            <a:r>
              <a:rPr lang="en-US" dirty="0" err="1" smtClean="0"/>
              <a:t>Dearlove</a:t>
            </a:r>
            <a:r>
              <a:rPr lang="en-US" dirty="0" smtClean="0"/>
              <a:t> </a:t>
            </a:r>
            <a:r>
              <a:rPr lang="en-US" dirty="0"/>
              <a:t>BL, Frost SDW (2015) Measuring Asymmetry in Time-Stamped Phylogenies.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11(7): e1004312</a:t>
            </a:r>
          </a:p>
        </p:txBody>
      </p:sp>
    </p:spTree>
    <p:extLst>
      <p:ext uri="{BB962C8B-B14F-4D97-AF65-F5344CB8AC3E}">
        <p14:creationId xmlns:p14="http://schemas.microsoft.com/office/powerpoint/2010/main" val="107928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our goal is to do this with a single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Imbalance statistics</a:t>
            </a:r>
          </a:p>
          <a:p>
            <a:endParaRPr lang="en-US" dirty="0"/>
          </a:p>
          <a:p>
            <a:r>
              <a:rPr lang="en-US" dirty="0" smtClean="0"/>
              <a:t>Small substructure statistics</a:t>
            </a:r>
          </a:p>
          <a:p>
            <a:endParaRPr lang="en-US" dirty="0"/>
          </a:p>
          <a:p>
            <a:r>
              <a:rPr lang="en-US" dirty="0" smtClean="0"/>
              <a:t>Height/depth-based statistics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Network science-based statistics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Spectrum-based statistics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5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think of a tree as an (un)directed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Density: number of edges/number of nodes</a:t>
            </a:r>
          </a:p>
          <a:p>
            <a:endParaRPr lang="en-US" dirty="0"/>
          </a:p>
          <a:p>
            <a:r>
              <a:rPr lang="en-US" dirty="0" smtClean="0"/>
              <a:t>Clustering coefficient: number of triangles/number of node triples</a:t>
            </a:r>
          </a:p>
          <a:p>
            <a:endParaRPr lang="en-US" dirty="0"/>
          </a:p>
          <a:p>
            <a:r>
              <a:rPr lang="en-US" dirty="0" smtClean="0"/>
              <a:t>Degree </a:t>
            </a:r>
            <a:r>
              <a:rPr lang="en-US" dirty="0" err="1" smtClean="0"/>
              <a:t>assortativity</a:t>
            </a:r>
            <a:r>
              <a:rPr lang="en-US" dirty="0" smtClean="0"/>
              <a:t>: correlation between degrees of adjacent nodes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Diameter: maximum length of a shortest path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Mean path: average length of a shortest path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1359</Words>
  <Application>Microsoft Macintosh PowerPoint</Application>
  <PresentationFormat>Widescreen</PresentationFormat>
  <Paragraphs>304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Theme</vt:lpstr>
      <vt:lpstr>Expanding, evaluating and combining tree shape statistics</vt:lpstr>
      <vt:lpstr>Presentation outline </vt:lpstr>
      <vt:lpstr>Introduction: tree shape statistics</vt:lpstr>
      <vt:lpstr>Tree statistics: the Holy Grail</vt:lpstr>
      <vt:lpstr>Branch lengths: lineages-through-time plot</vt:lpstr>
      <vt:lpstr>Topology: Sackin’s index, Colless’s imbalance</vt:lpstr>
      <vt:lpstr>Shape: combining topology and branch length</vt:lpstr>
      <vt:lpstr>But our goal is to do this with a single number</vt:lpstr>
      <vt:lpstr>Let us think of a tree as an (un)directed graph</vt:lpstr>
      <vt:lpstr>Distribution of diameters and Wiener indices</vt:lpstr>
      <vt:lpstr>What about node-centric network science?</vt:lpstr>
      <vt:lpstr>Some definitions</vt:lpstr>
      <vt:lpstr>Some key properties</vt:lpstr>
      <vt:lpstr>Distribution of maximum centrality values</vt:lpstr>
      <vt:lpstr>The same families of trees are extremal</vt:lpstr>
      <vt:lpstr>And then there are the spectral statistics…</vt:lpstr>
      <vt:lpstr>Some have suggested the latter is a metric... </vt:lpstr>
      <vt:lpstr>Finally, some results on a real dataset</vt:lpstr>
      <vt:lpstr>A harder task: different flu scenarios</vt:lpstr>
      <vt:lpstr>What about evaluating a stat’s performance?</vt:lpstr>
      <vt:lpstr>There are several challenges with this method</vt:lpstr>
      <vt:lpstr>Tree space Laplacian-based performance</vt:lpstr>
      <vt:lpstr>What is an optimally performing combination?</vt:lpstr>
      <vt:lpstr>Some open questions and conjectures</vt:lpstr>
      <vt:lpstr>Acknowledgments</vt:lpstr>
      <vt:lpstr>Some (possibly) useful references</vt:lpstr>
      <vt:lpstr>PowerPoint Presentation</vt:lpstr>
      <vt:lpstr>PowerPoint Presentation</vt:lpstr>
      <vt:lpstr>Comparison of the two resolution measures</vt:lpstr>
      <vt:lpstr>A more detailed comparison of the statistics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Expanding, evaluating and combining tree shape statistics</dc:title>
  <dc:creator>Microsoft Office User</dc:creator>
  <cp:lastModifiedBy>Microsoft Office User</cp:lastModifiedBy>
  <cp:revision>38</cp:revision>
  <dcterms:created xsi:type="dcterms:W3CDTF">2017-02-13T03:12:10Z</dcterms:created>
  <dcterms:modified xsi:type="dcterms:W3CDTF">2017-02-14T15:53:08Z</dcterms:modified>
</cp:coreProperties>
</file>