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7"/>
  </p:notesMasterIdLst>
  <p:sldIdLst>
    <p:sldId id="495" r:id="rId3"/>
    <p:sldId id="565" r:id="rId4"/>
    <p:sldId id="585" r:id="rId5"/>
    <p:sldId id="577" r:id="rId6"/>
    <p:sldId id="580" r:id="rId7"/>
    <p:sldId id="581" r:id="rId8"/>
    <p:sldId id="583" r:id="rId9"/>
    <p:sldId id="584" r:id="rId10"/>
    <p:sldId id="497" r:id="rId11"/>
    <p:sldId id="586" r:id="rId12"/>
    <p:sldId id="587" r:id="rId13"/>
    <p:sldId id="588" r:id="rId14"/>
    <p:sldId id="589" r:id="rId15"/>
    <p:sldId id="590" r:id="rId16"/>
    <p:sldId id="591" r:id="rId17"/>
    <p:sldId id="592" r:id="rId18"/>
    <p:sldId id="593" r:id="rId19"/>
    <p:sldId id="594" r:id="rId20"/>
    <p:sldId id="595" r:id="rId21"/>
    <p:sldId id="597" r:id="rId22"/>
    <p:sldId id="598" r:id="rId23"/>
    <p:sldId id="602" r:id="rId24"/>
    <p:sldId id="600" r:id="rId25"/>
    <p:sldId id="601" r:id="rId26"/>
    <p:sldId id="604" r:id="rId27"/>
    <p:sldId id="603" r:id="rId28"/>
    <p:sldId id="605" r:id="rId29"/>
    <p:sldId id="608" r:id="rId30"/>
    <p:sldId id="609" r:id="rId31"/>
    <p:sldId id="610" r:id="rId32"/>
    <p:sldId id="616" r:id="rId33"/>
    <p:sldId id="617" r:id="rId34"/>
    <p:sldId id="618" r:id="rId35"/>
    <p:sldId id="619" r:id="rId36"/>
    <p:sldId id="620" r:id="rId37"/>
    <p:sldId id="621" r:id="rId38"/>
    <p:sldId id="647" r:id="rId39"/>
    <p:sldId id="649" r:id="rId40"/>
    <p:sldId id="650" r:id="rId41"/>
    <p:sldId id="651" r:id="rId42"/>
    <p:sldId id="623" r:id="rId43"/>
    <p:sldId id="624" r:id="rId44"/>
    <p:sldId id="625" r:id="rId45"/>
    <p:sldId id="626" r:id="rId46"/>
    <p:sldId id="627" r:id="rId47"/>
    <p:sldId id="628" r:id="rId48"/>
    <p:sldId id="629" r:id="rId49"/>
    <p:sldId id="630" r:id="rId50"/>
    <p:sldId id="631" r:id="rId51"/>
    <p:sldId id="632" r:id="rId52"/>
    <p:sldId id="633" r:id="rId53"/>
    <p:sldId id="634" r:id="rId54"/>
    <p:sldId id="635" r:id="rId55"/>
    <p:sldId id="636" r:id="rId56"/>
    <p:sldId id="637" r:id="rId57"/>
    <p:sldId id="638" r:id="rId58"/>
    <p:sldId id="639" r:id="rId59"/>
    <p:sldId id="640" r:id="rId60"/>
    <p:sldId id="642" r:id="rId61"/>
    <p:sldId id="643" r:id="rId62"/>
    <p:sldId id="644" r:id="rId63"/>
    <p:sldId id="645" r:id="rId64"/>
    <p:sldId id="646" r:id="rId65"/>
    <p:sldId id="57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9900"/>
    <a:srgbClr val="00CC00"/>
    <a:srgbClr val="FF3300"/>
    <a:srgbClr val="FF00FF"/>
    <a:srgbClr val="006600"/>
    <a:srgbClr val="3333FF"/>
    <a:srgbClr val="CC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9" autoAdjust="0"/>
    <p:restoredTop sz="94487" autoAdjust="0"/>
  </p:normalViewPr>
  <p:slideViewPr>
    <p:cSldViewPr>
      <p:cViewPr varScale="1">
        <p:scale>
          <a:sx n="87" d="100"/>
          <a:sy n="87" d="100"/>
        </p:scale>
        <p:origin x="1632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1548" y="-1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90.wmf"/><Relationship Id="rId4" Type="http://schemas.openxmlformats.org/officeDocument/2006/relationships/image" Target="../media/image11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3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3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3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3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4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4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48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10.wmf"/><Relationship Id="rId4" Type="http://schemas.openxmlformats.org/officeDocument/2006/relationships/image" Target="../media/image159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4" Type="http://schemas.openxmlformats.org/officeDocument/2006/relationships/image" Target="../media/image165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351CD-984F-4B70-AB9C-0607F68856C9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38D3B-C74E-4F1E-9C8E-7C1FC7AD1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Autonomous:   having self-directing </a:t>
            </a:r>
            <a:r>
              <a:rPr lang="en-US" dirty="0"/>
              <a:t>freedom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6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37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hv</a:t>
            </a:r>
            <a:r>
              <a:rPr lang="en-US" dirty="0" smtClean="0"/>
              <a:t> ~ 200kT, if R=2r, </a:t>
            </a:r>
            <a:r>
              <a:rPr lang="en-US" dirty="0" err="1" smtClean="0"/>
              <a:t>U~kT</a:t>
            </a:r>
            <a:r>
              <a:rPr lang="en-US" dirty="0" smtClean="0"/>
              <a:t>.  Things</a:t>
            </a:r>
            <a:r>
              <a:rPr lang="en-US" baseline="0" dirty="0" smtClean="0"/>
              <a:t> melt, etc.   Magic!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03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hv</a:t>
            </a:r>
            <a:r>
              <a:rPr lang="en-US" dirty="0" smtClean="0"/>
              <a:t> ~ 200kT, if R=2r, </a:t>
            </a:r>
            <a:r>
              <a:rPr lang="en-US" dirty="0" err="1" smtClean="0"/>
              <a:t>U~kT</a:t>
            </a:r>
            <a:r>
              <a:rPr lang="en-US" dirty="0" smtClean="0"/>
              <a:t>.  Things</a:t>
            </a:r>
            <a:r>
              <a:rPr lang="en-US" baseline="0" dirty="0" smtClean="0"/>
              <a:t> melt, etc.   Magic!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62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65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77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1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B371-D9FC-1F49-8ECB-A11CD4B9C9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9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0B371-D9FC-1F49-8ECB-A11CD4B9C91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28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MS: rho=0,   O: T=</a:t>
            </a:r>
            <a:r>
              <a:rPr lang="en-US" dirty="0" err="1" smtClean="0"/>
              <a:t>inf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01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9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27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91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96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3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steric and attractive interactions play a role.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95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09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rule;  P=C - F+2    (F = free </a:t>
            </a:r>
            <a:r>
              <a:rPr lang="en-US" baseline="0" dirty="0" smtClean="0"/>
              <a:t>intensive variables)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41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8D3B-C74E-4F1E-9C8E-7C1FC7AD128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65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430C6-1CE7-437E-A58A-230DA4C6D039}" type="slidenum">
              <a:rPr lang="en-US"/>
              <a:pPr/>
              <a:t>11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32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0E86B-B9AD-4EDF-8B46-A068FCC5FB92}" type="slidenum">
              <a:rPr lang="en-US"/>
              <a:pPr/>
              <a:t>12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2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609600"/>
            <a:ext cx="7848600" cy="1470025"/>
          </a:xfrm>
        </p:spPr>
        <p:txBody>
          <a:bodyPr/>
          <a:lstStyle>
            <a:lvl1pPr algn="ctr">
              <a:defRPr sz="2400"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95600"/>
            <a:ext cx="7162800" cy="2667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>
                <a:solidFill>
                  <a:srgbClr val="00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66800"/>
            <a:ext cx="39243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39243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4/31/2017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67DC6A-54D3-4923-B4E3-82FAD571E3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A84C-53B3-4BD0-96C7-07D2C1D3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57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A84C-53B3-4BD0-96C7-07D2C1D3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6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A84C-53B3-4BD0-96C7-07D2C1D3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9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A84C-53B3-4BD0-96C7-07D2C1D3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45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A84C-53B3-4BD0-96C7-07D2C1D3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95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A84C-53B3-4BD0-96C7-07D2C1D3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08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A84C-53B3-4BD0-96C7-07D2C1D3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1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A84C-53B3-4BD0-96C7-07D2C1D3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52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A84C-53B3-4BD0-96C7-07D2C1D3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97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A84C-53B3-4BD0-96C7-07D2C1D3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14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9A84C-53B3-4BD0-96C7-07D2C1D3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7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2" descr="http://upload.wikimedia.org/wikipedia/en/0/0d/Waseda_University_Logo.sv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://upload.wikimedia.org/wikipedia/en/0/0d/Waseda_University_Logo.sv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://upload.wikimedia.org/wikipedia/en/0/0d/Waseda_University_Logo.svg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http://upload.wikimedia.org/wikipedia/en/0/0d/Waseda_University_Logo.svg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http://upload.wikimedia.org/wikipedia/en/0/0d/Waseda_University_Logo.svg"/>
          <p:cNvSpPr>
            <a:spLocks noChangeAspect="1" noChangeArrowheads="1"/>
          </p:cNvSpPr>
          <p:nvPr userDrawn="1"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http://upload.wikimedia.org/wikipedia/en/0/0d/Waseda_University_Logo.svg"/>
          <p:cNvSpPr>
            <a:spLocks noChangeAspect="1" noChangeArrowheads="1"/>
          </p:cNvSpPr>
          <p:nvPr userDrawn="1"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data:image/jpeg;base64,/9j/4AAQSkZJRgABAQAAAQABAAD/2wCEAAkGBxAPDw8PDA8PDwwNDQ8NDQ0PDw8NDQ8PFREXFhURFBQYHCggGBslGxUUIjEhJSkrLzEuGCIzODMsNygtLisBCgoKDg0OGxAQGywkHyQsLDAsLCwvLCwsLCwsLCw0LCwsLCwsLCwsLCwsLCwsLCwsLCwsLCwsLCwsLCwsLCwsLP/AABEIAOQA3QMBEQACEQEDEQH/xAAcAAEBAAIDAQEAAAAAAAAAAAAAAQYHBAUIAwL/xABJEAABAwIDBAcDBwkECwAAAAABAAIDBBEFEiEGBzFBExQiUWFxgTJSkTNCcqGxwdEjJDRidIKSk7M1daLhFRYlNkNzg7LCw/D/xAAaAQEAAgMBAAAAAAAAAAAAAAAAAwQBAgUG/8QANBEBAAIBAgMHAgUEAQUAAAAAAAECAwQREiExBRMyQVFhcSIzI4GRwdE0QqGx8BQkUuHx/9oADAMBAAIRAxEAPwDXy9c6yICAgqCLI7bBcGbVadco6eQvyNjqXyRF3CxBDS3W9uPJQZc3d/2zLS19vJ3+Mbsq+lgkqCYJmRNzvZC6R0mTm4AtF7DXyCrY+0MV7cM7wjrnrM7MLV9OsTQXNBcGguALyCWtBOrjYE2HHQLEzyOjK8G2DlrYnzUlbQvji+VJfOwx6Xu4OjFhbn4Knk1sY7bWrKG2bhnaYdMcKi6QR9fpLHMDLapELSCLXd0fA3OvDQqbvrcPFwT/AIb8U7dGVwbpq57WvjqKF7HNDmvbLK5rgeBBDNQqs9p44npKL/qKx5MWx3BepvfE+qppp435JIoDK8sOt7uLA3S2ovdW8Oackb8MxHqlrfi8nVAa8ba8ddPFTNmY4Ju7nrozLR1dFLGHFjiHztc11r5XNMdwbEH1VHLr6452tWYlDbPFZ2mHTYpgTKaXopK6je8PLJOhNRK2IgG+YiPvFrC5ufO02PPOSN4rP57JK33jlEu8wjdtU1kQnpKqilhcSA4PmFnDi0gx3B8CoL9oUpba1ZRznivKYdJj2z/UnyRS1dLJURWDoYene4E27OYsDQQDexKnw55yRvFZ2b1vxeTplYSMiwDZN1e7o6WsozNkzmF5qI32tra8dja+tlVy6ruudqzsitl4ecw42PYB1J74paulkqI7B0MJme4En2S4sDQba2JW2HUTljeKzt6s1vxdIdKVZSCwCCoIgXQVBEBAQEBAWRvbdpjTW4XQtq5TmnqZqOBzze5aXlkdz+q0geg7l57WY/xrcMdOahmr9c7MK3p7FdTkNbSN/M5n/lY2jSnlceX6jj8CbdyvaDV8ccFuvl7psGXi+merXy6ayzXYFxFFj4B0OFG/8Mo+8/Fc/WRvkx/KDLH1V+WFLoe6dtDc5tV0bzh1Q78nKS+jJPsyal0XkeI8Qe9cntHTRMd7X81XUY+XFDqd7GzRpKw1MY/Na57n3A+Tn4vYfPVw9e5Tdn6jvKcE9Y/02wX4q7ejBlfn3T9Gwq6ofguEto2OLMTxT84qbGz6aAiwb4OIAH8XcFza1/6nPN58Nf8AKvEd5ffyhry3+S6Sw3RuLcepVQ5Ct0HnCxcTtOPxI+FPU+KGp9oiTW1pPE11UT/OcuvgjbHXb0hbp4YcBSNmT7sXEYxRW5vlHp0L1U132LIs3gl0uOOJq6snUmsqSf5rlPhjbHEe0N6eGHBUjYQEBAQEBAQEBAQLICyM1xE22bw8jQjFZiCNCDlm1BXOp/WWj2/hBH3Z+Gebu9rGYpTPoa/K+qbEWSNfYiqgIsX297WxHkeelHWaacF+OnT/AFKDLjmk8UNa7e7Jvwyos27qOYl1NKddOcTj7w+sa99unpNTGanvHVZxZYvHu5uwX6Fj/wDdR+yRaav7mP5a5etflhivp1Y8tLXMJa9jg5rgbOa4G4IPI3WJiJjaWG+MErYdocKfFUWE4aIqi1rxTgXZM0cgeI9QvPZaW0ubeOn7KFonFdgGy2zXU56qsxdmWmwh9sh1FRVaGNrL+0NWuH0m+K6Go1He1imLrb/ELGTJxREV82I41iktZUS1NQbyzPLiL3axvzWN8ALD0V3FijHSKQmrWKxs4SkbNz7iv0Or/bf/AEsXE7U8cfClqfFDU+0H6bWfttV/Wcuvh+3X4W6eGHAUjZk+7P8Atii+nJ/Requu+xZFm8Eulxr9Lqv2uo/quU+LwR8Q3r0hwlu2EBAQLIIg/SCICAgICAsjNMS/3aoP71n/AO2Zc6n9Zb4/hBH3Z+GJUVXJBLHNA8xzQvD43jiHD7RyI5g2V69IvWaz0lNMbxtLe+D4jS7Q4c+KdoEgAZURj24ZrdmWO/LmD5g815/JS+ky7x08vdQtW2K+8MIwXA5sPj2ipqgdpuFkskGjJYyJcr2+fdyIIV7JmrmtitHqmteL8Mx6tcLqLQgzHdPXSRYrBHG60dUJIpm8nNEbnt07wWjXxPeqXaFIthmZ8kGePolku/WreHUUAdaFzZZnM5OkaWta4+QLviq3ZdY+q3n0R6WOstUrrLYg3NuKP5pVjmKwH0MLPwK4nanjr8KWp8UNU7RC1bWg8RXVQP8AOcuvh+3X4hbp4YdepWzKN2DScYorcnyn0EL1T132Lf8APNFm8Euixl16qpI4GqnI8jK5WMXgj4hvXpDiLdsICAgICCoIgICAgICyM2xJh/1ZoDbT/Skxv4WmF/joudT+st8fwgifxp+GEldFO7XZrHpsPqGVFOdW9mSMmzJY+bHfceRUOfDXNWaz+TS9IvXaW78cxWCuwStqqYgskw+oGts7D0ZzRu7iDyXAxY7Y88Vt6qNazXJES89r0roCwyyndg0nGKK3J8xPgOgk/FVNf9i35f7Q5/BLJ9+zT09AbaGGoAPiHsv9oVXsrw2j4RaXpLWC6q2iDZW5TGmQ1E9JKQ01QbJCToDIwG7PMtN/3SuX2nim1YvHkq6mm/OHS70cCkpcQnmLD1Wrk6aGUewXOAL2E8nZsxt3EKbQZoviivnCTDeJrEebDiVfTc2fbBUDqCObGaxpihhp5GUTH9l9RO8WGUHlyvzuTwC5uqyd9MYac535+ytltxfRDAy4kkk9pxJJ8SbldHaI5QsogIFkBAsgICCoCCICAg+9HUCN2YxQzaWyTB7mDXjZrmm/qtb0m3SdmJ5sln2/qZKYUj6XDjSNAa2Dq0gY0DUWHSaG/NVI0NYtxxad/VFGGIni3ndjFTMHuLhHHEDbsRB4jHlmJP1q3WsxHOd0sRs+a3HaYRj81LDV08ZDoK6B8M0bicoLm5ekb3OAPr6KDJgrktW09YlrakWmJdUVM3AjDKNlNoqiCeNmH0lD1qYtp2SOildI4usPaMlm352sqeo09bVmb2naEd6RMfVPJyNoduaypvBiFLQvMMjmlj4JQ+OQEtcARLcHQjRa4dHSv1UtPP8A56NaYqxziWJSvzOc7K1uZxdkbcMbc3ytuSbDxJV6I2hM/CMqxxBBaS1zSHNcCQ5rgbggjgUmInqxt5M2w/edWsj6Grjp66K2U9YZ23D9YjR3qFQv2fjmeKkzWfZDOnrvy5Izb6GM56bBcMhmHsyCNpLT4WaLfFJ0Vp5WyW2O5mf7pY9tBtHVYhIH1kpfl+TjaMkMf0WcvM3PirWHBTFH0R+aStIr0dUpW4gICAgICAgICAgICAgICAgLLAsMqjDYO5zZ/p6t1ZIPyNF8n3OqHA2/haSfMtXN7SzRWvdx1lX1F9o4XH3w4T1fEemaLR1sQm/6rbMf/wCB9Vt2bl4sXDPk209t6bejBV0E6rLAsMogICAgIF0BAQEFQRAQEBBUEQVAQRBUH0bTvLHSBpMTHtje+3Za9wJa0+JAPwWOKN+FjeOj5rLLmYPhctZPHTUzc00rsrb3ytHN7iODQNSVply1x1m9mtrRWN5ek9ncFioKaOmpx2I29p3zpHn2pHeJP4LzGXLbJabWc21ptO8sU3yYT0+H9O0flKKUSnv6J3ZePLVrv3Vb7Oy8OXb1S6e21tmjY2FzmtYC573BjWjVznE2DQO8ld6ZiI3le6M8292NFBh2HShrRMy8Fa5o9qWS8gcXcw0hzATyyjwXO0mq7zLaJnlPRBiy8Vpj9GArpLCICAgIKgiAgICCoJdBUBAQEEQVAQEBBt7dzss2pwSpjnFv9ISvfE4i5ZkaGxyDxD2uK4us1HDqImvkp5sm2SNvJqWogdE98coyyRPdHI3uc0kEfELs1tFoi0dFuJiebee63ZE0MBqKltq2qaLgjtQxcRH4E6F3jYclwNdqe9tw16Qo5snFO0dGdKggdRtbLC2gq+tOa2F1NKxxcbXLmEADvJJGilwcU5I4fVtTfijZrrdBsgexiVW3Sx6lG4cTwM5H1N9T3Lp9o6nnOKk/P8LOoyf2wzveDQdYwutjtdwgMzBpfPGRIOP0Vz9Lfgy1t7q+K214l5vC9Q6bm4fhr546qVmjKOn6eQkX0L2sa3zNyf3Sor5YpNY85nZrNoiYj1cJSNkQVAQRAQEFQRB+igiAgICAgICAg5eD4c+rqIaaH5SeRsYPHKD7Tz4AXPotMuTgpNp8mtrcMbvT9BSMgijhhGWKGNsbGjk1osF5W9ptM2lzJned2scCwOHEcdra4MBoaSoaG+7NVta0XA7gWlx77t7yunlzWxaauPzmP8LNrzXHFfNtVctVfOpnbGx0kjmsjY0ve9xyta0C5JPILMRMztBEb9Gtaell2iqm1E4fHgVLIerwuu01b2mxe5vdob34DQal1ujNq6WnDHjnr7LO8Yq7R1bMjYGgNaAGtADQBYADgAFzd/VWfmobdjgeBY4EctQsx1I6vK1JSSSPZDEx0kznCNjGC7nO7h8F6ubxWvFadodTfau7auL7PDCdnapkmU1lW+n6dzdRczM/Jg8w1od6knmuRTP3+rrPlHT9FWt+8yx6NSrsrggqCICAgqAgiD9IIgIIgqAgICAg2puPwUOdUV723yHqsBPJxAdI4ehYL/SC5HambpSPlU1N/wC1sLbXF+pYfVVANnshLYj3Sv7LP8RC5unx95krX3V8deK0Q+eweDiiw6mhsOkMYlmIv2pX9pxN+PED0W2pyd5lmWctuK0y79QI2vtpZn4vXjCad5FDS2mxWVpLS4g9mnBHO/H192yv4Y7jH3s9Z8P8p6RwV4p6z0Z5TU7ImMjiaGRxtDGMaLNa0CwACo2mbTvKCZ3neXzxHEYaaJ01TIyKFntPebDy8T4LNKWvO1Y3lmKzPKGCybUV+LExYFCYKQktkxOpaAMvA9EzW5+J7w3iLsYMeDnlnef/ABj90/BXHzv+jvdkNiaXDW3jHS1RFn1UgBk14tZ7jfAceZKhz6q+aefT0R5Ms2YzvyrstNS04Os1QZXC/FkbCNR3Znt+Cs9l03yTb0/dLpq723aaXdXRYBAQEBAQEBAQEBBCEFQEBAQEHoDdLGG4RTW+c+d58zM78F53Xz+PZz8/jlxd82uGAfNdWU4f9HtffZZ0H3fykweP8mdtVJC4uL1op6eeod7MEMkx8mNLvuW1K8Vor6sxG87MT3R4eY8P6xLZ1RiE0lVLJ85wLiG3+s/vFW9fffLwx0ryS553tt6O/wBp9oYMOgM9STqcsUTflJpLaMaPv5Kvhw2y24atKUm87QxLCNlp8UkbXbQZujJz0uFhzmwxMPAyDTXw4n53ui1fPXBHd4evnb1+Etslacqfq2DDC1jQyNrWMaA1rGgNa1o4AAaAKhM7zvKu/aDzxvMxzruIylhvDTfmsXcchOd3q/N6AL0ehw93ijfrPN0MNeGrFVbTCAgICAgICAUFQRBUEKAgiCoCAg3puZxBsmG9CCekpZ5GPB9156RpHh2iPNpXA7RpNc0z6qGoja27vdvsJNZhtXAwF0hiMkTRxdJGc7WjzLbeqr6bJwZa2aYrbWiX22OxptdQ09Q0gufG1soBvllaLPB9fqIWNRjnHkmssZK8Nph+duf7LxH9gqf6Tk0/3a/MGPxQ+G7s/wCyaD9mb9pW+r+/b5Zy+OXQbPU4xjEp8SnGeioJDS4bGRdhe325+48iOPEe6FNlt3GKMdetuc/tCS08FYrHn1bCsqCuqDD95W1Iw+kLYnAVtSHR045tHz5f3QdPEhW9Hp++vz6R1S4cfFZ59P8A8eJXo3REBAQEBAQVBEBAKAgqAUEQEBAQEHf7F7TSYZUiZgL4XgMqYQQOkZyIv85tyR5kcyq2q08ZqbecdEeXHF4ehMIxaCshbPSSNlicOI4tPuuHFp8CvOZMdqW2s51qzWdpYRiEU2A1clXBG6XBa1+eshYMzqSXnK0e6fhy0s1XqTXU0ik8rx09/ZPG2Su09YZrDUU9fSkwvbNS1MTmZm6gtcCCCDwOvAhUprbFf6uUwhmJrPNgmxmJyU2DYlTzfpWDCricA7W2VzmOHcL5gPoq9qKRfPS0dLbJ8lYnJE+rKd3dEIMKoWAWzUzJnD9aX8ob/wASrau/FmtPuiyzveWRXVdGxrbDbKmw2M53CSqcD0VK09tx5F/uN8T6XOisafS3zW5dPVJjxzZoHG8XmrZ31FU8vleeHBjGjgxg5NH+fEkr0WLDXHXhr/8AXQrWKxtDgqRsICAgICAgIACCoCAgFBEFQRAKAgICyOxwTHKmhk6WjmdE82zAWcx4HJ7Do77e6yiy4aZY2tDW9K2jaWwcN3vvLclbRNlJGUugflz30sY3X+F1zcnZfnS36q06b0l1NXtEIJusYDS11DI916infGH0Mo/5QvY+VuJtZSUwcVeHNaJjynlv+raKbxtaYlwcY2irKl88kdG6B9bSdUrRHFM5k9jpJYjsuA04nRSYtPjpERNt9p3jnDauOkct2WUG8aqip4YYcIqHuhhjizETZTlYG3s2M9yp20WObTNskIpwRM78THse3lYpJmiOWiI0eyOJzJxpwJkuW8RwAKtYdBhj6vElpgp16sJlkc9znvc573nM57iXPcTxJJ1J8Sr9axWNoTbbdH4WWRAQEBAQEBBUFQEEsgIBQEBAQCgiAgICDt9j3AYjQF1gBW09ybAfKDjdQaqPwbfCPJ4JemOkb7w+IXmNpc3ZDK33m/xBNpNpfk1DPfZ/EFnaTaWgN6rwcXqS0gjJBqCCPkW9y9B2fvGGPzdDB4GJK6mEBAQEBAQRBUBBQgICCIBQEBAugICAgICAg7zYyhZV4hS01QXmGZ72vDXuY4gRPcNR4tCranbHitasc/8A2iyfTWZht87rMLPFk586iX8Vxo12aOm36Qqd/Zrbehs3S4dUQRUbC1skDpJA95kObPYHtcF1NDnyZazNvVawZLXid2GgdyvJhAQRAQVAQEBAQEBBUEKAgICAgICAgICAgIO32PqOixGhfcgNrIQbcbOdlI/xKDVV4sNo9mmSN6S9NLy7mNEb5pg7FS0f8OkgYfMue77HBeg7MjbD+c/svafwMFV9YEBBEFCC2QRAQEFsgiAgIBQEBAQEBAQEAICCoIg+tLUGKSOUWvDIyUX4XY4OF/gtbxxVmPZiY3jZ6sXk3Keed6M2fF6z9QxRj0hZ+K9FoK7YIdDBG1IYoriYQEBAQW6AgICCoIUEQVAKCICAgIAQEBAQEBAQR40I8CswPUmBVImpKWVt8stNDIL8bOjB+9eTyRw3mPdyrRtMvO22s5kxOvcTc9dnZfwY8sA+DQF6TSRthrHs6OKNqw6VTpBBEBBUBBEFQUFBUEQEAFAQRAQEBBUEQEBAQEBAWR6Q3ezF+E0BPEUsbPRnZH1NXmNVG2a3y5mWPrmHnjFJRJUVEjdWyVM0jTwuHSOI+1ejxRtjrHtDo16R8OMt2wgIIgqAgIIgqChAsgIIUFKCICAgiC3QEBAQEBAQEYb43U1oGCsc4k9XdVB3gGvc8AfukLz+up/3G3rso54/EaFYdBfjYX87L0EcuS8/SMiAgiCoF0BACC2QVAQRBEFKCICCICCoCAgICAgICMNsbuq4twDFLWBgNU4E+NO12q42trvqa/kqZq/iQ1MBy7l2lyRYBAQEFQRBQgIP1dAQS6CoFkEQRAQRAQEFQEBAQEBARiX0ZUPa1zWve1j7B7GvcGPtwzAGx9ViaxM7zBtHm+S2BYZLoF0C6CtQCgNQVBEFQEC6BdAKCICCIKgIIgqCICChAQECyCWQVBEFsglkFCAgIJdAQVBboIgIKgiAgICAgICAgICAgICAgICAgiCoIgqAgICAgIKghQEBAQEBAQEBAQEBAsgIFkBBEFQLIIgqAgBAQEBAQVBEBAQEBAQEBAQEBAQEBBUEQEBAQEBAQVAsglkBAQVAQRBUBBEBAQEBAQEBAQVAKCFAQEBAQEBBSgIIgqAgIP/Z"/>
          <p:cNvSpPr>
            <a:spLocks noChangeAspect="1" noChangeArrowheads="1"/>
          </p:cNvSpPr>
          <p:nvPr userDrawn="1"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data:image/jpeg;base64,/9j/4AAQSkZJRgABAQAAAQABAAD/2wCEAAkGBxAPDw8PDA8PDwwNDQ8NDQ0PDw8NDQ8PFREXFhURFBQYHCggGBslGxUUIjEhJSkrLzEuGCIzODMsNygtLisBCgoKDg0OGxAQGywkHyQsLDAsLCwvLCwsLCwsLCw0LCwsLCwsLCwsLCwsLCwsLCwsLCwsLCwsLCwsLCwsLCwsLP/AABEIAOQA3QMBEQACEQEDEQH/xAAcAAEBAAIDAQEAAAAAAAAAAAAAAQYHBAUIAwL/xABJEAABAwIDBAcDBwkECwAAAAABAAIDBBEFEiEGBzFBExQiUWFxgTJSkTNCcqGxwdEjJDRidIKSk7M1daLhFRYlNkNzg7LCw/D/xAAaAQEAAgMBAAAAAAAAAAAAAAAAAwQBAgUG/8QANBEBAAIBAgMHAgUEAQUAAAAAAAECAwQREiExBRMyQVFhcSIzI4GRwdE0QqGx8BQkUuHx/9oADAMBAAIRAxEAPwDXy9c6yICAgqCLI7bBcGbVadco6eQvyNjqXyRF3CxBDS3W9uPJQZc3d/2zLS19vJ3+Mbsq+lgkqCYJmRNzvZC6R0mTm4AtF7DXyCrY+0MV7cM7wjrnrM7MLV9OsTQXNBcGguALyCWtBOrjYE2HHQLEzyOjK8G2DlrYnzUlbQvji+VJfOwx6Xu4OjFhbn4Knk1sY7bWrKG2bhnaYdMcKi6QR9fpLHMDLapELSCLXd0fA3OvDQqbvrcPFwT/AIb8U7dGVwbpq57WvjqKF7HNDmvbLK5rgeBBDNQqs9p44npKL/qKx5MWx3BepvfE+qppp435JIoDK8sOt7uLA3S2ovdW8Oackb8MxHqlrfi8nVAa8ba8ddPFTNmY4Ju7nrozLR1dFLGHFjiHztc11r5XNMdwbEH1VHLr6452tWYlDbPFZ2mHTYpgTKaXopK6je8PLJOhNRK2IgG+YiPvFrC5ufO02PPOSN4rP57JK33jlEu8wjdtU1kQnpKqilhcSA4PmFnDi0gx3B8CoL9oUpba1ZRznivKYdJj2z/UnyRS1dLJURWDoYene4E27OYsDQQDexKnw55yRvFZ2b1vxeTplYSMiwDZN1e7o6WsozNkzmF5qI32tra8dja+tlVy6ruudqzsitl4ecw42PYB1J74paulkqI7B0MJme4En2S4sDQba2JW2HUTljeKzt6s1vxdIdKVZSCwCCoIgXQVBEBAQEBAWRvbdpjTW4XQtq5TmnqZqOBzze5aXlkdz+q0geg7l57WY/xrcMdOahmr9c7MK3p7FdTkNbSN/M5n/lY2jSnlceX6jj8CbdyvaDV8ccFuvl7psGXi+merXy6ayzXYFxFFj4B0OFG/8Mo+8/Fc/WRvkx/KDLH1V+WFLoe6dtDc5tV0bzh1Q78nKS+jJPsyal0XkeI8Qe9cntHTRMd7X81XUY+XFDqd7GzRpKw1MY/Na57n3A+Tn4vYfPVw9e5Tdn6jvKcE9Y/02wX4q7ejBlfn3T9Gwq6ofguEto2OLMTxT84qbGz6aAiwb4OIAH8XcFza1/6nPN58Nf8AKvEd5ffyhry3+S6Sw3RuLcepVQ5Ct0HnCxcTtOPxI+FPU+KGp9oiTW1pPE11UT/OcuvgjbHXb0hbp4YcBSNmT7sXEYxRW5vlHp0L1U132LIs3gl0uOOJq6snUmsqSf5rlPhjbHEe0N6eGHBUjYQEBAQEBAQEBAQLICyM1xE22bw8jQjFZiCNCDlm1BXOp/WWj2/hBH3Z+Gebu9rGYpTPoa/K+qbEWSNfYiqgIsX297WxHkeelHWaacF+OnT/AFKDLjmk8UNa7e7Jvwyos27qOYl1NKddOcTj7w+sa99unpNTGanvHVZxZYvHu5uwX6Fj/wDdR+yRaav7mP5a5etflhivp1Y8tLXMJa9jg5rgbOa4G4IPI3WJiJjaWG+MErYdocKfFUWE4aIqi1rxTgXZM0cgeI9QvPZaW0ubeOn7KFonFdgGy2zXU56qsxdmWmwh9sh1FRVaGNrL+0NWuH0m+K6Go1He1imLrb/ELGTJxREV82I41iktZUS1NQbyzPLiL3axvzWN8ALD0V3FijHSKQmrWKxs4SkbNz7iv0Or/bf/AEsXE7U8cfClqfFDU+0H6bWfttV/Wcuvh+3X4W6eGHAUjZk+7P8Atii+nJ/Requu+xZFm8Eulxr9Lqv2uo/quU+LwR8Q3r0hwlu2EBAQLIIg/SCICAgICAsjNMS/3aoP71n/AO2Zc6n9Zb4/hBH3Z+GJUVXJBLHNA8xzQvD43jiHD7RyI5g2V69IvWaz0lNMbxtLe+D4jS7Q4c+KdoEgAZURj24ZrdmWO/LmD5g815/JS+ky7x08vdQtW2K+8MIwXA5sPj2ipqgdpuFkskGjJYyJcr2+fdyIIV7JmrmtitHqmteL8Mx6tcLqLQgzHdPXSRYrBHG60dUJIpm8nNEbnt07wWjXxPeqXaFIthmZ8kGePolku/WreHUUAdaFzZZnM5OkaWta4+QLviq3ZdY+q3n0R6WOstUrrLYg3NuKP5pVjmKwH0MLPwK4nanjr8KWp8UNU7RC1bWg8RXVQP8AOcuvh+3X4hbp4YdepWzKN2DScYorcnyn0EL1T132Lf8APNFm8Euixl16qpI4GqnI8jK5WMXgj4hvXpDiLdsICAgICCoIgICAgICyM2xJh/1ZoDbT/Skxv4WmF/joudT+st8fwgifxp+GEldFO7XZrHpsPqGVFOdW9mSMmzJY+bHfceRUOfDXNWaz+TS9IvXaW78cxWCuwStqqYgskw+oGts7D0ZzRu7iDyXAxY7Y88Vt6qNazXJES89r0roCwyyndg0nGKK3J8xPgOgk/FVNf9i35f7Q5/BLJ9+zT09AbaGGoAPiHsv9oVXsrw2j4RaXpLWC6q2iDZW5TGmQ1E9JKQ01QbJCToDIwG7PMtN/3SuX2nim1YvHkq6mm/OHS70cCkpcQnmLD1Wrk6aGUewXOAL2E8nZsxt3EKbQZoviivnCTDeJrEebDiVfTc2fbBUDqCObGaxpihhp5GUTH9l9RO8WGUHlyvzuTwC5uqyd9MYac535+ytltxfRDAy4kkk9pxJJ8SbldHaI5QsogIFkBAsgICCoCCICAg+9HUCN2YxQzaWyTB7mDXjZrmm/qtb0m3SdmJ5sln2/qZKYUj6XDjSNAa2Dq0gY0DUWHSaG/NVI0NYtxxad/VFGGIni3ndjFTMHuLhHHEDbsRB4jHlmJP1q3WsxHOd0sRs+a3HaYRj81LDV08ZDoK6B8M0bicoLm5ekb3OAPr6KDJgrktW09YlrakWmJdUVM3AjDKNlNoqiCeNmH0lD1qYtp2SOildI4usPaMlm352sqeo09bVmb2naEd6RMfVPJyNoduaypvBiFLQvMMjmlj4JQ+OQEtcARLcHQjRa4dHSv1UtPP8A56NaYqxziWJSvzOc7K1uZxdkbcMbc3ytuSbDxJV6I2hM/CMqxxBBaS1zSHNcCQ5rgbggjgUmInqxt5M2w/edWsj6Grjp66K2U9YZ23D9YjR3qFQv2fjmeKkzWfZDOnrvy5Izb6GM56bBcMhmHsyCNpLT4WaLfFJ0Vp5WyW2O5mf7pY9tBtHVYhIH1kpfl+TjaMkMf0WcvM3PirWHBTFH0R+aStIr0dUpW4gICAgICAgICAgICAgICAgLLAsMqjDYO5zZ/p6t1ZIPyNF8n3OqHA2/haSfMtXN7SzRWvdx1lX1F9o4XH3w4T1fEemaLR1sQm/6rbMf/wCB9Vt2bl4sXDPk209t6bejBV0E6rLAsMogICAgIF0BAQEFQRAQEBBUEQVAQRBUH0bTvLHSBpMTHtje+3Za9wJa0+JAPwWOKN+FjeOj5rLLmYPhctZPHTUzc00rsrb3ytHN7iODQNSVply1x1m9mtrRWN5ek9ncFioKaOmpx2I29p3zpHn2pHeJP4LzGXLbJabWc21ptO8sU3yYT0+H9O0flKKUSnv6J3ZePLVrv3Vb7Oy8OXb1S6e21tmjY2FzmtYC573BjWjVznE2DQO8ld6ZiI3le6M8292NFBh2HShrRMy8Fa5o9qWS8gcXcw0hzATyyjwXO0mq7zLaJnlPRBiy8Vpj9GArpLCICAgIKgiAgICCoJdBUBAQEEQVAQEBBt7dzss2pwSpjnFv9ISvfE4i5ZkaGxyDxD2uK4us1HDqImvkp5sm2SNvJqWogdE98coyyRPdHI3uc0kEfELs1tFoi0dFuJiebee63ZE0MBqKltq2qaLgjtQxcRH4E6F3jYclwNdqe9tw16Qo5snFO0dGdKggdRtbLC2gq+tOa2F1NKxxcbXLmEADvJJGilwcU5I4fVtTfijZrrdBsgexiVW3Sx6lG4cTwM5H1N9T3Lp9o6nnOKk/P8LOoyf2wzveDQdYwutjtdwgMzBpfPGRIOP0Vz9Lfgy1t7q+K214l5vC9Q6bm4fhr546qVmjKOn6eQkX0L2sa3zNyf3Sor5YpNY85nZrNoiYj1cJSNkQVAQRAQEFQRB+igiAgICAgICAg5eD4c+rqIaaH5SeRsYPHKD7Tz4AXPotMuTgpNp8mtrcMbvT9BSMgijhhGWKGNsbGjk1osF5W9ptM2lzJned2scCwOHEcdra4MBoaSoaG+7NVta0XA7gWlx77t7yunlzWxaauPzmP8LNrzXHFfNtVctVfOpnbGx0kjmsjY0ve9xyta0C5JPILMRMztBEb9Gtaell2iqm1E4fHgVLIerwuu01b2mxe5vdob34DQal1ujNq6WnDHjnr7LO8Yq7R1bMjYGgNaAGtADQBYADgAFzd/VWfmobdjgeBY4EctQsx1I6vK1JSSSPZDEx0kznCNjGC7nO7h8F6ubxWvFadodTfau7auL7PDCdnapkmU1lW+n6dzdRczM/Jg8w1od6knmuRTP3+rrPlHT9FWt+8yx6NSrsrggqCICAgqAgiD9IIgIIgqAgICAg2puPwUOdUV723yHqsBPJxAdI4ehYL/SC5HambpSPlU1N/wC1sLbXF+pYfVVANnshLYj3Sv7LP8RC5unx95krX3V8deK0Q+eweDiiw6mhsOkMYlmIv2pX9pxN+PED0W2pyd5lmWctuK0y79QI2vtpZn4vXjCad5FDS2mxWVpLS4g9mnBHO/H192yv4Y7jH3s9Z8P8p6RwV4p6z0Z5TU7ImMjiaGRxtDGMaLNa0CwACo2mbTvKCZ3neXzxHEYaaJ01TIyKFntPebDy8T4LNKWvO1Y3lmKzPKGCybUV+LExYFCYKQktkxOpaAMvA9EzW5+J7w3iLsYMeDnlnef/ABj90/BXHzv+jvdkNiaXDW3jHS1RFn1UgBk14tZ7jfAceZKhz6q+aefT0R5Ms2YzvyrstNS04Os1QZXC/FkbCNR3Znt+Cs9l03yTb0/dLpq723aaXdXRYBAQEBAQEBAQEBBCEFQEBAQEHoDdLGG4RTW+c+d58zM78F53Xz+PZz8/jlxd82uGAfNdWU4f9HtffZZ0H3fykweP8mdtVJC4uL1op6eeod7MEMkx8mNLvuW1K8Vor6sxG87MT3R4eY8P6xLZ1RiE0lVLJ85wLiG3+s/vFW9fffLwx0ryS553tt6O/wBp9oYMOgM9STqcsUTflJpLaMaPv5Kvhw2y24atKUm87QxLCNlp8UkbXbQZujJz0uFhzmwxMPAyDTXw4n53ui1fPXBHd4evnb1+Etslacqfq2DDC1jQyNrWMaA1rGgNa1o4AAaAKhM7zvKu/aDzxvMxzruIylhvDTfmsXcchOd3q/N6AL0ehw93ijfrPN0MNeGrFVbTCAgICAgICAUFQRBUEKAgiCoCAg3puZxBsmG9CCekpZ5GPB9156RpHh2iPNpXA7RpNc0z6qGoja27vdvsJNZhtXAwF0hiMkTRxdJGc7WjzLbeqr6bJwZa2aYrbWiX22OxptdQ09Q0gufG1soBvllaLPB9fqIWNRjnHkmssZK8Nph+duf7LxH9gqf6Tk0/3a/MGPxQ+G7s/wCyaD9mb9pW+r+/b5Zy+OXQbPU4xjEp8SnGeioJDS4bGRdhe325+48iOPEe6FNlt3GKMdetuc/tCS08FYrHn1bCsqCuqDD95W1Iw+kLYnAVtSHR045tHz5f3QdPEhW9Hp++vz6R1S4cfFZ59P8A8eJXo3REBAQEBAQVBEBAKAgqAUEQEBAQEHf7F7TSYZUiZgL4XgMqYQQOkZyIv85tyR5kcyq2q08ZqbecdEeXHF4ehMIxaCshbPSSNlicOI4tPuuHFp8CvOZMdqW2s51qzWdpYRiEU2A1clXBG6XBa1+eshYMzqSXnK0e6fhy0s1XqTXU0ik8rx09/ZPG2Su09YZrDUU9fSkwvbNS1MTmZm6gtcCCCDwOvAhUprbFf6uUwhmJrPNgmxmJyU2DYlTzfpWDCricA7W2VzmOHcL5gPoq9qKRfPS0dLbJ8lYnJE+rKd3dEIMKoWAWzUzJnD9aX8ob/wASrau/FmtPuiyzveWRXVdGxrbDbKmw2M53CSqcD0VK09tx5F/uN8T6XOisafS3zW5dPVJjxzZoHG8XmrZ31FU8vleeHBjGjgxg5NH+fEkr0WLDXHXhr/8AXQrWKxtDgqRsICAgICAgIACCoCAgFBEFQRAKAgICyOxwTHKmhk6WjmdE82zAWcx4HJ7Do77e6yiy4aZY2tDW9K2jaWwcN3vvLclbRNlJGUugflz30sY3X+F1zcnZfnS36q06b0l1NXtEIJusYDS11DI916infGH0Mo/5QvY+VuJtZSUwcVeHNaJjynlv+raKbxtaYlwcY2irKl88kdG6B9bSdUrRHFM5k9jpJYjsuA04nRSYtPjpERNt9p3jnDauOkct2WUG8aqip4YYcIqHuhhjizETZTlYG3s2M9yp20WObTNskIpwRM78THse3lYpJmiOWiI0eyOJzJxpwJkuW8RwAKtYdBhj6vElpgp16sJlkc9znvc573nM57iXPcTxJJ1J8Sr9axWNoTbbdH4WWRAQEBAQEBBUFQEEsgIBQEBAQCgiAgICDt9j3AYjQF1gBW09ybAfKDjdQaqPwbfCPJ4JemOkb7w+IXmNpc3ZDK33m/xBNpNpfk1DPfZ/EFnaTaWgN6rwcXqS0gjJBqCCPkW9y9B2fvGGPzdDB4GJK6mEBAQEBAQRBUBBQgICCIBQEBAugICAgICAg7zYyhZV4hS01QXmGZ72vDXuY4gRPcNR4tCranbHitasc/8A2iyfTWZht87rMLPFk586iX8Vxo12aOm36Qqd/Zrbehs3S4dUQRUbC1skDpJA95kObPYHtcF1NDnyZazNvVawZLXid2GgdyvJhAQRAQVAQEBAQEBBUEKAgICAgICAgICAgIO32PqOixGhfcgNrIQbcbOdlI/xKDVV4sNo9mmSN6S9NLy7mNEb5pg7FS0f8OkgYfMue77HBeg7MjbD+c/svafwMFV9YEBBEFCC2QRAQEFsgiAgIBQEBAQEBAQEAICCoIg+tLUGKSOUWvDIyUX4XY4OF/gtbxxVmPZiY3jZ6sXk3Keed6M2fF6z9QxRj0hZ+K9FoK7YIdDBG1IYoriYQEBAQW6AgICCoIUEQVAKCICAgIAQEBAQEBAQR40I8CswPUmBVImpKWVt8stNDIL8bOjB+9eTyRw3mPdyrRtMvO22s5kxOvcTc9dnZfwY8sA+DQF6TSRthrHs6OKNqw6VTpBBEBBUBBEFQUFBUEQEAFAQRAQEBBUEQEBAQEBAWR6Q3ezF+E0BPEUsbPRnZH1NXmNVG2a3y5mWPrmHnjFJRJUVEjdWyVM0jTwuHSOI+1ejxRtjrHtDo16R8OMt2wgIIgqAgIIgqChAsgIIUFKCICAgiC3QEBAQEBAQEYb43U1oGCsc4k9XdVB3gGvc8AfukLz+up/3G3rso54/EaFYdBfjYX87L0EcuS8/SMiAgiCoF0BACC2QVAQRBEFKCICCICCoCAgICAgICMNsbuq4twDFLWBgNU4E+NO12q42trvqa/kqZq/iQ1MBy7l2lyRYBAQEFQRBQgIP1dAQS6CoFkEQRAQRAQEFQEBAQEBARiX0ZUPa1zWve1j7B7GvcGPtwzAGx9ViaxM7zBtHm+S2BYZLoF0C6CtQCgNQVBEFQEC6BdAKCICCIKgIIgqCICChAQECyCWQVBEFsglkFCAgIJdAQVBboIgIKgiAgICAgICAgICAgICAgICAgiCoIgqAgICAgIKghQEBAQEBAQEBAQEBAsgIFkBBEFQLIIgqAgBAQEBAQVBEBAQEBAQEBAQEBAQEBBUEQEBAQEBAQVAsglkBAQVAQRBUBBEBAQEBAQEBAQVAKCFAQEBAQEBBSgIIgqAgIP/Z"/>
          <p:cNvSpPr>
            <a:spLocks noChangeAspect="1" noChangeArrowheads="1"/>
          </p:cNvSpPr>
          <p:nvPr userDrawn="1"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data:image/jpeg;base64,/9j/4AAQSkZJRgABAQAAAQABAAD/2wCEAAkGBxAPDw8PDA8PDwwNDQ8NDQ0PDw8NDQ8PFREXFhURFBQYHCggGBslGxUUIjEhJSkrLzEuGCIzODMsNygtLisBCgoKDg0OGxAQGywkHyQsLDAsLCwvLCwsLCwsLCw0LCwsLCwsLCwsLCwsLCwsLCwsLCwsLCwsLCwsLCwsLCwsLP/AABEIAOQA3QMBEQACEQEDEQH/xAAcAAEBAAIDAQEAAAAAAAAAAAAAAQYHBAUIAwL/xABJEAABAwIDBAcDBwkECwAAAAABAAIDBBEFEiEGBzFBExQiUWFxgTJSkTNCcqGxwdEjJDRidIKSk7M1daLhFRYlNkNzg7LCw/D/xAAaAQEAAgMBAAAAAAAAAAAAAAAAAwQBAgUG/8QANBEBAAIBAgMHAgUEAQUAAAAAAAECAwQREiExBRMyQVFhcSIzI4GRwdE0QqGx8BQkUuHx/9oADAMBAAIRAxEAPwDXy9c6yICAgqCLI7bBcGbVadco6eQvyNjqXyRF3CxBDS3W9uPJQZc3d/2zLS19vJ3+Mbsq+lgkqCYJmRNzvZC6R0mTm4AtF7DXyCrY+0MV7cM7wjrnrM7MLV9OsTQXNBcGguALyCWtBOrjYE2HHQLEzyOjK8G2DlrYnzUlbQvji+VJfOwx6Xu4OjFhbn4Knk1sY7bWrKG2bhnaYdMcKi6QR9fpLHMDLapELSCLXd0fA3OvDQqbvrcPFwT/AIb8U7dGVwbpq57WvjqKF7HNDmvbLK5rgeBBDNQqs9p44npKL/qKx5MWx3BepvfE+qppp435JIoDK8sOt7uLA3S2ovdW8Oackb8MxHqlrfi8nVAa8ba8ddPFTNmY4Ju7nrozLR1dFLGHFjiHztc11r5XNMdwbEH1VHLr6452tWYlDbPFZ2mHTYpgTKaXopK6je8PLJOhNRK2IgG+YiPvFrC5ufO02PPOSN4rP57JK33jlEu8wjdtU1kQnpKqilhcSA4PmFnDi0gx3B8CoL9oUpba1ZRznivKYdJj2z/UnyRS1dLJURWDoYene4E27OYsDQQDexKnw55yRvFZ2b1vxeTplYSMiwDZN1e7o6WsozNkzmF5qI32tra8dja+tlVy6ruudqzsitl4ecw42PYB1J74paulkqI7B0MJme4En2S4sDQba2JW2HUTljeKzt6s1vxdIdKVZSCwCCoIgXQVBEBAQEBAWRvbdpjTW4XQtq5TmnqZqOBzze5aXlkdz+q0geg7l57WY/xrcMdOahmr9c7MK3p7FdTkNbSN/M5n/lY2jSnlceX6jj8CbdyvaDV8ccFuvl7psGXi+merXy6ayzXYFxFFj4B0OFG/8Mo+8/Fc/WRvkx/KDLH1V+WFLoe6dtDc5tV0bzh1Q78nKS+jJPsyal0XkeI8Qe9cntHTRMd7X81XUY+XFDqd7GzRpKw1MY/Na57n3A+Tn4vYfPVw9e5Tdn6jvKcE9Y/02wX4q7ejBlfn3T9Gwq6ofguEto2OLMTxT84qbGz6aAiwb4OIAH8XcFza1/6nPN58Nf8AKvEd5ffyhry3+S6Sw3RuLcepVQ5Ct0HnCxcTtOPxI+FPU+KGp9oiTW1pPE11UT/OcuvgjbHXb0hbp4YcBSNmT7sXEYxRW5vlHp0L1U132LIs3gl0uOOJq6snUmsqSf5rlPhjbHEe0N6eGHBUjYQEBAQEBAQEBAQLICyM1xE22bw8jQjFZiCNCDlm1BXOp/WWj2/hBH3Z+Gebu9rGYpTPoa/K+qbEWSNfYiqgIsX297WxHkeelHWaacF+OnT/AFKDLjmk8UNa7e7Jvwyos27qOYl1NKddOcTj7w+sa99unpNTGanvHVZxZYvHu5uwX6Fj/wDdR+yRaav7mP5a5etflhivp1Y8tLXMJa9jg5rgbOa4G4IPI3WJiJjaWG+MErYdocKfFUWE4aIqi1rxTgXZM0cgeI9QvPZaW0ubeOn7KFonFdgGy2zXU56qsxdmWmwh9sh1FRVaGNrL+0NWuH0m+K6Go1He1imLrb/ELGTJxREV82I41iktZUS1NQbyzPLiL3axvzWN8ALD0V3FijHSKQmrWKxs4SkbNz7iv0Or/bf/AEsXE7U8cfClqfFDU+0H6bWfttV/Wcuvh+3X4W6eGHAUjZk+7P8Atii+nJ/Requu+xZFm8Eulxr9Lqv2uo/quU+LwR8Q3r0hwlu2EBAQLIIg/SCICAgICAsjNMS/3aoP71n/AO2Zc6n9Zb4/hBH3Z+GJUVXJBLHNA8xzQvD43jiHD7RyI5g2V69IvWaz0lNMbxtLe+D4jS7Q4c+KdoEgAZURj24ZrdmWO/LmD5g815/JS+ky7x08vdQtW2K+8MIwXA5sPj2ipqgdpuFkskGjJYyJcr2+fdyIIV7JmrmtitHqmteL8Mx6tcLqLQgzHdPXSRYrBHG60dUJIpm8nNEbnt07wWjXxPeqXaFIthmZ8kGePolku/WreHUUAdaFzZZnM5OkaWta4+QLviq3ZdY+q3n0R6WOstUrrLYg3NuKP5pVjmKwH0MLPwK4nanjr8KWp8UNU7RC1bWg8RXVQP8AOcuvh+3X4hbp4YdepWzKN2DScYorcnyn0EL1T132Lf8APNFm8Euixl16qpI4GqnI8jK5WMXgj4hvXpDiLdsICAgICCoIgICAgICyM2xJh/1ZoDbT/Skxv4WmF/joudT+st8fwgifxp+GEldFO7XZrHpsPqGVFOdW9mSMmzJY+bHfceRUOfDXNWaz+TS9IvXaW78cxWCuwStqqYgskw+oGts7D0ZzRu7iDyXAxY7Y88Vt6qNazXJES89r0roCwyyndg0nGKK3J8xPgOgk/FVNf9i35f7Q5/BLJ9+zT09AbaGGoAPiHsv9oVXsrw2j4RaXpLWC6q2iDZW5TGmQ1E9JKQ01QbJCToDIwG7PMtN/3SuX2nim1YvHkq6mm/OHS70cCkpcQnmLD1Wrk6aGUewXOAL2E8nZsxt3EKbQZoviivnCTDeJrEebDiVfTc2fbBUDqCObGaxpihhp5GUTH9l9RO8WGUHlyvzuTwC5uqyd9MYac535+ytltxfRDAy4kkk9pxJJ8SbldHaI5QsogIFkBAsgICCoCCICAg+9HUCN2YxQzaWyTB7mDXjZrmm/qtb0m3SdmJ5sln2/qZKYUj6XDjSNAa2Dq0gY0DUWHSaG/NVI0NYtxxad/VFGGIni3ndjFTMHuLhHHEDbsRB4jHlmJP1q3WsxHOd0sRs+a3HaYRj81LDV08ZDoK6B8M0bicoLm5ekb3OAPr6KDJgrktW09YlrakWmJdUVM3AjDKNlNoqiCeNmH0lD1qYtp2SOildI4usPaMlm352sqeo09bVmb2naEd6RMfVPJyNoduaypvBiFLQvMMjmlj4JQ+OQEtcARLcHQjRa4dHSv1UtPP8A56NaYqxziWJSvzOc7K1uZxdkbcMbc3ytuSbDxJV6I2hM/CMqxxBBaS1zSHNcCQ5rgbggjgUmInqxt5M2w/edWsj6Grjp66K2U9YZ23D9YjR3qFQv2fjmeKkzWfZDOnrvy5Izb6GM56bBcMhmHsyCNpLT4WaLfFJ0Vp5WyW2O5mf7pY9tBtHVYhIH1kpfl+TjaMkMf0WcvM3PirWHBTFH0R+aStIr0dUpW4gICAgICAgICAgICAgICAgLLAsMqjDYO5zZ/p6t1ZIPyNF8n3OqHA2/haSfMtXN7SzRWvdx1lX1F9o4XH3w4T1fEemaLR1sQm/6rbMf/wCB9Vt2bl4sXDPk209t6bejBV0E6rLAsMogICAgIF0BAQEFQRAQEBBUEQVAQRBUH0bTvLHSBpMTHtje+3Za9wJa0+JAPwWOKN+FjeOj5rLLmYPhctZPHTUzc00rsrb3ytHN7iODQNSVply1x1m9mtrRWN5ek9ncFioKaOmpx2I29p3zpHn2pHeJP4LzGXLbJabWc21ptO8sU3yYT0+H9O0flKKUSnv6J3ZePLVrv3Vb7Oy8OXb1S6e21tmjY2FzmtYC573BjWjVznE2DQO8ld6ZiI3le6M8292NFBh2HShrRMy8Fa5o9qWS8gcXcw0hzATyyjwXO0mq7zLaJnlPRBiy8Vpj9GArpLCICAgIKgiAgICCoJdBUBAQEEQVAQEBBt7dzss2pwSpjnFv9ISvfE4i5ZkaGxyDxD2uK4us1HDqImvkp5sm2SNvJqWogdE98coyyRPdHI3uc0kEfELs1tFoi0dFuJiebee63ZE0MBqKltq2qaLgjtQxcRH4E6F3jYclwNdqe9tw16Qo5snFO0dGdKggdRtbLC2gq+tOa2F1NKxxcbXLmEADvJJGilwcU5I4fVtTfijZrrdBsgexiVW3Sx6lG4cTwM5H1N9T3Lp9o6nnOKk/P8LOoyf2wzveDQdYwutjtdwgMzBpfPGRIOP0Vz9Lfgy1t7q+K214l5vC9Q6bm4fhr546qVmjKOn6eQkX0L2sa3zNyf3Sor5YpNY85nZrNoiYj1cJSNkQVAQRAQEFQRB+igiAgICAgICAg5eD4c+rqIaaH5SeRsYPHKD7Tz4AXPotMuTgpNp8mtrcMbvT9BSMgijhhGWKGNsbGjk1osF5W9ptM2lzJned2scCwOHEcdra4MBoaSoaG+7NVta0XA7gWlx77t7yunlzWxaauPzmP8LNrzXHFfNtVctVfOpnbGx0kjmsjY0ve9xyta0C5JPILMRMztBEb9Gtaell2iqm1E4fHgVLIerwuu01b2mxe5vdob34DQal1ujNq6WnDHjnr7LO8Yq7R1bMjYGgNaAGtADQBYADgAFzd/VWfmobdjgeBY4EctQsx1I6vK1JSSSPZDEx0kznCNjGC7nO7h8F6ubxWvFadodTfau7auL7PDCdnapkmU1lW+n6dzdRczM/Jg8w1od6knmuRTP3+rrPlHT9FWt+8yx6NSrsrggqCICAgqAgiD9IIgIIgqAgICAg2puPwUOdUV723yHqsBPJxAdI4ehYL/SC5HambpSPlU1N/wC1sLbXF+pYfVVANnshLYj3Sv7LP8RC5unx95krX3V8deK0Q+eweDiiw6mhsOkMYlmIv2pX9pxN+PED0W2pyd5lmWctuK0y79QI2vtpZn4vXjCad5FDS2mxWVpLS4g9mnBHO/H192yv4Y7jH3s9Z8P8p6RwV4p6z0Z5TU7ImMjiaGRxtDGMaLNa0CwACo2mbTvKCZ3neXzxHEYaaJ01TIyKFntPebDy8T4LNKWvO1Y3lmKzPKGCybUV+LExYFCYKQktkxOpaAMvA9EzW5+J7w3iLsYMeDnlnef/ABj90/BXHzv+jvdkNiaXDW3jHS1RFn1UgBk14tZ7jfAceZKhz6q+aefT0R5Ms2YzvyrstNS04Os1QZXC/FkbCNR3Znt+Cs9l03yTb0/dLpq723aaXdXRYBAQEBAQEBAQEBBCEFQEBAQEHoDdLGG4RTW+c+d58zM78F53Xz+PZz8/jlxd82uGAfNdWU4f9HtffZZ0H3fykweP8mdtVJC4uL1op6eeod7MEMkx8mNLvuW1K8Vor6sxG87MT3R4eY8P6xLZ1RiE0lVLJ85wLiG3+s/vFW9fffLwx0ryS553tt6O/wBp9oYMOgM9STqcsUTflJpLaMaPv5Kvhw2y24atKUm87QxLCNlp8UkbXbQZujJz0uFhzmwxMPAyDTXw4n53ui1fPXBHd4evnb1+Etslacqfq2DDC1jQyNrWMaA1rGgNa1o4AAaAKhM7zvKu/aDzxvMxzruIylhvDTfmsXcchOd3q/N6AL0ehw93ijfrPN0MNeGrFVbTCAgICAgICAUFQRBUEKAgiCoCAg3puZxBsmG9CCekpZ5GPB9156RpHh2iPNpXA7RpNc0z6qGoja27vdvsJNZhtXAwF0hiMkTRxdJGc7WjzLbeqr6bJwZa2aYrbWiX22OxptdQ09Q0gufG1soBvllaLPB9fqIWNRjnHkmssZK8Nph+duf7LxH9gqf6Tk0/3a/MGPxQ+G7s/wCyaD9mb9pW+r+/b5Zy+OXQbPU4xjEp8SnGeioJDS4bGRdhe325+48iOPEe6FNlt3GKMdetuc/tCS08FYrHn1bCsqCuqDD95W1Iw+kLYnAVtSHR045tHz5f3QdPEhW9Hp++vz6R1S4cfFZ59P8A8eJXo3REBAQEBAQVBEBAKAgqAUEQEBAQEHf7F7TSYZUiZgL4XgMqYQQOkZyIv85tyR5kcyq2q08ZqbecdEeXHF4ehMIxaCshbPSSNlicOI4tPuuHFp8CvOZMdqW2s51qzWdpYRiEU2A1clXBG6XBa1+eshYMzqSXnK0e6fhy0s1XqTXU0ik8rx09/ZPG2Su09YZrDUU9fSkwvbNS1MTmZm6gtcCCCDwOvAhUprbFf6uUwhmJrPNgmxmJyU2DYlTzfpWDCricA7W2VzmOHcL5gPoq9qKRfPS0dLbJ8lYnJE+rKd3dEIMKoWAWzUzJnD9aX8ob/wASrau/FmtPuiyzveWRXVdGxrbDbKmw2M53CSqcD0VK09tx5F/uN8T6XOisafS3zW5dPVJjxzZoHG8XmrZ31FU8vleeHBjGjgxg5NH+fEkr0WLDXHXhr/8AXQrWKxtDgqRsICAgICAgIACCoCAgFBEFQRAKAgICyOxwTHKmhk6WjmdE82zAWcx4HJ7Do77e6yiy4aZY2tDW9K2jaWwcN3vvLclbRNlJGUugflz30sY3X+F1zcnZfnS36q06b0l1NXtEIJusYDS11DI916infGH0Mo/5QvY+VuJtZSUwcVeHNaJjynlv+raKbxtaYlwcY2irKl88kdG6B9bSdUrRHFM5k9jpJYjsuA04nRSYtPjpERNt9p3jnDauOkct2WUG8aqip4YYcIqHuhhjizETZTlYG3s2M9yp20WObTNskIpwRM78THse3lYpJmiOWiI0eyOJzJxpwJkuW8RwAKtYdBhj6vElpgp16sJlkc9znvc573nM57iXPcTxJJ1J8Sr9axWNoTbbdH4WWRAQEBAQEBBUFQEEsgIBQEBAQCgiAgICDt9j3AYjQF1gBW09ybAfKDjdQaqPwbfCPJ4JemOkb7w+IXmNpc3ZDK33m/xBNpNpfk1DPfZ/EFnaTaWgN6rwcXqS0gjJBqCCPkW9y9B2fvGGPzdDB4GJK6mEBAQEBAQRBUBBQgICCIBQEBAugICAgICAg7zYyhZV4hS01QXmGZ72vDXuY4gRPcNR4tCranbHitasc/8A2iyfTWZht87rMLPFk586iX8Vxo12aOm36Qqd/Zrbehs3S4dUQRUbC1skDpJA95kObPYHtcF1NDnyZazNvVawZLXid2GgdyvJhAQRAQVAQEBAQEBBUEKAgICAgICAgICAgIO32PqOixGhfcgNrIQbcbOdlI/xKDVV4sNo9mmSN6S9NLy7mNEb5pg7FS0f8OkgYfMue77HBeg7MjbD+c/svafwMFV9YEBBEFCC2QRAQEFsgiAgIBQEBAQEBAQEAICCoIg+tLUGKSOUWvDIyUX4XY4OF/gtbxxVmPZiY3jZ6sXk3Keed6M2fF6z9QxRj0hZ+K9FoK7YIdDBG1IYoriYQEBAQW6AgICCoIUEQVAKCICAgIAQEBAQEBAQR40I8CswPUmBVImpKWVt8stNDIL8bOjB+9eTyRw3mPdyrRtMvO22s5kxOvcTc9dnZfwY8sA+DQF6TSRthrHs6OKNqw6VTpBBEBBUBBEFQUFBUEQEAFAQRAQEBBUEQEBAQEBAWR6Q3ezF+E0BPEUsbPRnZH1NXmNVG2a3y5mWPrmHnjFJRJUVEjdWyVM0jTwuHSOI+1ejxRtjrHtDo16R8OMt2wgIIgqAgIIgqChAsgIIUFKCICAgiC3QEBAQEBAQEYb43U1oGCsc4k9XdVB3gGvc8AfukLz+up/3G3rso54/EaFYdBfjYX87L0EcuS8/SMiAgiCoF0BACC2QVAQRBEFKCICCICCoCAgICAgICMNsbuq4twDFLWBgNU4E+NO12q42trvqa/kqZq/iQ1MBy7l2lyRYBAQEFQRBQgIP1dAQS6CoFkEQRAQRAQEFQEBAQEBARiX0ZUPa1zWve1j7B7GvcGPtwzAGx9ViaxM7zBtHm+S2BYZLoF0C6CtQCgNQVBEFQEC6BdAKCICCIKgIIgqCICChAQECyCWQVBEFsglkFCAgIJdAQVBboIgIKgiAgICAgICAgICAgICAgICAgiCoIgqAgICAgIKghQEBAQEBAQEBAQEBAsgIFkBBEFQLIIgqAgBAQEBAQVBEBAQEBAQEBAQEBAQEBBUEQEBAQEBAQVAsglkBAQVAQRBUBBEBAQEBAQEBAQVAKCFAQEBAQEBBSgIIgqAgIP/Z"/>
          <p:cNvSpPr>
            <a:spLocks noChangeAspect="1" noChangeArrowheads="1"/>
          </p:cNvSpPr>
          <p:nvPr userDrawn="1"/>
        </p:nvSpPr>
        <p:spPr bwMode="auto">
          <a:xfrm>
            <a:off x="-39158" y="1600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3735660" y="6210830"/>
            <a:ext cx="1672679" cy="451669"/>
            <a:chOff x="3352514" y="2497671"/>
            <a:chExt cx="4316042" cy="1165447"/>
          </a:xfrm>
        </p:grpSpPr>
        <p:pic>
          <p:nvPicPr>
            <p:cNvPr id="17" name="Picture 2" descr="ILCS logo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491" y="2497671"/>
              <a:ext cx="1057308" cy="8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http://www.lcinet.kent.edu/images/LCI_logo_th.jpg"/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17" r="52331" b="45997"/>
            <a:stretch/>
          </p:blipFill>
          <p:spPr bwMode="auto">
            <a:xfrm>
              <a:off x="3745716" y="2880813"/>
              <a:ext cx="1037481" cy="345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://www.lcinet.kent.edu/images/LCI_logo_th.jpg"/>
            <p:cNvPicPr>
              <a:picLocks noChangeAspect="1" noChangeArrowheads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929"/>
            <a:stretch/>
          </p:blipFill>
          <p:spPr bwMode="auto">
            <a:xfrm>
              <a:off x="3352514" y="3276600"/>
              <a:ext cx="4316042" cy="386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://www.lcinet.kent.edu/images/LCI_logo_th.jpg"/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2" t="16617" b="45997"/>
            <a:stretch/>
          </p:blipFill>
          <p:spPr bwMode="auto">
            <a:xfrm>
              <a:off x="6071113" y="2899405"/>
              <a:ext cx="1143233" cy="34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99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D6009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FF99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A84C-53B3-4BD0-96C7-07D2C1D3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8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21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emf"/><Relationship Id="rId11" Type="http://schemas.openxmlformats.org/officeDocument/2006/relationships/image" Target="../media/image38.wmf"/><Relationship Id="rId5" Type="http://schemas.openxmlformats.org/officeDocument/2006/relationships/image" Target="../media/image36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2.emf"/><Relationship Id="rId1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40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55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8.emf"/><Relationship Id="rId5" Type="http://schemas.openxmlformats.org/officeDocument/2006/relationships/image" Target="../media/image48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10" Type="http://schemas.openxmlformats.org/officeDocument/2006/relationships/image" Target="../media/image57.emf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7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6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83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6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7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96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9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99.wmf"/><Relationship Id="rId4" Type="http://schemas.openxmlformats.org/officeDocument/2006/relationships/image" Target="../media/image101.emf"/><Relationship Id="rId9" Type="http://schemas.openxmlformats.org/officeDocument/2006/relationships/oleObject" Target="../embeddings/oleObject8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100.wmf"/><Relationship Id="rId4" Type="http://schemas.openxmlformats.org/officeDocument/2006/relationships/image" Target="../media/image104.png"/><Relationship Id="rId9" Type="http://schemas.openxmlformats.org/officeDocument/2006/relationships/oleObject" Target="../embeddings/oleObject8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9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1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16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1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112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10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image" Target="../media/image127.png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09.bin"/><Relationship Id="rId14" Type="http://schemas.openxmlformats.org/officeDocument/2006/relationships/oleObject" Target="../embeddings/oleObject11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1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image" Target="../media/image134.png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33.wmf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2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image" Target="../media/image136.png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129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image" Target="../media/image138.png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2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3" Type="http://schemas.openxmlformats.org/officeDocument/2006/relationships/image" Target="../media/image140.png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28.bin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2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image" Target="../media/image142.png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129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3" Type="http://schemas.openxmlformats.org/officeDocument/2006/relationships/image" Target="../media/image144.png"/><Relationship Id="rId7" Type="http://schemas.openxmlformats.org/officeDocument/2006/relationships/image" Target="../media/image1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29.wmf"/><Relationship Id="rId5" Type="http://schemas.openxmlformats.org/officeDocument/2006/relationships/image" Target="../media/image146.jpeg"/><Relationship Id="rId10" Type="http://schemas.openxmlformats.org/officeDocument/2006/relationships/oleObject" Target="../embeddings/oleObject135.bin"/><Relationship Id="rId4" Type="http://schemas.openxmlformats.org/officeDocument/2006/relationships/image" Target="../media/image145.jpeg"/><Relationship Id="rId9" Type="http://schemas.openxmlformats.org/officeDocument/2006/relationships/image" Target="../media/image128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image" Target="../media/image149.png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37.bin"/><Relationship Id="rId5" Type="http://schemas.openxmlformats.org/officeDocument/2006/relationships/image" Target="../media/image148.wmf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2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150.wmf"/><Relationship Id="rId4" Type="http://schemas.openxmlformats.org/officeDocument/2006/relationships/oleObject" Target="../embeddings/oleObject139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0" Type="http://schemas.openxmlformats.org/officeDocument/2006/relationships/image" Target="../media/image158.wmf"/><Relationship Id="rId4" Type="http://schemas.openxmlformats.org/officeDocument/2006/relationships/image" Target="../media/image160.png"/><Relationship Id="rId9" Type="http://schemas.openxmlformats.org/officeDocument/2006/relationships/oleObject" Target="../embeddings/oleObject143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6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3.wmf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65.wmf"/><Relationship Id="rId4" Type="http://schemas.openxmlformats.org/officeDocument/2006/relationships/image" Target="../media/image162.wmf"/><Relationship Id="rId9" Type="http://schemas.openxmlformats.org/officeDocument/2006/relationships/oleObject" Target="../embeddings/oleObject14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67.emf"/><Relationship Id="rId4" Type="http://schemas.openxmlformats.org/officeDocument/2006/relationships/image" Target="../media/image166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69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534400" cy="1524000"/>
          </a:xfrm>
        </p:spPr>
        <p:txBody>
          <a:bodyPr>
            <a:noAutofit/>
          </a:bodyPr>
          <a:lstStyle/>
          <a:p>
            <a:r>
              <a:rPr lang="en-US" sz="2800" dirty="0"/>
              <a:t>A density functional theory of </a:t>
            </a:r>
            <a:r>
              <a:rPr lang="en-US" sz="2800" dirty="0" err="1"/>
              <a:t>nematic</a:t>
            </a:r>
            <a:r>
              <a:rPr lang="en-US" sz="2800" dirty="0"/>
              <a:t> liquid crystals </a:t>
            </a:r>
            <a:br>
              <a:rPr lang="en-US" sz="2800" dirty="0"/>
            </a:br>
            <a:r>
              <a:rPr lang="en-US" sz="2800" dirty="0"/>
              <a:t>with </a:t>
            </a:r>
            <a:br>
              <a:rPr lang="en-US" sz="2800" dirty="0"/>
            </a:br>
            <a:r>
              <a:rPr lang="en-US" sz="2800" dirty="0"/>
              <a:t>long-range </a:t>
            </a:r>
            <a:r>
              <a:rPr lang="en-US" sz="2800" dirty="0" smtClean="0"/>
              <a:t>attractive  &amp;  short-range </a:t>
            </a:r>
            <a:r>
              <a:rPr lang="en-US" sz="2800" dirty="0"/>
              <a:t>repulsive </a:t>
            </a:r>
            <a:br>
              <a:rPr lang="en-US" sz="2800" dirty="0"/>
            </a:br>
            <a:r>
              <a:rPr lang="en-US" sz="2800" dirty="0"/>
              <a:t>interactions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05090"/>
            <a:ext cx="7543800" cy="16764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Peter Palffy-Muhoray     		 Liquid Crystal Institute, KSU </a:t>
            </a:r>
          </a:p>
          <a:p>
            <a:endParaRPr lang="en-US" sz="900" dirty="0" smtClean="0">
              <a:solidFill>
                <a:srgbClr val="0000FF"/>
              </a:solidFill>
            </a:endParaRPr>
          </a:p>
          <a:p>
            <a:r>
              <a:rPr lang="en-US" sz="1800" dirty="0" err="1" smtClean="0">
                <a:solidFill>
                  <a:srgbClr val="0000FF"/>
                </a:solidFill>
              </a:rPr>
              <a:t>Mi</a:t>
            </a:r>
            <a:r>
              <a:rPr lang="en-US" sz="1800" dirty="0" err="1" smtClean="0"/>
              <a:t>khailo</a:t>
            </a:r>
            <a:r>
              <a:rPr lang="en-US" sz="1800" dirty="0" smtClean="0"/>
              <a:t> Pevnyi	</a:t>
            </a:r>
            <a:r>
              <a:rPr lang="en-US" sz="1800" dirty="0"/>
              <a:t> </a:t>
            </a:r>
            <a:r>
              <a:rPr lang="en-US" sz="1800" dirty="0" smtClean="0"/>
              <a:t>                             Liquid </a:t>
            </a:r>
            <a:r>
              <a:rPr lang="en-US" sz="1800" dirty="0"/>
              <a:t>Crystal Institute, KSU </a:t>
            </a:r>
            <a:endParaRPr lang="en-US" sz="1800" dirty="0" smtClean="0"/>
          </a:p>
          <a:p>
            <a:endParaRPr lang="en-US" sz="900" dirty="0" smtClean="0"/>
          </a:p>
          <a:p>
            <a:r>
              <a:rPr lang="en-US" sz="1800" dirty="0" smtClean="0"/>
              <a:t>Epifanio Virga		           Dept. of Mathematics, U. Pavia</a:t>
            </a:r>
            <a:endParaRPr lang="en-US" sz="1800" dirty="0"/>
          </a:p>
          <a:p>
            <a:pPr algn="l"/>
            <a:endParaRPr lang="en-US" sz="900" dirty="0" smtClean="0">
              <a:solidFill>
                <a:srgbClr val="0000FF"/>
              </a:solidFill>
            </a:endParaRPr>
          </a:p>
          <a:p>
            <a:pPr algn="l"/>
            <a:r>
              <a:rPr lang="en-US" sz="1800" dirty="0" smtClean="0">
                <a:solidFill>
                  <a:srgbClr val="0000FF"/>
                </a:solidFill>
              </a:rPr>
              <a:t>Xiaoyu Zheng		             Dept. of Math. Sciences, KSU</a:t>
            </a:r>
          </a:p>
          <a:p>
            <a:pPr algn="l"/>
            <a:endParaRPr lang="en-US" sz="900" dirty="0" smtClean="0">
              <a:solidFill>
                <a:srgbClr val="0000FF"/>
              </a:solidFill>
            </a:endParaRPr>
          </a:p>
          <a:p>
            <a:pPr algn="l"/>
            <a:endParaRPr lang="en-US" sz="900" dirty="0" smtClean="0">
              <a:solidFill>
                <a:srgbClr val="0000FF"/>
              </a:solidFill>
            </a:endParaRPr>
          </a:p>
          <a:p>
            <a:pPr algn="l"/>
            <a:endParaRPr lang="en-US" sz="1800" dirty="0" smtClean="0">
              <a:solidFill>
                <a:srgbClr val="0000FF"/>
              </a:solidFill>
            </a:endParaRPr>
          </a:p>
          <a:p>
            <a:pPr algn="l"/>
            <a:endParaRPr lang="en-US" sz="1800" dirty="0" smtClean="0">
              <a:solidFill>
                <a:srgbClr val="0000FF"/>
              </a:solidFill>
            </a:endParaRPr>
          </a:p>
          <a:p>
            <a:pPr algn="l"/>
            <a:endParaRPr lang="en-US" sz="1800" dirty="0" smtClean="0">
              <a:solidFill>
                <a:srgbClr val="0000FF"/>
              </a:solidFill>
            </a:endParaRPr>
          </a:p>
          <a:p>
            <a:pPr algn="l"/>
            <a:endParaRPr lang="en-US" sz="1100" dirty="0" smtClean="0">
              <a:solidFill>
                <a:srgbClr val="0000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623990"/>
              </p:ext>
            </p:extLst>
          </p:nvPr>
        </p:nvGraphicFramePr>
        <p:xfrm>
          <a:off x="6121400" y="3289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99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32893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4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LCs: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(usually ) liquids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characterized by </a:t>
            </a:r>
            <a:r>
              <a:rPr lang="en-US" dirty="0" err="1" smtClean="0"/>
              <a:t>orientational</a:t>
            </a:r>
            <a:r>
              <a:rPr lang="en-US" dirty="0" smtClean="0"/>
              <a:t> order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large variety of phases: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                                                                           +….etc.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66380"/>
            <a:ext cx="4610384" cy="12676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2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62000" y="61722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4/31/2017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0C92CBAC-3C00-46B2-9C27-6F6CCB946C8C}" type="slidenum">
              <a:rPr lang="en-US"/>
              <a:pPr/>
              <a:t>11</a:t>
            </a:fld>
            <a:endParaRPr lang="en-US"/>
          </a:p>
        </p:txBody>
      </p:sp>
      <p:sp>
        <p:nvSpPr>
          <p:cNvPr id="453642" name="Rectangle 10"/>
          <p:cNvSpPr>
            <a:spLocks noChangeArrowheads="1"/>
          </p:cNvSpPr>
          <p:nvPr/>
        </p:nvSpPr>
        <p:spPr bwMode="auto">
          <a:xfrm>
            <a:off x="5791200" y="4800600"/>
            <a:ext cx="2438400" cy="914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39" name="Rectangle 7"/>
          <p:cNvSpPr>
            <a:spLocks noChangeArrowheads="1"/>
          </p:cNvSpPr>
          <p:nvPr/>
        </p:nvSpPr>
        <p:spPr bwMode="auto">
          <a:xfrm>
            <a:off x="6019800" y="914400"/>
            <a:ext cx="1905000" cy="914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Orientation in </a:t>
            </a:r>
            <a:r>
              <a:rPr lang="en-US" dirty="0" err="1" smtClean="0"/>
              <a:t>Nematic</a:t>
            </a:r>
            <a:r>
              <a:rPr lang="en-US" dirty="0" smtClean="0"/>
              <a:t> </a:t>
            </a:r>
            <a:r>
              <a:rPr lang="en-US" dirty="0"/>
              <a:t>Liquid Crystals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orientation descriptor:</a:t>
            </a:r>
            <a:endParaRPr lang="en-US" dirty="0"/>
          </a:p>
          <a:p>
            <a:pPr lvl="1"/>
            <a:r>
              <a:rPr lang="en-US" dirty="0"/>
              <a:t>second rank tensor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orientational</a:t>
            </a:r>
            <a:r>
              <a:rPr lang="en-US" dirty="0"/>
              <a:t> order parameter:</a:t>
            </a:r>
          </a:p>
          <a:p>
            <a:pPr lvl="1"/>
            <a:r>
              <a:rPr lang="en-US" dirty="0"/>
              <a:t>traceless symmetric</a:t>
            </a:r>
          </a:p>
        </p:txBody>
      </p:sp>
      <p:graphicFrame>
        <p:nvGraphicFramePr>
          <p:cNvPr id="453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320611"/>
              </p:ext>
            </p:extLst>
          </p:nvPr>
        </p:nvGraphicFramePr>
        <p:xfrm>
          <a:off x="6013450" y="990600"/>
          <a:ext cx="1993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8" name="Equation" r:id="rId4" imgW="1993680" imgH="723600" progId="Equation.DSMT4">
                  <p:embed/>
                </p:oleObj>
              </mc:Choice>
              <mc:Fallback>
                <p:oleObj name="Equation" r:id="rId4" imgW="19936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990600"/>
                        <a:ext cx="19939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025831"/>
              </p:ext>
            </p:extLst>
          </p:nvPr>
        </p:nvGraphicFramePr>
        <p:xfrm>
          <a:off x="5784850" y="4876800"/>
          <a:ext cx="24653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9" name="Equation" r:id="rId6" imgW="2463480" imgH="723600" progId="Equation.DSMT4">
                  <p:embed/>
                </p:oleObj>
              </mc:Choice>
              <mc:Fallback>
                <p:oleObj name="Equation" r:id="rId6" imgW="24634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4876800"/>
                        <a:ext cx="2465388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818113"/>
              </p:ext>
            </p:extLst>
          </p:nvPr>
        </p:nvGraphicFramePr>
        <p:xfrm>
          <a:off x="2171700" y="2286000"/>
          <a:ext cx="5183188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0" name="Equation" r:id="rId8" imgW="5511600" imgH="2438280" progId="Equation.DSMT4">
                  <p:embed/>
                </p:oleObj>
              </mc:Choice>
              <mc:Fallback>
                <p:oleObj name="Equation" r:id="rId8" imgW="5511600" imgH="243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286000"/>
                        <a:ext cx="5183188" cy="229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 rot="1459177">
            <a:off x="685801" y="2398296"/>
            <a:ext cx="304800" cy="14478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4"/>
            <a:endCxn id="2" idx="0"/>
          </p:cNvCxnSpPr>
          <p:nvPr/>
        </p:nvCxnSpPr>
        <p:spPr>
          <a:xfrm flipV="1">
            <a:off x="540080" y="2462533"/>
            <a:ext cx="596242" cy="13193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023495"/>
              </p:ext>
            </p:extLst>
          </p:nvPr>
        </p:nvGraphicFramePr>
        <p:xfrm>
          <a:off x="1016000" y="3041650"/>
          <a:ext cx="5191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1" name="Equation" r:id="rId10" imgW="330120" imgH="330120" progId="Equation.DSMT4">
                  <p:embed/>
                </p:oleObj>
              </mc:Choice>
              <mc:Fallback>
                <p:oleObj name="Equation" r:id="rId10" imgW="3301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16000" y="3041650"/>
                        <a:ext cx="519113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6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42" grpId="0" animBg="1"/>
      <p:bldP spid="4536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3127-D74F-4307-8644-A831B0CE7F8D}" type="slidenum">
              <a:rPr lang="en-US"/>
              <a:pPr/>
              <a:t>12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Nematic liquid crystals </a:t>
            </a:r>
          </a:p>
        </p:txBody>
      </p:sp>
      <p:graphicFrame>
        <p:nvGraphicFramePr>
          <p:cNvPr id="503812" name="Object 4"/>
          <p:cNvGraphicFramePr>
            <a:graphicFrameLocks noChangeAspect="1"/>
          </p:cNvGraphicFramePr>
          <p:nvPr/>
        </p:nvGraphicFramePr>
        <p:xfrm>
          <a:off x="400050" y="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3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38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700482"/>
              </p:ext>
            </p:extLst>
          </p:nvPr>
        </p:nvGraphicFramePr>
        <p:xfrm>
          <a:off x="6149975" y="812800"/>
          <a:ext cx="2870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4" name="Equation" r:id="rId6" imgW="2869920" imgH="825480" progId="Equation.DSMT4">
                  <p:embed/>
                </p:oleObj>
              </mc:Choice>
              <mc:Fallback>
                <p:oleObj name="Equation" r:id="rId6" imgW="286992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812800"/>
                        <a:ext cx="2870200" cy="825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38400" y="228600"/>
            <a:ext cx="3924300" cy="5575300"/>
            <a:chOff x="504" y="-384"/>
            <a:chExt cx="2472" cy="3512"/>
          </a:xfrm>
        </p:grpSpPr>
        <p:sp>
          <p:nvSpPr>
            <p:cNvPr id="503816" name="Rectangle 8"/>
            <p:cNvSpPr>
              <a:spLocks noChangeArrowheads="1"/>
            </p:cNvSpPr>
            <p:nvPr/>
          </p:nvSpPr>
          <p:spPr bwMode="auto">
            <a:xfrm>
              <a:off x="504" y="-384"/>
              <a:ext cx="2472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2400" dirty="0" smtClean="0">
                <a:solidFill>
                  <a:srgbClr val="000099"/>
                </a:solidFill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2400" dirty="0" smtClean="0">
                <a:solidFill>
                  <a:srgbClr val="000099"/>
                </a:solidFill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400" dirty="0" smtClean="0">
                  <a:solidFill>
                    <a:srgbClr val="000099"/>
                  </a:solidFill>
                </a:rPr>
                <a:t>order parameter: 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dirty="0" smtClean="0">
                  <a:solidFill>
                    <a:srgbClr val="008000"/>
                  </a:solidFill>
                </a:rPr>
                <a:t>symmetric traceless tensor</a:t>
              </a:r>
              <a:endParaRPr lang="en-US" sz="2400" dirty="0" smtClean="0">
                <a:solidFill>
                  <a:srgbClr val="000099"/>
                </a:solidFill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2400" dirty="0" smtClean="0">
                <a:solidFill>
                  <a:srgbClr val="000099"/>
                </a:solidFill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400" dirty="0" smtClean="0">
                  <a:solidFill>
                    <a:srgbClr val="000099"/>
                  </a:solidFill>
                </a:rPr>
                <a:t>eigenvectors: 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dirty="0" smtClean="0">
                  <a:solidFill>
                    <a:srgbClr val="008000"/>
                  </a:solidFill>
                </a:rPr>
                <a:t>direction </a:t>
              </a:r>
              <a:r>
                <a:rPr lang="en-US" sz="2400" dirty="0">
                  <a:solidFill>
                    <a:srgbClr val="008000"/>
                  </a:solidFill>
                </a:rPr>
                <a:t>of alignment: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400" dirty="0">
                  <a:solidFill>
                    <a:srgbClr val="008000"/>
                  </a:solidFill>
                </a:rPr>
                <a:t>	</a:t>
              </a:r>
              <a:r>
                <a:rPr lang="en-US" sz="2400" dirty="0" err="1">
                  <a:solidFill>
                    <a:srgbClr val="008000"/>
                  </a:solidFill>
                </a:rPr>
                <a:t>nematic</a:t>
              </a:r>
              <a:r>
                <a:rPr lang="en-US" sz="2400" dirty="0">
                  <a:solidFill>
                    <a:srgbClr val="008000"/>
                  </a:solidFill>
                </a:rPr>
                <a:t> director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endParaRPr lang="en-US" sz="2400" dirty="0">
                <a:solidFill>
                  <a:srgbClr val="008000"/>
                </a:solidFill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400" dirty="0" err="1">
                  <a:solidFill>
                    <a:srgbClr val="000099"/>
                  </a:solidFill>
                </a:rPr>
                <a:t>eigenvalues</a:t>
              </a:r>
              <a:r>
                <a:rPr lang="en-US" sz="2400" dirty="0">
                  <a:solidFill>
                    <a:srgbClr val="000099"/>
                  </a:solidFill>
                </a:rPr>
                <a:t>: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dirty="0">
                  <a:solidFill>
                    <a:srgbClr val="008000"/>
                  </a:solidFill>
                </a:rPr>
                <a:t>degree of alignment: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400" dirty="0">
                  <a:solidFill>
                    <a:srgbClr val="008000"/>
                  </a:solidFill>
                </a:rPr>
                <a:t>    </a:t>
              </a:r>
              <a:r>
                <a:rPr lang="en-US" sz="2400" dirty="0" smtClean="0">
                  <a:solidFill>
                    <a:srgbClr val="008000"/>
                  </a:solidFill>
                </a:rPr>
                <a:t>  order </a:t>
              </a:r>
              <a:r>
                <a:rPr lang="en-US" sz="2400" dirty="0">
                  <a:solidFill>
                    <a:srgbClr val="008000"/>
                  </a:solidFill>
                </a:rPr>
                <a:t>parameter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endParaRPr lang="en-US" sz="2400" dirty="0">
                <a:solidFill>
                  <a:srgbClr val="008000"/>
                </a:solidFill>
              </a:endParaRP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endParaRPr lang="en-US" sz="2400" dirty="0">
                <a:solidFill>
                  <a:srgbClr val="008000"/>
                </a:solidFill>
              </a:endParaRPr>
            </a:p>
          </p:txBody>
        </p:sp>
        <p:graphicFrame>
          <p:nvGraphicFramePr>
            <p:cNvPr id="503817" name="Object 9"/>
            <p:cNvGraphicFramePr>
              <a:graphicFrameLocks noChangeAspect="1"/>
            </p:cNvGraphicFramePr>
            <p:nvPr/>
          </p:nvGraphicFramePr>
          <p:xfrm>
            <a:off x="2424" y="1808"/>
            <a:ext cx="144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35" name="Equation" r:id="rId8" imgW="228600" imgH="330200" progId="Equation.DSMT4">
                    <p:embed/>
                  </p:oleObj>
                </mc:Choice>
                <mc:Fallback>
                  <p:oleObj name="Equation" r:id="rId8" imgW="2286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4" y="1808"/>
                          <a:ext cx="144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3818" name="Object 10"/>
            <p:cNvGraphicFramePr>
              <a:graphicFrameLocks noChangeAspect="1"/>
            </p:cNvGraphicFramePr>
            <p:nvPr/>
          </p:nvGraphicFramePr>
          <p:xfrm>
            <a:off x="2472" y="2928"/>
            <a:ext cx="160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36" name="Equation" r:id="rId10" imgW="253780" imgH="317225" progId="Equation.DSMT4">
                    <p:embed/>
                  </p:oleObj>
                </mc:Choice>
                <mc:Fallback>
                  <p:oleObj name="Equation" r:id="rId10" imgW="253780" imgH="31722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2928"/>
                          <a:ext cx="160" cy="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03819" name="Object 11"/>
          <p:cNvGraphicFramePr>
            <a:graphicFrameLocks noChangeAspect="1"/>
          </p:cNvGraphicFramePr>
          <p:nvPr>
            <p:extLst/>
          </p:nvPr>
        </p:nvGraphicFramePr>
        <p:xfrm>
          <a:off x="6362700" y="3473545"/>
          <a:ext cx="2451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7" name="Equation" r:id="rId12" imgW="2451100" imgH="825500" progId="Equation.DSMT4">
                  <p:embed/>
                </p:oleObj>
              </mc:Choice>
              <mc:Fallback>
                <p:oleObj name="Equation" r:id="rId12" imgW="2451100" imgH="825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3473545"/>
                        <a:ext cx="2451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8600" y="3657600"/>
            <a:ext cx="381000" cy="1219200"/>
            <a:chOff x="96" y="2304"/>
            <a:chExt cx="240" cy="768"/>
          </a:xfrm>
        </p:grpSpPr>
        <p:sp>
          <p:nvSpPr>
            <p:cNvPr id="503821" name="Line 13"/>
            <p:cNvSpPr>
              <a:spLocks noChangeShapeType="1"/>
            </p:cNvSpPr>
            <p:nvPr/>
          </p:nvSpPr>
          <p:spPr bwMode="auto">
            <a:xfrm>
              <a:off x="336" y="2304"/>
              <a:ext cx="0" cy="768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03822" name="Object 14"/>
            <p:cNvGraphicFramePr>
              <a:graphicFrameLocks noChangeAspect="1"/>
            </p:cNvGraphicFramePr>
            <p:nvPr/>
          </p:nvGraphicFramePr>
          <p:xfrm>
            <a:off x="96" y="2592"/>
            <a:ext cx="144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38" name="Equation" r:id="rId14" imgW="228600" imgH="330200" progId="Equation.DSMT4">
                    <p:embed/>
                  </p:oleObj>
                </mc:Choice>
                <mc:Fallback>
                  <p:oleObj name="Equation" r:id="rId14" imgW="2286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592"/>
                          <a:ext cx="144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038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672775"/>
              </p:ext>
            </p:extLst>
          </p:nvPr>
        </p:nvGraphicFramePr>
        <p:xfrm>
          <a:off x="6172200" y="4876800"/>
          <a:ext cx="2908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9" name="Equation" r:id="rId16" imgW="2908080" imgH="787320" progId="Equation.DSMT4">
                  <p:embed/>
                </p:oleObj>
              </mc:Choice>
              <mc:Fallback>
                <p:oleObj name="Equation" r:id="rId16" imgW="29080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76800"/>
                        <a:ext cx="2908300" cy="787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096000" y="1854200"/>
          <a:ext cx="27559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0" name="Equation" r:id="rId18" imgW="2755800" imgH="1346040" progId="Equation.DSMT4">
                  <p:embed/>
                </p:oleObj>
              </mc:Choice>
              <mc:Fallback>
                <p:oleObj name="Equation" r:id="rId18" imgW="275580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96000" y="1854200"/>
                        <a:ext cx="27559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3905250"/>
          <a:ext cx="1333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1" name="Equation" r:id="rId20" imgW="1333440" imgH="723600" progId="Equation.DSMT4">
                  <p:embed/>
                </p:oleObj>
              </mc:Choice>
              <mc:Fallback>
                <p:oleObj name="Equation" r:id="rId20" imgW="13334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4400" y="3905250"/>
                        <a:ext cx="1333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6624" y="1131888"/>
            <a:ext cx="1545126" cy="25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0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nematic</a:t>
            </a:r>
            <a:r>
              <a:rPr lang="en-US" dirty="0" smtClean="0"/>
              <a:t> LCs:</a:t>
            </a:r>
          </a:p>
          <a:p>
            <a:endParaRPr lang="en-US" dirty="0"/>
          </a:p>
          <a:p>
            <a:pPr lvl="1"/>
            <a:r>
              <a:rPr lang="en-US" dirty="0" err="1" smtClean="0"/>
              <a:t>thermotropic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orientational</a:t>
            </a:r>
            <a:r>
              <a:rPr lang="en-US" dirty="0" smtClean="0"/>
              <a:t> order &amp; related properties depend on </a:t>
            </a:r>
            <a:r>
              <a:rPr lang="en-US" u="sng" dirty="0" smtClean="0"/>
              <a:t>temperature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err="1" smtClean="0"/>
              <a:t>lyotropic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orientational</a:t>
            </a:r>
            <a:r>
              <a:rPr lang="en-US" dirty="0" smtClean="0"/>
              <a:t> order &amp; related properties depend on </a:t>
            </a:r>
            <a:r>
              <a:rPr lang="en-US" u="sng" dirty="0" smtClean="0"/>
              <a:t>concentration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for </a:t>
            </a:r>
            <a:r>
              <a:rPr lang="en-US" dirty="0" err="1" smtClean="0"/>
              <a:t>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thermotropics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Maier-Saupe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Frank, Landau – de </a:t>
            </a:r>
            <a:r>
              <a:rPr lang="en-US" dirty="0" err="1" smtClean="0"/>
              <a:t>Gennes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attractive long-range interactions</a:t>
            </a:r>
          </a:p>
          <a:p>
            <a:pPr lvl="2"/>
            <a:r>
              <a:rPr lang="en-US" dirty="0" smtClean="0"/>
              <a:t>temperature dependent description; density assumed constant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lyotropics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Onsager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2"/>
            <a:r>
              <a:rPr lang="en-US" dirty="0" smtClean="0"/>
              <a:t>repulsive short-range hard-core interactions</a:t>
            </a:r>
          </a:p>
          <a:p>
            <a:pPr lvl="2"/>
            <a:r>
              <a:rPr lang="en-US" dirty="0" smtClean="0"/>
              <a:t>concentration dependent description; </a:t>
            </a:r>
            <a:r>
              <a:rPr lang="en-US" dirty="0" err="1" smtClean="0"/>
              <a:t>athermal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3069" y="5257800"/>
            <a:ext cx="6279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W. Maier and A. </a:t>
            </a:r>
            <a:r>
              <a:rPr lang="en-US" dirty="0" err="1" smtClean="0"/>
              <a:t>Saupe</a:t>
            </a:r>
            <a:r>
              <a:rPr lang="en-US" dirty="0" smtClean="0"/>
              <a:t> A., </a:t>
            </a:r>
            <a:r>
              <a:rPr lang="en-US" dirty="0"/>
              <a:t> </a:t>
            </a:r>
            <a:r>
              <a:rPr lang="en-US" i="1" dirty="0"/>
              <a:t>Z. </a:t>
            </a:r>
            <a:r>
              <a:rPr lang="en-US" i="1" dirty="0" err="1"/>
              <a:t>Naturforsch</a:t>
            </a:r>
            <a:r>
              <a:rPr lang="en-US" i="1" dirty="0"/>
              <a:t>. </a:t>
            </a:r>
            <a:r>
              <a:rPr lang="en-US" i="1" dirty="0" smtClean="0"/>
              <a:t>A</a:t>
            </a:r>
            <a:r>
              <a:rPr lang="en-US" dirty="0"/>
              <a:t> </a:t>
            </a:r>
            <a:r>
              <a:rPr lang="en-US" b="1" dirty="0" smtClean="0"/>
              <a:t>14, </a:t>
            </a:r>
            <a:r>
              <a:rPr lang="en-US" dirty="0" smtClean="0"/>
              <a:t> 882., (</a:t>
            </a:r>
            <a:r>
              <a:rPr lang="en-US" dirty="0"/>
              <a:t>1959</a:t>
            </a:r>
            <a:r>
              <a:rPr lang="en-US" dirty="0" smtClean="0"/>
              <a:t>).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L. Onsager, </a:t>
            </a:r>
            <a:r>
              <a:rPr lang="en-US" i="1" dirty="0"/>
              <a:t>Ann. NY Acad. Sci. </a:t>
            </a:r>
            <a:r>
              <a:rPr lang="en-US" dirty="0"/>
              <a:t> </a:t>
            </a:r>
            <a:r>
              <a:rPr lang="en-US" b="1" dirty="0"/>
              <a:t>51, </a:t>
            </a:r>
            <a:r>
              <a:rPr lang="en-US" dirty="0"/>
              <a:t> 627 (1949).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nematic</a:t>
            </a:r>
            <a:r>
              <a:rPr lang="en-US" dirty="0" smtClean="0"/>
              <a:t> LCs:</a:t>
            </a:r>
          </a:p>
          <a:p>
            <a:endParaRPr lang="en-US" dirty="0"/>
          </a:p>
          <a:p>
            <a:pPr lvl="1"/>
            <a:r>
              <a:rPr lang="en-US" dirty="0" err="1" smtClean="0"/>
              <a:t>thermotropic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orientational</a:t>
            </a:r>
            <a:r>
              <a:rPr lang="en-US" dirty="0" smtClean="0"/>
              <a:t> order &amp; related properties depend on </a:t>
            </a:r>
            <a:r>
              <a:rPr lang="en-US" u="sng" dirty="0" smtClean="0"/>
              <a:t>temperature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err="1" smtClean="0"/>
              <a:t>lyotropic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orientational</a:t>
            </a:r>
            <a:r>
              <a:rPr lang="en-US" dirty="0" smtClean="0"/>
              <a:t> order &amp; related properties depend on </a:t>
            </a:r>
            <a:r>
              <a:rPr lang="en-US" u="sng" dirty="0" smtClean="0"/>
              <a:t>concentration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but </a:t>
            </a:r>
            <a:r>
              <a:rPr lang="en-US" dirty="0" err="1" smtClean="0"/>
              <a:t>lyotropics</a:t>
            </a:r>
            <a:r>
              <a:rPr lang="en-US" dirty="0" smtClean="0"/>
              <a:t> respond to temperature,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		        and </a:t>
            </a:r>
            <a:r>
              <a:rPr lang="en-US" dirty="0" err="1" smtClean="0"/>
              <a:t>thermotropics</a:t>
            </a:r>
            <a:r>
              <a:rPr lang="en-US" dirty="0" smtClean="0"/>
              <a:t> respond to pressure!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2514600"/>
            <a:ext cx="2819400" cy="1371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65468" y="2578223"/>
            <a:ext cx="2819400" cy="1371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41950"/>
          </a:xfrm>
        </p:spPr>
        <p:txBody>
          <a:bodyPr>
            <a:normAutofit/>
          </a:bodyPr>
          <a:lstStyle/>
          <a:p>
            <a:r>
              <a:rPr lang="en-US" dirty="0" smtClean="0"/>
              <a:t>develop simple model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incorporating both attractive &amp; steric interactions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capable of describing multicomponent systems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u="sng" dirty="0" smtClean="0"/>
              <a:t>study predictions </a:t>
            </a:r>
            <a:r>
              <a:rPr lang="en-US" dirty="0" smtClean="0"/>
              <a:t>&amp; compare with experiment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needed in model?</a:t>
            </a:r>
          </a:p>
          <a:p>
            <a:pPr lvl="1"/>
            <a:r>
              <a:rPr lang="en-US" dirty="0"/>
              <a:t>free energy of multicomponent system in density functional form, including hard and soft interactions 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42710" y="3071152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Helmholtz free energy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partition function:</a:t>
            </a:r>
          </a:p>
          <a:p>
            <a:pPr marL="914400" lvl="2" indent="0">
              <a:buNone/>
            </a:pPr>
            <a:r>
              <a:rPr lang="en-US" dirty="0" smtClean="0"/>
              <a:t>generalized coordinate &amp; momenta</a:t>
            </a:r>
          </a:p>
          <a:p>
            <a:endParaRPr lang="en-US" dirty="0" smtClean="0"/>
          </a:p>
          <a:p>
            <a:r>
              <a:rPr lang="en-US" dirty="0" smtClean="0"/>
              <a:t>configurational partition function:</a:t>
            </a:r>
          </a:p>
          <a:p>
            <a:pPr marL="457200" lvl="1" indent="0">
              <a:buNone/>
            </a:pPr>
            <a:r>
              <a:rPr lang="en-US" dirty="0" smtClean="0"/>
              <a:t>(integrate out momenta)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pairwise interactions: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791200" y="1016000"/>
          <a:ext cx="156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40" name="Equation" r:id="rId4" imgW="1562040" imgH="279360" progId="Equation.DSMT4">
                  <p:embed/>
                </p:oleObj>
              </mc:Choice>
              <mc:Fallback>
                <p:oleObj name="Equation" r:id="rId4" imgW="1562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016000"/>
                        <a:ext cx="1562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515100" y="3359150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41" name="Equation" r:id="rId6" imgW="177480" imgH="291960" progId="Equation.DSMT4">
                  <p:embed/>
                </p:oleObj>
              </mc:Choice>
              <mc:Fallback>
                <p:oleObj name="Equation" r:id="rId6" imgW="1774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3359150"/>
                        <a:ext cx="177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27508"/>
              </p:ext>
            </p:extLst>
          </p:nvPr>
        </p:nvGraphicFramePr>
        <p:xfrm>
          <a:off x="5530850" y="2005013"/>
          <a:ext cx="3124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42" name="Equation" r:id="rId8" imgW="3124080" imgH="736560" progId="Equation.DSMT4">
                  <p:embed/>
                </p:oleObj>
              </mc:Choice>
              <mc:Fallback>
                <p:oleObj name="Equation" r:id="rId8" imgW="31240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2005013"/>
                        <a:ext cx="3124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68221"/>
              </p:ext>
            </p:extLst>
          </p:nvPr>
        </p:nvGraphicFramePr>
        <p:xfrm>
          <a:off x="5670550" y="3367088"/>
          <a:ext cx="2540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43" name="Equation" r:id="rId10" imgW="2539800" imgH="736560" progId="Equation.DSMT4">
                  <p:embed/>
                </p:oleObj>
              </mc:Choice>
              <mc:Fallback>
                <p:oleObj name="Equation" r:id="rId10" imgW="25398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3367088"/>
                        <a:ext cx="2540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708761"/>
              </p:ext>
            </p:extLst>
          </p:nvPr>
        </p:nvGraphicFramePr>
        <p:xfrm>
          <a:off x="4540250" y="4876800"/>
          <a:ext cx="4127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44" name="Equation" r:id="rId12" imgW="4127400" imgH="799920" progId="Equation.DSMT4">
                  <p:embed/>
                </p:oleObj>
              </mc:Choice>
              <mc:Fallback>
                <p:oleObj name="Equation" r:id="rId12" imgW="412740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4876800"/>
                        <a:ext cx="41275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390178"/>
              </p:ext>
            </p:extLst>
          </p:nvPr>
        </p:nvGraphicFramePr>
        <p:xfrm>
          <a:off x="838200" y="2743845"/>
          <a:ext cx="46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45" name="Equation" r:id="rId14" imgW="469800" imgH="241200" progId="Equation.DSMT4">
                  <p:embed/>
                </p:oleObj>
              </mc:Choice>
              <mc:Fallback>
                <p:oleObj name="Equation" r:id="rId14" imgW="469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8200" y="2743845"/>
                        <a:ext cx="4699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7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 can show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the pair potential                      ? 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804709"/>
              </p:ext>
            </p:extLst>
          </p:nvPr>
        </p:nvGraphicFramePr>
        <p:xfrm>
          <a:off x="2114550" y="1504950"/>
          <a:ext cx="4381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57" name="Equation" r:id="rId3" imgW="4381200" imgH="799920" progId="Equation.DSMT4">
                  <p:embed/>
                </p:oleObj>
              </mc:Choice>
              <mc:Fallback>
                <p:oleObj name="Equation" r:id="rId3" imgW="438120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1504950"/>
                        <a:ext cx="43815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047443"/>
              </p:ext>
            </p:extLst>
          </p:nvPr>
        </p:nvGraphicFramePr>
        <p:xfrm>
          <a:off x="2311400" y="3441700"/>
          <a:ext cx="3987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58" name="Equation" r:id="rId5" imgW="3987720" imgH="977760" progId="Equation.DSMT4">
                  <p:embed/>
                </p:oleObj>
              </mc:Choice>
              <mc:Fallback>
                <p:oleObj name="Equation" r:id="rId5" imgW="398772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441700"/>
                        <a:ext cx="39878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294103"/>
              </p:ext>
            </p:extLst>
          </p:nvPr>
        </p:nvGraphicFramePr>
        <p:xfrm>
          <a:off x="4572000" y="4946890"/>
          <a:ext cx="1181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59" name="Equation" r:id="rId7" imgW="1180800" imgH="368280" progId="Equation.DSMT4">
                  <p:embed/>
                </p:oleObj>
              </mc:Choice>
              <mc:Fallback>
                <p:oleObj name="Equation" r:id="rId7" imgW="11808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4946890"/>
                        <a:ext cx="1181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089150" y="3352800"/>
            <a:ext cx="438785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8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</a:rPr>
              <a:t>Outline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117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motivation</a:t>
            </a:r>
          </a:p>
          <a:p>
            <a:endParaRPr lang="en-US" dirty="0" smtClean="0"/>
          </a:p>
          <a:p>
            <a:r>
              <a:rPr lang="en-US" dirty="0" smtClean="0"/>
              <a:t>background</a:t>
            </a:r>
          </a:p>
          <a:p>
            <a:endParaRPr lang="en-US" dirty="0" smtClean="0"/>
          </a:p>
          <a:p>
            <a:r>
              <a:rPr lang="en-US" dirty="0" smtClean="0"/>
              <a:t>model</a:t>
            </a:r>
          </a:p>
          <a:p>
            <a:endParaRPr lang="en-US" dirty="0" smtClean="0"/>
          </a:p>
          <a:p>
            <a:r>
              <a:rPr lang="en-US" dirty="0" smtClean="0"/>
              <a:t>phase separation</a:t>
            </a:r>
          </a:p>
          <a:p>
            <a:endParaRPr lang="en-US" dirty="0" smtClean="0"/>
          </a:p>
          <a:p>
            <a:r>
              <a:rPr lang="en-US" dirty="0" smtClean="0"/>
              <a:t>Landau expansion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Pair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parts: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attractive London dispersion</a:t>
            </a:r>
          </a:p>
          <a:p>
            <a:pPr lvl="1"/>
            <a:r>
              <a:rPr lang="en-US" dirty="0" smtClean="0"/>
              <a:t>quantum fluctuation creates ‘spontaneous’ dipole in one particle </a:t>
            </a:r>
          </a:p>
          <a:p>
            <a:pPr lvl="1"/>
            <a:r>
              <a:rPr lang="en-US" dirty="0" smtClean="0"/>
              <a:t>the field of this dipole polarizes the second; two dipoles attract</a:t>
            </a:r>
          </a:p>
          <a:p>
            <a:pPr lvl="1"/>
            <a:endParaRPr lang="en-US" dirty="0"/>
          </a:p>
          <a:p>
            <a:r>
              <a:rPr lang="en-US" dirty="0" smtClean="0"/>
              <a:t>‘hard core’ repulsion</a:t>
            </a:r>
          </a:p>
          <a:p>
            <a:pPr lvl="1"/>
            <a:r>
              <a:rPr lang="en-US" dirty="0" smtClean="0"/>
              <a:t>Pauli exclusion principle forbids overlap of electron orbits</a:t>
            </a:r>
          </a:p>
          <a:p>
            <a:pPr lvl="1"/>
            <a:r>
              <a:rPr lang="en-US" dirty="0" smtClean="0"/>
              <a:t>‘hard’, overlap energy comparable to ionization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02" y="286662"/>
            <a:ext cx="2173469" cy="103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9234" y="1553969"/>
            <a:ext cx="2401532" cy="10668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703868"/>
              </p:ext>
            </p:extLst>
          </p:nvPr>
        </p:nvGraphicFramePr>
        <p:xfrm>
          <a:off x="1271787" y="1558772"/>
          <a:ext cx="5147447" cy="68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7" name="Equation" r:id="rId5" imgW="2781000" imgH="368280" progId="Equation.DSMT4">
                  <p:embed/>
                </p:oleObj>
              </mc:Choice>
              <mc:Fallback>
                <p:oleObj name="Equation" r:id="rId5" imgW="2781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787" y="1558772"/>
                        <a:ext cx="5147447" cy="681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264364"/>
            <a:ext cx="2151716" cy="111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75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745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London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two spheres,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ellipsoids,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900" dirty="0" smtClean="0"/>
          </a:p>
          <a:p>
            <a:endParaRPr lang="en-US" dirty="0" smtClean="0"/>
          </a:p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000029"/>
              </p:ext>
            </p:extLst>
          </p:nvPr>
        </p:nvGraphicFramePr>
        <p:xfrm>
          <a:off x="3642519" y="1176338"/>
          <a:ext cx="185896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1" name="Equation" r:id="rId4" imgW="1562040" imgH="571320" progId="Equation.DSMT4">
                  <p:embed/>
                </p:oleObj>
              </mc:Choice>
              <mc:Fallback>
                <p:oleObj name="Equation" r:id="rId4" imgW="15620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519" y="1176338"/>
                        <a:ext cx="1858962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63" y="1143000"/>
            <a:ext cx="12192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180350"/>
              </p:ext>
            </p:extLst>
          </p:nvPr>
        </p:nvGraphicFramePr>
        <p:xfrm>
          <a:off x="955675" y="3592513"/>
          <a:ext cx="731043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2" name="Equation" r:id="rId7" imgW="7454880" imgH="876240" progId="Equation.DSMT4">
                  <p:embed/>
                </p:oleObj>
              </mc:Choice>
              <mc:Fallback>
                <p:oleObj name="Equation" r:id="rId7" imgW="74548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5675" y="3592513"/>
                        <a:ext cx="7310438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 flipH="1">
            <a:off x="7043548" y="2961746"/>
            <a:ext cx="2624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2133600"/>
            <a:ext cx="990600" cy="1254020"/>
          </a:xfrm>
          <a:prstGeom prst="rect">
            <a:avLst/>
          </a:prstGeom>
        </p:spPr>
      </p:pic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631770"/>
              </p:ext>
            </p:extLst>
          </p:nvPr>
        </p:nvGraphicFramePr>
        <p:xfrm>
          <a:off x="1417638" y="5205413"/>
          <a:ext cx="3379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3" name="Equation" r:id="rId10" imgW="3492360" imgH="774360" progId="Equation.DSMT4">
                  <p:embed/>
                </p:oleObj>
              </mc:Choice>
              <mc:Fallback>
                <p:oleObj name="Equation" r:id="rId10" imgW="34923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17638" y="5205413"/>
                        <a:ext cx="3379787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07537"/>
              </p:ext>
            </p:extLst>
          </p:nvPr>
        </p:nvGraphicFramePr>
        <p:xfrm>
          <a:off x="5337175" y="5205413"/>
          <a:ext cx="13049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4" name="Equation" r:id="rId12" imgW="1409400" imgH="774360" progId="Equation.DSMT4">
                  <p:embed/>
                </p:oleObj>
              </mc:Choice>
              <mc:Fallback>
                <p:oleObj name="Equation" r:id="rId12" imgW="140940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37175" y="5205413"/>
                        <a:ext cx="1304925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012223"/>
              </p:ext>
            </p:extLst>
          </p:nvPr>
        </p:nvGraphicFramePr>
        <p:xfrm>
          <a:off x="7174785" y="5405438"/>
          <a:ext cx="1003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5" name="Equation" r:id="rId14" imgW="1002960" imgH="317160" progId="Equation.DSMT4">
                  <p:embed/>
                </p:oleObj>
              </mc:Choice>
              <mc:Fallback>
                <p:oleObj name="Equation" r:id="rId14" imgW="10029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74785" y="5405438"/>
                        <a:ext cx="1003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2142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745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London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ellipsoids,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900" dirty="0" smtClean="0"/>
          </a:p>
          <a:p>
            <a:endParaRPr lang="en-US" dirty="0" smtClean="0"/>
          </a:p>
          <a:p>
            <a:r>
              <a:rPr lang="en-US" dirty="0" smtClean="0"/>
              <a:t>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026" y="650508"/>
            <a:ext cx="991059" cy="1250935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059352"/>
              </p:ext>
            </p:extLst>
          </p:nvPr>
        </p:nvGraphicFramePr>
        <p:xfrm>
          <a:off x="2486025" y="3962400"/>
          <a:ext cx="40322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2" name="Equation" r:id="rId5" imgW="4114800" imgH="736560" progId="Equation.DSMT4">
                  <p:embed/>
                </p:oleObj>
              </mc:Choice>
              <mc:Fallback>
                <p:oleObj name="Equation" r:id="rId5" imgW="41148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6025" y="3962400"/>
                        <a:ext cx="403225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438400" y="3886200"/>
            <a:ext cx="41148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537999"/>
              </p:ext>
            </p:extLst>
          </p:nvPr>
        </p:nvGraphicFramePr>
        <p:xfrm>
          <a:off x="981075" y="2332038"/>
          <a:ext cx="731043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3" name="Equation" r:id="rId7" imgW="7454880" imgH="876240" progId="Equation.DSMT4">
                  <p:embed/>
                </p:oleObj>
              </mc:Choice>
              <mc:Fallback>
                <p:oleObj name="Equation" r:id="rId7" imgW="74548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1075" y="2332038"/>
                        <a:ext cx="7310438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742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 core repulsion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particles as rigid bodies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relevant quantity:  excluded volume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167053"/>
              </p:ext>
            </p:extLst>
          </p:nvPr>
        </p:nvGraphicFramePr>
        <p:xfrm>
          <a:off x="2362200" y="1752600"/>
          <a:ext cx="4762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92" name="Equation" r:id="rId3" imgW="4762440" imgH="799920" progId="Equation.DSMT4">
                  <p:embed/>
                </p:oleObj>
              </mc:Choice>
              <mc:Fallback>
                <p:oleObj name="Equation" r:id="rId3" imgW="476244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1752600"/>
                        <a:ext cx="47625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556244"/>
              </p:ext>
            </p:extLst>
          </p:nvPr>
        </p:nvGraphicFramePr>
        <p:xfrm>
          <a:off x="2368236" y="4191000"/>
          <a:ext cx="40338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93" name="Equation" r:id="rId5" imgW="5359320" imgH="1079280" progId="Equation.DSMT4">
                  <p:embed/>
                </p:oleObj>
              </mc:Choice>
              <mc:Fallback>
                <p:oleObj name="Equation" r:id="rId5" imgW="535932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8236" y="4191000"/>
                        <a:ext cx="4033837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4532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Excluded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Onsager</a:t>
            </a:r>
            <a:r>
              <a:rPr lang="en-US" baseline="30000" dirty="0" smtClean="0"/>
              <a:t>1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long cylinders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work (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ellipsoids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004503"/>
              </p:ext>
            </p:extLst>
          </p:nvPr>
        </p:nvGraphicFramePr>
        <p:xfrm>
          <a:off x="941070" y="2042795"/>
          <a:ext cx="2626360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98" name="Equation" r:id="rId4" imgW="2387520" imgH="609480" progId="Equation.DSMT4">
                  <p:embed/>
                </p:oleObj>
              </mc:Choice>
              <mc:Fallback>
                <p:oleObj name="Equation" r:id="rId4" imgW="23875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070" y="2042795"/>
                        <a:ext cx="2626360" cy="670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274099"/>
              </p:ext>
            </p:extLst>
          </p:nvPr>
        </p:nvGraphicFramePr>
        <p:xfrm>
          <a:off x="5334000" y="381000"/>
          <a:ext cx="4003530" cy="3011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99" name="Graph" r:id="rId6" imgW="3901320" imgH="2935800" progId="Origin50.Graph">
                  <p:embed/>
                </p:oleObj>
              </mc:Choice>
              <mc:Fallback>
                <p:oleObj name="Graph" r:id="rId6" imgW="3901320" imgH="29358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"/>
                        <a:ext cx="4003530" cy="3011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696205"/>
              </p:ext>
            </p:extLst>
          </p:nvPr>
        </p:nvGraphicFramePr>
        <p:xfrm>
          <a:off x="898525" y="4772025"/>
          <a:ext cx="28511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00" name="Equation" r:id="rId8" imgW="2590560" imgH="330120" progId="Equation.DSMT4">
                  <p:embed/>
                </p:oleObj>
              </mc:Choice>
              <mc:Fallback>
                <p:oleObj name="Equation" r:id="rId8" imgW="2590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4772025"/>
                        <a:ext cx="28511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20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17" y="685800"/>
            <a:ext cx="1037783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1" name="Picture 2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106843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134088"/>
              </p:ext>
            </p:extLst>
          </p:nvPr>
        </p:nvGraphicFramePr>
        <p:xfrm>
          <a:off x="5334000" y="923330"/>
          <a:ext cx="546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01" name="Equation" r:id="rId12" imgW="545760" imgH="330120" progId="Equation.DSMT4">
                  <p:embed/>
                </p:oleObj>
              </mc:Choice>
              <mc:Fallback>
                <p:oleObj name="Equation" r:id="rId12" imgW="545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923330"/>
                        <a:ext cx="546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486533"/>
              </p:ext>
            </p:extLst>
          </p:nvPr>
        </p:nvGraphicFramePr>
        <p:xfrm>
          <a:off x="8300895" y="3057643"/>
          <a:ext cx="292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02" name="Equation" r:id="rId14" imgW="291960" imgH="330120" progId="Equation.DSMT4">
                  <p:embed/>
                </p:oleObj>
              </mc:Choice>
              <mc:Fallback>
                <p:oleObj name="Equation" r:id="rId14" imgW="2919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0895" y="3057643"/>
                        <a:ext cx="292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477000" y="1075730"/>
            <a:ext cx="101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cylinders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91400" y="1837730"/>
            <a:ext cx="1055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ellipsoids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892" y="5477470"/>
            <a:ext cx="8061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L. Onsager</a:t>
            </a:r>
            <a:r>
              <a:rPr lang="en-US" dirty="0"/>
              <a:t>, </a:t>
            </a:r>
            <a:r>
              <a:rPr lang="en-US" i="1" dirty="0" smtClean="0"/>
              <a:t>Ann</a:t>
            </a:r>
            <a:r>
              <a:rPr lang="en-US" i="1" dirty="0"/>
              <a:t>. NY Acad. </a:t>
            </a:r>
            <a:r>
              <a:rPr lang="en-US" i="1" dirty="0" smtClean="0"/>
              <a:t>Sci. </a:t>
            </a:r>
            <a:r>
              <a:rPr lang="en-US" dirty="0" smtClean="0"/>
              <a:t> </a:t>
            </a:r>
            <a:r>
              <a:rPr lang="en-US" b="1" dirty="0" smtClean="0"/>
              <a:t>51, </a:t>
            </a:r>
            <a:r>
              <a:rPr lang="en-US" dirty="0" smtClean="0"/>
              <a:t> 627 </a:t>
            </a:r>
            <a:r>
              <a:rPr lang="en-US" dirty="0"/>
              <a:t>(1949).</a:t>
            </a:r>
          </a:p>
          <a:p>
            <a:r>
              <a:rPr lang="en-US" dirty="0" smtClean="0"/>
              <a:t>2.  Priestley, </a:t>
            </a:r>
            <a:r>
              <a:rPr lang="en-US" dirty="0" err="1" smtClean="0"/>
              <a:t>Wojtowicz</a:t>
            </a:r>
            <a:r>
              <a:rPr lang="en-US" dirty="0" smtClean="0"/>
              <a:t> and Sheng, </a:t>
            </a:r>
            <a:r>
              <a:rPr lang="en-US" i="1" dirty="0"/>
              <a:t>Introduction to liquid crystals.</a:t>
            </a:r>
            <a:r>
              <a:rPr lang="en-US" dirty="0"/>
              <a:t> </a:t>
            </a:r>
            <a:r>
              <a:rPr lang="en-US" dirty="0" smtClean="0"/>
              <a:t>(Plenum , NY 1975)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126791"/>
              </p:ext>
            </p:extLst>
          </p:nvPr>
        </p:nvGraphicFramePr>
        <p:xfrm>
          <a:off x="5801131" y="3548775"/>
          <a:ext cx="2070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03" name="Equation" r:id="rId16" imgW="2070000" imgH="672840" progId="Equation.DSMT4">
                  <p:embed/>
                </p:oleObj>
              </mc:Choice>
              <mc:Fallback>
                <p:oleObj name="Equation" r:id="rId16" imgW="20700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01131" y="3548775"/>
                        <a:ext cx="20701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4648200" y="3654426"/>
            <a:ext cx="344659" cy="2317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35500" y="4420195"/>
            <a:ext cx="241300" cy="241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03567"/>
              </p:ext>
            </p:extLst>
          </p:nvPr>
        </p:nvGraphicFramePr>
        <p:xfrm>
          <a:off x="4687995" y="3654425"/>
          <a:ext cx="191677" cy="21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04" name="Equation" r:id="rId18" imgW="215640" imgH="241200" progId="Equation.DSMT4">
                  <p:embed/>
                </p:oleObj>
              </mc:Choice>
              <mc:Fallback>
                <p:oleObj name="Equation" r:id="rId18" imgW="215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87995" y="3654425"/>
                        <a:ext cx="191677" cy="214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617679"/>
              </p:ext>
            </p:extLst>
          </p:nvPr>
        </p:nvGraphicFramePr>
        <p:xfrm>
          <a:off x="4560888" y="4435475"/>
          <a:ext cx="26035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05" name="Equation" r:id="rId20" imgW="291960" imgH="253800" progId="Equation.DSMT4">
                  <p:embed/>
                </p:oleObj>
              </mc:Choice>
              <mc:Fallback>
                <p:oleObj name="Equation" r:id="rId20" imgW="291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60888" y="4435475"/>
                        <a:ext cx="260350" cy="22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176904"/>
              </p:ext>
            </p:extLst>
          </p:nvPr>
        </p:nvGraphicFramePr>
        <p:xfrm>
          <a:off x="5768975" y="4495800"/>
          <a:ext cx="2108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06" name="Equation" r:id="rId22" imgW="2108160" imgH="672840" progId="Equation.DSMT4">
                  <p:embed/>
                </p:oleObj>
              </mc:Choice>
              <mc:Fallback>
                <p:oleObj name="Equation" r:id="rId22" imgW="21081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768975" y="4495800"/>
                        <a:ext cx="21082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883578" y="4582274"/>
            <a:ext cx="2895600" cy="706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209"/>
            <a:ext cx="8229600" cy="5211763"/>
          </a:xfrm>
        </p:spPr>
        <p:txBody>
          <a:bodyPr/>
          <a:lstStyle/>
          <a:p>
            <a:r>
              <a:rPr lang="en-US" dirty="0" smtClean="0"/>
              <a:t>have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the attractive part, assume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MF energy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330821"/>
              </p:ext>
            </p:extLst>
          </p:nvPr>
        </p:nvGraphicFramePr>
        <p:xfrm>
          <a:off x="2279650" y="817563"/>
          <a:ext cx="486410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3" name="Equation" r:id="rId3" imgW="4863960" imgH="1447560" progId="Equation.DSMT4">
                  <p:embed/>
                </p:oleObj>
              </mc:Choice>
              <mc:Fallback>
                <p:oleObj name="Equation" r:id="rId3" imgW="486396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817563"/>
                        <a:ext cx="4864100" cy="1454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986689"/>
              </p:ext>
            </p:extLst>
          </p:nvPr>
        </p:nvGraphicFramePr>
        <p:xfrm>
          <a:off x="1771268" y="2819400"/>
          <a:ext cx="6350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4" name="Equation" r:id="rId5" imgW="6349680" imgH="1434960" progId="Equation.DSMT4">
                  <p:embed/>
                </p:oleObj>
              </mc:Choice>
              <mc:Fallback>
                <p:oleObj name="Equation" r:id="rId5" imgW="6349680" imgH="143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1268" y="2819400"/>
                        <a:ext cx="63500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157345"/>
              </p:ext>
            </p:extLst>
          </p:nvPr>
        </p:nvGraphicFramePr>
        <p:xfrm>
          <a:off x="3797300" y="5067300"/>
          <a:ext cx="421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5" name="Equation" r:id="rId7" imgW="4216320" imgH="380880" progId="Equation.DSMT4">
                  <p:embed/>
                </p:oleObj>
              </mc:Choice>
              <mc:Fallback>
                <p:oleObj name="Equation" r:id="rId7" imgW="42163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97300" y="5067300"/>
                        <a:ext cx="421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644900" y="4800600"/>
            <a:ext cx="45085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32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607"/>
            <a:ext cx="8229600" cy="5211763"/>
          </a:xfrm>
        </p:spPr>
        <p:txBody>
          <a:bodyPr/>
          <a:lstStyle/>
          <a:p>
            <a:r>
              <a:rPr lang="en-US" dirty="0" smtClean="0"/>
              <a:t>have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repulsive part, assume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MF volume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816285"/>
              </p:ext>
            </p:extLst>
          </p:nvPr>
        </p:nvGraphicFramePr>
        <p:xfrm>
          <a:off x="1250950" y="2857500"/>
          <a:ext cx="69215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0" name="Equation" r:id="rId3" imgW="6921360" imgH="1854000" progId="Equation.DSMT4">
                  <p:embed/>
                </p:oleObj>
              </mc:Choice>
              <mc:Fallback>
                <p:oleObj name="Equation" r:id="rId3" imgW="692136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0950" y="2857500"/>
                        <a:ext cx="6921500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865594"/>
              </p:ext>
            </p:extLst>
          </p:nvPr>
        </p:nvGraphicFramePr>
        <p:xfrm>
          <a:off x="2279650" y="904875"/>
          <a:ext cx="486410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1" name="Equation" r:id="rId5" imgW="4863960" imgH="1447560" progId="Equation.DSMT4">
                  <p:embed/>
                </p:oleObj>
              </mc:Choice>
              <mc:Fallback>
                <p:oleObj name="Equation" r:id="rId5" imgW="486396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904875"/>
                        <a:ext cx="4864100" cy="1454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130623"/>
              </p:ext>
            </p:extLst>
          </p:nvPr>
        </p:nvGraphicFramePr>
        <p:xfrm>
          <a:off x="3862388" y="5208588"/>
          <a:ext cx="337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2" name="Equation" r:id="rId7" imgW="3377880" imgH="342720" progId="Equation.DSMT4">
                  <p:embed/>
                </p:oleObj>
              </mc:Choice>
              <mc:Fallback>
                <p:oleObj name="Equation" r:id="rId7" imgW="3377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2388" y="5208588"/>
                        <a:ext cx="3378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810000" y="5008652"/>
            <a:ext cx="3657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62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Helmholtz free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energy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becomes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density functional form?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103748"/>
              </p:ext>
            </p:extLst>
          </p:nvPr>
        </p:nvGraphicFramePr>
        <p:xfrm>
          <a:off x="2508250" y="1295400"/>
          <a:ext cx="486410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6" name="Equation" r:id="rId4" imgW="4863960" imgH="1447560" progId="Equation.DSMT4">
                  <p:embed/>
                </p:oleObj>
              </mc:Choice>
              <mc:Fallback>
                <p:oleObj name="Equation" r:id="rId4" imgW="486396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1295400"/>
                        <a:ext cx="4864100" cy="1454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545314"/>
              </p:ext>
            </p:extLst>
          </p:nvPr>
        </p:nvGraphicFramePr>
        <p:xfrm>
          <a:off x="2317750" y="3459163"/>
          <a:ext cx="5130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7" name="Equation" r:id="rId6" imgW="5130720" imgH="977760" progId="Equation.DSMT4">
                  <p:embed/>
                </p:oleObj>
              </mc:Choice>
              <mc:Fallback>
                <p:oleObj name="Equation" r:id="rId6" imgW="513072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7750" y="3459163"/>
                        <a:ext cx="51308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291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Density functional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density is not uniform, we can write locally in region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summing over all regions of phase space,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200079"/>
              </p:ext>
            </p:extLst>
          </p:nvPr>
        </p:nvGraphicFramePr>
        <p:xfrm>
          <a:off x="1203325" y="1944688"/>
          <a:ext cx="5842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7" name="Equation" r:id="rId3" imgW="5841720" imgH="1028520" progId="Equation.DSMT4">
                  <p:embed/>
                </p:oleObj>
              </mc:Choice>
              <mc:Fallback>
                <p:oleObj name="Equation" r:id="rId3" imgW="584172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3325" y="1944688"/>
                        <a:ext cx="5842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358034"/>
              </p:ext>
            </p:extLst>
          </p:nvPr>
        </p:nvGraphicFramePr>
        <p:xfrm>
          <a:off x="8153400" y="1068387"/>
          <a:ext cx="19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8" name="Equation" r:id="rId5" imgW="190440" imgH="317160" progId="Equation.DSMT4">
                  <p:embed/>
                </p:oleObj>
              </mc:Choice>
              <mc:Fallback>
                <p:oleObj name="Equation" r:id="rId5" imgW="1904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3400" y="1068387"/>
                        <a:ext cx="190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219374"/>
              </p:ext>
            </p:extLst>
          </p:nvPr>
        </p:nvGraphicFramePr>
        <p:xfrm>
          <a:off x="1174750" y="4495800"/>
          <a:ext cx="5854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9" name="Equation" r:id="rId7" imgW="5854680" imgH="965160" progId="Equation.DSMT4">
                  <p:embed/>
                </p:oleObj>
              </mc:Choice>
              <mc:Fallback>
                <p:oleObj name="Equation" r:id="rId7" imgW="585468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74750" y="4495800"/>
                        <a:ext cx="58547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825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Density functional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have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07749"/>
              </p:ext>
            </p:extLst>
          </p:nvPr>
        </p:nvGraphicFramePr>
        <p:xfrm>
          <a:off x="1877267" y="1393647"/>
          <a:ext cx="37465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09" name="Equation" r:id="rId3" imgW="3746160" imgH="2539800" progId="Equation.DSMT4">
                  <p:embed/>
                </p:oleObj>
              </mc:Choice>
              <mc:Fallback>
                <p:oleObj name="Equation" r:id="rId3" imgW="3746160" imgH="25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7267" y="1393647"/>
                        <a:ext cx="3746500" cy="2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219130"/>
              </p:ext>
            </p:extLst>
          </p:nvPr>
        </p:nvGraphicFramePr>
        <p:xfrm>
          <a:off x="3803650" y="4457700"/>
          <a:ext cx="411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0" name="Equation" r:id="rId5" imgW="4114800" imgH="380880" progId="Equation.DSMT4">
                  <p:embed/>
                </p:oleObj>
              </mc:Choice>
              <mc:Fallback>
                <p:oleObj name="Equation" r:id="rId5" imgW="41148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3650" y="4457700"/>
                        <a:ext cx="4114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651250" y="4191000"/>
            <a:ext cx="4419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637104"/>
              </p:ext>
            </p:extLst>
          </p:nvPr>
        </p:nvGraphicFramePr>
        <p:xfrm>
          <a:off x="3827463" y="5419725"/>
          <a:ext cx="4073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1" name="Equation" r:id="rId7" imgW="3288960" imgH="342720" progId="Equation.DSMT4">
                  <p:embed/>
                </p:oleObj>
              </mc:Choice>
              <mc:Fallback>
                <p:oleObj name="Equation" r:id="rId7" imgW="32889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27463" y="5419725"/>
                        <a:ext cx="407352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651250" y="5219271"/>
            <a:ext cx="4419600" cy="8005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1050" y="1463227"/>
            <a:ext cx="126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ideal gas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8872" y="2221032"/>
            <a:ext cx="2754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long range attractive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8448" y="2935384"/>
            <a:ext cx="281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short range repulsive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3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66806" y="3071152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density regime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expanding the logarithm, have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318545"/>
              </p:ext>
            </p:extLst>
          </p:nvPr>
        </p:nvGraphicFramePr>
        <p:xfrm>
          <a:off x="2220913" y="1393825"/>
          <a:ext cx="30607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9" name="Equation" r:id="rId3" imgW="3060360" imgH="2539800" progId="Equation.DSMT4">
                  <p:embed/>
                </p:oleObj>
              </mc:Choice>
              <mc:Fallback>
                <p:oleObj name="Equation" r:id="rId3" imgW="3060360" imgH="25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0913" y="1393825"/>
                        <a:ext cx="3060700" cy="2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688647"/>
              </p:ext>
            </p:extLst>
          </p:nvPr>
        </p:nvGraphicFramePr>
        <p:xfrm>
          <a:off x="3803650" y="4457700"/>
          <a:ext cx="411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0" name="Equation" r:id="rId5" imgW="4114800" imgH="380880" progId="Equation.DSMT4">
                  <p:embed/>
                </p:oleObj>
              </mc:Choice>
              <mc:Fallback>
                <p:oleObj name="Equation" r:id="rId5" imgW="41148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3650" y="4457700"/>
                        <a:ext cx="4114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651250" y="4191000"/>
            <a:ext cx="4419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473322"/>
              </p:ext>
            </p:extLst>
          </p:nvPr>
        </p:nvGraphicFramePr>
        <p:xfrm>
          <a:off x="3827463" y="5419725"/>
          <a:ext cx="4073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1" name="Equation" r:id="rId7" imgW="3288960" imgH="342720" progId="Equation.DSMT4">
                  <p:embed/>
                </p:oleObj>
              </mc:Choice>
              <mc:Fallback>
                <p:oleObj name="Equation" r:id="rId7" imgW="32889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27463" y="5419725"/>
                        <a:ext cx="407352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651250" y="5219271"/>
            <a:ext cx="4419600" cy="8005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1050" y="1463227"/>
            <a:ext cx="126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ideal gas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8872" y="2221032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Maier-</a:t>
            </a:r>
            <a:r>
              <a:rPr lang="en-US" sz="2400" dirty="0" err="1" smtClean="0">
                <a:solidFill>
                  <a:srgbClr val="008000"/>
                </a:solidFill>
              </a:rPr>
              <a:t>Saupe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8448" y="2935384"/>
            <a:ext cx="1374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~Onsager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48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9037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letting                                and</a:t>
            </a:r>
          </a:p>
          <a:p>
            <a:endParaRPr lang="en-US" dirty="0"/>
          </a:p>
          <a:p>
            <a:r>
              <a:rPr lang="en-US" dirty="0" smtClean="0"/>
              <a:t>substituting for            and            gives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Helmholtz Free Energy  (expanded log term)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454996"/>
              </p:ext>
            </p:extLst>
          </p:nvPr>
        </p:nvGraphicFramePr>
        <p:xfrm>
          <a:off x="800100" y="3290888"/>
          <a:ext cx="75438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33" name="Equation" r:id="rId4" imgW="7543800" imgH="1231560" progId="Equation.DSMT4">
                  <p:embed/>
                </p:oleObj>
              </mc:Choice>
              <mc:Fallback>
                <p:oleObj name="Equation" r:id="rId4" imgW="754380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3290888"/>
                        <a:ext cx="75438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953051"/>
              </p:ext>
            </p:extLst>
          </p:nvPr>
        </p:nvGraphicFramePr>
        <p:xfrm>
          <a:off x="3581400" y="4546600"/>
          <a:ext cx="1168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34" name="Equation" r:id="rId6" imgW="1168200" imgH="558720" progId="Equation.DSMT4">
                  <p:embed/>
                </p:oleObj>
              </mc:Choice>
              <mc:Fallback>
                <p:oleObj name="Equation" r:id="rId6" imgW="11682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4546600"/>
                        <a:ext cx="1168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629083"/>
              </p:ext>
            </p:extLst>
          </p:nvPr>
        </p:nvGraphicFramePr>
        <p:xfrm>
          <a:off x="4953000" y="4546600"/>
          <a:ext cx="1168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35" name="Equation" r:id="rId8" imgW="1168200" imgH="558720" progId="Equation.DSMT4">
                  <p:embed/>
                </p:oleObj>
              </mc:Choice>
              <mc:Fallback>
                <p:oleObj name="Equation" r:id="rId8" imgW="11682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546600"/>
                        <a:ext cx="1168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285690"/>
              </p:ext>
            </p:extLst>
          </p:nvPr>
        </p:nvGraphicFramePr>
        <p:xfrm>
          <a:off x="3987800" y="5003800"/>
          <a:ext cx="228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36" name="Equation" r:id="rId10" imgW="228600" imgH="253800" progId="Equation.DSMT4">
                  <p:embed/>
                </p:oleObj>
              </mc:Choice>
              <mc:Fallback>
                <p:oleObj name="Equation" r:id="rId10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87800" y="5003800"/>
                        <a:ext cx="2286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58373"/>
              </p:ext>
            </p:extLst>
          </p:nvPr>
        </p:nvGraphicFramePr>
        <p:xfrm>
          <a:off x="5435600" y="5003800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37" name="Equation" r:id="rId12" imgW="228600" imgH="241200" progId="Equation.DSMT4">
                  <p:embed/>
                </p:oleObj>
              </mc:Choice>
              <mc:Fallback>
                <p:oleObj name="Equation" r:id="rId12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003800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57435"/>
              </p:ext>
            </p:extLst>
          </p:nvPr>
        </p:nvGraphicFramePr>
        <p:xfrm>
          <a:off x="2066925" y="1220788"/>
          <a:ext cx="190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38" name="Equation" r:id="rId14" imgW="1904760" imgH="380880" progId="Equation.DSMT4">
                  <p:embed/>
                </p:oleObj>
              </mc:Choice>
              <mc:Fallback>
                <p:oleObj name="Equation" r:id="rId14" imgW="1904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66925" y="1220788"/>
                        <a:ext cx="1905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299842"/>
              </p:ext>
            </p:extLst>
          </p:nvPr>
        </p:nvGraphicFramePr>
        <p:xfrm>
          <a:off x="2819400" y="2098496"/>
          <a:ext cx="723901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39" name="Equation" r:id="rId16" imgW="723600" imgH="380880" progId="Equation.DSMT4">
                  <p:embed/>
                </p:oleObj>
              </mc:Choice>
              <mc:Fallback>
                <p:oleObj name="Equation" r:id="rId16" imgW="7236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819400" y="2098496"/>
                        <a:ext cx="723901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552358"/>
              </p:ext>
            </p:extLst>
          </p:nvPr>
        </p:nvGraphicFramePr>
        <p:xfrm>
          <a:off x="4366374" y="2100580"/>
          <a:ext cx="754381" cy="377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40" name="Equation" r:id="rId18" imgW="685800" imgH="342720" progId="Equation.DSMT4">
                  <p:embed/>
                </p:oleObj>
              </mc:Choice>
              <mc:Fallback>
                <p:oleObj name="Equation" r:id="rId18" imgW="6858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66374" y="2100580"/>
                        <a:ext cx="754381" cy="377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0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Orientational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minimizing       </a:t>
            </a:r>
            <a:r>
              <a:rPr lang="en-US" dirty="0" err="1" smtClean="0"/>
              <a:t>wrt</a:t>
            </a:r>
            <a:r>
              <a:rPr lang="en-US" dirty="0" smtClean="0"/>
              <a:t>            gives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              is the volume fraction,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                        is the anisotropic interaction strength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514600" y="1476675"/>
          <a:ext cx="254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33" name="Equation" r:id="rId3" imgW="253800" imgH="241200" progId="Equation.DSMT4">
                  <p:embed/>
                </p:oleObj>
              </mc:Choice>
              <mc:Fallback>
                <p:oleObj name="Equation" r:id="rId3" imgW="253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1476675"/>
                        <a:ext cx="2540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121614"/>
              </p:ext>
            </p:extLst>
          </p:nvPr>
        </p:nvGraphicFramePr>
        <p:xfrm>
          <a:off x="3492500" y="1441450"/>
          <a:ext cx="660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34" name="Equation" r:id="rId5" imgW="660240" imgH="330120" progId="Equation.DSMT4">
                  <p:embed/>
                </p:oleObj>
              </mc:Choice>
              <mc:Fallback>
                <p:oleObj name="Equation" r:id="rId5" imgW="6602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2500" y="1441450"/>
                        <a:ext cx="660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095611"/>
              </p:ext>
            </p:extLst>
          </p:nvPr>
        </p:nvGraphicFramePr>
        <p:xfrm>
          <a:off x="2520950" y="2422525"/>
          <a:ext cx="33162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35" name="Equation" r:id="rId7" imgW="3047760" imgH="863280" progId="Equation.DSMT4">
                  <p:embed/>
                </p:oleObj>
              </mc:Choice>
              <mc:Fallback>
                <p:oleObj name="Equation" r:id="rId7" imgW="30477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20950" y="2422525"/>
                        <a:ext cx="3316288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695113"/>
              </p:ext>
            </p:extLst>
          </p:nvPr>
        </p:nvGraphicFramePr>
        <p:xfrm>
          <a:off x="1904999" y="4038600"/>
          <a:ext cx="1030111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36" name="Equation" r:id="rId9" imgW="927000" imgH="342720" progId="Equation.DSMT4">
                  <p:embed/>
                </p:oleObj>
              </mc:Choice>
              <mc:Fallback>
                <p:oleObj name="Equation" r:id="rId9" imgW="927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4999" y="4038600"/>
                        <a:ext cx="1030111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657850"/>
              </p:ext>
            </p:extLst>
          </p:nvPr>
        </p:nvGraphicFramePr>
        <p:xfrm>
          <a:off x="1734395" y="4724400"/>
          <a:ext cx="1466005" cy="706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37" name="Equation" r:id="rId11" imgW="1396800" imgH="672840" progId="Equation.DSMT4">
                  <p:embed/>
                </p:oleObj>
              </mc:Choice>
              <mc:Fallback>
                <p:oleObj name="Equation" r:id="rId11" imgW="13968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34395" y="4724400"/>
                        <a:ext cx="1466005" cy="706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2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this           the free energy density        becomes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                            and </a:t>
            </a:r>
          </a:p>
          <a:p>
            <a:endParaRPr lang="en-US" dirty="0"/>
          </a:p>
          <a:p>
            <a:r>
              <a:rPr lang="en-US" dirty="0" smtClean="0"/>
              <a:t>and minimizing       </a:t>
            </a:r>
            <a:r>
              <a:rPr lang="en-US" dirty="0" err="1" smtClean="0"/>
              <a:t>wrt</a:t>
            </a:r>
            <a:r>
              <a:rPr lang="en-US" dirty="0" smtClean="0"/>
              <a:t>      gives the self-consistent equation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585041"/>
              </p:ext>
            </p:extLst>
          </p:nvPr>
        </p:nvGraphicFramePr>
        <p:xfrm>
          <a:off x="6192423" y="1003814"/>
          <a:ext cx="368808" cy="30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9" name="Equation" r:id="rId3" imgW="304560" imgH="253800" progId="Equation.DSMT4">
                  <p:embed/>
                </p:oleObj>
              </mc:Choice>
              <mc:Fallback>
                <p:oleObj name="Equation" r:id="rId3" imgW="304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2423" y="1003814"/>
                        <a:ext cx="368808" cy="307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29663"/>
              </p:ext>
            </p:extLst>
          </p:nvPr>
        </p:nvGraphicFramePr>
        <p:xfrm>
          <a:off x="1397000" y="1857938"/>
          <a:ext cx="6007100" cy="740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0" name="Equation" r:id="rId5" imgW="5460840" imgH="672840" progId="Equation.DSMT4">
                  <p:embed/>
                </p:oleObj>
              </mc:Choice>
              <mc:Fallback>
                <p:oleObj name="Equation" r:id="rId5" imgW="54608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7000" y="1857938"/>
                        <a:ext cx="6007100" cy="740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926645"/>
              </p:ext>
            </p:extLst>
          </p:nvPr>
        </p:nvGraphicFramePr>
        <p:xfrm>
          <a:off x="3032760" y="4102100"/>
          <a:ext cx="33528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1" name="Equation" r:id="rId7" imgW="304560" imgH="253800" progId="Equation.DSMT4">
                  <p:embed/>
                </p:oleObj>
              </mc:Choice>
              <mc:Fallback>
                <p:oleObj name="Equation" r:id="rId7" imgW="304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760" y="4102100"/>
                        <a:ext cx="33528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41189"/>
              </p:ext>
            </p:extLst>
          </p:nvPr>
        </p:nvGraphicFramePr>
        <p:xfrm>
          <a:off x="4015931" y="4066249"/>
          <a:ext cx="261239" cy="32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2" name="Equation" r:id="rId9" imgW="215640" imgH="266400" progId="Equation.DSMT4">
                  <p:embed/>
                </p:oleObj>
              </mc:Choice>
              <mc:Fallback>
                <p:oleObj name="Equation" r:id="rId9" imgW="2156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15931" y="4066249"/>
                        <a:ext cx="261239" cy="322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50916"/>
              </p:ext>
            </p:extLst>
          </p:nvPr>
        </p:nvGraphicFramePr>
        <p:xfrm>
          <a:off x="2948369" y="4748821"/>
          <a:ext cx="2904363" cy="1336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3" name="Equation" r:id="rId11" imgW="2400120" imgH="1104840" progId="Equation.DSMT4">
                  <p:embed/>
                </p:oleObj>
              </mc:Choice>
              <mc:Fallback>
                <p:oleObj name="Equation" r:id="rId11" imgW="240012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48369" y="4748821"/>
                        <a:ext cx="2904363" cy="1336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270500" y="2971800"/>
          <a:ext cx="1397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4" name="Equation" r:id="rId13" imgW="1396800" imgH="672840" progId="Equation.DSMT4">
                  <p:embed/>
                </p:oleObj>
              </mc:Choice>
              <mc:Fallback>
                <p:oleObj name="Equation" r:id="rId13" imgW="139680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2971800"/>
                        <a:ext cx="13970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222500" y="2971800"/>
          <a:ext cx="1358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5" name="Equation" r:id="rId15" imgW="1358640" imgH="672840" progId="Equation.DSMT4">
                  <p:embed/>
                </p:oleObj>
              </mc:Choice>
              <mc:Fallback>
                <p:oleObj name="Equation" r:id="rId15" imgW="13586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2971800"/>
                        <a:ext cx="1358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708395"/>
              </p:ext>
            </p:extLst>
          </p:nvPr>
        </p:nvGraphicFramePr>
        <p:xfrm>
          <a:off x="2087563" y="993775"/>
          <a:ext cx="7270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6" name="Equation" r:id="rId17" imgW="660240" imgH="330120" progId="Equation.DSMT4">
                  <p:embed/>
                </p:oleObj>
              </mc:Choice>
              <mc:Fallback>
                <p:oleObj name="Equation" r:id="rId17" imgW="6602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87563" y="993775"/>
                        <a:ext cx="727075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41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Modified Onsager theory (a=b=0)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0DA2-282C-EC4E-8F01-A92E2BBA4F5A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334131" y="3497572"/>
            <a:ext cx="2590800" cy="2045037"/>
            <a:chOff x="6419850" y="1551789"/>
            <a:chExt cx="2590800" cy="2045037"/>
          </a:xfrm>
        </p:grpSpPr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6419850" y="1551789"/>
              <a:ext cx="231005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u="sng" dirty="0" err="1" smtClean="0"/>
                <a:t>Lyotropic</a:t>
              </a:r>
              <a:r>
                <a:rPr lang="en-US" sz="2200" u="sng" dirty="0" smtClean="0"/>
                <a:t> </a:t>
              </a:r>
              <a:r>
                <a:rPr lang="en-US" sz="2200" u="sng" dirty="0"/>
                <a:t>Ordering</a:t>
              </a: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6994525" y="2179188"/>
              <a:ext cx="1241425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chemeClr val="hlink"/>
                  </a:solidFill>
                </a:rPr>
                <a:t>Isotropic</a:t>
              </a: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6994525" y="3169788"/>
              <a:ext cx="1209675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rgbClr val="0000FF"/>
                  </a:solidFill>
                </a:rPr>
                <a:t>Nematic</a:t>
              </a:r>
            </a:p>
          </p:txBody>
        </p:sp>
        <p:sp>
          <p:nvSpPr>
            <p:cNvPr id="12" name="Line 31"/>
            <p:cNvSpPr>
              <a:spLocks noChangeShapeType="1"/>
            </p:cNvSpPr>
            <p:nvPr/>
          </p:nvSpPr>
          <p:spPr bwMode="auto">
            <a:xfrm>
              <a:off x="7543800" y="2572888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7756525" y="2736401"/>
              <a:ext cx="12541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5050"/>
                  </a:solidFill>
                </a:rPr>
                <a:t>first order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37671" y="3339855"/>
            <a:ext cx="2267438" cy="2463798"/>
            <a:chOff x="1401250" y="1348943"/>
            <a:chExt cx="2267438" cy="2463798"/>
          </a:xfrm>
        </p:grpSpPr>
        <p:sp>
          <p:nvSpPr>
            <p:cNvPr id="16" name="TextBox 15"/>
            <p:cNvSpPr txBox="1"/>
            <p:nvPr/>
          </p:nvSpPr>
          <p:spPr>
            <a:xfrm>
              <a:off x="1777369" y="2571281"/>
              <a:ext cx="10811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unstable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17934" y="3412631"/>
              <a:ext cx="13507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metastable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01250" y="1348943"/>
              <a:ext cx="8118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stable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81457" y="1580959"/>
              <a:ext cx="10286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</a:rPr>
                <a:t>nematic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1000" y="2667000"/>
            <a:ext cx="7021513" cy="3455045"/>
            <a:chOff x="575947" y="2901305"/>
            <a:chExt cx="7021513" cy="3455045"/>
          </a:xfrm>
        </p:grpSpPr>
        <p:grpSp>
          <p:nvGrpSpPr>
            <p:cNvPr id="7" name="Group 6"/>
            <p:cNvGrpSpPr/>
            <p:nvPr/>
          </p:nvGrpSpPr>
          <p:grpSpPr>
            <a:xfrm>
              <a:off x="575947" y="2901305"/>
              <a:ext cx="5098348" cy="3455045"/>
              <a:chOff x="575947" y="2901305"/>
              <a:chExt cx="5098348" cy="3455045"/>
            </a:xfrm>
          </p:grpSpPr>
          <p:pic>
            <p:nvPicPr>
              <p:cNvPr id="16794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947" y="3311503"/>
                <a:ext cx="5098348" cy="30448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1201782" y="5069548"/>
                <a:ext cx="11430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hlink"/>
                    </a:solidFill>
                  </a:rPr>
                  <a:t>Isotropic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01782" y="2901305"/>
                <a:ext cx="29826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Order parameter S vs. </a:t>
                </a:r>
                <a:endParaRPr lang="en-US" sz="2400" dirty="0"/>
              </a:p>
            </p:txBody>
          </p:sp>
        </p:grp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4898753"/>
                </p:ext>
              </p:extLst>
            </p:nvPr>
          </p:nvGraphicFramePr>
          <p:xfrm>
            <a:off x="5654360" y="5026968"/>
            <a:ext cx="1943100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62" name="Equation" r:id="rId5" imgW="1942920" imgH="380880" progId="Equation.DSMT4">
                    <p:embed/>
                  </p:oleObj>
                </mc:Choice>
                <mc:Fallback>
                  <p:oleObj name="Equation" r:id="rId5" imgW="1942920" imgH="380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4360" y="5026968"/>
                          <a:ext cx="1943100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7358079"/>
                </p:ext>
              </p:extLst>
            </p:nvPr>
          </p:nvGraphicFramePr>
          <p:xfrm>
            <a:off x="5923524" y="4662370"/>
            <a:ext cx="1155700" cy="380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63" name="Equation" r:id="rId7" imgW="1155600" imgH="342720" progId="Equation.DSMT4">
                    <p:embed/>
                  </p:oleObj>
                </mc:Choice>
                <mc:Fallback>
                  <p:oleObj name="Equation" r:id="rId7" imgW="1155600" imgH="342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3524" y="4662370"/>
                          <a:ext cx="1155700" cy="380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863262"/>
              </p:ext>
            </p:extLst>
          </p:nvPr>
        </p:nvGraphicFramePr>
        <p:xfrm>
          <a:off x="3863224" y="2693045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4" name="Equation" r:id="rId9" imgW="304560" imgH="342720" progId="Equation.DSMT4">
                  <p:embed/>
                </p:oleObj>
              </mc:Choice>
              <mc:Fallback>
                <p:oleObj name="Equation" r:id="rId9" imgW="3045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63224" y="2693045"/>
                        <a:ext cx="304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883709"/>
              </p:ext>
            </p:extLst>
          </p:nvPr>
        </p:nvGraphicFramePr>
        <p:xfrm>
          <a:off x="3251835" y="990600"/>
          <a:ext cx="2640330" cy="121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5" name="Equation" r:id="rId11" imgW="2400120" imgH="1104840" progId="Equation.DSMT4">
                  <p:embed/>
                </p:oleObj>
              </mc:Choice>
              <mc:Fallback>
                <p:oleObj name="Equation" r:id="rId11" imgW="240012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835" y="990600"/>
                        <a:ext cx="2640330" cy="1215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6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Maier-</a:t>
            </a:r>
            <a:r>
              <a:rPr lang="en-US" sz="4000" dirty="0" err="1" smtClean="0"/>
              <a:t>Saupe</a:t>
            </a:r>
            <a:r>
              <a:rPr lang="en-US" sz="4000" dirty="0" smtClean="0"/>
              <a:t> theory  (c=d=0)</a:t>
            </a:r>
            <a:endParaRPr lang="en-US" sz="4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143625" y="3593354"/>
            <a:ext cx="3000375" cy="2045036"/>
            <a:chOff x="6010275" y="1551790"/>
            <a:chExt cx="3000375" cy="2045036"/>
          </a:xfrm>
        </p:grpSpPr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6010275" y="1551790"/>
              <a:ext cx="3000375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u="sng" dirty="0" err="1"/>
                <a:t>Thermotropic</a:t>
              </a:r>
              <a:r>
                <a:rPr lang="en-US" sz="2200" u="sng" dirty="0"/>
                <a:t> Ordering</a:t>
              </a: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6994525" y="2179188"/>
              <a:ext cx="1241425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chemeClr val="hlink"/>
                  </a:solidFill>
                </a:rPr>
                <a:t>Isotropic</a:t>
              </a:r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6994525" y="3169788"/>
              <a:ext cx="1209675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dirty="0" err="1">
                  <a:solidFill>
                    <a:srgbClr val="0000FF"/>
                  </a:solidFill>
                </a:rPr>
                <a:t>Nematic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7543800" y="2572888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7756525" y="2736401"/>
              <a:ext cx="12541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5050"/>
                  </a:solidFill>
                </a:rPr>
                <a:t>first order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53217" y="26670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7828" name="Rectangle 77827"/>
          <p:cNvSpPr/>
          <p:nvPr/>
        </p:nvSpPr>
        <p:spPr>
          <a:xfrm>
            <a:off x="4421959" y="26670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130" y="2442514"/>
            <a:ext cx="5324469" cy="3983513"/>
            <a:chOff x="826177" y="943666"/>
            <a:chExt cx="5324469" cy="2957572"/>
          </a:xfrm>
        </p:grpSpPr>
        <p:pic>
          <p:nvPicPr>
            <p:cNvPr id="77830" name="Picture 7782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177" y="1294897"/>
              <a:ext cx="4245623" cy="260634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369632" y="943666"/>
              <a:ext cx="29890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</a:t>
              </a:r>
              <a:r>
                <a:rPr lang="en-US" sz="2400" dirty="0" smtClean="0"/>
                <a:t>rder parameter S </a:t>
              </a:r>
              <a:r>
                <a:rPr lang="en-US" sz="2400" dirty="0" err="1" smtClean="0"/>
                <a:t>vs</a:t>
              </a:r>
              <a:r>
                <a:rPr lang="en-US" sz="2400" dirty="0" smtClean="0"/>
                <a:t> </a:t>
              </a:r>
              <a:r>
                <a:rPr lang="en-US" sz="2000" dirty="0" smtClean="0"/>
                <a:t>T</a:t>
              </a:r>
              <a:endParaRPr lang="en-US" sz="2000" dirty="0"/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5007646" y="2556228"/>
              <a:ext cx="1143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hlink"/>
                  </a:solidFill>
                </a:rPr>
                <a:t>Isotropic</a:t>
              </a: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0DA2-282C-EC4E-8F01-A92E2BBA4F5A}" type="slidenum">
              <a:rPr lang="en-US" smtClean="0"/>
              <a:t>35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70239" y="3719734"/>
            <a:ext cx="2254734" cy="1810077"/>
            <a:chOff x="1369632" y="1699580"/>
            <a:chExt cx="2254734" cy="1810077"/>
          </a:xfrm>
        </p:grpSpPr>
        <p:sp>
          <p:nvSpPr>
            <p:cNvPr id="14" name="TextBox 13"/>
            <p:cNvSpPr txBox="1"/>
            <p:nvPr/>
          </p:nvSpPr>
          <p:spPr>
            <a:xfrm>
              <a:off x="1657041" y="2368154"/>
              <a:ext cx="10811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unstable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73612" y="3109547"/>
              <a:ext cx="13507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metastable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69632" y="1750945"/>
              <a:ext cx="8118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stable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41534" y="1699580"/>
              <a:ext cx="10286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00FF"/>
                  </a:solidFill>
                </a:rPr>
                <a:t>nematic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5524565" y="4600505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9" name="Equation" r:id="rId5" imgW="1155600" imgH="342720" progId="Equation.DSMT4">
                  <p:embed/>
                </p:oleObj>
              </mc:Choice>
              <mc:Fallback>
                <p:oleObj name="Equation" r:id="rId5" imgW="1155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65" y="4600505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887306"/>
              </p:ext>
            </p:extLst>
          </p:nvPr>
        </p:nvGraphicFramePr>
        <p:xfrm>
          <a:off x="5078794" y="4986856"/>
          <a:ext cx="2374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0" name="Equation" r:id="rId7" imgW="2374560" imgH="342720" progId="Equation.DSMT4">
                  <p:embed/>
                </p:oleObj>
              </mc:Choice>
              <mc:Fallback>
                <p:oleObj name="Equation" r:id="rId7" imgW="23745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794" y="4986856"/>
                        <a:ext cx="2374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946171"/>
              </p:ext>
            </p:extLst>
          </p:nvPr>
        </p:nvGraphicFramePr>
        <p:xfrm>
          <a:off x="3131185" y="1143000"/>
          <a:ext cx="2640330" cy="121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1" name="Equation" r:id="rId9" imgW="2400300" imgH="1104900" progId="Equation.DSMT4">
                  <p:embed/>
                </p:oleObj>
              </mc:Choice>
              <mc:Fallback>
                <p:oleObj name="Equation" r:id="rId9" imgW="2400300" imgH="1104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185" y="1143000"/>
                        <a:ext cx="2640330" cy="1215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2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M-S--O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63" y="1205706"/>
            <a:ext cx="8229600" cy="49658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0DA2-282C-EC4E-8F01-A92E2BBA4F5A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5330" y="2573140"/>
            <a:ext cx="461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parameter  vs. </a:t>
            </a:r>
            <a:r>
              <a:rPr lang="en-US" dirty="0"/>
              <a:t>t</a:t>
            </a:r>
            <a:r>
              <a:rPr lang="en-US" dirty="0" smtClean="0"/>
              <a:t>emp and number density</a:t>
            </a:r>
            <a:endParaRPr lang="en-US" dirty="0"/>
          </a:p>
        </p:txBody>
      </p:sp>
      <p:pic>
        <p:nvPicPr>
          <p:cNvPr id="175107" name="Picture 3" descr="D:\xyz\Dropbox\PPM_MYP_XYZ\MS_Onsager\TRS_6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77" y="801523"/>
            <a:ext cx="7359445" cy="55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M-S--O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0DA2-282C-EC4E-8F01-A92E2BBA4F5A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866" y="2416612"/>
            <a:ext cx="461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parameter  vs. </a:t>
            </a:r>
            <a:r>
              <a:rPr lang="en-US" dirty="0"/>
              <a:t>t</a:t>
            </a:r>
            <a:r>
              <a:rPr lang="en-US" dirty="0" smtClean="0"/>
              <a:t>emp and number density</a:t>
            </a:r>
            <a:endParaRPr lang="en-US" dirty="0"/>
          </a:p>
        </p:txBody>
      </p:sp>
      <p:pic>
        <p:nvPicPr>
          <p:cNvPr id="175107" name="Picture 3" descr="D:\xyz\Dropbox\PPM_MYP_XYZ\MS_Onsager\TRS_6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5" y="2785944"/>
            <a:ext cx="4476465" cy="33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0" name="Picture 2" descr="D:\xyz\Dropbox\PPM_MYP_XYZ\MS_Onsager\TRF_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4" y="2785943"/>
            <a:ext cx="4476465" cy="335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69371" y="2440830"/>
            <a:ext cx="339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energy for different solutions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58364" y="1223397"/>
          <a:ext cx="5461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4" name="Equation" r:id="rId5" imgW="5460840" imgH="672840" progId="Equation.DSMT4">
                  <p:embed/>
                </p:oleObj>
              </mc:Choice>
              <mc:Fallback>
                <p:oleObj name="Equation" r:id="rId5" imgW="54608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64" y="1223397"/>
                        <a:ext cx="54610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3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Equation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5841"/>
            <a:ext cx="8229600" cy="52117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change variables: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ingle control parameter: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4082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917582"/>
              </p:ext>
            </p:extLst>
          </p:nvPr>
        </p:nvGraphicFramePr>
        <p:xfrm>
          <a:off x="946150" y="1490345"/>
          <a:ext cx="6007100" cy="740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6" name="Equation" r:id="rId3" imgW="5460840" imgH="672840" progId="Equation.DSMT4">
                  <p:embed/>
                </p:oleObj>
              </mc:Choice>
              <mc:Fallback>
                <p:oleObj name="Equation" r:id="rId3" imgW="54608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6150" y="1490345"/>
                        <a:ext cx="6007100" cy="740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810000" y="2590800"/>
          <a:ext cx="914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7" name="Equation" r:id="rId5" imgW="914400" imgH="342720" progId="Equation.DSMT4">
                  <p:embed/>
                </p:oleObj>
              </mc:Choice>
              <mc:Fallback>
                <p:oleObj name="Equation" r:id="rId5" imgW="914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0" y="2590800"/>
                        <a:ext cx="914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399436"/>
              </p:ext>
            </p:extLst>
          </p:nvPr>
        </p:nvGraphicFramePr>
        <p:xfrm>
          <a:off x="935852" y="3623945"/>
          <a:ext cx="6160770" cy="740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8" name="Equation" r:id="rId7" imgW="5600520" imgH="672840" progId="Equation.DSMT4">
                  <p:embed/>
                </p:oleObj>
              </mc:Choice>
              <mc:Fallback>
                <p:oleObj name="Equation" r:id="rId7" imgW="56005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5852" y="3623945"/>
                        <a:ext cx="6160770" cy="740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105400" y="4703763"/>
          <a:ext cx="2057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9" name="Equation" r:id="rId9" imgW="2057400" imgH="1473120" progId="Equation.DSMT4">
                  <p:embed/>
                </p:oleObj>
              </mc:Choice>
              <mc:Fallback>
                <p:oleObj name="Equation" r:id="rId9" imgW="205740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5400" y="4703763"/>
                        <a:ext cx="2057400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Equation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is given by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substitution gives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qualitative agreement with experiment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480837"/>
              </p:ext>
            </p:extLst>
          </p:nvPr>
        </p:nvGraphicFramePr>
        <p:xfrm>
          <a:off x="2703576" y="1676591"/>
          <a:ext cx="2212848" cy="875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8" name="Equation" r:id="rId3" imgW="1828800" imgH="723600" progId="Equation.DSMT4">
                  <p:embed/>
                </p:oleObj>
              </mc:Choice>
              <mc:Fallback>
                <p:oleObj name="Equation" r:id="rId3" imgW="18288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3576" y="1676591"/>
                        <a:ext cx="2212848" cy="875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455192"/>
              </p:ext>
            </p:extLst>
          </p:nvPr>
        </p:nvGraphicFramePr>
        <p:xfrm>
          <a:off x="2695313" y="3314701"/>
          <a:ext cx="31654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9" name="Equation" r:id="rId5" imgW="2616120" imgH="672840" progId="Equation.DSMT4">
                  <p:embed/>
                </p:oleObj>
              </mc:Choice>
              <mc:Fallback>
                <p:oleObj name="Equation" r:id="rId5" imgW="26161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5313" y="3314701"/>
                        <a:ext cx="3165475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473312"/>
              </p:ext>
            </p:extLst>
          </p:nvPr>
        </p:nvGraphicFramePr>
        <p:xfrm>
          <a:off x="7190994" y="5407660"/>
          <a:ext cx="276606" cy="30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0" name="Equation" r:id="rId7" imgW="228600" imgH="253800" progId="Equation.DSMT4">
                  <p:embed/>
                </p:oleObj>
              </mc:Choice>
              <mc:Fallback>
                <p:oleObj name="Equation" r:id="rId7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90994" y="5407660"/>
                        <a:ext cx="276606" cy="307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14600" y="3200400"/>
            <a:ext cx="37338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9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</a:rPr>
              <a:t>Motivation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11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liquid crystal phase is interesting and important </a:t>
            </a:r>
          </a:p>
          <a:p>
            <a:endParaRPr lang="en-US" dirty="0" smtClean="0"/>
          </a:p>
          <a:p>
            <a:r>
              <a:rPr lang="en-US" dirty="0" smtClean="0"/>
              <a:t>in spite of considerable study, still incompletely understood </a:t>
            </a:r>
          </a:p>
          <a:p>
            <a:endParaRPr lang="en-US" dirty="0" smtClean="0"/>
          </a:p>
          <a:p>
            <a:r>
              <a:rPr lang="en-US" dirty="0" smtClean="0"/>
              <a:t>phenomena of particular interest:</a:t>
            </a:r>
          </a:p>
          <a:p>
            <a:pPr lvl="1"/>
            <a:r>
              <a:rPr lang="en-US" dirty="0" smtClean="0"/>
              <a:t>dependence of density and </a:t>
            </a:r>
            <a:r>
              <a:rPr lang="en-US" dirty="0" err="1" smtClean="0"/>
              <a:t>orientational</a:t>
            </a:r>
            <a:r>
              <a:rPr lang="en-US" dirty="0" smtClean="0"/>
              <a:t> order on temperature and pressure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Equation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is given by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substitution gives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qualitative agreement with experiment</a:t>
            </a:r>
          </a:p>
          <a:p>
            <a:endParaRPr lang="en-US" dirty="0"/>
          </a:p>
          <a:p>
            <a:r>
              <a:rPr lang="en-US" u="sng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 density remains finite regardless of       !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03576" y="1676591"/>
          <a:ext cx="2212848" cy="875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9" name="Equation" r:id="rId3" imgW="1828800" imgH="723600" progId="Equation.DSMT4">
                  <p:embed/>
                </p:oleObj>
              </mc:Choice>
              <mc:Fallback>
                <p:oleObj name="Equation" r:id="rId3" imgW="18288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3576" y="1676591"/>
                        <a:ext cx="2212848" cy="875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95313" y="3314701"/>
          <a:ext cx="31654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0" name="Equation" r:id="rId5" imgW="2616120" imgH="672840" progId="Equation.DSMT4">
                  <p:embed/>
                </p:oleObj>
              </mc:Choice>
              <mc:Fallback>
                <p:oleObj name="Equation" r:id="rId5" imgW="26161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5313" y="3314701"/>
                        <a:ext cx="3165475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190994" y="5407660"/>
          <a:ext cx="276606" cy="30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1" name="Equation" r:id="rId7" imgW="228600" imgH="253800" progId="Equation.DSMT4">
                  <p:embed/>
                </p:oleObj>
              </mc:Choice>
              <mc:Fallback>
                <p:oleObj name="Equation" r:id="rId7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90994" y="5407660"/>
                        <a:ext cx="276606" cy="307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14600" y="3200400"/>
            <a:ext cx="37338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31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848600" cy="1470025"/>
          </a:xfrm>
        </p:spPr>
        <p:txBody>
          <a:bodyPr/>
          <a:lstStyle/>
          <a:p>
            <a:pPr algn="ctr"/>
            <a:r>
              <a:rPr lang="en-US" sz="2800" dirty="0" smtClean="0"/>
              <a:t>Phase separation </a:t>
            </a:r>
            <a:br>
              <a:rPr lang="en-US" sz="2800" dirty="0" smtClean="0"/>
            </a:br>
            <a:r>
              <a:rPr lang="en-US" sz="2800" dirty="0" smtClean="0"/>
              <a:t>in a one component </a:t>
            </a:r>
            <a:r>
              <a:rPr lang="en-US" sz="2800" dirty="0" err="1" smtClean="0"/>
              <a:t>nematic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component</a:t>
            </a:r>
          </a:p>
          <a:p>
            <a:endParaRPr lang="en-US" dirty="0" smtClean="0"/>
          </a:p>
          <a:p>
            <a:r>
              <a:rPr lang="en-US" dirty="0" smtClean="0"/>
              <a:t>for coexistence, must have, in each phase,  equal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chemical potential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pressure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 smtClean="0"/>
              <a:t>equivalent to double tangent construction on     .	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191000" y="2514600"/>
          <a:ext cx="952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88" name="Equation" r:id="rId3" imgW="952200" imgH="723600" progId="Equation.DSMT4">
                  <p:embed/>
                </p:oleObj>
              </mc:Choice>
              <mc:Fallback>
                <p:oleObj name="Equation" r:id="rId3" imgW="9522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514600"/>
                        <a:ext cx="952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114800" y="3276600"/>
          <a:ext cx="1816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89" name="Equation" r:id="rId5" imgW="1815840" imgH="723600" progId="Equation.DSMT4">
                  <p:embed/>
                </p:oleObj>
              </mc:Choice>
              <mc:Fallback>
                <p:oleObj name="Equation" r:id="rId5" imgW="18158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276600"/>
                        <a:ext cx="18161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010400" y="4800600"/>
          <a:ext cx="304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90" name="Equation" r:id="rId7" imgW="304560" imgH="266400" progId="Equation.DSMT4">
                  <p:embed/>
                </p:oleObj>
              </mc:Choice>
              <mc:Fallback>
                <p:oleObj name="Equation" r:id="rId7" imgW="304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0400" y="4800600"/>
                        <a:ext cx="304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4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look at the free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5841"/>
            <a:ext cx="8229600" cy="52117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change variables: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ingle control parameter: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4082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163284"/>
              </p:ext>
            </p:extLst>
          </p:nvPr>
        </p:nvGraphicFramePr>
        <p:xfrm>
          <a:off x="946150" y="1490345"/>
          <a:ext cx="6007100" cy="740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42" name="Equation" r:id="rId3" imgW="5460840" imgH="672840" progId="Equation.DSMT4">
                  <p:embed/>
                </p:oleObj>
              </mc:Choice>
              <mc:Fallback>
                <p:oleObj name="Equation" r:id="rId3" imgW="54608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6150" y="1490345"/>
                        <a:ext cx="6007100" cy="740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810000" y="2590800"/>
          <a:ext cx="914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43" name="Equation" r:id="rId5" imgW="914400" imgH="342720" progId="Equation.DSMT4">
                  <p:embed/>
                </p:oleObj>
              </mc:Choice>
              <mc:Fallback>
                <p:oleObj name="Equation" r:id="rId5" imgW="914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0" y="2590800"/>
                        <a:ext cx="914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446047"/>
              </p:ext>
            </p:extLst>
          </p:nvPr>
        </p:nvGraphicFramePr>
        <p:xfrm>
          <a:off x="935852" y="3623945"/>
          <a:ext cx="6160770" cy="740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44" name="Equation" r:id="rId7" imgW="5600520" imgH="672840" progId="Equation.DSMT4">
                  <p:embed/>
                </p:oleObj>
              </mc:Choice>
              <mc:Fallback>
                <p:oleObj name="Equation" r:id="rId7" imgW="56005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5852" y="3623945"/>
                        <a:ext cx="6160770" cy="740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105400" y="4703763"/>
          <a:ext cx="2057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45" name="Equation" r:id="rId9" imgW="2057400" imgH="1473120" progId="Equation.DSMT4">
                  <p:embed/>
                </p:oleObj>
              </mc:Choice>
              <mc:Fallback>
                <p:oleObj name="Equation" r:id="rId9" imgW="205740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5400" y="4703763"/>
                        <a:ext cx="2057400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8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Double tangent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plot       vs.</a:t>
            </a:r>
          </a:p>
          <a:p>
            <a:endParaRPr lang="en-US" dirty="0"/>
          </a:p>
          <a:p>
            <a:pPr lvl="1"/>
            <a:r>
              <a:rPr lang="en-US" dirty="0" smtClean="0"/>
              <a:t>in general, have three branches:              ,           ,       </a:t>
            </a:r>
          </a:p>
          <a:p>
            <a:pPr marL="457200" lvl="1" indent="0">
              <a:buNone/>
            </a:pPr>
            <a:r>
              <a:rPr lang="en-US" dirty="0" smtClean="0"/>
              <a:t>                               two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construct </a:t>
            </a:r>
          </a:p>
          <a:p>
            <a:pPr marL="0" indent="0">
              <a:buNone/>
            </a:pPr>
            <a:r>
              <a:rPr lang="en-US" dirty="0" smtClean="0"/>
              <a:t>    double tangents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challenging!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533939" y="1485900"/>
          <a:ext cx="304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56" name="Equation" r:id="rId3" imgW="304560" imgH="266400" progId="Equation.DSMT4">
                  <p:embed/>
                </p:oleObj>
              </mc:Choice>
              <mc:Fallback>
                <p:oleObj name="Equation" r:id="rId3" imgW="304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3939" y="1485900"/>
                        <a:ext cx="304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463800" y="1485900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57" name="Equation" r:id="rId5" imgW="253800" imgH="279360" progId="Equation.DSMT4">
                  <p:embed/>
                </p:oleObj>
              </mc:Choice>
              <mc:Fallback>
                <p:oleObj name="Equation" r:id="rId5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3800" y="1485900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638800" y="2286000"/>
          <a:ext cx="66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58" name="Equation" r:id="rId7" imgW="660240" imgH="279360" progId="Equation.DSMT4">
                  <p:embed/>
                </p:oleObj>
              </mc:Choice>
              <mc:Fallback>
                <p:oleObj name="Equation" r:id="rId7" imgW="660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8800" y="2286000"/>
                        <a:ext cx="660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553200" y="2286000"/>
          <a:ext cx="673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59" name="Equation" r:id="rId9" imgW="672840" imgH="279360" progId="Equation.DSMT4">
                  <p:embed/>
                </p:oleObj>
              </mc:Choice>
              <mc:Fallback>
                <p:oleObj name="Equation" r:id="rId9" imgW="672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53200" y="2286000"/>
                        <a:ext cx="673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7626350" y="2286000"/>
          <a:ext cx="66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60" name="Equation" r:id="rId11" imgW="660240" imgH="279360" progId="Equation.DSMT4">
                  <p:embed/>
                </p:oleObj>
              </mc:Choice>
              <mc:Fallback>
                <p:oleObj name="Equation" r:id="rId11" imgW="660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26350" y="2286000"/>
                        <a:ext cx="660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/>
          <a:srcRect l="3625" t="16050" r="52625" b="7846"/>
          <a:stretch/>
        </p:blipFill>
        <p:spPr>
          <a:xfrm>
            <a:off x="3200400" y="3305608"/>
            <a:ext cx="5835730" cy="285512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5304935" y="3810000"/>
            <a:ext cx="3657600" cy="2209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99000" y="4356101"/>
            <a:ext cx="0" cy="1676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>
            <a:off x="5537200" y="5194300"/>
            <a:ext cx="0" cy="1676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546600" y="4051301"/>
          <a:ext cx="304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61" name="Equation" r:id="rId14" imgW="304560" imgH="266400" progId="Equation.DSMT4">
                  <p:embed/>
                </p:oleObj>
              </mc:Choice>
              <mc:Fallback>
                <p:oleObj name="Equation" r:id="rId14" imgW="304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6600" y="4051301"/>
                        <a:ext cx="304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6604000" y="5892800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62" name="Equation" r:id="rId15" imgW="253800" imgH="279360" progId="Equation.DSMT4">
                  <p:embed/>
                </p:oleObj>
              </mc:Choice>
              <mc:Fallback>
                <p:oleObj name="Equation" r:id="rId15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04000" y="5892800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2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approach: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 pressure        vs. chemical potential     </a:t>
            </a:r>
          </a:p>
          <a:p>
            <a:pPr marL="0" indent="0">
              <a:buNone/>
            </a:pPr>
            <a:r>
              <a:rPr lang="en-US" dirty="0" smtClean="0"/>
              <a:t>    with     as parameter</a:t>
            </a:r>
          </a:p>
          <a:p>
            <a:endParaRPr lang="en-US" dirty="0"/>
          </a:p>
          <a:p>
            <a:r>
              <a:rPr lang="en-US" dirty="0" smtClean="0"/>
              <a:t>at coexistence, curve should cross over itself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819400" y="1040107"/>
          <a:ext cx="279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0" name="Equation" r:id="rId3" imgW="279360" imgH="253800" progId="Equation.DSMT4">
                  <p:embed/>
                </p:oleObj>
              </mc:Choice>
              <mc:Fallback>
                <p:oleObj name="Equation" r:id="rId3" imgW="279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040107"/>
                        <a:ext cx="279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311900" y="1068387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1" name="Equation" r:id="rId5" imgW="241200" imgH="266400" progId="Equation.DSMT4">
                  <p:embed/>
                </p:oleObj>
              </mc:Choice>
              <mc:Fallback>
                <p:oleObj name="Equation" r:id="rId5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1900" y="1068387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541282" y="1447800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2" name="Equation" r:id="rId7" imgW="253800" imgH="279360" progId="Equation.DSMT4">
                  <p:embed/>
                </p:oleObj>
              </mc:Choice>
              <mc:Fallback>
                <p:oleObj name="Equation" r:id="rId7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1282" y="1447800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057400" y="4800600"/>
          <a:ext cx="3733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3" name="Equation" r:id="rId9" imgW="3733560" imgH="723600" progId="Equation.DSMT4">
                  <p:embed/>
                </p:oleObj>
              </mc:Choice>
              <mc:Fallback>
                <p:oleObj name="Equation" r:id="rId9" imgW="373356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7400" y="4800600"/>
                        <a:ext cx="37338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209800" y="3523594"/>
          <a:ext cx="3276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4" name="Equation" r:id="rId11" imgW="3276360" imgH="723600" progId="Equation.DSMT4">
                  <p:embed/>
                </p:oleObj>
              </mc:Choice>
              <mc:Fallback>
                <p:oleObj name="Equation" r:id="rId11" imgW="327636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09800" y="3523594"/>
                        <a:ext cx="3276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1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 </a:t>
            </a:r>
            <a:r>
              <a:rPr lang="en-US" dirty="0" err="1" smtClean="0"/>
              <a:t>vs</a:t>
            </a:r>
            <a:r>
              <a:rPr lang="en-US" dirty="0" smtClean="0"/>
              <a:t> chemical potential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6950"/>
            <a:ext cx="8686800" cy="52006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30491" y="3810000"/>
          <a:ext cx="990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4" name="Equation" r:id="rId4" imgW="990360" imgH="279360" progId="Equation.DSMT4">
                  <p:embed/>
                </p:oleObj>
              </mc:Choice>
              <mc:Fallback>
                <p:oleObj name="Equation" r:id="rId4" imgW="990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491" y="3810000"/>
                        <a:ext cx="990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0" y="2438400"/>
            <a:ext cx="157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nematic</a:t>
            </a:r>
            <a:r>
              <a:rPr lang="en-US" sz="2400" dirty="0" smtClean="0">
                <a:solidFill>
                  <a:srgbClr val="FF0000"/>
                </a:solidFill>
              </a:rPr>
              <a:t>  S</a:t>
            </a:r>
            <a:r>
              <a:rPr lang="en-US" sz="2400" baseline="30000" dirty="0" smtClean="0">
                <a:solidFill>
                  <a:srgbClr val="FF0000"/>
                </a:solidFill>
              </a:rPr>
              <a:t>+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4053028"/>
            <a:ext cx="1534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nematic</a:t>
            </a:r>
            <a:r>
              <a:rPr lang="en-US" sz="2400" dirty="0" smtClean="0">
                <a:solidFill>
                  <a:srgbClr val="0000FF"/>
                </a:solidFill>
              </a:rPr>
              <a:t>  S</a:t>
            </a:r>
            <a:r>
              <a:rPr lang="en-US" sz="2400" baseline="30000" dirty="0" smtClean="0">
                <a:solidFill>
                  <a:srgbClr val="0000FF"/>
                </a:solidFill>
              </a:rPr>
              <a:t>-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4114800"/>
            <a:ext cx="185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</a:rPr>
              <a:t>isotropic S=0</a:t>
            </a:r>
            <a:endParaRPr lang="en-US" sz="2400" dirty="0">
              <a:solidFill>
                <a:srgbClr val="00CC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-76200" y="1066800"/>
          <a:ext cx="279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5" name="Equation" r:id="rId6" imgW="279360" imgH="253800" progId="Equation.DSMT4">
                  <p:embed/>
                </p:oleObj>
              </mc:Choice>
              <mc:Fallback>
                <p:oleObj name="Equation" r:id="rId6" imgW="279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76200" y="1066800"/>
                        <a:ext cx="279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610600" y="6210300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6" name="Equation" r:id="rId8" imgW="241200" imgH="266400" progId="Equation.DSMT4">
                  <p:embed/>
                </p:oleObj>
              </mc:Choice>
              <mc:Fallback>
                <p:oleObj name="Equation" r:id="rId8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10600" y="6210300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79400" y="1244600"/>
            <a:ext cx="0" cy="488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9400" y="6134099"/>
            <a:ext cx="85471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 </a:t>
            </a:r>
            <a:r>
              <a:rPr lang="en-US" dirty="0" err="1" smtClean="0"/>
              <a:t>vs</a:t>
            </a:r>
            <a:r>
              <a:rPr lang="en-US" dirty="0" smtClean="0"/>
              <a:t> chemical potential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90540"/>
            <a:ext cx="8229600" cy="49054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30491" y="3810000"/>
          <a:ext cx="990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08" name="Equation" r:id="rId4" imgW="990360" imgH="279360" progId="Equation.DSMT4">
                  <p:embed/>
                </p:oleObj>
              </mc:Choice>
              <mc:Fallback>
                <p:oleObj name="Equation" r:id="rId4" imgW="990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491" y="3810000"/>
                        <a:ext cx="990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12033" y="2209800"/>
            <a:ext cx="1583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slope becomes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discontinuous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38400" y="2770145"/>
            <a:ext cx="533400" cy="36298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-76200" y="1066800"/>
          <a:ext cx="279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09" name="Equation" r:id="rId6" imgW="279360" imgH="253800" progId="Equation.DSMT4">
                  <p:embed/>
                </p:oleObj>
              </mc:Choice>
              <mc:Fallback>
                <p:oleObj name="Equation" r:id="rId6" imgW="279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76200" y="1066800"/>
                        <a:ext cx="279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610600" y="6210300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10" name="Equation" r:id="rId8" imgW="241200" imgH="266400" progId="Equation.DSMT4">
                  <p:embed/>
                </p:oleObj>
              </mc:Choice>
              <mc:Fallback>
                <p:oleObj name="Equation" r:id="rId8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10600" y="6210300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79400" y="1244600"/>
            <a:ext cx="0" cy="488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9400" y="6134099"/>
            <a:ext cx="85471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3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 </a:t>
            </a:r>
            <a:r>
              <a:rPr lang="en-US" dirty="0" err="1" smtClean="0"/>
              <a:t>vs</a:t>
            </a:r>
            <a:r>
              <a:rPr lang="en-US" dirty="0" smtClean="0"/>
              <a:t> chemical potential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035844"/>
            <a:ext cx="8672513" cy="513635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23863" y="3810000"/>
          <a:ext cx="100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2" name="Equation" r:id="rId4" imgW="1002960" imgH="279360" progId="Equation.DSMT4">
                  <p:embed/>
                </p:oleObj>
              </mc:Choice>
              <mc:Fallback>
                <p:oleObj name="Equation" r:id="rId4" imgW="1002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863" y="3810000"/>
                        <a:ext cx="1003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5600" y="2858869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??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-76200" y="1066800"/>
          <a:ext cx="279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3" name="Equation" r:id="rId6" imgW="279360" imgH="253800" progId="Equation.DSMT4">
                  <p:embed/>
                </p:oleObj>
              </mc:Choice>
              <mc:Fallback>
                <p:oleObj name="Equation" r:id="rId6" imgW="279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76200" y="1066800"/>
                        <a:ext cx="279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8610600" y="6210300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4" name="Equation" r:id="rId8" imgW="241200" imgH="266400" progId="Equation.DSMT4">
                  <p:embed/>
                </p:oleObj>
              </mc:Choice>
              <mc:Fallback>
                <p:oleObj name="Equation" r:id="rId8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10600" y="6210300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79400" y="1244600"/>
            <a:ext cx="0" cy="488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9400" y="6134099"/>
            <a:ext cx="85471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8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 </a:t>
            </a:r>
            <a:r>
              <a:rPr lang="en-US" dirty="0" err="1" smtClean="0"/>
              <a:t>vs</a:t>
            </a:r>
            <a:r>
              <a:rPr lang="en-US" dirty="0" smtClean="0"/>
              <a:t> chemical potential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4" y="914400"/>
            <a:ext cx="8736806" cy="517921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23863" y="3810000"/>
          <a:ext cx="100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6" name="Equation" r:id="rId4" imgW="1002960" imgH="279360" progId="Equation.DSMT4">
                  <p:embed/>
                </p:oleObj>
              </mc:Choice>
              <mc:Fallback>
                <p:oleObj name="Equation" r:id="rId4" imgW="1002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863" y="3810000"/>
                        <a:ext cx="1003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3595" y="2667000"/>
            <a:ext cx="1749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curve folds back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&amp; crosses itself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2966" y="3980504"/>
            <a:ext cx="1921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nematic</a:t>
            </a:r>
            <a:r>
              <a:rPr lang="en-US" dirty="0" smtClean="0">
                <a:solidFill>
                  <a:srgbClr val="7030A0"/>
                </a:solidFill>
              </a:rPr>
              <a:t> – </a:t>
            </a:r>
            <a:r>
              <a:rPr lang="en-US" dirty="0" err="1" smtClean="0">
                <a:solidFill>
                  <a:srgbClr val="7030A0"/>
                </a:solidFill>
              </a:rPr>
              <a:t>nematic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coexistence?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-76200" y="1066800"/>
          <a:ext cx="279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7" name="Equation" r:id="rId6" imgW="279360" imgH="253800" progId="Equation.DSMT4">
                  <p:embed/>
                </p:oleObj>
              </mc:Choice>
              <mc:Fallback>
                <p:oleObj name="Equation" r:id="rId6" imgW="279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76200" y="1066800"/>
                        <a:ext cx="279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8610600" y="6210300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8" name="Equation" r:id="rId8" imgW="241200" imgH="266400" progId="Equation.DSMT4">
                  <p:embed/>
                </p:oleObj>
              </mc:Choice>
              <mc:Fallback>
                <p:oleObj name="Equation" r:id="rId8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10600" y="6210300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79400" y="1244600"/>
            <a:ext cx="0" cy="488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9400" y="6134099"/>
            <a:ext cx="85471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4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</a:rPr>
              <a:t>Motivation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11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676" y="1583172"/>
            <a:ext cx="3012247" cy="4055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1647234"/>
            <a:ext cx="2601696" cy="39489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5816609"/>
            <a:ext cx="429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P.P-M., D.A. Balzarini, Can. J. Phys., 59, 1981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990600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D6009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FF99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temperature dependence of density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478496" y="1752600"/>
            <a:ext cx="0" cy="3505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8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 </a:t>
            </a:r>
            <a:r>
              <a:rPr lang="en-US" dirty="0" err="1" smtClean="0"/>
              <a:t>vs</a:t>
            </a:r>
            <a:r>
              <a:rPr lang="en-US" dirty="0" smtClean="0"/>
              <a:t> chemical potential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" y="1014412"/>
            <a:ext cx="8665369" cy="515778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60363" y="3810000"/>
          <a:ext cx="1130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0" name="Equation" r:id="rId4" imgW="1130040" imgH="279360" progId="Equation.DSMT4">
                  <p:embed/>
                </p:oleObj>
              </mc:Choice>
              <mc:Fallback>
                <p:oleObj name="Equation" r:id="rId4" imgW="1130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363" y="3810000"/>
                        <a:ext cx="1130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9000" y="4267200"/>
            <a:ext cx="1975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nematic</a:t>
            </a:r>
            <a:r>
              <a:rPr lang="en-US" dirty="0" smtClean="0">
                <a:solidFill>
                  <a:srgbClr val="7030A0"/>
                </a:solidFill>
              </a:rPr>
              <a:t> – isotropic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coexistence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-76200" y="1066800"/>
          <a:ext cx="279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1" name="Equation" r:id="rId6" imgW="279360" imgH="253800" progId="Equation.DSMT4">
                  <p:embed/>
                </p:oleObj>
              </mc:Choice>
              <mc:Fallback>
                <p:oleObj name="Equation" r:id="rId6" imgW="279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76200" y="1066800"/>
                        <a:ext cx="279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8610600" y="6210300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2" name="Equation" r:id="rId8" imgW="241200" imgH="266400" progId="Equation.DSMT4">
                  <p:embed/>
                </p:oleObj>
              </mc:Choice>
              <mc:Fallback>
                <p:oleObj name="Equation" r:id="rId8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10600" y="6210300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79400" y="1244600"/>
            <a:ext cx="0" cy="488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9400" y="6134099"/>
            <a:ext cx="85471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 </a:t>
            </a:r>
            <a:r>
              <a:rPr lang="en-US" dirty="0" err="1" smtClean="0"/>
              <a:t>vs</a:t>
            </a:r>
            <a:r>
              <a:rPr lang="en-US" dirty="0" smtClean="0"/>
              <a:t> chemical potential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985837"/>
            <a:ext cx="8672513" cy="5186363"/>
          </a:xfrm>
          <a:prstGeom prst="rect">
            <a:avLst/>
          </a:prstGeom>
        </p:spPr>
      </p:pic>
      <p:pic>
        <p:nvPicPr>
          <p:cNvPr id="7" name="Picture 2" descr="https://encrypted-tbn2.gstatic.com/images?q=tbn:ANd9GcTKJMCp9m-FR9sbcSSbPfZzBfTgKoSn9JiVrwaSo2_X8zaFClr3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286">
            <a:off x="2809636" y="3670673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5883308"/>
            <a:ext cx="248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Swallowtail Catastrophe</a:t>
            </a:r>
            <a:endParaRPr lang="en-US" dirty="0"/>
          </a:p>
        </p:txBody>
      </p:sp>
      <p:pic>
        <p:nvPicPr>
          <p:cNvPr id="10" name="Picture 6" descr="http://www.rspb.org.uk/community/cfs-file.ashx/__key/communityserver-blogs-components-weblogfiles/00-00-01-88-34/6138.swall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57" y="2135818"/>
            <a:ext cx="2160143" cy="190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23863" y="3810000"/>
          <a:ext cx="100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4" name="Equation" r:id="rId6" imgW="1002960" imgH="279360" progId="Equation.DSMT4">
                  <p:embed/>
                </p:oleObj>
              </mc:Choice>
              <mc:Fallback>
                <p:oleObj name="Equation" r:id="rId6" imgW="1002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3863" y="3810000"/>
                        <a:ext cx="1003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-76200" y="1066800"/>
          <a:ext cx="279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5" name="Equation" r:id="rId8" imgW="279360" imgH="253800" progId="Equation.DSMT4">
                  <p:embed/>
                </p:oleObj>
              </mc:Choice>
              <mc:Fallback>
                <p:oleObj name="Equation" r:id="rId8" imgW="279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76200" y="1066800"/>
                        <a:ext cx="279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610600" y="6210300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6" name="Equation" r:id="rId10" imgW="241200" imgH="266400" progId="Equation.DSMT4">
                  <p:embed/>
                </p:oleObj>
              </mc:Choice>
              <mc:Fallback>
                <p:oleObj name="Equation" r:id="rId10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10600" y="6210300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79400" y="1244600"/>
            <a:ext cx="0" cy="488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9400" y="6134099"/>
            <a:ext cx="85471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67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3D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72426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 </a:t>
            </a:r>
            <a:r>
              <a:rPr lang="en-US" dirty="0" err="1" smtClean="0"/>
              <a:t>vs</a:t>
            </a:r>
            <a:r>
              <a:rPr lang="en-US" dirty="0" smtClean="0"/>
              <a:t> chemical potential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9" y="1014412"/>
            <a:ext cx="8651081" cy="5157788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23863" y="3810000"/>
          <a:ext cx="100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8" name="Equation" r:id="rId4" imgW="1002960" imgH="279360" progId="Equation.DSMT4">
                  <p:embed/>
                </p:oleObj>
              </mc:Choice>
              <mc:Fallback>
                <p:oleObj name="Equation" r:id="rId4" imgW="1002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863" y="3810000"/>
                        <a:ext cx="1003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76800" y="2336695"/>
            <a:ext cx="1266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3 crossings: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N-N,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N-I1,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N-I2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5787" y="4961535"/>
            <a:ext cx="295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3 pairs of coexisting phases??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-76200" y="1066800"/>
          <a:ext cx="279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9" name="Equation" r:id="rId6" imgW="279360" imgH="253800" progId="Equation.DSMT4">
                  <p:embed/>
                </p:oleObj>
              </mc:Choice>
              <mc:Fallback>
                <p:oleObj name="Equation" r:id="rId6" imgW="279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76200" y="1066800"/>
                        <a:ext cx="279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8610600" y="6210300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30" name="Equation" r:id="rId8" imgW="241200" imgH="266400" progId="Equation.DSMT4">
                  <p:embed/>
                </p:oleObj>
              </mc:Choice>
              <mc:Fallback>
                <p:oleObj name="Equation" r:id="rId8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10600" y="6210300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79400" y="1244600"/>
            <a:ext cx="0" cy="488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9400" y="6134099"/>
            <a:ext cx="85471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three instances of equal       and equal     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69950"/>
            <a:ext cx="7315200" cy="5486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334000" y="356755"/>
          <a:ext cx="431800" cy="392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2" name="Equation" r:id="rId4" imgW="279360" imgH="253800" progId="Equation.DSMT4">
                  <p:embed/>
                </p:oleObj>
              </mc:Choice>
              <mc:Fallback>
                <p:oleObj name="Equation" r:id="rId4" imgW="279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356755"/>
                        <a:ext cx="431800" cy="392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654485" y="455210"/>
          <a:ext cx="346515" cy="38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3" name="Equation" r:id="rId6" imgW="241200" imgH="266400" progId="Equation.DSMT4">
                  <p:embed/>
                </p:oleObj>
              </mc:Choice>
              <mc:Fallback>
                <p:oleObj name="Equation" r:id="rId6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54485" y="455210"/>
                        <a:ext cx="346515" cy="382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0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Corresponding double tangent constructions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6949017" cy="52117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Double tangent constructions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double tangent constructions are possible</a:t>
            </a:r>
          </a:p>
          <a:p>
            <a:pPr marL="0" indent="0">
              <a:buNone/>
            </a:pPr>
            <a:r>
              <a:rPr lang="en-US" dirty="0" smtClean="0"/>
              <a:t>    (even ignoring S</a:t>
            </a:r>
            <a:r>
              <a:rPr lang="en-US" baseline="30000" dirty="0" smtClean="0"/>
              <a:t>-  </a:t>
            </a:r>
            <a:r>
              <a:rPr lang="en-US" dirty="0" smtClean="0"/>
              <a:t>branch)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one -  </a:t>
            </a:r>
            <a:r>
              <a:rPr lang="en-US" dirty="0" err="1" smtClean="0"/>
              <a:t>nematic</a:t>
            </a:r>
            <a:r>
              <a:rPr lang="en-US" dirty="0" smtClean="0"/>
              <a:t>-isotropic coexistence - minimizes the free energy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22" y="2106016"/>
            <a:ext cx="3795977" cy="2846983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5650"/>
            <a:ext cx="3903133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>
            <a:off x="609600" y="762000"/>
            <a:ext cx="7725224" cy="5594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20" y="4648200"/>
            <a:ext cx="1028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nematic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480" y="2438400"/>
            <a:ext cx="1028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nematic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1708" y="1733490"/>
            <a:ext cx="108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CC00"/>
                </a:solidFill>
              </a:rPr>
              <a:t>isotropic</a:t>
            </a:r>
            <a:endParaRPr lang="en-US" sz="2000" dirty="0">
              <a:solidFill>
                <a:srgbClr val="00C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286294"/>
            <a:ext cx="1402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2-phase</a:t>
            </a:r>
          </a:p>
          <a:p>
            <a:r>
              <a:rPr lang="en-US" sz="2000" dirty="0" smtClean="0"/>
              <a:t>coexistence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771806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0.781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4648200"/>
            <a:ext cx="108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CC00"/>
                </a:solidFill>
              </a:rPr>
              <a:t>isotropic</a:t>
            </a:r>
            <a:endParaRPr lang="en-US" sz="20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diagram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0132"/>
            <a:ext cx="7255933" cy="54419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714135" y="4038600"/>
            <a:ext cx="0" cy="160020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8893" y="2195660"/>
            <a:ext cx="275734" cy="471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4495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209800"/>
            <a:ext cx="275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</a:rPr>
              <a:t>I</a:t>
            </a:r>
            <a:endParaRPr lang="en-US" sz="2400" dirty="0">
              <a:solidFill>
                <a:srgbClr val="00C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4491335"/>
            <a:ext cx="275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</a:rPr>
              <a:t>I</a:t>
            </a:r>
            <a:endParaRPr lang="en-US" sz="2400" dirty="0">
              <a:solidFill>
                <a:srgbClr val="00CC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257800" y="4572000"/>
          <a:ext cx="914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06" name="Equation" r:id="rId5" imgW="914400" imgH="342720" progId="Equation.DSMT4">
                  <p:embed/>
                </p:oleObj>
              </mc:Choice>
              <mc:Fallback>
                <p:oleObj name="Equation" r:id="rId5" imgW="914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7800" y="4572000"/>
                        <a:ext cx="914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962820" y="2356119"/>
          <a:ext cx="2057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07" name="Equation" r:id="rId7" imgW="2057400" imgH="1447560" progId="Equation.DSMT4">
                  <p:embed/>
                </p:oleObj>
              </mc:Choice>
              <mc:Fallback>
                <p:oleObj name="Equation" r:id="rId7" imgW="205740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62820" y="2356119"/>
                        <a:ext cx="20574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523317" y="1866900"/>
          <a:ext cx="2552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08" name="Equation" r:id="rId9" imgW="2552400" imgH="342720" progId="Equation.DSMT4">
                  <p:embed/>
                </p:oleObj>
              </mc:Choice>
              <mc:Fallback>
                <p:oleObj name="Equation" r:id="rId9" imgW="2552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23317" y="1866900"/>
                        <a:ext cx="2552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094163" y="1377950"/>
          <a:ext cx="2971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09" name="Equation" r:id="rId11" imgW="2971800" imgH="342720" progId="Equation.DSMT4">
                  <p:embed/>
                </p:oleObj>
              </mc:Choice>
              <mc:Fallback>
                <p:oleObj name="Equation" r:id="rId11" imgW="29718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94163" y="1377950"/>
                        <a:ext cx="2971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1000" y="3771806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0.781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59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Landau Free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behavior be captured in simpler model?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Landau free energy </a:t>
            </a:r>
          </a:p>
          <a:p>
            <a:pPr lvl="1"/>
            <a:r>
              <a:rPr lang="en-US" dirty="0" smtClean="0"/>
              <a:t>expansion in terms of order parameter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562672"/>
              </p:ext>
            </p:extLst>
          </p:nvPr>
        </p:nvGraphicFramePr>
        <p:xfrm>
          <a:off x="983080" y="3810000"/>
          <a:ext cx="6607810" cy="81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1" name="Equation" r:id="rId3" imgW="5460840" imgH="672840" progId="Equation.DSMT4">
                  <p:embed/>
                </p:oleObj>
              </mc:Choice>
              <mc:Fallback>
                <p:oleObj name="Equation" r:id="rId3" imgW="54608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3080" y="3810000"/>
                        <a:ext cx="6607810" cy="814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30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</a:rPr>
              <a:t>Motivation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11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liquid crystal phase is interesting and important </a:t>
            </a:r>
          </a:p>
          <a:p>
            <a:endParaRPr lang="en-US" dirty="0" smtClean="0"/>
          </a:p>
          <a:p>
            <a:r>
              <a:rPr lang="en-US" dirty="0" smtClean="0"/>
              <a:t>in spite of considerable study, still incompletely understood </a:t>
            </a:r>
          </a:p>
          <a:p>
            <a:endParaRPr lang="en-US" dirty="0" smtClean="0"/>
          </a:p>
          <a:p>
            <a:r>
              <a:rPr lang="en-US" dirty="0" smtClean="0"/>
              <a:t>phenomena of interest:</a:t>
            </a:r>
          </a:p>
          <a:p>
            <a:pPr lvl="1"/>
            <a:r>
              <a:rPr lang="en-US" dirty="0" smtClean="0"/>
              <a:t>dependence of density and </a:t>
            </a:r>
            <a:r>
              <a:rPr lang="en-US" dirty="0" err="1" smtClean="0"/>
              <a:t>orientational</a:t>
            </a:r>
            <a:r>
              <a:rPr lang="en-US" dirty="0" smtClean="0"/>
              <a:t> order on temperature and pressure</a:t>
            </a:r>
          </a:p>
          <a:p>
            <a:pPr lvl="1"/>
            <a:r>
              <a:rPr lang="en-US" dirty="0" smtClean="0"/>
              <a:t>phase coexistence in pure materials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Landau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58" y="914399"/>
            <a:ext cx="8229600" cy="5211763"/>
          </a:xfrm>
        </p:spPr>
        <p:txBody>
          <a:bodyPr/>
          <a:lstStyle/>
          <a:p>
            <a:r>
              <a:rPr lang="en-US" dirty="0" smtClean="0"/>
              <a:t>free energy in Landau form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where                  and</a:t>
            </a:r>
          </a:p>
          <a:p>
            <a:pPr lvl="1"/>
            <a:endParaRPr lang="en-US" dirty="0"/>
          </a:p>
          <a:p>
            <a:r>
              <a:rPr lang="en-US" dirty="0" smtClean="0"/>
              <a:t>have two options: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keep full         dependence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replace          dependent coefficients by constants.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143000" y="1828800"/>
          <a:ext cx="6959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7" name="Equation" r:id="rId3" imgW="6959520" imgH="711000" progId="Equation.DSMT4">
                  <p:embed/>
                </p:oleObj>
              </mc:Choice>
              <mc:Fallback>
                <p:oleObj name="Equation" r:id="rId3" imgW="69595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828800"/>
                        <a:ext cx="69596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286000" y="3202780"/>
          <a:ext cx="87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8" name="Equation" r:id="rId5" imgW="876240" imgH="317160" progId="Equation.DSMT4">
                  <p:embed/>
                </p:oleObj>
              </mc:Choice>
              <mc:Fallback>
                <p:oleObj name="Equation" r:id="rId5" imgW="8762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3202780"/>
                        <a:ext cx="876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178300" y="3024980"/>
          <a:ext cx="673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9" name="Equation" r:id="rId7" imgW="672840" imgH="672840" progId="Equation.DSMT4">
                  <p:embed/>
                </p:oleObj>
              </mc:Choice>
              <mc:Fallback>
                <p:oleObj name="Equation" r:id="rId7" imgW="6728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8300" y="3024980"/>
                        <a:ext cx="6731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85800" y="1624808"/>
            <a:ext cx="7696200" cy="1194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692400" y="4483100"/>
          <a:ext cx="279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0" name="Equation" r:id="rId9" imgW="279360" imgH="241200" progId="Equation.DSMT4">
                  <p:embed/>
                </p:oleObj>
              </mc:Choice>
              <mc:Fallback>
                <p:oleObj name="Equation" r:id="rId9" imgW="279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92400" y="4483100"/>
                        <a:ext cx="279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732206" y="4855192"/>
          <a:ext cx="279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1" name="Equation" r:id="rId11" imgW="279360" imgH="241200" progId="Equation.DSMT4">
                  <p:embed/>
                </p:oleObj>
              </mc:Choice>
              <mc:Fallback>
                <p:oleObj name="Equation" r:id="rId11" imgW="279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32206" y="4855192"/>
                        <a:ext cx="279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6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phase coexistence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carry out double tangent construction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92200" y="1447800"/>
          <a:ext cx="6959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9" name="Equation" r:id="rId3" imgW="6959520" imgH="711000" progId="Equation.DSMT4">
                  <p:embed/>
                </p:oleObj>
              </mc:Choice>
              <mc:Fallback>
                <p:oleObj name="Equation" r:id="rId3" imgW="69595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2200" y="1447800"/>
                        <a:ext cx="69596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668199"/>
            <a:ext cx="5644107" cy="35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phase coexistence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arrive at phase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09" y="1598461"/>
            <a:ext cx="7003264" cy="46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derived density functional form of free energy with attractive and repulsive contributions </a:t>
            </a:r>
          </a:p>
          <a:p>
            <a:endParaRPr lang="en-US" dirty="0" smtClean="0"/>
          </a:p>
          <a:p>
            <a:r>
              <a:rPr lang="en-US" dirty="0" smtClean="0"/>
              <a:t>steric contributions appear in logarithm</a:t>
            </a:r>
          </a:p>
          <a:p>
            <a:endParaRPr lang="en-US" dirty="0"/>
          </a:p>
          <a:p>
            <a:r>
              <a:rPr lang="en-US" dirty="0" smtClean="0"/>
              <a:t>low density approximation, gives simple expression for free energy combining M-S and Onsager</a:t>
            </a:r>
          </a:p>
          <a:p>
            <a:endParaRPr lang="en-US" dirty="0" smtClean="0"/>
          </a:p>
          <a:p>
            <a:r>
              <a:rPr lang="en-US" dirty="0" smtClean="0"/>
              <a:t>single control parameter</a:t>
            </a:r>
          </a:p>
          <a:p>
            <a:endParaRPr lang="en-US" dirty="0"/>
          </a:p>
          <a:p>
            <a:r>
              <a:rPr lang="en-US" dirty="0" smtClean="0"/>
              <a:t>interesting NI coexistence prediction </a:t>
            </a:r>
          </a:p>
          <a:p>
            <a:endParaRPr lang="en-US" dirty="0"/>
          </a:p>
          <a:p>
            <a:r>
              <a:rPr lang="en-US" dirty="0" smtClean="0"/>
              <a:t>Landau theory description also possible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032720"/>
              </p:ext>
            </p:extLst>
          </p:nvPr>
        </p:nvGraphicFramePr>
        <p:xfrm>
          <a:off x="4549882" y="3810000"/>
          <a:ext cx="1993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3" name="Equation" r:id="rId3" imgW="1993680" imgH="812520" progId="Equation.DSMT4">
                  <p:embed/>
                </p:oleObj>
              </mc:Choice>
              <mc:Fallback>
                <p:oleObj name="Equation" r:id="rId3" imgW="19936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9882" y="3810000"/>
                        <a:ext cx="19939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8601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57" y="914400"/>
            <a:ext cx="8229600" cy="5211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Mikhailo</a:t>
            </a:r>
            <a:r>
              <a:rPr lang="en-US" dirty="0" smtClean="0"/>
              <a:t> Pevnyi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Epifanio Virga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Xiaou</a:t>
            </a:r>
            <a:r>
              <a:rPr lang="en-US" dirty="0" smtClean="0"/>
              <a:t> Zheng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62534" name="Picture 6" descr="http://mpalffy.lci.kent.edu/webimages/misha.jpg"/>
          <p:cNvPicPr>
            <a:picLocks noChangeAspect="1" noChangeArrowheads="1"/>
          </p:cNvPicPr>
          <p:nvPr/>
        </p:nvPicPr>
        <p:blipFill rotWithShape="1">
          <a:blip r:embed="rId3" cstate="print"/>
          <a:srcRect l="17204" t="6086" r="7993" b="21439"/>
          <a:stretch/>
        </p:blipFill>
        <p:spPr bwMode="auto">
          <a:xfrm>
            <a:off x="3690031" y="1507715"/>
            <a:ext cx="881969" cy="993006"/>
          </a:xfrm>
          <a:prstGeom prst="rect">
            <a:avLst/>
          </a:prstGeom>
          <a:noFill/>
        </p:spPr>
      </p:pic>
      <p:pic>
        <p:nvPicPr>
          <p:cNvPr id="662546" name="Picture 18" descr="http://www.math.kent.edu/~zheng/photo.jpg"/>
          <p:cNvPicPr>
            <a:picLocks noChangeAspect="1" noChangeArrowheads="1"/>
          </p:cNvPicPr>
          <p:nvPr/>
        </p:nvPicPr>
        <p:blipFill>
          <a:blip r:embed="rId4" cstate="print"/>
          <a:srcRect l="16279" t="16014" r="18605" b="39947"/>
          <a:stretch>
            <a:fillRect/>
          </a:stretch>
        </p:blipFill>
        <p:spPr bwMode="auto">
          <a:xfrm>
            <a:off x="3726924" y="4114800"/>
            <a:ext cx="808181" cy="952499"/>
          </a:xfrm>
          <a:prstGeom prst="rect">
            <a:avLst/>
          </a:prstGeom>
          <a:noFill/>
        </p:spPr>
      </p:pic>
      <p:pic>
        <p:nvPicPr>
          <p:cNvPr id="662548" name="Picture 20" descr="http://www.cpcc.uci.edu/images/ns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1265" y="1828800"/>
            <a:ext cx="1877469" cy="1831206"/>
          </a:xfrm>
          <a:prstGeom prst="rect">
            <a:avLst/>
          </a:prstGeom>
          <a:noFill/>
        </p:spPr>
      </p:pic>
      <p:pic>
        <p:nvPicPr>
          <p:cNvPr id="128002" name="Picture 2" descr="Image result for epifanio virg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/>
          <a:stretch/>
        </p:blipFill>
        <p:spPr bwMode="auto">
          <a:xfrm>
            <a:off x="3657600" y="2818484"/>
            <a:ext cx="9144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</a:rPr>
              <a:t>Motivation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46" y="996674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coexisting </a:t>
            </a:r>
            <a:r>
              <a:rPr lang="en-US" dirty="0" err="1" smtClean="0"/>
              <a:t>nematic</a:t>
            </a:r>
            <a:r>
              <a:rPr lang="en-US" dirty="0" smtClean="0"/>
              <a:t> and isotropic phases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2098" name="Picture 2" descr="Image result for nematic isotropic coexist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50" y="1620098"/>
            <a:ext cx="5293259" cy="39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5766583"/>
            <a:ext cx="303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O.D. </a:t>
            </a:r>
            <a:r>
              <a:rPr lang="en-US" dirty="0" err="1" smtClean="0"/>
              <a:t>Lavrentovich</a:t>
            </a:r>
            <a:r>
              <a:rPr lang="en-US" dirty="0" smtClean="0"/>
              <a:t>, </a:t>
            </a:r>
            <a:r>
              <a:rPr lang="en-US" i="1" dirty="0" smtClean="0"/>
              <a:t>priv. comm.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420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</a:rPr>
              <a:t>Motivation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32" y="838200"/>
            <a:ext cx="8229600" cy="5211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liquid crystal phase is interesting and important </a:t>
            </a:r>
          </a:p>
          <a:p>
            <a:endParaRPr lang="en-US" dirty="0" smtClean="0"/>
          </a:p>
          <a:p>
            <a:r>
              <a:rPr lang="en-US" dirty="0" smtClean="0"/>
              <a:t>in spite of considerable study, still incompletely understood </a:t>
            </a:r>
          </a:p>
          <a:p>
            <a:endParaRPr lang="en-US" dirty="0" smtClean="0"/>
          </a:p>
          <a:p>
            <a:r>
              <a:rPr lang="en-US" dirty="0" smtClean="0"/>
              <a:t>phenomena of interest:</a:t>
            </a:r>
          </a:p>
          <a:p>
            <a:pPr lvl="1"/>
            <a:r>
              <a:rPr lang="en-US" dirty="0" smtClean="0"/>
              <a:t>dependence of density and </a:t>
            </a:r>
            <a:r>
              <a:rPr lang="en-US" dirty="0" err="1" smtClean="0"/>
              <a:t>orientational</a:t>
            </a:r>
            <a:r>
              <a:rPr lang="en-US" dirty="0" smtClean="0"/>
              <a:t> order on temperature and pressure</a:t>
            </a:r>
          </a:p>
          <a:p>
            <a:pPr lvl="1"/>
            <a:r>
              <a:rPr lang="en-US" dirty="0" smtClean="0"/>
              <a:t>phase coexistence in pure materials</a:t>
            </a:r>
          </a:p>
          <a:p>
            <a:endParaRPr lang="en-US" dirty="0" smtClean="0"/>
          </a:p>
          <a:p>
            <a:r>
              <a:rPr lang="en-US" dirty="0" smtClean="0"/>
              <a:t>need complete equation of state to describe phenomena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5410200"/>
            <a:ext cx="7772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4/31/2017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7306" y="3071152"/>
            <a:ext cx="2371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23868</TotalTime>
  <Words>1327</Words>
  <Application>Microsoft Office PowerPoint</Application>
  <PresentationFormat>On-screen Show (4:3)</PresentationFormat>
  <Paragraphs>700</Paragraphs>
  <Slides>64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Courier</vt:lpstr>
      <vt:lpstr>Times New Roman</vt:lpstr>
      <vt:lpstr>Office Theme</vt:lpstr>
      <vt:lpstr>Custom Design</vt:lpstr>
      <vt:lpstr>Equation</vt:lpstr>
      <vt:lpstr>Graph</vt:lpstr>
      <vt:lpstr>MathType 6.0 Equation</vt:lpstr>
      <vt:lpstr>A density functional theory of nematic liquid crystals  with  long-range attractive  &amp;  short-range repulsive  interactions</vt:lpstr>
      <vt:lpstr>Outline</vt:lpstr>
      <vt:lpstr>PowerPoint Presentation</vt:lpstr>
      <vt:lpstr>Motivation</vt:lpstr>
      <vt:lpstr>Motivation</vt:lpstr>
      <vt:lpstr>Motivation</vt:lpstr>
      <vt:lpstr>Motivation</vt:lpstr>
      <vt:lpstr>Motivation</vt:lpstr>
      <vt:lpstr>PowerPoint Presentation</vt:lpstr>
      <vt:lpstr>Background</vt:lpstr>
      <vt:lpstr>Orientation in Nematic Liquid Crystals</vt:lpstr>
      <vt:lpstr>Nematic liquid crystals </vt:lpstr>
      <vt:lpstr>Background</vt:lpstr>
      <vt:lpstr>Models for nematics</vt:lpstr>
      <vt:lpstr>Background</vt:lpstr>
      <vt:lpstr>Aim</vt:lpstr>
      <vt:lpstr>PowerPoint Presentation</vt:lpstr>
      <vt:lpstr>Free energy</vt:lpstr>
      <vt:lpstr>Free energy</vt:lpstr>
      <vt:lpstr>Pair potential</vt:lpstr>
      <vt:lpstr>London dispersion</vt:lpstr>
      <vt:lpstr>London dispersion</vt:lpstr>
      <vt:lpstr>Hard core repulsion</vt:lpstr>
      <vt:lpstr>Excluded volume</vt:lpstr>
      <vt:lpstr>Free energy</vt:lpstr>
      <vt:lpstr>Free energy</vt:lpstr>
      <vt:lpstr>Helmholtz free energy</vt:lpstr>
      <vt:lpstr>Density functional form</vt:lpstr>
      <vt:lpstr>Density functional form</vt:lpstr>
      <vt:lpstr>Low density regime </vt:lpstr>
      <vt:lpstr>Helmholtz Free Energy  (expanded log term)</vt:lpstr>
      <vt:lpstr>The Orientational Distribution</vt:lpstr>
      <vt:lpstr>Free energy</vt:lpstr>
      <vt:lpstr>Modified Onsager theory (a=b=0) </vt:lpstr>
      <vt:lpstr>Maier-Saupe theory  (c=d=0)</vt:lpstr>
      <vt:lpstr>M-S--O Results </vt:lpstr>
      <vt:lpstr>M-S--O Results </vt:lpstr>
      <vt:lpstr>Equation of State</vt:lpstr>
      <vt:lpstr>Equation of State</vt:lpstr>
      <vt:lpstr>Equation of State</vt:lpstr>
      <vt:lpstr>Phase separation  in a one component nematic</vt:lpstr>
      <vt:lpstr>Phase separation</vt:lpstr>
      <vt:lpstr>Another look at the free energy</vt:lpstr>
      <vt:lpstr>Double tangent construction</vt:lpstr>
      <vt:lpstr>Another approach:</vt:lpstr>
      <vt:lpstr>Pressure vs chemical potential</vt:lpstr>
      <vt:lpstr>Pressure vs chemical potential</vt:lpstr>
      <vt:lpstr>Pressure vs chemical potential</vt:lpstr>
      <vt:lpstr>Pressure vs chemical potential</vt:lpstr>
      <vt:lpstr>Pressure vs chemical potential</vt:lpstr>
      <vt:lpstr>Pressure vs chemical potential</vt:lpstr>
      <vt:lpstr>In 3D</vt:lpstr>
      <vt:lpstr>Pressure vs chemical potential</vt:lpstr>
      <vt:lpstr>The three instances of equal       and equal       </vt:lpstr>
      <vt:lpstr>Corresponding double tangent constructions</vt:lpstr>
      <vt:lpstr>Double tangent constructions </vt:lpstr>
      <vt:lpstr>Phase diagram</vt:lpstr>
      <vt:lpstr>Phase diagram</vt:lpstr>
      <vt:lpstr>Landau Free Energy</vt:lpstr>
      <vt:lpstr>Landau expansion</vt:lpstr>
      <vt:lpstr>Two phase coexistence</vt:lpstr>
      <vt:lpstr>Two phase coexistence</vt:lpstr>
      <vt:lpstr>Summary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</dc:creator>
  <cp:lastModifiedBy>Peter</cp:lastModifiedBy>
  <cp:revision>1604</cp:revision>
  <dcterms:created xsi:type="dcterms:W3CDTF">2006-08-16T00:00:00Z</dcterms:created>
  <dcterms:modified xsi:type="dcterms:W3CDTF">2017-05-01T16:06:54Z</dcterms:modified>
</cp:coreProperties>
</file>