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320" r:id="rId2"/>
    <p:sldId id="413" r:id="rId3"/>
    <p:sldId id="414" r:id="rId4"/>
    <p:sldId id="362" r:id="rId5"/>
    <p:sldId id="404" r:id="rId6"/>
    <p:sldId id="415" r:id="rId7"/>
    <p:sldId id="416" r:id="rId8"/>
    <p:sldId id="384" r:id="rId9"/>
    <p:sldId id="418" r:id="rId10"/>
    <p:sldId id="385" r:id="rId11"/>
    <p:sldId id="387" r:id="rId12"/>
    <p:sldId id="344" r:id="rId13"/>
    <p:sldId id="419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389" r:id="rId23"/>
    <p:sldId id="401" r:id="rId24"/>
    <p:sldId id="402" r:id="rId25"/>
    <p:sldId id="403" r:id="rId26"/>
    <p:sldId id="39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6" r:id="rId43"/>
    <p:sldId id="388" r:id="rId44"/>
    <p:sldId id="392" r:id="rId45"/>
    <p:sldId id="395" r:id="rId46"/>
    <p:sldId id="396" r:id="rId47"/>
    <p:sldId id="398" r:id="rId48"/>
    <p:sldId id="397" r:id="rId49"/>
    <p:sldId id="400" r:id="rId5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52"/>
      <p:bold r:id="rId53"/>
    </p:embeddedFont>
    <p:embeddedFont>
      <p:font typeface="MT Extra" panose="05050102010205020202" pitchFamily="18" charset="2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mmi10" panose="020B0500000000000000" pitchFamily="34" charset="0"/>
      <p:regular r:id="rId59"/>
    </p:embeddedFont>
    <p:embeddedFont>
      <p:font typeface="cmsy10" panose="020B0500000000000000" pitchFamily="34" charset="0"/>
      <p:regular r:id="rId60"/>
    </p:embeddedFont>
    <p:embeddedFont>
      <p:font typeface="Perpetua Titling MT" panose="02020502060505020804" pitchFamily="18" charset="0"/>
      <p:regular r:id="rId61"/>
      <p:bold r:id="rId62"/>
    </p:embeddedFont>
  </p:embeddedFontLst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89A"/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650B1-EEC7-4112-B37A-6542BE5DF7ED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9B5C-B780-4E65-9731-BB74368E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3DB8F-B675-644A-8C94-86E34860F3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2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4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19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6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2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11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2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32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97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39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9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107D-FB2D-411C-8C27-3679FA3E161D}" type="datetimeFigureOut">
              <a:rPr lang="en-CA" smtClean="0"/>
              <a:t>24/03/2017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534E-1935-4781-B6D5-B7566CCAD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37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2.png"/><Relationship Id="rId5" Type="http://schemas.openxmlformats.org/officeDocument/2006/relationships/tags" Target="../tags/tag23.xml"/><Relationship Id="rId10" Type="http://schemas.openxmlformats.org/officeDocument/2006/relationships/image" Target="../media/image21.png"/><Relationship Id="rId4" Type="http://schemas.openxmlformats.org/officeDocument/2006/relationships/tags" Target="../tags/tag22.xml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7.xml"/><Relationship Id="rId7" Type="http://schemas.openxmlformats.org/officeDocument/2006/relationships/image" Target="../media/image2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29.xml"/><Relationship Id="rId10" Type="http://schemas.openxmlformats.org/officeDocument/2006/relationships/image" Target="../media/image26.png"/><Relationship Id="rId4" Type="http://schemas.openxmlformats.org/officeDocument/2006/relationships/tags" Target="../tags/tag28.xml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8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3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6.png"/><Relationship Id="rId5" Type="http://schemas.openxmlformats.org/officeDocument/2006/relationships/tags" Target="../tags/tag42.xml"/><Relationship Id="rId10" Type="http://schemas.openxmlformats.org/officeDocument/2006/relationships/image" Target="../media/image35.png"/><Relationship Id="rId4" Type="http://schemas.openxmlformats.org/officeDocument/2006/relationships/tags" Target="../tags/tag41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0568" y="764704"/>
            <a:ext cx="10225136" cy="1470025"/>
          </a:xfrm>
        </p:spPr>
        <p:txBody>
          <a:bodyPr>
            <a:noAutofit/>
          </a:bodyPr>
          <a:lstStyle/>
          <a:p>
            <a:r>
              <a:rPr lang="en-CA" sz="4600" b="1" dirty="0" smtClean="0">
                <a:solidFill>
                  <a:srgbClr val="C00000"/>
                </a:solidFill>
              </a:rPr>
              <a:t>Topology-Sensitive Bounds on Communication</a:t>
            </a:r>
            <a:endParaRPr lang="en-CA" sz="4600" b="1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284984"/>
            <a:ext cx="6553200" cy="3429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Arkadev</a:t>
            </a:r>
            <a:r>
              <a:rPr lang="en-US" dirty="0" smtClean="0">
                <a:solidFill>
                  <a:schemeClr val="tx1"/>
                </a:solidFill>
              </a:rPr>
              <a:t> Chattopadhyay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(TIFR)</a:t>
            </a:r>
            <a:endParaRPr lang="en-US" sz="2400" dirty="0" smtClean="0">
              <a:solidFill>
                <a:srgbClr val="0033CC"/>
              </a:solidFill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Based on joint works with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Shi Li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(SUNY, Buffalo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Michael Langer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(SUNY, Buffalo)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Jaikumar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Radhakrishnan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(TIFR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</a:rPr>
              <a:t>Atri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Rudra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(SUNY, Buffalo)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6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92" y="-9939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On The Line </a:t>
            </a:r>
            <a:endParaRPr lang="en-CA" b="1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454953" y="4766514"/>
            <a:ext cx="2043406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400433" y="5035840"/>
            <a:ext cx="2244918" cy="16542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846080" y="1011737"/>
            <a:ext cx="216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Protocol : </a:t>
            </a:r>
            <a:r>
              <a:rPr lang="en-US" sz="2800" b="1" dirty="0"/>
              <a:t> </a:t>
            </a:r>
            <a:r>
              <a:rPr lang="en-US" sz="2800" b="1" dirty="0" smtClean="0"/>
              <a:t>EQ</a:t>
            </a:r>
            <a:endParaRPr lang="en-US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227618" y="4052699"/>
            <a:ext cx="214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Protocol : </a:t>
            </a:r>
            <a:r>
              <a:rPr lang="en-US" sz="2800" b="1" dirty="0"/>
              <a:t> </a:t>
            </a:r>
            <a:r>
              <a:rPr lang="en-US" sz="2800" b="1" dirty="0" smtClean="0"/>
              <a:t>ED</a:t>
            </a:r>
            <a:endParaRPr lang="en-US" sz="28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0556149" y="2054085"/>
            <a:ext cx="868312" cy="804920"/>
          </a:xfrm>
          <a:prstGeom prst="line">
            <a:avLst/>
          </a:prstGeom>
          <a:ln w="222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6679" y="2015897"/>
            <a:ext cx="1299477" cy="0"/>
          </a:xfrm>
          <a:prstGeom prst="line">
            <a:avLst/>
          </a:prstGeom>
          <a:ln w="222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201786" y="310306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in </a:t>
            </a:r>
            <a:r>
              <a:rPr lang="en-US" dirty="0" err="1" smtClean="0"/>
              <a:t>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2002953" y="3153441"/>
            <a:ext cx="56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2010377" y="2023265"/>
            <a:ext cx="1337056" cy="0"/>
          </a:xfrm>
          <a:prstGeom prst="line">
            <a:avLst/>
          </a:prstGeom>
          <a:ln w="222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1623887" y="3046860"/>
            <a:ext cx="863013" cy="864840"/>
          </a:xfrm>
          <a:prstGeom prst="line">
            <a:avLst/>
          </a:prstGeom>
          <a:ln w="222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660132" y="191208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in </a:t>
            </a:r>
            <a:r>
              <a:rPr lang="en-US" dirty="0" err="1" smtClean="0"/>
              <a:t>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1585739" y="358694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0?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0296483" y="241522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0854880" y="349085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79325" y="1018666"/>
            <a:ext cx="0" cy="517200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8" idx="2"/>
          </p:cNvCxnSpPr>
          <p:nvPr/>
        </p:nvCxnSpPr>
        <p:spPr>
          <a:xfrm flipH="1">
            <a:off x="261680" y="2097464"/>
            <a:ext cx="1429476" cy="14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2399" y="2015897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99965" y="2015897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1156" y="2000972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68308" y="2003402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624507" y="1959653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>
            <a:stCxn id="77" idx="2"/>
          </p:cNvCxnSpPr>
          <p:nvPr/>
        </p:nvCxnSpPr>
        <p:spPr>
          <a:xfrm flipH="1">
            <a:off x="1881955" y="2112389"/>
            <a:ext cx="1518010" cy="115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3" idx="2"/>
          </p:cNvCxnSpPr>
          <p:nvPr/>
        </p:nvCxnSpPr>
        <p:spPr>
          <a:xfrm flipH="1">
            <a:off x="3598639" y="2099894"/>
            <a:ext cx="2469669" cy="149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83" idx="6"/>
          </p:cNvCxnSpPr>
          <p:nvPr/>
        </p:nvCxnSpPr>
        <p:spPr>
          <a:xfrm flipH="1">
            <a:off x="6257588" y="2084970"/>
            <a:ext cx="2347995" cy="149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11672" y="2221806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1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61215" y="22173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>
                <a:latin typeface="Calibri"/>
              </a:rPr>
              <a:t>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270024" y="222611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>
                <a:latin typeface="Calibri"/>
              </a:rPr>
              <a:t>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967221" y="22218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>
                <a:latin typeface="Calibri"/>
              </a:rPr>
              <a:t>i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500177" y="218681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k</a:t>
            </a:r>
            <a:endParaRPr lang="en-US" sz="2400" baseline="-25000" dirty="0">
              <a:latin typeface="Calibri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3811770" y="2015897"/>
            <a:ext cx="2043406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32525" y="165393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 bits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289138" y="2594305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1455919" y="2963637"/>
            <a:ext cx="612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Yes!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84933" y="163663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 bits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065976" y="2594305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>
                <a:latin typeface="Calibri"/>
              </a:rPr>
              <a:t>2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>
                <a:latin typeface="Calibri"/>
              </a:rPr>
              <a:t>3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3269980" y="2931719"/>
            <a:ext cx="612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Yes!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9731" y="1641404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 n bits …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759183" y="2543926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i-1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i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015663" y="286106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No!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68681" y="2717416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OUTPUT = 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203" y="3412532"/>
            <a:ext cx="2583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D(EQ) = </a:t>
            </a:r>
            <a:r>
              <a:rPr lang="en-US" sz="2800" dirty="0" smtClean="0"/>
              <a:t> </a:t>
            </a:r>
            <a:r>
              <a:rPr lang="en-US" sz="2800" b="1" dirty="0" smtClean="0"/>
              <a:t>(</a:t>
            </a:r>
            <a:r>
              <a:rPr lang="en-US" sz="2800" b="1" dirty="0" smtClean="0">
                <a:latin typeface="cmmi10"/>
              </a:rPr>
              <a:t>k</a:t>
            </a:r>
            <a:r>
              <a:rPr lang="en-US" sz="2800" b="1" dirty="0" smtClean="0"/>
              <a:t>-1)</a:t>
            </a:r>
            <a:r>
              <a:rPr lang="en-US" sz="2800" b="1" dirty="0" smtClean="0">
                <a:latin typeface="cmsy10"/>
              </a:rPr>
              <a:t>¢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mmi10"/>
              </a:rPr>
              <a:t>n</a:t>
            </a:r>
            <a:endParaRPr lang="en-US" sz="2800" b="1" dirty="0">
              <a:latin typeface="cmmi1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167039" y="4052044"/>
            <a:ext cx="8886125" cy="14924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7400" y="5059036"/>
            <a:ext cx="1299477" cy="0"/>
          </a:xfrm>
          <a:prstGeom prst="line">
            <a:avLst/>
          </a:prstGeom>
          <a:ln w="222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131098" y="5066404"/>
            <a:ext cx="1337056" cy="0"/>
          </a:xfrm>
          <a:prstGeom prst="line">
            <a:avLst/>
          </a:prstGeom>
          <a:ln w="222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1" idx="2"/>
          </p:cNvCxnSpPr>
          <p:nvPr/>
        </p:nvCxnSpPr>
        <p:spPr>
          <a:xfrm flipH="1">
            <a:off x="382401" y="5140603"/>
            <a:ext cx="1429476" cy="14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193120" y="5059036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520686" y="5059036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811877" y="5044111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189029" y="5046541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745228" y="5002792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stCxn id="110" idx="2"/>
          </p:cNvCxnSpPr>
          <p:nvPr/>
        </p:nvCxnSpPr>
        <p:spPr>
          <a:xfrm flipH="1">
            <a:off x="2002676" y="5155528"/>
            <a:ext cx="1518010" cy="115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2" idx="2"/>
          </p:cNvCxnSpPr>
          <p:nvPr/>
        </p:nvCxnSpPr>
        <p:spPr>
          <a:xfrm flipH="1">
            <a:off x="3719360" y="5143033"/>
            <a:ext cx="2469669" cy="149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12" idx="6"/>
          </p:cNvCxnSpPr>
          <p:nvPr/>
        </p:nvCxnSpPr>
        <p:spPr>
          <a:xfrm flipH="1">
            <a:off x="6378309" y="5128109"/>
            <a:ext cx="2347995" cy="149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09049" y="5264945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1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81936" y="5260483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>
                <a:latin typeface="Calibri"/>
              </a:rPr>
              <a:t>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390745" y="5269253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>
                <a:latin typeface="Calibri"/>
              </a:rPr>
              <a:t>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087942" y="5264944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X</a:t>
            </a:r>
            <a:r>
              <a:rPr lang="en-US" sz="2400" baseline="-25000" dirty="0" err="1" smtClean="0">
                <a:latin typeface="Calibri"/>
              </a:rPr>
              <a:t>k</a:t>
            </a:r>
            <a:r>
              <a:rPr lang="en-US" sz="2400" baseline="-25000" dirty="0" smtClean="0">
                <a:latin typeface="Calibri"/>
              </a:rPr>
              <a:t>/2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20898" y="522995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X</a:t>
            </a:r>
            <a:r>
              <a:rPr lang="en-US" sz="2400" baseline="-25000" dirty="0" err="1">
                <a:latin typeface="Calibri"/>
              </a:rPr>
              <a:t>k</a:t>
            </a:r>
            <a:endParaRPr lang="en-US" sz="2400" baseline="-25000" dirty="0">
              <a:latin typeface="Calibri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3932491" y="5059036"/>
            <a:ext cx="2043406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53246" y="469707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 bits</a:t>
            </a:r>
            <a:endParaRPr lang="en-US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2448659" y="5155527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X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chemeClr val="tx2"/>
                </a:solidFill>
              </a:rPr>
              <a:t> , 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X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405654" y="467977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2n bits</a:t>
            </a:r>
            <a:endParaRPr lang="en-US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4500452" y="4684543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dirty="0" smtClean="0">
                <a:latin typeface="cmmi10"/>
              </a:rPr>
              <a:t>k</a:t>
            </a:r>
            <a:r>
              <a:rPr lang="en-US" b="1" dirty="0" smtClean="0"/>
              <a:t>/2-1)</a:t>
            </a:r>
            <a:r>
              <a:rPr lang="en-US" b="1" dirty="0" smtClean="0">
                <a:latin typeface="cmsy10"/>
              </a:rPr>
              <a:t>¢</a:t>
            </a:r>
            <a:r>
              <a:rPr lang="en-US" b="1" dirty="0" smtClean="0"/>
              <a:t>n bits …</a:t>
            </a:r>
            <a:endParaRPr lang="en-US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4280399" y="5195775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X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, X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  <a:latin typeface="MT Extra"/>
                <a:sym typeface="MT Extra"/>
              </a:rPr>
              <a:t>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, X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/>
              </a:rPr>
              <a:t>i-1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97902" y="5760555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OUTPUT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44156" y="6212348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D(ED) =</a:t>
            </a:r>
            <a:r>
              <a:rPr lang="en-US" sz="2800" b="1" dirty="0" smtClean="0"/>
              <a:t> O(</a:t>
            </a:r>
            <a:r>
              <a:rPr lang="en-US" sz="2800" dirty="0" smtClean="0">
                <a:latin typeface="cmmi10"/>
              </a:rPr>
              <a:t>k</a:t>
            </a:r>
            <a:r>
              <a:rPr lang="en-US" sz="2800" b="1" baseline="30000" dirty="0" smtClean="0">
                <a:latin typeface="cmmi10"/>
              </a:rPr>
              <a:t>2</a:t>
            </a:r>
            <a:r>
              <a:rPr lang="en-US" sz="2800" b="1" dirty="0" smtClean="0"/>
              <a:t> )</a:t>
            </a:r>
            <a:r>
              <a:rPr lang="en-US" sz="2800" b="1" dirty="0" smtClean="0">
                <a:latin typeface="cmsy10"/>
              </a:rPr>
              <a:t>¢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mmi10"/>
              </a:rPr>
              <a:t>n</a:t>
            </a:r>
            <a:endParaRPr lang="en-US" sz="2800" b="1" dirty="0">
              <a:latin typeface="cmmi1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968681" y="5143939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X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/>
              </a:rPr>
              <a:t>(k/2)+1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,</a:t>
            </a:r>
            <a:r>
              <a:rPr lang="en-US" sz="2000" b="1" dirty="0" smtClean="0">
                <a:solidFill>
                  <a:schemeClr val="tx2"/>
                </a:solidFill>
                <a:latin typeface="MT Extra"/>
                <a:sym typeface="MT Extra"/>
              </a:rPr>
              <a:t>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Calibri"/>
              </a:rPr>
              <a:t>X</a:t>
            </a:r>
            <a:r>
              <a:rPr lang="en-US" sz="2000" b="1" baseline="-25000" dirty="0" err="1" smtClean="0">
                <a:solidFill>
                  <a:schemeClr val="tx2"/>
                </a:solidFill>
                <a:latin typeface="Calibri"/>
              </a:rPr>
              <a:t>k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729363" y="4630712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 </a:t>
            </a:r>
            <a:r>
              <a:rPr lang="en-US" b="1" dirty="0"/>
              <a:t>(</a:t>
            </a:r>
            <a:r>
              <a:rPr lang="en-US" dirty="0">
                <a:latin typeface="cmmi10"/>
              </a:rPr>
              <a:t>k</a:t>
            </a:r>
            <a:r>
              <a:rPr lang="en-US" b="1" dirty="0"/>
              <a:t>/2-1 </a:t>
            </a:r>
            <a:r>
              <a:rPr lang="en-US" b="1" dirty="0" smtClean="0"/>
              <a:t>)</a:t>
            </a:r>
            <a:r>
              <a:rPr lang="en-US" b="1" dirty="0" smtClean="0">
                <a:latin typeface="cmsy10"/>
              </a:rPr>
              <a:t>¢</a:t>
            </a:r>
            <a:r>
              <a:rPr lang="en-US" b="1" dirty="0" smtClean="0"/>
              <a:t>n bits …</a:t>
            </a:r>
            <a:endParaRPr lang="en-US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850860" y="519577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X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526" y="1011737"/>
            <a:ext cx="1987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Randomized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63193" y="4026715"/>
            <a:ext cx="1987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Randomized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79" y="444604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O(log k)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344817" y="444604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O(2log k)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455866" y="439125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O((k/2-1)log k)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963678" y="431109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O((k/2-1)log k)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5127" y="145196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O(1)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2315708" y="140084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O(1)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4654645" y="139003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O(1)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4136100" y="3388480"/>
            <a:ext cx="2024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R(EQ) = </a:t>
            </a:r>
            <a:r>
              <a:rPr lang="en-US" sz="2800" dirty="0" smtClean="0"/>
              <a:t>O</a:t>
            </a:r>
            <a:r>
              <a:rPr lang="en-US" sz="2800" b="1" dirty="0" smtClean="0"/>
              <a:t>(</a:t>
            </a:r>
            <a:r>
              <a:rPr lang="en-US" sz="2800" b="1" dirty="0" smtClean="0">
                <a:latin typeface="cmmi10"/>
              </a:rPr>
              <a:t>k</a:t>
            </a:r>
            <a:r>
              <a:rPr lang="en-US" sz="2800" b="1" dirty="0" smtClean="0"/>
              <a:t>)</a:t>
            </a:r>
            <a:endParaRPr lang="en-US" sz="2800" b="1" dirty="0">
              <a:latin typeface="cmmi1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274957" y="6213287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R(ED) =</a:t>
            </a:r>
            <a:r>
              <a:rPr lang="en-US" sz="2800" b="1" dirty="0" smtClean="0"/>
              <a:t> O(</a:t>
            </a:r>
            <a:r>
              <a:rPr lang="en-US" sz="2800" dirty="0" smtClean="0">
                <a:latin typeface="cmmi10"/>
              </a:rPr>
              <a:t>k</a:t>
            </a:r>
            <a:r>
              <a:rPr lang="en-US" sz="2800" b="1" baseline="30000" dirty="0" smtClean="0">
                <a:latin typeface="cmmi10"/>
              </a:rPr>
              <a:t>2</a:t>
            </a:r>
            <a:r>
              <a:rPr lang="en-US" sz="2800" b="1" dirty="0" smtClean="0"/>
              <a:t> log </a:t>
            </a:r>
            <a:r>
              <a:rPr lang="en-US" sz="2800" b="1" dirty="0" smtClean="0">
                <a:latin typeface="cmmi10"/>
              </a:rPr>
              <a:t>k</a:t>
            </a:r>
            <a:r>
              <a:rPr lang="en-US" sz="2800" b="1" dirty="0" smtClean="0"/>
              <a:t>)</a:t>
            </a:r>
            <a:endParaRPr lang="en-US" sz="2800" b="1" dirty="0">
              <a:latin typeface="cmmi1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0443" y="6119651"/>
            <a:ext cx="3161142" cy="7104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121427" y="3261176"/>
            <a:ext cx="2088232" cy="7104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14405" y="3261176"/>
            <a:ext cx="2498820" cy="7104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12909" y="6075653"/>
            <a:ext cx="2592186" cy="7104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1" grpId="0"/>
      <p:bldP spid="54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9" grpId="0" animBg="1"/>
      <p:bldP spid="110" grpId="0" animBg="1"/>
      <p:bldP spid="111" grpId="0" animBg="1"/>
      <p:bldP spid="112" grpId="0" animBg="1"/>
      <p:bldP spid="113" grpId="0" animBg="1"/>
      <p:bldP spid="117" grpId="0"/>
      <p:bldP spid="118" grpId="0"/>
      <p:bldP spid="119" grpId="0"/>
      <p:bldP spid="120" grpId="0"/>
      <p:bldP spid="121" grpId="0"/>
      <p:bldP spid="123" grpId="0"/>
      <p:bldP spid="124" grpId="0"/>
      <p:bldP spid="126" grpId="0"/>
      <p:bldP spid="129" grpId="0"/>
      <p:bldP spid="130" grpId="0"/>
      <p:bldP spid="132" grpId="0"/>
      <p:bldP spid="133" grpId="0"/>
      <p:bldP spid="134" grpId="0"/>
      <p:bldP spid="135" grpId="0"/>
      <p:bldP spid="136" grpId="0"/>
      <p:bldP spid="3" grpId="0"/>
      <p:bldP spid="76" grpId="0"/>
      <p:bldP spid="4" grpId="0"/>
      <p:bldP spid="84" grpId="0"/>
      <p:bldP spid="87" grpId="0"/>
      <p:bldP spid="125" grpId="0"/>
      <p:bldP spid="6" grpId="0"/>
      <p:bldP spid="128" grpId="0"/>
      <p:bldP spid="131" grpId="0"/>
      <p:bldP spid="138" grpId="0"/>
      <p:bldP spid="139" grpId="0"/>
      <p:bldP spid="7" grpId="0" animBg="1"/>
      <p:bldP spid="89" grpId="0" animBg="1"/>
      <p:bldP spid="127" grpId="0" animBg="1"/>
      <p:bldP spid="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Some Previous Work</a:t>
            </a:r>
            <a:endParaRPr lang="en-CA" b="1" dirty="0">
              <a:solidFill>
                <a:schemeClr val="tx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94860" y="1800020"/>
            <a:ext cx="1547905" cy="306434"/>
            <a:chOff x="794860" y="2113781"/>
            <a:chExt cx="1547905" cy="306434"/>
          </a:xfrm>
        </p:grpSpPr>
        <p:sp>
          <p:nvSpPr>
            <p:cNvPr id="44" name="Oval 43"/>
            <p:cNvSpPr/>
            <p:nvPr/>
          </p:nvSpPr>
          <p:spPr>
            <a:xfrm>
              <a:off x="794860" y="211378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43941" y="211378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4" idx="6"/>
              <a:endCxn id="45" idx="2"/>
            </p:cNvCxnSpPr>
            <p:nvPr/>
          </p:nvCxnSpPr>
          <p:spPr>
            <a:xfrm>
              <a:off x="1093684" y="2266998"/>
              <a:ext cx="9502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24118" y="2923052"/>
            <a:ext cx="1593511" cy="184717"/>
            <a:chOff x="224118" y="3296577"/>
            <a:chExt cx="1593511" cy="184717"/>
          </a:xfrm>
        </p:grpSpPr>
        <p:sp>
          <p:nvSpPr>
            <p:cNvPr id="48" name="Oval 47"/>
            <p:cNvSpPr/>
            <p:nvPr/>
          </p:nvSpPr>
          <p:spPr>
            <a:xfrm>
              <a:off x="224118" y="3296577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3260" y="3296577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168791" y="3296577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614429" y="3296577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12377" y="3406589"/>
              <a:ext cx="307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80025" y="3406589"/>
              <a:ext cx="307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372002" y="3406589"/>
              <a:ext cx="307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729546" y="3318587"/>
            <a:ext cx="616200" cy="645716"/>
            <a:chOff x="818762" y="3475871"/>
            <a:chExt cx="616200" cy="645716"/>
          </a:xfrm>
        </p:grpSpPr>
        <p:sp>
          <p:nvSpPr>
            <p:cNvPr id="56" name="Oval 55"/>
            <p:cNvSpPr/>
            <p:nvPr/>
          </p:nvSpPr>
          <p:spPr>
            <a:xfrm>
              <a:off x="818762" y="3487270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231762" y="3475871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33703" y="3936870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231762" y="3936870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021962" y="4044170"/>
              <a:ext cx="209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21962" y="3579351"/>
              <a:ext cx="2098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47687" y="3671987"/>
              <a:ext cx="0" cy="26488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23349" y="3654056"/>
              <a:ext cx="0" cy="26488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755765" y="2978484"/>
            <a:ext cx="1092391" cy="922806"/>
            <a:chOff x="2493409" y="3179761"/>
            <a:chExt cx="1092391" cy="922806"/>
          </a:xfrm>
        </p:grpSpPr>
        <p:sp>
          <p:nvSpPr>
            <p:cNvPr id="65" name="Oval 64"/>
            <p:cNvSpPr/>
            <p:nvPr/>
          </p:nvSpPr>
          <p:spPr>
            <a:xfrm>
              <a:off x="2493409" y="3179761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18889" y="3179761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346738" y="3179761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511340" y="3556276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936820" y="3556276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364669" y="3556276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529271" y="3917850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954751" y="3917850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382600" y="3917850"/>
              <a:ext cx="203200" cy="1847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603976" y="3364478"/>
              <a:ext cx="17931" cy="568313"/>
              <a:chOff x="2603976" y="3364478"/>
              <a:chExt cx="17931" cy="568313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603976" y="3364478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2621907" y="3740993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3025314" y="3367468"/>
              <a:ext cx="17931" cy="568313"/>
              <a:chOff x="2603976" y="3364478"/>
              <a:chExt cx="17931" cy="568313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2603976" y="3364478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621907" y="3740993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442361" y="3357948"/>
              <a:ext cx="17931" cy="568313"/>
              <a:chOff x="2603976" y="3364478"/>
              <a:chExt cx="17931" cy="568313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2603976" y="3364478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621907" y="3740993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711550" y="4035759"/>
              <a:ext cx="700929" cy="0"/>
              <a:chOff x="2711550" y="4035759"/>
              <a:chExt cx="700929" cy="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2711550" y="4035759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172268" y="4035759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2684571" y="3657046"/>
              <a:ext cx="700929" cy="0"/>
              <a:chOff x="2711550" y="4035759"/>
              <a:chExt cx="700929" cy="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2711550" y="4035759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172268" y="4035759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2674849" y="3286507"/>
              <a:ext cx="700929" cy="0"/>
              <a:chOff x="2711550" y="4035759"/>
              <a:chExt cx="700929" cy="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2711550" y="4035759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172268" y="4035759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318041" y="4748734"/>
            <a:ext cx="1937846" cy="1366861"/>
            <a:chOff x="318041" y="4629206"/>
            <a:chExt cx="1937846" cy="1366861"/>
          </a:xfrm>
        </p:grpSpPr>
        <p:sp>
          <p:nvSpPr>
            <p:cNvPr id="109" name="Oval 108"/>
            <p:cNvSpPr/>
            <p:nvPr/>
          </p:nvSpPr>
          <p:spPr>
            <a:xfrm>
              <a:off x="1093684" y="4629206"/>
              <a:ext cx="278318" cy="28644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18041" y="5692143"/>
              <a:ext cx="278318" cy="28644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954525" y="5692143"/>
              <a:ext cx="278318" cy="28644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1475270" y="5701322"/>
              <a:ext cx="278318" cy="28644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977569" y="5709626"/>
              <a:ext cx="278318" cy="28644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stCxn id="109" idx="3"/>
              <a:endCxn id="110" idx="7"/>
            </p:cNvCxnSpPr>
            <p:nvPr/>
          </p:nvCxnSpPr>
          <p:spPr>
            <a:xfrm flipH="1">
              <a:off x="555600" y="4873699"/>
              <a:ext cx="578843" cy="86039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9" idx="4"/>
              <a:endCxn id="111" idx="0"/>
            </p:cNvCxnSpPr>
            <p:nvPr/>
          </p:nvCxnSpPr>
          <p:spPr>
            <a:xfrm flipH="1">
              <a:off x="1093684" y="4915647"/>
              <a:ext cx="139159" cy="77649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9" idx="4"/>
              <a:endCxn id="112" idx="0"/>
            </p:cNvCxnSpPr>
            <p:nvPr/>
          </p:nvCxnSpPr>
          <p:spPr>
            <a:xfrm>
              <a:off x="1232843" y="4915647"/>
              <a:ext cx="381586" cy="7856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9" idx="5"/>
              <a:endCxn id="114" idx="1"/>
            </p:cNvCxnSpPr>
            <p:nvPr/>
          </p:nvCxnSpPr>
          <p:spPr>
            <a:xfrm>
              <a:off x="1331243" y="4873699"/>
              <a:ext cx="687085" cy="8778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725054" y="1660849"/>
            <a:ext cx="117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Yao’79</a:t>
            </a:r>
            <a:endParaRPr lang="en-US" sz="2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916755" y="3033064"/>
            <a:ext cx="136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Tiwari’84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48986" y="3458355"/>
            <a:ext cx="145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Deterministic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47687" y="4626965"/>
            <a:ext cx="3857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Phillips-Verbin-Zhang’12</a:t>
            </a:r>
          </a:p>
          <a:p>
            <a:endParaRPr lang="en-US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987913" y="4977716"/>
            <a:ext cx="3857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Woodruff-Zhang’13</a:t>
            </a:r>
          </a:p>
          <a:p>
            <a:endParaRPr lang="en-US" sz="24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928430" y="5378477"/>
            <a:ext cx="792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Braverman-Ellen-Oshman-Pitassi-Vaikuntanathan’13</a:t>
            </a:r>
          </a:p>
          <a:p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42567" y="924990"/>
            <a:ext cx="0" cy="432048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52120" y="1150670"/>
            <a:ext cx="324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Number-On-Forehead Model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834059" y="1550780"/>
            <a:ext cx="327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Chandra-Furst-Lipton’83</a:t>
            </a:r>
            <a:endParaRPr lang="en-US" sz="2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588224" y="1953237"/>
            <a:ext cx="181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Broadcast Model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22745" y="3734504"/>
            <a:ext cx="104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EQ, 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86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7" grpId="0"/>
      <p:bldP spid="123" grpId="0"/>
      <p:bldP spid="124" grpId="0"/>
      <p:bldP spid="125" grpId="0"/>
      <p:bldP spid="17" grpId="0"/>
      <p:bldP spid="126" grpId="0"/>
      <p:bldP spid="12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Element Distinctness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89729" y="1478497"/>
            <a:ext cx="298824" cy="3064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37424" y="1478497"/>
            <a:ext cx="298824" cy="3064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29000" y="2422780"/>
            <a:ext cx="298824" cy="3064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68576" y="1750707"/>
            <a:ext cx="298824" cy="3064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38600" y="2023197"/>
            <a:ext cx="298824" cy="3064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458765" y="2575997"/>
            <a:ext cx="298824" cy="3064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69752" y="1108494"/>
            <a:ext cx="298824" cy="3064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70928" y="1903924"/>
            <a:ext cx="298824" cy="30643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0" idx="5"/>
            <a:endCxn id="42" idx="1"/>
          </p:cNvCxnSpPr>
          <p:nvPr/>
        </p:nvCxnSpPr>
        <p:spPr>
          <a:xfrm>
            <a:off x="5944791" y="1740055"/>
            <a:ext cx="227971" cy="727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7"/>
            <a:endCxn id="41" idx="2"/>
          </p:cNvCxnSpPr>
          <p:nvPr/>
        </p:nvCxnSpPr>
        <p:spPr>
          <a:xfrm>
            <a:off x="5944791" y="1523373"/>
            <a:ext cx="1092633" cy="1083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1" idx="7"/>
            <a:endCxn id="46" idx="3"/>
          </p:cNvCxnSpPr>
          <p:nvPr/>
        </p:nvCxnSpPr>
        <p:spPr>
          <a:xfrm flipV="1">
            <a:off x="7292486" y="1370052"/>
            <a:ext cx="721028" cy="1533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4" idx="1"/>
            <a:endCxn id="40" idx="5"/>
          </p:cNvCxnSpPr>
          <p:nvPr/>
        </p:nvCxnSpPr>
        <p:spPr>
          <a:xfrm flipH="1" flipV="1">
            <a:off x="5944791" y="1740055"/>
            <a:ext cx="837571" cy="3280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7"/>
            <a:endCxn id="41" idx="4"/>
          </p:cNvCxnSpPr>
          <p:nvPr/>
        </p:nvCxnSpPr>
        <p:spPr>
          <a:xfrm flipV="1">
            <a:off x="6993662" y="1784931"/>
            <a:ext cx="193174" cy="2831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5"/>
            <a:endCxn id="45" idx="1"/>
          </p:cNvCxnSpPr>
          <p:nvPr/>
        </p:nvCxnSpPr>
        <p:spPr>
          <a:xfrm>
            <a:off x="7292486" y="1740055"/>
            <a:ext cx="210041" cy="8808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6"/>
            <a:endCxn id="47" idx="1"/>
          </p:cNvCxnSpPr>
          <p:nvPr/>
        </p:nvCxnSpPr>
        <p:spPr>
          <a:xfrm>
            <a:off x="7336248" y="1631714"/>
            <a:ext cx="378442" cy="3170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6"/>
            <a:endCxn id="43" idx="3"/>
          </p:cNvCxnSpPr>
          <p:nvPr/>
        </p:nvCxnSpPr>
        <p:spPr>
          <a:xfrm flipV="1">
            <a:off x="7969752" y="2012265"/>
            <a:ext cx="342586" cy="44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7"/>
            <a:endCxn id="43" idx="4"/>
          </p:cNvCxnSpPr>
          <p:nvPr/>
        </p:nvCxnSpPr>
        <p:spPr>
          <a:xfrm flipV="1">
            <a:off x="7713827" y="2057141"/>
            <a:ext cx="704161" cy="5637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77746" y="3057044"/>
            <a:ext cx="1249561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ED(X</a:t>
            </a:r>
            <a:r>
              <a:rPr lang="en-US" baseline="-25000" dirty="0" smtClean="0">
                <a:solidFill>
                  <a:srgbClr val="660066"/>
                </a:solidFill>
              </a:rPr>
              <a:t>1</a:t>
            </a:r>
            <a:r>
              <a:rPr lang="en-US" dirty="0" smtClean="0">
                <a:solidFill>
                  <a:srgbClr val="660066"/>
                </a:solidFill>
              </a:rPr>
              <a:t>,…,X</a:t>
            </a:r>
            <a:r>
              <a:rPr lang="en-US" baseline="-25000" dirty="0" smtClean="0">
                <a:solidFill>
                  <a:srgbClr val="660066"/>
                </a:solidFill>
              </a:rPr>
              <a:t>8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89530" y="1911608"/>
            <a:ext cx="329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Are all inputs </a:t>
            </a:r>
            <a:r>
              <a:rPr lang="en-US" sz="2000" dirty="0" smtClean="0">
                <a:solidFill>
                  <a:srgbClr val="660066"/>
                </a:solidFill>
              </a:rPr>
              <a:t>X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dirty="0" smtClean="0"/>
              <a:t>,…,</a:t>
            </a:r>
            <a:r>
              <a:rPr lang="en-US" sz="2000" dirty="0" err="1" smtClean="0">
                <a:solidFill>
                  <a:srgbClr val="660066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660066"/>
                </a:solidFill>
              </a:rPr>
              <a:t>k</a:t>
            </a:r>
            <a:r>
              <a:rPr lang="en-US" sz="2000" dirty="0" smtClean="0"/>
              <a:t> distinct?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832001" y="2620873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1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46735" y="1348903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70061" y="2365628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3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3662" y="1109165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4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42026" y="170143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8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70928" y="1580525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6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22277" y="2620873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5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89780" y="2389972"/>
            <a:ext cx="5004628" cy="1452714"/>
            <a:chOff x="254200" y="3041392"/>
            <a:chExt cx="5004628" cy="1452714"/>
          </a:xfrm>
        </p:grpSpPr>
        <p:sp>
          <p:nvSpPr>
            <p:cNvPr id="67" name="TextBox 66"/>
            <p:cNvSpPr txBox="1"/>
            <p:nvPr/>
          </p:nvSpPr>
          <p:spPr>
            <a:xfrm>
              <a:off x="271565" y="3041392"/>
              <a:ext cx="498726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Trivial randomized algorithm</a:t>
              </a:r>
              <a:endParaRPr lang="en-US" sz="3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4200" y="3663109"/>
              <a:ext cx="4967707" cy="830997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All players send </a:t>
              </a:r>
              <a:r>
                <a:rPr lang="en-US" sz="2400" dirty="0" smtClean="0">
                  <a:solidFill>
                    <a:srgbClr val="0000FF"/>
                  </a:solidFill>
                </a:rPr>
                <a:t>hashes</a:t>
              </a:r>
              <a:r>
                <a:rPr lang="en-US" sz="2400" dirty="0" smtClean="0"/>
                <a:t> of their inputs </a:t>
              </a:r>
            </a:p>
            <a:p>
              <a:pPr algn="ctr"/>
              <a:r>
                <a:rPr lang="en-US" sz="2400" dirty="0" smtClean="0"/>
                <a:t>to </a:t>
              </a:r>
              <a:r>
                <a:rPr lang="en-US" sz="2400" dirty="0"/>
                <a:t>a</a:t>
              </a:r>
              <a:r>
                <a:rPr lang="en-US" sz="2400" dirty="0" smtClean="0"/>
                <a:t> “median” node</a:t>
              </a:r>
              <a:endParaRPr lang="en-US" sz="2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59751" y="4138817"/>
            <a:ext cx="790133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Theorem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C-Radhakrishnan-Rudra’14</a:t>
            </a:r>
            <a:r>
              <a:rPr lang="en-US" sz="2400" dirty="0" smtClean="0"/>
              <a:t>): </a:t>
            </a:r>
            <a:r>
              <a:rPr lang="en-US" sz="2400" dirty="0" smtClean="0">
                <a:solidFill>
                  <a:srgbClr val="660066"/>
                </a:solidFill>
              </a:rPr>
              <a:t>σ(G) is the cost of the 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optimal randomized algorithm (up to log k  factor).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40552" y="3374121"/>
            <a:ext cx="2217514" cy="1210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Show a lower bound of </a:t>
            </a:r>
            <a:r>
              <a:rPr lang="en-US" sz="2800" dirty="0" err="1">
                <a:solidFill>
                  <a:srgbClr val="660066"/>
                </a:solidFill>
              </a:rPr>
              <a:t>σ</a:t>
            </a:r>
            <a:r>
              <a:rPr lang="en-US" sz="2800" dirty="0">
                <a:solidFill>
                  <a:srgbClr val="660066"/>
                </a:solidFill>
              </a:rPr>
              <a:t>(G</a:t>
            </a:r>
            <a:r>
              <a:rPr lang="en-US" sz="2800" dirty="0" smtClean="0">
                <a:solidFill>
                  <a:srgbClr val="660066"/>
                </a:solidFill>
              </a:rPr>
              <a:t>)</a:t>
            </a:r>
            <a:endParaRPr lang="en-US" sz="2800" dirty="0">
              <a:solidFill>
                <a:srgbClr val="660066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90679" y="5068840"/>
            <a:ext cx="7748675" cy="697893"/>
            <a:chOff x="190679" y="5068840"/>
            <a:chExt cx="7748675" cy="697893"/>
          </a:xfrm>
        </p:grpSpPr>
        <p:grpSp>
          <p:nvGrpSpPr>
            <p:cNvPr id="73" name="Group 72"/>
            <p:cNvGrpSpPr/>
            <p:nvPr/>
          </p:nvGrpSpPr>
          <p:grpSpPr>
            <a:xfrm>
              <a:off x="190679" y="5068840"/>
              <a:ext cx="6687067" cy="224118"/>
              <a:chOff x="956235" y="1792941"/>
              <a:chExt cx="6687067" cy="224118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956235" y="1792941"/>
                <a:ext cx="1887961" cy="224118"/>
                <a:chOff x="956235" y="1792941"/>
                <a:chExt cx="1887961" cy="224118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956235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1512046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2064267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620078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180353" y="1930402"/>
                  <a:ext cx="3316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736164" y="1930401"/>
                  <a:ext cx="3316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288385" y="1930401"/>
                  <a:ext cx="3316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/>
              <p:cNvCxnSpPr/>
              <p:nvPr/>
            </p:nvCxnSpPr>
            <p:spPr>
              <a:xfrm>
                <a:off x="2842703" y="1921437"/>
                <a:ext cx="1903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>
                <a:off x="5755341" y="1792941"/>
                <a:ext cx="1887961" cy="224118"/>
                <a:chOff x="956235" y="1792941"/>
                <a:chExt cx="1887961" cy="224118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956235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1512046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064267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620078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180353" y="1930402"/>
                  <a:ext cx="3316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736164" y="1930401"/>
                  <a:ext cx="3316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288385" y="1930401"/>
                  <a:ext cx="3316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3615764" y="1792941"/>
                <a:ext cx="1332150" cy="224118"/>
                <a:chOff x="3472329" y="1792941"/>
                <a:chExt cx="1332150" cy="224118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3472329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028140" y="1792941"/>
                  <a:ext cx="224118" cy="224118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580361" y="1792941"/>
                  <a:ext cx="224118" cy="22411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696447" y="1930402"/>
                  <a:ext cx="3316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252258" y="1930401"/>
                  <a:ext cx="3316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5558118" y="1930401"/>
                <a:ext cx="197223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137647" y="1930401"/>
                <a:ext cx="343647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097929" y="1921437"/>
                <a:ext cx="343647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5545596" y="5397401"/>
              <a:ext cx="790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k</a:t>
              </a:r>
              <a:r>
                <a:rPr lang="en-US" dirty="0" smtClean="0"/>
                <a:t>-path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13926" y="5135791"/>
              <a:ext cx="925428" cy="52322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660066"/>
                  </a:solidFill>
                </a:rPr>
                <a:t>Ω</a:t>
              </a:r>
              <a:r>
                <a:rPr lang="en-US" sz="2800" dirty="0" smtClean="0">
                  <a:solidFill>
                    <a:srgbClr val="660066"/>
                  </a:solidFill>
                </a:rPr>
                <a:t>(k</a:t>
              </a:r>
              <a:r>
                <a:rPr lang="en-US" sz="2800" baseline="30000" dirty="0" smtClean="0">
                  <a:solidFill>
                    <a:srgbClr val="660066"/>
                  </a:solidFill>
                </a:rPr>
                <a:t>2</a:t>
              </a:r>
              <a:r>
                <a:rPr lang="en-US" sz="2800" dirty="0" smtClean="0">
                  <a:solidFill>
                    <a:srgbClr val="660066"/>
                  </a:solidFill>
                </a:rPr>
                <a:t>)</a:t>
              </a:r>
              <a:endParaRPr lang="en-US" sz="28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6249" y="5659011"/>
            <a:ext cx="2545467" cy="922806"/>
            <a:chOff x="986249" y="5659011"/>
            <a:chExt cx="2545467" cy="922806"/>
          </a:xfrm>
        </p:grpSpPr>
        <p:grpSp>
          <p:nvGrpSpPr>
            <p:cNvPr id="123" name="Group 122"/>
            <p:cNvGrpSpPr/>
            <p:nvPr/>
          </p:nvGrpSpPr>
          <p:grpSpPr>
            <a:xfrm>
              <a:off x="986249" y="5659011"/>
              <a:ext cx="1092391" cy="922806"/>
              <a:chOff x="986249" y="5659011"/>
              <a:chExt cx="1092391" cy="922806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986249" y="5659011"/>
                <a:ext cx="203200" cy="18471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411729" y="5659011"/>
                <a:ext cx="203200" cy="18471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839578" y="5659011"/>
                <a:ext cx="203200" cy="18471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004180" y="6035526"/>
                <a:ext cx="203200" cy="18471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429660" y="6035526"/>
                <a:ext cx="203200" cy="184717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857509" y="6035526"/>
                <a:ext cx="203200" cy="18471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22111" y="6397100"/>
                <a:ext cx="203200" cy="18471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447591" y="6397100"/>
                <a:ext cx="203200" cy="18471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875440" y="6397100"/>
                <a:ext cx="203200" cy="18471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1096816" y="5843728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114747" y="6220243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518154" y="5846718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536085" y="6223233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935201" y="5837198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1953132" y="6213713"/>
                <a:ext cx="0" cy="191798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1204390" y="6515009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1665108" y="6515009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1177411" y="6136296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1638129" y="6136296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1167689" y="5765757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1628407" y="5765757"/>
                <a:ext cx="240211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/>
            <p:cNvSpPr txBox="1"/>
            <p:nvPr/>
          </p:nvSpPr>
          <p:spPr>
            <a:xfrm>
              <a:off x="2267503" y="5951630"/>
              <a:ext cx="1264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√k X √k </a:t>
              </a:r>
              <a:r>
                <a:rPr lang="en-US" dirty="0" smtClean="0"/>
                <a:t>grid</a:t>
              </a:r>
              <a:endParaRPr lang="en-US" dirty="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630137" y="5847460"/>
            <a:ext cx="1139212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</a:rPr>
              <a:t>Ω</a:t>
            </a:r>
            <a:r>
              <a:rPr lang="en-US" sz="2800" dirty="0" smtClean="0">
                <a:solidFill>
                  <a:srgbClr val="660066"/>
                </a:solidFill>
              </a:rPr>
              <a:t>(k</a:t>
            </a:r>
            <a:r>
              <a:rPr lang="en-US" sz="2800" baseline="30000" dirty="0" smtClean="0">
                <a:solidFill>
                  <a:srgbClr val="660066"/>
                </a:solidFill>
              </a:rPr>
              <a:t>3/2</a:t>
            </a:r>
            <a:r>
              <a:rPr lang="en-US" sz="2800" dirty="0" smtClean="0">
                <a:solidFill>
                  <a:srgbClr val="660066"/>
                </a:solidFill>
              </a:rPr>
              <a:t>)</a:t>
            </a:r>
            <a:endParaRPr lang="en-US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C02A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3648" y="314096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   </a:t>
            </a:r>
            <a:r>
              <a:rPr lang="en-US" sz="5400" b="1" dirty="0" smtClean="0"/>
              <a:t>The Argument 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616" y="594398"/>
            <a:ext cx="1013935" cy="1419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589A"/>
                </a:solidFill>
              </a:rPr>
              <a:t>Let’s walk the line</a:t>
            </a:r>
            <a:endParaRPr lang="en-US" b="1" dirty="0">
              <a:solidFill>
                <a:srgbClr val="00589A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5569" y="1794945"/>
            <a:ext cx="6687067" cy="224118"/>
            <a:chOff x="956235" y="1792941"/>
            <a:chExt cx="6687067" cy="224118"/>
          </a:xfrm>
        </p:grpSpPr>
        <p:grpSp>
          <p:nvGrpSpPr>
            <p:cNvPr id="7" name="Group 6"/>
            <p:cNvGrpSpPr/>
            <p:nvPr/>
          </p:nvGrpSpPr>
          <p:grpSpPr>
            <a:xfrm>
              <a:off x="956235" y="1792941"/>
              <a:ext cx="1887961" cy="224118"/>
              <a:chOff x="956235" y="1792941"/>
              <a:chExt cx="1887961" cy="22411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56235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512046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064267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620078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180353" y="1930402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736164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88385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2842703" y="1921437"/>
              <a:ext cx="1903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5755341" y="1792941"/>
              <a:ext cx="1887961" cy="224118"/>
              <a:chOff x="956235" y="1792941"/>
              <a:chExt cx="1887961" cy="22411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956235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512046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064267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20078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180353" y="1930402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736164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288385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615764" y="1792941"/>
              <a:ext cx="1332150" cy="224118"/>
              <a:chOff x="3472329" y="1792941"/>
              <a:chExt cx="1332150" cy="22411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72329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28140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580361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696447" y="1930402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52258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5558118" y="1930401"/>
              <a:ext cx="19722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37647" y="1930401"/>
              <a:ext cx="343647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97929" y="1921437"/>
              <a:ext cx="343647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1436" y="1048306"/>
            <a:ext cx="79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k</a:t>
            </a:r>
            <a:r>
              <a:rPr lang="en-US" dirty="0" smtClean="0"/>
              <a:t>-path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1372" y="1020430"/>
            <a:ext cx="925428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</a:rPr>
              <a:t>Ω</a:t>
            </a:r>
            <a:r>
              <a:rPr lang="en-US" sz="2800" dirty="0" smtClean="0">
                <a:solidFill>
                  <a:srgbClr val="660066"/>
                </a:solidFill>
              </a:rPr>
              <a:t>(k</a:t>
            </a:r>
            <a:r>
              <a:rPr lang="en-US" sz="2800" baseline="30000" dirty="0" smtClean="0">
                <a:solidFill>
                  <a:srgbClr val="660066"/>
                </a:solidFill>
              </a:rPr>
              <a:t>2</a:t>
            </a:r>
            <a:r>
              <a:rPr lang="en-US" sz="2800" dirty="0" smtClean="0">
                <a:solidFill>
                  <a:srgbClr val="660066"/>
                </a:solidFill>
              </a:rPr>
              <a:t>)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875" y="196139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1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6557" y="196139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4427" y="196139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3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301" y="196139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4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49138" y="1964286"/>
            <a:ext cx="33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i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88871" y="1964286"/>
            <a:ext cx="49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i+1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44317" y="1964286"/>
            <a:ext cx="49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i+2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54244" y="1961394"/>
            <a:ext cx="49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-3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9384" y="1962191"/>
            <a:ext cx="49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-2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9823" y="1961394"/>
            <a:ext cx="49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-1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0026" y="1964286"/>
            <a:ext cx="3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X</a:t>
            </a:r>
            <a:r>
              <a:rPr lang="en-US" baseline="-25000" dirty="0" err="1">
                <a:solidFill>
                  <a:srgbClr val="660066"/>
                </a:solidFill>
              </a:rPr>
              <a:t>k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714227" y="1195294"/>
            <a:ext cx="395862" cy="2433905"/>
            <a:chOff x="3714227" y="1195294"/>
            <a:chExt cx="395862" cy="243390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878578" y="1195294"/>
              <a:ext cx="0" cy="2061883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714227" y="3167534"/>
              <a:ext cx="395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660066"/>
                  </a:solidFill>
                </a:rPr>
                <a:t>C</a:t>
              </a:r>
              <a:r>
                <a:rPr lang="en-US" sz="2400" baseline="-25000" dirty="0" err="1" smtClean="0">
                  <a:solidFill>
                    <a:srgbClr val="660066"/>
                  </a:solidFill>
                </a:rPr>
                <a:t>i</a:t>
              </a:r>
              <a:endParaRPr lang="en-US" sz="2400" baseline="-250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58793" y="6981110"/>
            <a:ext cx="9219491" cy="522324"/>
            <a:chOff x="4175818" y="6581897"/>
            <a:chExt cx="9219491" cy="522324"/>
          </a:xfrm>
        </p:grpSpPr>
        <p:sp>
          <p:nvSpPr>
            <p:cNvPr id="51" name="TextBox 50"/>
            <p:cNvSpPr txBox="1"/>
            <p:nvPr/>
          </p:nvSpPr>
          <p:spPr>
            <a:xfrm>
              <a:off x="8619104" y="6858000"/>
              <a:ext cx="47762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Alice: http://</a:t>
              </a:r>
              <a:r>
                <a:rPr 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www.imdb.com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/media/rm2467478016/ch0408645?ref_=chmi_mi_all_sf_1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75818" y="6581897"/>
              <a:ext cx="41472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Bob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 http://</a:t>
              </a:r>
              <a:r>
                <a:rPr 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lsc.org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/see-</a:t>
              </a:r>
              <a:r>
                <a:rPr 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whats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-happening/past-exhibitions/bob-the-builder/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01353" y="4198470"/>
            <a:ext cx="457477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2-party problem induced by </a:t>
            </a:r>
            <a:r>
              <a:rPr lang="en-US" sz="2800" dirty="0" err="1" smtClean="0">
                <a:solidFill>
                  <a:srgbClr val="660066"/>
                </a:solidFill>
              </a:rPr>
              <a:t>C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i</a:t>
            </a:r>
            <a:endParaRPr lang="en-US" sz="2800" baseline="-25000" dirty="0">
              <a:solidFill>
                <a:srgbClr val="66006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4675" y="4013804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 has </a:t>
            </a:r>
            <a:r>
              <a:rPr lang="en-US" sz="2000" dirty="0" smtClean="0">
                <a:solidFill>
                  <a:srgbClr val="660066"/>
                </a:solidFill>
              </a:rPr>
              <a:t>A = {X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dirty="0" smtClean="0">
                <a:solidFill>
                  <a:srgbClr val="660066"/>
                </a:solidFill>
              </a:rPr>
              <a:t>,…,X</a:t>
            </a:r>
            <a:r>
              <a:rPr lang="en-US" sz="2000" baseline="-25000" dirty="0" smtClean="0">
                <a:solidFill>
                  <a:srgbClr val="660066"/>
                </a:solidFill>
              </a:rPr>
              <a:t>i</a:t>
            </a:r>
            <a:r>
              <a:rPr lang="en-US" sz="2000" dirty="0" smtClean="0">
                <a:solidFill>
                  <a:srgbClr val="660066"/>
                </a:solidFill>
              </a:rPr>
              <a:t>}</a:t>
            </a:r>
          </a:p>
          <a:p>
            <a:r>
              <a:rPr lang="en-US" sz="2000" dirty="0" smtClean="0"/>
              <a:t>Bob   has </a:t>
            </a:r>
            <a:r>
              <a:rPr lang="en-US" sz="2000" dirty="0" smtClean="0">
                <a:solidFill>
                  <a:srgbClr val="660066"/>
                </a:solidFill>
              </a:rPr>
              <a:t>B = {X</a:t>
            </a:r>
            <a:r>
              <a:rPr lang="en-US" sz="2000" baseline="-25000" dirty="0" smtClean="0">
                <a:solidFill>
                  <a:srgbClr val="660066"/>
                </a:solidFill>
              </a:rPr>
              <a:t>i+1</a:t>
            </a:r>
            <a:r>
              <a:rPr lang="en-US" sz="2000" dirty="0" smtClean="0">
                <a:solidFill>
                  <a:srgbClr val="660066"/>
                </a:solidFill>
              </a:rPr>
              <a:t>,…,</a:t>
            </a:r>
            <a:r>
              <a:rPr lang="en-US" sz="2000" dirty="0" err="1" smtClean="0">
                <a:solidFill>
                  <a:srgbClr val="660066"/>
                </a:solidFill>
              </a:rPr>
              <a:t>X</a:t>
            </a:r>
            <a:r>
              <a:rPr lang="en-US" sz="2000" baseline="-25000" dirty="0" err="1">
                <a:solidFill>
                  <a:srgbClr val="660066"/>
                </a:solidFill>
              </a:rPr>
              <a:t>k</a:t>
            </a:r>
            <a:r>
              <a:rPr lang="en-US" dirty="0" smtClean="0">
                <a:solidFill>
                  <a:srgbClr val="660066"/>
                </a:solidFill>
              </a:rPr>
              <a:t>}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25577" y="4781455"/>
            <a:ext cx="2682495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660066"/>
                </a:solidFill>
              </a:rPr>
              <a:t>A</a:t>
            </a:r>
            <a:r>
              <a:rPr lang="en-US" sz="2400" dirty="0" smtClean="0"/>
              <a:t> disjoint from </a:t>
            </a:r>
            <a:r>
              <a:rPr lang="en-US" sz="2400" dirty="0" smtClean="0">
                <a:solidFill>
                  <a:srgbClr val="660066"/>
                </a:solidFill>
              </a:rPr>
              <a:t>B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457200" y="4981510"/>
            <a:ext cx="264475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</a:rPr>
              <a:t>Cost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i</a:t>
            </a:r>
            <a:r>
              <a:rPr lang="en-US" sz="2800" dirty="0" smtClean="0"/>
              <a:t> ≥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min(</a:t>
            </a:r>
            <a:r>
              <a:rPr lang="en-US" sz="2800" dirty="0" err="1">
                <a:solidFill>
                  <a:srgbClr val="660066"/>
                </a:solidFill>
              </a:rPr>
              <a:t>i</a:t>
            </a:r>
            <a:r>
              <a:rPr lang="en-US" sz="2800" dirty="0" err="1" smtClean="0">
                <a:solidFill>
                  <a:srgbClr val="660066"/>
                </a:solidFill>
              </a:rPr>
              <a:t>,k-i</a:t>
            </a:r>
            <a:r>
              <a:rPr lang="en-US" sz="2800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8586" y="646595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Ignoring </a:t>
            </a:r>
            <a:r>
              <a:rPr lang="en-US" dirty="0" smtClean="0">
                <a:solidFill>
                  <a:srgbClr val="660066"/>
                </a:solidFill>
              </a:rPr>
              <a:t>O(1)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12377" y="5775520"/>
            <a:ext cx="578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Total cost = </a:t>
            </a:r>
            <a:r>
              <a:rPr lang="en-US" sz="2800" dirty="0" err="1" smtClean="0">
                <a:solidFill>
                  <a:srgbClr val="660066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i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Cost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i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/>
              <a:t>≥</a:t>
            </a:r>
            <a:r>
              <a:rPr lang="en-US" sz="2800" baseline="30000" dirty="0" smtClean="0">
                <a:solidFill>
                  <a:srgbClr val="FF0000"/>
                </a:solidFill>
              </a:rPr>
              <a:t>* </a:t>
            </a:r>
            <a:r>
              <a:rPr lang="en-US" sz="2800" dirty="0" err="1" smtClean="0">
                <a:solidFill>
                  <a:srgbClr val="660066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i</a:t>
            </a:r>
            <a:r>
              <a:rPr lang="en-US" sz="2800" baseline="-250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 min(</a:t>
            </a:r>
            <a:r>
              <a:rPr lang="en-US" sz="2800" dirty="0" err="1">
                <a:solidFill>
                  <a:srgbClr val="660066"/>
                </a:solidFill>
              </a:rPr>
              <a:t>i</a:t>
            </a:r>
            <a:r>
              <a:rPr lang="en-US" sz="2800" dirty="0" err="1" smtClean="0">
                <a:solidFill>
                  <a:srgbClr val="660066"/>
                </a:solidFill>
              </a:rPr>
              <a:t>,k-i</a:t>
            </a:r>
            <a:r>
              <a:rPr lang="en-US" sz="2800" dirty="0" smtClean="0">
                <a:solidFill>
                  <a:srgbClr val="660066"/>
                </a:solidFill>
              </a:rPr>
              <a:t>) </a:t>
            </a:r>
            <a:r>
              <a:rPr lang="en-US" sz="2800" dirty="0" smtClean="0"/>
              <a:t>≥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k</a:t>
            </a:r>
            <a:r>
              <a:rPr lang="en-US" sz="2800" baseline="30000" dirty="0" smtClean="0">
                <a:solidFill>
                  <a:srgbClr val="660066"/>
                </a:solidFill>
              </a:rPr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1" name="Cloud Callout 60"/>
          <p:cNvSpPr/>
          <p:nvPr/>
        </p:nvSpPr>
        <p:spPr>
          <a:xfrm>
            <a:off x="6383932" y="5459907"/>
            <a:ext cx="2237126" cy="794010"/>
          </a:xfrm>
          <a:prstGeom prst="cloudCallout">
            <a:avLst>
              <a:gd name="adj1" fmla="val -66249"/>
              <a:gd name="adj2" fmla="val 28629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Done?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6746297" y="2808940"/>
            <a:ext cx="1874761" cy="10458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Fix a protocol </a:t>
            </a:r>
            <a:r>
              <a:rPr lang="en-US" sz="2800" dirty="0" err="1" smtClean="0"/>
              <a:t>Π</a:t>
            </a:r>
            <a:endParaRPr lang="en-US" sz="2800" dirty="0"/>
          </a:p>
        </p:txBody>
      </p:sp>
      <p:sp>
        <p:nvSpPr>
          <p:cNvPr id="63" name="Rounded Rectangular Callout 62"/>
          <p:cNvSpPr/>
          <p:nvPr/>
        </p:nvSpPr>
        <p:spPr>
          <a:xfrm>
            <a:off x="3227294" y="4721690"/>
            <a:ext cx="2226950" cy="994065"/>
          </a:xfrm>
          <a:prstGeom prst="wedgeRoundRectCallout">
            <a:avLst>
              <a:gd name="adj1" fmla="val -42303"/>
              <a:gd name="adj2" fmla="val 74524"/>
              <a:gd name="adj3" fmla="val 16667"/>
            </a:avLst>
          </a:prstGeom>
          <a:solidFill>
            <a:srgbClr val="404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</a:t>
            </a:r>
            <a:r>
              <a:rPr lang="en-US" dirty="0" err="1" smtClean="0"/>
              <a:t>i</a:t>
            </a:r>
            <a:r>
              <a:rPr lang="en-US" dirty="0" smtClean="0"/>
              <a:t> might have different hard instance (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l.b</a:t>
            </a:r>
            <a:r>
              <a:rPr lang="en-US" dirty="0" smtClean="0"/>
              <a:t>.)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900173" y="2239276"/>
            <a:ext cx="1198477" cy="1570401"/>
            <a:chOff x="1645917" y="2150005"/>
            <a:chExt cx="1627333" cy="1888595"/>
          </a:xfrm>
        </p:grpSpPr>
        <p:sp>
          <p:nvSpPr>
            <p:cNvPr id="67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9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4214319" y="2220646"/>
            <a:ext cx="1540116" cy="1606155"/>
            <a:chOff x="4711686" y="2150005"/>
            <a:chExt cx="1830005" cy="1888595"/>
          </a:xfrm>
        </p:grpSpPr>
        <p:sp>
          <p:nvSpPr>
            <p:cNvPr id="82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6096001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" name="Text Box 20"/>
            <p:cNvSpPr txBox="1">
              <a:spLocks noChangeArrowheads="1"/>
            </p:cNvSpPr>
            <p:nvPr/>
          </p:nvSpPr>
          <p:spPr bwMode="auto">
            <a:xfrm>
              <a:off x="4711686" y="3645945"/>
              <a:ext cx="784225" cy="3667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Freeform 89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>
              <a:stCxn id="82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>
              <a:stCxn id="82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2784086" y="3502780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5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20"/>
    </mc:Choice>
    <mc:Fallback xmlns="">
      <p:transition xmlns:p14="http://schemas.microsoft.com/office/powerpoint/2010/main" spd="slow" advTm="154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 animBg="1"/>
      <p:bldP spid="58" grpId="0" animBg="1"/>
      <p:bldP spid="59" grpId="0"/>
      <p:bldP spid="60" grpId="0"/>
      <p:bldP spid="61" grpId="0" animBg="1"/>
      <p:bldP spid="61" grpId="1" animBg="1"/>
      <p:bldP spid="62" grpId="0" animBg="1"/>
      <p:bldP spid="63" grpId="0" animBg="1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3648" y="314096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RANDOMIZATION HELPS! 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913" y="875358"/>
            <a:ext cx="1013935" cy="1419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17" y="522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589A"/>
                </a:solidFill>
              </a:rPr>
              <a:t>Let’s walk the line (with coins now)</a:t>
            </a:r>
            <a:endParaRPr lang="en-US" b="1" dirty="0">
              <a:solidFill>
                <a:srgbClr val="00589A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5569" y="1794945"/>
            <a:ext cx="6687067" cy="224118"/>
            <a:chOff x="956235" y="1792941"/>
            <a:chExt cx="6687067" cy="224118"/>
          </a:xfrm>
        </p:grpSpPr>
        <p:grpSp>
          <p:nvGrpSpPr>
            <p:cNvPr id="7" name="Group 6"/>
            <p:cNvGrpSpPr/>
            <p:nvPr/>
          </p:nvGrpSpPr>
          <p:grpSpPr>
            <a:xfrm>
              <a:off x="956235" y="1792941"/>
              <a:ext cx="1887961" cy="224118"/>
              <a:chOff x="956235" y="1792941"/>
              <a:chExt cx="1887961" cy="22411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56235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512046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064267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620078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180353" y="1930402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736164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88385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2842703" y="1921437"/>
              <a:ext cx="1903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5755341" y="1792941"/>
              <a:ext cx="1887961" cy="224118"/>
              <a:chOff x="956235" y="1792941"/>
              <a:chExt cx="1887961" cy="22411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956235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512046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064267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20078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180353" y="1930402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736164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288385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615764" y="1792941"/>
              <a:ext cx="1332150" cy="224118"/>
              <a:chOff x="3472329" y="1792941"/>
              <a:chExt cx="1332150" cy="22411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72329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28140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580361" y="1792941"/>
                <a:ext cx="224118" cy="2241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696447" y="1930402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52258" y="1930401"/>
                <a:ext cx="3316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5558118" y="1930401"/>
              <a:ext cx="19722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37647" y="1930401"/>
              <a:ext cx="343647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97929" y="1921437"/>
              <a:ext cx="343647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7865959" y="1483601"/>
            <a:ext cx="925428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</a:rPr>
              <a:t>Ω</a:t>
            </a:r>
            <a:r>
              <a:rPr lang="en-US" sz="2800" dirty="0" smtClean="0">
                <a:solidFill>
                  <a:srgbClr val="660066"/>
                </a:solidFill>
              </a:rPr>
              <a:t>(k</a:t>
            </a:r>
            <a:r>
              <a:rPr lang="en-US" sz="2800" baseline="30000" dirty="0" smtClean="0">
                <a:solidFill>
                  <a:srgbClr val="660066"/>
                </a:solidFill>
              </a:rPr>
              <a:t>2</a:t>
            </a:r>
            <a:r>
              <a:rPr lang="en-US" sz="2800" dirty="0" smtClean="0">
                <a:solidFill>
                  <a:srgbClr val="660066"/>
                </a:solidFill>
              </a:rPr>
              <a:t>)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875" y="196139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1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6557" y="196139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4427" y="196139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3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301" y="1961394"/>
            <a:ext cx="3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4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49138" y="1964286"/>
            <a:ext cx="33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i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88871" y="1964286"/>
            <a:ext cx="49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i+1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44317" y="1964286"/>
            <a:ext cx="49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 smtClean="0">
                <a:solidFill>
                  <a:srgbClr val="660066"/>
                </a:solidFill>
              </a:rPr>
              <a:t>i+2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54244" y="1961394"/>
            <a:ext cx="49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-3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9384" y="1962191"/>
            <a:ext cx="49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-2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9823" y="1961394"/>
            <a:ext cx="49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X</a:t>
            </a:r>
            <a:r>
              <a:rPr lang="en-US" baseline="-25000" dirty="0">
                <a:solidFill>
                  <a:srgbClr val="660066"/>
                </a:solidFill>
              </a:rPr>
              <a:t>k</a:t>
            </a:r>
            <a:r>
              <a:rPr lang="en-US" baseline="-25000" dirty="0" smtClean="0">
                <a:solidFill>
                  <a:srgbClr val="660066"/>
                </a:solidFill>
              </a:rPr>
              <a:t>-1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0026" y="1964286"/>
            <a:ext cx="3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X</a:t>
            </a:r>
            <a:r>
              <a:rPr lang="en-US" baseline="-25000" dirty="0" err="1">
                <a:solidFill>
                  <a:srgbClr val="660066"/>
                </a:solidFill>
              </a:rPr>
              <a:t>k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714227" y="1195294"/>
            <a:ext cx="395862" cy="2433905"/>
            <a:chOff x="3714227" y="1195294"/>
            <a:chExt cx="395862" cy="243390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878578" y="1195294"/>
              <a:ext cx="0" cy="2061883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714227" y="3167534"/>
              <a:ext cx="395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660066"/>
                  </a:solidFill>
                </a:rPr>
                <a:t>C</a:t>
              </a:r>
              <a:r>
                <a:rPr lang="en-US" sz="2400" baseline="-25000" dirty="0" err="1" smtClean="0">
                  <a:solidFill>
                    <a:srgbClr val="660066"/>
                  </a:solidFill>
                </a:rPr>
                <a:t>i</a:t>
              </a:r>
              <a:endParaRPr lang="en-US" sz="2400" baseline="-25000" dirty="0">
                <a:solidFill>
                  <a:srgbClr val="660066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634675" y="4013804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 has </a:t>
            </a:r>
            <a:r>
              <a:rPr lang="en-US" sz="2000" dirty="0" smtClean="0">
                <a:solidFill>
                  <a:srgbClr val="660066"/>
                </a:solidFill>
              </a:rPr>
              <a:t>A = {X</a:t>
            </a:r>
            <a:r>
              <a:rPr lang="en-US" sz="2000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dirty="0" smtClean="0">
                <a:solidFill>
                  <a:srgbClr val="660066"/>
                </a:solidFill>
              </a:rPr>
              <a:t>,…,X</a:t>
            </a:r>
            <a:r>
              <a:rPr lang="en-US" sz="2000" baseline="-25000" dirty="0" smtClean="0">
                <a:solidFill>
                  <a:srgbClr val="660066"/>
                </a:solidFill>
              </a:rPr>
              <a:t>i</a:t>
            </a:r>
            <a:r>
              <a:rPr lang="en-US" sz="2000" dirty="0" smtClean="0">
                <a:solidFill>
                  <a:srgbClr val="660066"/>
                </a:solidFill>
              </a:rPr>
              <a:t>}</a:t>
            </a:r>
          </a:p>
          <a:p>
            <a:r>
              <a:rPr lang="en-US" sz="2000" dirty="0" smtClean="0"/>
              <a:t>Bob   has </a:t>
            </a:r>
            <a:r>
              <a:rPr lang="en-US" sz="2000" dirty="0" smtClean="0">
                <a:solidFill>
                  <a:srgbClr val="660066"/>
                </a:solidFill>
              </a:rPr>
              <a:t>B = {X</a:t>
            </a:r>
            <a:r>
              <a:rPr lang="en-US" sz="2000" baseline="-25000" dirty="0" smtClean="0">
                <a:solidFill>
                  <a:srgbClr val="660066"/>
                </a:solidFill>
              </a:rPr>
              <a:t>i+1</a:t>
            </a:r>
            <a:r>
              <a:rPr lang="en-US" sz="2000" dirty="0" smtClean="0">
                <a:solidFill>
                  <a:srgbClr val="660066"/>
                </a:solidFill>
              </a:rPr>
              <a:t>,…,</a:t>
            </a:r>
            <a:r>
              <a:rPr lang="en-US" sz="2000" dirty="0" err="1" smtClean="0">
                <a:solidFill>
                  <a:srgbClr val="660066"/>
                </a:solidFill>
              </a:rPr>
              <a:t>X</a:t>
            </a:r>
            <a:r>
              <a:rPr lang="en-US" sz="2000" baseline="-25000" dirty="0" err="1">
                <a:solidFill>
                  <a:srgbClr val="660066"/>
                </a:solidFill>
              </a:rPr>
              <a:t>k</a:t>
            </a:r>
            <a:r>
              <a:rPr lang="en-US" dirty="0" smtClean="0">
                <a:solidFill>
                  <a:srgbClr val="660066"/>
                </a:solidFill>
              </a:rPr>
              <a:t>}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25577" y="4781455"/>
            <a:ext cx="2682495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660066"/>
                </a:solidFill>
              </a:rPr>
              <a:t>A</a:t>
            </a:r>
            <a:r>
              <a:rPr lang="en-US" sz="2400" dirty="0" smtClean="0"/>
              <a:t> disjoint from </a:t>
            </a:r>
            <a:r>
              <a:rPr lang="en-US" sz="2400" dirty="0" smtClean="0">
                <a:solidFill>
                  <a:srgbClr val="660066"/>
                </a:solidFill>
              </a:rPr>
              <a:t>B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16621" y="4981510"/>
            <a:ext cx="3302414" cy="5847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 smtClean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err="1" smtClean="0">
                <a:solidFill>
                  <a:srgbClr val="660066"/>
                </a:solidFill>
              </a:rPr>
              <a:t>Cost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i</a:t>
            </a:r>
            <a:r>
              <a:rPr lang="en-US" sz="3200" dirty="0">
                <a:solidFill>
                  <a:srgbClr val="660066"/>
                </a:solidFill>
              </a:rPr>
              <a:t>]</a:t>
            </a:r>
            <a:r>
              <a:rPr lang="en-US" sz="2800" dirty="0" smtClean="0"/>
              <a:t> ≥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min(</a:t>
            </a:r>
            <a:r>
              <a:rPr lang="en-US" sz="2800" dirty="0" err="1">
                <a:solidFill>
                  <a:srgbClr val="660066"/>
                </a:solidFill>
              </a:rPr>
              <a:t>i</a:t>
            </a:r>
            <a:r>
              <a:rPr lang="en-US" sz="2800" dirty="0" err="1" smtClean="0">
                <a:solidFill>
                  <a:srgbClr val="660066"/>
                </a:solidFill>
              </a:rPr>
              <a:t>,k-i</a:t>
            </a:r>
            <a:r>
              <a:rPr lang="en-US" sz="2800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8586" y="646595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Ignoring </a:t>
            </a:r>
            <a:r>
              <a:rPr lang="en-US" dirty="0" smtClean="0">
                <a:solidFill>
                  <a:srgbClr val="660066"/>
                </a:solidFill>
              </a:rPr>
              <a:t>O(1)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12377" y="5895048"/>
            <a:ext cx="4094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smtClean="0"/>
              <a:t>Total cost] = </a:t>
            </a:r>
            <a:r>
              <a:rPr lang="en-US" sz="2800" dirty="0" err="1" smtClean="0">
                <a:solidFill>
                  <a:srgbClr val="660066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i</a:t>
            </a:r>
            <a:r>
              <a:rPr lang="en-US" sz="2800" dirty="0" err="1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Cost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i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6746297" y="2808940"/>
            <a:ext cx="1874761" cy="10458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Fix a protocol </a:t>
            </a:r>
            <a:r>
              <a:rPr lang="en-US" sz="2800" dirty="0" err="1" smtClean="0"/>
              <a:t>Π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35439" y="3862199"/>
            <a:ext cx="452164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Hard distr. </a:t>
            </a:r>
            <a:r>
              <a:rPr lang="en-US" sz="2400" b="1" dirty="0" smtClean="0">
                <a:solidFill>
                  <a:srgbClr val="660066"/>
                </a:solidFill>
              </a:rPr>
              <a:t>μ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(X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,..,X</a:t>
            </a:r>
            <a:r>
              <a:rPr lang="en-US" sz="2400" baseline="-25000" dirty="0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) </a:t>
            </a:r>
            <a:r>
              <a:rPr lang="en-US" sz="2400" dirty="0" smtClean="0"/>
              <a:t>random distinct numbers </a:t>
            </a:r>
            <a:endParaRPr lang="en-US" sz="2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3625873" y="3882920"/>
            <a:ext cx="7460340" cy="1652587"/>
            <a:chOff x="107072" y="5365353"/>
            <a:chExt cx="7460340" cy="165258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3112" y="5365353"/>
              <a:ext cx="774300" cy="116779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07072" y="6494720"/>
              <a:ext cx="2052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KS-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Razborov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333635" y="5941663"/>
            <a:ext cx="293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≥</a:t>
            </a:r>
            <a:r>
              <a:rPr lang="en-US" sz="2800" baseline="30000" dirty="0">
                <a:solidFill>
                  <a:srgbClr val="FF0000"/>
                </a:solidFill>
              </a:rPr>
              <a:t>* </a:t>
            </a:r>
            <a:r>
              <a:rPr lang="en-US" sz="2800" dirty="0" err="1">
                <a:solidFill>
                  <a:srgbClr val="660066"/>
                </a:solidFill>
              </a:rPr>
              <a:t>Σ</a:t>
            </a:r>
            <a:r>
              <a:rPr lang="en-US" sz="2800" baseline="-25000" dirty="0" err="1">
                <a:solidFill>
                  <a:srgbClr val="660066"/>
                </a:solidFill>
              </a:rPr>
              <a:t>i</a:t>
            </a:r>
            <a:r>
              <a:rPr lang="en-US" sz="2800" baseline="-25000" dirty="0">
                <a:solidFill>
                  <a:srgbClr val="660066"/>
                </a:solidFill>
              </a:rPr>
              <a:t> </a:t>
            </a:r>
            <a:r>
              <a:rPr lang="en-US" sz="2800" dirty="0">
                <a:solidFill>
                  <a:srgbClr val="660066"/>
                </a:solidFill>
              </a:rPr>
              <a:t> min(</a:t>
            </a:r>
            <a:r>
              <a:rPr lang="en-US" sz="2800" dirty="0" err="1">
                <a:solidFill>
                  <a:srgbClr val="660066"/>
                </a:solidFill>
              </a:rPr>
              <a:t>i,k-i</a:t>
            </a:r>
            <a:r>
              <a:rPr lang="en-US" sz="2800" dirty="0">
                <a:solidFill>
                  <a:srgbClr val="660066"/>
                </a:solidFill>
              </a:rPr>
              <a:t>) </a:t>
            </a:r>
            <a:r>
              <a:rPr lang="en-US" sz="2800" dirty="0"/>
              <a:t>≥</a:t>
            </a:r>
            <a:r>
              <a:rPr lang="en-US" sz="2800" baseline="30000" dirty="0">
                <a:solidFill>
                  <a:srgbClr val="FF0000"/>
                </a:solidFill>
              </a:rPr>
              <a:t>*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660066"/>
                </a:solidFill>
              </a:rPr>
              <a:t>k</a:t>
            </a:r>
            <a:r>
              <a:rPr lang="en-US" sz="2800" baseline="30000" dirty="0">
                <a:solidFill>
                  <a:srgbClr val="660066"/>
                </a:solidFill>
              </a:rPr>
              <a:t>2</a:t>
            </a:r>
            <a:r>
              <a:rPr lang="en-US" sz="2800" dirty="0"/>
              <a:t>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900173" y="2239276"/>
            <a:ext cx="1198477" cy="1570401"/>
            <a:chOff x="1645917" y="2150005"/>
            <a:chExt cx="1627333" cy="1888595"/>
          </a:xfrm>
        </p:grpSpPr>
        <p:sp>
          <p:nvSpPr>
            <p:cNvPr id="63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5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7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8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 76"/>
          <p:cNvGrpSpPr/>
          <p:nvPr/>
        </p:nvGrpSpPr>
        <p:grpSpPr>
          <a:xfrm>
            <a:off x="4214319" y="2220646"/>
            <a:ext cx="1540116" cy="1641553"/>
            <a:chOff x="4711686" y="2150005"/>
            <a:chExt cx="1830005" cy="1930218"/>
          </a:xfrm>
        </p:grpSpPr>
        <p:sp>
          <p:nvSpPr>
            <p:cNvPr id="78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>
              <a:off x="6096001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3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4" name="Text Box 20"/>
            <p:cNvSpPr txBox="1">
              <a:spLocks noChangeArrowheads="1"/>
            </p:cNvSpPr>
            <p:nvPr/>
          </p:nvSpPr>
          <p:spPr bwMode="auto">
            <a:xfrm>
              <a:off x="4711686" y="3645944"/>
              <a:ext cx="407994" cy="43427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Freeform 85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>
              <a:stCxn id="78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>
              <a:stCxn id="78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19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82"/>
    </mc:Choice>
    <mc:Fallback xmlns="">
      <p:transition xmlns:p14="http://schemas.microsoft.com/office/powerpoint/2010/main" spd="slow" advTm="112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59" grpId="0"/>
      <p:bldP spid="60" grpId="0"/>
      <p:bldP spid="62" grpId="0" animBg="1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35" y="896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589A"/>
                </a:solidFill>
              </a:rPr>
              <a:t>Now on to the grid…</a:t>
            </a:r>
            <a:endParaRPr lang="en-US" b="1" dirty="0">
              <a:solidFill>
                <a:srgbClr val="00589A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875948" y="1151966"/>
            <a:ext cx="2887787" cy="2686422"/>
            <a:chOff x="5020235" y="1135531"/>
            <a:chExt cx="2887787" cy="268642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104068" y="3747246"/>
              <a:ext cx="22157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04068" y="3418541"/>
              <a:ext cx="22157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59241" y="3122706"/>
              <a:ext cx="22157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079999" y="2324848"/>
              <a:ext cx="22157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04068" y="1996140"/>
              <a:ext cx="22157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02412" y="1688352"/>
              <a:ext cx="22157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318186" y="1673411"/>
              <a:ext cx="0" cy="2058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968563" y="1673411"/>
              <a:ext cx="0" cy="2058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341195" y="1658470"/>
              <a:ext cx="0" cy="2058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15478" y="1658470"/>
              <a:ext cx="0" cy="2058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08867" y="1738990"/>
              <a:ext cx="0" cy="2058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04068" y="1738990"/>
              <a:ext cx="0" cy="2058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5020235" y="1598706"/>
              <a:ext cx="164353" cy="1643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020235" y="1903506"/>
              <a:ext cx="164353" cy="1643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20235" y="2220259"/>
              <a:ext cx="164353" cy="1643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20235" y="3036047"/>
              <a:ext cx="164353" cy="785906"/>
              <a:chOff x="5020235" y="1598706"/>
              <a:chExt cx="164353" cy="78590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020235" y="15987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20235" y="19035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20235" y="2220259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234517" y="1598706"/>
              <a:ext cx="164353" cy="785906"/>
              <a:chOff x="5020235" y="1598706"/>
              <a:chExt cx="164353" cy="78590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020235" y="15987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020235" y="19035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020235" y="2220259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234517" y="3036047"/>
              <a:ext cx="164353" cy="785906"/>
              <a:chOff x="5020235" y="1598706"/>
              <a:chExt cx="164353" cy="78590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020235" y="15987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020235" y="19035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020235" y="2220259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5336988" y="1598706"/>
              <a:ext cx="164353" cy="1643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36988" y="3657600"/>
              <a:ext cx="164353" cy="1643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878917" y="1598706"/>
              <a:ext cx="164353" cy="2223247"/>
              <a:chOff x="5336988" y="1598706"/>
              <a:chExt cx="164353" cy="222324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336988" y="15987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36988" y="3657600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937624" y="1598706"/>
              <a:ext cx="164353" cy="2223247"/>
              <a:chOff x="5336988" y="1598706"/>
              <a:chExt cx="164353" cy="222324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336988" y="15987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36988" y="3657600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254377" y="1598706"/>
              <a:ext cx="164353" cy="2223247"/>
              <a:chOff x="5336988" y="1598706"/>
              <a:chExt cx="164353" cy="222324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336988" y="1598706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36988" y="3657600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26690" y="1915457"/>
              <a:ext cx="194396" cy="1601696"/>
              <a:chOff x="5326690" y="1915457"/>
              <a:chExt cx="194396" cy="160169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339978" y="191545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356733" y="221726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326690" y="303604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326690" y="3352800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922522" y="1903504"/>
              <a:ext cx="194396" cy="1601696"/>
              <a:chOff x="5326690" y="1915457"/>
              <a:chExt cx="194396" cy="1601696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39978" y="191545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356733" y="221726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326690" y="303604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26690" y="3352800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254377" y="1915457"/>
              <a:ext cx="194396" cy="1601696"/>
              <a:chOff x="5326690" y="1915457"/>
              <a:chExt cx="194396" cy="160169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339978" y="191545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56733" y="221726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326690" y="303604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326690" y="3352800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871365" y="1915457"/>
              <a:ext cx="194396" cy="1601696"/>
              <a:chOff x="5326690" y="1915457"/>
              <a:chExt cx="194396" cy="160169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339978" y="191545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356733" y="221726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326690" y="3036047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326690" y="3352800"/>
                <a:ext cx="164353" cy="1643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5244352" y="2495177"/>
              <a:ext cx="0" cy="4990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149787" y="2495177"/>
              <a:ext cx="0" cy="4990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095643" y="2495177"/>
              <a:ext cx="0" cy="4990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521086" y="2734235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536188" y="2175432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539337" y="1825807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23384" y="3606796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526533" y="3257171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39886" y="2734235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54988" y="2175432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58137" y="1825807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42184" y="3606796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45333" y="3257171"/>
              <a:ext cx="401436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020235" y="1507284"/>
              <a:ext cx="2299607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922522" y="1135531"/>
              <a:ext cx="40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√k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7503457" y="1628588"/>
              <a:ext cx="0" cy="2111189"/>
            </a:xfrm>
            <a:prstGeom prst="straightConnector1">
              <a:avLst/>
            </a:prstGeom>
            <a:ln>
              <a:solidFill>
                <a:srgbClr val="A6A6A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503457" y="2412721"/>
              <a:ext cx="40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√k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33085" y="1597076"/>
            <a:ext cx="452164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Hard distr. </a:t>
            </a:r>
            <a:r>
              <a:rPr lang="en-US" sz="2400" b="1" dirty="0" smtClean="0">
                <a:solidFill>
                  <a:srgbClr val="660066"/>
                </a:solidFill>
              </a:rPr>
              <a:t>μ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(X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,..,X</a:t>
            </a:r>
            <a:r>
              <a:rPr lang="en-US" sz="2400" baseline="-25000" dirty="0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) </a:t>
            </a:r>
            <a:r>
              <a:rPr lang="en-US" sz="2400" dirty="0" smtClean="0"/>
              <a:t>random distinct numbers </a:t>
            </a:r>
            <a:endParaRPr lang="en-US" sz="24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5914954" y="1081737"/>
            <a:ext cx="2238191" cy="5321146"/>
            <a:chOff x="5914954" y="1081737"/>
            <a:chExt cx="2238191" cy="5321146"/>
          </a:xfrm>
        </p:grpSpPr>
        <p:grpSp>
          <p:nvGrpSpPr>
            <p:cNvPr id="112" name="Group 111"/>
            <p:cNvGrpSpPr/>
            <p:nvPr/>
          </p:nvGrpSpPr>
          <p:grpSpPr>
            <a:xfrm>
              <a:off x="6871191" y="1081737"/>
              <a:ext cx="406381" cy="5321146"/>
              <a:chOff x="6871191" y="1081737"/>
              <a:chExt cx="406381" cy="5321146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7026417" y="1081737"/>
                <a:ext cx="0" cy="4770615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6871191" y="5941218"/>
                <a:ext cx="4063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660066"/>
                    </a:solidFill>
                  </a:rPr>
                  <a:t>V</a:t>
                </a:r>
                <a:r>
                  <a:rPr lang="en-US" sz="2400" baseline="-25000" dirty="0" smtClean="0">
                    <a:solidFill>
                      <a:srgbClr val="660066"/>
                    </a:solidFill>
                  </a:rPr>
                  <a:t>i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5914954" y="3899648"/>
              <a:ext cx="956237" cy="369332"/>
              <a:chOff x="5914954" y="3959412"/>
              <a:chExt cx="956237" cy="369332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5914954" y="4019176"/>
                <a:ext cx="956237" cy="1494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6264580" y="3959412"/>
                <a:ext cx="237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660066"/>
                    </a:solidFill>
                  </a:rPr>
                  <a:t>i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196908" y="3899648"/>
              <a:ext cx="956237" cy="369332"/>
              <a:chOff x="5914954" y="3959412"/>
              <a:chExt cx="956237" cy="369332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>
                <a:off x="5914954" y="4019176"/>
                <a:ext cx="956237" cy="1494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6264580" y="3959412"/>
                <a:ext cx="528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√k-</a:t>
                </a:r>
                <a:r>
                  <a:rPr lang="en-US" dirty="0" err="1" smtClean="0">
                    <a:solidFill>
                      <a:srgbClr val="660066"/>
                    </a:solidFill>
                  </a:rPr>
                  <a:t>i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</p:grp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600" y="3020826"/>
            <a:ext cx="1013935" cy="141950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627530" y="2592299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has set </a:t>
            </a:r>
            <a:r>
              <a:rPr lang="en-US" dirty="0" smtClean="0">
                <a:solidFill>
                  <a:srgbClr val="660066"/>
                </a:solidFill>
              </a:rPr>
              <a:t>A</a:t>
            </a:r>
            <a:r>
              <a:rPr lang="en-US" dirty="0" smtClean="0"/>
              <a:t> with </a:t>
            </a:r>
            <a:r>
              <a:rPr lang="en-US" dirty="0" err="1" smtClean="0">
                <a:solidFill>
                  <a:srgbClr val="660066"/>
                </a:solidFill>
              </a:rPr>
              <a:t>i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√</a:t>
            </a:r>
            <a:r>
              <a:rPr lang="en-US" dirty="0" smtClean="0">
                <a:solidFill>
                  <a:srgbClr val="660066"/>
                </a:solidFill>
              </a:rPr>
              <a:t>k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627530" y="3020826"/>
            <a:ext cx="381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has set </a:t>
            </a:r>
            <a:r>
              <a:rPr lang="en-US" dirty="0" smtClean="0">
                <a:solidFill>
                  <a:srgbClr val="660066"/>
                </a:solidFill>
              </a:rPr>
              <a:t>B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660066"/>
                </a:solidFill>
              </a:rPr>
              <a:t>(√k-</a:t>
            </a:r>
            <a:r>
              <a:rPr lang="en-US" dirty="0" err="1" smtClean="0">
                <a:solidFill>
                  <a:srgbClr val="660066"/>
                </a:solidFill>
              </a:rPr>
              <a:t>i</a:t>
            </a:r>
            <a:r>
              <a:rPr lang="en-US" dirty="0" smtClean="0">
                <a:solidFill>
                  <a:srgbClr val="660066"/>
                </a:solidFill>
              </a:rPr>
              <a:t>) </a:t>
            </a:r>
            <a:r>
              <a:rPr lang="en-US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√</a:t>
            </a:r>
            <a:r>
              <a:rPr lang="en-US" dirty="0" smtClean="0">
                <a:solidFill>
                  <a:srgbClr val="660066"/>
                </a:solidFill>
              </a:rPr>
              <a:t>k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1217933" y="3483084"/>
            <a:ext cx="2682495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660066"/>
                </a:solidFill>
              </a:rPr>
              <a:t>A</a:t>
            </a:r>
            <a:r>
              <a:rPr lang="en-US" sz="2400" dirty="0" smtClean="0"/>
              <a:t> disjoint from </a:t>
            </a:r>
            <a:r>
              <a:rPr lang="en-US" sz="2400" dirty="0" smtClean="0">
                <a:solidFill>
                  <a:srgbClr val="660066"/>
                </a:solidFill>
              </a:rPr>
              <a:t>B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89944" y="4085039"/>
            <a:ext cx="5156863" cy="5847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 smtClean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err="1" smtClean="0">
                <a:solidFill>
                  <a:srgbClr val="660066"/>
                </a:solidFill>
              </a:rPr>
              <a:t>Cost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Vi</a:t>
            </a:r>
            <a:r>
              <a:rPr lang="en-US" sz="3200" dirty="0">
                <a:solidFill>
                  <a:srgbClr val="660066"/>
                </a:solidFill>
              </a:rPr>
              <a:t>]</a:t>
            </a:r>
            <a:r>
              <a:rPr lang="en-US" sz="2800" dirty="0" smtClean="0"/>
              <a:t> ≥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min(</a:t>
            </a:r>
            <a:r>
              <a:rPr lang="en-US" sz="2800" dirty="0" err="1" smtClean="0">
                <a:solidFill>
                  <a:srgbClr val="660066"/>
                </a:solidFill>
              </a:rPr>
              <a:t>i</a:t>
            </a:r>
            <a:r>
              <a:rPr lang="en-US" sz="2800" dirty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√</a:t>
            </a:r>
            <a:r>
              <a:rPr lang="en-US" sz="2800" dirty="0">
                <a:solidFill>
                  <a:srgbClr val="660066"/>
                </a:solidFill>
              </a:rPr>
              <a:t>k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,(√k-</a:t>
            </a:r>
            <a:r>
              <a:rPr lang="en-US" sz="2800" dirty="0" err="1" smtClean="0">
                <a:solidFill>
                  <a:srgbClr val="660066"/>
                </a:solidFill>
              </a:rPr>
              <a:t>i</a:t>
            </a:r>
            <a:r>
              <a:rPr lang="en-US" sz="2800" dirty="0" smtClean="0">
                <a:solidFill>
                  <a:srgbClr val="660066"/>
                </a:solidFill>
              </a:rPr>
              <a:t>)</a:t>
            </a:r>
            <a:r>
              <a:rPr lang="en-US" sz="28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√</a:t>
            </a:r>
            <a:r>
              <a:rPr lang="en-US" sz="2800" dirty="0">
                <a:solidFill>
                  <a:srgbClr val="660066"/>
                </a:solidFill>
              </a:rPr>
              <a:t>k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)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4471" y="646595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Ignoring </a:t>
            </a:r>
            <a:r>
              <a:rPr lang="en-US" dirty="0" smtClean="0">
                <a:solidFill>
                  <a:srgbClr val="660066"/>
                </a:solidFill>
              </a:rPr>
              <a:t>O(1)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88262" y="4893990"/>
            <a:ext cx="54245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smtClean="0"/>
              <a:t>Total cost] = </a:t>
            </a:r>
            <a:r>
              <a:rPr lang="en-US" sz="2800" dirty="0" err="1" smtClean="0">
                <a:solidFill>
                  <a:srgbClr val="660066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Vi</a:t>
            </a:r>
            <a:r>
              <a:rPr lang="en-US" sz="2800" dirty="0" err="1" smtClean="0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Cost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Vi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3200" dirty="0" smtClean="0"/>
              <a:t>≥</a:t>
            </a:r>
            <a:r>
              <a:rPr lang="en-US" sz="3200" baseline="30000" dirty="0" smtClean="0">
                <a:solidFill>
                  <a:srgbClr val="FF0000"/>
                </a:solidFill>
              </a:rPr>
              <a:t>*</a:t>
            </a:r>
            <a:r>
              <a:rPr lang="en-US" sz="3200" dirty="0" smtClean="0">
                <a:solidFill>
                  <a:srgbClr val="660066"/>
                </a:solidFill>
              </a:rPr>
              <a:t> k</a:t>
            </a:r>
            <a:r>
              <a:rPr lang="en-US" sz="3200" baseline="30000" dirty="0" smtClean="0">
                <a:solidFill>
                  <a:srgbClr val="660066"/>
                </a:solidFill>
              </a:rPr>
              <a:t>3/2</a:t>
            </a:r>
            <a:endParaRPr lang="en-US" sz="2800" baseline="30000" dirty="0"/>
          </a:p>
        </p:txBody>
      </p:sp>
      <p:sp>
        <p:nvSpPr>
          <p:cNvPr id="122" name="Rectangle 121"/>
          <p:cNvSpPr/>
          <p:nvPr/>
        </p:nvSpPr>
        <p:spPr>
          <a:xfrm>
            <a:off x="189944" y="5617882"/>
            <a:ext cx="5156863" cy="3233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Similar arguments with horizontal cuts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189944" y="6021293"/>
            <a:ext cx="5156863" cy="5044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Also works for higher dimensional grids</a:t>
            </a:r>
            <a:endParaRPr lang="en-US" sz="24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679531" y="4309184"/>
            <a:ext cx="1198477" cy="1570401"/>
            <a:chOff x="1645917" y="2150005"/>
            <a:chExt cx="1627333" cy="1888595"/>
          </a:xfrm>
        </p:grpSpPr>
        <p:sp>
          <p:nvSpPr>
            <p:cNvPr id="101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08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1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4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" name="Group 132"/>
          <p:cNvGrpSpPr/>
          <p:nvPr/>
        </p:nvGrpSpPr>
        <p:grpSpPr>
          <a:xfrm>
            <a:off x="6829499" y="4264376"/>
            <a:ext cx="1540116" cy="1641553"/>
            <a:chOff x="4711686" y="2150005"/>
            <a:chExt cx="1830005" cy="1930218"/>
          </a:xfrm>
        </p:grpSpPr>
        <p:sp>
          <p:nvSpPr>
            <p:cNvPr id="134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5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6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7" name="Line 16"/>
            <p:cNvSpPr>
              <a:spLocks noChangeShapeType="1"/>
            </p:cNvSpPr>
            <p:nvPr/>
          </p:nvSpPr>
          <p:spPr bwMode="auto">
            <a:xfrm>
              <a:off x="6096001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9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40" name="Text Box 20"/>
            <p:cNvSpPr txBox="1">
              <a:spLocks noChangeArrowheads="1"/>
            </p:cNvSpPr>
            <p:nvPr/>
          </p:nvSpPr>
          <p:spPr bwMode="auto">
            <a:xfrm>
              <a:off x="4711686" y="3645944"/>
              <a:ext cx="407994" cy="43427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Freeform 141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>
              <a:stCxn id="134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Connector 144"/>
            <p:cNvCxnSpPr>
              <a:stCxn id="134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22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19"/>
    </mc:Choice>
    <mc:Fallback xmlns="">
      <p:transition xmlns:p14="http://schemas.microsoft.com/office/powerpoint/2010/main" spd="slow" advTm="112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14" grpId="0"/>
      <p:bldP spid="115" grpId="0"/>
      <p:bldP spid="116" grpId="0" animBg="1"/>
      <p:bldP spid="117" grpId="0" animBg="1"/>
      <p:bldP spid="118" grpId="0"/>
      <p:bldP spid="119" grpId="0"/>
      <p:bldP spid="122" grpId="0" animBg="1"/>
      <p:bldP spid="1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5577580" y="1728265"/>
            <a:ext cx="3130140" cy="3464834"/>
            <a:chOff x="5577580" y="2370728"/>
            <a:chExt cx="3130140" cy="3464834"/>
          </a:xfrm>
        </p:grpSpPr>
        <p:grpSp>
          <p:nvGrpSpPr>
            <p:cNvPr id="56" name="Group 55"/>
            <p:cNvGrpSpPr/>
            <p:nvPr/>
          </p:nvGrpSpPr>
          <p:grpSpPr>
            <a:xfrm>
              <a:off x="5577580" y="2881630"/>
              <a:ext cx="3130140" cy="2953932"/>
              <a:chOff x="5577580" y="2881630"/>
              <a:chExt cx="3130140" cy="295393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598500" y="2881630"/>
                <a:ext cx="3088300" cy="291554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5886824" y="2881630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248401" y="2901543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592046" y="2885162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953623" y="2905075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279341" y="2896571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40918" y="2916484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984563" y="2900103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346140" y="2920016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598500" y="3166688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577580" y="3524741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598500" y="3838248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577580" y="4196301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19420" y="4484499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98500" y="4842552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19420" y="5156059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598500" y="5514112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279341" y="2370728"/>
              <a:ext cx="361577" cy="370698"/>
              <a:chOff x="7279341" y="2370728"/>
              <a:chExt cx="361577" cy="370698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7279341" y="2741426"/>
                <a:ext cx="361577" cy="0"/>
              </a:xfrm>
              <a:prstGeom prst="straightConnector1">
                <a:avLst/>
              </a:prstGeom>
              <a:ln>
                <a:solidFill>
                  <a:srgbClr val="A6A6A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7333128" y="237072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660066"/>
                    </a:solidFill>
                  </a:rPr>
                  <a:t>1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2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589A"/>
                </a:solidFill>
              </a:rPr>
              <a:t>From “grids” to general graphs</a:t>
            </a:r>
            <a:endParaRPr lang="en-US" b="1" dirty="0">
              <a:solidFill>
                <a:srgbClr val="00589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8823" y="1314828"/>
            <a:ext cx="3497622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Metric </a:t>
            </a:r>
            <a:r>
              <a:rPr lang="en-US" sz="2400" dirty="0" err="1" smtClean="0"/>
              <a:t>embeddings</a:t>
            </a:r>
            <a:r>
              <a:rPr lang="en-US" sz="2400" dirty="0" smtClean="0"/>
              <a:t> in to 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764704" y="1482321"/>
            <a:ext cx="3559093" cy="1323788"/>
            <a:chOff x="1152712" y="1417638"/>
            <a:chExt cx="3559093" cy="13237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712" y="1417638"/>
              <a:ext cx="1060085" cy="13237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5032" y="1959323"/>
              <a:ext cx="1326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00FF"/>
                  </a:solidFill>
                </a:rPr>
                <a:t>Bourgain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556792" y="2031779"/>
            <a:ext cx="7963559" cy="3699425"/>
            <a:chOff x="-2556792" y="2031779"/>
            <a:chExt cx="7963559" cy="3699425"/>
          </a:xfrm>
        </p:grpSpPr>
        <p:pic>
          <p:nvPicPr>
            <p:cNvPr id="7" name="Picture 6" descr="Screen Shot 2014-10-17 at 10.43.4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56792" y="2831897"/>
              <a:ext cx="1019735" cy="1317811"/>
            </a:xfrm>
            <a:prstGeom prst="rect">
              <a:avLst/>
            </a:prstGeom>
          </p:spPr>
        </p:pic>
        <p:pic>
          <p:nvPicPr>
            <p:cNvPr id="8" name="Picture 7" descr="Screen Shot 2014-10-17 at 10.45.35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220" y="4407416"/>
              <a:ext cx="1019031" cy="13237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25621" y="2031779"/>
              <a:ext cx="348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London-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Linial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-</a:t>
              </a:r>
              <a:r>
                <a:rPr lang="en-US" sz="2400" b="1" dirty="0" err="1" smtClean="0">
                  <a:solidFill>
                    <a:srgbClr val="0000FF"/>
                  </a:solidFill>
                </a:rPr>
                <a:t>Rabinovich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7338" y="3275925"/>
            <a:ext cx="2877671" cy="1773937"/>
            <a:chOff x="727338" y="3275925"/>
            <a:chExt cx="2877671" cy="1773937"/>
          </a:xfrm>
        </p:grpSpPr>
        <p:sp>
          <p:nvSpPr>
            <p:cNvPr id="15" name="Oval 14"/>
            <p:cNvSpPr/>
            <p:nvPr/>
          </p:nvSpPr>
          <p:spPr>
            <a:xfrm>
              <a:off x="727338" y="3645928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75033" y="3645928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66609" y="459021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06185" y="3918138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76209" y="4190628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96374" y="4743428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07361" y="3275925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08537" y="4071355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15" idx="5"/>
              <a:endCxn id="17" idx="1"/>
            </p:cNvCxnSpPr>
            <p:nvPr/>
          </p:nvCxnSpPr>
          <p:spPr>
            <a:xfrm>
              <a:off x="982400" y="3907486"/>
              <a:ext cx="227971" cy="727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7"/>
              <a:endCxn id="16" idx="2"/>
            </p:cNvCxnSpPr>
            <p:nvPr/>
          </p:nvCxnSpPr>
          <p:spPr>
            <a:xfrm>
              <a:off x="982400" y="3690804"/>
              <a:ext cx="1092633" cy="1083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7"/>
              <a:endCxn id="21" idx="3"/>
            </p:cNvCxnSpPr>
            <p:nvPr/>
          </p:nvCxnSpPr>
          <p:spPr>
            <a:xfrm flipV="1">
              <a:off x="2330095" y="3537483"/>
              <a:ext cx="721028" cy="153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9" idx="1"/>
              <a:endCxn id="15" idx="5"/>
            </p:cNvCxnSpPr>
            <p:nvPr/>
          </p:nvCxnSpPr>
          <p:spPr>
            <a:xfrm flipH="1" flipV="1">
              <a:off x="982400" y="3907486"/>
              <a:ext cx="837571" cy="3280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7"/>
              <a:endCxn id="16" idx="4"/>
            </p:cNvCxnSpPr>
            <p:nvPr/>
          </p:nvCxnSpPr>
          <p:spPr>
            <a:xfrm flipV="1">
              <a:off x="2031271" y="3952362"/>
              <a:ext cx="193174" cy="2831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5"/>
              <a:endCxn id="20" idx="1"/>
            </p:cNvCxnSpPr>
            <p:nvPr/>
          </p:nvCxnSpPr>
          <p:spPr>
            <a:xfrm>
              <a:off x="2330095" y="3907486"/>
              <a:ext cx="210041" cy="8808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6" idx="6"/>
              <a:endCxn id="22" idx="1"/>
            </p:cNvCxnSpPr>
            <p:nvPr/>
          </p:nvCxnSpPr>
          <p:spPr>
            <a:xfrm>
              <a:off x="2373857" y="3799145"/>
              <a:ext cx="378442" cy="3170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6"/>
              <a:endCxn id="18" idx="3"/>
            </p:cNvCxnSpPr>
            <p:nvPr/>
          </p:nvCxnSpPr>
          <p:spPr>
            <a:xfrm flipV="1">
              <a:off x="3007361" y="4179696"/>
              <a:ext cx="342586" cy="4487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0" idx="7"/>
              <a:endCxn id="18" idx="4"/>
            </p:cNvCxnSpPr>
            <p:nvPr/>
          </p:nvCxnSpPr>
          <p:spPr>
            <a:xfrm flipV="1">
              <a:off x="2751436" y="4224572"/>
              <a:ext cx="704161" cy="5637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63440" y="3396177"/>
            <a:ext cx="1600163" cy="1380571"/>
            <a:chOff x="463440" y="3396177"/>
            <a:chExt cx="1600163" cy="1380571"/>
          </a:xfrm>
        </p:grpSpPr>
        <p:sp>
          <p:nvSpPr>
            <p:cNvPr id="33" name="TextBox 32"/>
            <p:cNvSpPr txBox="1"/>
            <p:nvPr/>
          </p:nvSpPr>
          <p:spPr>
            <a:xfrm>
              <a:off x="463440" y="3396177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u</a:t>
              </a:r>
              <a:endParaRPr lang="en-US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74679" y="4407416"/>
              <a:ext cx="288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v</a:t>
              </a:r>
              <a:endParaRPr lang="en-US" baseline="-250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75242" y="3106924"/>
            <a:ext cx="602084" cy="1119215"/>
            <a:chOff x="3275242" y="3106924"/>
            <a:chExt cx="602084" cy="1119215"/>
          </a:xfrm>
        </p:grpSpPr>
        <p:sp>
          <p:nvSpPr>
            <p:cNvPr id="35" name="TextBox 34"/>
            <p:cNvSpPr txBox="1"/>
            <p:nvPr/>
          </p:nvSpPr>
          <p:spPr>
            <a:xfrm>
              <a:off x="3275242" y="3106924"/>
              <a:ext cx="349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w</a:t>
              </a:r>
              <a:endParaRPr lang="en-US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90068" y="3856807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x</a:t>
              </a:r>
              <a:endParaRPr lang="en-US" baseline="-250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97176" y="2432339"/>
            <a:ext cx="2943410" cy="2760760"/>
            <a:chOff x="5797176" y="3074802"/>
            <a:chExt cx="2943410" cy="2760760"/>
          </a:xfrm>
        </p:grpSpPr>
        <p:sp>
          <p:nvSpPr>
            <p:cNvPr id="57" name="Oval 56"/>
            <p:cNvSpPr/>
            <p:nvPr/>
          </p:nvSpPr>
          <p:spPr>
            <a:xfrm>
              <a:off x="5797176" y="307480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487452" y="3735196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179665" y="504986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04635" y="5397315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271434" y="3090863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591174" y="568391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909857" y="3766488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13598" y="4766727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ight Arrow 68"/>
          <p:cNvSpPr/>
          <p:nvPr/>
        </p:nvSpPr>
        <p:spPr>
          <a:xfrm>
            <a:off x="4164238" y="4086349"/>
            <a:ext cx="1099580" cy="47398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7700682" y="2193283"/>
            <a:ext cx="690301" cy="1020219"/>
            <a:chOff x="7700682" y="2835746"/>
            <a:chExt cx="690301" cy="1020219"/>
          </a:xfrm>
        </p:grpSpPr>
        <p:sp>
          <p:nvSpPr>
            <p:cNvPr id="74" name="TextBox 73"/>
            <p:cNvSpPr txBox="1"/>
            <p:nvPr/>
          </p:nvSpPr>
          <p:spPr>
            <a:xfrm>
              <a:off x="8047319" y="2835746"/>
              <a:ext cx="34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0066"/>
                  </a:solidFill>
                </a:rPr>
                <a:t>u’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00682" y="3517411"/>
              <a:ext cx="32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v</a:t>
              </a:r>
              <a:r>
                <a:rPr lang="en-US" sz="1600" dirty="0" smtClean="0">
                  <a:solidFill>
                    <a:srgbClr val="660066"/>
                  </a:solidFill>
                </a:rPr>
                <a:t>’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52613" y="5397315"/>
            <a:ext cx="5034802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every edge </a:t>
            </a:r>
            <a:r>
              <a:rPr lang="en-US" sz="2400" dirty="0" smtClean="0">
                <a:solidFill>
                  <a:srgbClr val="660066"/>
                </a:solidFill>
              </a:rPr>
              <a:t>(</a:t>
            </a:r>
            <a:r>
              <a:rPr lang="en-US" sz="2400" dirty="0" err="1" smtClean="0">
                <a:solidFill>
                  <a:srgbClr val="660066"/>
                </a:solidFill>
              </a:rPr>
              <a:t>u,v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  <a:r>
              <a:rPr lang="en-US" sz="2400" dirty="0" smtClean="0"/>
              <a:t>,  </a:t>
            </a:r>
            <a:r>
              <a:rPr lang="en-US" sz="2400" dirty="0" smtClean="0">
                <a:solidFill>
                  <a:srgbClr val="660066"/>
                </a:solidFill>
              </a:rPr>
              <a:t>||u’-v’||</a:t>
            </a:r>
            <a:r>
              <a:rPr lang="en-US" sz="2400" baseline="-25000" dirty="0" smtClean="0">
                <a:solidFill>
                  <a:srgbClr val="660066"/>
                </a:solidFill>
              </a:rPr>
              <a:t>1 </a:t>
            </a:r>
            <a:r>
              <a:rPr lang="en-US" sz="2400" dirty="0" smtClean="0"/>
              <a:t>≤  </a:t>
            </a:r>
            <a:r>
              <a:rPr lang="en-US" sz="2400" dirty="0" smtClean="0">
                <a:solidFill>
                  <a:srgbClr val="660066"/>
                </a:solidFill>
              </a:rPr>
              <a:t>log k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544" y="6072650"/>
            <a:ext cx="5211082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every pair </a:t>
            </a:r>
            <a:r>
              <a:rPr lang="en-US" sz="2400" dirty="0" smtClean="0">
                <a:solidFill>
                  <a:srgbClr val="660066"/>
                </a:solidFill>
              </a:rPr>
              <a:t>(</a:t>
            </a:r>
            <a:r>
              <a:rPr lang="en-US" sz="2400" dirty="0" err="1">
                <a:solidFill>
                  <a:srgbClr val="660066"/>
                </a:solidFill>
              </a:rPr>
              <a:t>w</a:t>
            </a:r>
            <a:r>
              <a:rPr lang="en-US" sz="2400" dirty="0" err="1" smtClean="0">
                <a:solidFill>
                  <a:srgbClr val="660066"/>
                </a:solidFill>
              </a:rPr>
              <a:t>,</a:t>
            </a:r>
            <a:r>
              <a:rPr lang="en-US" sz="2400" dirty="0" err="1">
                <a:solidFill>
                  <a:srgbClr val="660066"/>
                </a:solidFill>
              </a:rPr>
              <a:t>x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  <a:r>
              <a:rPr lang="en-US" sz="2400" dirty="0" smtClean="0"/>
              <a:t>,   </a:t>
            </a:r>
            <a:r>
              <a:rPr lang="en-US" sz="2400" dirty="0" smtClean="0">
                <a:solidFill>
                  <a:srgbClr val="660066"/>
                </a:solidFill>
              </a:rPr>
              <a:t>||w’-x’||</a:t>
            </a:r>
            <a:r>
              <a:rPr lang="en-US" sz="2400" baseline="-25000" dirty="0" smtClean="0">
                <a:solidFill>
                  <a:srgbClr val="660066"/>
                </a:solidFill>
              </a:rPr>
              <a:t>1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660066"/>
                </a:solidFill>
              </a:rPr>
              <a:t>d(</a:t>
            </a:r>
            <a:r>
              <a:rPr lang="en-US" sz="2400" dirty="0" err="1">
                <a:solidFill>
                  <a:srgbClr val="660066"/>
                </a:solidFill>
              </a:rPr>
              <a:t>w</a:t>
            </a:r>
            <a:r>
              <a:rPr lang="en-US" sz="2400" dirty="0" err="1" smtClean="0">
                <a:solidFill>
                  <a:srgbClr val="660066"/>
                </a:solidFill>
              </a:rPr>
              <a:t>,</a:t>
            </a:r>
            <a:r>
              <a:rPr lang="en-US" sz="2400" dirty="0" err="1">
                <a:solidFill>
                  <a:srgbClr val="660066"/>
                </a:solidFill>
              </a:rPr>
              <a:t>x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  <a:endParaRPr lang="en-US" sz="2400" dirty="0">
              <a:solidFill>
                <a:srgbClr val="660066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968564" y="3832027"/>
            <a:ext cx="1714212" cy="1337627"/>
            <a:chOff x="6968564" y="4474490"/>
            <a:chExt cx="1714212" cy="1337627"/>
          </a:xfrm>
        </p:grpSpPr>
        <p:sp>
          <p:nvSpPr>
            <p:cNvPr id="80" name="TextBox 79"/>
            <p:cNvSpPr txBox="1"/>
            <p:nvPr/>
          </p:nvSpPr>
          <p:spPr>
            <a:xfrm>
              <a:off x="6968564" y="4474490"/>
              <a:ext cx="382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0066"/>
                  </a:solidFill>
                </a:rPr>
                <a:t>w’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58048" y="5473563"/>
              <a:ext cx="3247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x</a:t>
              </a:r>
              <a:r>
                <a:rPr lang="en-US" sz="1600" dirty="0" smtClean="0">
                  <a:solidFill>
                    <a:srgbClr val="660066"/>
                  </a:solidFill>
                </a:rPr>
                <a:t>’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5797176" y="5397315"/>
            <a:ext cx="2910544" cy="128139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# horizontal + # vertical cuts that separate a’ and b’ is </a:t>
            </a:r>
            <a:r>
              <a:rPr lang="en-US" sz="2000" b="1" dirty="0" smtClean="0"/>
              <a:t>exactly</a:t>
            </a:r>
            <a:r>
              <a:rPr lang="en-US" sz="2000" dirty="0" smtClean="0"/>
              <a:t> ||a’-b’||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6278283" y="2857231"/>
            <a:ext cx="1347694" cy="2282541"/>
            <a:chOff x="6278283" y="2857231"/>
            <a:chExt cx="1347694" cy="2282541"/>
          </a:xfrm>
        </p:grpSpPr>
        <p:sp>
          <p:nvSpPr>
            <p:cNvPr id="84" name="TextBox 83"/>
            <p:cNvSpPr txBox="1"/>
            <p:nvPr/>
          </p:nvSpPr>
          <p:spPr>
            <a:xfrm>
              <a:off x="6278283" y="2857231"/>
              <a:ext cx="334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0066"/>
                  </a:solidFill>
                </a:rPr>
                <a:t>a’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82313" y="4801218"/>
              <a:ext cx="34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b</a:t>
              </a:r>
              <a:r>
                <a:rPr lang="en-US" sz="1600" dirty="0" smtClean="0">
                  <a:solidFill>
                    <a:srgbClr val="660066"/>
                  </a:solidFill>
                </a:rPr>
                <a:t>’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278757" y="3352821"/>
            <a:ext cx="3738135" cy="1317369"/>
            <a:chOff x="5218995" y="3396177"/>
            <a:chExt cx="3738135" cy="131736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218995" y="3396177"/>
              <a:ext cx="3672391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221985" y="3697987"/>
              <a:ext cx="3672391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254857" y="3999797"/>
              <a:ext cx="3672391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257843" y="4377789"/>
              <a:ext cx="3672391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284739" y="4713546"/>
              <a:ext cx="3672391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756392" y="2055438"/>
            <a:ext cx="346641" cy="3341877"/>
            <a:chOff x="6756392" y="2055438"/>
            <a:chExt cx="346641" cy="3341877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6756392" y="2066819"/>
              <a:ext cx="0" cy="3330496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103033" y="2055438"/>
              <a:ext cx="0" cy="3330496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6179665" y="5385934"/>
            <a:ext cx="2241181" cy="47304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dimensional grid</a:t>
            </a:r>
            <a:endParaRPr lang="en-US" dirty="0"/>
          </a:p>
        </p:txBody>
      </p:sp>
      <p:cxnSp>
        <p:nvCxnSpPr>
          <p:cNvPr id="14" name="Straight Connector 13"/>
          <p:cNvCxnSpPr>
            <a:stCxn id="63" idx="7"/>
            <a:endCxn id="61" idx="4"/>
          </p:cNvCxnSpPr>
          <p:nvPr/>
        </p:nvCxnSpPr>
        <p:spPr>
          <a:xfrm flipV="1">
            <a:off x="8037388" y="2600050"/>
            <a:ext cx="308752" cy="546184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4" idx="4"/>
          </p:cNvCxnSpPr>
          <p:nvPr/>
        </p:nvCxnSpPr>
        <p:spPr>
          <a:xfrm>
            <a:off x="7288304" y="4275914"/>
            <a:ext cx="1377576" cy="863858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58" idx="5"/>
            <a:endCxn id="60" idx="1"/>
          </p:cNvCxnSpPr>
          <p:nvPr/>
        </p:nvCxnSpPr>
        <p:spPr>
          <a:xfrm>
            <a:off x="6614983" y="3222174"/>
            <a:ext cx="611533" cy="1554887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21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13"/>
    </mc:Choice>
    <mc:Fallback xmlns="">
      <p:transition xmlns:p14="http://schemas.microsoft.com/office/powerpoint/2010/main" spd="slow" advTm="133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" grpId="0" animBg="1"/>
      <p:bldP spid="77" grpId="0" animBg="1"/>
      <p:bldP spid="78" grpId="0" animBg="1"/>
      <p:bldP spid="83" grpId="0" animBg="1"/>
      <p:bldP spid="99" grpId="0" animBg="1"/>
      <p:bldP spid="9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5747906" y="2331720"/>
            <a:ext cx="3130140" cy="3464834"/>
            <a:chOff x="5577580" y="2370728"/>
            <a:chExt cx="3130140" cy="3464834"/>
          </a:xfrm>
        </p:grpSpPr>
        <p:grpSp>
          <p:nvGrpSpPr>
            <p:cNvPr id="56" name="Group 55"/>
            <p:cNvGrpSpPr/>
            <p:nvPr/>
          </p:nvGrpSpPr>
          <p:grpSpPr>
            <a:xfrm>
              <a:off x="5577580" y="2881630"/>
              <a:ext cx="3130140" cy="2953932"/>
              <a:chOff x="5577580" y="2881630"/>
              <a:chExt cx="3130140" cy="295393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598500" y="2881630"/>
                <a:ext cx="3088300" cy="291554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5886824" y="2881630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248401" y="2901543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592046" y="2885162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953623" y="2905075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279341" y="2896571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40918" y="2916484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984563" y="2900103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346140" y="2920016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598500" y="3166688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577580" y="3524741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598500" y="3838248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577580" y="4196301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19420" y="4484499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98500" y="4842552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19420" y="5156059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598500" y="5514112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279341" y="2370728"/>
              <a:ext cx="361577" cy="370698"/>
              <a:chOff x="7279341" y="2370728"/>
              <a:chExt cx="361577" cy="370698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7279341" y="2741426"/>
                <a:ext cx="361577" cy="0"/>
              </a:xfrm>
              <a:prstGeom prst="straightConnector1">
                <a:avLst/>
              </a:prstGeom>
              <a:ln>
                <a:solidFill>
                  <a:srgbClr val="A6A6A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7333128" y="237072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660066"/>
                    </a:solidFill>
                  </a:rPr>
                  <a:t>1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52" y="2785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589A"/>
                </a:solidFill>
              </a:rPr>
              <a:t>Towards the </a:t>
            </a:r>
            <a:r>
              <a:rPr lang="en-US" b="1" dirty="0" err="1" smtClean="0">
                <a:solidFill>
                  <a:srgbClr val="00589A"/>
                </a:solidFill>
              </a:rPr>
              <a:t>σ</a:t>
            </a:r>
            <a:r>
              <a:rPr lang="en-US" b="1" dirty="0" smtClean="0">
                <a:solidFill>
                  <a:srgbClr val="00589A"/>
                </a:solidFill>
              </a:rPr>
              <a:t>(G) lower bound</a:t>
            </a:r>
            <a:endParaRPr lang="en-US" b="1" dirty="0">
              <a:solidFill>
                <a:srgbClr val="00589A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67502" y="3035794"/>
            <a:ext cx="2943410" cy="2760760"/>
            <a:chOff x="5797176" y="3074802"/>
            <a:chExt cx="2943410" cy="2760760"/>
          </a:xfrm>
        </p:grpSpPr>
        <p:sp>
          <p:nvSpPr>
            <p:cNvPr id="57" name="Oval 56"/>
            <p:cNvSpPr/>
            <p:nvPr/>
          </p:nvSpPr>
          <p:spPr>
            <a:xfrm>
              <a:off x="5797176" y="307480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487452" y="3735196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179665" y="504986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04635" y="5397315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271434" y="3090863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591174" y="568391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909857" y="3766488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13598" y="4766727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5698559" y="1141095"/>
            <a:ext cx="2910544" cy="128139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# horizontal + # vertical cuts that separate w’ and x’ is </a:t>
            </a:r>
            <a:r>
              <a:rPr lang="en-US" sz="2000" b="1" dirty="0" smtClean="0"/>
              <a:t>exactly</a:t>
            </a:r>
            <a:r>
              <a:rPr lang="en-US" sz="2000" dirty="0" smtClean="0"/>
              <a:t> ||w’-x’||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036190" y="3082856"/>
            <a:ext cx="38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w’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98488" y="5419614"/>
            <a:ext cx="32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x</a:t>
            </a:r>
            <a:r>
              <a:rPr lang="en-US" sz="1600" dirty="0" smtClean="0">
                <a:solidFill>
                  <a:srgbClr val="660066"/>
                </a:solidFill>
              </a:rPr>
              <a:t>’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2613" y="1466263"/>
            <a:ext cx="452164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Hard distr. </a:t>
            </a:r>
            <a:r>
              <a:rPr lang="en-US" sz="2400" b="1" dirty="0" smtClean="0">
                <a:solidFill>
                  <a:srgbClr val="660066"/>
                </a:solidFill>
              </a:rPr>
              <a:t>μ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(X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,..,X</a:t>
            </a:r>
            <a:r>
              <a:rPr lang="en-US" sz="2400" baseline="-25000" dirty="0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) </a:t>
            </a:r>
            <a:r>
              <a:rPr lang="en-US" sz="2400" dirty="0" smtClean="0"/>
              <a:t>random distinct numbers 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1561" y="2573448"/>
            <a:ext cx="5480988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Consider all axes parallel cuts separating </a:t>
            </a:r>
            <a:r>
              <a:rPr lang="en-US" sz="2400" dirty="0" smtClean="0">
                <a:solidFill>
                  <a:srgbClr val="660066"/>
                </a:solidFill>
              </a:rPr>
              <a:t>V</a:t>
            </a:r>
            <a:endParaRPr lang="en-US" sz="2400" dirty="0">
              <a:solidFill>
                <a:srgbClr val="660066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780295" y="2515917"/>
            <a:ext cx="348773" cy="3987783"/>
            <a:chOff x="6729497" y="1210235"/>
            <a:chExt cx="348773" cy="398778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902824" y="1210235"/>
              <a:ext cx="14941" cy="3570941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729497" y="4736353"/>
              <a:ext cx="348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60066"/>
                  </a:solidFill>
                </a:rPr>
                <a:t>C</a:t>
              </a:r>
              <a:endParaRPr lang="en-US" sz="24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39638" y="3847838"/>
            <a:ext cx="981108" cy="1532678"/>
            <a:chOff x="6388840" y="2542156"/>
            <a:chExt cx="981108" cy="1532678"/>
          </a:xfrm>
        </p:grpSpPr>
        <p:cxnSp>
          <p:nvCxnSpPr>
            <p:cNvPr id="86" name="Straight Connector 85"/>
            <p:cNvCxnSpPr>
              <a:stCxn id="58" idx="4"/>
              <a:endCxn id="64" idx="1"/>
            </p:cNvCxnSpPr>
            <p:nvPr/>
          </p:nvCxnSpPr>
          <p:spPr>
            <a:xfrm>
              <a:off x="6696627" y="2542156"/>
              <a:ext cx="673321" cy="90209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59" idx="4"/>
              <a:endCxn id="60" idx="1"/>
            </p:cNvCxnSpPr>
            <p:nvPr/>
          </p:nvCxnSpPr>
          <p:spPr>
            <a:xfrm>
              <a:off x="6388840" y="3856822"/>
              <a:ext cx="972145" cy="218012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358586" y="3263203"/>
            <a:ext cx="3300135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 smtClean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err="1" smtClean="0">
                <a:solidFill>
                  <a:srgbClr val="660066"/>
                </a:solidFill>
              </a:rPr>
              <a:t>Cost</a:t>
            </a:r>
            <a:r>
              <a:rPr lang="en-US" sz="2800" baseline="-25000" dirty="0" err="1">
                <a:solidFill>
                  <a:srgbClr val="660066"/>
                </a:solidFill>
              </a:rPr>
              <a:t>C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2800" dirty="0" smtClean="0"/>
              <a:t> ≥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min(</a:t>
            </a:r>
            <a:r>
              <a:rPr lang="en-US" sz="2800" dirty="0" err="1">
                <a:solidFill>
                  <a:srgbClr val="660066"/>
                </a:solidFill>
              </a:rPr>
              <a:t>i</a:t>
            </a:r>
            <a:r>
              <a:rPr lang="en-US" sz="2800" dirty="0" err="1" smtClean="0">
                <a:solidFill>
                  <a:srgbClr val="660066"/>
                </a:solidFill>
              </a:rPr>
              <a:t>,k-i</a:t>
            </a:r>
            <a:r>
              <a:rPr lang="en-US" sz="2800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58586" y="646595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Ignoring </a:t>
            </a:r>
            <a:r>
              <a:rPr lang="en-US" dirty="0" smtClean="0">
                <a:solidFill>
                  <a:srgbClr val="660066"/>
                </a:solidFill>
              </a:rPr>
              <a:t>O(1)</a:t>
            </a:r>
            <a:r>
              <a:rPr lang="en-US" dirty="0" smtClean="0"/>
              <a:t> factor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1610513" y="3869523"/>
            <a:ext cx="2078090" cy="971417"/>
            <a:chOff x="1610513" y="3764936"/>
            <a:chExt cx="2078090" cy="971417"/>
          </a:xfrm>
        </p:grpSpPr>
        <p:sp>
          <p:nvSpPr>
            <p:cNvPr id="113" name="TextBox 112"/>
            <p:cNvSpPr txBox="1"/>
            <p:nvPr/>
          </p:nvSpPr>
          <p:spPr>
            <a:xfrm>
              <a:off x="1794624" y="3764936"/>
              <a:ext cx="1425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    </a:t>
              </a:r>
              <a:r>
                <a:rPr lang="en-US" sz="2800" dirty="0" smtClean="0">
                  <a:solidFill>
                    <a:srgbClr val="660066"/>
                  </a:solidFill>
                </a:rPr>
                <a:t> </a:t>
              </a:r>
              <a:r>
                <a:rPr lang="en-US" sz="2800" dirty="0" err="1" smtClean="0">
                  <a:solidFill>
                    <a:srgbClr val="660066"/>
                  </a:solidFill>
                </a:rPr>
                <a:t>i</a:t>
              </a:r>
              <a:r>
                <a:rPr lang="en-US" sz="2800" dirty="0" smtClean="0">
                  <a:solidFill>
                    <a:srgbClr val="660066"/>
                  </a:solidFill>
                </a:rPr>
                <a:t>(k-</a:t>
              </a:r>
              <a:r>
                <a:rPr lang="en-US" sz="2800" dirty="0" err="1" smtClean="0">
                  <a:solidFill>
                    <a:srgbClr val="660066"/>
                  </a:solidFill>
                </a:rPr>
                <a:t>i</a:t>
              </a:r>
              <a:r>
                <a:rPr lang="en-US" sz="2800" dirty="0" smtClean="0">
                  <a:solidFill>
                    <a:srgbClr val="660066"/>
                  </a:solidFill>
                </a:rPr>
                <a:t>)</a:t>
              </a:r>
              <a:endParaRPr lang="en-US" sz="2800" dirty="0">
                <a:solidFill>
                  <a:srgbClr val="660066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10513" y="4213133"/>
              <a:ext cx="2031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  </a:t>
              </a:r>
              <a:r>
                <a:rPr lang="en-US" sz="2800" dirty="0" smtClean="0">
                  <a:solidFill>
                    <a:srgbClr val="660066"/>
                  </a:solidFill>
                </a:rPr>
                <a:t>max(</a:t>
              </a:r>
              <a:r>
                <a:rPr lang="en-US" sz="2800" dirty="0" err="1">
                  <a:solidFill>
                    <a:srgbClr val="660066"/>
                  </a:solidFill>
                </a:rPr>
                <a:t>i</a:t>
              </a:r>
              <a:r>
                <a:rPr lang="en-US" sz="2800" dirty="0" err="1" smtClean="0">
                  <a:solidFill>
                    <a:srgbClr val="660066"/>
                  </a:solidFill>
                </a:rPr>
                <a:t>,k-i</a:t>
              </a:r>
              <a:r>
                <a:rPr lang="en-US" sz="2800" dirty="0" smtClean="0">
                  <a:solidFill>
                    <a:srgbClr val="660066"/>
                  </a:solidFill>
                </a:rPr>
                <a:t>)</a:t>
              </a:r>
              <a:endParaRPr lang="en-US" sz="2800" dirty="0">
                <a:solidFill>
                  <a:srgbClr val="660066"/>
                </a:solidFill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H="1">
              <a:off x="2076823" y="4308862"/>
              <a:ext cx="1611780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1610513" y="4797879"/>
            <a:ext cx="1609226" cy="971417"/>
            <a:chOff x="1610513" y="4797879"/>
            <a:chExt cx="1609226" cy="971417"/>
          </a:xfrm>
        </p:grpSpPr>
        <p:sp>
          <p:nvSpPr>
            <p:cNvPr id="119" name="TextBox 118"/>
            <p:cNvSpPr txBox="1"/>
            <p:nvPr/>
          </p:nvSpPr>
          <p:spPr>
            <a:xfrm>
              <a:off x="1794624" y="4797879"/>
              <a:ext cx="1425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≥    </a:t>
              </a:r>
              <a:r>
                <a:rPr lang="en-US" sz="2800" dirty="0" smtClean="0">
                  <a:solidFill>
                    <a:srgbClr val="660066"/>
                  </a:solidFill>
                </a:rPr>
                <a:t> </a:t>
              </a:r>
              <a:r>
                <a:rPr lang="en-US" sz="2800" dirty="0" err="1" smtClean="0">
                  <a:solidFill>
                    <a:srgbClr val="660066"/>
                  </a:solidFill>
                </a:rPr>
                <a:t>i</a:t>
              </a:r>
              <a:r>
                <a:rPr lang="en-US" sz="2800" dirty="0" smtClean="0">
                  <a:solidFill>
                    <a:srgbClr val="660066"/>
                  </a:solidFill>
                </a:rPr>
                <a:t>(k-</a:t>
              </a:r>
              <a:r>
                <a:rPr lang="en-US" sz="2800" dirty="0" err="1" smtClean="0">
                  <a:solidFill>
                    <a:srgbClr val="660066"/>
                  </a:solidFill>
                </a:rPr>
                <a:t>i</a:t>
              </a:r>
              <a:r>
                <a:rPr lang="en-US" sz="2800" dirty="0" smtClean="0">
                  <a:solidFill>
                    <a:srgbClr val="660066"/>
                  </a:solidFill>
                </a:rPr>
                <a:t>)</a:t>
              </a:r>
              <a:endParaRPr lang="en-US" sz="2800" dirty="0">
                <a:solidFill>
                  <a:srgbClr val="660066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0513" y="5246076"/>
              <a:ext cx="14843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  </a:t>
              </a:r>
              <a:r>
                <a:rPr lang="en-US" sz="2800" dirty="0">
                  <a:solidFill>
                    <a:srgbClr val="660066"/>
                  </a:solidFill>
                </a:rPr>
                <a:t> </a:t>
              </a:r>
              <a:r>
                <a:rPr lang="en-US" sz="2800" dirty="0" smtClean="0">
                  <a:solidFill>
                    <a:srgbClr val="660066"/>
                  </a:solidFill>
                </a:rPr>
                <a:t>       k</a:t>
              </a:r>
              <a:endParaRPr lang="en-US" sz="2800" dirty="0">
                <a:solidFill>
                  <a:srgbClr val="660066"/>
                </a:solidFill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556624" y="5321099"/>
              <a:ext cx="663115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1688208" y="5617047"/>
            <a:ext cx="2891565" cy="971417"/>
            <a:chOff x="1658326" y="5617047"/>
            <a:chExt cx="2891565" cy="971417"/>
          </a:xfrm>
        </p:grpSpPr>
        <p:sp>
          <p:nvSpPr>
            <p:cNvPr id="130" name="TextBox 129"/>
            <p:cNvSpPr txBox="1"/>
            <p:nvPr/>
          </p:nvSpPr>
          <p:spPr>
            <a:xfrm>
              <a:off x="1727233" y="5617047"/>
              <a:ext cx="28226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   </a:t>
              </a:r>
              <a:r>
                <a:rPr lang="en-US" sz="2800" dirty="0" smtClean="0">
                  <a:solidFill>
                    <a:srgbClr val="660066"/>
                  </a:solidFill>
                </a:rPr>
                <a:t># </a:t>
              </a:r>
              <a:r>
                <a:rPr lang="en-US" sz="2800" dirty="0" smtClean="0"/>
                <a:t>pairs cut by </a:t>
              </a:r>
              <a:r>
                <a:rPr lang="en-US" sz="2800" dirty="0" smtClean="0">
                  <a:solidFill>
                    <a:srgbClr val="660066"/>
                  </a:solidFill>
                </a:rPr>
                <a:t>C</a:t>
              </a:r>
              <a:endParaRPr lang="en-US" sz="2800" dirty="0">
                <a:solidFill>
                  <a:srgbClr val="660066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58326" y="6065244"/>
              <a:ext cx="18902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               </a:t>
              </a:r>
              <a:r>
                <a:rPr lang="en-US" sz="2800" dirty="0" smtClean="0">
                  <a:solidFill>
                    <a:srgbClr val="660066"/>
                  </a:solidFill>
                </a:rPr>
                <a:t>k</a:t>
              </a:r>
              <a:endParaRPr lang="en-US" sz="2800" dirty="0">
                <a:solidFill>
                  <a:srgbClr val="660066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H="1">
              <a:off x="2124636" y="6160973"/>
              <a:ext cx="2425255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928878" y="5633993"/>
            <a:ext cx="1993664" cy="1172017"/>
            <a:chOff x="5985604" y="5674745"/>
            <a:chExt cx="1993664" cy="1172017"/>
          </a:xfrm>
        </p:grpSpPr>
        <p:grpSp>
          <p:nvGrpSpPr>
            <p:cNvPr id="69" name="Group 68"/>
            <p:cNvGrpSpPr/>
            <p:nvPr/>
          </p:nvGrpSpPr>
          <p:grpSpPr>
            <a:xfrm>
              <a:off x="5985604" y="5719552"/>
              <a:ext cx="591987" cy="1121217"/>
              <a:chOff x="1645917" y="2150005"/>
              <a:chExt cx="1627333" cy="1888595"/>
            </a:xfrm>
          </p:grpSpPr>
          <p:sp>
            <p:nvSpPr>
              <p:cNvPr id="72" name="AutoShape 4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685800" cy="6096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5"/>
              <p:cNvSpPr>
                <a:spLocks noChangeShapeType="1"/>
              </p:cNvSpPr>
              <p:nvPr/>
            </p:nvSpPr>
            <p:spPr bwMode="auto">
              <a:xfrm>
                <a:off x="2438400" y="30480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6"/>
              <p:cNvSpPr>
                <a:spLocks noChangeShapeType="1"/>
              </p:cNvSpPr>
              <p:nvPr/>
            </p:nvSpPr>
            <p:spPr bwMode="auto">
              <a:xfrm flipH="1">
                <a:off x="20574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Line 7"/>
              <p:cNvSpPr>
                <a:spLocks noChangeShapeType="1"/>
              </p:cNvSpPr>
              <p:nvPr/>
            </p:nvSpPr>
            <p:spPr bwMode="auto">
              <a:xfrm>
                <a:off x="24384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Line 8"/>
              <p:cNvSpPr>
                <a:spLocks noChangeShapeType="1"/>
              </p:cNvSpPr>
              <p:nvPr/>
            </p:nvSpPr>
            <p:spPr bwMode="auto">
              <a:xfrm flipH="1">
                <a:off x="22098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Line 9"/>
              <p:cNvSpPr>
                <a:spLocks noChangeShapeType="1"/>
              </p:cNvSpPr>
              <p:nvPr/>
            </p:nvSpPr>
            <p:spPr bwMode="auto">
              <a:xfrm>
                <a:off x="24384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2628900" y="2322064"/>
                <a:ext cx="450500" cy="617940"/>
              </a:xfrm>
              <a:custGeom>
                <a:avLst/>
                <a:gdLst>
                  <a:gd name="connsiteX0" fmla="*/ 25668 w 450500"/>
                  <a:gd name="connsiteY0" fmla="*/ 143550 h 617940"/>
                  <a:gd name="connsiteX1" fmla="*/ 90983 w 450500"/>
                  <a:gd name="connsiteY1" fmla="*/ 29250 h 617940"/>
                  <a:gd name="connsiteX2" fmla="*/ 450211 w 450500"/>
                  <a:gd name="connsiteY2" fmla="*/ 617079 h 617940"/>
                  <a:gd name="connsiteX3" fmla="*/ 25668 w 450500"/>
                  <a:gd name="connsiteY3" fmla="*/ 143550 h 6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500" h="617940">
                    <a:moveTo>
                      <a:pt x="25668" y="143550"/>
                    </a:moveTo>
                    <a:cubicBezTo>
                      <a:pt x="-34203" y="45578"/>
                      <a:pt x="20226" y="-49671"/>
                      <a:pt x="90983" y="29250"/>
                    </a:cubicBezTo>
                    <a:cubicBezTo>
                      <a:pt x="161740" y="108171"/>
                      <a:pt x="461097" y="595308"/>
                      <a:pt x="450211" y="617079"/>
                    </a:cubicBezTo>
                    <a:cubicBezTo>
                      <a:pt x="439325" y="638850"/>
                      <a:pt x="85539" y="241522"/>
                      <a:pt x="25668" y="143550"/>
                    </a:cubicBezTo>
                    <a:close/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605750" y="2313036"/>
                <a:ext cx="392333" cy="603689"/>
              </a:xfrm>
              <a:custGeom>
                <a:avLst/>
                <a:gdLst>
                  <a:gd name="connsiteX0" fmla="*/ 0 w 392333"/>
                  <a:gd name="connsiteY0" fmla="*/ 113832 h 603689"/>
                  <a:gd name="connsiteX1" fmla="*/ 244929 w 392333"/>
                  <a:gd name="connsiteY1" fmla="*/ 15861 h 603689"/>
                  <a:gd name="connsiteX2" fmla="*/ 391886 w 392333"/>
                  <a:gd name="connsiteY2" fmla="*/ 407747 h 603689"/>
                  <a:gd name="connsiteX3" fmla="*/ 293914 w 392333"/>
                  <a:gd name="connsiteY3" fmla="*/ 603689 h 603689"/>
                  <a:gd name="connsiteX4" fmla="*/ 293914 w 392333"/>
                  <a:gd name="connsiteY4" fmla="*/ 603689 h 60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333" h="603689">
                    <a:moveTo>
                      <a:pt x="0" y="113832"/>
                    </a:moveTo>
                    <a:cubicBezTo>
                      <a:pt x="89807" y="40353"/>
                      <a:pt x="179615" y="-33125"/>
                      <a:pt x="244929" y="15861"/>
                    </a:cubicBezTo>
                    <a:cubicBezTo>
                      <a:pt x="310243" y="64847"/>
                      <a:pt x="383722" y="309776"/>
                      <a:pt x="391886" y="407747"/>
                    </a:cubicBezTo>
                    <a:cubicBezTo>
                      <a:pt x="400050" y="505718"/>
                      <a:pt x="293914" y="603689"/>
                      <a:pt x="293914" y="603689"/>
                    </a:cubicBezTo>
                    <a:lnTo>
                      <a:pt x="293914" y="603689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2726871" y="2527448"/>
                <a:ext cx="150093" cy="512561"/>
              </a:xfrm>
              <a:custGeom>
                <a:avLst/>
                <a:gdLst>
                  <a:gd name="connsiteX0" fmla="*/ 0 w 150093"/>
                  <a:gd name="connsiteY0" fmla="*/ 36138 h 512561"/>
                  <a:gd name="connsiteX1" fmla="*/ 114300 w 150093"/>
                  <a:gd name="connsiteY1" fmla="*/ 36138 h 512561"/>
                  <a:gd name="connsiteX2" fmla="*/ 146958 w 150093"/>
                  <a:gd name="connsiteY2" fmla="*/ 411695 h 512561"/>
                  <a:gd name="connsiteX3" fmla="*/ 48986 w 150093"/>
                  <a:gd name="connsiteY3" fmla="*/ 509666 h 512561"/>
                  <a:gd name="connsiteX4" fmla="*/ 114300 w 150093"/>
                  <a:gd name="connsiteY4" fmla="*/ 477009 h 51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093" h="512561">
                    <a:moveTo>
                      <a:pt x="0" y="36138"/>
                    </a:moveTo>
                    <a:cubicBezTo>
                      <a:pt x="44903" y="4841"/>
                      <a:pt x="89807" y="-26455"/>
                      <a:pt x="114300" y="36138"/>
                    </a:cubicBezTo>
                    <a:cubicBezTo>
                      <a:pt x="138793" y="98731"/>
                      <a:pt x="157844" y="332774"/>
                      <a:pt x="146958" y="411695"/>
                    </a:cubicBezTo>
                    <a:cubicBezTo>
                      <a:pt x="136072" y="490616"/>
                      <a:pt x="54429" y="498780"/>
                      <a:pt x="48986" y="509666"/>
                    </a:cubicBezTo>
                    <a:cubicBezTo>
                      <a:pt x="43543" y="520552"/>
                      <a:pt x="78921" y="498780"/>
                      <a:pt x="114300" y="47700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435050" y="2197279"/>
                <a:ext cx="838200" cy="690155"/>
              </a:xfrm>
              <a:custGeom>
                <a:avLst/>
                <a:gdLst>
                  <a:gd name="connsiteX0" fmla="*/ 0 w 517410"/>
                  <a:gd name="connsiteY0" fmla="*/ 320009 h 1205608"/>
                  <a:gd name="connsiteX1" fmla="*/ 293914 w 517410"/>
                  <a:gd name="connsiteY1" fmla="*/ 42423 h 1205608"/>
                  <a:gd name="connsiteX2" fmla="*/ 506185 w 517410"/>
                  <a:gd name="connsiteY2" fmla="*/ 1120109 h 1205608"/>
                  <a:gd name="connsiteX3" fmla="*/ 489857 w 517410"/>
                  <a:gd name="connsiteY3" fmla="*/ 1136438 h 1205608"/>
                  <a:gd name="connsiteX4" fmla="*/ 489857 w 517410"/>
                  <a:gd name="connsiteY4" fmla="*/ 1136438 h 120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410" h="1205608">
                    <a:moveTo>
                      <a:pt x="0" y="320009"/>
                    </a:moveTo>
                    <a:cubicBezTo>
                      <a:pt x="104775" y="114541"/>
                      <a:pt x="209550" y="-90927"/>
                      <a:pt x="293914" y="42423"/>
                    </a:cubicBezTo>
                    <a:cubicBezTo>
                      <a:pt x="378278" y="175773"/>
                      <a:pt x="473528" y="937773"/>
                      <a:pt x="506185" y="1120109"/>
                    </a:cubicBezTo>
                    <a:cubicBezTo>
                      <a:pt x="538842" y="1302445"/>
                      <a:pt x="489857" y="1136438"/>
                      <a:pt x="489857" y="1136438"/>
                    </a:cubicBezTo>
                    <a:lnTo>
                      <a:pt x="489857" y="1136438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645917" y="2150005"/>
                <a:ext cx="689070" cy="890003"/>
              </a:xfrm>
              <a:custGeom>
                <a:avLst/>
                <a:gdLst>
                  <a:gd name="connsiteX0" fmla="*/ 521163 w 521163"/>
                  <a:gd name="connsiteY0" fmla="*/ 201308 h 701886"/>
                  <a:gd name="connsiteX1" fmla="*/ 259906 w 521163"/>
                  <a:gd name="connsiteY1" fmla="*/ 21694 h 701886"/>
                  <a:gd name="connsiteX2" fmla="*/ 14977 w 521163"/>
                  <a:gd name="connsiteY2" fmla="*/ 642180 h 701886"/>
                  <a:gd name="connsiteX3" fmla="*/ 47634 w 521163"/>
                  <a:gd name="connsiteY3" fmla="*/ 642180 h 70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163" h="701886">
                    <a:moveTo>
                      <a:pt x="521163" y="201308"/>
                    </a:moveTo>
                    <a:cubicBezTo>
                      <a:pt x="432716" y="74761"/>
                      <a:pt x="344270" y="-51785"/>
                      <a:pt x="259906" y="21694"/>
                    </a:cubicBezTo>
                    <a:cubicBezTo>
                      <a:pt x="175542" y="95173"/>
                      <a:pt x="50356" y="538766"/>
                      <a:pt x="14977" y="642180"/>
                    </a:cubicBezTo>
                    <a:cubicBezTo>
                      <a:pt x="-20402" y="745594"/>
                      <a:pt x="13616" y="693887"/>
                      <a:pt x="47634" y="64218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1818117" y="2355022"/>
                <a:ext cx="473326" cy="552023"/>
              </a:xfrm>
              <a:custGeom>
                <a:avLst/>
                <a:gdLst>
                  <a:gd name="connsiteX0" fmla="*/ 331278 w 331278"/>
                  <a:gd name="connsiteY0" fmla="*/ 97431 h 554631"/>
                  <a:gd name="connsiteX1" fmla="*/ 184321 w 331278"/>
                  <a:gd name="connsiteY1" fmla="*/ 15788 h 554631"/>
                  <a:gd name="connsiteX2" fmla="*/ 4707 w 331278"/>
                  <a:gd name="connsiteY2" fmla="*/ 375017 h 554631"/>
                  <a:gd name="connsiteX3" fmla="*/ 70021 w 331278"/>
                  <a:gd name="connsiteY3" fmla="*/ 554631 h 55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278" h="554631">
                    <a:moveTo>
                      <a:pt x="331278" y="97431"/>
                    </a:moveTo>
                    <a:cubicBezTo>
                      <a:pt x="285013" y="33477"/>
                      <a:pt x="238749" y="-30476"/>
                      <a:pt x="184321" y="15788"/>
                    </a:cubicBezTo>
                    <a:cubicBezTo>
                      <a:pt x="129892" y="62052"/>
                      <a:pt x="23757" y="285210"/>
                      <a:pt x="4707" y="375017"/>
                    </a:cubicBezTo>
                    <a:cubicBezTo>
                      <a:pt x="-14343" y="464824"/>
                      <a:pt x="27839" y="509727"/>
                      <a:pt x="70021" y="554631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992085" y="2484256"/>
                <a:ext cx="97972" cy="598944"/>
              </a:xfrm>
              <a:custGeom>
                <a:avLst/>
                <a:gdLst>
                  <a:gd name="connsiteX0" fmla="*/ 97972 w 97972"/>
                  <a:gd name="connsiteY0" fmla="*/ 76430 h 598944"/>
                  <a:gd name="connsiteX1" fmla="*/ 32658 w 97972"/>
                  <a:gd name="connsiteY1" fmla="*/ 43772 h 598944"/>
                  <a:gd name="connsiteX2" fmla="*/ 0 w 97972"/>
                  <a:gd name="connsiteY2" fmla="*/ 598944 h 598944"/>
                  <a:gd name="connsiteX3" fmla="*/ 0 w 97972"/>
                  <a:gd name="connsiteY3" fmla="*/ 598944 h 5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972" h="598944">
                    <a:moveTo>
                      <a:pt x="97972" y="76430"/>
                    </a:moveTo>
                    <a:cubicBezTo>
                      <a:pt x="73479" y="16558"/>
                      <a:pt x="48987" y="-43314"/>
                      <a:pt x="32658" y="43772"/>
                    </a:cubicBezTo>
                    <a:cubicBezTo>
                      <a:pt x="16329" y="130858"/>
                      <a:pt x="0" y="598944"/>
                      <a:pt x="0" y="598944"/>
                    </a:cubicBezTo>
                    <a:lnTo>
                      <a:pt x="0" y="598944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 bwMode="auto">
              <a:xfrm>
                <a:off x="2400300" y="2732087"/>
                <a:ext cx="0" cy="15534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8" name="Group 87"/>
            <p:cNvGrpSpPr/>
            <p:nvPr/>
          </p:nvGrpSpPr>
          <p:grpSpPr>
            <a:xfrm>
              <a:off x="7218529" y="5674745"/>
              <a:ext cx="760739" cy="1172017"/>
              <a:chOff x="4711686" y="2150005"/>
              <a:chExt cx="1830005" cy="1930218"/>
            </a:xfrm>
          </p:grpSpPr>
          <p:sp>
            <p:nvSpPr>
              <p:cNvPr id="89" name="AutoShape 13"/>
              <p:cNvSpPr>
                <a:spLocks noChangeArrowheads="1"/>
              </p:cNvSpPr>
              <p:nvPr/>
            </p:nvSpPr>
            <p:spPr bwMode="auto">
              <a:xfrm>
                <a:off x="5715000" y="2438400"/>
                <a:ext cx="685800" cy="6096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Line 14"/>
              <p:cNvSpPr>
                <a:spLocks noChangeShapeType="1"/>
              </p:cNvSpPr>
              <p:nvPr/>
            </p:nvSpPr>
            <p:spPr bwMode="auto">
              <a:xfrm>
                <a:off x="6096000" y="30480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Line 15"/>
              <p:cNvSpPr>
                <a:spLocks noChangeShapeType="1"/>
              </p:cNvSpPr>
              <p:nvPr/>
            </p:nvSpPr>
            <p:spPr bwMode="auto">
              <a:xfrm flipH="1">
                <a:off x="57150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6096001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 flipH="1">
                <a:off x="58674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18"/>
              <p:cNvSpPr>
                <a:spLocks noChangeShapeType="1"/>
              </p:cNvSpPr>
              <p:nvPr/>
            </p:nvSpPr>
            <p:spPr bwMode="auto">
              <a:xfrm>
                <a:off x="60960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Text Box 20"/>
              <p:cNvSpPr txBox="1">
                <a:spLocks noChangeArrowheads="1"/>
              </p:cNvSpPr>
              <p:nvPr/>
            </p:nvSpPr>
            <p:spPr bwMode="auto">
              <a:xfrm>
                <a:off x="4711686" y="3645944"/>
                <a:ext cx="407994" cy="43427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   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 bwMode="auto">
              <a:xfrm>
                <a:off x="6057900" y="2689668"/>
                <a:ext cx="13494" cy="18811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8" name="Freeform 97"/>
              <p:cNvSpPr/>
              <p:nvPr/>
            </p:nvSpPr>
            <p:spPr>
              <a:xfrm>
                <a:off x="6302829" y="2249245"/>
                <a:ext cx="238862" cy="232698"/>
              </a:xfrm>
              <a:custGeom>
                <a:avLst/>
                <a:gdLst>
                  <a:gd name="connsiteX0" fmla="*/ 0 w 238862"/>
                  <a:gd name="connsiteY0" fmla="*/ 232698 h 232698"/>
                  <a:gd name="connsiteX1" fmla="*/ 212271 w 238862"/>
                  <a:gd name="connsiteY1" fmla="*/ 20426 h 232698"/>
                  <a:gd name="connsiteX2" fmla="*/ 228600 w 238862"/>
                  <a:gd name="connsiteY2" fmla="*/ 20426 h 23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862" h="232698">
                    <a:moveTo>
                      <a:pt x="0" y="232698"/>
                    </a:moveTo>
                    <a:cubicBezTo>
                      <a:pt x="70757" y="161941"/>
                      <a:pt x="174171" y="55805"/>
                      <a:pt x="212271" y="20426"/>
                    </a:cubicBezTo>
                    <a:cubicBezTo>
                      <a:pt x="250371" y="-14953"/>
                      <a:pt x="239485" y="2736"/>
                      <a:pt x="228600" y="2042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 flipV="1">
                <a:off x="6210300" y="2150005"/>
                <a:ext cx="136525" cy="2883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14"/>
              <p:cNvCxnSpPr>
                <a:stCxn id="89" idx="0"/>
              </p:cNvCxnSpPr>
              <p:nvPr/>
            </p:nvCxnSpPr>
            <p:spPr bwMode="auto">
              <a:xfrm flipV="1">
                <a:off x="6057900" y="2150005"/>
                <a:ext cx="0" cy="28839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Straight Connector 117"/>
              <p:cNvCxnSpPr>
                <a:stCxn id="89" idx="1"/>
              </p:cNvCxnSpPr>
              <p:nvPr/>
            </p:nvCxnSpPr>
            <p:spPr bwMode="auto">
              <a:xfrm flipH="1" flipV="1">
                <a:off x="5562600" y="2197279"/>
                <a:ext cx="252833" cy="33039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flipH="1" flipV="1">
                <a:off x="5815433" y="2197279"/>
                <a:ext cx="90067" cy="24112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50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0"/>
    </mc:Choice>
    <mc:Fallback xmlns="">
      <p:transition xmlns:p14="http://schemas.microsoft.com/office/powerpoint/2010/main" spd="slow" advTm="70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8" grpId="0" animBg="1"/>
      <p:bldP spid="111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Yao’s Insight from 1979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61131" y="3343244"/>
            <a:ext cx="13223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110111001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937883" y="4532312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6948264" y="3397414"/>
            <a:ext cx="144016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00111111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4223092" y="2555709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95599" y="4843692"/>
            <a:ext cx="8948401" cy="15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sz="2800" dirty="0" smtClean="0">
                <a:solidFill>
                  <a:srgbClr val="000000"/>
                </a:solidFill>
              </a:rPr>
              <a:t>Alice and Bob </a:t>
            </a:r>
            <a:r>
              <a:rPr lang="en-CA" sz="2800" dirty="0">
                <a:solidFill>
                  <a:srgbClr val="CC0000"/>
                </a:solidFill>
              </a:rPr>
              <a:t>collaborate</a:t>
            </a:r>
            <a:r>
              <a:rPr lang="en-CA" sz="2800" dirty="0">
                <a:solidFill>
                  <a:srgbClr val="000000"/>
                </a:solidFill>
              </a:rPr>
              <a:t> to compute </a:t>
            </a:r>
            <a:r>
              <a:rPr lang="en-CA" sz="2800" dirty="0" smtClean="0">
                <a:solidFill>
                  <a:srgbClr val="000000"/>
                </a:solidFill>
              </a:rPr>
              <a:t>f(X,Y).</a:t>
            </a:r>
            <a:endParaRPr lang="en-CA" sz="28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2800" dirty="0">
                <a:solidFill>
                  <a:srgbClr val="000000"/>
                </a:solidFill>
              </a:rPr>
              <a:t> </a:t>
            </a:r>
            <a:r>
              <a:rPr lang="en-CA" sz="2800" dirty="0" smtClean="0">
                <a:solidFill>
                  <a:srgbClr val="000000"/>
                </a:solidFill>
              </a:rPr>
              <a:t>Aim </a:t>
            </a:r>
            <a:r>
              <a:rPr lang="en-CA" sz="2800" dirty="0">
                <a:solidFill>
                  <a:srgbClr val="000000"/>
                </a:solidFill>
              </a:rPr>
              <a:t>to minimize the </a:t>
            </a:r>
            <a:r>
              <a:rPr lang="en-CA" sz="2800" dirty="0" smtClean="0">
                <a:solidFill>
                  <a:srgbClr val="000000"/>
                </a:solidFill>
              </a:rPr>
              <a:t>communication cost.</a:t>
            </a:r>
            <a:endParaRPr lang="en-CA" sz="28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2800" dirty="0">
                <a:solidFill>
                  <a:srgbClr val="000000"/>
                </a:solidFill>
              </a:rPr>
              <a:t> C</a:t>
            </a:r>
            <a:r>
              <a:rPr lang="en-CA" sz="2800" dirty="0" smtClean="0">
                <a:solidFill>
                  <a:srgbClr val="000000"/>
                </a:solidFill>
              </a:rPr>
              <a:t>omplexity of any f </a:t>
            </a:r>
            <a:r>
              <a:rPr lang="en-CA" sz="2800" dirty="0">
                <a:solidFill>
                  <a:srgbClr val="000000"/>
                </a:solidFill>
              </a:rPr>
              <a:t>is </a:t>
            </a:r>
            <a:r>
              <a:rPr lang="en-CA" sz="2800" dirty="0" smtClean="0">
                <a:solidFill>
                  <a:srgbClr val="000000"/>
                </a:solidFill>
              </a:rPr>
              <a:t>at most  </a:t>
            </a:r>
            <a:r>
              <a:rPr lang="en-CA" sz="2800" dirty="0">
                <a:solidFill>
                  <a:srgbClr val="000000"/>
                </a:solidFill>
              </a:rPr>
              <a:t>n+1.</a:t>
            </a:r>
            <a:endParaRPr lang="fr-FR" sz="2800" dirty="0">
              <a:solidFill>
                <a:srgbClr val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43800" y="2498270"/>
            <a:ext cx="1060648" cy="778329"/>
          </a:xfrm>
          <a:custGeom>
            <a:avLst/>
            <a:gdLst>
              <a:gd name="connsiteX0" fmla="*/ 0 w 440871"/>
              <a:gd name="connsiteY0" fmla="*/ 277586 h 277586"/>
              <a:gd name="connsiteX1" fmla="*/ 310243 w 440871"/>
              <a:gd name="connsiteY1" fmla="*/ 65315 h 277586"/>
              <a:gd name="connsiteX2" fmla="*/ 326571 w 440871"/>
              <a:gd name="connsiteY2" fmla="*/ 65315 h 277586"/>
              <a:gd name="connsiteX3" fmla="*/ 440871 w 440871"/>
              <a:gd name="connsiteY3" fmla="*/ 0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" h="277586">
                <a:moveTo>
                  <a:pt x="0" y="277586"/>
                </a:moveTo>
                <a:lnTo>
                  <a:pt x="310243" y="65315"/>
                </a:lnTo>
                <a:cubicBezTo>
                  <a:pt x="364672" y="29936"/>
                  <a:pt x="304800" y="76201"/>
                  <a:pt x="326571" y="65315"/>
                </a:cubicBezTo>
                <a:cubicBezTo>
                  <a:pt x="348342" y="54429"/>
                  <a:pt x="394606" y="27214"/>
                  <a:pt x="44087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88089" name="Group 88088"/>
          <p:cNvGrpSpPr/>
          <p:nvPr/>
        </p:nvGrpSpPr>
        <p:grpSpPr>
          <a:xfrm>
            <a:off x="1259633" y="1838041"/>
            <a:ext cx="2160240" cy="2621970"/>
            <a:chOff x="1645917" y="2150005"/>
            <a:chExt cx="1627333" cy="1888595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088" name="Group 88087"/>
          <p:cNvGrpSpPr/>
          <p:nvPr/>
        </p:nvGrpSpPr>
        <p:grpSpPr>
          <a:xfrm>
            <a:off x="5562600" y="1772816"/>
            <a:ext cx="1385664" cy="3323854"/>
            <a:chOff x="5562600" y="2150005"/>
            <a:chExt cx="979091" cy="2409110"/>
          </a:xfrm>
        </p:grpSpPr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5757466" y="4192402"/>
              <a:ext cx="784225" cy="36671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Freeform 20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>
              <a:stCxn id="88077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stCxn id="88077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091" name="Straight Arrow Connector 88090"/>
          <p:cNvCxnSpPr/>
          <p:nvPr/>
        </p:nvCxnSpPr>
        <p:spPr bwMode="auto">
          <a:xfrm>
            <a:off x="3540409" y="2896377"/>
            <a:ext cx="202219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95" name="Straight Arrow Connector 88094"/>
          <p:cNvCxnSpPr/>
          <p:nvPr/>
        </p:nvCxnSpPr>
        <p:spPr bwMode="auto">
          <a:xfrm flipH="1">
            <a:off x="3540409" y="3275126"/>
            <a:ext cx="20221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4199344" y="2948947"/>
            <a:ext cx="3850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540409" y="3637915"/>
            <a:ext cx="202219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219635" y="3273249"/>
            <a:ext cx="373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2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390340" y="3704872"/>
            <a:ext cx="0" cy="41080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3540409" y="4178301"/>
            <a:ext cx="20221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4183511" y="4162980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r-FR" baseline="-25000" dirty="0" err="1" smtClean="0">
                <a:solidFill>
                  <a:srgbClr val="000000"/>
                </a:solidFill>
                <a:latin typeface="Calibri"/>
              </a:rPr>
              <a:t>r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31297" y="29250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Y</a:t>
            </a:r>
            <a:endParaRPr lang="en-CA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504609" y="293135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X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4542905" y="2533185"/>
            <a:ext cx="80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= 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(X)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4551504" y="3300215"/>
            <a:ext cx="1061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= 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(X,b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)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4539965" y="2905794"/>
            <a:ext cx="11164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= b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 (Y,a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)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4525805" y="4178301"/>
            <a:ext cx="1509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</a:rPr>
              <a:t>= </a:t>
            </a:r>
            <a:r>
              <a:rPr lang="fr-FR" dirty="0" err="1" smtClean="0">
                <a:solidFill>
                  <a:srgbClr val="000000"/>
                </a:solidFill>
                <a:latin typeface="Calibri"/>
              </a:rPr>
              <a:t>b</a:t>
            </a:r>
            <a:r>
              <a:rPr lang="fr-FR" baseline="-25000" dirty="0" err="1" smtClean="0">
                <a:solidFill>
                  <a:srgbClr val="000000"/>
                </a:solidFill>
                <a:latin typeface="Calibri"/>
              </a:rPr>
              <a:t>r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(Y,a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,</a:t>
            </a:r>
            <a:r>
              <a:rPr lang="fr-FR" dirty="0" smtClean="0">
                <a:solidFill>
                  <a:srgbClr val="000000"/>
                </a:solidFill>
                <a:latin typeface="MT Extra"/>
                <a:sym typeface="MT Extra"/>
              </a:rPr>
              <a:t>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,a</a:t>
            </a:r>
            <a:r>
              <a:rPr lang="fr-FR" baseline="-25000" dirty="0" smtClean="0">
                <a:solidFill>
                  <a:srgbClr val="000000"/>
                </a:solidFill>
                <a:latin typeface="Calibri"/>
              </a:rPr>
              <a:t>r</a:t>
            </a:r>
            <a:r>
              <a:rPr lang="fr-FR" dirty="0" smtClean="0">
                <a:solidFill>
                  <a:srgbClr val="000000"/>
                </a:solidFill>
                <a:latin typeface="Calibri"/>
              </a:rPr>
              <a:t>)</a:t>
            </a:r>
            <a:endParaRPr lang="fr-FR" baseline="-25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35" y="1019536"/>
            <a:ext cx="1732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</a:rPr>
              <a:t>Unbounded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Computational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Power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38439" y="1016351"/>
            <a:ext cx="1732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</a:rPr>
              <a:t>Unbounded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Computational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Power</a:t>
            </a:r>
            <a:endParaRPr lang="en-CA" sz="20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61245" y="3931062"/>
            <a:ext cx="1326979" cy="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4464" y="391027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977691" y="3950035"/>
            <a:ext cx="1326979" cy="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420910" y="392924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61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6" grpId="0"/>
      <p:bldP spid="88087" grpId="0" build="allAtOnce"/>
      <p:bldP spid="64" grpId="0"/>
      <p:bldP spid="66" grpId="0"/>
      <p:bldP spid="74" grpId="0"/>
      <p:bldP spid="49" grpId="0"/>
      <p:bldP spid="50" grpId="0"/>
      <p:bldP spid="51" grpId="0"/>
      <p:bldP spid="52" grpId="0"/>
      <p:bldP spid="4" grpId="0"/>
      <p:bldP spid="54" grpId="0"/>
      <p:bldP spid="58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5966046" y="1026038"/>
            <a:ext cx="3130140" cy="3464834"/>
            <a:chOff x="5577580" y="2370728"/>
            <a:chExt cx="3130140" cy="3464834"/>
          </a:xfrm>
        </p:grpSpPr>
        <p:grpSp>
          <p:nvGrpSpPr>
            <p:cNvPr id="56" name="Group 55"/>
            <p:cNvGrpSpPr/>
            <p:nvPr/>
          </p:nvGrpSpPr>
          <p:grpSpPr>
            <a:xfrm>
              <a:off x="5577580" y="2881630"/>
              <a:ext cx="3130140" cy="2953932"/>
              <a:chOff x="5577580" y="2881630"/>
              <a:chExt cx="3130140" cy="295393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598500" y="2881630"/>
                <a:ext cx="3088300" cy="291554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5886824" y="2881630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248401" y="2901543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592046" y="2885162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953623" y="2905075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279341" y="2896571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40918" y="2916484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984563" y="2900103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346140" y="2920016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598500" y="3166688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577580" y="3524741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598500" y="3838248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577580" y="4196301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19420" y="4484499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98500" y="4842552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19420" y="5156059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598500" y="5514112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279341" y="2370728"/>
              <a:ext cx="361577" cy="370698"/>
              <a:chOff x="7279341" y="2370728"/>
              <a:chExt cx="361577" cy="370698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7279341" y="2741426"/>
                <a:ext cx="361577" cy="0"/>
              </a:xfrm>
              <a:prstGeom prst="straightConnector1">
                <a:avLst/>
              </a:prstGeom>
              <a:ln>
                <a:solidFill>
                  <a:srgbClr val="A6A6A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7333128" y="237072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660066"/>
                    </a:solidFill>
                  </a:rPr>
                  <a:t>1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36" y="5231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589A"/>
                </a:solidFill>
              </a:rPr>
              <a:t>Towards the </a:t>
            </a:r>
            <a:r>
              <a:rPr lang="en-US" b="1" dirty="0" err="1" smtClean="0">
                <a:solidFill>
                  <a:srgbClr val="00589A"/>
                </a:solidFill>
              </a:rPr>
              <a:t>σ</a:t>
            </a:r>
            <a:r>
              <a:rPr lang="en-US" b="1" dirty="0" smtClean="0">
                <a:solidFill>
                  <a:srgbClr val="00589A"/>
                </a:solidFill>
              </a:rPr>
              <a:t>(G) lower bound</a:t>
            </a:r>
            <a:endParaRPr lang="en-US" b="1" dirty="0">
              <a:solidFill>
                <a:srgbClr val="00589A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185642" y="1730112"/>
            <a:ext cx="2943410" cy="2760760"/>
            <a:chOff x="5797176" y="3074802"/>
            <a:chExt cx="2943410" cy="2760760"/>
          </a:xfrm>
        </p:grpSpPr>
        <p:sp>
          <p:nvSpPr>
            <p:cNvPr id="57" name="Oval 56"/>
            <p:cNvSpPr/>
            <p:nvPr/>
          </p:nvSpPr>
          <p:spPr>
            <a:xfrm>
              <a:off x="5797176" y="307480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487452" y="3735196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179665" y="504986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04635" y="5397315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271434" y="3090863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591174" y="568391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909857" y="3766488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13598" y="4766727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6185642" y="5516846"/>
            <a:ext cx="2910544" cy="128139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# horizontal + # vertical cuts that separate w’ and x’ is </a:t>
            </a:r>
            <a:r>
              <a:rPr lang="en-US" sz="2000" b="1" dirty="0" smtClean="0"/>
              <a:t>exactly</a:t>
            </a:r>
            <a:r>
              <a:rPr lang="en-US" sz="2000" dirty="0" smtClean="0"/>
              <a:t> ||w’-x’||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254330" y="1777174"/>
            <a:ext cx="38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w’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16628" y="4113932"/>
            <a:ext cx="32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x</a:t>
            </a:r>
            <a:r>
              <a:rPr lang="en-US" sz="1600" dirty="0" smtClean="0">
                <a:solidFill>
                  <a:srgbClr val="660066"/>
                </a:solidFill>
              </a:rPr>
              <a:t>’</a:t>
            </a:r>
            <a:endParaRPr lang="en-US" sz="1600" dirty="0">
              <a:solidFill>
                <a:srgbClr val="660066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998435" y="1210235"/>
            <a:ext cx="348773" cy="3987783"/>
            <a:chOff x="6729497" y="1210235"/>
            <a:chExt cx="348773" cy="398778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902824" y="1210235"/>
              <a:ext cx="14941" cy="3570941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729497" y="4736353"/>
              <a:ext cx="348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60066"/>
                  </a:solidFill>
                </a:rPr>
                <a:t>C</a:t>
              </a:r>
              <a:endParaRPr lang="en-US" sz="24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657778" y="2542156"/>
            <a:ext cx="981108" cy="1532678"/>
            <a:chOff x="6388840" y="2542156"/>
            <a:chExt cx="981108" cy="1532678"/>
          </a:xfrm>
        </p:grpSpPr>
        <p:cxnSp>
          <p:nvCxnSpPr>
            <p:cNvPr id="86" name="Straight Connector 85"/>
            <p:cNvCxnSpPr>
              <a:stCxn id="58" idx="4"/>
              <a:endCxn id="64" idx="1"/>
            </p:cNvCxnSpPr>
            <p:nvPr/>
          </p:nvCxnSpPr>
          <p:spPr>
            <a:xfrm>
              <a:off x="6696627" y="2542156"/>
              <a:ext cx="673321" cy="90209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59" idx="4"/>
              <a:endCxn id="60" idx="1"/>
            </p:cNvCxnSpPr>
            <p:nvPr/>
          </p:nvCxnSpPr>
          <p:spPr>
            <a:xfrm>
              <a:off x="6388840" y="3856822"/>
              <a:ext cx="972145" cy="218012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358586" y="646595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Ignoring </a:t>
            </a:r>
            <a:r>
              <a:rPr lang="en-US" dirty="0" smtClean="0">
                <a:solidFill>
                  <a:srgbClr val="660066"/>
                </a:solidFill>
              </a:rPr>
              <a:t>O(1)</a:t>
            </a:r>
            <a:r>
              <a:rPr lang="en-US" dirty="0" smtClean="0"/>
              <a:t> factor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3527" y="1453480"/>
            <a:ext cx="4482636" cy="1121499"/>
            <a:chOff x="238776" y="1730112"/>
            <a:chExt cx="4482636" cy="1121499"/>
          </a:xfrm>
        </p:grpSpPr>
        <p:grpSp>
          <p:nvGrpSpPr>
            <p:cNvPr id="3" name="Group 2"/>
            <p:cNvGrpSpPr/>
            <p:nvPr/>
          </p:nvGrpSpPr>
          <p:grpSpPr>
            <a:xfrm>
              <a:off x="238776" y="1795667"/>
              <a:ext cx="4306760" cy="971417"/>
              <a:chOff x="238776" y="1795667"/>
              <a:chExt cx="4306760" cy="971417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238776" y="1798142"/>
                <a:ext cx="1915742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660066"/>
                    </a:solidFill>
                    <a:latin typeface="Perpetua Titling MT"/>
                    <a:cs typeface="Perpetua Titling MT"/>
                  </a:rPr>
                  <a:t>E</a:t>
                </a:r>
                <a:r>
                  <a:rPr lang="en-US" sz="2800" baseline="-25000" dirty="0" err="1" smtClean="0">
                    <a:solidFill>
                      <a:srgbClr val="660066"/>
                    </a:solidFill>
                    <a:latin typeface="Lucida Grande"/>
                    <a:ea typeface="Lucida Grande"/>
                    <a:cs typeface="Lucida Grande"/>
                  </a:rPr>
                  <a:t>μ</a:t>
                </a:r>
                <a:r>
                  <a:rPr lang="en-US" sz="3200" dirty="0" smtClean="0">
                    <a:solidFill>
                      <a:srgbClr val="660066"/>
                    </a:solidFill>
                    <a:latin typeface="Perpetua Titling MT"/>
                    <a:cs typeface="Perpetua Titling MT"/>
                  </a:rPr>
                  <a:t>[</a:t>
                </a:r>
                <a:r>
                  <a:rPr lang="en-US" sz="2800" dirty="0" err="1" smtClean="0">
                    <a:solidFill>
                      <a:srgbClr val="660066"/>
                    </a:solidFill>
                  </a:rPr>
                  <a:t>Cost</a:t>
                </a:r>
                <a:r>
                  <a:rPr lang="en-US" sz="2800" baseline="-25000" dirty="0" err="1">
                    <a:solidFill>
                      <a:srgbClr val="660066"/>
                    </a:solidFill>
                  </a:rPr>
                  <a:t>C</a:t>
                </a:r>
                <a:r>
                  <a:rPr lang="en-US" sz="3200" dirty="0" smtClean="0">
                    <a:solidFill>
                      <a:srgbClr val="660066"/>
                    </a:solidFill>
                  </a:rPr>
                  <a:t>]</a:t>
                </a:r>
                <a:r>
                  <a:rPr lang="en-US" sz="2800" dirty="0" smtClean="0"/>
                  <a:t> ≥</a:t>
                </a:r>
                <a:r>
                  <a:rPr lang="en-US" sz="2800" baseline="30000" dirty="0" smtClean="0">
                    <a:solidFill>
                      <a:srgbClr val="FF0000"/>
                    </a:solidFill>
                  </a:rPr>
                  <a:t>*</a:t>
                </a:r>
                <a:endParaRPr lang="en-US" sz="2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857347" y="1795667"/>
                <a:ext cx="2643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rgbClr val="660066"/>
                    </a:solidFill>
                  </a:rPr>
                  <a:t># </a:t>
                </a:r>
                <a:r>
                  <a:rPr lang="en-US" sz="2800" dirty="0" smtClean="0"/>
                  <a:t>pairs cut by </a:t>
                </a:r>
                <a:r>
                  <a:rPr lang="en-US" sz="2800" dirty="0" smtClean="0">
                    <a:solidFill>
                      <a:srgbClr val="660066"/>
                    </a:solidFill>
                  </a:rPr>
                  <a:t>C</a:t>
                </a:r>
                <a:endParaRPr lang="en-US" sz="28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579266" y="2243864"/>
                <a:ext cx="18902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</a:t>
                </a:r>
                <a:r>
                  <a:rPr lang="en-US" sz="2800" dirty="0" smtClean="0">
                    <a:solidFill>
                      <a:srgbClr val="660066"/>
                    </a:solidFill>
                  </a:rPr>
                  <a:t>k</a:t>
                </a:r>
                <a:endParaRPr lang="en-US" sz="28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flipH="1">
                <a:off x="2120281" y="2339593"/>
                <a:ext cx="2425255" cy="0"/>
              </a:xfrm>
              <a:prstGeom prst="line">
                <a:avLst/>
              </a:pr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238776" y="1730112"/>
              <a:ext cx="4482636" cy="112149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3527" y="2732165"/>
            <a:ext cx="19151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err="1" smtClean="0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err="1">
                <a:solidFill>
                  <a:srgbClr val="660066"/>
                </a:solidFill>
              </a:rPr>
              <a:t>Cost</a:t>
            </a:r>
            <a:r>
              <a:rPr lang="en-US" sz="2800" baseline="-25000" dirty="0" err="1">
                <a:solidFill>
                  <a:srgbClr val="660066"/>
                </a:solidFill>
              </a:rPr>
              <a:t>C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274" y="3467980"/>
            <a:ext cx="407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≥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>
                <a:solidFill>
                  <a:srgbClr val="660066"/>
                </a:solidFill>
              </a:rPr>
              <a:t> 1/k</a:t>
            </a:r>
            <a:r>
              <a:rPr lang="en-US" sz="28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Σ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C </a:t>
            </a:r>
            <a:r>
              <a:rPr lang="en-US" sz="2800" dirty="0" smtClean="0">
                <a:solidFill>
                  <a:srgbClr val="660066"/>
                </a:solidFill>
              </a:rPr>
              <a:t># </a:t>
            </a:r>
            <a:r>
              <a:rPr lang="en-US" sz="2800" dirty="0"/>
              <a:t>pairs cut by </a:t>
            </a:r>
            <a:r>
              <a:rPr lang="en-US" sz="2800" dirty="0" smtClean="0">
                <a:solidFill>
                  <a:srgbClr val="660066"/>
                </a:solidFill>
              </a:rPr>
              <a:t>C</a:t>
            </a:r>
            <a:r>
              <a:rPr lang="en-US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59087" y="4583653"/>
            <a:ext cx="425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=</a:t>
            </a:r>
            <a:r>
              <a:rPr lang="en-US" sz="2800" dirty="0" smtClean="0">
                <a:solidFill>
                  <a:srgbClr val="660066"/>
                </a:solidFill>
              </a:rPr>
              <a:t> 1/k</a:t>
            </a:r>
            <a:r>
              <a:rPr lang="en-US" sz="28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aseline="-25000" dirty="0" err="1" smtClean="0">
                <a:latin typeface="Lucida Grande"/>
                <a:ea typeface="Lucida Grande"/>
                <a:cs typeface="Lucida Grande"/>
              </a:rPr>
              <a:t>pairs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(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w,x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en-US" sz="2800" dirty="0" smtClean="0">
                <a:solidFill>
                  <a:srgbClr val="660066"/>
                </a:solidFill>
              </a:rPr>
              <a:t>||w’-x’||</a:t>
            </a:r>
            <a:r>
              <a:rPr lang="en-US" sz="2800" baseline="-25000" dirty="0" smtClean="0">
                <a:solidFill>
                  <a:srgbClr val="660066"/>
                </a:solidFill>
              </a:rPr>
              <a:t>1</a:t>
            </a:r>
            <a:endParaRPr lang="en-US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589274" y="4045492"/>
            <a:ext cx="535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=</a:t>
            </a:r>
            <a:r>
              <a:rPr lang="en-US" sz="2800" dirty="0" smtClean="0">
                <a:solidFill>
                  <a:srgbClr val="660066"/>
                </a:solidFill>
              </a:rPr>
              <a:t> 1/k</a:t>
            </a:r>
            <a:r>
              <a:rPr lang="en-US" sz="28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aseline="-25000" dirty="0" err="1" smtClean="0">
                <a:latin typeface="Lucida Grande"/>
                <a:ea typeface="Lucida Grande"/>
                <a:cs typeface="Lucida Grande"/>
              </a:rPr>
              <a:t>pairs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(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w,x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en-US" sz="2800" dirty="0" smtClean="0">
                <a:solidFill>
                  <a:srgbClr val="660066"/>
                </a:solidFill>
              </a:rPr>
              <a:t>#</a:t>
            </a:r>
            <a:r>
              <a:rPr lang="en-US" sz="2800" dirty="0" smtClean="0">
                <a:solidFill>
                  <a:srgbClr val="000000"/>
                </a:solidFill>
              </a:rPr>
              <a:t>cuts</a:t>
            </a:r>
            <a:r>
              <a:rPr lang="en-US" sz="2800" dirty="0" smtClean="0">
                <a:solidFill>
                  <a:srgbClr val="660066"/>
                </a:solidFill>
              </a:rPr>
              <a:t> C </a:t>
            </a:r>
            <a:r>
              <a:rPr lang="en-US" sz="2800" dirty="0" smtClean="0">
                <a:solidFill>
                  <a:srgbClr val="000000"/>
                </a:solidFill>
              </a:rPr>
              <a:t>cut</a:t>
            </a:r>
            <a:r>
              <a:rPr lang="en-US" sz="2800" dirty="0" smtClean="0">
                <a:solidFill>
                  <a:srgbClr val="660066"/>
                </a:solidFill>
              </a:rPr>
              <a:t> (</a:t>
            </a:r>
            <a:r>
              <a:rPr lang="en-US" sz="2800" dirty="0" err="1" smtClean="0">
                <a:solidFill>
                  <a:srgbClr val="660066"/>
                </a:solidFill>
              </a:rPr>
              <a:t>w’,x</a:t>
            </a:r>
            <a:r>
              <a:rPr lang="en-US" sz="2800" dirty="0" smtClean="0">
                <a:solidFill>
                  <a:srgbClr val="660066"/>
                </a:solidFill>
              </a:rPr>
              <a:t>’)</a:t>
            </a:r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185027" y="5198018"/>
            <a:ext cx="5211082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every pair </a:t>
            </a:r>
            <a:r>
              <a:rPr lang="en-US" sz="2400" dirty="0" smtClean="0">
                <a:solidFill>
                  <a:srgbClr val="660066"/>
                </a:solidFill>
              </a:rPr>
              <a:t>(</a:t>
            </a:r>
            <a:r>
              <a:rPr lang="en-US" sz="2400" dirty="0" err="1">
                <a:solidFill>
                  <a:srgbClr val="660066"/>
                </a:solidFill>
              </a:rPr>
              <a:t>w</a:t>
            </a:r>
            <a:r>
              <a:rPr lang="en-US" sz="2400" dirty="0" err="1" smtClean="0">
                <a:solidFill>
                  <a:srgbClr val="660066"/>
                </a:solidFill>
              </a:rPr>
              <a:t>,</a:t>
            </a:r>
            <a:r>
              <a:rPr lang="en-US" sz="2400" dirty="0" err="1">
                <a:solidFill>
                  <a:srgbClr val="660066"/>
                </a:solidFill>
              </a:rPr>
              <a:t>x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  <a:r>
              <a:rPr lang="en-US" sz="2400" dirty="0" smtClean="0"/>
              <a:t>,   </a:t>
            </a:r>
            <a:r>
              <a:rPr lang="en-US" sz="2400" dirty="0" smtClean="0">
                <a:solidFill>
                  <a:srgbClr val="660066"/>
                </a:solidFill>
              </a:rPr>
              <a:t>||w’-x’||</a:t>
            </a:r>
            <a:r>
              <a:rPr lang="en-US" sz="2400" baseline="-25000" dirty="0" smtClean="0">
                <a:solidFill>
                  <a:srgbClr val="660066"/>
                </a:solidFill>
              </a:rPr>
              <a:t>1 </a:t>
            </a:r>
            <a:r>
              <a:rPr lang="en-US" sz="2400" dirty="0" smtClean="0"/>
              <a:t>≥ </a:t>
            </a:r>
            <a:r>
              <a:rPr lang="en-US" sz="2400" dirty="0" smtClean="0">
                <a:solidFill>
                  <a:srgbClr val="660066"/>
                </a:solidFill>
              </a:rPr>
              <a:t>d(</a:t>
            </a:r>
            <a:r>
              <a:rPr lang="en-US" sz="2400" dirty="0" err="1">
                <a:solidFill>
                  <a:srgbClr val="660066"/>
                </a:solidFill>
              </a:rPr>
              <a:t>w</a:t>
            </a:r>
            <a:r>
              <a:rPr lang="en-US" sz="2400" dirty="0" err="1" smtClean="0">
                <a:solidFill>
                  <a:srgbClr val="660066"/>
                </a:solidFill>
              </a:rPr>
              <a:t>,</a:t>
            </a:r>
            <a:r>
              <a:rPr lang="en-US" sz="2400" dirty="0" err="1">
                <a:solidFill>
                  <a:srgbClr val="660066"/>
                </a:solidFill>
              </a:rPr>
              <a:t>x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4029" y="5136734"/>
            <a:ext cx="369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≥</a:t>
            </a:r>
            <a:r>
              <a:rPr lang="en-US" sz="2800" dirty="0" smtClean="0">
                <a:solidFill>
                  <a:srgbClr val="660066"/>
                </a:solidFill>
              </a:rPr>
              <a:t> 1/k</a:t>
            </a:r>
            <a:r>
              <a:rPr lang="en-US" sz="28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aseline="-25000" dirty="0" err="1" smtClean="0">
                <a:latin typeface="Lucida Grande"/>
                <a:ea typeface="Lucida Grande"/>
                <a:cs typeface="Lucida Grande"/>
              </a:rPr>
              <a:t>pairs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(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w,x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en-US" sz="2800" dirty="0" smtClean="0">
                <a:solidFill>
                  <a:srgbClr val="660066"/>
                </a:solidFill>
                <a:ea typeface="Lucida Grande"/>
                <a:cs typeface="Lucida Grande"/>
              </a:rPr>
              <a:t>d(</a:t>
            </a:r>
            <a:r>
              <a:rPr lang="en-US" sz="2800" dirty="0" err="1" smtClean="0">
                <a:solidFill>
                  <a:srgbClr val="660066"/>
                </a:solidFill>
                <a:ea typeface="Lucida Grande"/>
                <a:cs typeface="Lucida Grande"/>
              </a:rPr>
              <a:t>w,x</a:t>
            </a:r>
            <a:r>
              <a:rPr lang="en-US" sz="2800" dirty="0" smtClean="0">
                <a:solidFill>
                  <a:srgbClr val="660066"/>
                </a:solidFill>
                <a:ea typeface="Lucida Grande"/>
                <a:cs typeface="Lucida Grande"/>
              </a:rPr>
              <a:t>)</a:t>
            </a:r>
            <a:endParaRPr lang="en-US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628165" y="5689836"/>
            <a:ext cx="3555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=</a:t>
            </a:r>
            <a:r>
              <a:rPr lang="en-US" sz="2800" dirty="0" smtClean="0">
                <a:solidFill>
                  <a:srgbClr val="660066"/>
                </a:solidFill>
              </a:rPr>
              <a:t> 1/2k</a:t>
            </a:r>
            <a:r>
              <a:rPr lang="en-US" sz="28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w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aseline="-250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≠w</a:t>
            </a:r>
            <a:r>
              <a:rPr lang="en-US" sz="2800" baseline="-25000" dirty="0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  </a:t>
            </a:r>
            <a:r>
              <a:rPr lang="en-US" sz="2800" dirty="0" smtClean="0">
                <a:solidFill>
                  <a:srgbClr val="660066"/>
                </a:solidFill>
                <a:ea typeface="Lucida Grande"/>
                <a:cs typeface="Lucida Grande"/>
              </a:rPr>
              <a:t>d(</a:t>
            </a:r>
            <a:r>
              <a:rPr lang="en-US" sz="2800" dirty="0" err="1" smtClean="0">
                <a:solidFill>
                  <a:srgbClr val="660066"/>
                </a:solidFill>
                <a:ea typeface="Lucida Grande"/>
                <a:cs typeface="Lucida Grande"/>
              </a:rPr>
              <a:t>w,x</a:t>
            </a:r>
            <a:r>
              <a:rPr lang="en-US" sz="2800" dirty="0" smtClean="0">
                <a:solidFill>
                  <a:srgbClr val="660066"/>
                </a:solidFill>
                <a:ea typeface="Lucida Grande"/>
                <a:cs typeface="Lucida Grande"/>
              </a:rPr>
              <a:t>)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210209" y="5689836"/>
            <a:ext cx="2090082" cy="52322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41511" y="5687084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≥</a:t>
            </a:r>
            <a:r>
              <a:rPr lang="en-US" sz="2800" dirty="0" smtClean="0">
                <a:solidFill>
                  <a:srgbClr val="660066"/>
                </a:solidFill>
              </a:rPr>
              <a:t> σ(G)/2</a:t>
            </a:r>
            <a:endParaRPr lang="en-US" sz="2800" dirty="0">
              <a:solidFill>
                <a:srgbClr val="660066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405955" y="4568712"/>
            <a:ext cx="1561495" cy="849356"/>
            <a:chOff x="5985604" y="5674745"/>
            <a:chExt cx="1993664" cy="1172017"/>
          </a:xfrm>
        </p:grpSpPr>
        <p:grpSp>
          <p:nvGrpSpPr>
            <p:cNvPr id="77" name="Group 76"/>
            <p:cNvGrpSpPr/>
            <p:nvPr/>
          </p:nvGrpSpPr>
          <p:grpSpPr>
            <a:xfrm>
              <a:off x="5985604" y="5719552"/>
              <a:ext cx="591987" cy="1121217"/>
              <a:chOff x="1645917" y="2150005"/>
              <a:chExt cx="1627333" cy="1888595"/>
            </a:xfrm>
          </p:grpSpPr>
          <p:sp>
            <p:nvSpPr>
              <p:cNvPr id="95" name="AutoShape 4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685800" cy="6096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>
                <a:off x="2438400" y="30480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 flipH="1">
                <a:off x="20574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>
                <a:off x="24384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 flipH="1">
                <a:off x="22098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>
                <a:off x="24384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2628900" y="2322064"/>
                <a:ext cx="450500" cy="617940"/>
              </a:xfrm>
              <a:custGeom>
                <a:avLst/>
                <a:gdLst>
                  <a:gd name="connsiteX0" fmla="*/ 25668 w 450500"/>
                  <a:gd name="connsiteY0" fmla="*/ 143550 h 617940"/>
                  <a:gd name="connsiteX1" fmla="*/ 90983 w 450500"/>
                  <a:gd name="connsiteY1" fmla="*/ 29250 h 617940"/>
                  <a:gd name="connsiteX2" fmla="*/ 450211 w 450500"/>
                  <a:gd name="connsiteY2" fmla="*/ 617079 h 617940"/>
                  <a:gd name="connsiteX3" fmla="*/ 25668 w 450500"/>
                  <a:gd name="connsiteY3" fmla="*/ 143550 h 6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500" h="617940">
                    <a:moveTo>
                      <a:pt x="25668" y="143550"/>
                    </a:moveTo>
                    <a:cubicBezTo>
                      <a:pt x="-34203" y="45578"/>
                      <a:pt x="20226" y="-49671"/>
                      <a:pt x="90983" y="29250"/>
                    </a:cubicBezTo>
                    <a:cubicBezTo>
                      <a:pt x="161740" y="108171"/>
                      <a:pt x="461097" y="595308"/>
                      <a:pt x="450211" y="617079"/>
                    </a:cubicBezTo>
                    <a:cubicBezTo>
                      <a:pt x="439325" y="638850"/>
                      <a:pt x="85539" y="241522"/>
                      <a:pt x="25668" y="143550"/>
                    </a:cubicBezTo>
                    <a:close/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2605750" y="2313036"/>
                <a:ext cx="392333" cy="603689"/>
              </a:xfrm>
              <a:custGeom>
                <a:avLst/>
                <a:gdLst>
                  <a:gd name="connsiteX0" fmla="*/ 0 w 392333"/>
                  <a:gd name="connsiteY0" fmla="*/ 113832 h 603689"/>
                  <a:gd name="connsiteX1" fmla="*/ 244929 w 392333"/>
                  <a:gd name="connsiteY1" fmla="*/ 15861 h 603689"/>
                  <a:gd name="connsiteX2" fmla="*/ 391886 w 392333"/>
                  <a:gd name="connsiteY2" fmla="*/ 407747 h 603689"/>
                  <a:gd name="connsiteX3" fmla="*/ 293914 w 392333"/>
                  <a:gd name="connsiteY3" fmla="*/ 603689 h 603689"/>
                  <a:gd name="connsiteX4" fmla="*/ 293914 w 392333"/>
                  <a:gd name="connsiteY4" fmla="*/ 603689 h 60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333" h="603689">
                    <a:moveTo>
                      <a:pt x="0" y="113832"/>
                    </a:moveTo>
                    <a:cubicBezTo>
                      <a:pt x="89807" y="40353"/>
                      <a:pt x="179615" y="-33125"/>
                      <a:pt x="244929" y="15861"/>
                    </a:cubicBezTo>
                    <a:cubicBezTo>
                      <a:pt x="310243" y="64847"/>
                      <a:pt x="383722" y="309776"/>
                      <a:pt x="391886" y="407747"/>
                    </a:cubicBezTo>
                    <a:cubicBezTo>
                      <a:pt x="400050" y="505718"/>
                      <a:pt x="293914" y="603689"/>
                      <a:pt x="293914" y="603689"/>
                    </a:cubicBezTo>
                    <a:lnTo>
                      <a:pt x="293914" y="603689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2726871" y="2527448"/>
                <a:ext cx="150093" cy="512561"/>
              </a:xfrm>
              <a:custGeom>
                <a:avLst/>
                <a:gdLst>
                  <a:gd name="connsiteX0" fmla="*/ 0 w 150093"/>
                  <a:gd name="connsiteY0" fmla="*/ 36138 h 512561"/>
                  <a:gd name="connsiteX1" fmla="*/ 114300 w 150093"/>
                  <a:gd name="connsiteY1" fmla="*/ 36138 h 512561"/>
                  <a:gd name="connsiteX2" fmla="*/ 146958 w 150093"/>
                  <a:gd name="connsiteY2" fmla="*/ 411695 h 512561"/>
                  <a:gd name="connsiteX3" fmla="*/ 48986 w 150093"/>
                  <a:gd name="connsiteY3" fmla="*/ 509666 h 512561"/>
                  <a:gd name="connsiteX4" fmla="*/ 114300 w 150093"/>
                  <a:gd name="connsiteY4" fmla="*/ 477009 h 51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093" h="512561">
                    <a:moveTo>
                      <a:pt x="0" y="36138"/>
                    </a:moveTo>
                    <a:cubicBezTo>
                      <a:pt x="44903" y="4841"/>
                      <a:pt x="89807" y="-26455"/>
                      <a:pt x="114300" y="36138"/>
                    </a:cubicBezTo>
                    <a:cubicBezTo>
                      <a:pt x="138793" y="98731"/>
                      <a:pt x="157844" y="332774"/>
                      <a:pt x="146958" y="411695"/>
                    </a:cubicBezTo>
                    <a:cubicBezTo>
                      <a:pt x="136072" y="490616"/>
                      <a:pt x="54429" y="498780"/>
                      <a:pt x="48986" y="509666"/>
                    </a:cubicBezTo>
                    <a:cubicBezTo>
                      <a:pt x="43543" y="520552"/>
                      <a:pt x="78921" y="498780"/>
                      <a:pt x="114300" y="47700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2435050" y="2197279"/>
                <a:ext cx="838200" cy="690155"/>
              </a:xfrm>
              <a:custGeom>
                <a:avLst/>
                <a:gdLst>
                  <a:gd name="connsiteX0" fmla="*/ 0 w 517410"/>
                  <a:gd name="connsiteY0" fmla="*/ 320009 h 1205608"/>
                  <a:gd name="connsiteX1" fmla="*/ 293914 w 517410"/>
                  <a:gd name="connsiteY1" fmla="*/ 42423 h 1205608"/>
                  <a:gd name="connsiteX2" fmla="*/ 506185 w 517410"/>
                  <a:gd name="connsiteY2" fmla="*/ 1120109 h 1205608"/>
                  <a:gd name="connsiteX3" fmla="*/ 489857 w 517410"/>
                  <a:gd name="connsiteY3" fmla="*/ 1136438 h 1205608"/>
                  <a:gd name="connsiteX4" fmla="*/ 489857 w 517410"/>
                  <a:gd name="connsiteY4" fmla="*/ 1136438 h 120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410" h="1205608">
                    <a:moveTo>
                      <a:pt x="0" y="320009"/>
                    </a:moveTo>
                    <a:cubicBezTo>
                      <a:pt x="104775" y="114541"/>
                      <a:pt x="209550" y="-90927"/>
                      <a:pt x="293914" y="42423"/>
                    </a:cubicBezTo>
                    <a:cubicBezTo>
                      <a:pt x="378278" y="175773"/>
                      <a:pt x="473528" y="937773"/>
                      <a:pt x="506185" y="1120109"/>
                    </a:cubicBezTo>
                    <a:cubicBezTo>
                      <a:pt x="538842" y="1302445"/>
                      <a:pt x="489857" y="1136438"/>
                      <a:pt x="489857" y="1136438"/>
                    </a:cubicBezTo>
                    <a:lnTo>
                      <a:pt x="489857" y="1136438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1645917" y="2150005"/>
                <a:ext cx="689070" cy="890003"/>
              </a:xfrm>
              <a:custGeom>
                <a:avLst/>
                <a:gdLst>
                  <a:gd name="connsiteX0" fmla="*/ 521163 w 521163"/>
                  <a:gd name="connsiteY0" fmla="*/ 201308 h 701886"/>
                  <a:gd name="connsiteX1" fmla="*/ 259906 w 521163"/>
                  <a:gd name="connsiteY1" fmla="*/ 21694 h 701886"/>
                  <a:gd name="connsiteX2" fmla="*/ 14977 w 521163"/>
                  <a:gd name="connsiteY2" fmla="*/ 642180 h 701886"/>
                  <a:gd name="connsiteX3" fmla="*/ 47634 w 521163"/>
                  <a:gd name="connsiteY3" fmla="*/ 642180 h 70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163" h="701886">
                    <a:moveTo>
                      <a:pt x="521163" y="201308"/>
                    </a:moveTo>
                    <a:cubicBezTo>
                      <a:pt x="432716" y="74761"/>
                      <a:pt x="344270" y="-51785"/>
                      <a:pt x="259906" y="21694"/>
                    </a:cubicBezTo>
                    <a:cubicBezTo>
                      <a:pt x="175542" y="95173"/>
                      <a:pt x="50356" y="538766"/>
                      <a:pt x="14977" y="642180"/>
                    </a:cubicBezTo>
                    <a:cubicBezTo>
                      <a:pt x="-20402" y="745594"/>
                      <a:pt x="13616" y="693887"/>
                      <a:pt x="47634" y="64218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1818117" y="2355022"/>
                <a:ext cx="473326" cy="552023"/>
              </a:xfrm>
              <a:custGeom>
                <a:avLst/>
                <a:gdLst>
                  <a:gd name="connsiteX0" fmla="*/ 331278 w 331278"/>
                  <a:gd name="connsiteY0" fmla="*/ 97431 h 554631"/>
                  <a:gd name="connsiteX1" fmla="*/ 184321 w 331278"/>
                  <a:gd name="connsiteY1" fmla="*/ 15788 h 554631"/>
                  <a:gd name="connsiteX2" fmla="*/ 4707 w 331278"/>
                  <a:gd name="connsiteY2" fmla="*/ 375017 h 554631"/>
                  <a:gd name="connsiteX3" fmla="*/ 70021 w 331278"/>
                  <a:gd name="connsiteY3" fmla="*/ 554631 h 55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278" h="554631">
                    <a:moveTo>
                      <a:pt x="331278" y="97431"/>
                    </a:moveTo>
                    <a:cubicBezTo>
                      <a:pt x="285013" y="33477"/>
                      <a:pt x="238749" y="-30476"/>
                      <a:pt x="184321" y="15788"/>
                    </a:cubicBezTo>
                    <a:cubicBezTo>
                      <a:pt x="129892" y="62052"/>
                      <a:pt x="23757" y="285210"/>
                      <a:pt x="4707" y="375017"/>
                    </a:cubicBezTo>
                    <a:cubicBezTo>
                      <a:pt x="-14343" y="464824"/>
                      <a:pt x="27839" y="509727"/>
                      <a:pt x="70021" y="554631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1992085" y="2484256"/>
                <a:ext cx="97972" cy="598944"/>
              </a:xfrm>
              <a:custGeom>
                <a:avLst/>
                <a:gdLst>
                  <a:gd name="connsiteX0" fmla="*/ 97972 w 97972"/>
                  <a:gd name="connsiteY0" fmla="*/ 76430 h 598944"/>
                  <a:gd name="connsiteX1" fmla="*/ 32658 w 97972"/>
                  <a:gd name="connsiteY1" fmla="*/ 43772 h 598944"/>
                  <a:gd name="connsiteX2" fmla="*/ 0 w 97972"/>
                  <a:gd name="connsiteY2" fmla="*/ 598944 h 598944"/>
                  <a:gd name="connsiteX3" fmla="*/ 0 w 97972"/>
                  <a:gd name="connsiteY3" fmla="*/ 598944 h 5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972" h="598944">
                    <a:moveTo>
                      <a:pt x="97972" y="76430"/>
                    </a:moveTo>
                    <a:cubicBezTo>
                      <a:pt x="73479" y="16558"/>
                      <a:pt x="48987" y="-43314"/>
                      <a:pt x="32658" y="43772"/>
                    </a:cubicBezTo>
                    <a:cubicBezTo>
                      <a:pt x="16329" y="130858"/>
                      <a:pt x="0" y="598944"/>
                      <a:pt x="0" y="598944"/>
                    </a:cubicBezTo>
                    <a:lnTo>
                      <a:pt x="0" y="598944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>
                <a:off x="2400300" y="2732087"/>
                <a:ext cx="0" cy="15534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8" name="Group 77"/>
            <p:cNvGrpSpPr/>
            <p:nvPr/>
          </p:nvGrpSpPr>
          <p:grpSpPr>
            <a:xfrm>
              <a:off x="7218529" y="5674745"/>
              <a:ext cx="760739" cy="1172017"/>
              <a:chOff x="4711686" y="2150005"/>
              <a:chExt cx="1830005" cy="1930218"/>
            </a:xfrm>
          </p:grpSpPr>
          <p:sp>
            <p:nvSpPr>
              <p:cNvPr id="79" name="AutoShape 13"/>
              <p:cNvSpPr>
                <a:spLocks noChangeArrowheads="1"/>
              </p:cNvSpPr>
              <p:nvPr/>
            </p:nvSpPr>
            <p:spPr bwMode="auto">
              <a:xfrm>
                <a:off x="5715000" y="2438400"/>
                <a:ext cx="685800" cy="6096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/>
            </p:nvSpPr>
            <p:spPr bwMode="auto">
              <a:xfrm>
                <a:off x="6096000" y="30480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15"/>
              <p:cNvSpPr>
                <a:spLocks noChangeShapeType="1"/>
              </p:cNvSpPr>
              <p:nvPr/>
            </p:nvSpPr>
            <p:spPr bwMode="auto">
              <a:xfrm flipH="1">
                <a:off x="57150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ine 16"/>
              <p:cNvSpPr>
                <a:spLocks noChangeShapeType="1"/>
              </p:cNvSpPr>
              <p:nvPr/>
            </p:nvSpPr>
            <p:spPr bwMode="auto">
              <a:xfrm>
                <a:off x="6096001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Line 17"/>
              <p:cNvSpPr>
                <a:spLocks noChangeShapeType="1"/>
              </p:cNvSpPr>
              <p:nvPr/>
            </p:nvSpPr>
            <p:spPr bwMode="auto">
              <a:xfrm flipH="1">
                <a:off x="58674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Line 18"/>
              <p:cNvSpPr>
                <a:spLocks noChangeShapeType="1"/>
              </p:cNvSpPr>
              <p:nvPr/>
            </p:nvSpPr>
            <p:spPr bwMode="auto">
              <a:xfrm>
                <a:off x="60960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Text Box 20"/>
              <p:cNvSpPr txBox="1">
                <a:spLocks noChangeArrowheads="1"/>
              </p:cNvSpPr>
              <p:nvPr/>
            </p:nvSpPr>
            <p:spPr bwMode="auto">
              <a:xfrm>
                <a:off x="4711686" y="3645944"/>
                <a:ext cx="407994" cy="43427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   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057900" y="2689668"/>
                <a:ext cx="13494" cy="18811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" name="Freeform 88"/>
              <p:cNvSpPr/>
              <p:nvPr/>
            </p:nvSpPr>
            <p:spPr>
              <a:xfrm>
                <a:off x="6302829" y="2249245"/>
                <a:ext cx="238862" cy="232698"/>
              </a:xfrm>
              <a:custGeom>
                <a:avLst/>
                <a:gdLst>
                  <a:gd name="connsiteX0" fmla="*/ 0 w 238862"/>
                  <a:gd name="connsiteY0" fmla="*/ 232698 h 232698"/>
                  <a:gd name="connsiteX1" fmla="*/ 212271 w 238862"/>
                  <a:gd name="connsiteY1" fmla="*/ 20426 h 232698"/>
                  <a:gd name="connsiteX2" fmla="*/ 228600 w 238862"/>
                  <a:gd name="connsiteY2" fmla="*/ 20426 h 23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862" h="232698">
                    <a:moveTo>
                      <a:pt x="0" y="232698"/>
                    </a:moveTo>
                    <a:cubicBezTo>
                      <a:pt x="70757" y="161941"/>
                      <a:pt x="174171" y="55805"/>
                      <a:pt x="212271" y="20426"/>
                    </a:cubicBezTo>
                    <a:cubicBezTo>
                      <a:pt x="250371" y="-14953"/>
                      <a:pt x="239485" y="2736"/>
                      <a:pt x="228600" y="2042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V="1">
                <a:off x="6210300" y="2150005"/>
                <a:ext cx="136525" cy="2883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>
                <a:stCxn id="79" idx="0"/>
              </p:cNvCxnSpPr>
              <p:nvPr/>
            </p:nvCxnSpPr>
            <p:spPr bwMode="auto">
              <a:xfrm flipV="1">
                <a:off x="6057900" y="2150005"/>
                <a:ext cx="0" cy="28839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>
                <a:stCxn id="79" idx="1"/>
              </p:cNvCxnSpPr>
              <p:nvPr/>
            </p:nvCxnSpPr>
            <p:spPr bwMode="auto">
              <a:xfrm flipH="1" flipV="1">
                <a:off x="5562600" y="2197279"/>
                <a:ext cx="252833" cy="33039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H="1" flipV="1">
                <a:off x="5815433" y="2197279"/>
                <a:ext cx="90067" cy="24112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56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50"/>
    </mc:Choice>
    <mc:Fallback xmlns="">
      <p:transition xmlns:p14="http://schemas.microsoft.com/office/powerpoint/2010/main" spd="slow" advTm="71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2" grpId="0"/>
      <p:bldP spid="73" grpId="0"/>
      <p:bldP spid="74" grpId="0" animBg="1"/>
      <p:bldP spid="74" grpId="1" animBg="1"/>
      <p:bldP spid="75" grpId="0"/>
      <p:bldP spid="76" grpId="0"/>
      <p:bldP spid="8" grpId="0" animBg="1"/>
      <p:bldP spid="8" grpId="1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5966046" y="1026038"/>
            <a:ext cx="3130140" cy="3464834"/>
            <a:chOff x="5577580" y="2370728"/>
            <a:chExt cx="3130140" cy="3464834"/>
          </a:xfrm>
        </p:grpSpPr>
        <p:grpSp>
          <p:nvGrpSpPr>
            <p:cNvPr id="56" name="Group 55"/>
            <p:cNvGrpSpPr/>
            <p:nvPr/>
          </p:nvGrpSpPr>
          <p:grpSpPr>
            <a:xfrm>
              <a:off x="5577580" y="2881630"/>
              <a:ext cx="3130140" cy="2953932"/>
              <a:chOff x="5577580" y="2881630"/>
              <a:chExt cx="3130140" cy="295393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598500" y="2881630"/>
                <a:ext cx="3088300" cy="291554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5886824" y="2881630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248401" y="2901543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592046" y="2885162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953623" y="2905075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279341" y="2896571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40918" y="2916484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984563" y="2900103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346140" y="2920016"/>
                <a:ext cx="0" cy="2915546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598500" y="3166688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577580" y="3524741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598500" y="3838248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577580" y="4196301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19420" y="4484499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98500" y="4842552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19420" y="5156059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598500" y="5514112"/>
                <a:ext cx="3088300" cy="0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279341" y="2370728"/>
              <a:ext cx="361577" cy="370698"/>
              <a:chOff x="7279341" y="2370728"/>
              <a:chExt cx="361577" cy="370698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7279341" y="2741426"/>
                <a:ext cx="361577" cy="0"/>
              </a:xfrm>
              <a:prstGeom prst="straightConnector1">
                <a:avLst/>
              </a:prstGeom>
              <a:ln>
                <a:solidFill>
                  <a:srgbClr val="A6A6A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7333128" y="237072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660066"/>
                    </a:solidFill>
                  </a:rPr>
                  <a:t>1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589A"/>
                </a:solidFill>
              </a:rPr>
              <a:t>Wrapping it up</a:t>
            </a:r>
            <a:endParaRPr lang="en-US" b="1" dirty="0">
              <a:solidFill>
                <a:srgbClr val="00589A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185642" y="1730112"/>
            <a:ext cx="2943410" cy="2760760"/>
            <a:chOff x="5797176" y="3074802"/>
            <a:chExt cx="2943410" cy="2760760"/>
          </a:xfrm>
        </p:grpSpPr>
        <p:sp>
          <p:nvSpPr>
            <p:cNvPr id="57" name="Oval 56"/>
            <p:cNvSpPr/>
            <p:nvPr/>
          </p:nvSpPr>
          <p:spPr>
            <a:xfrm>
              <a:off x="5797176" y="307480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487452" y="3735196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179665" y="504986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04635" y="5397315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271434" y="3090863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591174" y="5683912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909857" y="3766488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213598" y="4766727"/>
              <a:ext cx="149412" cy="15165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54330" y="1777174"/>
            <a:ext cx="38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w’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16628" y="4113932"/>
            <a:ext cx="32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x</a:t>
            </a:r>
            <a:r>
              <a:rPr lang="en-US" sz="1600" dirty="0" smtClean="0">
                <a:solidFill>
                  <a:srgbClr val="660066"/>
                </a:solidFill>
              </a:rPr>
              <a:t>’</a:t>
            </a:r>
            <a:endParaRPr lang="en-US" sz="1600" dirty="0">
              <a:solidFill>
                <a:srgbClr val="660066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998435" y="1210235"/>
            <a:ext cx="348773" cy="3987783"/>
            <a:chOff x="6729497" y="1210235"/>
            <a:chExt cx="348773" cy="398778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902824" y="1210235"/>
              <a:ext cx="14941" cy="3570941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729497" y="4736353"/>
              <a:ext cx="348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60066"/>
                  </a:solidFill>
                </a:rPr>
                <a:t>C</a:t>
              </a:r>
              <a:endParaRPr lang="en-US" sz="24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657778" y="2542156"/>
            <a:ext cx="981108" cy="1532678"/>
            <a:chOff x="6388840" y="2542156"/>
            <a:chExt cx="981108" cy="1532678"/>
          </a:xfrm>
        </p:grpSpPr>
        <p:cxnSp>
          <p:nvCxnSpPr>
            <p:cNvPr id="86" name="Straight Connector 85"/>
            <p:cNvCxnSpPr>
              <a:stCxn id="58" idx="4"/>
              <a:endCxn id="64" idx="1"/>
            </p:cNvCxnSpPr>
            <p:nvPr/>
          </p:nvCxnSpPr>
          <p:spPr>
            <a:xfrm>
              <a:off x="6696627" y="2542156"/>
              <a:ext cx="673321" cy="90209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59" idx="4"/>
              <a:endCxn id="60" idx="1"/>
            </p:cNvCxnSpPr>
            <p:nvPr/>
          </p:nvCxnSpPr>
          <p:spPr>
            <a:xfrm>
              <a:off x="6388840" y="3856822"/>
              <a:ext cx="972145" cy="218012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9396536" y="3965828"/>
            <a:ext cx="2427289" cy="937639"/>
            <a:chOff x="5916704" y="4446049"/>
            <a:chExt cx="2427289" cy="937639"/>
          </a:xfrm>
        </p:grpSpPr>
        <p:grpSp>
          <p:nvGrpSpPr>
            <p:cNvPr id="109" name="Group 108"/>
            <p:cNvGrpSpPr/>
            <p:nvPr/>
          </p:nvGrpSpPr>
          <p:grpSpPr>
            <a:xfrm>
              <a:off x="7309147" y="4448387"/>
              <a:ext cx="1034846" cy="935301"/>
              <a:chOff x="7309147" y="4448387"/>
              <a:chExt cx="1034846" cy="935301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7309147" y="4448387"/>
                <a:ext cx="1034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k-</a:t>
                </a:r>
                <a:r>
                  <a:rPr lang="en-US" dirty="0" err="1" smtClean="0">
                    <a:solidFill>
                      <a:srgbClr val="660066"/>
                    </a:solidFill>
                  </a:rPr>
                  <a:t>i</a:t>
                </a:r>
                <a:r>
                  <a:rPr lang="en-US" dirty="0" smtClean="0"/>
                  <a:t> nodes</a:t>
                </a:r>
                <a:endParaRPr lang="en-US" dirty="0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4197" y="4781176"/>
                <a:ext cx="430366" cy="602512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5916704" y="4446049"/>
              <a:ext cx="864339" cy="937639"/>
              <a:chOff x="5916704" y="4446049"/>
              <a:chExt cx="864339" cy="937639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5916704" y="4446049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660066"/>
                    </a:solidFill>
                  </a:rPr>
                  <a:t>i</a:t>
                </a:r>
                <a:r>
                  <a:rPr lang="en-US" dirty="0" smtClean="0"/>
                  <a:t> nodes</a:t>
                </a:r>
                <a:endParaRPr lang="en-US" dirty="0"/>
              </a:p>
            </p:txBody>
          </p:sp>
          <p:pic>
            <p:nvPicPr>
              <p:cNvPr id="107" name="Picture 106" descr="Screen Shot 2014-10-17 at 7.12.06 P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116" y="4829553"/>
                <a:ext cx="460753" cy="554135"/>
              </a:xfrm>
              <a:prstGeom prst="rect">
                <a:avLst/>
              </a:prstGeom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791433" y="6465950"/>
            <a:ext cx="248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Ignoring </a:t>
            </a:r>
            <a:r>
              <a:rPr lang="en-US" dirty="0" smtClean="0">
                <a:solidFill>
                  <a:srgbClr val="660066"/>
                </a:solidFill>
              </a:rPr>
              <a:t>O(log k)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1433" y="1623087"/>
            <a:ext cx="3820928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36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600" dirty="0" err="1" smtClean="0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36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4000" dirty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3600" dirty="0" err="1">
                <a:solidFill>
                  <a:srgbClr val="660066"/>
                </a:solidFill>
              </a:rPr>
              <a:t>Cost</a:t>
            </a:r>
            <a:r>
              <a:rPr lang="en-US" sz="3600" baseline="-25000" dirty="0" err="1">
                <a:solidFill>
                  <a:srgbClr val="660066"/>
                </a:solidFill>
              </a:rPr>
              <a:t>C</a:t>
            </a:r>
            <a:r>
              <a:rPr lang="en-US" sz="4000" dirty="0" smtClean="0">
                <a:solidFill>
                  <a:srgbClr val="660066"/>
                </a:solidFill>
              </a:rPr>
              <a:t>] </a:t>
            </a:r>
            <a:r>
              <a:rPr lang="en-US" sz="3600" dirty="0" smtClean="0"/>
              <a:t>≥</a:t>
            </a:r>
            <a:r>
              <a:rPr lang="en-US" sz="3600" baseline="30000" dirty="0" smtClean="0">
                <a:solidFill>
                  <a:srgbClr val="FF0000"/>
                </a:solidFill>
              </a:rPr>
              <a:t>*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r>
              <a:rPr lang="en-US" sz="3600" dirty="0" err="1">
                <a:solidFill>
                  <a:srgbClr val="660066"/>
                </a:solidFill>
              </a:rPr>
              <a:t>σ</a:t>
            </a:r>
            <a:r>
              <a:rPr lang="en-US" sz="3600" dirty="0">
                <a:solidFill>
                  <a:srgbClr val="660066"/>
                </a:solidFill>
              </a:rPr>
              <a:t>(G</a:t>
            </a:r>
            <a:r>
              <a:rPr lang="en-US" sz="3600" dirty="0" smtClean="0">
                <a:solidFill>
                  <a:srgbClr val="660066"/>
                </a:solidFill>
              </a:rPr>
              <a:t>)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85642" y="5516846"/>
            <a:ext cx="2910544" cy="128139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# horizontal + # vertical cuts that separate w’ and x’ is </a:t>
            </a:r>
            <a:r>
              <a:rPr lang="en-US" sz="2000" b="1" dirty="0" smtClean="0"/>
              <a:t>exactly</a:t>
            </a:r>
            <a:r>
              <a:rPr lang="en-US" sz="2000" dirty="0" smtClean="0"/>
              <a:t> ||w’-x’||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457200" y="5055181"/>
            <a:ext cx="5034802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every edge </a:t>
            </a:r>
            <a:r>
              <a:rPr lang="en-US" sz="2400" dirty="0" smtClean="0">
                <a:solidFill>
                  <a:srgbClr val="660066"/>
                </a:solidFill>
              </a:rPr>
              <a:t>(</a:t>
            </a:r>
            <a:r>
              <a:rPr lang="en-US" sz="2400" dirty="0" err="1" smtClean="0">
                <a:solidFill>
                  <a:srgbClr val="660066"/>
                </a:solidFill>
              </a:rPr>
              <a:t>u,v</a:t>
            </a:r>
            <a:r>
              <a:rPr lang="en-US" sz="2400" dirty="0" smtClean="0">
                <a:solidFill>
                  <a:srgbClr val="660066"/>
                </a:solidFill>
              </a:rPr>
              <a:t>)</a:t>
            </a:r>
            <a:r>
              <a:rPr lang="en-US" sz="2400" dirty="0" smtClean="0"/>
              <a:t>,  </a:t>
            </a:r>
            <a:r>
              <a:rPr lang="en-US" sz="2400" dirty="0" smtClean="0">
                <a:solidFill>
                  <a:srgbClr val="660066"/>
                </a:solidFill>
              </a:rPr>
              <a:t>||u’-v’||</a:t>
            </a:r>
            <a:r>
              <a:rPr lang="en-US" sz="2400" baseline="-25000" dirty="0" smtClean="0">
                <a:solidFill>
                  <a:srgbClr val="660066"/>
                </a:solidFill>
              </a:rPr>
              <a:t>1 </a:t>
            </a:r>
            <a:r>
              <a:rPr lang="en-US" sz="2400" dirty="0" smtClean="0"/>
              <a:t>≤  </a:t>
            </a:r>
            <a:r>
              <a:rPr lang="en-US" sz="2400" dirty="0" smtClean="0">
                <a:solidFill>
                  <a:srgbClr val="660066"/>
                </a:solidFill>
              </a:rPr>
              <a:t>log k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613" y="2652742"/>
            <a:ext cx="44074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 smtClean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>
                <a:solidFill>
                  <a:srgbClr val="660066"/>
                </a:solidFill>
              </a:rPr>
              <a:t>T</a:t>
            </a:r>
            <a:r>
              <a:rPr lang="en-US" sz="2800" dirty="0" smtClean="0">
                <a:solidFill>
                  <a:srgbClr val="660066"/>
                </a:solidFill>
              </a:rPr>
              <a:t>otal Cost</a:t>
            </a:r>
            <a:r>
              <a:rPr lang="en-US" sz="3200" dirty="0" smtClean="0">
                <a:solidFill>
                  <a:srgbClr val="660066"/>
                </a:solidFill>
              </a:rPr>
              <a:t>] 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aseline="-250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e</a:t>
            </a:r>
            <a:r>
              <a:rPr lang="en-US" sz="2800" dirty="0" err="1" smtClean="0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 smtClean="0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err="1" smtClean="0">
                <a:solidFill>
                  <a:srgbClr val="660066"/>
                </a:solidFill>
              </a:rPr>
              <a:t>Cost</a:t>
            </a:r>
            <a:r>
              <a:rPr lang="en-US" sz="2800" baseline="-25000" dirty="0" err="1" smtClean="0">
                <a:solidFill>
                  <a:srgbClr val="660066"/>
                </a:solidFill>
              </a:rPr>
              <a:t>e</a:t>
            </a:r>
            <a:r>
              <a:rPr lang="en-US" sz="3200" dirty="0" smtClean="0">
                <a:solidFill>
                  <a:srgbClr val="660066"/>
                </a:solidFill>
              </a:rPr>
              <a:t>]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7177" y="3530446"/>
            <a:ext cx="3628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≥ </a:t>
            </a:r>
            <a:r>
              <a:rPr lang="en-US" sz="2800" dirty="0" smtClean="0">
                <a:solidFill>
                  <a:srgbClr val="660066"/>
                </a:solidFill>
              </a:rPr>
              <a:t>1/(log k) </a:t>
            </a:r>
            <a:r>
              <a:rPr lang="en-US" sz="28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baseline="-250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800" dirty="0" err="1">
                <a:solidFill>
                  <a:srgbClr val="660066"/>
                </a:solidFill>
                <a:latin typeface="Perpetua Titling MT"/>
                <a:cs typeface="Perpetua Titling MT"/>
              </a:rPr>
              <a:t>E</a:t>
            </a:r>
            <a:r>
              <a:rPr lang="en-US" sz="2800" baseline="-25000" dirty="0" err="1">
                <a:solidFill>
                  <a:srgbClr val="660066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3200" dirty="0">
                <a:solidFill>
                  <a:srgbClr val="660066"/>
                </a:solidFill>
                <a:latin typeface="Perpetua Titling MT"/>
                <a:cs typeface="Perpetua Titling MT"/>
              </a:rPr>
              <a:t>[</a:t>
            </a:r>
            <a:r>
              <a:rPr lang="en-US" sz="2800" dirty="0" err="1">
                <a:solidFill>
                  <a:srgbClr val="660066"/>
                </a:solidFill>
              </a:rPr>
              <a:t>Cost</a:t>
            </a:r>
            <a:r>
              <a:rPr lang="en-US" sz="2800" baseline="-25000" dirty="0" err="1">
                <a:solidFill>
                  <a:srgbClr val="660066"/>
                </a:solidFill>
              </a:rPr>
              <a:t>C</a:t>
            </a:r>
            <a:r>
              <a:rPr lang="en-US" sz="3200" dirty="0">
                <a:solidFill>
                  <a:srgbClr val="660066"/>
                </a:solidFill>
              </a:rPr>
              <a:t>] </a:t>
            </a:r>
            <a:r>
              <a:rPr lang="en-US" sz="2800" dirty="0" smtClean="0">
                <a:sym typeface="Wingdings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7177" y="4386285"/>
            <a:ext cx="1199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≥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660066"/>
                </a:solidFill>
              </a:rPr>
              <a:t>σ</a:t>
            </a:r>
            <a:r>
              <a:rPr lang="en-US" sz="2800" dirty="0">
                <a:solidFill>
                  <a:srgbClr val="660066"/>
                </a:solidFill>
              </a:rPr>
              <a:t>(G</a:t>
            </a:r>
            <a:r>
              <a:rPr lang="en-US" sz="2800" dirty="0" smtClean="0">
                <a:solidFill>
                  <a:srgbClr val="660066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6405955" y="4568712"/>
            <a:ext cx="1561495" cy="849356"/>
            <a:chOff x="5985604" y="5674745"/>
            <a:chExt cx="1993664" cy="1172017"/>
          </a:xfrm>
        </p:grpSpPr>
        <p:grpSp>
          <p:nvGrpSpPr>
            <p:cNvPr id="72" name="Group 71"/>
            <p:cNvGrpSpPr/>
            <p:nvPr/>
          </p:nvGrpSpPr>
          <p:grpSpPr>
            <a:xfrm>
              <a:off x="5985604" y="5719552"/>
              <a:ext cx="591987" cy="1121217"/>
              <a:chOff x="1645917" y="2150005"/>
              <a:chExt cx="1627333" cy="1888595"/>
            </a:xfrm>
          </p:grpSpPr>
          <p:sp>
            <p:nvSpPr>
              <p:cNvPr id="89" name="AutoShape 4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685800" cy="6096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Line 5"/>
              <p:cNvSpPr>
                <a:spLocks noChangeShapeType="1"/>
              </p:cNvSpPr>
              <p:nvPr/>
            </p:nvSpPr>
            <p:spPr bwMode="auto">
              <a:xfrm>
                <a:off x="2438400" y="30480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flipH="1">
                <a:off x="20574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Line 7"/>
              <p:cNvSpPr>
                <a:spLocks noChangeShapeType="1"/>
              </p:cNvSpPr>
              <p:nvPr/>
            </p:nvSpPr>
            <p:spPr bwMode="auto">
              <a:xfrm>
                <a:off x="24384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H="1">
                <a:off x="22098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24384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2628900" y="2322064"/>
                <a:ext cx="450500" cy="617940"/>
              </a:xfrm>
              <a:custGeom>
                <a:avLst/>
                <a:gdLst>
                  <a:gd name="connsiteX0" fmla="*/ 25668 w 450500"/>
                  <a:gd name="connsiteY0" fmla="*/ 143550 h 617940"/>
                  <a:gd name="connsiteX1" fmla="*/ 90983 w 450500"/>
                  <a:gd name="connsiteY1" fmla="*/ 29250 h 617940"/>
                  <a:gd name="connsiteX2" fmla="*/ 450211 w 450500"/>
                  <a:gd name="connsiteY2" fmla="*/ 617079 h 617940"/>
                  <a:gd name="connsiteX3" fmla="*/ 25668 w 450500"/>
                  <a:gd name="connsiteY3" fmla="*/ 143550 h 6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500" h="617940">
                    <a:moveTo>
                      <a:pt x="25668" y="143550"/>
                    </a:moveTo>
                    <a:cubicBezTo>
                      <a:pt x="-34203" y="45578"/>
                      <a:pt x="20226" y="-49671"/>
                      <a:pt x="90983" y="29250"/>
                    </a:cubicBezTo>
                    <a:cubicBezTo>
                      <a:pt x="161740" y="108171"/>
                      <a:pt x="461097" y="595308"/>
                      <a:pt x="450211" y="617079"/>
                    </a:cubicBezTo>
                    <a:cubicBezTo>
                      <a:pt x="439325" y="638850"/>
                      <a:pt x="85539" y="241522"/>
                      <a:pt x="25668" y="143550"/>
                    </a:cubicBezTo>
                    <a:close/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2605750" y="2313036"/>
                <a:ext cx="392333" cy="603689"/>
              </a:xfrm>
              <a:custGeom>
                <a:avLst/>
                <a:gdLst>
                  <a:gd name="connsiteX0" fmla="*/ 0 w 392333"/>
                  <a:gd name="connsiteY0" fmla="*/ 113832 h 603689"/>
                  <a:gd name="connsiteX1" fmla="*/ 244929 w 392333"/>
                  <a:gd name="connsiteY1" fmla="*/ 15861 h 603689"/>
                  <a:gd name="connsiteX2" fmla="*/ 391886 w 392333"/>
                  <a:gd name="connsiteY2" fmla="*/ 407747 h 603689"/>
                  <a:gd name="connsiteX3" fmla="*/ 293914 w 392333"/>
                  <a:gd name="connsiteY3" fmla="*/ 603689 h 603689"/>
                  <a:gd name="connsiteX4" fmla="*/ 293914 w 392333"/>
                  <a:gd name="connsiteY4" fmla="*/ 603689 h 60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333" h="603689">
                    <a:moveTo>
                      <a:pt x="0" y="113832"/>
                    </a:moveTo>
                    <a:cubicBezTo>
                      <a:pt x="89807" y="40353"/>
                      <a:pt x="179615" y="-33125"/>
                      <a:pt x="244929" y="15861"/>
                    </a:cubicBezTo>
                    <a:cubicBezTo>
                      <a:pt x="310243" y="64847"/>
                      <a:pt x="383722" y="309776"/>
                      <a:pt x="391886" y="407747"/>
                    </a:cubicBezTo>
                    <a:cubicBezTo>
                      <a:pt x="400050" y="505718"/>
                      <a:pt x="293914" y="603689"/>
                      <a:pt x="293914" y="603689"/>
                    </a:cubicBezTo>
                    <a:lnTo>
                      <a:pt x="293914" y="603689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2726871" y="2527448"/>
                <a:ext cx="150093" cy="512561"/>
              </a:xfrm>
              <a:custGeom>
                <a:avLst/>
                <a:gdLst>
                  <a:gd name="connsiteX0" fmla="*/ 0 w 150093"/>
                  <a:gd name="connsiteY0" fmla="*/ 36138 h 512561"/>
                  <a:gd name="connsiteX1" fmla="*/ 114300 w 150093"/>
                  <a:gd name="connsiteY1" fmla="*/ 36138 h 512561"/>
                  <a:gd name="connsiteX2" fmla="*/ 146958 w 150093"/>
                  <a:gd name="connsiteY2" fmla="*/ 411695 h 512561"/>
                  <a:gd name="connsiteX3" fmla="*/ 48986 w 150093"/>
                  <a:gd name="connsiteY3" fmla="*/ 509666 h 512561"/>
                  <a:gd name="connsiteX4" fmla="*/ 114300 w 150093"/>
                  <a:gd name="connsiteY4" fmla="*/ 477009 h 51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093" h="512561">
                    <a:moveTo>
                      <a:pt x="0" y="36138"/>
                    </a:moveTo>
                    <a:cubicBezTo>
                      <a:pt x="44903" y="4841"/>
                      <a:pt x="89807" y="-26455"/>
                      <a:pt x="114300" y="36138"/>
                    </a:cubicBezTo>
                    <a:cubicBezTo>
                      <a:pt x="138793" y="98731"/>
                      <a:pt x="157844" y="332774"/>
                      <a:pt x="146958" y="411695"/>
                    </a:cubicBezTo>
                    <a:cubicBezTo>
                      <a:pt x="136072" y="490616"/>
                      <a:pt x="54429" y="498780"/>
                      <a:pt x="48986" y="509666"/>
                    </a:cubicBezTo>
                    <a:cubicBezTo>
                      <a:pt x="43543" y="520552"/>
                      <a:pt x="78921" y="498780"/>
                      <a:pt x="114300" y="47700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2435050" y="2197279"/>
                <a:ext cx="838200" cy="690155"/>
              </a:xfrm>
              <a:custGeom>
                <a:avLst/>
                <a:gdLst>
                  <a:gd name="connsiteX0" fmla="*/ 0 w 517410"/>
                  <a:gd name="connsiteY0" fmla="*/ 320009 h 1205608"/>
                  <a:gd name="connsiteX1" fmla="*/ 293914 w 517410"/>
                  <a:gd name="connsiteY1" fmla="*/ 42423 h 1205608"/>
                  <a:gd name="connsiteX2" fmla="*/ 506185 w 517410"/>
                  <a:gd name="connsiteY2" fmla="*/ 1120109 h 1205608"/>
                  <a:gd name="connsiteX3" fmla="*/ 489857 w 517410"/>
                  <a:gd name="connsiteY3" fmla="*/ 1136438 h 1205608"/>
                  <a:gd name="connsiteX4" fmla="*/ 489857 w 517410"/>
                  <a:gd name="connsiteY4" fmla="*/ 1136438 h 120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410" h="1205608">
                    <a:moveTo>
                      <a:pt x="0" y="320009"/>
                    </a:moveTo>
                    <a:cubicBezTo>
                      <a:pt x="104775" y="114541"/>
                      <a:pt x="209550" y="-90927"/>
                      <a:pt x="293914" y="42423"/>
                    </a:cubicBezTo>
                    <a:cubicBezTo>
                      <a:pt x="378278" y="175773"/>
                      <a:pt x="473528" y="937773"/>
                      <a:pt x="506185" y="1120109"/>
                    </a:cubicBezTo>
                    <a:cubicBezTo>
                      <a:pt x="538842" y="1302445"/>
                      <a:pt x="489857" y="1136438"/>
                      <a:pt x="489857" y="1136438"/>
                    </a:cubicBezTo>
                    <a:lnTo>
                      <a:pt x="489857" y="1136438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645917" y="2150005"/>
                <a:ext cx="689070" cy="890003"/>
              </a:xfrm>
              <a:custGeom>
                <a:avLst/>
                <a:gdLst>
                  <a:gd name="connsiteX0" fmla="*/ 521163 w 521163"/>
                  <a:gd name="connsiteY0" fmla="*/ 201308 h 701886"/>
                  <a:gd name="connsiteX1" fmla="*/ 259906 w 521163"/>
                  <a:gd name="connsiteY1" fmla="*/ 21694 h 701886"/>
                  <a:gd name="connsiteX2" fmla="*/ 14977 w 521163"/>
                  <a:gd name="connsiteY2" fmla="*/ 642180 h 701886"/>
                  <a:gd name="connsiteX3" fmla="*/ 47634 w 521163"/>
                  <a:gd name="connsiteY3" fmla="*/ 642180 h 70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163" h="701886">
                    <a:moveTo>
                      <a:pt x="521163" y="201308"/>
                    </a:moveTo>
                    <a:cubicBezTo>
                      <a:pt x="432716" y="74761"/>
                      <a:pt x="344270" y="-51785"/>
                      <a:pt x="259906" y="21694"/>
                    </a:cubicBezTo>
                    <a:cubicBezTo>
                      <a:pt x="175542" y="95173"/>
                      <a:pt x="50356" y="538766"/>
                      <a:pt x="14977" y="642180"/>
                    </a:cubicBezTo>
                    <a:cubicBezTo>
                      <a:pt x="-20402" y="745594"/>
                      <a:pt x="13616" y="693887"/>
                      <a:pt x="47634" y="64218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1818117" y="2355022"/>
                <a:ext cx="473326" cy="552023"/>
              </a:xfrm>
              <a:custGeom>
                <a:avLst/>
                <a:gdLst>
                  <a:gd name="connsiteX0" fmla="*/ 331278 w 331278"/>
                  <a:gd name="connsiteY0" fmla="*/ 97431 h 554631"/>
                  <a:gd name="connsiteX1" fmla="*/ 184321 w 331278"/>
                  <a:gd name="connsiteY1" fmla="*/ 15788 h 554631"/>
                  <a:gd name="connsiteX2" fmla="*/ 4707 w 331278"/>
                  <a:gd name="connsiteY2" fmla="*/ 375017 h 554631"/>
                  <a:gd name="connsiteX3" fmla="*/ 70021 w 331278"/>
                  <a:gd name="connsiteY3" fmla="*/ 554631 h 55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278" h="554631">
                    <a:moveTo>
                      <a:pt x="331278" y="97431"/>
                    </a:moveTo>
                    <a:cubicBezTo>
                      <a:pt x="285013" y="33477"/>
                      <a:pt x="238749" y="-30476"/>
                      <a:pt x="184321" y="15788"/>
                    </a:cubicBezTo>
                    <a:cubicBezTo>
                      <a:pt x="129892" y="62052"/>
                      <a:pt x="23757" y="285210"/>
                      <a:pt x="4707" y="375017"/>
                    </a:cubicBezTo>
                    <a:cubicBezTo>
                      <a:pt x="-14343" y="464824"/>
                      <a:pt x="27839" y="509727"/>
                      <a:pt x="70021" y="554631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1992085" y="2484256"/>
                <a:ext cx="97972" cy="598944"/>
              </a:xfrm>
              <a:custGeom>
                <a:avLst/>
                <a:gdLst>
                  <a:gd name="connsiteX0" fmla="*/ 97972 w 97972"/>
                  <a:gd name="connsiteY0" fmla="*/ 76430 h 598944"/>
                  <a:gd name="connsiteX1" fmla="*/ 32658 w 97972"/>
                  <a:gd name="connsiteY1" fmla="*/ 43772 h 598944"/>
                  <a:gd name="connsiteX2" fmla="*/ 0 w 97972"/>
                  <a:gd name="connsiteY2" fmla="*/ 598944 h 598944"/>
                  <a:gd name="connsiteX3" fmla="*/ 0 w 97972"/>
                  <a:gd name="connsiteY3" fmla="*/ 598944 h 5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972" h="598944">
                    <a:moveTo>
                      <a:pt x="97972" y="76430"/>
                    </a:moveTo>
                    <a:cubicBezTo>
                      <a:pt x="73479" y="16558"/>
                      <a:pt x="48987" y="-43314"/>
                      <a:pt x="32658" y="43772"/>
                    </a:cubicBezTo>
                    <a:cubicBezTo>
                      <a:pt x="16329" y="130858"/>
                      <a:pt x="0" y="598944"/>
                      <a:pt x="0" y="598944"/>
                    </a:cubicBezTo>
                    <a:lnTo>
                      <a:pt x="0" y="598944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2400300" y="2732087"/>
                <a:ext cx="0" cy="15534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7218529" y="5674745"/>
              <a:ext cx="760739" cy="1172017"/>
              <a:chOff x="4711686" y="2150005"/>
              <a:chExt cx="1830005" cy="1930218"/>
            </a:xfrm>
          </p:grpSpPr>
          <p:sp>
            <p:nvSpPr>
              <p:cNvPr id="74" name="AutoShape 13"/>
              <p:cNvSpPr>
                <a:spLocks noChangeArrowheads="1"/>
              </p:cNvSpPr>
              <p:nvPr/>
            </p:nvSpPr>
            <p:spPr bwMode="auto">
              <a:xfrm>
                <a:off x="5715000" y="2438400"/>
                <a:ext cx="685800" cy="6096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6096000" y="3048000"/>
                <a:ext cx="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 flipH="1">
                <a:off x="5715000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Line 16"/>
              <p:cNvSpPr>
                <a:spLocks noChangeShapeType="1"/>
              </p:cNvSpPr>
              <p:nvPr/>
            </p:nvSpPr>
            <p:spPr bwMode="auto">
              <a:xfrm>
                <a:off x="6096001" y="3657600"/>
                <a:ext cx="381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 flipH="1">
                <a:off x="58674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Line 18"/>
              <p:cNvSpPr>
                <a:spLocks noChangeShapeType="1"/>
              </p:cNvSpPr>
              <p:nvPr/>
            </p:nvSpPr>
            <p:spPr bwMode="auto">
              <a:xfrm>
                <a:off x="6096000" y="3276600"/>
                <a:ext cx="22860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Text Box 20"/>
              <p:cNvSpPr txBox="1">
                <a:spLocks noChangeArrowheads="1"/>
              </p:cNvSpPr>
              <p:nvPr/>
            </p:nvSpPr>
            <p:spPr bwMode="auto">
              <a:xfrm>
                <a:off x="4711686" y="3645944"/>
                <a:ext cx="407994" cy="43427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   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>
                <a:off x="6057900" y="2689668"/>
                <a:ext cx="13494" cy="18811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3" name="Freeform 82"/>
              <p:cNvSpPr/>
              <p:nvPr/>
            </p:nvSpPr>
            <p:spPr>
              <a:xfrm>
                <a:off x="6302829" y="2249245"/>
                <a:ext cx="238862" cy="232698"/>
              </a:xfrm>
              <a:custGeom>
                <a:avLst/>
                <a:gdLst>
                  <a:gd name="connsiteX0" fmla="*/ 0 w 238862"/>
                  <a:gd name="connsiteY0" fmla="*/ 232698 h 232698"/>
                  <a:gd name="connsiteX1" fmla="*/ 212271 w 238862"/>
                  <a:gd name="connsiteY1" fmla="*/ 20426 h 232698"/>
                  <a:gd name="connsiteX2" fmla="*/ 228600 w 238862"/>
                  <a:gd name="connsiteY2" fmla="*/ 20426 h 23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862" h="232698">
                    <a:moveTo>
                      <a:pt x="0" y="232698"/>
                    </a:moveTo>
                    <a:cubicBezTo>
                      <a:pt x="70757" y="161941"/>
                      <a:pt x="174171" y="55805"/>
                      <a:pt x="212271" y="20426"/>
                    </a:cubicBezTo>
                    <a:cubicBezTo>
                      <a:pt x="250371" y="-14953"/>
                      <a:pt x="239485" y="2736"/>
                      <a:pt x="228600" y="20426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6210300" y="2150005"/>
                <a:ext cx="136525" cy="2883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>
                <a:stCxn id="74" idx="0"/>
              </p:cNvCxnSpPr>
              <p:nvPr/>
            </p:nvCxnSpPr>
            <p:spPr bwMode="auto">
              <a:xfrm flipV="1">
                <a:off x="6057900" y="2150005"/>
                <a:ext cx="0" cy="28839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Connector 86"/>
              <p:cNvCxnSpPr>
                <a:stCxn id="74" idx="1"/>
              </p:cNvCxnSpPr>
              <p:nvPr/>
            </p:nvCxnSpPr>
            <p:spPr bwMode="auto">
              <a:xfrm flipH="1" flipV="1">
                <a:off x="5562600" y="2197279"/>
                <a:ext cx="252833" cy="33039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H="1" flipV="1">
                <a:off x="5815433" y="2197279"/>
                <a:ext cx="90067" cy="24112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25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8"/>
    </mc:Choice>
    <mc:Fallback xmlns="">
      <p:transition xmlns:p14="http://schemas.microsoft.com/office/powerpoint/2010/main" spd="slow" advTm="30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Steiner Tree Type Functions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7689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CRR’14</a:t>
            </a:r>
            <a:r>
              <a:rPr lang="en-US" sz="2800" dirty="0" smtClean="0"/>
              <a:t> shows many functions to be 1-median type.</a:t>
            </a:r>
          </a:p>
          <a:p>
            <a:endParaRPr lang="en-US" sz="2800" dirty="0"/>
          </a:p>
          <a:p>
            <a:r>
              <a:rPr lang="en-US" sz="2800" dirty="0" smtClean="0"/>
              <a:t>Not all…</a:t>
            </a:r>
            <a:endParaRPr lang="en-US" sz="2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173233" y="2965384"/>
            <a:ext cx="4414991" cy="2284590"/>
            <a:chOff x="5264327" y="1179232"/>
            <a:chExt cx="3494089" cy="1913056"/>
          </a:xfrm>
        </p:grpSpPr>
        <p:sp>
          <p:nvSpPr>
            <p:cNvPr id="42" name="Oval 41"/>
            <p:cNvSpPr/>
            <p:nvPr/>
          </p:nvSpPr>
          <p:spPr>
            <a:xfrm>
              <a:off x="5587989" y="168835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935684" y="1688354"/>
              <a:ext cx="298824" cy="30643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027260" y="2632637"/>
              <a:ext cx="298824" cy="30643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166836" y="196056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636860" y="223305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357025" y="2785854"/>
              <a:ext cx="298824" cy="30643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868012" y="131835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569188" y="2113781"/>
              <a:ext cx="298824" cy="30643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>
              <a:stCxn id="42" idx="5"/>
              <a:endCxn id="44" idx="1"/>
            </p:cNvCxnSpPr>
            <p:nvPr/>
          </p:nvCxnSpPr>
          <p:spPr>
            <a:xfrm>
              <a:off x="5843051" y="1949912"/>
              <a:ext cx="227971" cy="727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2" idx="7"/>
              <a:endCxn id="43" idx="2"/>
            </p:cNvCxnSpPr>
            <p:nvPr/>
          </p:nvCxnSpPr>
          <p:spPr>
            <a:xfrm>
              <a:off x="5843051" y="1733230"/>
              <a:ext cx="1092633" cy="1083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3" idx="7"/>
              <a:endCxn id="48" idx="3"/>
            </p:cNvCxnSpPr>
            <p:nvPr/>
          </p:nvCxnSpPr>
          <p:spPr>
            <a:xfrm flipV="1">
              <a:off x="7190746" y="1579909"/>
              <a:ext cx="721028" cy="153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1"/>
              <a:endCxn id="42" idx="5"/>
            </p:cNvCxnSpPr>
            <p:nvPr/>
          </p:nvCxnSpPr>
          <p:spPr>
            <a:xfrm flipH="1" flipV="1">
              <a:off x="5843051" y="1949912"/>
              <a:ext cx="837571" cy="3280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7"/>
              <a:endCxn id="43" idx="4"/>
            </p:cNvCxnSpPr>
            <p:nvPr/>
          </p:nvCxnSpPr>
          <p:spPr>
            <a:xfrm flipV="1">
              <a:off x="6891922" y="1994788"/>
              <a:ext cx="193174" cy="2831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5"/>
              <a:endCxn id="47" idx="1"/>
            </p:cNvCxnSpPr>
            <p:nvPr/>
          </p:nvCxnSpPr>
          <p:spPr>
            <a:xfrm>
              <a:off x="7190746" y="1949912"/>
              <a:ext cx="210041" cy="8808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3" idx="6"/>
              <a:endCxn id="49" idx="1"/>
            </p:cNvCxnSpPr>
            <p:nvPr/>
          </p:nvCxnSpPr>
          <p:spPr>
            <a:xfrm>
              <a:off x="7234508" y="1841571"/>
              <a:ext cx="378442" cy="3170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6"/>
              <a:endCxn id="45" idx="3"/>
            </p:cNvCxnSpPr>
            <p:nvPr/>
          </p:nvCxnSpPr>
          <p:spPr>
            <a:xfrm flipV="1">
              <a:off x="7868012" y="2222122"/>
              <a:ext cx="342586" cy="4487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7" idx="7"/>
              <a:endCxn id="45" idx="4"/>
            </p:cNvCxnSpPr>
            <p:nvPr/>
          </p:nvCxnSpPr>
          <p:spPr>
            <a:xfrm flipV="1">
              <a:off x="7612087" y="2266998"/>
              <a:ext cx="704161" cy="5637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5264327" y="1179232"/>
              <a:ext cx="3494089" cy="1729588"/>
              <a:chOff x="4352926" y="1283819"/>
              <a:chExt cx="3494089" cy="172958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352926" y="1468485"/>
                <a:ext cx="390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660066"/>
                    </a:solidFill>
                  </a:rPr>
                  <a:t>W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679106" y="2644075"/>
                <a:ext cx="304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X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99197" y="128381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Y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554259" y="2033702"/>
                <a:ext cx="292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Z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</p:grpSp>
      </p:grpSp>
      <p:cxnSp>
        <p:nvCxnSpPr>
          <p:cNvPr id="7" name="Straight Arrow Connector 6"/>
          <p:cNvCxnSpPr/>
          <p:nvPr/>
        </p:nvCxnSpPr>
        <p:spPr>
          <a:xfrm>
            <a:off x="2959781" y="3573382"/>
            <a:ext cx="1270016" cy="1182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64152" y="3916032"/>
            <a:ext cx="241879" cy="2743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55566" y="3370832"/>
            <a:ext cx="701414" cy="1645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428287" y="4146217"/>
            <a:ext cx="447298" cy="631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0750" y="3860902"/>
            <a:ext cx="504056" cy="4344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79512" y="3525522"/>
            <a:ext cx="1662250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EQ(X,Y,Z,W)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03120" y="3221778"/>
            <a:ext cx="1183337" cy="369332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Hash = O(1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787262" y="3823763"/>
            <a:ext cx="564578" cy="369332"/>
          </a:xfrm>
          <a:prstGeom prst="rect">
            <a:avLst/>
          </a:prstGeom>
          <a:noFill/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4740078" y="3701674"/>
            <a:ext cx="570990" cy="369332"/>
          </a:xfrm>
          <a:prstGeom prst="rect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709776" y="3676236"/>
            <a:ext cx="564578" cy="369332"/>
          </a:xfrm>
          <a:prstGeom prst="rect">
            <a:avLst/>
          </a:prstGeom>
          <a:noFill/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689598" y="3108138"/>
            <a:ext cx="564578" cy="369332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397295" y="3821020"/>
            <a:ext cx="564578" cy="369332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72942" y="4146217"/>
            <a:ext cx="2000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Cost = O(ST(G,K))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39824" y="3074544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Steiner-tree type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372594" y="3292804"/>
            <a:ext cx="570990" cy="369332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583436" y="3697959"/>
            <a:ext cx="2347887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BIT-XOR(X,Y,Z,W)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70832" y="3083796"/>
            <a:ext cx="570990" cy="369332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848941" y="3821020"/>
            <a:ext cx="570990" cy="369332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5356980" y="3840043"/>
            <a:ext cx="570990" cy="369332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O(n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93113" y="4229495"/>
            <a:ext cx="2128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589A"/>
                </a:solidFill>
              </a:rPr>
              <a:t>Cost = O(ST(G,K)</a:t>
            </a:r>
            <a:r>
              <a:rPr lang="en-US" sz="2000" b="1" dirty="0" smtClean="0">
                <a:solidFill>
                  <a:srgbClr val="00589A"/>
                </a:solidFill>
                <a:latin typeface="cmsy10"/>
              </a:rPr>
              <a:t>¢</a:t>
            </a:r>
            <a:r>
              <a:rPr lang="en-US" sz="2000" b="1" dirty="0" smtClean="0">
                <a:solidFill>
                  <a:srgbClr val="00589A"/>
                </a:solidFill>
              </a:rPr>
              <a:t>n</a:t>
            </a:r>
            <a:endParaRPr lang="en-US" sz="2000" b="1" dirty="0">
              <a:solidFill>
                <a:srgbClr val="00589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6052" y="3268462"/>
            <a:ext cx="244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Linear Steiner-tree type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505" y="5605700"/>
            <a:ext cx="1331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Proof??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94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64" grpId="0"/>
      <p:bldP spid="64" grpId="1"/>
      <p:bldP spid="90" grpId="0"/>
      <p:bldP spid="90" grpId="1"/>
      <p:bldP spid="95" grpId="0"/>
      <p:bldP spid="96" grpId="0"/>
      <p:bldP spid="96" grpId="1"/>
      <p:bldP spid="97" grpId="0"/>
      <p:bldP spid="97" grpId="1"/>
      <p:bldP spid="98" grpId="0"/>
      <p:bldP spid="98" grpId="1"/>
      <p:bldP spid="65" grpId="0"/>
      <p:bldP spid="66" grpId="0"/>
      <p:bldP spid="99" grpId="0"/>
      <p:bldP spid="100" grpId="0" animBg="1"/>
      <p:bldP spid="105" grpId="0"/>
      <p:bldP spid="106" grpId="0"/>
      <p:bldP spid="108" grpId="0"/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LP’s And Cuts </a:t>
            </a:r>
            <a:endParaRPr lang="en-CA" b="1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88806" y="2122251"/>
            <a:ext cx="4414991" cy="2284590"/>
            <a:chOff x="5264327" y="1179232"/>
            <a:chExt cx="3494089" cy="1913056"/>
          </a:xfrm>
        </p:grpSpPr>
        <p:sp>
          <p:nvSpPr>
            <p:cNvPr id="5" name="Oval 4"/>
            <p:cNvSpPr/>
            <p:nvPr/>
          </p:nvSpPr>
          <p:spPr>
            <a:xfrm>
              <a:off x="5587989" y="168835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935684" y="1688354"/>
              <a:ext cx="298824" cy="3064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027260" y="2632637"/>
              <a:ext cx="298824" cy="3064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166836" y="196056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636860" y="223305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357025" y="2785854"/>
              <a:ext cx="298824" cy="3064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868012" y="131835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569188" y="2113781"/>
              <a:ext cx="298824" cy="3064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>
              <a:stCxn id="5" idx="5"/>
              <a:endCxn id="7" idx="1"/>
            </p:cNvCxnSpPr>
            <p:nvPr/>
          </p:nvCxnSpPr>
          <p:spPr>
            <a:xfrm>
              <a:off x="5843051" y="1949912"/>
              <a:ext cx="227971" cy="727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7"/>
              <a:endCxn id="6" idx="2"/>
            </p:cNvCxnSpPr>
            <p:nvPr/>
          </p:nvCxnSpPr>
          <p:spPr>
            <a:xfrm>
              <a:off x="5843051" y="1733230"/>
              <a:ext cx="1092633" cy="1083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7"/>
              <a:endCxn id="11" idx="3"/>
            </p:cNvCxnSpPr>
            <p:nvPr/>
          </p:nvCxnSpPr>
          <p:spPr>
            <a:xfrm flipV="1">
              <a:off x="7190746" y="1579909"/>
              <a:ext cx="721028" cy="153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  <a:endCxn id="5" idx="5"/>
            </p:cNvCxnSpPr>
            <p:nvPr/>
          </p:nvCxnSpPr>
          <p:spPr>
            <a:xfrm flipH="1" flipV="1">
              <a:off x="5843051" y="1949912"/>
              <a:ext cx="837571" cy="3280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7"/>
              <a:endCxn id="6" idx="4"/>
            </p:cNvCxnSpPr>
            <p:nvPr/>
          </p:nvCxnSpPr>
          <p:spPr>
            <a:xfrm flipV="1">
              <a:off x="6891922" y="1994788"/>
              <a:ext cx="193174" cy="2831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10" idx="1"/>
            </p:cNvCxnSpPr>
            <p:nvPr/>
          </p:nvCxnSpPr>
          <p:spPr>
            <a:xfrm>
              <a:off x="7190746" y="1949912"/>
              <a:ext cx="210041" cy="8808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6"/>
              <a:endCxn id="12" idx="1"/>
            </p:cNvCxnSpPr>
            <p:nvPr/>
          </p:nvCxnSpPr>
          <p:spPr>
            <a:xfrm>
              <a:off x="7234508" y="1841571"/>
              <a:ext cx="378442" cy="3170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6"/>
              <a:endCxn id="8" idx="3"/>
            </p:cNvCxnSpPr>
            <p:nvPr/>
          </p:nvCxnSpPr>
          <p:spPr>
            <a:xfrm flipV="1">
              <a:off x="7868012" y="2222122"/>
              <a:ext cx="342586" cy="4487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7"/>
              <a:endCxn id="8" idx="4"/>
            </p:cNvCxnSpPr>
            <p:nvPr/>
          </p:nvCxnSpPr>
          <p:spPr>
            <a:xfrm flipV="1">
              <a:off x="7612087" y="2266998"/>
              <a:ext cx="704161" cy="5637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264327" y="1179232"/>
              <a:ext cx="3494089" cy="1729588"/>
              <a:chOff x="4352926" y="1283819"/>
              <a:chExt cx="3494089" cy="172958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352926" y="1468485"/>
                <a:ext cx="390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660066"/>
                    </a:solidFill>
                  </a:rPr>
                  <a:t>W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79106" y="2644075"/>
                <a:ext cx="304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X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299197" y="128381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Y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554259" y="2033702"/>
                <a:ext cx="292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Z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 flipH="1">
            <a:off x="4000666" y="1705163"/>
            <a:ext cx="989261" cy="309198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69165" y="45355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702" y="412055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Alice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693119" y="412055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Bob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4816" y="1120388"/>
            <a:ext cx="2795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Goal: </a:t>
            </a:r>
            <a:r>
              <a:rPr lang="en-US" sz="3200" b="1" dirty="0" smtClean="0"/>
              <a:t>f(X,Y,Z,W)</a:t>
            </a:r>
            <a:endParaRPr lang="en-US" sz="3200" b="1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309395" y="2566154"/>
            <a:ext cx="911062" cy="18309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50599" y="2915630"/>
            <a:ext cx="478184" cy="37866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67656" y="3078303"/>
            <a:ext cx="265399" cy="105188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21846" y="1270818"/>
            <a:ext cx="114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Solve </a:t>
            </a:r>
            <a:r>
              <a:rPr lang="en-US" sz="2400" b="1" dirty="0" err="1" smtClean="0">
                <a:latin typeface="Calibri"/>
              </a:rPr>
              <a:t>f</a:t>
            </a:r>
            <a:r>
              <a:rPr lang="en-US" sz="2400" b="1" baseline="30000" dirty="0" err="1" smtClean="0">
                <a:latin typeface="Calibri"/>
              </a:rPr>
              <a:t>C</a:t>
            </a:r>
            <a:endParaRPr lang="en-US" sz="2400" b="1" baseline="30000" dirty="0"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22920" y="4643935"/>
            <a:ext cx="1547905" cy="306434"/>
            <a:chOff x="794860" y="2113781"/>
            <a:chExt cx="1547905" cy="306434"/>
          </a:xfrm>
        </p:grpSpPr>
        <p:sp>
          <p:nvSpPr>
            <p:cNvPr id="44" name="Oval 43"/>
            <p:cNvSpPr/>
            <p:nvPr/>
          </p:nvSpPr>
          <p:spPr>
            <a:xfrm>
              <a:off x="794860" y="211378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43941" y="211378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4" idx="6"/>
              <a:endCxn id="45" idx="2"/>
            </p:cNvCxnSpPr>
            <p:nvPr/>
          </p:nvCxnSpPr>
          <p:spPr>
            <a:xfrm>
              <a:off x="1093684" y="2266998"/>
              <a:ext cx="9502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066681" y="4335487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</a:rPr>
              <a:t>f</a:t>
            </a:r>
            <a:r>
              <a:rPr lang="en-US" sz="2400" b="1" baseline="30000" dirty="0" err="1" smtClean="0">
                <a:solidFill>
                  <a:srgbClr val="0000FF"/>
                </a:solidFill>
                <a:latin typeface="Calibri"/>
              </a:rPr>
              <a:t>C</a:t>
            </a:r>
            <a:endParaRPr lang="en-US" sz="2400" b="1" baseline="30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1744" y="495036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</a:t>
            </a:r>
            <a:r>
              <a:rPr lang="en-US" b="1" dirty="0" smtClean="0">
                <a:solidFill>
                  <a:srgbClr val="0000FF"/>
                </a:solidFill>
              </a:rPr>
              <a:t>b(C)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37" y="5297776"/>
            <a:ext cx="3869946" cy="3600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94" y="6064403"/>
            <a:ext cx="1988512" cy="2887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73" y="4595204"/>
            <a:ext cx="1488590" cy="35516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951534" y="1706526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Global: 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endParaRPr lang="en-US" sz="2400" b="1" dirty="0">
              <a:solidFill>
                <a:srgbClr val="FF0000"/>
              </a:solidFill>
              <a:latin typeface="cmmi1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9852" y="5210556"/>
            <a:ext cx="110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w.r.t 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2400" b="1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6195" y="1700182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Alice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140439" y="1700182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Bob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856433" y="4223869"/>
            <a:ext cx="4005946" cy="2373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  <p:bldP spid="42" grpId="0"/>
      <p:bldP spid="47" grpId="0"/>
      <p:bldP spid="48" grpId="0"/>
      <p:bldP spid="61" grpId="0"/>
      <p:bldP spid="62" grpId="0"/>
      <p:bldP spid="63" grpId="0"/>
      <p:bldP spid="64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Steiner Tree Bound</a:t>
            </a:r>
            <a:endParaRPr lang="en-CA" b="1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2740" y="1970478"/>
            <a:ext cx="4414991" cy="2284590"/>
            <a:chOff x="5264327" y="1179232"/>
            <a:chExt cx="3494089" cy="1913056"/>
          </a:xfrm>
        </p:grpSpPr>
        <p:sp>
          <p:nvSpPr>
            <p:cNvPr id="5" name="Oval 4"/>
            <p:cNvSpPr/>
            <p:nvPr/>
          </p:nvSpPr>
          <p:spPr>
            <a:xfrm>
              <a:off x="5587989" y="168835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935684" y="1688354"/>
              <a:ext cx="298824" cy="3064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27260" y="2632637"/>
              <a:ext cx="298824" cy="3064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166836" y="196056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36860" y="2233054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57025" y="2785854"/>
              <a:ext cx="298824" cy="3064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868012" y="131835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69188" y="2113781"/>
              <a:ext cx="298824" cy="3064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5"/>
              <a:endCxn id="7" idx="1"/>
            </p:cNvCxnSpPr>
            <p:nvPr/>
          </p:nvCxnSpPr>
          <p:spPr>
            <a:xfrm>
              <a:off x="5843051" y="1949912"/>
              <a:ext cx="227971" cy="727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7"/>
              <a:endCxn id="6" idx="2"/>
            </p:cNvCxnSpPr>
            <p:nvPr/>
          </p:nvCxnSpPr>
          <p:spPr>
            <a:xfrm>
              <a:off x="5843051" y="1733230"/>
              <a:ext cx="1092633" cy="1083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7"/>
              <a:endCxn id="11" idx="3"/>
            </p:cNvCxnSpPr>
            <p:nvPr/>
          </p:nvCxnSpPr>
          <p:spPr>
            <a:xfrm flipV="1">
              <a:off x="7190746" y="1579909"/>
              <a:ext cx="721028" cy="1533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  <a:endCxn id="5" idx="5"/>
            </p:cNvCxnSpPr>
            <p:nvPr/>
          </p:nvCxnSpPr>
          <p:spPr>
            <a:xfrm flipH="1" flipV="1">
              <a:off x="5843051" y="1949912"/>
              <a:ext cx="837571" cy="3280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7"/>
              <a:endCxn id="6" idx="4"/>
            </p:cNvCxnSpPr>
            <p:nvPr/>
          </p:nvCxnSpPr>
          <p:spPr>
            <a:xfrm flipV="1">
              <a:off x="6891922" y="1994788"/>
              <a:ext cx="193174" cy="2831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10" idx="1"/>
            </p:cNvCxnSpPr>
            <p:nvPr/>
          </p:nvCxnSpPr>
          <p:spPr>
            <a:xfrm>
              <a:off x="7190746" y="1949912"/>
              <a:ext cx="210041" cy="8808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6"/>
              <a:endCxn id="12" idx="1"/>
            </p:cNvCxnSpPr>
            <p:nvPr/>
          </p:nvCxnSpPr>
          <p:spPr>
            <a:xfrm>
              <a:off x="7234508" y="1841571"/>
              <a:ext cx="378442" cy="3170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6"/>
              <a:endCxn id="8" idx="3"/>
            </p:cNvCxnSpPr>
            <p:nvPr/>
          </p:nvCxnSpPr>
          <p:spPr>
            <a:xfrm flipV="1">
              <a:off x="7868012" y="2222122"/>
              <a:ext cx="342586" cy="4487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7"/>
              <a:endCxn id="8" idx="4"/>
            </p:cNvCxnSpPr>
            <p:nvPr/>
          </p:nvCxnSpPr>
          <p:spPr>
            <a:xfrm flipV="1">
              <a:off x="7612087" y="2266998"/>
              <a:ext cx="704161" cy="5637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264327" y="1179232"/>
              <a:ext cx="3494089" cy="1729588"/>
              <a:chOff x="4352926" y="1283819"/>
              <a:chExt cx="3494089" cy="172958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352926" y="1468485"/>
                <a:ext cx="390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660066"/>
                    </a:solidFill>
                  </a:rPr>
                  <a:t>W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79106" y="2644075"/>
                <a:ext cx="304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X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299197" y="128381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Y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554259" y="2033702"/>
                <a:ext cx="292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Z</a:t>
                </a:r>
                <a:endParaRPr lang="en-US" baseline="-25000" dirty="0">
                  <a:solidFill>
                    <a:srgbClr val="660066"/>
                  </a:solidFill>
                </a:endParaRPr>
              </a:p>
            </p:txBody>
          </p:sp>
        </p:grpSp>
      </p:grpSp>
      <p:cxnSp>
        <p:nvCxnSpPr>
          <p:cNvPr id="27" name="Straight Connector 26"/>
          <p:cNvCxnSpPr/>
          <p:nvPr/>
        </p:nvCxnSpPr>
        <p:spPr>
          <a:xfrm flipH="1">
            <a:off x="3264600" y="1553390"/>
            <a:ext cx="989261" cy="309198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33099" y="438376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702" y="412055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Alice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693119" y="412055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Bob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1702" y="1120388"/>
            <a:ext cx="3061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BIT-XOR(X,Y,Z,W)</a:t>
            </a:r>
            <a:endParaRPr lang="en-US" sz="3200" b="1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573329" y="2414381"/>
            <a:ext cx="911062" cy="18309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14533" y="2763857"/>
            <a:ext cx="478184" cy="37866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31590" y="2926530"/>
            <a:ext cx="265399" cy="105188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85780" y="1119045"/>
            <a:ext cx="158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Solve XOR</a:t>
            </a:r>
            <a:r>
              <a:rPr lang="en-US" sz="2400" b="1" baseline="30000" dirty="0" smtClean="0">
                <a:latin typeface="Calibri"/>
              </a:rPr>
              <a:t>C</a:t>
            </a:r>
            <a:endParaRPr lang="en-US" sz="2400" b="1" baseline="30000" dirty="0"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22920" y="4643935"/>
            <a:ext cx="1547905" cy="306434"/>
            <a:chOff x="794860" y="2113781"/>
            <a:chExt cx="1547905" cy="306434"/>
          </a:xfrm>
        </p:grpSpPr>
        <p:sp>
          <p:nvSpPr>
            <p:cNvPr id="44" name="Oval 43"/>
            <p:cNvSpPr/>
            <p:nvPr/>
          </p:nvSpPr>
          <p:spPr>
            <a:xfrm>
              <a:off x="794860" y="211378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43941" y="2113781"/>
              <a:ext cx="298824" cy="3064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4" idx="6"/>
              <a:endCxn id="45" idx="2"/>
            </p:cNvCxnSpPr>
            <p:nvPr/>
          </p:nvCxnSpPr>
          <p:spPr>
            <a:xfrm>
              <a:off x="1093684" y="2266998"/>
              <a:ext cx="9502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899852" y="4335487"/>
            <a:ext cx="79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XOR</a:t>
            </a:r>
            <a:endParaRPr lang="en-US" sz="2400" b="1" baseline="30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1744" y="4950369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</a:t>
            </a:r>
            <a:r>
              <a:rPr lang="en-US" b="1" dirty="0" smtClean="0">
                <a:solidFill>
                  <a:srgbClr val="0000FF"/>
                </a:solidFill>
              </a:rPr>
              <a:t>b(C) = 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®</a:t>
            </a:r>
            <a:r>
              <a:rPr lang="en-US" b="1" dirty="0" smtClean="0">
                <a:solidFill>
                  <a:srgbClr val="FF0000"/>
                </a:solidFill>
                <a:latin typeface="cmsy10"/>
              </a:rPr>
              <a:t>¢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32" y="6337878"/>
            <a:ext cx="1988512" cy="2887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84" y="5364962"/>
            <a:ext cx="1488590" cy="35516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16965" y="1708834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Global: </a:t>
            </a:r>
            <a:r>
              <a:rPr lang="en-US" sz="2400" b="1" dirty="0" smtClean="0">
                <a:solidFill>
                  <a:srgbClr val="FF0000"/>
                </a:solidFill>
                <a:latin typeface="cmsy10"/>
              </a:rPr>
              <a:t>U</a:t>
            </a:r>
            <a:r>
              <a:rPr lang="en-US" sz="2400" b="1" dirty="0" smtClean="0"/>
              <a:t> </a:t>
            </a:r>
            <a:endParaRPr lang="en-US" sz="2400" b="1" dirty="0">
              <a:solidFill>
                <a:srgbClr val="FF0000"/>
              </a:solidFill>
              <a:latin typeface="cmmi1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9852" y="5297142"/>
            <a:ext cx="92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w.r.t </a:t>
            </a:r>
            <a:r>
              <a:rPr lang="en-US" sz="2000" b="1" dirty="0" smtClean="0">
                <a:solidFill>
                  <a:srgbClr val="FF0000"/>
                </a:solidFill>
                <a:latin typeface="cmsy10"/>
              </a:rPr>
              <a:t>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49849" y="1565055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Alice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404373" y="1548409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Bob</a:t>
            </a:r>
            <a:endParaRPr lang="en-US" sz="2000" b="1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23" y="5790168"/>
            <a:ext cx="5733467" cy="3959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09025" y="4858036"/>
            <a:ext cx="26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Normalized </a:t>
            </a:r>
            <a:r>
              <a:rPr lang="en-US" sz="2400" b="1" dirty="0" smtClean="0">
                <a:solidFill>
                  <a:srgbClr val="FF0000"/>
                </a:solidFill>
              </a:rPr>
              <a:t>LP(G,K)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64289" y="4383769"/>
            <a:ext cx="534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Theorem: </a:t>
            </a:r>
            <a:r>
              <a:rPr lang="en-US" sz="2400" b="1" dirty="0" smtClean="0"/>
              <a:t>LP(G,K) </a:t>
            </a:r>
            <a:r>
              <a:rPr lang="en-US" sz="2400" b="1" dirty="0" smtClean="0">
                <a:latin typeface="cmsy10"/>
              </a:rPr>
              <a:t>·</a:t>
            </a:r>
            <a:r>
              <a:rPr lang="en-US" sz="2400" b="1" dirty="0" smtClean="0"/>
              <a:t> ST(G,K) </a:t>
            </a:r>
            <a:r>
              <a:rPr lang="en-US" sz="2400" b="1" dirty="0" smtClean="0">
                <a:latin typeface="cmsy10"/>
              </a:rPr>
              <a:t>·</a:t>
            </a:r>
            <a:r>
              <a:rPr lang="en-US" sz="2400" b="1" dirty="0" smtClean="0"/>
              <a:t> 2</a:t>
            </a:r>
            <a:r>
              <a:rPr lang="en-US" sz="2400" b="1" dirty="0" smtClean="0">
                <a:latin typeface="cmsy10"/>
              </a:rPr>
              <a:t>¢</a:t>
            </a:r>
            <a:r>
              <a:rPr lang="en-US" sz="2400" b="1" dirty="0" smtClean="0"/>
              <a:t> LP(G,K)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16298" y="1960175"/>
            <a:ext cx="141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Theorem: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39" y="2341147"/>
            <a:ext cx="4151912" cy="637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9849" y="4845434"/>
            <a:ext cx="5994151" cy="2012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/>
      <p:bldP spid="29" grpId="0"/>
      <p:bldP spid="31" grpId="0"/>
      <p:bldP spid="5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9712" y="2924943"/>
            <a:ext cx="5144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SET-DISJOINTNESS?? 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14" y="4724551"/>
            <a:ext cx="9005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Problem:</a:t>
            </a:r>
            <a:r>
              <a:rPr lang="en-US" sz="2800" b="1" dirty="0" smtClean="0"/>
              <a:t> 2-party </a:t>
            </a:r>
            <a:r>
              <a:rPr lang="en-US" sz="2800" b="1" dirty="0" err="1" smtClean="0"/>
              <a:t>commn</a:t>
            </a:r>
            <a:r>
              <a:rPr lang="en-US" sz="2800" b="1" dirty="0" smtClean="0"/>
              <a:t> constraints do not seem to work!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Set-</a:t>
            </a:r>
            <a:r>
              <a:rPr lang="en-CA" b="1" dirty="0" err="1" smtClean="0">
                <a:solidFill>
                  <a:schemeClr val="tx2"/>
                </a:solidFill>
              </a:rPr>
              <a:t>Disjointness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98543" y="1223029"/>
            <a:ext cx="373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Theorem </a:t>
            </a:r>
            <a:r>
              <a:rPr lang="en-US" sz="2800" b="1" dirty="0" smtClean="0">
                <a:solidFill>
                  <a:srgbClr val="00589A"/>
                </a:solidFill>
              </a:rPr>
              <a:t>(</a:t>
            </a:r>
            <a:r>
              <a:rPr lang="en-US" sz="2800" b="1" dirty="0" smtClean="0">
                <a:solidFill>
                  <a:srgbClr val="00589A"/>
                </a:solidFill>
              </a:rPr>
              <a:t>C-Rudra’15)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75" y="1114258"/>
            <a:ext cx="5367880" cy="80620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79512" y="2060848"/>
            <a:ext cx="693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SET-DISJ is (almost) </a:t>
            </a:r>
            <a:r>
              <a:rPr lang="en-US" sz="2800" b="1" dirty="0" smtClean="0">
                <a:solidFill>
                  <a:srgbClr val="0070C0"/>
                </a:solidFill>
              </a:rPr>
              <a:t>linear </a:t>
            </a:r>
            <a:r>
              <a:rPr lang="en-US" sz="2800" b="1" dirty="0" err="1" smtClean="0">
                <a:solidFill>
                  <a:srgbClr val="0070C0"/>
                </a:solidFill>
              </a:rPr>
              <a:t>steiner</a:t>
            </a:r>
            <a:r>
              <a:rPr lang="en-US" sz="2800" b="1" dirty="0" smtClean="0">
                <a:solidFill>
                  <a:srgbClr val="0070C0"/>
                </a:solidFill>
              </a:rPr>
              <a:t>-tree type.</a:t>
            </a:r>
            <a:r>
              <a:rPr lang="en-US" sz="2800" dirty="0" smtClean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9512" y="2852936"/>
            <a:ext cx="212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Ingredients: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9992" y="3465010"/>
            <a:ext cx="0" cy="317501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86323" y="3501099"/>
            <a:ext cx="2107952" cy="2172745"/>
            <a:chOff x="981954" y="1713670"/>
            <a:chExt cx="2946381" cy="3105130"/>
          </a:xfrm>
        </p:grpSpPr>
        <p:sp>
          <p:nvSpPr>
            <p:cNvPr id="47" name="Oval 46"/>
            <p:cNvSpPr/>
            <p:nvPr/>
          </p:nvSpPr>
          <p:spPr>
            <a:xfrm>
              <a:off x="3405825" y="2201628"/>
              <a:ext cx="189280" cy="1929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244218" y="4187854"/>
              <a:ext cx="189280" cy="1929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365487" y="4226239"/>
              <a:ext cx="189280" cy="1929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239400" y="2155866"/>
              <a:ext cx="189280" cy="1929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276465" y="3142131"/>
              <a:ext cx="189280" cy="1929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50" idx="5"/>
              <a:endCxn id="51" idx="1"/>
            </p:cNvCxnSpPr>
            <p:nvPr/>
          </p:nvCxnSpPr>
          <p:spPr>
            <a:xfrm>
              <a:off x="1400961" y="2320587"/>
              <a:ext cx="903223" cy="8498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9" idx="1"/>
            </p:cNvCxnSpPr>
            <p:nvPr/>
          </p:nvCxnSpPr>
          <p:spPr>
            <a:xfrm>
              <a:off x="2422473" y="3306297"/>
              <a:ext cx="970733" cy="9482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8" idx="7"/>
            </p:cNvCxnSpPr>
            <p:nvPr/>
          </p:nvCxnSpPr>
          <p:spPr>
            <a:xfrm flipH="1">
              <a:off x="1405779" y="3262908"/>
              <a:ext cx="886783" cy="95320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7" idx="3"/>
            </p:cNvCxnSpPr>
            <p:nvPr/>
          </p:nvCxnSpPr>
          <p:spPr>
            <a:xfrm flipV="1">
              <a:off x="2449395" y="2366349"/>
              <a:ext cx="984149" cy="7955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465745" y="3073653"/>
              <a:ext cx="1227183" cy="329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Co-</a:t>
              </a:r>
              <a:r>
                <a:rPr lang="en-US" b="1" dirty="0" err="1" smtClean="0">
                  <a:solidFill>
                    <a:srgbClr val="FF0000"/>
                  </a:solidFill>
                </a:rPr>
                <a:t>ordinator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2534" y="1993747"/>
              <a:ext cx="345801" cy="357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Calibri"/>
                </a:rPr>
                <a:t>P</a:t>
              </a:r>
              <a:r>
                <a:rPr lang="en-US" sz="2000" baseline="-25000" dirty="0" err="1">
                  <a:latin typeface="Calibri"/>
                </a:rPr>
                <a:t>k</a:t>
              </a:r>
              <a:endParaRPr lang="en-US" sz="2000" baseline="-25000" dirty="0"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98326" y="4418690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</a:rPr>
                <a:t>P</a:t>
              </a:r>
              <a:r>
                <a:rPr lang="en-US" sz="2000" baseline="-25000" dirty="0" smtClean="0">
                  <a:latin typeface="Calibri"/>
                </a:rPr>
                <a:t>3</a:t>
              </a:r>
              <a:endParaRPr lang="en-US" sz="2000" baseline="-25000" dirty="0"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86998" y="4380837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</a:rPr>
                <a:t>P</a:t>
              </a:r>
              <a:r>
                <a:rPr lang="en-US" sz="2000" baseline="-25000" dirty="0" smtClean="0">
                  <a:latin typeface="Calibri"/>
                </a:rPr>
                <a:t>2</a:t>
              </a:r>
              <a:endParaRPr lang="en-US" sz="2000" baseline="-25000" dirty="0"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81954" y="1713670"/>
              <a:ext cx="354228" cy="357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</a:rPr>
                <a:t>P</a:t>
              </a:r>
              <a:r>
                <a:rPr lang="en-US" sz="2000" baseline="-25000" dirty="0" smtClean="0">
                  <a:latin typeface="Calibri"/>
                </a:rPr>
                <a:t>1</a:t>
              </a:r>
              <a:endParaRPr lang="en-US" sz="2000" baseline="-25000" dirty="0">
                <a:latin typeface="Calibri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-45971" y="5868054"/>
            <a:ext cx="211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Thm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(BEPOV’13):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 </a:t>
            </a:r>
          </a:p>
        </p:txBody>
      </p:sp>
      <p:pic>
        <p:nvPicPr>
          <p:cNvPr id="63" name="Picture 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4" y="6309320"/>
            <a:ext cx="4088900" cy="33070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550940" y="4342706"/>
            <a:ext cx="4462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 k-way cut decomposition of G: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9360" y="4867539"/>
            <a:ext cx="4335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Boruvska’s</a:t>
            </a:r>
            <a:r>
              <a:rPr lang="en-US" sz="2400" b="1" dirty="0" smtClean="0">
                <a:solidFill>
                  <a:srgbClr val="FF0000"/>
                </a:solidFill>
              </a:rPr>
              <a:t> MST </a:t>
            </a:r>
            <a:r>
              <a:rPr lang="en-US" sz="2400" b="1" dirty="0" smtClean="0"/>
              <a:t>algorithm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61" grpId="0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1560" y="2866193"/>
            <a:ext cx="757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How about Round Complexity? 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111873"/>
            <a:ext cx="380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Edge capacity = 1 bit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6587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109014" y="35691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66719" y="315394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11606565" y="345203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596073" y="38347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596073" y="42303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596073" y="546825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878344" y="3418192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1’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1878344" y="3800904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2’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878344" y="4196464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3’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1848534" y="5434416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n-1’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1963076" y="5794456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1678573" y="4604159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399223" y="3460938"/>
            <a:ext cx="488760" cy="19006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85038" y="3432675"/>
            <a:ext cx="711529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064863" y="3432675"/>
            <a:ext cx="512161" cy="1105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1207651" y="3367302"/>
            <a:ext cx="287586" cy="16412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1198326" y="3531431"/>
            <a:ext cx="287586" cy="12857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1190066" y="5753094"/>
            <a:ext cx="287586" cy="16412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1180741" y="5917223"/>
            <a:ext cx="287586" cy="12857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1055243" y="553762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1055243" y="600895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-1</a:t>
            </a:r>
            <a:endParaRPr lang="en-US" sz="1200" dirty="0"/>
          </a:p>
        </p:txBody>
      </p:sp>
      <p:sp>
        <p:nvSpPr>
          <p:cNvPr id="74" name="Oval 73"/>
          <p:cNvSpPr/>
          <p:nvPr/>
        </p:nvSpPr>
        <p:spPr>
          <a:xfrm>
            <a:off x="11781564" y="591722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11783913" y="555005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1783914" y="428841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1783914" y="359609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781565" y="388389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47828" y="3618060"/>
            <a:ext cx="243326" cy="277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6412" y="3618060"/>
            <a:ext cx="252774" cy="277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5" idx="6"/>
            <a:endCxn id="10" idx="2"/>
          </p:cNvCxnSpPr>
          <p:nvPr/>
        </p:nvCxnSpPr>
        <p:spPr>
          <a:xfrm>
            <a:off x="2491154" y="3756600"/>
            <a:ext cx="3855258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480643" y="3368931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652041" y="3363405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595871" y="3368931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899095" y="3368931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5496567" y="2850017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652042" y="2850017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605089" y="2812867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2933960" y="2850017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5496567" y="1880237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652042" y="1880237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605089" y="1882238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2933960" y="1880237"/>
            <a:ext cx="182439" cy="138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Arrow Connector 160"/>
          <p:cNvCxnSpPr/>
          <p:nvPr/>
        </p:nvCxnSpPr>
        <p:spPr>
          <a:xfrm flipV="1">
            <a:off x="3092928" y="2900672"/>
            <a:ext cx="512161" cy="1105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3065519" y="1935380"/>
            <a:ext cx="512161" cy="1105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4827219" y="2928711"/>
            <a:ext cx="711529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4798986" y="1948770"/>
            <a:ext cx="711529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2418473" y="2988557"/>
            <a:ext cx="518492" cy="62950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2379039" y="1987449"/>
            <a:ext cx="561904" cy="1580889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3787528" y="3432675"/>
            <a:ext cx="83962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3790874" y="2900672"/>
            <a:ext cx="83962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3790874" y="1948770"/>
            <a:ext cx="83962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157" idx="6"/>
          </p:cNvCxnSpPr>
          <p:nvPr/>
        </p:nvCxnSpPr>
        <p:spPr>
          <a:xfrm flipH="1" flipV="1">
            <a:off x="5679006" y="1949507"/>
            <a:ext cx="862332" cy="165216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5679006" y="2956882"/>
            <a:ext cx="761728" cy="629504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endCxn id="113" idx="6"/>
          </p:cNvCxnSpPr>
          <p:nvPr/>
        </p:nvCxnSpPr>
        <p:spPr>
          <a:xfrm flipH="1" flipV="1">
            <a:off x="5663082" y="3438201"/>
            <a:ext cx="683330" cy="22654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577193" y="3823891"/>
            <a:ext cx="3601834" cy="369332"/>
            <a:chOff x="4634190" y="4879282"/>
            <a:chExt cx="3601834" cy="369332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6964188" y="5049448"/>
              <a:ext cx="1271836" cy="145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4634190" y="5035172"/>
              <a:ext cx="1646836" cy="142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468165" y="48792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Left Brace 69"/>
          <p:cNvSpPr/>
          <p:nvPr/>
        </p:nvSpPr>
        <p:spPr>
          <a:xfrm>
            <a:off x="1743772" y="1882238"/>
            <a:ext cx="504056" cy="16438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Left Brace 173"/>
          <p:cNvSpPr/>
          <p:nvPr/>
        </p:nvSpPr>
        <p:spPr>
          <a:xfrm>
            <a:off x="4067944" y="197758"/>
            <a:ext cx="504056" cy="2799194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" name="Picture 1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96842"/>
            <a:ext cx="381000" cy="278892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84" y="1061876"/>
            <a:ext cx="381000" cy="278892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1906620" y="37489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6532766" y="382097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64710" y="4597113"/>
            <a:ext cx="5981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Question: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Cost to transmit from </a:t>
            </a:r>
            <a:r>
              <a:rPr lang="en-US" sz="2800" b="1" dirty="0" smtClean="0"/>
              <a:t>A </a:t>
            </a:r>
            <a:r>
              <a:rPr lang="en-US" sz="2800" dirty="0" smtClean="0"/>
              <a:t>to </a:t>
            </a:r>
            <a:r>
              <a:rPr lang="en-US" sz="2800" b="1" dirty="0" smtClean="0"/>
              <a:t>B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794029" y="410901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/>
              <a:t> bits</a:t>
            </a:r>
            <a:endParaRPr lang="en-US" sz="2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578451" y="5271591"/>
            <a:ext cx="240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Optimal Round = </a:t>
            </a:r>
            <a:endParaRPr lang="en-US" sz="2400" b="1" dirty="0"/>
          </a:p>
        </p:txBody>
      </p:sp>
      <p:pic>
        <p:nvPicPr>
          <p:cNvPr id="184" name="Picture 18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43" y="5335047"/>
            <a:ext cx="951452" cy="412929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755576" y="5962942"/>
            <a:ext cx="257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Optimal </a:t>
            </a:r>
            <a:r>
              <a:rPr lang="en-US" sz="2400" b="1" dirty="0" err="1" smtClean="0"/>
              <a:t>Commn</a:t>
            </a:r>
            <a:r>
              <a:rPr lang="en-US" sz="2400" b="1" dirty="0" smtClean="0"/>
              <a:t> = </a:t>
            </a:r>
            <a:endParaRPr lang="en-US" sz="2400" b="1" dirty="0"/>
          </a:p>
        </p:txBody>
      </p:sp>
      <p:pic>
        <p:nvPicPr>
          <p:cNvPr id="187" name="Picture 18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79" y="5981508"/>
            <a:ext cx="793364" cy="469099"/>
          </a:xfrm>
          <a:prstGeom prst="rect">
            <a:avLst/>
          </a:prstGeom>
        </p:spPr>
      </p:pic>
      <p:sp>
        <p:nvSpPr>
          <p:cNvPr id="188" name="Right Arrow 187"/>
          <p:cNvSpPr/>
          <p:nvPr/>
        </p:nvSpPr>
        <p:spPr>
          <a:xfrm>
            <a:off x="4291031" y="5468372"/>
            <a:ext cx="722019" cy="138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ight Arrow 188"/>
          <p:cNvSpPr/>
          <p:nvPr/>
        </p:nvSpPr>
        <p:spPr>
          <a:xfrm>
            <a:off x="4283968" y="6170821"/>
            <a:ext cx="722019" cy="138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5088077" y="5286311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err="1" smtClean="0"/>
              <a:t>Commn</a:t>
            </a:r>
            <a:r>
              <a:rPr lang="en-US" sz="2400" b="1" dirty="0" smtClean="0"/>
              <a:t> = </a:t>
            </a:r>
            <a:endParaRPr lang="en-US" sz="2400" b="1" dirty="0"/>
          </a:p>
        </p:txBody>
      </p:sp>
      <p:sp>
        <p:nvSpPr>
          <p:cNvPr id="191" name="TextBox 190"/>
          <p:cNvSpPr txBox="1"/>
          <p:nvPr/>
        </p:nvSpPr>
        <p:spPr>
          <a:xfrm>
            <a:off x="5004048" y="5991671"/>
            <a:ext cx="137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smtClean="0"/>
              <a:t>Round = </a:t>
            </a:r>
            <a:endParaRPr lang="en-US" sz="2400" b="1" dirty="0"/>
          </a:p>
        </p:txBody>
      </p:sp>
      <p:pic>
        <p:nvPicPr>
          <p:cNvPr id="192" name="Picture 19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16" y="6021288"/>
            <a:ext cx="793364" cy="469099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32429"/>
            <a:ext cx="1203464" cy="435252"/>
          </a:xfrm>
          <a:prstGeom prst="rect">
            <a:avLst/>
          </a:prstGeom>
        </p:spPr>
      </p:pic>
      <p:sp>
        <p:nvSpPr>
          <p:cNvPr id="195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Round Vs. </a:t>
            </a:r>
            <a:r>
              <a:rPr lang="en-CA" b="1" dirty="0" err="1" smtClean="0">
                <a:solidFill>
                  <a:schemeClr val="tx2"/>
                </a:solidFill>
              </a:rPr>
              <a:t>Commn</a:t>
            </a:r>
            <a:r>
              <a:rPr lang="en-CA" b="1" dirty="0" smtClean="0">
                <a:solidFill>
                  <a:schemeClr val="tx2"/>
                </a:solidFill>
              </a:rPr>
              <a:t>. </a:t>
            </a:r>
            <a:r>
              <a:rPr lang="en-CA" b="1" dirty="0" err="1" smtClean="0">
                <a:solidFill>
                  <a:schemeClr val="tx2"/>
                </a:solidFill>
              </a:rPr>
              <a:t>Tradeoff</a:t>
            </a:r>
            <a:endParaRPr lang="en-C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5" grpId="0"/>
      <p:bldP spid="188" grpId="0" animBg="1"/>
      <p:bldP spid="189" grpId="0" animBg="1"/>
      <p:bldP spid="190" grpId="0"/>
      <p:bldP spid="1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71600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61108" y="20835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83768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1108" y="247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1108" y="3717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1108" y="40770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4894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6343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20170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9757" y="197027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24125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750" y="365054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n-1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07462" y="15551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6292" y="401058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3608" y="2852936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847308" y="1853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36816" y="22359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36816" y="26314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6816" y="38694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36816" y="42294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19087" y="1819369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1’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19087" y="2202081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2’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119087" y="2597641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3’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089277" y="3835593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n-1’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203819" y="4195633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919316" y="3005336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78617" y="1850604"/>
            <a:ext cx="1313880" cy="10214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86744" y="2224668"/>
            <a:ext cx="1313880" cy="6864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15616" y="2597641"/>
            <a:ext cx="1285008" cy="3993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137668" y="3068960"/>
            <a:ext cx="1262956" cy="7227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05124" y="3140968"/>
            <a:ext cx="1378644" cy="10081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6"/>
            <a:endCxn id="10" idx="2"/>
          </p:cNvCxnSpPr>
          <p:nvPr/>
        </p:nvCxnSpPr>
        <p:spPr>
          <a:xfrm>
            <a:off x="2627784" y="2996952"/>
            <a:ext cx="52115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0"/>
          </p:cNvCxnSpPr>
          <p:nvPr/>
        </p:nvCxnSpPr>
        <p:spPr>
          <a:xfrm flipV="1">
            <a:off x="3220950" y="1997225"/>
            <a:ext cx="1615866" cy="927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237434" y="2307928"/>
            <a:ext cx="1478582" cy="6396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220950" y="2703488"/>
            <a:ext cx="1495066" cy="2586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292958" y="3030726"/>
            <a:ext cx="1423058" cy="8048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0" idx="5"/>
          </p:cNvCxnSpPr>
          <p:nvPr/>
        </p:nvCxnSpPr>
        <p:spPr>
          <a:xfrm>
            <a:off x="3271867" y="3047869"/>
            <a:ext cx="1444149" cy="11732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448394" y="1768479"/>
            <a:ext cx="287586" cy="16412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439069" y="1932608"/>
            <a:ext cx="287586" cy="12857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430809" y="4154271"/>
            <a:ext cx="287586" cy="16412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421484" y="4318400"/>
            <a:ext cx="287586" cy="12857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95986" y="393879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95986" y="441013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-1</a:t>
            </a:r>
            <a:endParaRPr lang="en-US" sz="1200" dirty="0"/>
          </a:p>
        </p:txBody>
      </p:sp>
      <p:sp>
        <p:nvSpPr>
          <p:cNvPr id="84" name="Oval 83"/>
          <p:cNvSpPr/>
          <p:nvPr/>
        </p:nvSpPr>
        <p:spPr>
          <a:xfrm>
            <a:off x="1114412" y="181936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106935" y="22015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127255" y="252822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1099317" y="374603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99680" y="407729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510057" y="3167200"/>
            <a:ext cx="220189" cy="185419"/>
            <a:chOff x="2510057" y="3167200"/>
            <a:chExt cx="220189" cy="185419"/>
          </a:xfrm>
        </p:grpSpPr>
        <p:sp>
          <p:nvSpPr>
            <p:cNvPr id="89" name="Oval 88"/>
            <p:cNvSpPr/>
            <p:nvPr/>
          </p:nvSpPr>
          <p:spPr>
            <a:xfrm>
              <a:off x="2532916" y="31672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510057" y="329336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615949" y="31799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593089" y="33069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684527" y="322561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552290" y="2790342"/>
            <a:ext cx="185417" cy="163388"/>
            <a:chOff x="2575056" y="5733256"/>
            <a:chExt cx="185417" cy="163388"/>
          </a:xfrm>
        </p:grpSpPr>
        <p:sp>
          <p:nvSpPr>
            <p:cNvPr id="94" name="Oval 93"/>
            <p:cNvSpPr/>
            <p:nvPr/>
          </p:nvSpPr>
          <p:spPr>
            <a:xfrm>
              <a:off x="2586892" y="573325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714754" y="57561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575056" y="580183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706728" y="585092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1" name="Oval 100"/>
          <p:cNvSpPr/>
          <p:nvPr/>
        </p:nvSpPr>
        <p:spPr>
          <a:xfrm>
            <a:off x="3201369" y="31105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534504" y="2823862"/>
            <a:ext cx="156214" cy="116811"/>
            <a:chOff x="4033356" y="6266237"/>
            <a:chExt cx="156214" cy="116811"/>
          </a:xfrm>
        </p:grpSpPr>
        <p:sp>
          <p:nvSpPr>
            <p:cNvPr id="102" name="Oval 101"/>
            <p:cNvSpPr/>
            <p:nvPr/>
          </p:nvSpPr>
          <p:spPr>
            <a:xfrm>
              <a:off x="4143851" y="63373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079075" y="626623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4033356" y="63373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3203624" y="318246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78047" y="3093454"/>
            <a:ext cx="151853" cy="141507"/>
            <a:chOff x="4617005" y="6355871"/>
            <a:chExt cx="151853" cy="141507"/>
          </a:xfrm>
        </p:grpSpPr>
        <p:sp>
          <p:nvSpPr>
            <p:cNvPr id="106" name="Oval 105"/>
            <p:cNvSpPr/>
            <p:nvPr/>
          </p:nvSpPr>
          <p:spPr>
            <a:xfrm>
              <a:off x="4629241" y="64516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617005" y="635587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723139" y="640252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4" name="Oval 73"/>
          <p:cNvSpPr/>
          <p:nvPr/>
        </p:nvSpPr>
        <p:spPr>
          <a:xfrm>
            <a:off x="5022307" y="43184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024656" y="395123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024657" y="268958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024657" y="199727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022308" y="228506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37" y="486713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96370" y="543971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2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92837" y="516619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74316" y="5755394"/>
            <a:ext cx="7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3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55859" y="608334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n+1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80799" y="640477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n+2</a:t>
            </a:r>
            <a:endParaRPr lang="en-US" dirty="0"/>
          </a:p>
        </p:txBody>
      </p:sp>
      <p:sp>
        <p:nvSpPr>
          <p:cNvPr id="11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Routing Vs. Computing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6250" y="5624376"/>
            <a:ext cx="452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Rounds = </a:t>
            </a:r>
            <a:r>
              <a:rPr lang="en-US" sz="2800" b="1" dirty="0" smtClean="0">
                <a:solidFill>
                  <a:srgbClr val="FF0000"/>
                </a:solidFill>
              </a:rPr>
              <a:t>n+2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Commn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O(n)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09821" y="4236335"/>
            <a:ext cx="175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Routing</a:t>
            </a:r>
            <a:r>
              <a:rPr lang="en-US" sz="2800" b="1" dirty="0" smtClean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101" grpId="0" animBg="1"/>
      <p:bldP spid="101" grpId="1" animBg="1"/>
      <p:bldP spid="105" grpId="0" animBg="1"/>
      <p:bldP spid="105" grpId="1" animBg="1"/>
      <p:bldP spid="74" grpId="0" animBg="1"/>
      <p:bldP spid="75" grpId="0" animBg="1"/>
      <p:bldP spid="76" grpId="0" animBg="1"/>
      <p:bldP spid="77" grpId="0" animBg="1"/>
      <p:bldP spid="78" grpId="0" animBg="1"/>
      <p:bldP spid="7" grpId="0"/>
      <p:bldP spid="81" grpId="0"/>
      <p:bldP spid="108" grpId="0"/>
      <p:bldP spid="109" grpId="0"/>
      <p:bldP spid="110" grpId="0"/>
      <p:bldP spid="111" grpId="0"/>
      <p:bldP spid="1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Many Applications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Data Structures.</a:t>
            </a:r>
          </a:p>
          <a:p>
            <a:r>
              <a:rPr lang="en-CA" dirty="0" smtClean="0"/>
              <a:t>Circuit complexity.</a:t>
            </a:r>
          </a:p>
          <a:p>
            <a:r>
              <a:rPr lang="en-CA" dirty="0" smtClean="0"/>
              <a:t>Pseudo-randomness.</a:t>
            </a:r>
          </a:p>
          <a:p>
            <a:r>
              <a:rPr lang="en-CA" dirty="0" smtClean="0"/>
              <a:t>Combinatorial Optimization.</a:t>
            </a:r>
          </a:p>
          <a:p>
            <a:r>
              <a:rPr lang="en-CA" dirty="0" smtClean="0"/>
              <a:t>Property Testing.</a:t>
            </a:r>
          </a:p>
          <a:p>
            <a:r>
              <a:rPr lang="en-CA" smtClean="0"/>
              <a:t>Streaming 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    (Swiss-Army Knife of Computer Scientists)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71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71600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61108" y="20835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83768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1108" y="247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1108" y="37170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1108" y="40770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4894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6343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20170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9757" y="197027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24125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750" y="365054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n-1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07462" y="15551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6292" y="401058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3608" y="2852936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847308" y="1853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36816" y="22359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36816" y="26314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6816" y="38694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36816" y="42294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92187" y="1901940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1’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938434" y="2269933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2’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40779" y="2685149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3’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08824" y="3925596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n-1’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919316" y="432465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919316" y="3005336"/>
            <a:ext cx="0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78617" y="1850604"/>
            <a:ext cx="1313880" cy="10214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86744" y="2224668"/>
            <a:ext cx="1313880" cy="6864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15616" y="2597641"/>
            <a:ext cx="1285008" cy="3993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137668" y="3068960"/>
            <a:ext cx="1262956" cy="7227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05124" y="3140968"/>
            <a:ext cx="1378644" cy="10081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6"/>
            <a:endCxn id="10" idx="2"/>
          </p:cNvCxnSpPr>
          <p:nvPr/>
        </p:nvCxnSpPr>
        <p:spPr>
          <a:xfrm>
            <a:off x="2627784" y="2996952"/>
            <a:ext cx="52115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0"/>
          </p:cNvCxnSpPr>
          <p:nvPr/>
        </p:nvCxnSpPr>
        <p:spPr>
          <a:xfrm flipV="1">
            <a:off x="3220950" y="1997225"/>
            <a:ext cx="1615866" cy="927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237434" y="2307928"/>
            <a:ext cx="1478582" cy="6396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220950" y="2703488"/>
            <a:ext cx="1495066" cy="2586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292958" y="3030726"/>
            <a:ext cx="1423058" cy="8048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0" idx="5"/>
          </p:cNvCxnSpPr>
          <p:nvPr/>
        </p:nvCxnSpPr>
        <p:spPr>
          <a:xfrm>
            <a:off x="3271867" y="3047869"/>
            <a:ext cx="1444149" cy="11732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448394" y="1768479"/>
            <a:ext cx="287586" cy="16412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439069" y="1932608"/>
            <a:ext cx="287586" cy="12857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430809" y="4154271"/>
            <a:ext cx="287586" cy="16412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421484" y="4318400"/>
            <a:ext cx="287586" cy="12857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95986" y="393879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95986" y="441013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-1</a:t>
            </a:r>
            <a:endParaRPr lang="en-US" sz="1200" dirty="0"/>
          </a:p>
        </p:txBody>
      </p:sp>
      <p:sp>
        <p:nvSpPr>
          <p:cNvPr id="84" name="Oval 83"/>
          <p:cNvSpPr/>
          <p:nvPr/>
        </p:nvSpPr>
        <p:spPr>
          <a:xfrm>
            <a:off x="1114412" y="181936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106935" y="22015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127255" y="252822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1099317" y="374603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99680" y="407729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484736" y="3200658"/>
            <a:ext cx="220189" cy="185419"/>
            <a:chOff x="2510057" y="3167200"/>
            <a:chExt cx="220189" cy="185419"/>
          </a:xfrm>
        </p:grpSpPr>
        <p:sp>
          <p:nvSpPr>
            <p:cNvPr id="89" name="Oval 88"/>
            <p:cNvSpPr/>
            <p:nvPr/>
          </p:nvSpPr>
          <p:spPr>
            <a:xfrm>
              <a:off x="2532916" y="31672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510057" y="329336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615949" y="31799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593089" y="33069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684527" y="322561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24128" y="7668725"/>
            <a:ext cx="185417" cy="163388"/>
            <a:chOff x="2575056" y="5733256"/>
            <a:chExt cx="185417" cy="163388"/>
          </a:xfrm>
        </p:grpSpPr>
        <p:sp>
          <p:nvSpPr>
            <p:cNvPr id="94" name="Oval 93"/>
            <p:cNvSpPr/>
            <p:nvPr/>
          </p:nvSpPr>
          <p:spPr>
            <a:xfrm>
              <a:off x="2586892" y="573325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714754" y="57561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575056" y="580183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706728" y="585092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9" name="Oval 98"/>
          <p:cNvSpPr/>
          <p:nvPr/>
        </p:nvSpPr>
        <p:spPr>
          <a:xfrm>
            <a:off x="3271268" y="85678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00754" y="81087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809316" y="7145540"/>
            <a:ext cx="156214" cy="116811"/>
            <a:chOff x="4033356" y="6266237"/>
            <a:chExt cx="156214" cy="116811"/>
          </a:xfrm>
        </p:grpSpPr>
        <p:sp>
          <p:nvSpPr>
            <p:cNvPr id="102" name="Oval 101"/>
            <p:cNvSpPr/>
            <p:nvPr/>
          </p:nvSpPr>
          <p:spPr>
            <a:xfrm>
              <a:off x="4143851" y="63373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079075" y="626623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4033356" y="63373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3148942" y="311810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48264" y="7239491"/>
            <a:ext cx="151853" cy="141507"/>
            <a:chOff x="4617005" y="6355871"/>
            <a:chExt cx="151853" cy="141507"/>
          </a:xfrm>
        </p:grpSpPr>
        <p:sp>
          <p:nvSpPr>
            <p:cNvPr id="106" name="Oval 105"/>
            <p:cNvSpPr/>
            <p:nvPr/>
          </p:nvSpPr>
          <p:spPr>
            <a:xfrm>
              <a:off x="4629241" y="64516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617005" y="635587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723139" y="640252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4" name="Oval 73"/>
          <p:cNvSpPr/>
          <p:nvPr/>
        </p:nvSpPr>
        <p:spPr>
          <a:xfrm>
            <a:off x="5517599" y="7077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778" y="45514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27411" y="512402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2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523878" y="485050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05357" y="5439710"/>
            <a:ext cx="7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3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486900" y="698671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n+1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511840" y="730814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n+2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51132" y="359794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>
                <a:latin typeface="MT Extra"/>
                <a:sym typeface="MT Extra"/>
              </a:rPr>
              <a:t></a:t>
            </a:r>
            <a:r>
              <a:rPr lang="en-US" dirty="0" smtClean="0">
                <a:latin typeface="cmsy10"/>
              </a:rPr>
              <a:t>©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76519" y="30910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22076" y="1731729"/>
            <a:ext cx="1973971" cy="2819719"/>
            <a:chOff x="5022076" y="1731729"/>
            <a:chExt cx="1973971" cy="2819719"/>
          </a:xfrm>
        </p:grpSpPr>
        <p:grpSp>
          <p:nvGrpSpPr>
            <p:cNvPr id="33" name="Group 32"/>
            <p:cNvGrpSpPr/>
            <p:nvPr/>
          </p:nvGrpSpPr>
          <p:grpSpPr>
            <a:xfrm>
              <a:off x="5070960" y="1901940"/>
              <a:ext cx="606774" cy="70968"/>
              <a:chOff x="6544957" y="2689587"/>
              <a:chExt cx="606774" cy="7096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7106012" y="271483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925404" y="270404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544957" y="268958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732240" y="270348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5044936" y="2246218"/>
              <a:ext cx="606774" cy="70968"/>
              <a:chOff x="6544957" y="2689587"/>
              <a:chExt cx="606774" cy="70968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7106012" y="271483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925404" y="270404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544957" y="268958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32240" y="270348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5022076" y="2649665"/>
              <a:ext cx="606774" cy="70968"/>
              <a:chOff x="6544957" y="2689587"/>
              <a:chExt cx="606774" cy="70968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7106012" y="271483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925404" y="270404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544957" y="268958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732240" y="270348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045203" y="3870472"/>
              <a:ext cx="606774" cy="70968"/>
              <a:chOff x="6544957" y="2689587"/>
              <a:chExt cx="606774" cy="7096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106012" y="271483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925404" y="270404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544957" y="268958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732240" y="270348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083093" y="4314147"/>
              <a:ext cx="606774" cy="70968"/>
              <a:chOff x="6544957" y="2689587"/>
              <a:chExt cx="606774" cy="70968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7106012" y="271483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925404" y="270404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544957" y="268958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732240" y="270348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5822274" y="1731729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x</a:t>
              </a:r>
              <a:r>
                <a:rPr lang="en-US" baseline="-25000" dirty="0" smtClean="0">
                  <a:latin typeface="Calibri"/>
                </a:rPr>
                <a:t>2</a:t>
              </a:r>
              <a:r>
                <a:rPr lang="en-US" dirty="0" smtClean="0">
                  <a:latin typeface="Calibri"/>
                </a:rPr>
                <a:t>,x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,</a:t>
              </a:r>
              <a:r>
                <a:rPr lang="en-US" dirty="0" smtClean="0">
                  <a:latin typeface="MT Extra"/>
                  <a:sym typeface="MT Extra"/>
                </a:rPr>
                <a:t></a:t>
              </a:r>
              <a:r>
                <a:rPr lang="en-US" dirty="0" smtClean="0"/>
                <a:t>,</a:t>
              </a:r>
              <a:r>
                <a:rPr lang="en-US" dirty="0" smtClean="0">
                  <a:latin typeface="Calibri"/>
                </a:rPr>
                <a:t>x</a:t>
              </a:r>
              <a:r>
                <a:rPr lang="en-US" baseline="-25000" dirty="0" smtClean="0">
                  <a:latin typeface="Calibri"/>
                </a:rPr>
                <a:t>n</a:t>
              </a:r>
              <a:endParaRPr lang="en-US" baseline="-25000" dirty="0">
                <a:latin typeface="Calibri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847802" y="2061179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x</a:t>
              </a:r>
              <a:r>
                <a:rPr lang="en-US" baseline="-25000" dirty="0">
                  <a:latin typeface="Calibri"/>
                </a:rPr>
                <a:t>1</a:t>
              </a:r>
              <a:r>
                <a:rPr lang="en-US" dirty="0" smtClean="0">
                  <a:latin typeface="Calibri"/>
                </a:rPr>
                <a:t>,x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,</a:t>
              </a:r>
              <a:r>
                <a:rPr lang="en-US" dirty="0" smtClean="0">
                  <a:latin typeface="MT Extra"/>
                  <a:sym typeface="MT Extra"/>
                </a:rPr>
                <a:t></a:t>
              </a:r>
              <a:r>
                <a:rPr lang="en-US" dirty="0" smtClean="0"/>
                <a:t>,</a:t>
              </a:r>
              <a:r>
                <a:rPr lang="en-US" dirty="0" smtClean="0">
                  <a:latin typeface="Calibri"/>
                </a:rPr>
                <a:t>x</a:t>
              </a:r>
              <a:r>
                <a:rPr lang="en-US" baseline="-25000" dirty="0" smtClean="0">
                  <a:latin typeface="Calibri"/>
                </a:rPr>
                <a:t>n</a:t>
              </a:r>
              <a:endParaRPr lang="en-US" baseline="-25000" dirty="0">
                <a:latin typeface="Calibri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746987" y="4182116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x</a:t>
              </a:r>
              <a:r>
                <a:rPr lang="en-US" baseline="-25000" dirty="0" smtClean="0">
                  <a:latin typeface="Calibri"/>
                </a:rPr>
                <a:t>1</a:t>
              </a:r>
              <a:r>
                <a:rPr lang="en-US" dirty="0" smtClean="0">
                  <a:latin typeface="Calibri"/>
                </a:rPr>
                <a:t>,x</a:t>
              </a:r>
              <a:r>
                <a:rPr lang="en-US" baseline="-25000" dirty="0"/>
                <a:t>2</a:t>
              </a:r>
              <a:r>
                <a:rPr lang="en-US" dirty="0" smtClean="0"/>
                <a:t>,</a:t>
              </a:r>
              <a:r>
                <a:rPr lang="en-US" dirty="0" smtClean="0">
                  <a:latin typeface="MT Extra"/>
                  <a:sym typeface="MT Extra"/>
                </a:rPr>
                <a:t></a:t>
              </a:r>
              <a:r>
                <a:rPr lang="en-US" dirty="0" smtClean="0"/>
                <a:t>,</a:t>
              </a:r>
              <a:r>
                <a:rPr lang="en-US" dirty="0" smtClean="0">
                  <a:latin typeface="Calibri"/>
                </a:rPr>
                <a:t>x</a:t>
              </a:r>
              <a:r>
                <a:rPr lang="en-US" baseline="-25000" dirty="0" smtClean="0">
                  <a:latin typeface="Calibri"/>
                </a:rPr>
                <a:t>n-1</a:t>
              </a:r>
              <a:endParaRPr lang="en-US" baseline="-25000" dirty="0"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61788" y="1754588"/>
            <a:ext cx="337041" cy="2790384"/>
            <a:chOff x="6861788" y="1754588"/>
            <a:chExt cx="337041" cy="2790384"/>
          </a:xfrm>
        </p:grpSpPr>
        <p:sp>
          <p:nvSpPr>
            <p:cNvPr id="135" name="TextBox 134"/>
            <p:cNvSpPr txBox="1"/>
            <p:nvPr/>
          </p:nvSpPr>
          <p:spPr>
            <a:xfrm>
              <a:off x="6909967" y="175458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876256" y="205155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861788" y="417564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75426" y="249289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876256" y="371703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7046561" y="177281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7046561" y="213285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974553" y="256490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974553" y="378904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974553" y="422108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45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Routing Vs. Computing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737707" y="5439710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 =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Commn</a:t>
            </a:r>
            <a:r>
              <a:rPr lang="en-US" sz="2800" b="1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O(n</a:t>
            </a:r>
            <a:r>
              <a:rPr lang="en-US" sz="2800" b="1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009821" y="4236335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Computing</a:t>
            </a:r>
            <a:r>
              <a:rPr lang="en-US" sz="2800" b="1" dirty="0" smtClean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105" grpId="0" animBg="1"/>
      <p:bldP spid="7" grpId="0"/>
      <p:bldP spid="81" grpId="0"/>
      <p:bldP spid="108" grpId="0"/>
      <p:bldP spid="109" grpId="0"/>
      <p:bldP spid="18" grpId="0"/>
      <p:bldP spid="21" grpId="0"/>
      <p:bldP spid="146" grpId="0"/>
      <p:bldP spid="1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7824" y="2866193"/>
            <a:ext cx="2622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EQUALITY 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5724128" y="7668725"/>
            <a:ext cx="185417" cy="163388"/>
            <a:chOff x="2575056" y="5733256"/>
            <a:chExt cx="185417" cy="163388"/>
          </a:xfrm>
        </p:grpSpPr>
        <p:sp>
          <p:nvSpPr>
            <p:cNvPr id="94" name="Oval 93"/>
            <p:cNvSpPr/>
            <p:nvPr/>
          </p:nvSpPr>
          <p:spPr>
            <a:xfrm>
              <a:off x="2586892" y="573325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714754" y="57561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575056" y="580183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706728" y="585092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9" name="Oval 98"/>
          <p:cNvSpPr/>
          <p:nvPr/>
        </p:nvSpPr>
        <p:spPr>
          <a:xfrm>
            <a:off x="3271268" y="85678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00754" y="81087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809316" y="7145540"/>
            <a:ext cx="156214" cy="116811"/>
            <a:chOff x="4033356" y="6266237"/>
            <a:chExt cx="156214" cy="116811"/>
          </a:xfrm>
        </p:grpSpPr>
        <p:sp>
          <p:nvSpPr>
            <p:cNvPr id="102" name="Oval 101"/>
            <p:cNvSpPr/>
            <p:nvPr/>
          </p:nvSpPr>
          <p:spPr>
            <a:xfrm>
              <a:off x="4143851" y="63373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079075" y="626623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4033356" y="63373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48264" y="7239491"/>
            <a:ext cx="151853" cy="141507"/>
            <a:chOff x="4617005" y="6355871"/>
            <a:chExt cx="151853" cy="141507"/>
          </a:xfrm>
        </p:grpSpPr>
        <p:sp>
          <p:nvSpPr>
            <p:cNvPr id="106" name="Oval 105"/>
            <p:cNvSpPr/>
            <p:nvPr/>
          </p:nvSpPr>
          <p:spPr>
            <a:xfrm>
              <a:off x="4629241" y="64516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617005" y="635587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723139" y="640252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4" name="Oval 73"/>
          <p:cNvSpPr/>
          <p:nvPr/>
        </p:nvSpPr>
        <p:spPr>
          <a:xfrm>
            <a:off x="5517599" y="7077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6900" y="698671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n+1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511840" y="730814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n+2</a:t>
            </a:r>
            <a:endParaRPr lang="en-US" dirty="0"/>
          </a:p>
        </p:txBody>
      </p:sp>
      <p:sp>
        <p:nvSpPr>
          <p:cNvPr id="145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Fractional Steiner Tree Packing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609" y="1021776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Input:  </a:t>
            </a:r>
            <a:r>
              <a:rPr lang="en-US" sz="2400" b="1" dirty="0" smtClean="0">
                <a:solidFill>
                  <a:srgbClr val="0000FF"/>
                </a:solidFill>
                <a:latin typeface="cmmi10"/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cmmi10"/>
              </a:rPr>
              <a:t>K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cmmi10"/>
              </a:rPr>
              <a:t>¢</a:t>
            </a:r>
            <a:endParaRPr lang="en-US" sz="2400" b="1" dirty="0">
              <a:solidFill>
                <a:srgbClr val="0000FF"/>
              </a:solidFill>
              <a:latin typeface="cmmi10"/>
            </a:endParaRPr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46" y="2807479"/>
            <a:ext cx="2687189" cy="466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6" y="3645023"/>
            <a:ext cx="3466079" cy="371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5"/>
            <a:ext cx="2707020" cy="341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08" y="1704916"/>
            <a:ext cx="5377816" cy="36468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355976" y="3645023"/>
            <a:ext cx="720080" cy="371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7058" y="3569062"/>
            <a:ext cx="176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ST(G,K,</a:t>
            </a:r>
            <a:r>
              <a:rPr lang="en-US" sz="2800" b="1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90" y="5066020"/>
            <a:ext cx="4689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Fact: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 Integral packing value is 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57192"/>
            <a:ext cx="2029170" cy="4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Our Results-EQ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1196752"/>
            <a:ext cx="7626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Theorem: </a:t>
            </a:r>
            <a:r>
              <a:rPr lang="en-US" sz="2800" dirty="0" smtClean="0"/>
              <a:t>Deterministic round complexity of </a:t>
            </a:r>
            <a:r>
              <a:rPr lang="en-US" sz="2800" b="1" dirty="0" smtClean="0"/>
              <a:t>EQ</a:t>
            </a:r>
            <a:r>
              <a:rPr lang="en-US" sz="2800" dirty="0" smtClean="0"/>
              <a:t> is 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74" y="1871246"/>
            <a:ext cx="4336130" cy="98169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6378" y="3861048"/>
            <a:ext cx="830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Theorem: </a:t>
            </a:r>
            <a:r>
              <a:rPr lang="en-US" sz="2800" dirty="0" smtClean="0"/>
              <a:t>Randomized round complexity of </a:t>
            </a:r>
            <a:r>
              <a:rPr lang="en-US" sz="2800" b="1" dirty="0" smtClean="0"/>
              <a:t>SET-DISJ</a:t>
            </a:r>
            <a:r>
              <a:rPr lang="en-US" sz="2800" dirty="0" smtClean="0"/>
              <a:t> is  </a:t>
            </a: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74" y="4607550"/>
            <a:ext cx="4336130" cy="9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3728" y="2871523"/>
            <a:ext cx="523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Element-Distinctness 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5724128" y="7668725"/>
            <a:ext cx="185417" cy="163388"/>
            <a:chOff x="2575056" y="5733256"/>
            <a:chExt cx="185417" cy="163388"/>
          </a:xfrm>
        </p:grpSpPr>
        <p:sp>
          <p:nvSpPr>
            <p:cNvPr id="94" name="Oval 93"/>
            <p:cNvSpPr/>
            <p:nvPr/>
          </p:nvSpPr>
          <p:spPr>
            <a:xfrm>
              <a:off x="2586892" y="573325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714754" y="57561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575056" y="580183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706728" y="585092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9" name="Oval 98"/>
          <p:cNvSpPr/>
          <p:nvPr/>
        </p:nvSpPr>
        <p:spPr>
          <a:xfrm>
            <a:off x="3271268" y="85678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00754" y="81087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809316" y="7145540"/>
            <a:ext cx="156214" cy="116811"/>
            <a:chOff x="4033356" y="6266237"/>
            <a:chExt cx="156214" cy="116811"/>
          </a:xfrm>
        </p:grpSpPr>
        <p:sp>
          <p:nvSpPr>
            <p:cNvPr id="102" name="Oval 101"/>
            <p:cNvSpPr/>
            <p:nvPr/>
          </p:nvSpPr>
          <p:spPr>
            <a:xfrm>
              <a:off x="4143851" y="63373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079075" y="626623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4033356" y="63373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48264" y="7239491"/>
            <a:ext cx="151853" cy="141507"/>
            <a:chOff x="4617005" y="6355871"/>
            <a:chExt cx="151853" cy="141507"/>
          </a:xfrm>
        </p:grpSpPr>
        <p:sp>
          <p:nvSpPr>
            <p:cNvPr id="106" name="Oval 105"/>
            <p:cNvSpPr/>
            <p:nvPr/>
          </p:nvSpPr>
          <p:spPr>
            <a:xfrm>
              <a:off x="4629241" y="64516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617005" y="635587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723139" y="640252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4" name="Oval 73"/>
          <p:cNvSpPr/>
          <p:nvPr/>
        </p:nvSpPr>
        <p:spPr>
          <a:xfrm>
            <a:off x="5517599" y="7077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6900" y="698671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n+1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511840" y="730814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n+2</a:t>
            </a:r>
            <a:endParaRPr lang="en-US" dirty="0"/>
          </a:p>
        </p:txBody>
      </p:sp>
      <p:sp>
        <p:nvSpPr>
          <p:cNvPr id="145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Multicommodity</a:t>
            </a:r>
            <a:r>
              <a:rPr lang="en-CA" b="1" dirty="0" smtClean="0">
                <a:solidFill>
                  <a:schemeClr val="tx2"/>
                </a:solidFill>
              </a:rPr>
              <a:t> Flow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2702" y="3645024"/>
            <a:ext cx="575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n/k</a:t>
            </a:r>
            <a:r>
              <a:rPr lang="en-US" sz="2400" b="1" dirty="0" smtClean="0"/>
              <a:t> units of flow from 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u</a:t>
            </a:r>
            <a:r>
              <a:rPr lang="en-US" sz="2400" b="1" dirty="0" smtClean="0"/>
              <a:t> to 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v</a:t>
            </a:r>
            <a:r>
              <a:rPr lang="en-US" sz="2400" b="1" dirty="0" smtClean="0"/>
              <a:t>, for every pair. </a:t>
            </a:r>
            <a:endParaRPr lang="en-US" sz="2400" b="1" dirty="0">
              <a:solidFill>
                <a:srgbClr val="0000FF"/>
              </a:solidFill>
              <a:latin typeface="cmmi1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6497" y="1135183"/>
            <a:ext cx="4250765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36497" y="2254393"/>
            <a:ext cx="212308" cy="14008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74954" y="2122721"/>
            <a:ext cx="212308" cy="14008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36" idx="1"/>
          </p:cNvCxnSpPr>
          <p:nvPr/>
        </p:nvCxnSpPr>
        <p:spPr>
          <a:xfrm>
            <a:off x="5956662" y="1841951"/>
            <a:ext cx="549384" cy="30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6" idx="2"/>
          </p:cNvCxnSpPr>
          <p:nvPr/>
        </p:nvCxnSpPr>
        <p:spPr>
          <a:xfrm>
            <a:off x="5822540" y="2064918"/>
            <a:ext cx="652414" cy="127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956662" y="2254393"/>
            <a:ext cx="588928" cy="17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669125" y="1996371"/>
            <a:ext cx="437871" cy="30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698595" y="2383149"/>
            <a:ext cx="437871" cy="19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87262" y="2254393"/>
            <a:ext cx="124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mmi10"/>
              </a:rPr>
              <a:t>v </a:t>
            </a:r>
            <a:r>
              <a:rPr lang="en-US" sz="2800" dirty="0">
                <a:latin typeface="cmsy10"/>
              </a:rPr>
              <a:t>2</a:t>
            </a:r>
            <a:r>
              <a:rPr lang="en-US" sz="2800" dirty="0"/>
              <a:t> </a:t>
            </a:r>
            <a:r>
              <a:rPr lang="en-US" sz="2800" dirty="0" smtClean="0">
                <a:latin typeface="cmmi10"/>
              </a:rPr>
              <a:t>K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092225" y="152152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mi10"/>
              </a:rPr>
              <a:t>u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mi10"/>
              </a:rPr>
              <a:t>K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1" y="4381931"/>
            <a:ext cx="1948810" cy="40275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62623" y="4941168"/>
            <a:ext cx="620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number of rounds to simultaneously route.</a:t>
            </a:r>
            <a:endParaRPr lang="en-US" sz="2400" b="1" dirty="0">
              <a:solidFill>
                <a:srgbClr val="0000FF"/>
              </a:solidFill>
              <a:latin typeface="cmmi1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70916" y="1916832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49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Our Results-ED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1484784"/>
            <a:ext cx="780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Theorem: </a:t>
            </a:r>
            <a:r>
              <a:rPr lang="en-US" sz="2800" dirty="0" smtClean="0"/>
              <a:t>Deterministic round complexity of </a:t>
            </a:r>
            <a:r>
              <a:rPr lang="en-US" sz="2800" b="1" dirty="0" err="1" smtClean="0">
                <a:latin typeface="Calibri"/>
              </a:rPr>
              <a:t>ED</a:t>
            </a:r>
            <a:r>
              <a:rPr lang="en-US" sz="2800" b="1" baseline="-25000" dirty="0" err="1" smtClean="0">
                <a:latin typeface="cmmi10"/>
              </a:rPr>
              <a:t>n</a:t>
            </a:r>
            <a:r>
              <a:rPr lang="en-US" sz="2800" dirty="0" smtClean="0"/>
              <a:t> is 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94" y="2204864"/>
            <a:ext cx="2812335" cy="504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3913892"/>
            <a:ext cx="761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Theorem: </a:t>
            </a:r>
            <a:r>
              <a:rPr lang="en-US" sz="2800" dirty="0" smtClean="0"/>
              <a:t>Randomized round complexity of </a:t>
            </a:r>
            <a:r>
              <a:rPr lang="en-US" sz="2800" b="1" dirty="0" err="1" smtClean="0">
                <a:latin typeface="Calibri"/>
              </a:rPr>
              <a:t>ED</a:t>
            </a:r>
            <a:r>
              <a:rPr lang="en-US" sz="2800" b="1" baseline="-25000" dirty="0" err="1" smtClean="0">
                <a:latin typeface="cmmi10"/>
              </a:rPr>
              <a:t>n</a:t>
            </a:r>
            <a:r>
              <a:rPr lang="en-US" sz="2800" dirty="0" smtClean="0"/>
              <a:t> is 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2528"/>
            <a:ext cx="2748313" cy="4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3768" y="2348880"/>
            <a:ext cx="394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Overview of EQ 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3560" y="3694577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We begin with K = {</a:t>
            </a:r>
            <a:r>
              <a:rPr lang="en-US" sz="2800" b="1" dirty="0" smtClean="0">
                <a:solidFill>
                  <a:srgbClr val="FF0000"/>
                </a:solidFill>
                <a:latin typeface="cmmi10"/>
              </a:rPr>
              <a:t>a</a:t>
            </a:r>
            <a:r>
              <a:rPr lang="en-US" sz="2800" dirty="0" smtClean="0"/>
              <a:t> ,</a:t>
            </a:r>
            <a:r>
              <a:rPr lang="en-US" sz="2800" b="1" dirty="0" smtClean="0">
                <a:solidFill>
                  <a:srgbClr val="FF0000"/>
                </a:solidFill>
                <a:latin typeface="cmmi10"/>
              </a:rPr>
              <a:t>b</a:t>
            </a:r>
            <a:r>
              <a:rPr lang="en-US" sz="28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82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Alice and Bob on a Graph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1488" y="3717032"/>
            <a:ext cx="7963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Question: </a:t>
            </a:r>
            <a:r>
              <a:rPr lang="en-US" sz="2800" dirty="0" smtClean="0"/>
              <a:t>Routing n bits from </a:t>
            </a:r>
            <a:r>
              <a:rPr lang="en-US" sz="2800" b="1" dirty="0" smtClean="0">
                <a:solidFill>
                  <a:srgbClr val="FF0000"/>
                </a:solidFill>
                <a:latin typeface="cmmi10"/>
              </a:rPr>
              <a:t>a</a:t>
            </a:r>
            <a:r>
              <a:rPr lang="en-US" sz="2800" dirty="0" smtClean="0"/>
              <a:t> to </a:t>
            </a:r>
            <a:r>
              <a:rPr lang="en-US" sz="2800" b="1" dirty="0" smtClean="0">
                <a:solidFill>
                  <a:srgbClr val="FF0000"/>
                </a:solidFill>
                <a:latin typeface="cmmi10"/>
              </a:rPr>
              <a:t>b</a:t>
            </a:r>
            <a:r>
              <a:rPr lang="en-US" sz="2800" dirty="0" smtClean="0"/>
              <a:t> optimal for </a:t>
            </a:r>
            <a:r>
              <a:rPr lang="en-US" sz="2800" b="1" dirty="0" smtClean="0"/>
              <a:t>EQ</a:t>
            </a:r>
            <a:r>
              <a:rPr lang="en-US" sz="2800" dirty="0"/>
              <a:t>?</a:t>
            </a:r>
            <a:r>
              <a:rPr lang="en-US" sz="2800" dirty="0" smtClean="0"/>
              <a:t>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44792" y="4293096"/>
            <a:ext cx="851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Yes!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5732" y="4801657"/>
            <a:ext cx="607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Theorem: </a:t>
            </a:r>
            <a:r>
              <a:rPr lang="en-US" sz="2800" dirty="0" smtClean="0"/>
              <a:t>Let </a:t>
            </a:r>
            <a:r>
              <a:rPr lang="en-US" sz="2800" dirty="0" smtClean="0">
                <a:latin typeface="cmmi10"/>
              </a:rPr>
              <a:t>f </a:t>
            </a:r>
            <a:r>
              <a:rPr lang="en-US" sz="2800" dirty="0" smtClean="0"/>
              <a:t>be any 2-party function.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24351" y="1135183"/>
            <a:ext cx="5577683" cy="2304256"/>
            <a:chOff x="1387247" y="1340768"/>
            <a:chExt cx="6047104" cy="2520280"/>
          </a:xfrm>
        </p:grpSpPr>
        <p:sp>
          <p:nvSpPr>
            <p:cNvPr id="3" name="Oval 2"/>
            <p:cNvSpPr/>
            <p:nvPr/>
          </p:nvSpPr>
          <p:spPr>
            <a:xfrm>
              <a:off x="2267744" y="1340768"/>
              <a:ext cx="4608512" cy="25202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87247" y="1910132"/>
              <a:ext cx="1164653" cy="1333722"/>
              <a:chOff x="1645917" y="2150005"/>
              <a:chExt cx="1627333" cy="1888595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685800" cy="609600"/>
              </a:xfrm>
              <a:prstGeom prst="smileyFace">
                <a:avLst>
                  <a:gd name="adj" fmla="val 465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2438400" y="3048000"/>
                <a:ext cx="0" cy="609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2057400" y="3657600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438400" y="3657600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>
                <a:off x="2209800" y="3276600"/>
                <a:ext cx="2286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438400" y="3276600"/>
                <a:ext cx="2286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628900" y="2322064"/>
                <a:ext cx="450500" cy="617940"/>
              </a:xfrm>
              <a:custGeom>
                <a:avLst/>
                <a:gdLst>
                  <a:gd name="connsiteX0" fmla="*/ 25668 w 450500"/>
                  <a:gd name="connsiteY0" fmla="*/ 143550 h 617940"/>
                  <a:gd name="connsiteX1" fmla="*/ 90983 w 450500"/>
                  <a:gd name="connsiteY1" fmla="*/ 29250 h 617940"/>
                  <a:gd name="connsiteX2" fmla="*/ 450211 w 450500"/>
                  <a:gd name="connsiteY2" fmla="*/ 617079 h 617940"/>
                  <a:gd name="connsiteX3" fmla="*/ 25668 w 450500"/>
                  <a:gd name="connsiteY3" fmla="*/ 143550 h 61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500" h="617940">
                    <a:moveTo>
                      <a:pt x="25668" y="143550"/>
                    </a:moveTo>
                    <a:cubicBezTo>
                      <a:pt x="-34203" y="45578"/>
                      <a:pt x="20226" y="-49671"/>
                      <a:pt x="90983" y="29250"/>
                    </a:cubicBezTo>
                    <a:cubicBezTo>
                      <a:pt x="161740" y="108171"/>
                      <a:pt x="461097" y="595308"/>
                      <a:pt x="450211" y="617079"/>
                    </a:cubicBezTo>
                    <a:cubicBezTo>
                      <a:pt x="439325" y="638850"/>
                      <a:pt x="85539" y="241522"/>
                      <a:pt x="25668" y="143550"/>
                    </a:cubicBezTo>
                    <a:close/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605750" y="2313036"/>
                <a:ext cx="392333" cy="603689"/>
              </a:xfrm>
              <a:custGeom>
                <a:avLst/>
                <a:gdLst>
                  <a:gd name="connsiteX0" fmla="*/ 0 w 392333"/>
                  <a:gd name="connsiteY0" fmla="*/ 113832 h 603689"/>
                  <a:gd name="connsiteX1" fmla="*/ 244929 w 392333"/>
                  <a:gd name="connsiteY1" fmla="*/ 15861 h 603689"/>
                  <a:gd name="connsiteX2" fmla="*/ 391886 w 392333"/>
                  <a:gd name="connsiteY2" fmla="*/ 407747 h 603689"/>
                  <a:gd name="connsiteX3" fmla="*/ 293914 w 392333"/>
                  <a:gd name="connsiteY3" fmla="*/ 603689 h 603689"/>
                  <a:gd name="connsiteX4" fmla="*/ 293914 w 392333"/>
                  <a:gd name="connsiteY4" fmla="*/ 603689 h 60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333" h="603689">
                    <a:moveTo>
                      <a:pt x="0" y="113832"/>
                    </a:moveTo>
                    <a:cubicBezTo>
                      <a:pt x="89807" y="40353"/>
                      <a:pt x="179615" y="-33125"/>
                      <a:pt x="244929" y="15861"/>
                    </a:cubicBezTo>
                    <a:cubicBezTo>
                      <a:pt x="310243" y="64847"/>
                      <a:pt x="383722" y="309776"/>
                      <a:pt x="391886" y="407747"/>
                    </a:cubicBezTo>
                    <a:cubicBezTo>
                      <a:pt x="400050" y="505718"/>
                      <a:pt x="293914" y="603689"/>
                      <a:pt x="293914" y="603689"/>
                    </a:cubicBezTo>
                    <a:lnTo>
                      <a:pt x="293914" y="603689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726871" y="2527448"/>
                <a:ext cx="150093" cy="512561"/>
              </a:xfrm>
              <a:custGeom>
                <a:avLst/>
                <a:gdLst>
                  <a:gd name="connsiteX0" fmla="*/ 0 w 150093"/>
                  <a:gd name="connsiteY0" fmla="*/ 36138 h 512561"/>
                  <a:gd name="connsiteX1" fmla="*/ 114300 w 150093"/>
                  <a:gd name="connsiteY1" fmla="*/ 36138 h 512561"/>
                  <a:gd name="connsiteX2" fmla="*/ 146958 w 150093"/>
                  <a:gd name="connsiteY2" fmla="*/ 411695 h 512561"/>
                  <a:gd name="connsiteX3" fmla="*/ 48986 w 150093"/>
                  <a:gd name="connsiteY3" fmla="*/ 509666 h 512561"/>
                  <a:gd name="connsiteX4" fmla="*/ 114300 w 150093"/>
                  <a:gd name="connsiteY4" fmla="*/ 477009 h 51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093" h="512561">
                    <a:moveTo>
                      <a:pt x="0" y="36138"/>
                    </a:moveTo>
                    <a:cubicBezTo>
                      <a:pt x="44903" y="4841"/>
                      <a:pt x="89807" y="-26455"/>
                      <a:pt x="114300" y="36138"/>
                    </a:cubicBezTo>
                    <a:cubicBezTo>
                      <a:pt x="138793" y="98731"/>
                      <a:pt x="157844" y="332774"/>
                      <a:pt x="146958" y="411695"/>
                    </a:cubicBezTo>
                    <a:cubicBezTo>
                      <a:pt x="136072" y="490616"/>
                      <a:pt x="54429" y="498780"/>
                      <a:pt x="48986" y="509666"/>
                    </a:cubicBezTo>
                    <a:cubicBezTo>
                      <a:pt x="43543" y="520552"/>
                      <a:pt x="78921" y="498780"/>
                      <a:pt x="114300" y="47700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435050" y="2197279"/>
                <a:ext cx="838200" cy="690155"/>
              </a:xfrm>
              <a:custGeom>
                <a:avLst/>
                <a:gdLst>
                  <a:gd name="connsiteX0" fmla="*/ 0 w 517410"/>
                  <a:gd name="connsiteY0" fmla="*/ 320009 h 1205608"/>
                  <a:gd name="connsiteX1" fmla="*/ 293914 w 517410"/>
                  <a:gd name="connsiteY1" fmla="*/ 42423 h 1205608"/>
                  <a:gd name="connsiteX2" fmla="*/ 506185 w 517410"/>
                  <a:gd name="connsiteY2" fmla="*/ 1120109 h 1205608"/>
                  <a:gd name="connsiteX3" fmla="*/ 489857 w 517410"/>
                  <a:gd name="connsiteY3" fmla="*/ 1136438 h 1205608"/>
                  <a:gd name="connsiteX4" fmla="*/ 489857 w 517410"/>
                  <a:gd name="connsiteY4" fmla="*/ 1136438 h 120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410" h="1205608">
                    <a:moveTo>
                      <a:pt x="0" y="320009"/>
                    </a:moveTo>
                    <a:cubicBezTo>
                      <a:pt x="104775" y="114541"/>
                      <a:pt x="209550" y="-90927"/>
                      <a:pt x="293914" y="42423"/>
                    </a:cubicBezTo>
                    <a:cubicBezTo>
                      <a:pt x="378278" y="175773"/>
                      <a:pt x="473528" y="937773"/>
                      <a:pt x="506185" y="1120109"/>
                    </a:cubicBezTo>
                    <a:cubicBezTo>
                      <a:pt x="538842" y="1302445"/>
                      <a:pt x="489857" y="1136438"/>
                      <a:pt x="489857" y="1136438"/>
                    </a:cubicBezTo>
                    <a:lnTo>
                      <a:pt x="489857" y="1136438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645917" y="2150005"/>
                <a:ext cx="689070" cy="890003"/>
              </a:xfrm>
              <a:custGeom>
                <a:avLst/>
                <a:gdLst>
                  <a:gd name="connsiteX0" fmla="*/ 521163 w 521163"/>
                  <a:gd name="connsiteY0" fmla="*/ 201308 h 701886"/>
                  <a:gd name="connsiteX1" fmla="*/ 259906 w 521163"/>
                  <a:gd name="connsiteY1" fmla="*/ 21694 h 701886"/>
                  <a:gd name="connsiteX2" fmla="*/ 14977 w 521163"/>
                  <a:gd name="connsiteY2" fmla="*/ 642180 h 701886"/>
                  <a:gd name="connsiteX3" fmla="*/ 47634 w 521163"/>
                  <a:gd name="connsiteY3" fmla="*/ 642180 h 70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163" h="701886">
                    <a:moveTo>
                      <a:pt x="521163" y="201308"/>
                    </a:moveTo>
                    <a:cubicBezTo>
                      <a:pt x="432716" y="74761"/>
                      <a:pt x="344270" y="-51785"/>
                      <a:pt x="259906" y="21694"/>
                    </a:cubicBezTo>
                    <a:cubicBezTo>
                      <a:pt x="175542" y="95173"/>
                      <a:pt x="50356" y="538766"/>
                      <a:pt x="14977" y="642180"/>
                    </a:cubicBezTo>
                    <a:cubicBezTo>
                      <a:pt x="-20402" y="745594"/>
                      <a:pt x="13616" y="693887"/>
                      <a:pt x="47634" y="64218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818117" y="2355022"/>
                <a:ext cx="473326" cy="552023"/>
              </a:xfrm>
              <a:custGeom>
                <a:avLst/>
                <a:gdLst>
                  <a:gd name="connsiteX0" fmla="*/ 331278 w 331278"/>
                  <a:gd name="connsiteY0" fmla="*/ 97431 h 554631"/>
                  <a:gd name="connsiteX1" fmla="*/ 184321 w 331278"/>
                  <a:gd name="connsiteY1" fmla="*/ 15788 h 554631"/>
                  <a:gd name="connsiteX2" fmla="*/ 4707 w 331278"/>
                  <a:gd name="connsiteY2" fmla="*/ 375017 h 554631"/>
                  <a:gd name="connsiteX3" fmla="*/ 70021 w 331278"/>
                  <a:gd name="connsiteY3" fmla="*/ 554631 h 55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278" h="554631">
                    <a:moveTo>
                      <a:pt x="331278" y="97431"/>
                    </a:moveTo>
                    <a:cubicBezTo>
                      <a:pt x="285013" y="33477"/>
                      <a:pt x="238749" y="-30476"/>
                      <a:pt x="184321" y="15788"/>
                    </a:cubicBezTo>
                    <a:cubicBezTo>
                      <a:pt x="129892" y="62052"/>
                      <a:pt x="23757" y="285210"/>
                      <a:pt x="4707" y="375017"/>
                    </a:cubicBezTo>
                    <a:cubicBezTo>
                      <a:pt x="-14343" y="464824"/>
                      <a:pt x="27839" y="509727"/>
                      <a:pt x="70021" y="554631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992085" y="2484256"/>
                <a:ext cx="97972" cy="598944"/>
              </a:xfrm>
              <a:custGeom>
                <a:avLst/>
                <a:gdLst>
                  <a:gd name="connsiteX0" fmla="*/ 97972 w 97972"/>
                  <a:gd name="connsiteY0" fmla="*/ 76430 h 598944"/>
                  <a:gd name="connsiteX1" fmla="*/ 32658 w 97972"/>
                  <a:gd name="connsiteY1" fmla="*/ 43772 h 598944"/>
                  <a:gd name="connsiteX2" fmla="*/ 0 w 97972"/>
                  <a:gd name="connsiteY2" fmla="*/ 598944 h 598944"/>
                  <a:gd name="connsiteX3" fmla="*/ 0 w 97972"/>
                  <a:gd name="connsiteY3" fmla="*/ 598944 h 5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972" h="598944">
                    <a:moveTo>
                      <a:pt x="97972" y="76430"/>
                    </a:moveTo>
                    <a:cubicBezTo>
                      <a:pt x="73479" y="16558"/>
                      <a:pt x="48987" y="-43314"/>
                      <a:pt x="32658" y="43772"/>
                    </a:cubicBezTo>
                    <a:cubicBezTo>
                      <a:pt x="16329" y="130858"/>
                      <a:pt x="0" y="598944"/>
                      <a:pt x="0" y="598944"/>
                    </a:cubicBezTo>
                    <a:lnTo>
                      <a:pt x="0" y="598944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2400300" y="2732087"/>
                <a:ext cx="0" cy="15534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1"/>
            <p:cNvGrpSpPr/>
            <p:nvPr/>
          </p:nvGrpSpPr>
          <p:grpSpPr>
            <a:xfrm>
              <a:off x="6747974" y="1810546"/>
              <a:ext cx="686377" cy="1304305"/>
              <a:chOff x="5562600" y="2150005"/>
              <a:chExt cx="979091" cy="1888595"/>
            </a:xfrm>
          </p:grpSpPr>
          <p:sp>
            <p:nvSpPr>
              <p:cNvPr id="23" name="AutoShape 13"/>
              <p:cNvSpPr>
                <a:spLocks noChangeArrowheads="1"/>
              </p:cNvSpPr>
              <p:nvPr/>
            </p:nvSpPr>
            <p:spPr bwMode="auto">
              <a:xfrm>
                <a:off x="5715000" y="2438400"/>
                <a:ext cx="685800" cy="609600"/>
              </a:xfrm>
              <a:prstGeom prst="smileyFace">
                <a:avLst>
                  <a:gd name="adj" fmla="val 4653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6096000" y="3048000"/>
                <a:ext cx="0" cy="609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5715000" y="3657600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6096000" y="3657600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 flipH="1">
                <a:off x="5867400" y="3276600"/>
                <a:ext cx="2286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6096000" y="3276600"/>
                <a:ext cx="2286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CA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6057900" y="2689668"/>
                <a:ext cx="13494" cy="18811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Freeform 30"/>
              <p:cNvSpPr/>
              <p:nvPr/>
            </p:nvSpPr>
            <p:spPr>
              <a:xfrm>
                <a:off x="6302829" y="2249245"/>
                <a:ext cx="238862" cy="232698"/>
              </a:xfrm>
              <a:custGeom>
                <a:avLst/>
                <a:gdLst>
                  <a:gd name="connsiteX0" fmla="*/ 0 w 238862"/>
                  <a:gd name="connsiteY0" fmla="*/ 232698 h 232698"/>
                  <a:gd name="connsiteX1" fmla="*/ 212271 w 238862"/>
                  <a:gd name="connsiteY1" fmla="*/ 20426 h 232698"/>
                  <a:gd name="connsiteX2" fmla="*/ 228600 w 238862"/>
                  <a:gd name="connsiteY2" fmla="*/ 20426 h 23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862" h="232698">
                    <a:moveTo>
                      <a:pt x="0" y="232698"/>
                    </a:moveTo>
                    <a:cubicBezTo>
                      <a:pt x="70757" y="161941"/>
                      <a:pt x="174171" y="55805"/>
                      <a:pt x="212271" y="20426"/>
                    </a:cubicBezTo>
                    <a:cubicBezTo>
                      <a:pt x="250371" y="-14953"/>
                      <a:pt x="239485" y="2736"/>
                      <a:pt x="228600" y="20426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6210300" y="2150005"/>
                <a:ext cx="136525" cy="28839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>
                <a:stCxn id="23" idx="0"/>
              </p:cNvCxnSpPr>
              <p:nvPr/>
            </p:nvCxnSpPr>
            <p:spPr bwMode="auto">
              <a:xfrm flipV="1">
                <a:off x="6057900" y="2150005"/>
                <a:ext cx="0" cy="28839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>
                <a:stCxn id="23" idx="1"/>
              </p:cNvCxnSpPr>
              <p:nvPr/>
            </p:nvCxnSpPr>
            <p:spPr bwMode="auto">
              <a:xfrm flipH="1" flipV="1">
                <a:off x="5562600" y="2197279"/>
                <a:ext cx="252833" cy="33039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5815433" y="2197279"/>
                <a:ext cx="90067" cy="2411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Oval 35"/>
            <p:cNvSpPr/>
            <p:nvPr/>
          </p:nvSpPr>
          <p:spPr>
            <a:xfrm>
              <a:off x="2267744" y="2564904"/>
              <a:ext cx="230176" cy="15321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46080" y="2420888"/>
              <a:ext cx="230176" cy="15321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endCxn id="37" idx="1"/>
            </p:cNvCxnSpPr>
            <p:nvPr/>
          </p:nvCxnSpPr>
          <p:spPr>
            <a:xfrm>
              <a:off x="6084168" y="2113796"/>
              <a:ext cx="595620" cy="329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7" idx="2"/>
            </p:cNvCxnSpPr>
            <p:nvPr/>
          </p:nvCxnSpPr>
          <p:spPr>
            <a:xfrm>
              <a:off x="5938758" y="2357666"/>
              <a:ext cx="707322" cy="139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084168" y="2564904"/>
              <a:ext cx="638492" cy="194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519950" y="2282692"/>
              <a:ext cx="474722" cy="337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551900" y="2705731"/>
              <a:ext cx="474722" cy="210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88224" y="2492896"/>
              <a:ext cx="338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mmi10"/>
                </a:rPr>
                <a:t>b</a:t>
              </a:r>
              <a:endParaRPr lang="en-US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53964" y="2564904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mmi10"/>
                </a:rPr>
                <a:t>a</a:t>
              </a:r>
              <a:endParaRPr lang="en-US" sz="2800" dirty="0"/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99" y="6021288"/>
            <a:ext cx="5250339" cy="4168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44" y="5421089"/>
            <a:ext cx="5213648" cy="4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79" y="-9939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Alice and Bob on Layered Graph</a:t>
            </a:r>
            <a:endParaRPr lang="en-CA" b="1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2980" y="1797055"/>
            <a:ext cx="892599" cy="1219403"/>
            <a:chOff x="1645917" y="2150005"/>
            <a:chExt cx="1627333" cy="1888595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8115369" y="1823951"/>
            <a:ext cx="633095" cy="1192507"/>
            <a:chOff x="5562600" y="2150005"/>
            <a:chExt cx="979091" cy="1888595"/>
          </a:xfrm>
        </p:grpSpPr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Freeform 30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23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23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Oval 35"/>
          <p:cNvSpPr/>
          <p:nvPr/>
        </p:nvSpPr>
        <p:spPr>
          <a:xfrm>
            <a:off x="1619672" y="2254393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788119" y="2060848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mmi10"/>
              </a:rPr>
              <a:t>b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15616" y="2060848"/>
            <a:ext cx="344801" cy="478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mi10"/>
              </a:rPr>
              <a:t>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96494" y="1262134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16386" y="1268760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448834" y="1281704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84938" y="1268760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56546" y="1268760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648634" y="1268760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619672" y="177674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19672" y="134076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619672" y="271285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19672" y="314490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487484" y="2254393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487484" y="177674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487484" y="134076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87484" y="271285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87484" y="314490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23928" y="2254393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23928" y="177674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923928" y="134076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923928" y="271285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923928" y="314490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719732" y="2254393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719732" y="177674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719732" y="134076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19732" y="271285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719732" y="314490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519932" y="2254393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519932" y="177674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519932" y="134076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519932" y="271285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19932" y="314490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456036" y="2254393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56036" y="177674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456036" y="134076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56036" y="271285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456036" y="314490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08236" y="83671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0</a:t>
            </a:r>
            <a:endParaRPr lang="en-US" b="1" baseline="-25000" dirty="0"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44340" y="83671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>
                <a:latin typeface="Calibri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84500" y="83671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V</a:t>
            </a:r>
            <a:r>
              <a:rPr lang="en-US" b="1" baseline="-25000" dirty="0" err="1" smtClean="0">
                <a:latin typeface="Calibri"/>
              </a:rPr>
              <a:t>t</a:t>
            </a:r>
            <a:endParaRPr lang="en-US" b="1" baseline="-25000" dirty="0"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676588" y="83671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t+1</a:t>
            </a:r>
            <a:endParaRPr lang="en-US" b="1" baseline="-25000" dirty="0">
              <a:latin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76788" y="89942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2t</a:t>
            </a:r>
            <a:endParaRPr lang="en-US" b="1" baseline="-25000" dirty="0"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08304" y="8994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2t+1</a:t>
            </a:r>
            <a:endParaRPr lang="en-US" b="1" baseline="-25000" dirty="0"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26081" y="1435937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166241" y="1383127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823581" y="1375638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716016" y="1416706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516216" y="1416707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452320" y="1419394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87104" y="413978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T=0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045122" y="4525206"/>
            <a:ext cx="61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=1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087104" y="5651956"/>
            <a:ext cx="67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T=t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76702" y="4149080"/>
            <a:ext cx="0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36742" y="5013176"/>
            <a:ext cx="0" cy="63878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40797" y="486916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1883466" y="4487601"/>
            <a:ext cx="7260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Observation: </a:t>
            </a:r>
            <a:r>
              <a:rPr lang="en-US" sz="2800" dirty="0" smtClean="0"/>
              <a:t>If </a:t>
            </a:r>
            <a:r>
              <a:rPr lang="en-US" sz="2800" dirty="0" smtClean="0">
                <a:latin typeface="cmmi10"/>
              </a:rPr>
              <a:t>f </a:t>
            </a:r>
            <a:r>
              <a:rPr lang="en-US" sz="2800" dirty="0" smtClean="0"/>
              <a:t>can be solved in time </a:t>
            </a:r>
            <a:r>
              <a:rPr lang="en-US" sz="2800" dirty="0" smtClean="0">
                <a:latin typeface="cmmi10"/>
              </a:rPr>
              <a:t>t</a:t>
            </a:r>
            <a:r>
              <a:rPr lang="en-US" sz="2800" dirty="0" smtClean="0"/>
              <a:t> on G, then </a:t>
            </a:r>
            <a:r>
              <a:rPr lang="en-US" sz="2800" dirty="0" smtClean="0">
                <a:latin typeface="cmmi10"/>
              </a:rPr>
              <a:t>f</a:t>
            </a:r>
            <a:r>
              <a:rPr lang="en-US" sz="2800" dirty="0" smtClean="0"/>
              <a:t> needs no </a:t>
            </a:r>
            <a:r>
              <a:rPr lang="en-US" sz="2800" dirty="0" err="1" smtClean="0"/>
              <a:t>commn</a:t>
            </a:r>
            <a:r>
              <a:rPr lang="en-US" sz="2800" dirty="0" smtClean="0"/>
              <a:t>. in Yao’s model.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370916" y="3493457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126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41" grpId="0"/>
      <p:bldP spid="102" grpId="0"/>
      <p:bldP spid="103" grpId="0"/>
      <p:bldP spid="105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1704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Multi-party communication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2737"/>
            <a:ext cx="5107483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694233"/>
            <a:ext cx="3617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ittle explored…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310386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Point-to-point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2400" dirty="0" smtClean="0"/>
              <a:t>(private channels)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 nodes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Graph 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</a:rPr>
              <a:t>f(X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MT Extra"/>
                <a:sym typeface="MT Extra"/>
              </a:rPr>
              <a:t>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k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Public randomness.  </a:t>
            </a:r>
          </a:p>
          <a:p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9512" y="4999662"/>
            <a:ext cx="297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Total Communication?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183731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Should depend on f </a:t>
            </a:r>
            <a:r>
              <a:rPr lang="en-US" sz="2800" b="1" dirty="0" smtClean="0"/>
              <a:t>AND</a:t>
            </a:r>
            <a:r>
              <a:rPr lang="en-US" sz="2800" dirty="0" smtClean="0"/>
              <a:t> 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26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79" y="-9939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Almost Layered Graphs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619672" y="334380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788119" y="315026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mmi10"/>
              </a:rPr>
              <a:t>b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15616" y="3150260"/>
            <a:ext cx="344801" cy="478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mi10"/>
              </a:rPr>
              <a:t>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96494" y="2351546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16386" y="2358172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11958" y="2371116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84938" y="2358172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288594" y="2358172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96688" y="2358172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619672" y="286616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19672" y="243018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619672" y="380226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19672" y="423431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487484" y="334380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487484" y="286616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487484" y="243018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87484" y="380226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87484" y="423431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355976" y="334380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355976" y="286616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55976" y="243018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355976" y="380226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355976" y="423431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967786" y="334380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967786" y="286616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967786" y="243018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967786" y="380226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967786" y="423431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683056" y="334380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683056" y="286616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683056" y="243018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683056" y="380226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683056" y="423431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456036" y="334380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56036" y="286616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456036" y="243018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56036" y="380226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456036" y="423431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08236" y="192612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0</a:t>
            </a:r>
            <a:endParaRPr lang="en-US" b="1" baseline="-25000" dirty="0"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44340" y="192612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>
                <a:latin typeface="Calibri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316548" y="192612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V</a:t>
            </a:r>
            <a:r>
              <a:rPr lang="en-US" b="1" baseline="-25000" dirty="0" err="1" smtClean="0">
                <a:latin typeface="Calibri"/>
              </a:rPr>
              <a:t>t</a:t>
            </a:r>
            <a:endParaRPr lang="en-US" b="1" baseline="-25000" dirty="0"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94798" y="192612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2t-1</a:t>
            </a:r>
            <a:endParaRPr lang="en-US" b="1" baseline="-25000" dirty="0">
              <a:latin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39912" y="198884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2t</a:t>
            </a:r>
            <a:endParaRPr lang="en-US" b="1" baseline="-25000" dirty="0"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08304" y="198884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2t+1</a:t>
            </a:r>
            <a:endParaRPr lang="en-US" b="1" baseline="-25000" dirty="0"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26081" y="7173415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98289" y="7461447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823581" y="7533455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964070" y="7317431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679340" y="7533455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452320" y="7101407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4370916" y="4582869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</a:t>
            </a:r>
            <a:endParaRPr lang="en-US" sz="3600" b="1" dirty="0"/>
          </a:p>
        </p:txBody>
      </p:sp>
      <p:sp>
        <p:nvSpPr>
          <p:cNvPr id="96" name="Rectangle 95"/>
          <p:cNvSpPr/>
          <p:nvPr/>
        </p:nvSpPr>
        <p:spPr>
          <a:xfrm>
            <a:off x="3203848" y="2378265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271230" y="3363898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71230" y="2886253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271230" y="2450273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271230" y="382235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271230" y="425440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231802" y="194621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>
                <a:latin typeface="Calibri"/>
              </a:rPr>
              <a:t>2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513543" y="7101407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961922" y="2358172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033020" y="334380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033020" y="286616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033020" y="243018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963325" y="380226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033020" y="423431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860032" y="192612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t+1</a:t>
            </a:r>
            <a:endParaRPr lang="en-US" b="1" baseline="-25000" dirty="0"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029304" y="7173415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124688" y="2570264"/>
            <a:ext cx="1644520" cy="376689"/>
          </a:xfrm>
          <a:custGeom>
            <a:avLst/>
            <a:gdLst>
              <a:gd name="connsiteX0" fmla="*/ 0 w 2415653"/>
              <a:gd name="connsiteY0" fmla="*/ 376689 h 376689"/>
              <a:gd name="connsiteX1" fmla="*/ 709683 w 2415653"/>
              <a:gd name="connsiteY1" fmla="*/ 35495 h 376689"/>
              <a:gd name="connsiteX2" fmla="*/ 1883391 w 2415653"/>
              <a:gd name="connsiteY2" fmla="*/ 49143 h 376689"/>
              <a:gd name="connsiteX3" fmla="*/ 2415653 w 2415653"/>
              <a:gd name="connsiteY3" fmla="*/ 376689 h 37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653" h="376689">
                <a:moveTo>
                  <a:pt x="0" y="376689"/>
                </a:moveTo>
                <a:cubicBezTo>
                  <a:pt x="197892" y="233387"/>
                  <a:pt x="395785" y="90086"/>
                  <a:pt x="709683" y="35495"/>
                </a:cubicBezTo>
                <a:cubicBezTo>
                  <a:pt x="1023582" y="-19096"/>
                  <a:pt x="1599063" y="-7723"/>
                  <a:pt x="1883391" y="49143"/>
                </a:cubicBezTo>
                <a:cubicBezTo>
                  <a:pt x="2167719" y="106009"/>
                  <a:pt x="2291686" y="241349"/>
                  <a:pt x="2415653" y="376689"/>
                </a:cubicBezTo>
              </a:path>
            </a:pathLst>
          </a:custGeom>
          <a:noFill/>
          <a:ln>
            <a:solidFill>
              <a:srgbClr val="00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1763688" y="2574197"/>
            <a:ext cx="1613696" cy="342794"/>
          </a:xfrm>
          <a:custGeom>
            <a:avLst/>
            <a:gdLst>
              <a:gd name="connsiteX0" fmla="*/ 0 w 2415653"/>
              <a:gd name="connsiteY0" fmla="*/ 376689 h 376689"/>
              <a:gd name="connsiteX1" fmla="*/ 709683 w 2415653"/>
              <a:gd name="connsiteY1" fmla="*/ 35495 h 376689"/>
              <a:gd name="connsiteX2" fmla="*/ 1883391 w 2415653"/>
              <a:gd name="connsiteY2" fmla="*/ 49143 h 376689"/>
              <a:gd name="connsiteX3" fmla="*/ 2415653 w 2415653"/>
              <a:gd name="connsiteY3" fmla="*/ 376689 h 37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653" h="376689">
                <a:moveTo>
                  <a:pt x="0" y="376689"/>
                </a:moveTo>
                <a:cubicBezTo>
                  <a:pt x="197892" y="233387"/>
                  <a:pt x="395785" y="90086"/>
                  <a:pt x="709683" y="35495"/>
                </a:cubicBezTo>
                <a:cubicBezTo>
                  <a:pt x="1023582" y="-19096"/>
                  <a:pt x="1599063" y="-7723"/>
                  <a:pt x="1883391" y="49143"/>
                </a:cubicBezTo>
                <a:cubicBezTo>
                  <a:pt x="2167719" y="106009"/>
                  <a:pt x="2291686" y="241349"/>
                  <a:pt x="2415653" y="376689"/>
                </a:cubicBezTo>
              </a:path>
            </a:pathLst>
          </a:custGeom>
          <a:noFill/>
          <a:ln>
            <a:solidFill>
              <a:srgbClr val="00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27784" y="3870340"/>
            <a:ext cx="2547849" cy="346921"/>
          </a:xfrm>
          <a:custGeom>
            <a:avLst/>
            <a:gdLst>
              <a:gd name="connsiteX0" fmla="*/ 0 w 1665027"/>
              <a:gd name="connsiteY0" fmla="*/ 0 h 300053"/>
              <a:gd name="connsiteX1" fmla="*/ 668740 w 1665027"/>
              <a:gd name="connsiteY1" fmla="*/ 272956 h 300053"/>
              <a:gd name="connsiteX2" fmla="*/ 1132764 w 1665027"/>
              <a:gd name="connsiteY2" fmla="*/ 259308 h 300053"/>
              <a:gd name="connsiteX3" fmla="*/ 1665027 w 1665027"/>
              <a:gd name="connsiteY3" fmla="*/ 0 h 30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027" h="300053">
                <a:moveTo>
                  <a:pt x="0" y="0"/>
                </a:moveTo>
                <a:cubicBezTo>
                  <a:pt x="239973" y="114869"/>
                  <a:pt x="479946" y="229738"/>
                  <a:pt x="668740" y="272956"/>
                </a:cubicBezTo>
                <a:cubicBezTo>
                  <a:pt x="857534" y="316174"/>
                  <a:pt x="966716" y="304801"/>
                  <a:pt x="1132764" y="259308"/>
                </a:cubicBezTo>
                <a:cubicBezTo>
                  <a:pt x="1298812" y="213815"/>
                  <a:pt x="1481919" y="106907"/>
                  <a:pt x="1665027" y="0"/>
                </a:cubicBezTo>
              </a:path>
            </a:pathLst>
          </a:custGeom>
          <a:noFill/>
          <a:ln>
            <a:solidFill>
              <a:srgbClr val="00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42315" y="836712"/>
            <a:ext cx="7260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Lemma: </a:t>
            </a:r>
            <a:r>
              <a:rPr lang="en-US" sz="2800" dirty="0" smtClean="0"/>
              <a:t>If n/2 bits cannot be routed in </a:t>
            </a:r>
            <a:r>
              <a:rPr lang="en-US" sz="2800" b="1" dirty="0" smtClean="0"/>
              <a:t>G</a:t>
            </a:r>
            <a:r>
              <a:rPr lang="en-US" sz="2800" dirty="0" smtClean="0"/>
              <a:t> in time </a:t>
            </a:r>
            <a:r>
              <a:rPr lang="en-US" sz="2800" dirty="0"/>
              <a:t>2t </a:t>
            </a:r>
            <a:r>
              <a:rPr lang="en-US" sz="2800" dirty="0" smtClean="0"/>
              <a:t>from </a:t>
            </a:r>
            <a:r>
              <a:rPr lang="en-US" sz="2800" b="1" dirty="0" smtClean="0">
                <a:solidFill>
                  <a:srgbClr val="FF0000"/>
                </a:solidFill>
                <a:latin typeface="cmmi10"/>
              </a:rPr>
              <a:t>a</a:t>
            </a:r>
            <a:r>
              <a:rPr lang="en-US" sz="2800" dirty="0" smtClean="0"/>
              <a:t> to </a:t>
            </a:r>
            <a:r>
              <a:rPr lang="en-US" sz="2800" b="1" dirty="0" smtClean="0">
                <a:solidFill>
                  <a:srgbClr val="0000FF"/>
                </a:solidFill>
                <a:latin typeface="cmmi10"/>
              </a:rPr>
              <a:t>b</a:t>
            </a:r>
            <a:r>
              <a:rPr lang="en-US" sz="2800" dirty="0" smtClean="0"/>
              <a:t>, then: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324" y="4705979"/>
            <a:ext cx="1601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Special Edges</a:t>
            </a:r>
            <a:endParaRPr lang="en-US" sz="2000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995701" y="2758608"/>
            <a:ext cx="1056019" cy="194737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1008215" y="3985583"/>
            <a:ext cx="1979609" cy="72039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73" y="5373216"/>
            <a:ext cx="422060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79" y="-9939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Simulating Almost Layered Graphs</a:t>
            </a:r>
            <a:endParaRPr lang="en-CA" b="1" dirty="0">
              <a:solidFill>
                <a:schemeClr val="tx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91880" y="4235395"/>
            <a:ext cx="1129268" cy="2145934"/>
            <a:chOff x="5562600" y="2150005"/>
            <a:chExt cx="979091" cy="1888595"/>
          </a:xfrm>
        </p:grpSpPr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Freeform 30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23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23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Oval 35"/>
          <p:cNvSpPr/>
          <p:nvPr/>
        </p:nvSpPr>
        <p:spPr>
          <a:xfrm>
            <a:off x="1619672" y="247041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788119" y="2276872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mmi10"/>
              </a:rPr>
              <a:t>b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15616" y="2276872"/>
            <a:ext cx="344801" cy="478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mmi10"/>
              </a:rPr>
              <a:t>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96494" y="1478158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16386" y="1484784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11958" y="1497728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84938" y="1484784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288594" y="1517650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96688" y="1484784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619672" y="199277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19672" y="155679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619672" y="2928876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19672" y="336092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487484" y="247041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487484" y="199277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487484" y="155679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87484" y="2928876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87484" y="336092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355976" y="247041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355976" y="199277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355976" y="155679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355976" y="2928876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355976" y="336092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967786" y="247041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967786" y="199277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967786" y="155679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967786" y="2928876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967786" y="336092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683056" y="247041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683056" y="199277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683056" y="155679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683056" y="2928876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683056" y="336092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456036" y="247041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456036" y="199277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456036" y="155679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56036" y="2928876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456036" y="336092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08236" y="105273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0</a:t>
            </a:r>
            <a:endParaRPr lang="en-US" b="1" baseline="-25000" dirty="0"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44340" y="105273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>
                <a:latin typeface="Calibri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316548" y="105273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V</a:t>
            </a:r>
            <a:r>
              <a:rPr lang="en-US" b="1" baseline="-25000" dirty="0" err="1" smtClean="0">
                <a:latin typeface="Calibri"/>
              </a:rPr>
              <a:t>t</a:t>
            </a:r>
            <a:endParaRPr lang="en-US" b="1" baseline="-25000" dirty="0"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94798" y="105273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2t-1</a:t>
            </a:r>
            <a:endParaRPr lang="en-US" b="1" baseline="-25000" dirty="0">
              <a:latin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39912" y="111545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2t</a:t>
            </a:r>
            <a:endParaRPr lang="en-US" b="1" baseline="-25000" dirty="0"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08304" y="111545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2t+1</a:t>
            </a:r>
            <a:endParaRPr lang="en-US" b="1" baseline="-25000" dirty="0"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26081" y="1691516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98289" y="1691516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823581" y="1835532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964070" y="1619508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679340" y="1691516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452320" y="1691516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4370916" y="3709481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</a:t>
            </a:r>
            <a:endParaRPr lang="en-US" sz="3600" b="1" dirty="0"/>
          </a:p>
        </p:txBody>
      </p:sp>
      <p:sp>
        <p:nvSpPr>
          <p:cNvPr id="96" name="Rectangle 95"/>
          <p:cNvSpPr/>
          <p:nvPr/>
        </p:nvSpPr>
        <p:spPr>
          <a:xfrm>
            <a:off x="3203848" y="1504877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271230" y="2490510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71230" y="201286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271230" y="1576885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271230" y="2948969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271230" y="338101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231802" y="107282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>
                <a:latin typeface="Calibri"/>
              </a:rPr>
              <a:t>2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513543" y="1700808"/>
            <a:ext cx="45719" cy="17281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961922" y="1484784"/>
            <a:ext cx="427422" cy="2140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033020" y="2470417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033020" y="199277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033020" y="1556792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079772" y="2928876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033020" y="3360924"/>
            <a:ext cx="212308" cy="1400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860032" y="105273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V</a:t>
            </a:r>
            <a:r>
              <a:rPr lang="en-US" b="1" baseline="-25000" dirty="0" smtClean="0">
                <a:latin typeface="Calibri"/>
              </a:rPr>
              <a:t>t+1</a:t>
            </a:r>
            <a:endParaRPr lang="en-US" b="1" baseline="-25000" dirty="0"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029304" y="1763524"/>
            <a:ext cx="45719" cy="172819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124688" y="1696876"/>
            <a:ext cx="1644520" cy="376689"/>
          </a:xfrm>
          <a:custGeom>
            <a:avLst/>
            <a:gdLst>
              <a:gd name="connsiteX0" fmla="*/ 0 w 2415653"/>
              <a:gd name="connsiteY0" fmla="*/ 376689 h 376689"/>
              <a:gd name="connsiteX1" fmla="*/ 709683 w 2415653"/>
              <a:gd name="connsiteY1" fmla="*/ 35495 h 376689"/>
              <a:gd name="connsiteX2" fmla="*/ 1883391 w 2415653"/>
              <a:gd name="connsiteY2" fmla="*/ 49143 h 376689"/>
              <a:gd name="connsiteX3" fmla="*/ 2415653 w 2415653"/>
              <a:gd name="connsiteY3" fmla="*/ 376689 h 37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653" h="376689">
                <a:moveTo>
                  <a:pt x="0" y="376689"/>
                </a:moveTo>
                <a:cubicBezTo>
                  <a:pt x="197892" y="233387"/>
                  <a:pt x="395785" y="90086"/>
                  <a:pt x="709683" y="35495"/>
                </a:cubicBezTo>
                <a:cubicBezTo>
                  <a:pt x="1023582" y="-19096"/>
                  <a:pt x="1599063" y="-7723"/>
                  <a:pt x="1883391" y="49143"/>
                </a:cubicBezTo>
                <a:cubicBezTo>
                  <a:pt x="2167719" y="106009"/>
                  <a:pt x="2291686" y="241349"/>
                  <a:pt x="2415653" y="376689"/>
                </a:cubicBezTo>
              </a:path>
            </a:pathLst>
          </a:custGeom>
          <a:noFill/>
          <a:ln>
            <a:solidFill>
              <a:srgbClr val="00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1763688" y="1700809"/>
            <a:ext cx="1613696" cy="342794"/>
          </a:xfrm>
          <a:custGeom>
            <a:avLst/>
            <a:gdLst>
              <a:gd name="connsiteX0" fmla="*/ 0 w 2415653"/>
              <a:gd name="connsiteY0" fmla="*/ 376689 h 376689"/>
              <a:gd name="connsiteX1" fmla="*/ 709683 w 2415653"/>
              <a:gd name="connsiteY1" fmla="*/ 35495 h 376689"/>
              <a:gd name="connsiteX2" fmla="*/ 1883391 w 2415653"/>
              <a:gd name="connsiteY2" fmla="*/ 49143 h 376689"/>
              <a:gd name="connsiteX3" fmla="*/ 2415653 w 2415653"/>
              <a:gd name="connsiteY3" fmla="*/ 376689 h 37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653" h="376689">
                <a:moveTo>
                  <a:pt x="0" y="376689"/>
                </a:moveTo>
                <a:cubicBezTo>
                  <a:pt x="197892" y="233387"/>
                  <a:pt x="395785" y="90086"/>
                  <a:pt x="709683" y="35495"/>
                </a:cubicBezTo>
                <a:cubicBezTo>
                  <a:pt x="1023582" y="-19096"/>
                  <a:pt x="1599063" y="-7723"/>
                  <a:pt x="1883391" y="49143"/>
                </a:cubicBezTo>
                <a:cubicBezTo>
                  <a:pt x="2167719" y="106009"/>
                  <a:pt x="2291686" y="241349"/>
                  <a:pt x="2415653" y="376689"/>
                </a:cubicBezTo>
              </a:path>
            </a:pathLst>
          </a:custGeom>
          <a:noFill/>
          <a:ln>
            <a:solidFill>
              <a:srgbClr val="00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27784" y="2996952"/>
            <a:ext cx="2547849" cy="346921"/>
          </a:xfrm>
          <a:custGeom>
            <a:avLst/>
            <a:gdLst>
              <a:gd name="connsiteX0" fmla="*/ 0 w 1665027"/>
              <a:gd name="connsiteY0" fmla="*/ 0 h 300053"/>
              <a:gd name="connsiteX1" fmla="*/ 668740 w 1665027"/>
              <a:gd name="connsiteY1" fmla="*/ 272956 h 300053"/>
              <a:gd name="connsiteX2" fmla="*/ 1132764 w 1665027"/>
              <a:gd name="connsiteY2" fmla="*/ 259308 h 300053"/>
              <a:gd name="connsiteX3" fmla="*/ 1665027 w 1665027"/>
              <a:gd name="connsiteY3" fmla="*/ 0 h 30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027" h="300053">
                <a:moveTo>
                  <a:pt x="0" y="0"/>
                </a:moveTo>
                <a:cubicBezTo>
                  <a:pt x="239973" y="114869"/>
                  <a:pt x="479946" y="229738"/>
                  <a:pt x="668740" y="272956"/>
                </a:cubicBezTo>
                <a:cubicBezTo>
                  <a:pt x="857534" y="316174"/>
                  <a:pt x="966716" y="304801"/>
                  <a:pt x="1132764" y="259308"/>
                </a:cubicBezTo>
                <a:cubicBezTo>
                  <a:pt x="1298812" y="213815"/>
                  <a:pt x="1481919" y="106907"/>
                  <a:pt x="1665027" y="0"/>
                </a:cubicBezTo>
              </a:path>
            </a:pathLst>
          </a:custGeom>
          <a:noFill/>
          <a:ln>
            <a:solidFill>
              <a:srgbClr val="00E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73" y="7029400"/>
            <a:ext cx="4220607" cy="504056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323528" y="4032646"/>
            <a:ext cx="1368153" cy="2348682"/>
            <a:chOff x="1645917" y="2150005"/>
            <a:chExt cx="1627333" cy="1888595"/>
          </a:xfrm>
        </p:grpSpPr>
        <p:sp>
          <p:nvSpPr>
            <p:cNvPr id="126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7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8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0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1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Arrow Connector 4"/>
          <p:cNvCxnSpPr/>
          <p:nvPr/>
        </p:nvCxnSpPr>
        <p:spPr>
          <a:xfrm>
            <a:off x="1923916" y="4473035"/>
            <a:ext cx="1453468" cy="213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907704" y="4869971"/>
            <a:ext cx="146968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1907704" y="5267592"/>
            <a:ext cx="146968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907704" y="5733256"/>
            <a:ext cx="152383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1869300" y="6148596"/>
            <a:ext cx="1508084" cy="1670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75856" y="170080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457194" y="17008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2411760" y="26369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148064" y="197954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080036" y="26276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30670" y="191683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88" y="4149080"/>
            <a:ext cx="611135" cy="2931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81128"/>
            <a:ext cx="648072" cy="28803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41168"/>
            <a:ext cx="559310" cy="3048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88" y="5373216"/>
            <a:ext cx="675227" cy="3001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805264"/>
            <a:ext cx="558189" cy="304190"/>
          </a:xfrm>
          <a:prstGeom prst="rect">
            <a:avLst/>
          </a:prstGeom>
        </p:spPr>
      </p:pic>
      <p:cxnSp>
        <p:nvCxnSpPr>
          <p:cNvPr id="152" name="Straight Connector 151"/>
          <p:cNvCxnSpPr/>
          <p:nvPr/>
        </p:nvCxnSpPr>
        <p:spPr>
          <a:xfrm flipH="1">
            <a:off x="2487485" y="6237312"/>
            <a:ext cx="23443" cy="5486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608781" y="4619836"/>
            <a:ext cx="180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Commn</a:t>
            </a:r>
            <a:r>
              <a:rPr lang="en-US" sz="2400" b="1" dirty="0" smtClean="0"/>
              <a:t> Cost</a:t>
            </a:r>
            <a:endParaRPr lang="en-US" sz="2400" b="1" dirty="0"/>
          </a:p>
        </p:txBody>
      </p:sp>
      <p:pic>
        <p:nvPicPr>
          <p:cNvPr id="156" name="Picture 15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81" y="5149405"/>
            <a:ext cx="3390924" cy="40496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4847203" y="514066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·</a:t>
            </a:r>
            <a:endParaRPr lang="en-US" dirty="0">
              <a:latin typeface="cmsy10"/>
            </a:endParaRPr>
          </a:p>
        </p:txBody>
      </p:sp>
    </p:spTree>
    <p:extLst>
      <p:ext uri="{BB962C8B-B14F-4D97-AF65-F5344CB8AC3E}">
        <p14:creationId xmlns:p14="http://schemas.microsoft.com/office/powerpoint/2010/main" val="26491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12" grpId="0" animBg="1"/>
      <p:bldP spid="120" grpId="0" animBg="1"/>
      <p:bldP spid="1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46" y="-26276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Timed Graph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6008" y="20499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660066"/>
                </a:solidFill>
                <a:latin typeface="cmmi10"/>
              </a:rPr>
              <a:t>G</a:t>
            </a:r>
            <a:r>
              <a:rPr lang="en-US" sz="3200" b="1" dirty="0">
                <a:solidFill>
                  <a:srgbClr val="660066"/>
                </a:solidFill>
              </a:rPr>
              <a:t> </a:t>
            </a:r>
            <a:r>
              <a:rPr lang="en-US" sz="3200" b="1" dirty="0" smtClean="0">
                <a:solidFill>
                  <a:srgbClr val="660066"/>
                </a:solidFill>
                <a:latin typeface="cmsy10"/>
              </a:rPr>
              <a:t>´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1403648" y="1633866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824989" y="2731366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037152" y="2059293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>
            <a:stCxn id="92" idx="7"/>
          </p:cNvCxnSpPr>
          <p:nvPr/>
        </p:nvCxnSpPr>
        <p:spPr>
          <a:xfrm flipV="1">
            <a:off x="1658710" y="1525421"/>
            <a:ext cx="721028" cy="1533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92" idx="5"/>
            <a:endCxn id="102" idx="1"/>
          </p:cNvCxnSpPr>
          <p:nvPr/>
        </p:nvCxnSpPr>
        <p:spPr>
          <a:xfrm>
            <a:off x="1658710" y="1895424"/>
            <a:ext cx="210041" cy="8808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92" idx="6"/>
            <a:endCxn id="113" idx="1"/>
          </p:cNvCxnSpPr>
          <p:nvPr/>
        </p:nvCxnSpPr>
        <p:spPr>
          <a:xfrm>
            <a:off x="1702472" y="1787083"/>
            <a:ext cx="378442" cy="3170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13" idx="6"/>
          </p:cNvCxnSpPr>
          <p:nvPr/>
        </p:nvCxnSpPr>
        <p:spPr>
          <a:xfrm flipV="1">
            <a:off x="2335976" y="2167634"/>
            <a:ext cx="342586" cy="448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02" idx="7"/>
          </p:cNvCxnSpPr>
          <p:nvPr/>
        </p:nvCxnSpPr>
        <p:spPr>
          <a:xfrm flipV="1">
            <a:off x="2080051" y="2212510"/>
            <a:ext cx="704161" cy="5637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678562" y="11247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Y</a:t>
            </a:r>
            <a:endParaRPr lang="en-US" baseline="-25000" dirty="0">
              <a:solidFill>
                <a:srgbClr val="660066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933624" y="1874627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Z</a:t>
            </a:r>
            <a:endParaRPr lang="en-US" baseline="-25000" dirty="0">
              <a:solidFill>
                <a:srgbClr val="660066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108555" y="178955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U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619672" y="301369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V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460483" y="135750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T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79470" y="3635732"/>
            <a:ext cx="2304256" cy="2601580"/>
            <a:chOff x="1043608" y="3635732"/>
            <a:chExt cx="2304256" cy="2601580"/>
          </a:xfrm>
        </p:grpSpPr>
        <p:grpSp>
          <p:nvGrpSpPr>
            <p:cNvPr id="3" name="Group 2"/>
            <p:cNvGrpSpPr/>
            <p:nvPr/>
          </p:nvGrpSpPr>
          <p:grpSpPr>
            <a:xfrm>
              <a:off x="1043608" y="3635732"/>
              <a:ext cx="586856" cy="2601580"/>
              <a:chOff x="1043608" y="3635732"/>
              <a:chExt cx="586856" cy="260158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1331640" y="3842646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100232" y="363573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0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31640" y="4360207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1142942" y="415385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Y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0</a:t>
                </a:r>
                <a:endParaRPr lang="en-US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320933" y="4869160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1043608" y="4725144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U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0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20933" y="5373216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1043608" y="52292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Z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0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320933" y="5930878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043608" y="5786862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V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0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2750301" y="3635732"/>
              <a:ext cx="597563" cy="2601580"/>
              <a:chOff x="1320933" y="3635732"/>
              <a:chExt cx="597563" cy="260158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1331640" y="3842646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486448" y="363573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r>
                  <a:rPr lang="en-US" baseline="30000" dirty="0">
                    <a:solidFill>
                      <a:srgbClr val="660066"/>
                    </a:solidFill>
                    <a:latin typeface="Calibri"/>
                  </a:rPr>
                  <a:t>1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331640" y="4360207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1543072" y="415385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Y</a:t>
                </a:r>
                <a:r>
                  <a:rPr lang="en-US" baseline="30000" dirty="0">
                    <a:solidFill>
                      <a:srgbClr val="660066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320933" y="4869160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1507806" y="4653136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U</a:t>
                </a:r>
                <a:r>
                  <a:rPr lang="en-US" baseline="30000" dirty="0">
                    <a:solidFill>
                      <a:srgbClr val="660066"/>
                    </a:solidFill>
                    <a:latin typeface="Calibri"/>
                  </a:rPr>
                  <a:t>1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320933" y="5373216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547882" y="52292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Z</a:t>
                </a:r>
                <a:r>
                  <a:rPr lang="en-US" baseline="30000" dirty="0">
                    <a:solidFill>
                      <a:srgbClr val="660066"/>
                    </a:solidFill>
                    <a:latin typeface="Calibri"/>
                  </a:rPr>
                  <a:t>1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320933" y="5930878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523836" y="5786862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V</a:t>
                </a:r>
                <a:r>
                  <a:rPr lang="en-US" baseline="30000" dirty="0">
                    <a:solidFill>
                      <a:srgbClr val="660066"/>
                    </a:solidFill>
                    <a:latin typeface="Calibri"/>
                  </a:rPr>
                  <a:t>1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</p:grpSp>
        <p:cxnSp>
          <p:nvCxnSpPr>
            <p:cNvPr id="5" name="Straight Arrow Connector 4"/>
            <p:cNvCxnSpPr>
              <a:stCxn id="162" idx="5"/>
              <a:endCxn id="175" idx="2"/>
            </p:cNvCxnSpPr>
            <p:nvPr/>
          </p:nvCxnSpPr>
          <p:spPr>
            <a:xfrm>
              <a:off x="1586702" y="4104204"/>
              <a:ext cx="1174306" cy="409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>
              <a:off x="1608993" y="4149080"/>
              <a:ext cx="1162807" cy="873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164" idx="6"/>
              <a:endCxn id="173" idx="3"/>
            </p:cNvCxnSpPr>
            <p:nvPr/>
          </p:nvCxnSpPr>
          <p:spPr>
            <a:xfrm flipV="1">
              <a:off x="1630464" y="4104204"/>
              <a:ext cx="1174306" cy="409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endCxn id="173" idx="2"/>
            </p:cNvCxnSpPr>
            <p:nvPr/>
          </p:nvCxnSpPr>
          <p:spPr>
            <a:xfrm flipV="1">
              <a:off x="1619672" y="3995863"/>
              <a:ext cx="1141336" cy="9453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66" idx="6"/>
            </p:cNvCxnSpPr>
            <p:nvPr/>
          </p:nvCxnSpPr>
          <p:spPr>
            <a:xfrm>
              <a:off x="1619757" y="5022377"/>
              <a:ext cx="1097555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endCxn id="177" idx="2"/>
            </p:cNvCxnSpPr>
            <p:nvPr/>
          </p:nvCxnSpPr>
          <p:spPr>
            <a:xfrm flipV="1">
              <a:off x="1619672" y="5022377"/>
              <a:ext cx="1130629" cy="4228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162" idx="5"/>
            </p:cNvCxnSpPr>
            <p:nvPr/>
          </p:nvCxnSpPr>
          <p:spPr>
            <a:xfrm>
              <a:off x="1586702" y="4104204"/>
              <a:ext cx="1195777" cy="19170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>
              <a:off x="1619672" y="5517232"/>
              <a:ext cx="1097555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1619672" y="5598439"/>
              <a:ext cx="1130629" cy="4228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endCxn id="173" idx="3"/>
            </p:cNvCxnSpPr>
            <p:nvPr/>
          </p:nvCxnSpPr>
          <p:spPr>
            <a:xfrm flipV="1">
              <a:off x="1619672" y="4104204"/>
              <a:ext cx="1185098" cy="18450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5539910" y="3635732"/>
            <a:ext cx="2277006" cy="2601580"/>
            <a:chOff x="1043608" y="3635732"/>
            <a:chExt cx="2277006" cy="2601580"/>
          </a:xfrm>
        </p:grpSpPr>
        <p:grpSp>
          <p:nvGrpSpPr>
            <p:cNvPr id="215" name="Group 214"/>
            <p:cNvGrpSpPr/>
            <p:nvPr/>
          </p:nvGrpSpPr>
          <p:grpSpPr>
            <a:xfrm>
              <a:off x="1043608" y="3635732"/>
              <a:ext cx="586856" cy="2601580"/>
              <a:chOff x="1043608" y="3635732"/>
              <a:chExt cx="586856" cy="260158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1331640" y="3842646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100232" y="3635732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t-1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1331640" y="4360207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1142942" y="4153852"/>
                <a:ext cx="468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Y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t-1</a:t>
                </a:r>
                <a:endParaRPr lang="en-US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1320933" y="4869160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1043608" y="4653136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U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t-1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320933" y="5373216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043608" y="5157192"/>
                <a:ext cx="468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Z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t-1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1320933" y="5930878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043608" y="5733256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V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t-1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2750301" y="3635732"/>
              <a:ext cx="570313" cy="2601580"/>
              <a:chOff x="1320933" y="3635732"/>
              <a:chExt cx="570313" cy="2601580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1331640" y="3842646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1486448" y="3635732"/>
                <a:ext cx="348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1331640" y="4360207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1543072" y="4153852"/>
                <a:ext cx="343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660066"/>
                    </a:solidFill>
                    <a:latin typeface="Calibri"/>
                  </a:rPr>
                  <a:t>Y</a:t>
                </a:r>
                <a:r>
                  <a:rPr lang="en-US" baseline="30000" dirty="0" err="1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endParaRPr lang="en-US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1320933" y="4869160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1507806" y="4653136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660066"/>
                    </a:solidFill>
                    <a:latin typeface="Calibri"/>
                  </a:rPr>
                  <a:t>U</a:t>
                </a:r>
                <a:r>
                  <a:rPr lang="en-US" baseline="30000" dirty="0" err="1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320933" y="5373216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1547882" y="5229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660066"/>
                    </a:solidFill>
                    <a:latin typeface="Calibri"/>
                  </a:rPr>
                  <a:t>Z</a:t>
                </a:r>
                <a:r>
                  <a:rPr lang="en-US" baseline="30000" dirty="0" err="1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1320933" y="5930878"/>
                <a:ext cx="298824" cy="30643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523836" y="5786862"/>
                <a:ext cx="367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660066"/>
                    </a:solidFill>
                    <a:latin typeface="Calibri"/>
                  </a:rPr>
                  <a:t>V</a:t>
                </a:r>
                <a:r>
                  <a:rPr lang="en-US" baseline="30000" dirty="0" err="1" smtClean="0">
                    <a:solidFill>
                      <a:srgbClr val="660066"/>
                    </a:solidFill>
                    <a:latin typeface="Calibri"/>
                  </a:rPr>
                  <a:t>t</a:t>
                </a:r>
                <a:endParaRPr lang="en-US" sz="2000" baseline="30000" dirty="0">
                  <a:solidFill>
                    <a:srgbClr val="660066"/>
                  </a:solidFill>
                  <a:latin typeface="Calibri"/>
                </a:endParaRPr>
              </a:p>
            </p:txBody>
          </p:sp>
        </p:grpSp>
        <p:cxnSp>
          <p:nvCxnSpPr>
            <p:cNvPr id="217" name="Straight Arrow Connector 216"/>
            <p:cNvCxnSpPr>
              <a:stCxn id="237" idx="5"/>
              <a:endCxn id="229" idx="2"/>
            </p:cNvCxnSpPr>
            <p:nvPr/>
          </p:nvCxnSpPr>
          <p:spPr>
            <a:xfrm>
              <a:off x="1586702" y="4104204"/>
              <a:ext cx="1174306" cy="409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1608993" y="4149080"/>
              <a:ext cx="1162807" cy="873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239" idx="6"/>
              <a:endCxn id="227" idx="3"/>
            </p:cNvCxnSpPr>
            <p:nvPr/>
          </p:nvCxnSpPr>
          <p:spPr>
            <a:xfrm flipV="1">
              <a:off x="1630464" y="4104204"/>
              <a:ext cx="1174306" cy="4092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endCxn id="227" idx="2"/>
            </p:cNvCxnSpPr>
            <p:nvPr/>
          </p:nvCxnSpPr>
          <p:spPr>
            <a:xfrm flipV="1">
              <a:off x="1619672" y="3995863"/>
              <a:ext cx="1141336" cy="9453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stCxn id="241" idx="6"/>
            </p:cNvCxnSpPr>
            <p:nvPr/>
          </p:nvCxnSpPr>
          <p:spPr>
            <a:xfrm>
              <a:off x="1619757" y="5022377"/>
              <a:ext cx="1097555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>
              <a:endCxn id="231" idx="2"/>
            </p:cNvCxnSpPr>
            <p:nvPr/>
          </p:nvCxnSpPr>
          <p:spPr>
            <a:xfrm flipV="1">
              <a:off x="1619672" y="5022377"/>
              <a:ext cx="1130629" cy="4228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37" idx="5"/>
            </p:cNvCxnSpPr>
            <p:nvPr/>
          </p:nvCxnSpPr>
          <p:spPr>
            <a:xfrm>
              <a:off x="1586702" y="4104204"/>
              <a:ext cx="1195777" cy="19170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1619672" y="5517232"/>
              <a:ext cx="1097555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flipV="1">
              <a:off x="1619672" y="5598439"/>
              <a:ext cx="1130629" cy="4228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endCxn id="227" idx="3"/>
            </p:cNvCxnSpPr>
            <p:nvPr/>
          </p:nvCxnSpPr>
          <p:spPr>
            <a:xfrm flipV="1">
              <a:off x="1619672" y="4104204"/>
              <a:ext cx="1185098" cy="18450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8" name="Straight Connector 247"/>
          <p:cNvCxnSpPr/>
          <p:nvPr/>
        </p:nvCxnSpPr>
        <p:spPr>
          <a:xfrm>
            <a:off x="4166256" y="4058827"/>
            <a:ext cx="12631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4166256" y="4542671"/>
            <a:ext cx="12631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4166256" y="5026742"/>
            <a:ext cx="12631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166256" y="5526433"/>
            <a:ext cx="12631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4166256" y="6021288"/>
            <a:ext cx="12631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467544" y="4653136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cmmi10"/>
              </a:rPr>
              <a:t>G</a:t>
            </a:r>
            <a:r>
              <a:rPr lang="en-US" sz="3200" b="1" baseline="30000" dirty="0">
                <a:solidFill>
                  <a:srgbClr val="660066"/>
                </a:solidFill>
                <a:latin typeface="Calibri"/>
              </a:rPr>
              <a:t>t</a:t>
            </a:r>
            <a:r>
              <a:rPr lang="en-US" sz="3200" b="1" dirty="0" smtClean="0">
                <a:solidFill>
                  <a:srgbClr val="660066"/>
                </a:solidFill>
              </a:rPr>
              <a:t> </a:t>
            </a:r>
            <a:r>
              <a:rPr lang="en-US" sz="3200" b="1" dirty="0" smtClean="0">
                <a:solidFill>
                  <a:srgbClr val="660066"/>
                </a:solidFill>
                <a:latin typeface="cmsy10"/>
              </a:rPr>
              <a:t>´</a:t>
            </a:r>
            <a:endParaRPr lang="en-US" sz="2000" baseline="-25000" dirty="0">
              <a:solidFill>
                <a:srgbClr val="660066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19" y="2675053"/>
            <a:ext cx="3186401" cy="419059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96" y="3241113"/>
            <a:ext cx="6624035" cy="426912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>
          <a:xfrm>
            <a:off x="2339752" y="1340768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689000" y="1988840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Our Results-II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1124744"/>
            <a:ext cx="8317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Question:</a:t>
            </a:r>
            <a:r>
              <a:rPr lang="en-US" sz="2800" dirty="0" smtClean="0"/>
              <a:t> What happens when we compose  functions?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293096"/>
            <a:ext cx="263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Natural Algorithm: 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752784" y="2007334"/>
            <a:ext cx="338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</a:t>
            </a:r>
            <a:r>
              <a:rPr lang="en-US" sz="2800" b="1" dirty="0" smtClean="0">
                <a:latin typeface="cmsy10"/>
              </a:rPr>
              <a:t>´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alibri"/>
              </a:rPr>
              <a:t>K</a:t>
            </a:r>
            <a:r>
              <a:rPr lang="en-US" sz="2800" b="1" baseline="-25000" dirty="0" smtClean="0">
                <a:latin typeface="Calibri"/>
              </a:rPr>
              <a:t>1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msy10"/>
              </a:rPr>
              <a:t>[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alibri"/>
              </a:rPr>
              <a:t>K</a:t>
            </a:r>
            <a:r>
              <a:rPr lang="en-US" sz="2800" b="1" baseline="-25000" dirty="0" smtClean="0">
                <a:latin typeface="Calibri"/>
              </a:rPr>
              <a:t>2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msy10"/>
              </a:rPr>
              <a:t>[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MT Extra"/>
                <a:sym typeface="MT Extra"/>
              </a:rPr>
              <a:t>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cmsy10"/>
              </a:rPr>
              <a:t>[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latin typeface="Calibri"/>
              </a:rPr>
              <a:t>K</a:t>
            </a:r>
            <a:r>
              <a:rPr lang="en-US" sz="2800" b="1" baseline="-25000" dirty="0" err="1" smtClean="0">
                <a:latin typeface="Calibri"/>
              </a:rPr>
              <a:t>t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73441"/>
            <a:ext cx="7597582" cy="3894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3059832" y="2530554"/>
            <a:ext cx="432048" cy="342887"/>
          </a:xfrm>
          <a:prstGeom prst="line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02600" y="2511510"/>
            <a:ext cx="413416" cy="342887"/>
          </a:xfrm>
          <a:prstGeom prst="line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68144" y="2511510"/>
            <a:ext cx="1224136" cy="342887"/>
          </a:xfrm>
          <a:prstGeom prst="line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80818"/>
            <a:ext cx="7578583" cy="65389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41479" y="4754761"/>
            <a:ext cx="697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</a:t>
            </a:r>
            <a:r>
              <a:rPr lang="en-US" sz="2400" dirty="0" smtClean="0"/>
              <a:t>Solve each g on </a:t>
            </a:r>
            <a:r>
              <a:rPr lang="en-US" sz="2400" dirty="0" smtClean="0">
                <a:latin typeface="Calibri"/>
              </a:rPr>
              <a:t>K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 and store the answer on node </a:t>
            </a:r>
            <a:r>
              <a:rPr lang="en-US" sz="2400" dirty="0" err="1" smtClean="0">
                <a:latin typeface="Calibri"/>
              </a:rPr>
              <a:t>u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baseline="-25000" dirty="0" smtClean="0">
                <a:latin typeface="Calibri"/>
              </a:rPr>
              <a:t> 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41479" y="5216426"/>
            <a:ext cx="3859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</a:t>
            </a:r>
            <a:r>
              <a:rPr lang="en-US" sz="2400" dirty="0" smtClean="0"/>
              <a:t>Solve </a:t>
            </a:r>
            <a:r>
              <a:rPr lang="en-US" sz="2400" dirty="0" smtClean="0">
                <a:latin typeface="Calibri"/>
              </a:rPr>
              <a:t>f(u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MT Extra"/>
                <a:sym typeface="MT Extra"/>
              </a:rPr>
              <a:t>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alibri"/>
              </a:rPr>
              <a:t>u</a:t>
            </a:r>
            <a:r>
              <a:rPr lang="en-US" sz="2400" baseline="-25000" dirty="0" smtClean="0">
                <a:latin typeface="Calibri"/>
              </a:rPr>
              <a:t>t</a:t>
            </a:r>
            <a:r>
              <a:rPr lang="en-US" sz="2400" dirty="0" smtClean="0"/>
              <a:t>) optimally. 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79512" y="6021288"/>
            <a:ext cx="4000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Question:</a:t>
            </a:r>
            <a:r>
              <a:rPr lang="en-US" sz="2800" dirty="0" smtClean="0"/>
              <a:t> Is that optimal?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529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55" grpId="0"/>
      <p:bldP spid="57" grpId="0"/>
      <p:bldP spid="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Function Composition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737022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Well studied natural task: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Yao’s XOR lemma in computational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lassical communication complexity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Raz-McKenzie’99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Karchmer-Raz-Wigderson’95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Barak et.al’13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Moos et.al’15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Many more…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0299" y="6029393"/>
            <a:ext cx="636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Seems natural in distributed setting!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9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Our Result for Composed Functions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68" y="1484784"/>
            <a:ext cx="86782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technique  for proving </a:t>
            </a:r>
            <a:r>
              <a:rPr lang="en-US" sz="2800" b="1" dirty="0" smtClean="0"/>
              <a:t>Natural Algorithm </a:t>
            </a:r>
            <a:r>
              <a:rPr lang="en-US" sz="2800" dirty="0" smtClean="0"/>
              <a:t>is optimal: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Linear Programs </a:t>
            </a:r>
            <a:r>
              <a:rPr lang="en-US" sz="2800" dirty="0" smtClean="0"/>
              <a:t>represent communication constraints.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Tree </a:t>
            </a:r>
            <a:r>
              <a:rPr lang="en-US" sz="2800" b="1" dirty="0" err="1" smtClean="0">
                <a:solidFill>
                  <a:srgbClr val="0000FF"/>
                </a:solidFill>
              </a:rPr>
              <a:t>embeddings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of graphs.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020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A Special Case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00" y="1268760"/>
            <a:ext cx="6170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Natural Algorithm for </a:t>
            </a:r>
            <a:r>
              <a:rPr lang="en-US" sz="2400" b="1" dirty="0" smtClean="0">
                <a:solidFill>
                  <a:srgbClr val="0000FF"/>
                </a:solidFill>
              </a:rPr>
              <a:t>ED </a:t>
            </a:r>
            <a:r>
              <a:rPr lang="en-US" sz="2400" b="1" dirty="0" smtClean="0">
                <a:solidFill>
                  <a:srgbClr val="0000FF"/>
                </a:solidFill>
                <a:latin typeface="cmsy10"/>
              </a:rPr>
              <a:t>±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</a:rPr>
              <a:t>XOR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400" b="1" dirty="0"/>
              <a:t> </a:t>
            </a:r>
            <a:r>
              <a:rPr lang="en-US" sz="2400" b="1" dirty="0" smtClean="0"/>
              <a:t>on </a:t>
            </a:r>
            <a:r>
              <a:rPr lang="en-US" sz="2400" dirty="0" smtClean="0">
                <a:latin typeface="Calibri"/>
              </a:rPr>
              <a:t>G,K</a:t>
            </a:r>
            <a:r>
              <a:rPr lang="en-US" sz="2400" b="1" baseline="-25000" dirty="0" smtClean="0">
                <a:latin typeface="Calibri"/>
              </a:rPr>
              <a:t>1</a:t>
            </a:r>
            <a:r>
              <a:rPr lang="en-US" sz="2400" b="1" dirty="0" smtClean="0"/>
              <a:t>,</a:t>
            </a:r>
            <a:r>
              <a:rPr lang="en-US" sz="2400" b="1" dirty="0" smtClean="0">
                <a:latin typeface="MT Extra"/>
                <a:sym typeface="MT Extra"/>
              </a:rPr>
              <a:t></a:t>
            </a:r>
            <a:r>
              <a:rPr lang="en-US" sz="2400" b="1" dirty="0" smtClean="0"/>
              <a:t>,</a:t>
            </a:r>
            <a:r>
              <a:rPr lang="en-US" sz="2400" dirty="0" smtClean="0">
                <a:latin typeface="Calibri"/>
              </a:rPr>
              <a:t>K</a:t>
            </a:r>
            <a:r>
              <a:rPr lang="en-US" sz="2400" b="1" baseline="-25000" dirty="0" smtClean="0">
                <a:latin typeface="Calibri"/>
              </a:rPr>
              <a:t>t.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70467" y="1730425"/>
            <a:ext cx="847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Phase-1. </a:t>
            </a:r>
            <a:r>
              <a:rPr lang="en-US" sz="2400" dirty="0" smtClean="0"/>
              <a:t>Solve each </a:t>
            </a:r>
            <a:r>
              <a:rPr lang="en-US" sz="2400" dirty="0" err="1" smtClean="0">
                <a:latin typeface="Calibri"/>
              </a:rPr>
              <a:t>XOR</a:t>
            </a:r>
            <a:r>
              <a:rPr lang="en-US" sz="2400" baseline="-25000" dirty="0" err="1" smtClean="0">
                <a:latin typeface="Calibri"/>
              </a:rPr>
              <a:t>n</a:t>
            </a:r>
            <a:r>
              <a:rPr lang="en-US" sz="2400" dirty="0" smtClean="0"/>
              <a:t> on </a:t>
            </a:r>
            <a:r>
              <a:rPr lang="en-US" sz="2400" dirty="0" smtClean="0">
                <a:latin typeface="Calibri"/>
              </a:rPr>
              <a:t>K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 and store the answer on node </a:t>
            </a:r>
            <a:r>
              <a:rPr lang="en-US" sz="2400" dirty="0" err="1" smtClean="0">
                <a:latin typeface="Calibri"/>
              </a:rPr>
              <a:t>u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baseline="-25000" dirty="0" smtClean="0">
                <a:latin typeface="Calibri"/>
              </a:rPr>
              <a:t> 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70467" y="2192090"/>
            <a:ext cx="492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Phase-2. </a:t>
            </a:r>
            <a:r>
              <a:rPr lang="en-US" sz="2400" dirty="0" smtClean="0"/>
              <a:t>Solve </a:t>
            </a:r>
            <a:r>
              <a:rPr lang="en-US" sz="2400" dirty="0" smtClean="0">
                <a:latin typeface="Calibri"/>
              </a:rPr>
              <a:t>ED(u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MT Extra"/>
                <a:sym typeface="MT Extra"/>
              </a:rPr>
              <a:t>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Calibri"/>
              </a:rPr>
              <a:t>u</a:t>
            </a:r>
            <a:r>
              <a:rPr lang="en-US" sz="2400" baseline="-25000" dirty="0" smtClean="0">
                <a:latin typeface="Calibri"/>
              </a:rPr>
              <a:t>t</a:t>
            </a:r>
            <a:r>
              <a:rPr lang="en-US" sz="2400" dirty="0" smtClean="0"/>
              <a:t>) optimally.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57856" y="2284423"/>
            <a:ext cx="3447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Replace each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u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by a log t bit hash.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Send hashes to median node u.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94084" y="4540264"/>
            <a:ext cx="1429476" cy="14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432369" y="4458697"/>
            <a:ext cx="189280" cy="1929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00712" y="4446202"/>
            <a:ext cx="189280" cy="1929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656911" y="4402453"/>
            <a:ext cx="189280" cy="1929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3" idx="2"/>
          </p:cNvCxnSpPr>
          <p:nvPr/>
        </p:nvCxnSpPr>
        <p:spPr>
          <a:xfrm flipH="1">
            <a:off x="1914359" y="4555189"/>
            <a:ext cx="1518010" cy="115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4" idx="2"/>
          </p:cNvCxnSpPr>
          <p:nvPr/>
        </p:nvCxnSpPr>
        <p:spPr>
          <a:xfrm flipH="1">
            <a:off x="3631043" y="4542694"/>
            <a:ext cx="2469669" cy="149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4" idx="6"/>
          </p:cNvCxnSpPr>
          <p:nvPr/>
        </p:nvCxnSpPr>
        <p:spPr>
          <a:xfrm flipH="1">
            <a:off x="6289992" y="4527770"/>
            <a:ext cx="2347995" cy="149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725079" y="4464457"/>
            <a:ext cx="189280" cy="1929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4804" y="4438740"/>
            <a:ext cx="189280" cy="1929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0" idx="0"/>
          </p:cNvCxnSpPr>
          <p:nvPr/>
        </p:nvCxnSpPr>
        <p:spPr>
          <a:xfrm flipV="1">
            <a:off x="199444" y="3861048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99444" y="4595436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04804" y="5175931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9578" y="3647838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819719" y="3861048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819719" y="4595436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725079" y="5175931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29853" y="3647838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527009" y="3861048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527009" y="4595436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432369" y="5175931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437143" y="3647838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195352" y="3861048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195352" y="4595436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100712" y="5175931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105486" y="3647838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8751551" y="3861048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751551" y="4595436"/>
            <a:ext cx="0" cy="57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8656911" y="5175931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661685" y="3647838"/>
            <a:ext cx="189280" cy="19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420" y="327850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0" y="544522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06190" y="327850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80770" y="544522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Y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40064" y="327850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314644" y="544522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Y</a:t>
            </a:r>
            <a:r>
              <a:rPr lang="en-US" baseline="-25000" dirty="0">
                <a:latin typeface="Calibri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37834" y="3278506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/2</a:t>
            </a:r>
            <a:endParaRPr lang="en-US" baseline="-25000" dirty="0">
              <a:latin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12414" y="5445224"/>
            <a:ext cx="48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/2</a:t>
            </a:r>
            <a:endParaRPr lang="en-US" baseline="-25000" dirty="0"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94033" y="3278506"/>
            <a:ext cx="35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>
                <a:latin typeface="Calibri"/>
              </a:rPr>
              <a:t>t</a:t>
            </a:r>
            <a:endParaRPr lang="en-US" baseline="-25000" dirty="0"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568613" y="5445224"/>
            <a:ext cx="34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>
                <a:latin typeface="Calibri"/>
              </a:rPr>
              <a:t>t</a:t>
            </a:r>
            <a:endParaRPr lang="en-US" baseline="-25000" dirty="0"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73" y="5980032"/>
            <a:ext cx="114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K</a:t>
            </a:r>
            <a:r>
              <a:rPr lang="en-US" b="1" baseline="-25000" dirty="0" smtClean="0">
                <a:latin typeface="Calibri"/>
              </a:rPr>
              <a:t>i</a:t>
            </a:r>
            <a:r>
              <a:rPr lang="en-US" b="1" dirty="0" smtClean="0"/>
              <a:t> = (</a:t>
            </a:r>
            <a:r>
              <a:rPr lang="en-US" b="1" dirty="0" smtClean="0">
                <a:latin typeface="Calibri"/>
              </a:rPr>
              <a:t>X</a:t>
            </a:r>
            <a:r>
              <a:rPr lang="en-US" b="1" baseline="-25000" dirty="0" smtClean="0">
                <a:latin typeface="Calibri"/>
              </a:rPr>
              <a:t>i</a:t>
            </a:r>
            <a:r>
              <a:rPr lang="en-US" b="1" dirty="0" smtClean="0"/>
              <a:t>, </a:t>
            </a:r>
            <a:r>
              <a:rPr lang="en-US" b="1" dirty="0" smtClean="0">
                <a:latin typeface="Calibri"/>
              </a:rPr>
              <a:t>Y</a:t>
            </a:r>
            <a:r>
              <a:rPr lang="en-US" b="1" baseline="-25000" dirty="0" smtClean="0">
                <a:latin typeface="Calibri"/>
              </a:rPr>
              <a:t>i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42358" y="6399425"/>
            <a:ext cx="140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|</a:t>
            </a:r>
            <a:r>
              <a:rPr lang="en-US" b="1" dirty="0" smtClean="0">
                <a:latin typeface="Calibri"/>
              </a:rPr>
              <a:t>X</a:t>
            </a:r>
            <a:r>
              <a:rPr lang="en-US" b="1" baseline="-25000" dirty="0" smtClean="0">
                <a:latin typeface="Calibri"/>
              </a:rPr>
              <a:t>i</a:t>
            </a:r>
            <a:r>
              <a:rPr lang="en-US" b="1" dirty="0" smtClean="0"/>
              <a:t>|</a:t>
            </a:r>
            <a:r>
              <a:rPr lang="en-US" b="1" dirty="0"/>
              <a:t>=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 smtClean="0">
                <a:latin typeface="Calibri"/>
              </a:rPr>
              <a:t>Y</a:t>
            </a:r>
            <a:r>
              <a:rPr lang="en-US" b="1" baseline="-25000" dirty="0" smtClean="0">
                <a:latin typeface="Calibri"/>
              </a:rPr>
              <a:t>i</a:t>
            </a:r>
            <a:r>
              <a:rPr lang="en-US" b="1" dirty="0" smtClean="0"/>
              <a:t>|= n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33479" y="329551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 a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3479" y="54134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 b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056194" y="325093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 a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015050" y="542525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 b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23502" y="328258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 a</a:t>
            </a:r>
            <a:r>
              <a:rPr lang="en-US" baseline="-25000" dirty="0">
                <a:latin typeface="Calibri"/>
              </a:rPr>
              <a:t>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23502" y="540056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 b</a:t>
            </a:r>
            <a:r>
              <a:rPr lang="en-US" baseline="-25000" dirty="0">
                <a:latin typeface="Calibri"/>
              </a:rPr>
              <a:t>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493508" y="3307277"/>
            <a:ext cx="71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 a</a:t>
            </a:r>
            <a:r>
              <a:rPr lang="en-US" baseline="-25000" dirty="0" smtClean="0">
                <a:latin typeface="Calibri"/>
              </a:rPr>
              <a:t>t/2</a:t>
            </a:r>
            <a:endParaRPr lang="en-US" baseline="-25000" dirty="0"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93508" y="5425259"/>
            <a:ext cx="72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b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/2</a:t>
            </a:r>
            <a:endParaRPr lang="en-US" baseline="-25000" dirty="0"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948762" y="3327242"/>
            <a:ext cx="6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a</a:t>
            </a:r>
            <a:r>
              <a:rPr lang="en-US" baseline="-25000" dirty="0">
                <a:latin typeface="Calibri"/>
              </a:rPr>
              <a:t>t</a:t>
            </a:r>
            <a:r>
              <a:rPr lang="en-US" dirty="0" smtClean="0">
                <a:latin typeface="cmsy10"/>
              </a:rPr>
              <a:t> </a:t>
            </a:r>
            <a:r>
              <a:rPr lang="en-US" dirty="0">
                <a:latin typeface="cmsy10"/>
              </a:rPr>
              <a:t>»</a:t>
            </a:r>
            <a:endParaRPr lang="en-US" baseline="-25000" dirty="0"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948762" y="5445224"/>
            <a:ext cx="6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b</a:t>
            </a:r>
            <a:r>
              <a:rPr lang="en-US" baseline="-25000" dirty="0" err="1">
                <a:latin typeface="Calibri"/>
              </a:rPr>
              <a:t>t</a:t>
            </a:r>
            <a:r>
              <a:rPr lang="en-US" dirty="0" smtClean="0">
                <a:latin typeface="cmsy10"/>
              </a:rPr>
              <a:t> </a:t>
            </a:r>
            <a:r>
              <a:rPr lang="en-US" dirty="0">
                <a:latin typeface="cmsy10"/>
              </a:rPr>
              <a:t>»</a:t>
            </a:r>
            <a:endParaRPr lang="en-US" baseline="-25000" dirty="0"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842092" y="603009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|</a:t>
            </a:r>
            <a:r>
              <a:rPr lang="en-US" b="1" dirty="0" err="1" smtClean="0"/>
              <a:t>a</a:t>
            </a:r>
            <a:r>
              <a:rPr lang="en-US" b="1" baseline="-25000" dirty="0" err="1" smtClean="0">
                <a:latin typeface="Calibri"/>
              </a:rPr>
              <a:t>i</a:t>
            </a:r>
            <a:r>
              <a:rPr lang="en-US" b="1" dirty="0" smtClean="0"/>
              <a:t>|</a:t>
            </a:r>
            <a:r>
              <a:rPr lang="en-US" b="1" dirty="0"/>
              <a:t>=</a:t>
            </a:r>
            <a:r>
              <a:rPr lang="en-US" b="1" dirty="0" smtClean="0"/>
              <a:t> |b</a:t>
            </a:r>
            <a:r>
              <a:rPr lang="en-US" b="1" baseline="-25000" dirty="0" smtClean="0">
                <a:latin typeface="Calibri"/>
              </a:rPr>
              <a:t>i</a:t>
            </a:r>
            <a:r>
              <a:rPr lang="en-US" b="1" dirty="0" smtClean="0"/>
              <a:t>|= O(log t)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4084" y="3861048"/>
            <a:ext cx="0" cy="541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4084" y="4657440"/>
            <a:ext cx="4774" cy="51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17139" y="419161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u</a:t>
            </a:r>
            <a:r>
              <a:rPr lang="en-US" baseline="-25000" dirty="0" smtClean="0"/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989562" y="641006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u</a:t>
            </a:r>
            <a:r>
              <a:rPr lang="en-US" b="1" baseline="-25000" dirty="0" err="1"/>
              <a:t>i</a:t>
            </a:r>
            <a:r>
              <a:rPr lang="en-US" b="1" dirty="0" smtClean="0">
                <a:latin typeface="Calibri"/>
              </a:rPr>
              <a:t> </a:t>
            </a:r>
            <a:r>
              <a:rPr lang="en-US" b="1" dirty="0" smtClean="0">
                <a:latin typeface="cmsy10"/>
              </a:rPr>
              <a:t>´</a:t>
            </a:r>
            <a:r>
              <a:rPr lang="en-US" b="1" dirty="0" smtClean="0">
                <a:latin typeface="Calibri"/>
              </a:rPr>
              <a:t> </a:t>
            </a:r>
            <a:r>
              <a:rPr lang="en-US" b="1" dirty="0" err="1" smtClean="0">
                <a:latin typeface="Calibri"/>
              </a:rPr>
              <a:t>a</a:t>
            </a:r>
            <a:r>
              <a:rPr lang="en-US" b="1" baseline="-25000" dirty="0" err="1">
                <a:latin typeface="Calibri"/>
              </a:rPr>
              <a:t>i</a:t>
            </a:r>
            <a:r>
              <a:rPr lang="en-US" b="1" dirty="0" smtClean="0">
                <a:latin typeface="cmsy10"/>
              </a:rPr>
              <a:t> </a:t>
            </a:r>
            <a:r>
              <a:rPr lang="en-US" b="1" dirty="0">
                <a:latin typeface="cmsy10"/>
              </a:rPr>
              <a:t>© </a:t>
            </a:r>
            <a:r>
              <a:rPr lang="en-US" b="1" dirty="0" smtClean="0"/>
              <a:t>b</a:t>
            </a:r>
            <a:r>
              <a:rPr lang="en-US" b="1" baseline="-25000" dirty="0"/>
              <a:t>i</a:t>
            </a:r>
            <a:endParaRPr lang="en-US" b="1" baseline="-25000" dirty="0"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863673" y="420797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u</a:t>
            </a:r>
            <a:r>
              <a:rPr lang="en-US" baseline="-25000" dirty="0"/>
              <a:t>2</a:t>
            </a:r>
            <a:endParaRPr lang="en-US" baseline="-25000" dirty="0"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565928" y="414989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u</a:t>
            </a:r>
            <a:r>
              <a:rPr lang="en-US" baseline="-25000" dirty="0"/>
              <a:t>3</a:t>
            </a:r>
            <a:endParaRPr lang="en-US" baseline="-25000" dirty="0"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212619" y="417007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/>
              </a:rPr>
              <a:t>u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/2</a:t>
            </a:r>
            <a:endParaRPr lang="en-US" baseline="-25000" dirty="0"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05510" y="411130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u</a:t>
            </a:r>
            <a:r>
              <a:rPr lang="en-US" baseline="-25000" dirty="0" err="1"/>
              <a:t>t</a:t>
            </a:r>
            <a:endParaRPr lang="en-US" baseline="-25000" dirty="0"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70467" y="4639185"/>
            <a:ext cx="1210303" cy="1825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816301" y="463172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u</a:t>
            </a:r>
            <a:r>
              <a:rPr lang="en-US" baseline="-25000" dirty="0" smtClean="0"/>
              <a:t>1</a:t>
            </a:r>
            <a:endParaRPr lang="en-US" baseline="-25000" dirty="0">
              <a:latin typeface="Calibri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2093741" y="4664902"/>
            <a:ext cx="1210303" cy="1825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439575" y="4657440"/>
            <a:ext cx="86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u</a:t>
            </a:r>
            <a:r>
              <a:rPr lang="en-US" baseline="-25000" dirty="0" smtClean="0"/>
              <a:t>1</a:t>
            </a:r>
            <a:r>
              <a:rPr lang="en-US" dirty="0" smtClean="0">
                <a:latin typeface="Calibri"/>
              </a:rPr>
              <a:t>, u</a:t>
            </a:r>
            <a:r>
              <a:rPr lang="en-US" baseline="-25000" dirty="0" smtClean="0">
                <a:latin typeface="Calibri"/>
              </a:rPr>
              <a:t>2</a:t>
            </a:r>
            <a:endParaRPr lang="en-US" baseline="-25000" dirty="0">
              <a:latin typeface="Calibri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3723502" y="4690620"/>
            <a:ext cx="2288912" cy="2076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040625" y="4711379"/>
            <a:ext cx="1672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u</a:t>
            </a:r>
            <a:r>
              <a:rPr lang="en-US" baseline="-25000" dirty="0" smtClean="0"/>
              <a:t>1</a:t>
            </a:r>
            <a:r>
              <a:rPr lang="en-US" dirty="0"/>
              <a:t> , </a:t>
            </a:r>
            <a:r>
              <a:rPr lang="en-US" dirty="0" smtClean="0"/>
              <a:t>u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u</a:t>
            </a:r>
            <a:r>
              <a:rPr lang="en-US" baseline="-25000" dirty="0"/>
              <a:t>3</a:t>
            </a:r>
            <a:r>
              <a:rPr lang="en-US" dirty="0" smtClean="0"/>
              <a:t> ,…</a:t>
            </a:r>
            <a:endParaRPr lang="en-US" baseline="-25000" dirty="0"/>
          </a:p>
          <a:p>
            <a:endParaRPr lang="en-US" baseline="-25000" dirty="0">
              <a:latin typeface="Calibri"/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6349075" y="4669860"/>
            <a:ext cx="2288912" cy="2076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6708268" y="4690288"/>
            <a:ext cx="1672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/>
              </a:rPr>
              <a:t>u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/2+1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/2+2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…</a:t>
            </a:r>
            <a:endParaRPr lang="en-US" baseline="-25000" dirty="0"/>
          </a:p>
          <a:p>
            <a:endParaRPr lang="en-US" baseline="-25000" dirty="0"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978348" y="1499592"/>
            <a:ext cx="295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Replace each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input by hash?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1886566" y="3868510"/>
            <a:ext cx="0" cy="541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1886566" y="4664902"/>
            <a:ext cx="4774" cy="51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3621649" y="3861048"/>
            <a:ext cx="0" cy="541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3621649" y="4657440"/>
            <a:ext cx="4774" cy="51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6278352" y="3845831"/>
            <a:ext cx="0" cy="541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6278352" y="4642223"/>
            <a:ext cx="4774" cy="51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8846191" y="3845831"/>
            <a:ext cx="0" cy="541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8846191" y="4642223"/>
            <a:ext cx="4774" cy="515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288160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Phase-1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20" y="282860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Phase-2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1" name="Straight Arrow Connector 50"/>
          <p:cNvCxnSpPr>
            <a:endCxn id="49" idx="1"/>
          </p:cNvCxnSpPr>
          <p:nvPr/>
        </p:nvCxnSpPr>
        <p:spPr>
          <a:xfrm>
            <a:off x="109578" y="1961257"/>
            <a:ext cx="360889" cy="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118413" y="2422922"/>
            <a:ext cx="360889" cy="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1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19" y="5859667"/>
            <a:ext cx="2997714" cy="355092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29" y="6347641"/>
            <a:ext cx="2771476" cy="357343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4430347" y="581464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Phase-1:</a:t>
            </a:r>
            <a:endParaRPr lang="en-US" sz="20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4499544" y="629400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Phase-2: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057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8" grpId="0" animBg="1"/>
      <p:bldP spid="69" grpId="0" animBg="1"/>
      <p:bldP spid="72" grpId="0" animBg="1"/>
      <p:bldP spid="73" grpId="0" animBg="1"/>
      <p:bldP spid="76" grpId="0" animBg="1"/>
      <p:bldP spid="77" grpId="0" animBg="1"/>
      <p:bldP spid="85" grpId="0" animBg="1"/>
      <p:bldP spid="90" grpId="0" animBg="1"/>
      <p:bldP spid="14" grpId="0"/>
      <p:bldP spid="95" grpId="0"/>
      <p:bldP spid="96" grpId="0"/>
      <p:bldP spid="97" grpId="0"/>
      <p:bldP spid="98" grpId="0"/>
      <p:bldP spid="99" grpId="0"/>
      <p:bldP spid="100" grpId="0"/>
      <p:bldP spid="103" grpId="0"/>
      <p:bldP spid="104" grpId="0"/>
      <p:bldP spid="105" grpId="0"/>
      <p:bldP spid="15" grpId="0"/>
      <p:bldP spid="106" grpId="0"/>
      <p:bldP spid="108" grpId="0"/>
      <p:bldP spid="109" grpId="0"/>
      <p:bldP spid="110" grpId="0"/>
      <p:bldP spid="111" grpId="0"/>
      <p:bldP spid="112" grpId="0"/>
      <p:bldP spid="114" grpId="0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2" grpId="0"/>
      <p:bldP spid="134" grpId="0"/>
      <p:bldP spid="136" grpId="0"/>
      <p:bldP spid="137" grpId="0"/>
      <p:bldP spid="31" grpId="0"/>
      <p:bldP spid="31" grpId="1"/>
      <p:bldP spid="35" grpId="0"/>
      <p:bldP spid="150" grpId="0"/>
      <p:bldP spid="1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Our Lower Bound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4" y="1690561"/>
            <a:ext cx="1788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Theorem: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8" y="2213781"/>
            <a:ext cx="8585906" cy="844932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7582482" y="2492692"/>
            <a:ext cx="432048" cy="1524016"/>
          </a:xfrm>
          <a:prstGeom prst="leftBrace">
            <a:avLst/>
          </a:prstGeom>
          <a:ln w="22225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403808" y="2620320"/>
            <a:ext cx="432048" cy="1268760"/>
          </a:xfrm>
          <a:prstGeom prst="leftBrace">
            <a:avLst/>
          </a:prstGeom>
          <a:ln w="22225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26759" y="344599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82482" y="3464555"/>
            <a:ext cx="5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XOR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0441" y="4509120"/>
            <a:ext cx="726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Natural Algorithm is essentially optimal!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885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Open Problems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8077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</a:t>
            </a:r>
            <a:r>
              <a:rPr lang="en-US" sz="2800" b="1" dirty="0" smtClean="0"/>
              <a:t>Natural Algorithm </a:t>
            </a:r>
            <a:r>
              <a:rPr lang="en-US" sz="2800" i="1" dirty="0" smtClean="0"/>
              <a:t>essentially</a:t>
            </a:r>
            <a:r>
              <a:rPr lang="en-US" sz="2800" dirty="0" smtClean="0"/>
              <a:t> optimal for every </a:t>
            </a:r>
            <a:r>
              <a:rPr lang="en-US" sz="2800" b="1" dirty="0" smtClean="0">
                <a:solidFill>
                  <a:srgbClr val="FF0000"/>
                </a:solidFill>
              </a:rPr>
              <a:t>f </a:t>
            </a:r>
            <a:r>
              <a:rPr lang="en-US" sz="2800" b="1" dirty="0" smtClean="0">
                <a:solidFill>
                  <a:srgbClr val="FF0000"/>
                </a:solidFill>
                <a:latin typeface="cmsy10"/>
              </a:rPr>
              <a:t>±</a:t>
            </a:r>
            <a:r>
              <a:rPr lang="en-US" sz="2800" b="1" dirty="0" smtClean="0">
                <a:solidFill>
                  <a:srgbClr val="FF0000"/>
                </a:solidFill>
              </a:rPr>
              <a:t> g </a:t>
            </a:r>
          </a:p>
          <a:p>
            <a:r>
              <a:rPr lang="en-US" sz="2800" dirty="0" smtClean="0"/>
              <a:t>whenever </a:t>
            </a:r>
            <a:r>
              <a:rPr lang="en-US" sz="2800" b="1" dirty="0" smtClean="0">
                <a:solidFill>
                  <a:srgbClr val="FF0000"/>
                </a:solidFill>
              </a:rPr>
              <a:t>f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0000FF"/>
                </a:solidFill>
              </a:rPr>
              <a:t>median-type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 is </a:t>
            </a:r>
            <a:r>
              <a:rPr lang="en-US" sz="2800" dirty="0" err="1" smtClean="0">
                <a:solidFill>
                  <a:srgbClr val="0000FF"/>
                </a:solidFill>
              </a:rPr>
              <a:t>steiner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tree type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24764" y="2780928"/>
            <a:ext cx="725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et rid off the log-factor losses in lower bounds.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606" y="4077072"/>
            <a:ext cx="6405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Prove better deterministic lower bounds 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7153" y="5157192"/>
            <a:ext cx="8243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Develop a general theory of communication complexity</a:t>
            </a:r>
          </a:p>
          <a:p>
            <a:r>
              <a:rPr lang="en-US" sz="2800" dirty="0" smtClean="0"/>
              <a:t> in the point-to-point model.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9832" y="2924944"/>
            <a:ext cx="3905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Thank You! 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589A"/>
                </a:solidFill>
              </a:rPr>
              <a:t>Why care?</a:t>
            </a:r>
            <a:endParaRPr lang="en-US" b="1" dirty="0">
              <a:solidFill>
                <a:srgbClr val="00589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15604"/>
            <a:ext cx="584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Setup natural in distributed computing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469480" y="1419417"/>
            <a:ext cx="2686165" cy="2876761"/>
            <a:chOff x="6469480" y="1643532"/>
            <a:chExt cx="2686165" cy="28767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9412" y="1643532"/>
              <a:ext cx="2398058" cy="23980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69480" y="4120183"/>
              <a:ext cx="2686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matthewgress.com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/galleries/</a:t>
              </a: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Web</a:t>
              </a:r>
              <a:r>
                <a:rPr 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endPara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Internet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-Graph-1069646562-LGL-2D-4096x4096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2970" y="3996767"/>
            <a:ext cx="3945871" cy="2569574"/>
            <a:chOff x="602970" y="3996767"/>
            <a:chExt cx="3945871" cy="25695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970" y="3996767"/>
              <a:ext cx="3945871" cy="233829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04467" y="6320120"/>
              <a:ext cx="20647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7F7F7F"/>
                  </a:solidFill>
                </a:rPr>
                <a:t>http://</a:t>
              </a:r>
              <a:r>
                <a:rPr lang="en-US" sz="1000" dirty="0" err="1">
                  <a:solidFill>
                    <a:srgbClr val="7F7F7F"/>
                  </a:solidFill>
                </a:rPr>
                <a:t>fiji.eecs.harvard.edu</a:t>
              </a:r>
              <a:r>
                <a:rPr lang="en-US" sz="1000" dirty="0">
                  <a:solidFill>
                    <a:srgbClr val="7F7F7F"/>
                  </a:solidFill>
                </a:rPr>
                <a:t>/Volcano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90353" y="4855882"/>
            <a:ext cx="3373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Distributed functional</a:t>
            </a:r>
          </a:p>
          <a:p>
            <a:r>
              <a:rPr lang="en-US" sz="2800" dirty="0" smtClean="0"/>
              <a:t> monitoring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5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1"/>
    </mc:Choice>
    <mc:Fallback xmlns="">
      <p:transition xmlns:p14="http://schemas.microsoft.com/office/powerpoint/2010/main" spd="slow" advTm="2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Biology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40" y="1835076"/>
            <a:ext cx="5079365" cy="2539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4653136"/>
            <a:ext cx="338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Simplified Brain Network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34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-35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A Multiparty Communication Problem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843" y="1594086"/>
            <a:ext cx="4270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connected graph </a:t>
            </a:r>
            <a:r>
              <a:rPr lang="en-US" sz="2800" dirty="0" smtClean="0">
                <a:solidFill>
                  <a:srgbClr val="660066"/>
                </a:solidFill>
              </a:rPr>
              <a:t>G = (V,E)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87989" y="1688354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5684" y="1688354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27260" y="2632637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166836" y="1960564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36860" y="2233054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357025" y="2785854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68012" y="1318351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569188" y="2113781"/>
            <a:ext cx="298824" cy="30643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0" idx="5"/>
            <a:endCxn id="42" idx="1"/>
          </p:cNvCxnSpPr>
          <p:nvPr/>
        </p:nvCxnSpPr>
        <p:spPr>
          <a:xfrm>
            <a:off x="5843051" y="1949912"/>
            <a:ext cx="227971" cy="727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7"/>
            <a:endCxn id="41" idx="2"/>
          </p:cNvCxnSpPr>
          <p:nvPr/>
        </p:nvCxnSpPr>
        <p:spPr>
          <a:xfrm>
            <a:off x="5843051" y="1733230"/>
            <a:ext cx="1092633" cy="1083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1" idx="7"/>
            <a:endCxn id="46" idx="3"/>
          </p:cNvCxnSpPr>
          <p:nvPr/>
        </p:nvCxnSpPr>
        <p:spPr>
          <a:xfrm flipV="1">
            <a:off x="7190746" y="1579909"/>
            <a:ext cx="721028" cy="15332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4" idx="1"/>
            <a:endCxn id="40" idx="5"/>
          </p:cNvCxnSpPr>
          <p:nvPr/>
        </p:nvCxnSpPr>
        <p:spPr>
          <a:xfrm flipH="1" flipV="1">
            <a:off x="5843051" y="1949912"/>
            <a:ext cx="837571" cy="3280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7"/>
            <a:endCxn id="41" idx="4"/>
          </p:cNvCxnSpPr>
          <p:nvPr/>
        </p:nvCxnSpPr>
        <p:spPr>
          <a:xfrm flipV="1">
            <a:off x="6891922" y="1994788"/>
            <a:ext cx="193174" cy="2831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5"/>
            <a:endCxn id="45" idx="1"/>
          </p:cNvCxnSpPr>
          <p:nvPr/>
        </p:nvCxnSpPr>
        <p:spPr>
          <a:xfrm>
            <a:off x="7190746" y="1949912"/>
            <a:ext cx="210041" cy="8808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6"/>
            <a:endCxn id="47" idx="1"/>
          </p:cNvCxnSpPr>
          <p:nvPr/>
        </p:nvCxnSpPr>
        <p:spPr>
          <a:xfrm>
            <a:off x="7234508" y="1841571"/>
            <a:ext cx="378442" cy="3170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6"/>
            <a:endCxn id="43" idx="3"/>
          </p:cNvCxnSpPr>
          <p:nvPr/>
        </p:nvCxnSpPr>
        <p:spPr>
          <a:xfrm flipV="1">
            <a:off x="7868012" y="2222122"/>
            <a:ext cx="342586" cy="448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7"/>
            <a:endCxn id="43" idx="4"/>
          </p:cNvCxnSpPr>
          <p:nvPr/>
        </p:nvCxnSpPr>
        <p:spPr>
          <a:xfrm flipV="1">
            <a:off x="7612087" y="2266998"/>
            <a:ext cx="704161" cy="5637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0847" y="2298447"/>
            <a:ext cx="3337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Communicate only over edges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0847" y="3296577"/>
            <a:ext cx="5652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k</a:t>
            </a:r>
            <a:r>
              <a:rPr lang="en-US" sz="2800" dirty="0" smtClean="0"/>
              <a:t> players sit on nodes in </a:t>
            </a:r>
            <a:r>
              <a:rPr lang="en-US" sz="2800" dirty="0" smtClean="0">
                <a:solidFill>
                  <a:srgbClr val="660066"/>
                </a:solidFill>
              </a:rPr>
              <a:t>K</a:t>
            </a:r>
            <a:r>
              <a:rPr lang="en-US" sz="2800" dirty="0" smtClean="0"/>
              <a:t> subset of </a:t>
            </a:r>
            <a:r>
              <a:rPr lang="en-US" sz="2800" dirty="0" smtClean="0">
                <a:solidFill>
                  <a:srgbClr val="660066"/>
                </a:solidFill>
              </a:rPr>
              <a:t>V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800847" y="4019176"/>
            <a:ext cx="548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Each player has a private </a:t>
            </a:r>
            <a:r>
              <a:rPr lang="en-US" sz="2800" dirty="0" smtClean="0">
                <a:solidFill>
                  <a:srgbClr val="660066"/>
                </a:solidFill>
              </a:rPr>
              <a:t>n</a:t>
            </a:r>
            <a:r>
              <a:rPr lang="en-US" sz="2800" dirty="0" smtClean="0"/>
              <a:t>-bit string</a:t>
            </a:r>
            <a:endParaRPr lang="en-US" sz="28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5264327" y="1179232"/>
            <a:ext cx="3494089" cy="1729588"/>
            <a:chOff x="4352926" y="1283819"/>
            <a:chExt cx="3494089" cy="1729588"/>
          </a:xfrm>
        </p:grpSpPr>
        <p:sp>
          <p:nvSpPr>
            <p:cNvPr id="61" name="TextBox 60"/>
            <p:cNvSpPr txBox="1"/>
            <p:nvPr/>
          </p:nvSpPr>
          <p:spPr>
            <a:xfrm>
              <a:off x="4352926" y="1468485"/>
              <a:ext cx="390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W</a:t>
              </a:r>
              <a:endParaRPr lang="en-US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79106" y="2644075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X</a:t>
              </a:r>
              <a:endParaRPr lang="en-US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99197" y="128381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Y</a:t>
              </a:r>
              <a:endParaRPr lang="en-US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4259" y="2033702"/>
              <a:ext cx="292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Z</a:t>
              </a:r>
              <a:endParaRPr lang="en-US" baseline="-25000" dirty="0">
                <a:solidFill>
                  <a:srgbClr val="660066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00847" y="4736354"/>
            <a:ext cx="734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Want to compute a function </a:t>
            </a:r>
            <a:r>
              <a:rPr lang="en-US" sz="2800" dirty="0" smtClean="0">
                <a:solidFill>
                  <a:srgbClr val="660066"/>
                </a:solidFill>
              </a:rPr>
              <a:t>f :  ({0,1}</a:t>
            </a:r>
            <a:r>
              <a:rPr lang="en-US" sz="2800" baseline="30000" dirty="0" smtClean="0">
                <a:solidFill>
                  <a:srgbClr val="660066"/>
                </a:solidFill>
              </a:rPr>
              <a:t>n</a:t>
            </a:r>
            <a:r>
              <a:rPr lang="en-US" sz="2800" dirty="0" smtClean="0">
                <a:solidFill>
                  <a:srgbClr val="660066"/>
                </a:solidFill>
              </a:rPr>
              <a:t>)</a:t>
            </a:r>
            <a:r>
              <a:rPr lang="en-US" sz="2800" baseline="30000" dirty="0" smtClean="0">
                <a:solidFill>
                  <a:srgbClr val="660066"/>
                </a:solidFill>
              </a:rPr>
              <a:t>k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olidFill>
                  <a:srgbClr val="660066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660066"/>
                </a:solidFill>
                <a:sym typeface="Wingdings"/>
              </a:rPr>
              <a:t>{0,1}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2087" y="3296577"/>
            <a:ext cx="1052532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f</a:t>
            </a:r>
            <a:r>
              <a:rPr lang="en-US" dirty="0" smtClean="0">
                <a:solidFill>
                  <a:srgbClr val="660066"/>
                </a:solidFill>
              </a:rPr>
              <a:t>(X,Y,Z,W)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0847" y="6035013"/>
            <a:ext cx="6442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Any reasonable model of synchronous communication is OK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0847" y="2777760"/>
            <a:ext cx="3700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Non-player nodes also participate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2613" y="5365392"/>
            <a:ext cx="8557388" cy="461665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to minimize </a:t>
            </a:r>
            <a:r>
              <a:rPr lang="en-US" sz="2400" b="1" dirty="0" smtClean="0"/>
              <a:t>total</a:t>
            </a:r>
            <a:r>
              <a:rPr lang="en-US" sz="2400" dirty="0" smtClean="0"/>
              <a:t> number of bits communicated (worst-case)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19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D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D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D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5" grpId="0"/>
      <p:bldP spid="66" grpId="0" animBg="1"/>
      <p:bldP spid="67" grpId="0"/>
      <p:bldP spid="68" grpId="0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Two Functions</a:t>
            </a:r>
            <a:endParaRPr lang="en-CA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7663" y="1268760"/>
            <a:ext cx="6680664" cy="2016224"/>
            <a:chOff x="1547663" y="1268760"/>
            <a:chExt cx="6680664" cy="2016224"/>
          </a:xfrm>
        </p:grpSpPr>
        <p:sp>
          <p:nvSpPr>
            <p:cNvPr id="3" name="TextBox 2"/>
            <p:cNvSpPr txBox="1"/>
            <p:nvPr/>
          </p:nvSpPr>
          <p:spPr>
            <a:xfrm>
              <a:off x="1547663" y="1984484"/>
              <a:ext cx="2732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/>
                </a:rPr>
                <a:t>ED(X</a:t>
              </a:r>
              <a:r>
                <a:rPr lang="en-US" sz="3200" b="1" baseline="-25000" dirty="0" smtClean="0">
                  <a:latin typeface="Calibri"/>
                </a:rPr>
                <a:t>1</a:t>
              </a:r>
              <a:r>
                <a:rPr lang="en-US" sz="3200" b="1" dirty="0" smtClean="0"/>
                <a:t>,</a:t>
              </a:r>
              <a:r>
                <a:rPr lang="en-US" sz="3200" b="1" dirty="0" smtClean="0">
                  <a:latin typeface="MT Extra"/>
                  <a:sym typeface="MT Extra"/>
                </a:rPr>
                <a:t></a:t>
              </a:r>
              <a:r>
                <a:rPr lang="en-US" sz="3200" b="1" dirty="0" smtClean="0"/>
                <a:t>,</a:t>
              </a:r>
              <a:r>
                <a:rPr lang="en-US" sz="3200" b="1" dirty="0" smtClean="0">
                  <a:latin typeface="Calibri"/>
                </a:rPr>
                <a:t>X</a:t>
              </a:r>
              <a:r>
                <a:rPr lang="en-US" sz="3200" b="1" baseline="-25000" dirty="0" smtClean="0">
                  <a:latin typeface="Calibri"/>
                </a:rPr>
                <a:t>k</a:t>
              </a:r>
              <a:r>
                <a:rPr lang="en-US" sz="3200" b="1" dirty="0" smtClean="0"/>
                <a:t>) =  </a:t>
              </a:r>
              <a:endParaRPr lang="en-US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32040" y="1407428"/>
              <a:ext cx="32962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 if </a:t>
              </a:r>
              <a:r>
                <a:rPr lang="en-US" sz="3200" b="1" dirty="0" smtClean="0">
                  <a:latin typeface="Calibri"/>
                </a:rPr>
                <a:t>X</a:t>
              </a:r>
              <a:r>
                <a:rPr lang="en-US" sz="3200" b="1" baseline="-25000" dirty="0" smtClean="0">
                  <a:latin typeface="Calibri"/>
                </a:rPr>
                <a:t>i</a:t>
              </a:r>
              <a:r>
                <a:rPr lang="en-US" sz="3200" b="1" dirty="0" smtClean="0"/>
                <a:t> </a:t>
              </a:r>
              <a:r>
                <a:rPr lang="en-US" sz="3200" b="1" dirty="0" smtClean="0">
                  <a:latin typeface="Symbol"/>
                  <a:sym typeface="Symbol"/>
                </a:rPr>
                <a:t></a:t>
              </a:r>
              <a:r>
                <a:rPr lang="en-US" sz="3200" b="1" dirty="0" smtClean="0"/>
                <a:t> </a:t>
              </a:r>
              <a:r>
                <a:rPr lang="en-US" sz="3200" b="1" dirty="0" err="1" smtClean="0">
                  <a:latin typeface="Calibri"/>
                </a:rPr>
                <a:t>X</a:t>
              </a:r>
              <a:r>
                <a:rPr lang="en-US" sz="3200" b="1" baseline="-25000" dirty="0" err="1" smtClean="0">
                  <a:latin typeface="Calibri"/>
                </a:rPr>
                <a:t>j</a:t>
              </a:r>
              <a:r>
                <a:rPr lang="en-US" sz="3200" b="1" dirty="0" smtClean="0"/>
                <a:t> for all </a:t>
              </a:r>
              <a:r>
                <a:rPr lang="en-US" sz="3200" b="1" dirty="0" err="1" smtClean="0"/>
                <a:t>i,j</a:t>
              </a:r>
              <a:endParaRPr lang="en-US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2429599"/>
              <a:ext cx="2509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0, otherwise. </a:t>
              </a:r>
              <a:endParaRPr lang="en-US" sz="3200" b="1" dirty="0"/>
            </a:p>
          </p:txBody>
        </p:sp>
        <p:sp>
          <p:nvSpPr>
            <p:cNvPr id="5" name="Left Brace 4"/>
            <p:cNvSpPr/>
            <p:nvPr/>
          </p:nvSpPr>
          <p:spPr>
            <a:xfrm>
              <a:off x="4444380" y="1268760"/>
              <a:ext cx="487660" cy="201622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47663" y="4005064"/>
            <a:ext cx="6783256" cy="2016224"/>
            <a:chOff x="1547663" y="1268760"/>
            <a:chExt cx="6783256" cy="2016224"/>
          </a:xfrm>
        </p:grpSpPr>
        <p:sp>
          <p:nvSpPr>
            <p:cNvPr id="21" name="TextBox 20"/>
            <p:cNvSpPr txBox="1"/>
            <p:nvPr/>
          </p:nvSpPr>
          <p:spPr>
            <a:xfrm>
              <a:off x="1547663" y="1984484"/>
              <a:ext cx="27492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alibri"/>
                </a:rPr>
                <a:t>EQ(X</a:t>
              </a:r>
              <a:r>
                <a:rPr lang="en-US" sz="3200" b="1" baseline="-25000" dirty="0" smtClean="0">
                  <a:latin typeface="Calibri"/>
                </a:rPr>
                <a:t>1</a:t>
              </a:r>
              <a:r>
                <a:rPr lang="en-US" sz="3200" b="1" dirty="0" smtClean="0"/>
                <a:t>,</a:t>
              </a:r>
              <a:r>
                <a:rPr lang="en-US" sz="3200" b="1" dirty="0" smtClean="0">
                  <a:latin typeface="MT Extra"/>
                  <a:sym typeface="MT Extra"/>
                </a:rPr>
                <a:t></a:t>
              </a:r>
              <a:r>
                <a:rPr lang="en-US" sz="3200" b="1" dirty="0" smtClean="0"/>
                <a:t>,</a:t>
              </a:r>
              <a:r>
                <a:rPr lang="en-US" sz="3200" b="1" dirty="0" smtClean="0">
                  <a:latin typeface="Calibri"/>
                </a:rPr>
                <a:t>X</a:t>
              </a:r>
              <a:r>
                <a:rPr lang="en-US" sz="3200" b="1" baseline="-25000" dirty="0" smtClean="0">
                  <a:latin typeface="Calibri"/>
                </a:rPr>
                <a:t>k</a:t>
              </a:r>
              <a:r>
                <a:rPr lang="en-US" sz="3200" b="1" dirty="0" smtClean="0"/>
                <a:t>) =  </a:t>
              </a:r>
              <a:endParaRPr lang="en-US" sz="3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2040" y="1407428"/>
              <a:ext cx="33988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1 if </a:t>
              </a:r>
              <a:r>
                <a:rPr lang="en-US" sz="3200" b="1" dirty="0" smtClean="0">
                  <a:latin typeface="Calibri"/>
                </a:rPr>
                <a:t>X</a:t>
              </a:r>
              <a:r>
                <a:rPr lang="en-US" sz="3200" b="1" baseline="-25000" dirty="0" smtClean="0">
                  <a:latin typeface="Calibri"/>
                </a:rPr>
                <a:t>i</a:t>
              </a:r>
              <a:r>
                <a:rPr lang="en-US" sz="3200" b="1" dirty="0" smtClean="0">
                  <a:latin typeface="Symbol"/>
                  <a:sym typeface="Symbol"/>
                </a:rPr>
                <a:t> =</a:t>
              </a:r>
              <a:r>
                <a:rPr lang="en-US" sz="3200" b="1" dirty="0" smtClean="0"/>
                <a:t> </a:t>
              </a:r>
              <a:r>
                <a:rPr lang="en-US" sz="3200" b="1" dirty="0" err="1" smtClean="0">
                  <a:latin typeface="Calibri"/>
                </a:rPr>
                <a:t>X</a:t>
              </a:r>
              <a:r>
                <a:rPr lang="en-US" sz="3200" b="1" baseline="-25000" dirty="0" err="1" smtClean="0">
                  <a:latin typeface="Calibri"/>
                </a:rPr>
                <a:t>j</a:t>
              </a:r>
              <a:r>
                <a:rPr lang="en-US" sz="3200" b="1" dirty="0" smtClean="0"/>
                <a:t> for all </a:t>
              </a:r>
              <a:r>
                <a:rPr lang="en-US" sz="3200" b="1" dirty="0" err="1" smtClean="0"/>
                <a:t>i,j</a:t>
              </a:r>
              <a:endParaRPr lang="en-US" sz="3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4048" y="2429599"/>
              <a:ext cx="2509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0, otherwise. </a:t>
              </a:r>
              <a:endParaRPr lang="en-US" sz="3200" b="1" dirty="0"/>
            </a:p>
          </p:txBody>
        </p:sp>
        <p:sp>
          <p:nvSpPr>
            <p:cNvPr id="24" name="Left Brace 23"/>
            <p:cNvSpPr/>
            <p:nvPr/>
          </p:nvSpPr>
          <p:spPr>
            <a:xfrm>
              <a:off x="4444380" y="1268760"/>
              <a:ext cx="487660" cy="201622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9223" y="3267765"/>
            <a:ext cx="8517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Very different topological behavior!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33CC"/>
                </a:solidFill>
              </a:rPr>
              <a:t>For K=2</a:t>
            </a:r>
            <a:endParaRPr lang="fr-FR" b="1" dirty="0">
              <a:solidFill>
                <a:srgbClr val="0033CC"/>
              </a:solidFill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61131" y="3343244"/>
            <a:ext cx="115127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1 1 0 1 1 1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937883" y="4532312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Alice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667183" y="2520000"/>
            <a:ext cx="14478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</a:rPr>
              <a:t>&lt;</a:t>
            </a:r>
            <a:r>
              <a:rPr lang="fr-FR" sz="2000" dirty="0" err="1" smtClean="0">
                <a:solidFill>
                  <a:srgbClr val="000000"/>
                </a:solidFill>
              </a:rPr>
              <a:t>X,r</a:t>
            </a:r>
            <a:r>
              <a:rPr lang="fr-FR" sz="2000" dirty="0" smtClean="0">
                <a:solidFill>
                  <a:srgbClr val="000000"/>
                </a:solidFill>
              </a:rPr>
              <a:t>&gt; </a:t>
            </a:r>
            <a:r>
              <a:rPr lang="fr-FR" sz="2000" dirty="0" err="1" smtClean="0">
                <a:solidFill>
                  <a:srgbClr val="000000"/>
                </a:solidFill>
              </a:rPr>
              <a:t>mod</a:t>
            </a:r>
            <a:r>
              <a:rPr lang="fr-FR" sz="2000" dirty="0" smtClean="0">
                <a:solidFill>
                  <a:srgbClr val="000000"/>
                </a:solidFill>
              </a:rPr>
              <a:t> 2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43800" y="2498270"/>
            <a:ext cx="1060648" cy="778329"/>
          </a:xfrm>
          <a:custGeom>
            <a:avLst/>
            <a:gdLst>
              <a:gd name="connsiteX0" fmla="*/ 0 w 440871"/>
              <a:gd name="connsiteY0" fmla="*/ 277586 h 277586"/>
              <a:gd name="connsiteX1" fmla="*/ 310243 w 440871"/>
              <a:gd name="connsiteY1" fmla="*/ 65315 h 277586"/>
              <a:gd name="connsiteX2" fmla="*/ 326571 w 440871"/>
              <a:gd name="connsiteY2" fmla="*/ 65315 h 277586"/>
              <a:gd name="connsiteX3" fmla="*/ 440871 w 440871"/>
              <a:gd name="connsiteY3" fmla="*/ 0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871" h="277586">
                <a:moveTo>
                  <a:pt x="0" y="277586"/>
                </a:moveTo>
                <a:lnTo>
                  <a:pt x="310243" y="65315"/>
                </a:lnTo>
                <a:cubicBezTo>
                  <a:pt x="364672" y="29936"/>
                  <a:pt x="304800" y="76201"/>
                  <a:pt x="326571" y="65315"/>
                </a:cubicBezTo>
                <a:cubicBezTo>
                  <a:pt x="348342" y="54429"/>
                  <a:pt x="394606" y="27214"/>
                  <a:pt x="44087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88089" name="Group 88088"/>
          <p:cNvGrpSpPr/>
          <p:nvPr/>
        </p:nvGrpSpPr>
        <p:grpSpPr>
          <a:xfrm>
            <a:off x="1259633" y="1838041"/>
            <a:ext cx="2160240" cy="2621970"/>
            <a:chOff x="1645917" y="2150005"/>
            <a:chExt cx="1627333" cy="1888595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auto">
            <a:xfrm>
              <a:off x="20574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24384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 flipH="1">
              <a:off x="2057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24384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 flipH="1">
              <a:off x="22098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>
              <a:off x="2438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2628900" y="2322064"/>
              <a:ext cx="450500" cy="617940"/>
            </a:xfrm>
            <a:custGeom>
              <a:avLst/>
              <a:gdLst>
                <a:gd name="connsiteX0" fmla="*/ 25668 w 450500"/>
                <a:gd name="connsiteY0" fmla="*/ 143550 h 617940"/>
                <a:gd name="connsiteX1" fmla="*/ 90983 w 450500"/>
                <a:gd name="connsiteY1" fmla="*/ 29250 h 617940"/>
                <a:gd name="connsiteX2" fmla="*/ 450211 w 450500"/>
                <a:gd name="connsiteY2" fmla="*/ 617079 h 617940"/>
                <a:gd name="connsiteX3" fmla="*/ 25668 w 450500"/>
                <a:gd name="connsiteY3" fmla="*/ 143550 h 6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500" h="617940">
                  <a:moveTo>
                    <a:pt x="25668" y="143550"/>
                  </a:moveTo>
                  <a:cubicBezTo>
                    <a:pt x="-34203" y="45578"/>
                    <a:pt x="20226" y="-49671"/>
                    <a:pt x="90983" y="29250"/>
                  </a:cubicBezTo>
                  <a:cubicBezTo>
                    <a:pt x="161740" y="108171"/>
                    <a:pt x="461097" y="595308"/>
                    <a:pt x="450211" y="617079"/>
                  </a:cubicBezTo>
                  <a:cubicBezTo>
                    <a:pt x="439325" y="638850"/>
                    <a:pt x="85539" y="241522"/>
                    <a:pt x="25668" y="143550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605750" y="2313036"/>
              <a:ext cx="392333" cy="603689"/>
            </a:xfrm>
            <a:custGeom>
              <a:avLst/>
              <a:gdLst>
                <a:gd name="connsiteX0" fmla="*/ 0 w 392333"/>
                <a:gd name="connsiteY0" fmla="*/ 113832 h 603689"/>
                <a:gd name="connsiteX1" fmla="*/ 244929 w 392333"/>
                <a:gd name="connsiteY1" fmla="*/ 15861 h 603689"/>
                <a:gd name="connsiteX2" fmla="*/ 391886 w 392333"/>
                <a:gd name="connsiteY2" fmla="*/ 407747 h 603689"/>
                <a:gd name="connsiteX3" fmla="*/ 293914 w 392333"/>
                <a:gd name="connsiteY3" fmla="*/ 603689 h 603689"/>
                <a:gd name="connsiteX4" fmla="*/ 293914 w 392333"/>
                <a:gd name="connsiteY4" fmla="*/ 603689 h 6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33" h="603689">
                  <a:moveTo>
                    <a:pt x="0" y="113832"/>
                  </a:moveTo>
                  <a:cubicBezTo>
                    <a:pt x="89807" y="40353"/>
                    <a:pt x="179615" y="-33125"/>
                    <a:pt x="244929" y="15861"/>
                  </a:cubicBezTo>
                  <a:cubicBezTo>
                    <a:pt x="310243" y="64847"/>
                    <a:pt x="383722" y="309776"/>
                    <a:pt x="391886" y="407747"/>
                  </a:cubicBezTo>
                  <a:cubicBezTo>
                    <a:pt x="400050" y="505718"/>
                    <a:pt x="293914" y="603689"/>
                    <a:pt x="293914" y="603689"/>
                  </a:cubicBezTo>
                  <a:lnTo>
                    <a:pt x="293914" y="603689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726871" y="2527448"/>
              <a:ext cx="150093" cy="512561"/>
            </a:xfrm>
            <a:custGeom>
              <a:avLst/>
              <a:gdLst>
                <a:gd name="connsiteX0" fmla="*/ 0 w 150093"/>
                <a:gd name="connsiteY0" fmla="*/ 36138 h 512561"/>
                <a:gd name="connsiteX1" fmla="*/ 114300 w 150093"/>
                <a:gd name="connsiteY1" fmla="*/ 36138 h 512561"/>
                <a:gd name="connsiteX2" fmla="*/ 146958 w 150093"/>
                <a:gd name="connsiteY2" fmla="*/ 411695 h 512561"/>
                <a:gd name="connsiteX3" fmla="*/ 48986 w 150093"/>
                <a:gd name="connsiteY3" fmla="*/ 509666 h 512561"/>
                <a:gd name="connsiteX4" fmla="*/ 114300 w 150093"/>
                <a:gd name="connsiteY4" fmla="*/ 477009 h 51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3" h="512561">
                  <a:moveTo>
                    <a:pt x="0" y="36138"/>
                  </a:moveTo>
                  <a:cubicBezTo>
                    <a:pt x="44903" y="4841"/>
                    <a:pt x="89807" y="-26455"/>
                    <a:pt x="114300" y="36138"/>
                  </a:cubicBezTo>
                  <a:cubicBezTo>
                    <a:pt x="138793" y="98731"/>
                    <a:pt x="157844" y="332774"/>
                    <a:pt x="146958" y="411695"/>
                  </a:cubicBezTo>
                  <a:cubicBezTo>
                    <a:pt x="136072" y="490616"/>
                    <a:pt x="54429" y="498780"/>
                    <a:pt x="48986" y="509666"/>
                  </a:cubicBezTo>
                  <a:cubicBezTo>
                    <a:pt x="43543" y="520552"/>
                    <a:pt x="78921" y="498780"/>
                    <a:pt x="114300" y="47700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435050" y="2197279"/>
              <a:ext cx="838200" cy="690155"/>
            </a:xfrm>
            <a:custGeom>
              <a:avLst/>
              <a:gdLst>
                <a:gd name="connsiteX0" fmla="*/ 0 w 517410"/>
                <a:gd name="connsiteY0" fmla="*/ 320009 h 1205608"/>
                <a:gd name="connsiteX1" fmla="*/ 293914 w 517410"/>
                <a:gd name="connsiteY1" fmla="*/ 42423 h 1205608"/>
                <a:gd name="connsiteX2" fmla="*/ 506185 w 517410"/>
                <a:gd name="connsiteY2" fmla="*/ 1120109 h 1205608"/>
                <a:gd name="connsiteX3" fmla="*/ 489857 w 517410"/>
                <a:gd name="connsiteY3" fmla="*/ 1136438 h 1205608"/>
                <a:gd name="connsiteX4" fmla="*/ 489857 w 517410"/>
                <a:gd name="connsiteY4" fmla="*/ 1136438 h 120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10" h="1205608">
                  <a:moveTo>
                    <a:pt x="0" y="320009"/>
                  </a:moveTo>
                  <a:cubicBezTo>
                    <a:pt x="104775" y="114541"/>
                    <a:pt x="209550" y="-90927"/>
                    <a:pt x="293914" y="42423"/>
                  </a:cubicBezTo>
                  <a:cubicBezTo>
                    <a:pt x="378278" y="175773"/>
                    <a:pt x="473528" y="937773"/>
                    <a:pt x="506185" y="1120109"/>
                  </a:cubicBezTo>
                  <a:cubicBezTo>
                    <a:pt x="538842" y="1302445"/>
                    <a:pt x="489857" y="1136438"/>
                    <a:pt x="489857" y="1136438"/>
                  </a:cubicBezTo>
                  <a:lnTo>
                    <a:pt x="489857" y="1136438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45917" y="2150005"/>
              <a:ext cx="689070" cy="890003"/>
            </a:xfrm>
            <a:custGeom>
              <a:avLst/>
              <a:gdLst>
                <a:gd name="connsiteX0" fmla="*/ 521163 w 521163"/>
                <a:gd name="connsiteY0" fmla="*/ 201308 h 701886"/>
                <a:gd name="connsiteX1" fmla="*/ 259906 w 521163"/>
                <a:gd name="connsiteY1" fmla="*/ 21694 h 701886"/>
                <a:gd name="connsiteX2" fmla="*/ 14977 w 521163"/>
                <a:gd name="connsiteY2" fmla="*/ 642180 h 701886"/>
                <a:gd name="connsiteX3" fmla="*/ 47634 w 521163"/>
                <a:gd name="connsiteY3" fmla="*/ 642180 h 7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63" h="701886">
                  <a:moveTo>
                    <a:pt x="521163" y="201308"/>
                  </a:moveTo>
                  <a:cubicBezTo>
                    <a:pt x="432716" y="74761"/>
                    <a:pt x="344270" y="-51785"/>
                    <a:pt x="259906" y="21694"/>
                  </a:cubicBezTo>
                  <a:cubicBezTo>
                    <a:pt x="175542" y="95173"/>
                    <a:pt x="50356" y="538766"/>
                    <a:pt x="14977" y="642180"/>
                  </a:cubicBezTo>
                  <a:cubicBezTo>
                    <a:pt x="-20402" y="745594"/>
                    <a:pt x="13616" y="693887"/>
                    <a:pt x="47634" y="6421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18117" y="2355022"/>
              <a:ext cx="473326" cy="552023"/>
            </a:xfrm>
            <a:custGeom>
              <a:avLst/>
              <a:gdLst>
                <a:gd name="connsiteX0" fmla="*/ 331278 w 331278"/>
                <a:gd name="connsiteY0" fmla="*/ 97431 h 554631"/>
                <a:gd name="connsiteX1" fmla="*/ 184321 w 331278"/>
                <a:gd name="connsiteY1" fmla="*/ 15788 h 554631"/>
                <a:gd name="connsiteX2" fmla="*/ 4707 w 331278"/>
                <a:gd name="connsiteY2" fmla="*/ 375017 h 554631"/>
                <a:gd name="connsiteX3" fmla="*/ 70021 w 331278"/>
                <a:gd name="connsiteY3" fmla="*/ 554631 h 5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278" h="554631">
                  <a:moveTo>
                    <a:pt x="331278" y="97431"/>
                  </a:moveTo>
                  <a:cubicBezTo>
                    <a:pt x="285013" y="33477"/>
                    <a:pt x="238749" y="-30476"/>
                    <a:pt x="184321" y="15788"/>
                  </a:cubicBezTo>
                  <a:cubicBezTo>
                    <a:pt x="129892" y="62052"/>
                    <a:pt x="23757" y="285210"/>
                    <a:pt x="4707" y="375017"/>
                  </a:cubicBezTo>
                  <a:cubicBezTo>
                    <a:pt x="-14343" y="464824"/>
                    <a:pt x="27839" y="509727"/>
                    <a:pt x="70021" y="55463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92085" y="2484256"/>
              <a:ext cx="97972" cy="598944"/>
            </a:xfrm>
            <a:custGeom>
              <a:avLst/>
              <a:gdLst>
                <a:gd name="connsiteX0" fmla="*/ 97972 w 97972"/>
                <a:gd name="connsiteY0" fmla="*/ 76430 h 598944"/>
                <a:gd name="connsiteX1" fmla="*/ 32658 w 97972"/>
                <a:gd name="connsiteY1" fmla="*/ 43772 h 598944"/>
                <a:gd name="connsiteX2" fmla="*/ 0 w 97972"/>
                <a:gd name="connsiteY2" fmla="*/ 598944 h 598944"/>
                <a:gd name="connsiteX3" fmla="*/ 0 w 97972"/>
                <a:gd name="connsiteY3" fmla="*/ 598944 h 5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2" h="598944">
                  <a:moveTo>
                    <a:pt x="97972" y="76430"/>
                  </a:moveTo>
                  <a:cubicBezTo>
                    <a:pt x="73479" y="16558"/>
                    <a:pt x="48987" y="-43314"/>
                    <a:pt x="32658" y="43772"/>
                  </a:cubicBezTo>
                  <a:cubicBezTo>
                    <a:pt x="16329" y="130858"/>
                    <a:pt x="0" y="598944"/>
                    <a:pt x="0" y="598944"/>
                  </a:cubicBezTo>
                  <a:lnTo>
                    <a:pt x="0" y="59894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400300" y="2732087"/>
              <a:ext cx="0" cy="1553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088" name="Group 88087"/>
          <p:cNvGrpSpPr/>
          <p:nvPr/>
        </p:nvGrpSpPr>
        <p:grpSpPr>
          <a:xfrm>
            <a:off x="5562601" y="1772816"/>
            <a:ext cx="1428054" cy="3179207"/>
            <a:chOff x="5562600" y="2150005"/>
            <a:chExt cx="1009043" cy="2304271"/>
          </a:xfrm>
        </p:grpSpPr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5715000" y="2438400"/>
              <a:ext cx="685800" cy="6096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6096000" y="3048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H="1">
              <a:off x="57150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80" name="Line 16"/>
            <p:cNvSpPr>
              <a:spLocks noChangeShapeType="1"/>
            </p:cNvSpPr>
            <p:nvPr/>
          </p:nvSpPr>
          <p:spPr bwMode="auto">
            <a:xfrm>
              <a:off x="6096000" y="3657600"/>
              <a:ext cx="381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81" name="Line 17"/>
            <p:cNvSpPr>
              <a:spLocks noChangeShapeType="1"/>
            </p:cNvSpPr>
            <p:nvPr/>
          </p:nvSpPr>
          <p:spPr bwMode="auto">
            <a:xfrm flipH="1">
              <a:off x="58674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2286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5787418" y="4087563"/>
              <a:ext cx="784225" cy="3667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   Bob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6057900" y="2689668"/>
              <a:ext cx="13494" cy="18811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Freeform 20"/>
            <p:cNvSpPr/>
            <p:nvPr/>
          </p:nvSpPr>
          <p:spPr>
            <a:xfrm>
              <a:off x="6302829" y="2249245"/>
              <a:ext cx="238862" cy="232698"/>
            </a:xfrm>
            <a:custGeom>
              <a:avLst/>
              <a:gdLst>
                <a:gd name="connsiteX0" fmla="*/ 0 w 238862"/>
                <a:gd name="connsiteY0" fmla="*/ 232698 h 232698"/>
                <a:gd name="connsiteX1" fmla="*/ 212271 w 238862"/>
                <a:gd name="connsiteY1" fmla="*/ 20426 h 232698"/>
                <a:gd name="connsiteX2" fmla="*/ 228600 w 238862"/>
                <a:gd name="connsiteY2" fmla="*/ 20426 h 2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62" h="232698">
                  <a:moveTo>
                    <a:pt x="0" y="232698"/>
                  </a:moveTo>
                  <a:cubicBezTo>
                    <a:pt x="70757" y="161941"/>
                    <a:pt x="174171" y="55805"/>
                    <a:pt x="212271" y="20426"/>
                  </a:cubicBezTo>
                  <a:cubicBezTo>
                    <a:pt x="250371" y="-14953"/>
                    <a:pt x="239485" y="2736"/>
                    <a:pt x="228600" y="2042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6210300" y="2150005"/>
              <a:ext cx="136525" cy="2883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>
              <a:stCxn id="88077" idx="0"/>
            </p:cNvCxnSpPr>
            <p:nvPr/>
          </p:nvCxnSpPr>
          <p:spPr bwMode="auto">
            <a:xfrm flipV="1">
              <a:off x="6057900" y="2150005"/>
              <a:ext cx="0" cy="288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stCxn id="88077" idx="1"/>
            </p:cNvCxnSpPr>
            <p:nvPr/>
          </p:nvCxnSpPr>
          <p:spPr bwMode="auto">
            <a:xfrm flipH="1" flipV="1">
              <a:off x="5562600" y="2197279"/>
              <a:ext cx="252833" cy="3303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5815433" y="2197279"/>
              <a:ext cx="90067" cy="2411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091" name="Straight Arrow Connector 88090"/>
          <p:cNvCxnSpPr/>
          <p:nvPr/>
        </p:nvCxnSpPr>
        <p:spPr bwMode="auto">
          <a:xfrm>
            <a:off x="3540409" y="2896377"/>
            <a:ext cx="202219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95" name="Straight Arrow Connector 88094"/>
          <p:cNvCxnSpPr/>
          <p:nvPr/>
        </p:nvCxnSpPr>
        <p:spPr bwMode="auto">
          <a:xfrm flipH="1">
            <a:off x="3439321" y="3282284"/>
            <a:ext cx="20221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4299574" y="2957849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31297" y="29250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4609" y="293135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6246" y="4901181"/>
            <a:ext cx="397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Compute </a:t>
            </a:r>
            <a:r>
              <a:rPr lang="en-CA" sz="2800" dirty="0" smtClean="0">
                <a:solidFill>
                  <a:srgbClr val="FF0000"/>
                </a:solidFill>
              </a:rPr>
              <a:t>EQ</a:t>
            </a:r>
            <a:r>
              <a:rPr lang="en-CA" sz="2800" dirty="0" smtClean="0"/>
              <a:t>(X,Y).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02762" y="2391193"/>
            <a:ext cx="208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sz="2400" dirty="0" smtClean="0">
                <a:solidFill>
                  <a:schemeClr val="tx2"/>
                </a:solidFill>
              </a:rPr>
              <a:t>&lt;</a:t>
            </a:r>
            <a:r>
              <a:rPr lang="en-CA" sz="2400" dirty="0" err="1" smtClean="0">
                <a:solidFill>
                  <a:schemeClr val="tx2"/>
                </a:solidFill>
              </a:rPr>
              <a:t>Y,r</a:t>
            </a:r>
            <a:r>
              <a:rPr lang="en-CA" sz="2400" dirty="0" smtClean="0">
                <a:solidFill>
                  <a:schemeClr val="tx2"/>
                </a:solidFill>
              </a:rPr>
              <a:t>&gt; mod 2 =0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3814" y="5408898"/>
            <a:ext cx="516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rgbClr val="0070C0"/>
                </a:solidFill>
                <a:latin typeface="Calibri"/>
              </a:rPr>
              <a:t>D</a:t>
            </a:r>
            <a:r>
              <a:rPr lang="en-CA" sz="2800" dirty="0" smtClean="0">
                <a:solidFill>
                  <a:srgbClr val="0070C0"/>
                </a:solidFill>
              </a:rPr>
              <a:t>(</a:t>
            </a:r>
            <a:r>
              <a:rPr lang="en-CA" sz="2800" dirty="0" smtClean="0">
                <a:solidFill>
                  <a:srgbClr val="FF0000"/>
                </a:solidFill>
              </a:rPr>
              <a:t>EQ</a:t>
            </a:r>
            <a:r>
              <a:rPr lang="en-CA" sz="2800" dirty="0" smtClean="0">
                <a:solidFill>
                  <a:srgbClr val="0070C0"/>
                </a:solidFill>
              </a:rPr>
              <a:t>) = n+1.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28" y="1310445"/>
            <a:ext cx="518664" cy="714841"/>
          </a:xfrm>
          <a:prstGeom prst="rect">
            <a:avLst/>
          </a:prstGeom>
        </p:spPr>
      </p:pic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7169206" y="3402113"/>
            <a:ext cx="115127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1 0 </a:t>
            </a: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1 1 0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95936" y="1481852"/>
            <a:ext cx="1745576" cy="370680"/>
            <a:chOff x="3995936" y="1481852"/>
            <a:chExt cx="1745576" cy="370680"/>
          </a:xfrm>
        </p:grpSpPr>
        <p:sp>
          <p:nvSpPr>
            <p:cNvPr id="18" name="TextBox 17"/>
            <p:cNvSpPr txBox="1"/>
            <p:nvPr/>
          </p:nvSpPr>
          <p:spPr>
            <a:xfrm>
              <a:off x="3995936" y="1481852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76095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53486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39826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59826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55172" y="1483200"/>
              <a:ext cx="301686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29530" y="1398799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= r</a:t>
            </a:r>
            <a:endParaRPr lang="en-CA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006015" y="2520000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= 1</a:t>
            </a:r>
            <a:endParaRPr lang="en-CA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733745" y="1408905"/>
            <a:ext cx="895510" cy="882240"/>
            <a:chOff x="6901379" y="1438261"/>
            <a:chExt cx="895510" cy="882240"/>
          </a:xfrm>
        </p:grpSpPr>
        <p:sp>
          <p:nvSpPr>
            <p:cNvPr id="25" name="Oval 24"/>
            <p:cNvSpPr/>
            <p:nvPr/>
          </p:nvSpPr>
          <p:spPr>
            <a:xfrm>
              <a:off x="6901379" y="2141083"/>
              <a:ext cx="178551" cy="1794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Oval 60"/>
            <p:cNvSpPr/>
            <p:nvPr/>
          </p:nvSpPr>
          <p:spPr>
            <a:xfrm>
              <a:off x="7143054" y="1820028"/>
              <a:ext cx="288243" cy="2443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Oval 61"/>
            <p:cNvSpPr/>
            <p:nvPr/>
          </p:nvSpPr>
          <p:spPr>
            <a:xfrm>
              <a:off x="7431297" y="1438261"/>
              <a:ext cx="365592" cy="3102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885107" y="266158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</a:rPr>
              <a:t> X </a:t>
            </a:r>
            <a:r>
              <a:rPr lang="en-CA" sz="2400" dirty="0" smtClean="0">
                <a:solidFill>
                  <a:schemeClr val="tx2"/>
                </a:solidFill>
                <a:latin typeface="Symbol"/>
                <a:sym typeface="Symbol"/>
              </a:rPr>
              <a:t></a:t>
            </a:r>
            <a:r>
              <a:rPr lang="en-CA" sz="2400" dirty="0" smtClean="0">
                <a:solidFill>
                  <a:schemeClr val="tx2"/>
                </a:solidFill>
              </a:rPr>
              <a:t> 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548" y="1195959"/>
            <a:ext cx="227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Randomized </a:t>
            </a:r>
            <a:r>
              <a:rPr lang="en-CA" sz="2800" b="1" dirty="0"/>
              <a:t>?</a:t>
            </a:r>
            <a:endParaRPr lang="en-CA" sz="2800" b="1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222704" y="6097642"/>
            <a:ext cx="516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rgbClr val="0070C0"/>
                </a:solidFill>
                <a:latin typeface="Calibri"/>
              </a:rPr>
              <a:t>R</a:t>
            </a:r>
            <a:r>
              <a:rPr lang="en-CA" sz="2800" baseline="-25000" dirty="0" smtClean="0">
                <a:solidFill>
                  <a:srgbClr val="0070C0"/>
                </a:solidFill>
                <a:latin typeface="Calibri"/>
              </a:rPr>
              <a:t>1</a:t>
            </a:r>
            <a:r>
              <a:rPr lang="en-CA" sz="2800" baseline="-25000" dirty="0" smtClean="0">
                <a:solidFill>
                  <a:srgbClr val="0070C0"/>
                </a:solidFill>
              </a:rPr>
              <a:t>/</a:t>
            </a:r>
            <a:r>
              <a:rPr lang="en-CA" sz="2800" baseline="-25000" dirty="0" smtClean="0">
                <a:solidFill>
                  <a:srgbClr val="0070C0"/>
                </a:solidFill>
                <a:latin typeface="Calibri"/>
              </a:rPr>
              <a:t>2</a:t>
            </a:r>
            <a:r>
              <a:rPr lang="en-CA" sz="2800" dirty="0" smtClean="0">
                <a:solidFill>
                  <a:srgbClr val="0070C0"/>
                </a:solidFill>
              </a:rPr>
              <a:t> (</a:t>
            </a:r>
            <a:r>
              <a:rPr lang="en-CA" sz="2800" dirty="0" smtClean="0">
                <a:solidFill>
                  <a:srgbClr val="FF0000"/>
                </a:solidFill>
              </a:rPr>
              <a:t>EQ</a:t>
            </a:r>
            <a:r>
              <a:rPr lang="en-CA" sz="2800" dirty="0" smtClean="0">
                <a:solidFill>
                  <a:srgbClr val="0070C0"/>
                </a:solidFill>
              </a:rPr>
              <a:t>) = 2.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28281" y="6085843"/>
            <a:ext cx="397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ED</a:t>
            </a:r>
            <a:r>
              <a:rPr lang="en-CA" sz="2800" dirty="0" smtClean="0"/>
              <a:t>(X,Y) = </a:t>
            </a:r>
            <a:r>
              <a:rPr lang="en-CA" sz="2800" dirty="0" smtClean="0">
                <a:solidFill>
                  <a:srgbClr val="FF0000"/>
                </a:solidFill>
              </a:rPr>
              <a:t>N-EQ</a:t>
            </a:r>
            <a:r>
              <a:rPr lang="en-CA" sz="2800" dirty="0" smtClean="0"/>
              <a:t>(X,Y</a:t>
            </a:r>
            <a:r>
              <a:rPr lang="en-CA" sz="2800" dirty="0"/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2660" y="5962789"/>
            <a:ext cx="4404841" cy="769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6" grpId="0"/>
      <p:bldP spid="64" grpId="0"/>
      <p:bldP spid="8" grpId="0"/>
      <p:bldP spid="24" grpId="0"/>
      <p:bldP spid="59" grpId="0"/>
      <p:bldP spid="65" grpId="0"/>
      <p:bldP spid="29" grpId="0"/>
      <p:bldP spid="66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KADEV@ELRGDMTFUVW0Y5HA" val="5298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\forall C$: $\;\sum_{e \text{ crosses } C} x_e \ge b(C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8"/>
  <p:tag name="PICTUREFILESIZE" val="3612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 $\forall e\in G$: $\;x_e \ge 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9"/>
  <p:tag name="PICTUREFILESIZE" val="1934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min $\sum_e x_e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6"/>
  <p:tag name="PICTUREFILESIZE" val="1416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 $\forall e\in G$: $\;x_e \ge 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9"/>
  <p:tag name="PICTUREFILESIZE" val="1934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min $\sum_e x_e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6"/>
  <p:tag name="PICTUREFILESIZE" val="1416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\forall C \text{ separates } K$: $\;\sum_{e \text{ crosses } C} x_e \ge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9"/>
  <p:tag name="PICTUREFILESIZE" val="4863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blue} $R\big(\text{XOR}_n,G,K\big)\,=\, \Omega\bigg(\text{ST}\big(G,K\big)\cdot n\big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3"/>
  <p:tag name="PICTUREFILESIZE" val="11353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blue} $R\big(\text{SET-DISJ},G,K\big)\,=\, \Omega\bigg(\frac{\text{ST}\big(G,K\big)\cdot n}{\log^2 |K|}\bigg)$.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3"/>
  <p:tag name="PICTUREFILESIZE" val="12498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$R\big(\text{SET-DISJ},k-\text{STAR}\big)\,=\, \Omega\big(k\cdot n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1"/>
  <p:tag name="PICTUREFILESIZE" val="5835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color}&#10;\begin{document}&#10;{\color{red} $\sqrt{n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71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color}&#10;\begin{document}&#10;{\color{red} $\sqrt{n}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71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color}&#10;\begin{document}&#10;{\color{red} $O\big(\sqrt{n}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0"/>
  <p:tag name="PICTUREFILESIZE" val="1095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color}&#10;\begin{document}&#10;{\color{red} $O\big(n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809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color}&#10;\begin{document}&#10;{\color{red} $O\big(n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809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color}&#10;\begin{document}&#10;{\color{red} $O\big(n\sqrt{n}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6"/>
  <p:tag name="PICTUREFILESIZE" val="1312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red}$\text{max}$} $\sum_{T \in \Gamma_{\Delta,K}} z_T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5"/>
  <p:tag name="PICTUREFILESIZE" val="2727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red}$\forall e \in E(G):$} $\sum_{T \ni e} z_T \le 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2"/>
  <p:tag name="PICTUREFILESIZE" val="3746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red}$\forall T \in \Gamma_{\Delta,K}:$} $z_T \ge 0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667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\Gamma_{\Delta, K} \equiv \big\{T\,:\, T\text{ steiner tree,}$ {\color{red} {\bf diam}}$(T)\le \Delta\big\}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2"/>
  <p:tag name="PICTUREFILESIZE" val="6954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blue} $\tilde{\Omega}\big(\text{ST}(G,K,\Delta)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9"/>
  <p:tag name="PICTUREFILESIZE" val="269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0.2|35.6|11.4|7.2|3.6|14.5|13.7|4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blue} $\tilde{\Theta}\bigg( \text{min}_{\Delta \in [|V|]} \bigg(\frac{n}{\text{ST}(G,K,\Delta)}+\Delta\bigg)\big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3"/>
  <p:tag name="PICTUREFILESIZE" val="9952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blue} $\tilde{\Theta}\bigg( \text{min}_{\Delta \in [|V|]} \bigg(\frac{n}{\text{ST}(G,K,\Delta)}+\Delta\bigg)\big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3"/>
  <p:tag name="PICTUREFILESIZE" val="99520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blue}$\tau_{\text{MCF}}\big(G,K,n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2293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blue} $\tilde{\Theta}\big(\tau_{\text{MCF}}(G,K,n)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8"/>
  <p:tag name="PICTUREFILESIZE" val="3039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blue} $\tilde{\Theta}\big(\tau_{\text{MCF}}(G,K,1)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3002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blue} $\tau_{\text{route}}$}$\big(G,{a,b}, R_{\epsilon}^2\big(f\big)\big) \le 4 R_{\epsilon}\big(f,G,{a,b}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4"/>
  <p:tag name="PICTUREFILESIZE" val="5947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{\color{blue} $\tau_{\text{route}}$}$\big(G,{a,b}, D^2\big(f\big)\big) \le 4 D\big(f,G,{a,b}\bi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2"/>
  <p:tag name="PICTUREFILESIZE" val="5869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\sum_{e: e \text{ is special}} (|e|-1) &lt; n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9"/>
  <p:tag name="PICTUREFILESIZE" val="3960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\sum_{e: e \text{ is special}} (|e|-1) &lt; n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9"/>
  <p:tag name="PICTUREFILESIZE" val="3960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A^0_{u \to v}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"/>
  <p:tag name="PICTUREFILESIZE" val="850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4.5|20.5|1.9|11.6|12.4|22.2|9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A^1_{w \to x}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914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B^1_{t \to s}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746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A^2_{w \to x}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914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B^2_{t \to s}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"/>
  <p:tag name="PICTUREFILESIZE" val="746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\sum_{e: e \text{ is special}} (|e|-1) &lt; n 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9"/>
  <p:tag name="PICTUREFILESIZE" val="3960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V\big(G^t\big) \equiv V^0 \cup \cdots \cup V^t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9"/>
  <p:tag name="PICTUREFILESIZE" val="3595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text}&#10;\usepackage{color}&#10;\begin{document}&#10;$E\big(G^t\big) \equiv \big\{(x^i,y^{i+1})\,\|\, (x,y) \in E(G), 0 \le i &lt; t\big\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2"/>
  <p:tag name="PICTUREFILESIZE" val="73193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blue} $\big(f \circ g\big)\big(X_{1,1},\ldots,X_{1,k_1}, X_{2,1},\ldots,X_{2,k_2},\ldots,X_{t,1},\ldots, X_{t,k_t}\big)$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4"/>
  <p:tag name="PICTUREFILESIZE" val="92029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red} $\equiv$} $f\bigg(g\big(X_{1,1},\ldots,X_{1,k_1}\big), g\big(X_{2,1},\ldots,X_{2,k_2}\big),\ldots,g\big(X_{t,1},\ldots, X_{t,k_t}\big)\bigg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90"/>
  <p:tag name="PICTUREFILESIZE" val="20176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blue} $O\big((\log t)\sum_{i=1}^t \text{ST}\big(G,K_i\big)\big)$.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8"/>
  <p:tag name="PICTUREFILESIZE" val="4596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5|6.1|14.8|14.2|19.7|16.2|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blue} $O\big((\log t)\sigma_{K_1,\ldots,K_t}\big(G\big) \big)$.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1"/>
  <p:tag name="PICTUREFILESIZE" val="36650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, amstext}&#10;\begin{document}&#10;{\color{blue} $R\big(\text{ED}\circ \text{XOR}_n,G,K\big)\,=\, \Omega\bigg(\frac{\sigma_{K_1,\ldots,K_t}\big(G\big)}{\log t} + \frac{\sum_{i=1}^t \text{ST}\big(G,K_i\big)}{\log |V| \log \log |V|)}\bigg)$.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4"/>
  <p:tag name="PICTUREFILESIZE" val="1906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6.1|11.1|1.4|12.8|7.6|2.9|4.8|7.9|7.2|9.9|19.1|10.5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3|7.1|1.9|8.7|10.5|7.5|3.1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3.4|8.6|13|5.9|4.3|3.8|1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3|3.3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13196</TotalTime>
  <Words>2285</Words>
  <Application>Microsoft Office PowerPoint</Application>
  <PresentationFormat>On-screen Show (4:3)</PresentationFormat>
  <Paragraphs>680</Paragraphs>
  <Slides>49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Tahoma</vt:lpstr>
      <vt:lpstr>MT Extra</vt:lpstr>
      <vt:lpstr>Calibri</vt:lpstr>
      <vt:lpstr>Lucida Grande</vt:lpstr>
      <vt:lpstr>Symbol</vt:lpstr>
      <vt:lpstr>cmmi10</vt:lpstr>
      <vt:lpstr>cmsy10</vt:lpstr>
      <vt:lpstr>Perpetua Titling MT</vt:lpstr>
      <vt:lpstr>Wingdings</vt:lpstr>
      <vt:lpstr>Office Theme</vt:lpstr>
      <vt:lpstr>Topology-Sensitive Bounds on Communication</vt:lpstr>
      <vt:lpstr>Yao’s Insight from 1979</vt:lpstr>
      <vt:lpstr>Many Applications</vt:lpstr>
      <vt:lpstr>Multi-party communication</vt:lpstr>
      <vt:lpstr>Why care?</vt:lpstr>
      <vt:lpstr>Biology</vt:lpstr>
      <vt:lpstr>A Multiparty Communication Problem</vt:lpstr>
      <vt:lpstr>Two Functions</vt:lpstr>
      <vt:lpstr>For K=2</vt:lpstr>
      <vt:lpstr>On The Line </vt:lpstr>
      <vt:lpstr>Some Previous Work</vt:lpstr>
      <vt:lpstr>Element Distinctness</vt:lpstr>
      <vt:lpstr>PowerPoint Presentation</vt:lpstr>
      <vt:lpstr>Let’s walk the line</vt:lpstr>
      <vt:lpstr>PowerPoint Presentation</vt:lpstr>
      <vt:lpstr>Let’s walk the line (with coins now)</vt:lpstr>
      <vt:lpstr>Now on to the grid…</vt:lpstr>
      <vt:lpstr>From “grids” to general graphs</vt:lpstr>
      <vt:lpstr>Towards the σ(G) lower bound</vt:lpstr>
      <vt:lpstr>Towards the σ(G) lower bound</vt:lpstr>
      <vt:lpstr>Wrapping it up</vt:lpstr>
      <vt:lpstr>Steiner Tree Type Functions</vt:lpstr>
      <vt:lpstr>LP’s And Cuts </vt:lpstr>
      <vt:lpstr>Steiner Tree Bound</vt:lpstr>
      <vt:lpstr>PowerPoint Presentation</vt:lpstr>
      <vt:lpstr>Set-Disjointness</vt:lpstr>
      <vt:lpstr>PowerPoint Presentation</vt:lpstr>
      <vt:lpstr>Round Vs. Commn. Tradeoff</vt:lpstr>
      <vt:lpstr>Routing Vs. Computing</vt:lpstr>
      <vt:lpstr>Routing Vs. Computing</vt:lpstr>
      <vt:lpstr>PowerPoint Presentation</vt:lpstr>
      <vt:lpstr>Fractional Steiner Tree Packing</vt:lpstr>
      <vt:lpstr>Our Results-EQ</vt:lpstr>
      <vt:lpstr>PowerPoint Presentation</vt:lpstr>
      <vt:lpstr>Multicommodity Flow</vt:lpstr>
      <vt:lpstr>Our Results-ED</vt:lpstr>
      <vt:lpstr>PowerPoint Presentation</vt:lpstr>
      <vt:lpstr>Alice and Bob on a Graph</vt:lpstr>
      <vt:lpstr>Alice and Bob on Layered Graph</vt:lpstr>
      <vt:lpstr>Almost Layered Graphs</vt:lpstr>
      <vt:lpstr>Simulating Almost Layered Graphs</vt:lpstr>
      <vt:lpstr>Timed Graph</vt:lpstr>
      <vt:lpstr>Our Results-II</vt:lpstr>
      <vt:lpstr>Function Composition</vt:lpstr>
      <vt:lpstr>Our Result for Composed Functions</vt:lpstr>
      <vt:lpstr>A Special Case</vt:lpstr>
      <vt:lpstr>Our Lower Bound</vt:lpstr>
      <vt:lpstr>Open 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Bottlenecks in Computation.</dc:title>
  <dc:creator>arkadev</dc:creator>
  <cp:lastModifiedBy>arkadev</cp:lastModifiedBy>
  <cp:revision>746</cp:revision>
  <dcterms:created xsi:type="dcterms:W3CDTF">2011-03-14T03:30:02Z</dcterms:created>
  <dcterms:modified xsi:type="dcterms:W3CDTF">2017-03-24T14:58:13Z</dcterms:modified>
</cp:coreProperties>
</file>