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48" d="100"/>
          <a:sy n="48" d="100"/>
        </p:scale>
        <p:origin x="15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F0AF-65CB-4805-88D5-484181ACD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56DED-4503-44A5-BB6D-4E44A887A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7548C-53B7-4FE4-9A26-9BF55050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85C8-A096-4E7F-9901-EFFC9EE7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C343D-2253-4EB9-BA73-6BFB20D8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24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8359-6E29-4697-BCB1-CEC0A2A8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BC676-54C3-4007-9372-061970D0C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FAC26-EAA0-402C-B6D2-CB1E3651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8C682-6B49-4907-8542-AE0F0042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13085-CB6F-4C42-81E4-FAF18C44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45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054EE-2129-419F-A688-5FE5A5F39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4C18F-216D-4144-AD95-32BB6B051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E26A-765E-4E89-8C15-24E8C73C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66071-8774-4F63-B29B-DB52B746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1817A-BE63-4FB2-8964-AB80EC18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13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A5F3-F13B-4163-8155-B0CA8523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C127-2251-4341-9B7E-AAB6116E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CD7B-67E2-4D2B-A588-00DD078F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324B-C50B-4CCE-902D-685E403A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5239-DD94-47E0-8359-64BF067D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9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01AD-177A-42F8-BBA7-740F3258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837A-C014-4A58-ACAB-13A9BE2BF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5D2AC-6760-4705-804F-D149D807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B022B-51F8-41AB-9EE1-F51091A2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6E78-75BE-4D88-BC6A-CA964D3D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04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2C9E-FF08-454D-B84A-EE0398F5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E352-A3F0-45CE-86E5-D8C81FA0F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36066-BCF4-40D3-876A-F9749757D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015F0-3A2F-4A38-98BA-04D02ED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8B56C-43C1-41DE-9DB7-A6E1345B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078A-1261-4286-955F-CE9EB530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076B-425B-47C5-BED9-F9439CC7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1FF81-27C0-4152-B29B-F2A9397DD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F7BF7-9A72-4871-B203-1A3B194B0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697C0-6926-4615-9420-2B38497B1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2B1A8-614F-4470-BF53-1C7D47159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23565-4728-448F-A256-88EE6432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E6AC4-BED5-4825-8545-D6A1DED2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60111-5668-45D3-A62A-DB4DC038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8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48AD-3DAB-472A-8798-8B769637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F51F4-03F5-4675-A661-AABF6E82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91A11-DA37-4908-9110-6F7B3459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4E877-8DB1-4CA0-B6D8-2BF46285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91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1B0A-6B85-4DE0-9F5B-01496524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747B1-77E6-4132-81D5-914738C1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ECA3-E539-4A67-BFE5-E02DE814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48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B92C-D9FD-4411-B22F-C903F43F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A913-0653-4F5A-A026-838BFA03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29EC4-2EF4-4DE6-8CB2-A450E907A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4231F-8BB7-4C29-AE6B-7FAB126B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3B1CF-33EA-42D5-BF6A-826D4DED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8A0E6-2A01-4B3E-BC90-E1322FF8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1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CBED-3AE6-4E9A-BF6F-8463879E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BD92C-D02F-41CA-B451-3B0710E3E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50923-3A8C-4637-AAF3-5D99752D7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3A6F4-B293-4786-8653-7334E2B4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592FC-CBB1-48DE-969B-3C878F42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D7F32-5D72-42C3-AB63-5F1C1953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290DC-341D-4D5B-A754-2C01B9D3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F8360-11E2-4027-A0A2-E276AA6B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AC04F-BCDD-4737-9732-B40BA40D1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E464-2FC5-48FD-ADBE-D47F46D87D85}" type="datetimeFigureOut">
              <a:rPr lang="en-CA" smtClean="0"/>
              <a:t>14/03/2018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80DBB-5961-4384-B2EC-73054E1CF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75AE-1CA9-4A01-86F7-3B5B1AFD5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A9CF-569D-4B0C-AC33-442C8EBCB0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8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5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51CBE4-A883-46E2-AA11-52B4374A2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88429"/>
              </p:ext>
            </p:extLst>
          </p:nvPr>
        </p:nvGraphicFramePr>
        <p:xfrm>
          <a:off x="1562100" y="28575"/>
          <a:ext cx="9067800" cy="680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6857848" imgH="5143314" progId="AcroExch.Document.DC">
                  <p:embed/>
                </p:oleObj>
              </mc:Choice>
              <mc:Fallback>
                <p:oleObj name="Acrobat Document" r:id="rId3" imgW="6857848" imgH="514331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100" y="28575"/>
                        <a:ext cx="9067800" cy="680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48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S home">
            <a:extLst>
              <a:ext uri="{FF2B5EF4-FFF2-40B4-BE49-F238E27FC236}">
                <a16:creationId xmlns:a16="http://schemas.microsoft.com/office/drawing/2014/main" id="{17E834C2-BA3E-4D22-BAFD-9CC341EA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7" y="155120"/>
            <a:ext cx="55721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5E715-708F-4C55-B110-B4FEA52A5B78}"/>
              </a:ext>
            </a:extLst>
          </p:cNvPr>
          <p:cNvSpPr txBox="1"/>
          <p:nvPr/>
        </p:nvSpPr>
        <p:spPr>
          <a:xfrm>
            <a:off x="338297" y="955220"/>
            <a:ext cx="68930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PUTTING WOMEN INTO THE EQUATION</a:t>
            </a:r>
          </a:p>
          <a:p>
            <a:r>
              <a:rPr lang="en-US" dirty="0"/>
              <a:t>                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5E2EC-7563-465C-A8E4-27942F145258}"/>
              </a:ext>
            </a:extLst>
          </p:cNvPr>
          <p:cNvSpPr txBox="1"/>
          <p:nvPr/>
        </p:nvSpPr>
        <p:spPr>
          <a:xfrm>
            <a:off x="338810" y="1509218"/>
            <a:ext cx="753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 of Women Mathematicians on Research and Education in Mathematics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34575-C3C1-4565-98C6-60E7FD743DAB}"/>
              </a:ext>
            </a:extLst>
          </p:cNvPr>
          <p:cNvSpPr txBox="1"/>
          <p:nvPr/>
        </p:nvSpPr>
        <p:spPr>
          <a:xfrm rot="16200000">
            <a:off x="-711028" y="866148"/>
            <a:ext cx="176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March 16-18, 2018</a:t>
            </a:r>
            <a:endParaRPr lang="en-CA" sz="1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00DF37-74ED-4681-94E1-2E58B03DD186}"/>
              </a:ext>
            </a:extLst>
          </p:cNvPr>
          <p:cNvSpPr/>
          <p:nvPr/>
        </p:nvSpPr>
        <p:spPr>
          <a:xfrm>
            <a:off x="338297" y="1915730"/>
            <a:ext cx="7447165" cy="9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6B66A-F9A7-4237-8C6D-92A995202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00" y="6241774"/>
            <a:ext cx="3048265" cy="616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A66C5-DCCA-4010-981F-1E21BF96D3DE}"/>
              </a:ext>
            </a:extLst>
          </p:cNvPr>
          <p:cNvSpPr txBox="1"/>
          <p:nvPr/>
        </p:nvSpPr>
        <p:spPr>
          <a:xfrm>
            <a:off x="2326859" y="2855792"/>
            <a:ext cx="75382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Introductory Remarks </a:t>
            </a:r>
          </a:p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by </a:t>
            </a:r>
          </a:p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Lillian D. Beltaos</a:t>
            </a:r>
          </a:p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&amp; </a:t>
            </a:r>
          </a:p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Amenda Chow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84BA4-EB5F-4B62-8FCC-C6CAB61BD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802" y="243008"/>
            <a:ext cx="3048264" cy="2286198"/>
          </a:xfrm>
          <a:prstGeom prst="rect">
            <a:avLst/>
          </a:prstGeom>
        </p:spPr>
      </p:pic>
      <p:pic>
        <p:nvPicPr>
          <p:cNvPr id="3074" name="Picture 2" descr="JOB POSTING: Postdoctoral Research Fellowship in Employment Standards Enforcement | rankandfile.ca">
            <a:extLst>
              <a:ext uri="{FF2B5EF4-FFF2-40B4-BE49-F238E27FC236}">
                <a16:creationId xmlns:a16="http://schemas.microsoft.com/office/drawing/2014/main" id="{F153B050-06C4-4087-9E45-C1713B93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8289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9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S home">
            <a:extLst>
              <a:ext uri="{FF2B5EF4-FFF2-40B4-BE49-F238E27FC236}">
                <a16:creationId xmlns:a16="http://schemas.microsoft.com/office/drawing/2014/main" id="{17E834C2-BA3E-4D22-BAFD-9CC341EA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7" y="155120"/>
            <a:ext cx="55721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5E715-708F-4C55-B110-B4FEA52A5B78}"/>
              </a:ext>
            </a:extLst>
          </p:cNvPr>
          <p:cNvSpPr txBox="1"/>
          <p:nvPr/>
        </p:nvSpPr>
        <p:spPr>
          <a:xfrm>
            <a:off x="338297" y="955220"/>
            <a:ext cx="68930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PUTTING WOMEN INTO THE EQUATION</a:t>
            </a:r>
          </a:p>
          <a:p>
            <a:r>
              <a:rPr lang="en-US" dirty="0"/>
              <a:t>                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5E2EC-7563-465C-A8E4-27942F145258}"/>
              </a:ext>
            </a:extLst>
          </p:cNvPr>
          <p:cNvSpPr txBox="1"/>
          <p:nvPr/>
        </p:nvSpPr>
        <p:spPr>
          <a:xfrm>
            <a:off x="338810" y="1509218"/>
            <a:ext cx="753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 of Women Mathematicians on Research and Education in Mathematics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34575-C3C1-4565-98C6-60E7FD743DAB}"/>
              </a:ext>
            </a:extLst>
          </p:cNvPr>
          <p:cNvSpPr txBox="1"/>
          <p:nvPr/>
        </p:nvSpPr>
        <p:spPr>
          <a:xfrm rot="16200000">
            <a:off x="-711028" y="866148"/>
            <a:ext cx="176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March 16-18, 2018</a:t>
            </a:r>
            <a:endParaRPr lang="en-CA" sz="1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00DF37-74ED-4681-94E1-2E58B03DD186}"/>
              </a:ext>
            </a:extLst>
          </p:cNvPr>
          <p:cNvSpPr/>
          <p:nvPr/>
        </p:nvSpPr>
        <p:spPr>
          <a:xfrm>
            <a:off x="338297" y="1915730"/>
            <a:ext cx="7447165" cy="9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6B66A-F9A7-4237-8C6D-92A995202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12" y="6221896"/>
            <a:ext cx="3201753" cy="6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A66C5-DCCA-4010-981F-1E21BF96D3DE}"/>
              </a:ext>
            </a:extLst>
          </p:cNvPr>
          <p:cNvSpPr txBox="1"/>
          <p:nvPr/>
        </p:nvSpPr>
        <p:spPr>
          <a:xfrm>
            <a:off x="2141281" y="2708329"/>
            <a:ext cx="7538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Welcome Participants!</a:t>
            </a:r>
          </a:p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We are finetuning History and Collective Knowledge with this workshop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2050" name="Picture 2" descr="JOB POSTING: Postdoctoral Research Fellowship in Employment Standards Enforcement | rankandfile.ca">
            <a:extLst>
              <a:ext uri="{FF2B5EF4-FFF2-40B4-BE49-F238E27FC236}">
                <a16:creationId xmlns:a16="http://schemas.microsoft.com/office/drawing/2014/main" id="{1A10BA80-B364-450D-8ABD-A05074D7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7" y="5791065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1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S home">
            <a:extLst>
              <a:ext uri="{FF2B5EF4-FFF2-40B4-BE49-F238E27FC236}">
                <a16:creationId xmlns:a16="http://schemas.microsoft.com/office/drawing/2014/main" id="{17E834C2-BA3E-4D22-BAFD-9CC341EAB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7" y="155120"/>
            <a:ext cx="55721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5E715-708F-4C55-B110-B4FEA52A5B78}"/>
              </a:ext>
            </a:extLst>
          </p:cNvPr>
          <p:cNvSpPr txBox="1"/>
          <p:nvPr/>
        </p:nvSpPr>
        <p:spPr>
          <a:xfrm>
            <a:off x="338297" y="955220"/>
            <a:ext cx="68930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PUTTING WOMEN INTO THE EQUATION</a:t>
            </a:r>
          </a:p>
          <a:p>
            <a:r>
              <a:rPr lang="en-US" dirty="0"/>
              <a:t>                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5E2EC-7563-465C-A8E4-27942F145258}"/>
              </a:ext>
            </a:extLst>
          </p:cNvPr>
          <p:cNvSpPr txBox="1"/>
          <p:nvPr/>
        </p:nvSpPr>
        <p:spPr>
          <a:xfrm>
            <a:off x="338810" y="1509218"/>
            <a:ext cx="753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 of Women Mathematicians on Research and Education in Mathematics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34575-C3C1-4565-98C6-60E7FD743DAB}"/>
              </a:ext>
            </a:extLst>
          </p:cNvPr>
          <p:cNvSpPr txBox="1"/>
          <p:nvPr/>
        </p:nvSpPr>
        <p:spPr>
          <a:xfrm rot="16200000">
            <a:off x="-711028" y="866148"/>
            <a:ext cx="176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March 16-18, 2018</a:t>
            </a:r>
            <a:endParaRPr lang="en-CA" sz="16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00DF37-74ED-4681-94E1-2E58B03DD186}"/>
              </a:ext>
            </a:extLst>
          </p:cNvPr>
          <p:cNvSpPr/>
          <p:nvPr/>
        </p:nvSpPr>
        <p:spPr>
          <a:xfrm>
            <a:off x="338297" y="1915730"/>
            <a:ext cx="7447165" cy="9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6B66A-F9A7-4237-8C6D-92A995202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4" y="6212562"/>
            <a:ext cx="3340901" cy="64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mileva maric einstein biography">
            <a:extLst>
              <a:ext uri="{FF2B5EF4-FFF2-40B4-BE49-F238E27FC236}">
                <a16:creationId xmlns:a16="http://schemas.microsoft.com/office/drawing/2014/main" id="{886F7D0E-3E3E-4555-B658-01D45CBA0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4" descr="Image result for mileva maric einstein biography">
            <a:extLst>
              <a:ext uri="{FF2B5EF4-FFF2-40B4-BE49-F238E27FC236}">
                <a16:creationId xmlns:a16="http://schemas.microsoft.com/office/drawing/2014/main" id="{8978D0E6-CA8B-40A0-9696-C8F1247F5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6" descr="Image result for mileva maric einstein biography">
            <a:extLst>
              <a:ext uri="{FF2B5EF4-FFF2-40B4-BE49-F238E27FC236}">
                <a16:creationId xmlns:a16="http://schemas.microsoft.com/office/drawing/2014/main" id="{9D0AA0D4-7169-4065-A71E-98B3EDF48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" name="Picture 12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A0A9FC65-5F24-4DFD-A162-4AFE220AB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50" y="2178489"/>
            <a:ext cx="1746485" cy="1988306"/>
          </a:xfrm>
          <a:prstGeom prst="rect">
            <a:avLst/>
          </a:prstGeom>
        </p:spPr>
      </p:pic>
      <p:sp>
        <p:nvSpPr>
          <p:cNvPr id="14" name="AutoShape 10" descr="Image result for katherine johnson">
            <a:extLst>
              <a:ext uri="{FF2B5EF4-FFF2-40B4-BE49-F238E27FC236}">
                <a16:creationId xmlns:a16="http://schemas.microsoft.com/office/drawing/2014/main" id="{64E34935-3C43-440B-8C92-5432F0B528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12" descr="Image result for katherine johnson">
            <a:extLst>
              <a:ext uri="{FF2B5EF4-FFF2-40B4-BE49-F238E27FC236}">
                <a16:creationId xmlns:a16="http://schemas.microsoft.com/office/drawing/2014/main" id="{CB0A980F-9D48-4C44-A81B-2E3D5ABD9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FE0207-C250-473C-B541-6F11725A6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17" y="2190829"/>
            <a:ext cx="1566021" cy="18270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6B7655-FCA2-4470-A984-5C29B487A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194" y="201181"/>
            <a:ext cx="1788782" cy="18954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B9157B-1975-4321-A754-AEE1A16E5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141" y="3733800"/>
            <a:ext cx="1052909" cy="1326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0E89E8-B5C7-4CFB-9AE4-92D2E670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7247" y="2265505"/>
            <a:ext cx="2693437" cy="20221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107215-02B4-4496-BE7C-277761E796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377" y="2124471"/>
            <a:ext cx="2895600" cy="1933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16F6F-7AAF-4BC3-8652-145D0B23FC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606" y="2238230"/>
            <a:ext cx="1057275" cy="1619250"/>
          </a:xfrm>
          <a:prstGeom prst="rect">
            <a:avLst/>
          </a:prstGeom>
        </p:spPr>
      </p:pic>
      <p:pic>
        <p:nvPicPr>
          <p:cNvPr id="2062" name="Picture 14" descr="http://www.famous-mathematicians.com/images/female-mathematicians/sofia-kovalevskaya.jpg">
            <a:extLst>
              <a:ext uri="{FF2B5EF4-FFF2-40B4-BE49-F238E27FC236}">
                <a16:creationId xmlns:a16="http://schemas.microsoft.com/office/drawing/2014/main" id="{218D80B4-4E6C-40E9-B71A-8BEF74D0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28" y="4917422"/>
            <a:ext cx="2062658" cy="11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famous-mathematicians.com/images/female-mathematicians/mary-cartwright.jpg">
            <a:extLst>
              <a:ext uri="{FF2B5EF4-FFF2-40B4-BE49-F238E27FC236}">
                <a16:creationId xmlns:a16="http://schemas.microsoft.com/office/drawing/2014/main" id="{A3DF7194-9A15-4353-8615-2838E94E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03" y="3972762"/>
            <a:ext cx="2782248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43A580-BAA5-45AA-BFD6-476EA4BF9F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5429" y="185480"/>
            <a:ext cx="2900363" cy="1933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CE173D-A7E5-424F-B960-FB59251107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2333" y="4167356"/>
            <a:ext cx="2973132" cy="1982088"/>
          </a:xfrm>
          <a:prstGeom prst="rect">
            <a:avLst/>
          </a:prstGeom>
        </p:spPr>
      </p:pic>
      <p:pic>
        <p:nvPicPr>
          <p:cNvPr id="2066" name="Picture 18" descr="Maria Agnesi">
            <a:extLst>
              <a:ext uri="{FF2B5EF4-FFF2-40B4-BE49-F238E27FC236}">
                <a16:creationId xmlns:a16="http://schemas.microsoft.com/office/drawing/2014/main" id="{FD62797B-E047-45B0-AB5C-89465681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6244" y="2167151"/>
            <a:ext cx="1874367" cy="12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C6E43A-9E0B-4DE6-8E3C-2B57251D44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422215" y="3445366"/>
            <a:ext cx="1780476" cy="12495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55CE41-550F-4EF7-A701-AE6CE16FDD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7698805" y="4791685"/>
            <a:ext cx="1528442" cy="10189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E0241-BE4B-4E2F-AD15-04A8450F46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68717" y="4214754"/>
            <a:ext cx="2458437" cy="1638958"/>
          </a:xfrm>
          <a:prstGeom prst="rect">
            <a:avLst/>
          </a:prstGeom>
        </p:spPr>
      </p:pic>
      <p:pic>
        <p:nvPicPr>
          <p:cNvPr id="4098" name="Picture 2" descr="JOB POSTING: Postdoctoral Research Fellowship in Employment Standards Enforcement | rankandfile.ca">
            <a:extLst>
              <a:ext uri="{FF2B5EF4-FFF2-40B4-BE49-F238E27FC236}">
                <a16:creationId xmlns:a16="http://schemas.microsoft.com/office/drawing/2014/main" id="{34261C5E-CE9C-4F59-AEF1-0B0AFB9A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18711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83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</dc:creator>
  <cp:lastModifiedBy>IF</cp:lastModifiedBy>
  <cp:revision>19</cp:revision>
  <dcterms:created xsi:type="dcterms:W3CDTF">2018-01-24T06:36:23Z</dcterms:created>
  <dcterms:modified xsi:type="dcterms:W3CDTF">2018-03-15T05:22:28Z</dcterms:modified>
</cp:coreProperties>
</file>