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698"/>
  </p:normalViewPr>
  <p:slideViewPr>
    <p:cSldViewPr snapToGrid="0">
      <p:cViewPr varScale="1">
        <p:scale>
          <a:sx n="85" d="100"/>
          <a:sy n="85" d="100"/>
        </p:scale>
        <p:origin x="19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AFE7-38E8-4F0F-91BE-238DEA12825F}" type="datetimeFigureOut">
              <a:rPr lang="en-CA" smtClean="0"/>
              <a:t>2018-03-16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CF60B-80EC-4C47-9201-DE170B08D65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4805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AFE7-38E8-4F0F-91BE-238DEA12825F}" type="datetimeFigureOut">
              <a:rPr lang="en-CA" smtClean="0"/>
              <a:t>2018-03-16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CF60B-80EC-4C47-9201-DE170B08D65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6837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AFE7-38E8-4F0F-91BE-238DEA12825F}" type="datetimeFigureOut">
              <a:rPr lang="en-CA" smtClean="0"/>
              <a:t>2018-03-16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CF60B-80EC-4C47-9201-DE170B08D659}" type="slidenum">
              <a:rPr lang="en-CA" smtClean="0"/>
              <a:t>‹#›</a:t>
            </a:fld>
            <a:endParaRPr lang="en-C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88416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AFE7-38E8-4F0F-91BE-238DEA12825F}" type="datetimeFigureOut">
              <a:rPr lang="en-CA" smtClean="0"/>
              <a:t>2018-03-16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CF60B-80EC-4C47-9201-DE170B08D65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16146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AFE7-38E8-4F0F-91BE-238DEA12825F}" type="datetimeFigureOut">
              <a:rPr lang="en-CA" smtClean="0"/>
              <a:t>2018-03-16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CF60B-80EC-4C47-9201-DE170B08D659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14765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AFE7-38E8-4F0F-91BE-238DEA12825F}" type="datetimeFigureOut">
              <a:rPr lang="en-CA" smtClean="0"/>
              <a:t>2018-03-16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CF60B-80EC-4C47-9201-DE170B08D65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6463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AFE7-38E8-4F0F-91BE-238DEA12825F}" type="datetimeFigureOut">
              <a:rPr lang="en-CA" smtClean="0"/>
              <a:t>2018-03-16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CF60B-80EC-4C47-9201-DE170B08D65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59753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AFE7-38E8-4F0F-91BE-238DEA12825F}" type="datetimeFigureOut">
              <a:rPr lang="en-CA" smtClean="0"/>
              <a:t>2018-03-16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CF60B-80EC-4C47-9201-DE170B08D65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7229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AFE7-38E8-4F0F-91BE-238DEA12825F}" type="datetimeFigureOut">
              <a:rPr lang="en-CA" smtClean="0"/>
              <a:t>2018-03-16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CF60B-80EC-4C47-9201-DE170B08D65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4711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AFE7-38E8-4F0F-91BE-238DEA12825F}" type="datetimeFigureOut">
              <a:rPr lang="en-CA" smtClean="0"/>
              <a:t>2018-03-16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CF60B-80EC-4C47-9201-DE170B08D65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5156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AFE7-38E8-4F0F-91BE-238DEA12825F}" type="datetimeFigureOut">
              <a:rPr lang="en-CA" smtClean="0"/>
              <a:t>2018-03-16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CF60B-80EC-4C47-9201-DE170B08D65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6463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AFE7-38E8-4F0F-91BE-238DEA12825F}" type="datetimeFigureOut">
              <a:rPr lang="en-CA" smtClean="0"/>
              <a:t>2018-03-16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CF60B-80EC-4C47-9201-DE170B08D65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69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AFE7-38E8-4F0F-91BE-238DEA12825F}" type="datetimeFigureOut">
              <a:rPr lang="en-CA" smtClean="0"/>
              <a:t>2018-03-16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CF60B-80EC-4C47-9201-DE170B08D65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0718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AFE7-38E8-4F0F-91BE-238DEA12825F}" type="datetimeFigureOut">
              <a:rPr lang="en-CA" smtClean="0"/>
              <a:t>2018-03-16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CF60B-80EC-4C47-9201-DE170B08D65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7871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AFE7-38E8-4F0F-91BE-238DEA12825F}" type="datetimeFigureOut">
              <a:rPr lang="en-CA" smtClean="0"/>
              <a:t>2018-03-16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CF60B-80EC-4C47-9201-DE170B08D65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9625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AFE7-38E8-4F0F-91BE-238DEA12825F}" type="datetimeFigureOut">
              <a:rPr lang="en-CA" smtClean="0"/>
              <a:t>2018-03-16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CF60B-80EC-4C47-9201-DE170B08D65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422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CAFE7-38E8-4F0F-91BE-238DEA12825F}" type="datetimeFigureOut">
              <a:rPr lang="en-CA" smtClean="0"/>
              <a:t>2018-03-16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FACF60B-80EC-4C47-9201-DE170B08D65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2013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D359E8-C4D6-428B-943A-CBEBBAA7E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489" y="1122363"/>
            <a:ext cx="8964514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Narratives of Women Mathematicians: </a:t>
            </a:r>
            <a:br>
              <a:rPr lang="en-US" dirty="0"/>
            </a:br>
            <a:r>
              <a:rPr lang="en-US" dirty="0"/>
              <a:t>A Neglected Aspect of History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7BB5881-EA5C-40F4-824B-9FFF69684F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25064" y="5761101"/>
            <a:ext cx="7766936" cy="1096899"/>
          </a:xfrm>
        </p:spPr>
        <p:txBody>
          <a:bodyPr/>
          <a:lstStyle/>
          <a:p>
            <a:r>
              <a:rPr lang="en-CA" dirty="0">
                <a:solidFill>
                  <a:schemeClr val="tx1"/>
                </a:solidFill>
              </a:rPr>
              <a:t>Dionysia Pitsili-Chatzi</a:t>
            </a:r>
          </a:p>
          <a:p>
            <a:r>
              <a:rPr lang="en-CA" dirty="0">
                <a:solidFill>
                  <a:schemeClr val="tx1"/>
                </a:solidFill>
              </a:rPr>
              <a:t>University of Ottawa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FE3DA686-C0BC-425E-A087-A68F4CC3C63A}"/>
              </a:ext>
            </a:extLst>
          </p:cNvPr>
          <p:cNvSpPr txBox="1">
            <a:spLocks/>
          </p:cNvSpPr>
          <p:nvPr/>
        </p:nvSpPr>
        <p:spPr>
          <a:xfrm>
            <a:off x="590843" y="3661553"/>
            <a:ext cx="4944794" cy="19479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/>
              <a:t>Through the stories of: </a:t>
            </a:r>
          </a:p>
          <a:p>
            <a:r>
              <a:rPr lang="en-CA" dirty="0"/>
              <a:t>Olga </a:t>
            </a:r>
            <a:r>
              <a:rPr lang="en-CA" dirty="0" err="1"/>
              <a:t>Taussky</a:t>
            </a:r>
            <a:r>
              <a:rPr lang="en-CA" dirty="0"/>
              <a:t>-Todd, </a:t>
            </a:r>
          </a:p>
          <a:p>
            <a:r>
              <a:rPr lang="en-CA" dirty="0"/>
              <a:t>Marjorie Lee-Brown,</a:t>
            </a:r>
          </a:p>
          <a:p>
            <a:r>
              <a:rPr lang="en-CA" dirty="0"/>
              <a:t> Maryam Mirzakhani</a:t>
            </a:r>
          </a:p>
        </p:txBody>
      </p:sp>
    </p:spTree>
    <p:extLst>
      <p:ext uri="{BB962C8B-B14F-4D97-AF65-F5344CB8AC3E}">
        <p14:creationId xmlns:p14="http://schemas.microsoft.com/office/powerpoint/2010/main" val="2790593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43F818-1A3A-4748-8B80-E37EF6CB1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Why narrative accounts?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056D1D-E7A6-46EE-8CD7-6884E7B3B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897" y="1800664"/>
            <a:ext cx="10548684" cy="4839285"/>
          </a:xfrm>
        </p:spPr>
        <p:txBody>
          <a:bodyPr>
            <a:normAutofit/>
          </a:bodyPr>
          <a:lstStyle/>
          <a:p>
            <a:r>
              <a:rPr lang="en-CA" sz="2800" dirty="0"/>
              <a:t>From a historical perspective: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2800" dirty="0"/>
              <a:t>Looking at the mathematics community itself (</a:t>
            </a:r>
            <a:r>
              <a:rPr lang="en-CA" sz="2800" dirty="0" err="1"/>
              <a:t>Henrion</a:t>
            </a:r>
            <a:r>
              <a:rPr lang="en-CA" sz="2800" dirty="0"/>
              <a:t>, 1997).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How women have negotiated their mathematical identities and their actions within a marginal space (Murray, 2000).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r>
              <a:rPr lang="en-CA" sz="2800"/>
              <a:t>Deconstructing </a:t>
            </a:r>
            <a:r>
              <a:rPr lang="en-CA" sz="2800" dirty="0"/>
              <a:t>the absoluteness of taken-for granted truths about mathematics and about what it means to be a mathematician.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82692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1EC1A5-2F3E-42B2-AD03-41F999B25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Olga </a:t>
            </a:r>
            <a:r>
              <a:rPr lang="en-US" dirty="0" err="1"/>
              <a:t>Taussky</a:t>
            </a:r>
            <a:r>
              <a:rPr lang="en-US" dirty="0"/>
              <a:t>-Todd</a:t>
            </a:r>
            <a:r>
              <a:rPr lang="el-GR" dirty="0"/>
              <a:t> (1906-1995)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C2799B8-DB8A-474B-85EE-F267D10F18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828" y="1828801"/>
            <a:ext cx="9495692" cy="471267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Autobiographical Essay (</a:t>
            </a:r>
            <a:r>
              <a:rPr lang="en-US" dirty="0" err="1"/>
              <a:t>Taussky</a:t>
            </a:r>
            <a:r>
              <a:rPr lang="en-US" dirty="0"/>
              <a:t>-Todd, 1985)</a:t>
            </a:r>
          </a:p>
          <a:p>
            <a:endParaRPr lang="en-US" dirty="0"/>
          </a:p>
          <a:p>
            <a:r>
              <a:rPr lang="en-US" dirty="0"/>
              <a:t>First years of schooling: grammar and essay writing</a:t>
            </a:r>
          </a:p>
          <a:p>
            <a:endParaRPr lang="en-US" dirty="0"/>
          </a:p>
          <a:p>
            <a:r>
              <a:rPr lang="en-CA" dirty="0"/>
              <a:t>“[T]he greatest wisdom was not to be gained by reading books. I felt that scientific experiments provided an almost unlimited insight […] Mathematics, too, came to me at that time as an experimental subject, for I started to study the laws of the integers computationally.”</a:t>
            </a:r>
          </a:p>
          <a:p>
            <a:endParaRPr lang="en-CA" dirty="0"/>
          </a:p>
          <a:p>
            <a:r>
              <a:rPr lang="en-CA" dirty="0"/>
              <a:t>“I defied the advice of several older people who tried to tell me that in spite of my dreams, all I knew was homework questions.”</a:t>
            </a:r>
          </a:p>
          <a:p>
            <a:endParaRPr lang="en-CA" dirty="0"/>
          </a:p>
          <a:p>
            <a:r>
              <a:rPr lang="en-CA" dirty="0"/>
              <a:t>Deciding to study mathematics: “With all this past on my shoulders, I entered the university a very worn out, grief-stricken person, hoping to prove that my decision had not been wrong”.</a:t>
            </a:r>
          </a:p>
        </p:txBody>
      </p:sp>
    </p:spTree>
    <p:extLst>
      <p:ext uri="{BB962C8B-B14F-4D97-AF65-F5344CB8AC3E}">
        <p14:creationId xmlns:p14="http://schemas.microsoft.com/office/powerpoint/2010/main" val="3049163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38828F-2A87-47E5-935D-2F7309017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Marjorie Lee Browne</a:t>
            </a:r>
            <a:r>
              <a:rPr lang="el-GR" dirty="0"/>
              <a:t> (1914-1979)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83977CA-049C-4F30-A503-315483983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08897"/>
            <a:ext cx="8596668" cy="4099534"/>
          </a:xfrm>
        </p:spPr>
        <p:txBody>
          <a:bodyPr/>
          <a:lstStyle/>
          <a:p>
            <a:r>
              <a:rPr lang="en-CA" dirty="0"/>
              <a:t>One of the first Black women to obtain a PhD in mathematics.</a:t>
            </a:r>
          </a:p>
          <a:p>
            <a:endParaRPr lang="en-CA" dirty="0"/>
          </a:p>
          <a:p>
            <a:r>
              <a:rPr lang="en-CA" dirty="0"/>
              <a:t>She was a dedicated teacher, devoted to help Black students to study mathematics.</a:t>
            </a:r>
          </a:p>
          <a:p>
            <a:endParaRPr lang="en-CA" dirty="0"/>
          </a:p>
          <a:p>
            <a:r>
              <a:rPr lang="en-CA" dirty="0"/>
              <a:t>“I always, always, always liked mathematics. As a child I was rather introverted, and as far back as I can remember I liked mathematics because it was a lonely subject. I could do it alone.”</a:t>
            </a:r>
          </a:p>
          <a:p>
            <a:endParaRPr lang="en-CA" dirty="0"/>
          </a:p>
          <a:p>
            <a:r>
              <a:rPr lang="en-CA" dirty="0"/>
              <a:t>“If I had my life to live again, I wouldn’t do anything else. I love mathematics.”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C7366CD9-6598-403A-A6DA-D87B1ED831E7}"/>
              </a:ext>
            </a:extLst>
          </p:cNvPr>
          <p:cNvSpPr/>
          <p:nvPr/>
        </p:nvSpPr>
        <p:spPr>
          <a:xfrm>
            <a:off x="8946459" y="6271551"/>
            <a:ext cx="32888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/>
              <a:t>(</a:t>
            </a:r>
            <a:r>
              <a:rPr lang="en-CA" dirty="0" err="1"/>
              <a:t>Kenschaft</a:t>
            </a:r>
            <a:r>
              <a:rPr lang="en-CA" dirty="0"/>
              <a:t>, 1980, 1981; 2005)</a:t>
            </a:r>
          </a:p>
        </p:txBody>
      </p:sp>
    </p:spTree>
    <p:extLst>
      <p:ext uri="{BB962C8B-B14F-4D97-AF65-F5344CB8AC3E}">
        <p14:creationId xmlns:p14="http://schemas.microsoft.com/office/powerpoint/2010/main" val="2217995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E8D0D8-3553-4FFE-993A-89C4B30FA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551" y="215705"/>
            <a:ext cx="8596668" cy="1191065"/>
          </a:xfrm>
        </p:spPr>
        <p:txBody>
          <a:bodyPr/>
          <a:lstStyle/>
          <a:p>
            <a:r>
              <a:rPr lang="en-US" dirty="0"/>
              <a:t>Maryam Mirzakhani (1977-2017)</a:t>
            </a:r>
            <a:br>
              <a:rPr lang="en-US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742F64-096F-49AB-B6CA-3969269CF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218" y="956604"/>
            <a:ext cx="9805182" cy="6105378"/>
          </a:xfrm>
        </p:spPr>
        <p:txBody>
          <a:bodyPr>
            <a:normAutofit/>
          </a:bodyPr>
          <a:lstStyle/>
          <a:p>
            <a:endParaRPr lang="en-CA" sz="2200" dirty="0"/>
          </a:p>
          <a:p>
            <a:r>
              <a:rPr lang="en-CA" sz="2200" dirty="0"/>
              <a:t>“I did poorly in math for a couple of years in middle school; I was just not interested in thinking about it. I can see that without being excited mathematics can look pointless and cold. The beauty of mathematics only shows itself to more patient followers.”</a:t>
            </a:r>
          </a:p>
          <a:p>
            <a:endParaRPr lang="en-CA" sz="2200" dirty="0"/>
          </a:p>
          <a:p>
            <a:r>
              <a:rPr lang="en-CA" sz="2200" dirty="0"/>
              <a:t>“I am a slow thinker, and have to spend a lot of time before I can clean up my ideas and make progress.”</a:t>
            </a:r>
          </a:p>
          <a:p>
            <a:endParaRPr lang="en-CA" sz="2200" dirty="0"/>
          </a:p>
          <a:p>
            <a:r>
              <a:rPr lang="en-CA" sz="2200" dirty="0"/>
              <a:t>“I find discussing mathematics with colleagues of different backgrounds one of the most productive ways of making progress.”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E42547D0-02FC-4607-A7F3-84E8E9DBE78F}"/>
              </a:ext>
            </a:extLst>
          </p:cNvPr>
          <p:cNvSpPr/>
          <p:nvPr/>
        </p:nvSpPr>
        <p:spPr>
          <a:xfrm>
            <a:off x="8254704" y="6427149"/>
            <a:ext cx="39372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/>
              <a:t>(Mendaglio, 2017; Mirzakhani, 2008)</a:t>
            </a:r>
          </a:p>
        </p:txBody>
      </p:sp>
    </p:spTree>
    <p:extLst>
      <p:ext uri="{BB962C8B-B14F-4D97-AF65-F5344CB8AC3E}">
        <p14:creationId xmlns:p14="http://schemas.microsoft.com/office/powerpoint/2010/main" val="3321960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B8B39E-E846-4E4A-B4B6-5F5F9E9B6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482DE0A-EE3B-42EC-8BD1-8A29F198C7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754" y="1364566"/>
            <a:ext cx="9523828" cy="5024511"/>
          </a:xfrm>
        </p:spPr>
        <p:txBody>
          <a:bodyPr/>
          <a:lstStyle/>
          <a:p>
            <a:r>
              <a:rPr lang="en-CA" dirty="0"/>
              <a:t>Critique: </a:t>
            </a:r>
            <a:r>
              <a:rPr lang="en-US" dirty="0"/>
              <a:t>Information based on narrative accounts is highly subjective (Murray, 2000). </a:t>
            </a:r>
            <a:endParaRPr lang="en-CA" dirty="0"/>
          </a:p>
          <a:p>
            <a:pPr marL="0" indent="0">
              <a:buNone/>
            </a:pPr>
            <a:endParaRPr lang="en-US" dirty="0"/>
          </a:p>
          <a:p>
            <a:r>
              <a:rPr lang="en-CA" dirty="0"/>
              <a:t>Problematic elements in prevalent discourses about mathematics and mathematicians in popular culture</a:t>
            </a:r>
          </a:p>
          <a:p>
            <a:endParaRPr lang="en-US" dirty="0"/>
          </a:p>
          <a:p>
            <a:r>
              <a:rPr lang="en-US" dirty="0"/>
              <a:t>Narratives make women in mathematics visible, thus challenging the idea that </a:t>
            </a:r>
            <a:r>
              <a:rPr lang="en-CA" dirty="0"/>
              <a:t>being a woman and being a mathematician are incompatible. </a:t>
            </a:r>
          </a:p>
          <a:p>
            <a:endParaRPr lang="en-CA" dirty="0"/>
          </a:p>
          <a:p>
            <a:r>
              <a:rPr lang="en-CA" dirty="0"/>
              <a:t>Impetus to humanize</a:t>
            </a:r>
            <a:r>
              <a:rPr lang="en-US" dirty="0"/>
              <a:t>, rather than </a:t>
            </a:r>
            <a:r>
              <a:rPr lang="en-US" dirty="0" err="1"/>
              <a:t>mythologiz</a:t>
            </a:r>
            <a:r>
              <a:rPr lang="en-CA" dirty="0"/>
              <a:t>e</a:t>
            </a:r>
            <a:r>
              <a:rPr lang="en-US" dirty="0"/>
              <a:t> the role of women in mathematics. </a:t>
            </a:r>
          </a:p>
          <a:p>
            <a:endParaRPr lang="en-US" dirty="0"/>
          </a:p>
          <a:p>
            <a:r>
              <a:rPr lang="en-US" dirty="0"/>
              <a:t>Narratives have the potential to deconstruct myths about mathematics and doing mathematics (e.g. the importance of “thinking fast”)</a:t>
            </a:r>
          </a:p>
          <a:p>
            <a:endParaRPr lang="en-US" dirty="0"/>
          </a:p>
          <a:p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75142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A43286-1EEB-4055-BB36-2D5916A22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808" y="103875"/>
            <a:ext cx="8596668" cy="712763"/>
          </a:xfrm>
        </p:spPr>
        <p:txBody>
          <a:bodyPr/>
          <a:lstStyle/>
          <a:p>
            <a:r>
              <a:rPr lang="en-US" dirty="0"/>
              <a:t>Sources/References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C43032-6672-42D9-83F3-B2A398C58F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41009"/>
            <a:ext cx="8596668" cy="527538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Case, B. A. &amp; Leggett, A. M. (2005). </a:t>
            </a:r>
            <a:r>
              <a:rPr lang="en-US" i="1" dirty="0"/>
              <a:t>Complexities: Women in mathematics</a:t>
            </a:r>
            <a:r>
              <a:rPr lang="en-US" dirty="0"/>
              <a:t>. Princeton, N.J: Princeton University Press. </a:t>
            </a:r>
          </a:p>
          <a:p>
            <a:pPr marL="0" indent="0">
              <a:buNone/>
            </a:pPr>
            <a:r>
              <a:rPr lang="en-CA" dirty="0" err="1"/>
              <a:t>Henrion</a:t>
            </a:r>
            <a:r>
              <a:rPr lang="en-CA" dirty="0"/>
              <a:t>, C. (1997). </a:t>
            </a:r>
            <a:r>
              <a:rPr lang="en-CA" i="1" dirty="0"/>
              <a:t>Women in mathematics: The addition of difference. </a:t>
            </a:r>
            <a:r>
              <a:rPr lang="en-CA" dirty="0"/>
              <a:t>Bloomington: Indiana University Press.</a:t>
            </a:r>
          </a:p>
          <a:p>
            <a:pPr marL="0" indent="0">
              <a:buNone/>
            </a:pPr>
            <a:r>
              <a:rPr lang="en-US" dirty="0" err="1"/>
              <a:t>Kenschaft</a:t>
            </a:r>
            <a:r>
              <a:rPr lang="en-US" dirty="0"/>
              <a:t>, P.C. (1980). Marjorie Lee Browne: In </a:t>
            </a:r>
            <a:r>
              <a:rPr lang="en-CA" dirty="0"/>
              <a:t>memoriam. </a:t>
            </a:r>
            <a:r>
              <a:rPr lang="en-CA" i="1" dirty="0"/>
              <a:t>The Association for Women in Mathematics Newsletter, 10</a:t>
            </a:r>
            <a:r>
              <a:rPr lang="en-CA" dirty="0"/>
              <a:t>(5), 8-11.</a:t>
            </a:r>
          </a:p>
          <a:p>
            <a:pPr marL="0" indent="0">
              <a:buNone/>
            </a:pPr>
            <a:r>
              <a:rPr lang="en-US" dirty="0" err="1"/>
              <a:t>Kenschaft</a:t>
            </a:r>
            <a:r>
              <a:rPr lang="en-US" dirty="0"/>
              <a:t>, P.C. (1981). Black women in mathematics in the United States</a:t>
            </a:r>
            <a:r>
              <a:rPr lang="en-CA" dirty="0"/>
              <a:t>. </a:t>
            </a:r>
            <a:r>
              <a:rPr lang="en-CA" i="1" dirty="0"/>
              <a:t>The American Mathematical Monthly, 88</a:t>
            </a:r>
            <a:r>
              <a:rPr lang="en-CA" dirty="0"/>
              <a:t>(8), 592-604.</a:t>
            </a:r>
          </a:p>
          <a:p>
            <a:pPr marL="0" indent="0">
              <a:buNone/>
            </a:pPr>
            <a:r>
              <a:rPr lang="en-US" dirty="0" err="1"/>
              <a:t>Luchins</a:t>
            </a:r>
            <a:r>
              <a:rPr lang="en-US" dirty="0"/>
              <a:t>, E. H. &amp; McLoughlin, M. A. (1996). In memoriam: Olga </a:t>
            </a:r>
            <a:r>
              <a:rPr lang="en-US" dirty="0" err="1"/>
              <a:t>Taussky</a:t>
            </a:r>
            <a:r>
              <a:rPr lang="en-US" dirty="0"/>
              <a:t>-Todd. </a:t>
            </a:r>
            <a:r>
              <a:rPr lang="en-US" i="1" dirty="0"/>
              <a:t>Notices of the American Mathematical Society, 43</a:t>
            </a:r>
            <a:r>
              <a:rPr lang="en-US" dirty="0"/>
              <a:t>(8), 838-847.</a:t>
            </a:r>
            <a:endParaRPr lang="en-CA" dirty="0"/>
          </a:p>
          <a:p>
            <a:pPr marL="0" indent="0">
              <a:buNone/>
            </a:pPr>
            <a:r>
              <a:rPr lang="en-CA" dirty="0"/>
              <a:t>Mendaglio, J. (2017). Remembering Maryam Mirzakhani. </a:t>
            </a:r>
            <a:r>
              <a:rPr lang="en-CA" i="1" dirty="0"/>
              <a:t>Gazette: Ontario Association of Mathematics, 56</a:t>
            </a:r>
            <a:r>
              <a:rPr lang="en-CA" dirty="0"/>
              <a:t>(2), 22-23.</a:t>
            </a:r>
          </a:p>
          <a:p>
            <a:pPr marL="0" indent="0">
              <a:buNone/>
            </a:pPr>
            <a:r>
              <a:rPr lang="en-US" dirty="0"/>
              <a:t>Mirzakhani, M. (2008). Interview with research fellow Maryam Mirzakhani. In </a:t>
            </a:r>
            <a:r>
              <a:rPr lang="en-US" i="1" dirty="0"/>
              <a:t>Annual Report 2008 </a:t>
            </a:r>
            <a:r>
              <a:rPr lang="en-US" dirty="0"/>
              <a:t>(pp. 11-13). Cambridge, MA: Clay Mathematics Institute.</a:t>
            </a:r>
            <a:endParaRPr lang="en-CA" dirty="0"/>
          </a:p>
          <a:p>
            <a:pPr marL="0" indent="0">
              <a:buNone/>
            </a:pPr>
            <a:r>
              <a:rPr lang="en-US" dirty="0"/>
              <a:t>Murray, M. A. M. (2000). </a:t>
            </a:r>
            <a:r>
              <a:rPr lang="en-US" i="1" dirty="0"/>
              <a:t>Women becoming mathematicians: Creating a professional identity in post-World War II America. </a:t>
            </a:r>
            <a:r>
              <a:rPr lang="en-US" dirty="0"/>
              <a:t>Cambridge, Mass: MIT Press.</a:t>
            </a:r>
            <a:endParaRPr lang="en-CA" dirty="0"/>
          </a:p>
          <a:p>
            <a:pPr marL="0" indent="0">
              <a:buNone/>
            </a:pPr>
            <a:r>
              <a:rPr lang="en-US" dirty="0" err="1"/>
              <a:t>Taussky</a:t>
            </a:r>
            <a:r>
              <a:rPr lang="en-US" dirty="0"/>
              <a:t>-Todd, O. (1985). An autobiographical essay: The truth, nothing but the truth but not all the truth. In D.J. Albers and G.L Alexanderson, (Eds.), </a:t>
            </a:r>
            <a:r>
              <a:rPr lang="en-US" i="1" dirty="0"/>
              <a:t>Mathematical People </a:t>
            </a:r>
            <a:r>
              <a:rPr lang="en-US" dirty="0"/>
              <a:t>(pp. 310-336)</a:t>
            </a:r>
            <a:r>
              <a:rPr lang="en-US" i="1" dirty="0"/>
              <a:t>.</a:t>
            </a:r>
            <a:r>
              <a:rPr lang="en-US" dirty="0"/>
              <a:t> Boston: </a:t>
            </a:r>
            <a:r>
              <a:rPr lang="en-US" dirty="0" err="1"/>
              <a:t>Birkhaeuser</a:t>
            </a:r>
            <a:r>
              <a:rPr lang="en-US" dirty="0"/>
              <a:t>.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6963664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949</TotalTime>
  <Words>790</Words>
  <Application>Microsoft Macintosh PowerPoint</Application>
  <PresentationFormat>Widescreen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Trebuchet MS</vt:lpstr>
      <vt:lpstr>Wingdings</vt:lpstr>
      <vt:lpstr>Wingdings 3</vt:lpstr>
      <vt:lpstr>Facet</vt:lpstr>
      <vt:lpstr>Narratives of Women Mathematicians:  A Neglected Aspect of History </vt:lpstr>
      <vt:lpstr>Why narrative accounts?</vt:lpstr>
      <vt:lpstr>Olga Taussky-Todd (1906-1995)</vt:lpstr>
      <vt:lpstr>Marjorie Lee Browne (1914-1979)</vt:lpstr>
      <vt:lpstr>Maryam Mirzakhani (1977-2017) </vt:lpstr>
      <vt:lpstr>Implications</vt:lpstr>
      <vt:lpstr>Sources/References</vt:lpstr>
    </vt:vector>
  </TitlesOfParts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Narratives of Women Mathematicians: A Neglected Aspect of History </dc:title>
  <dc:creator>Dionysia Pitsili-Chatzi</dc:creator>
  <cp:lastModifiedBy>Microsoft Office User</cp:lastModifiedBy>
  <cp:revision>57</cp:revision>
  <dcterms:created xsi:type="dcterms:W3CDTF">2018-01-07T19:04:35Z</dcterms:created>
  <dcterms:modified xsi:type="dcterms:W3CDTF">2018-03-16T23:47:57Z</dcterms:modified>
</cp:coreProperties>
</file>