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56" r:id="rId2"/>
    <p:sldId id="260" r:id="rId3"/>
    <p:sldId id="261" r:id="rId4"/>
    <p:sldId id="265" r:id="rId5"/>
    <p:sldId id="263" r:id="rId6"/>
    <p:sldId id="264" r:id="rId7"/>
    <p:sldId id="268" r:id="rId8"/>
    <p:sldId id="274" r:id="rId9"/>
    <p:sldId id="428" r:id="rId10"/>
    <p:sldId id="429" r:id="rId11"/>
    <p:sldId id="430" r:id="rId12"/>
    <p:sldId id="431" r:id="rId13"/>
    <p:sldId id="432" r:id="rId14"/>
    <p:sldId id="440" r:id="rId15"/>
    <p:sldId id="434" r:id="rId16"/>
    <p:sldId id="271" r:id="rId17"/>
    <p:sldId id="436" r:id="rId18"/>
    <p:sldId id="349" r:id="rId19"/>
    <p:sldId id="438" r:id="rId20"/>
    <p:sldId id="288" r:id="rId21"/>
    <p:sldId id="283" r:id="rId22"/>
    <p:sldId id="353" r:id="rId23"/>
    <p:sldId id="354" r:id="rId24"/>
    <p:sldId id="272" r:id="rId25"/>
    <p:sldId id="439" r:id="rId26"/>
    <p:sldId id="266" r:id="rId27"/>
    <p:sldId id="273" r:id="rId28"/>
    <p:sldId id="258" r:id="rId29"/>
    <p:sldId id="437" r:id="rId30"/>
    <p:sldId id="259" r:id="rId31"/>
    <p:sldId id="422" r:id="rId32"/>
    <p:sldId id="43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79"/>
    <p:restoredTop sz="71651"/>
  </p:normalViewPr>
  <p:slideViewPr>
    <p:cSldViewPr snapToGrid="0" snapToObjects="1" showGuides="1">
      <p:cViewPr>
        <p:scale>
          <a:sx n="95" d="100"/>
          <a:sy n="95" d="100"/>
        </p:scale>
        <p:origin x="328" y="-600"/>
      </p:cViewPr>
      <p:guideLst>
        <p:guide orient="horz" pos="2160"/>
        <p:guide pos="29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C0ED8-7EB1-C441-A731-1E5B60E39875}" type="datetimeFigureOut">
              <a:rPr lang="en-US" smtClean="0"/>
              <a:t>3/16/19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43519-E097-574C-A4CB-39415B7F5962}" type="slidenum">
              <a:rPr lang="en-US" smtClean="0"/>
              <a:t>‹#›</a:t>
            </a:fld>
            <a:endParaRPr lang="en-US"/>
          </a:p>
        </p:txBody>
      </p:sp>
    </p:spTree>
    <p:extLst>
      <p:ext uri="{BB962C8B-B14F-4D97-AF65-F5344CB8AC3E}">
        <p14:creationId xmlns:p14="http://schemas.microsoft.com/office/powerpoint/2010/main" val="4261773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Criminology over the past 100 years can be criticized in general for barely increasing our ability to explain crime. However, this general criticism glosses over significant differences between what Robert Merton identified as low-, middle and high-range theories. Low-range theories are can be described as 'empirical laws', while high-range theories are are grand unifying concepts. Middle-range theories are principles--perhaps law-like statements in themselves--that aggregate empirical laws and are subsumed by high-range theories. This paper surveys explanation at each of these levels and argues that we do quite well with explanation at the scale of empirical laws, but still struggle with grand unifying concepts. Mathematics has the greatest potential to contribute in framing middle-range theory, which we can hope will make high-range theory more tractable.</a:t>
            </a:r>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1</a:t>
            </a:fld>
            <a:endParaRPr lang="en-US"/>
          </a:p>
        </p:txBody>
      </p:sp>
    </p:spTree>
    <p:extLst>
      <p:ext uri="{BB962C8B-B14F-4D97-AF65-F5344CB8AC3E}">
        <p14:creationId xmlns:p14="http://schemas.microsoft.com/office/powerpoint/2010/main" val="1583892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learned control of impulsive behavior before age 10 drives life-time offending</a:t>
            </a:r>
          </a:p>
        </p:txBody>
      </p:sp>
      <p:sp>
        <p:nvSpPr>
          <p:cNvPr id="4" name="Slide Number Placeholder 3"/>
          <p:cNvSpPr>
            <a:spLocks noGrp="1"/>
          </p:cNvSpPr>
          <p:nvPr>
            <p:ph type="sldNum" sz="quarter" idx="5"/>
          </p:nvPr>
        </p:nvSpPr>
        <p:spPr/>
        <p:txBody>
          <a:bodyPr/>
          <a:lstStyle/>
          <a:p>
            <a:fld id="{A6843519-E097-574C-A4CB-39415B7F5962}" type="slidenum">
              <a:rPr lang="en-US" smtClean="0"/>
              <a:t>15</a:t>
            </a:fld>
            <a:endParaRPr lang="en-US"/>
          </a:p>
        </p:txBody>
      </p:sp>
    </p:spTree>
    <p:extLst>
      <p:ext uri="{BB962C8B-B14F-4D97-AF65-F5344CB8AC3E}">
        <p14:creationId xmlns:p14="http://schemas.microsoft.com/office/powerpoint/2010/main" val="232329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argue that the greatest challenge that still confronts criminology is making the connection between these empirical laws and higher-level theory.</a:t>
            </a:r>
          </a:p>
          <a:p>
            <a:endParaRPr lang="en-US" dirty="0"/>
          </a:p>
          <a:p>
            <a:r>
              <a:rPr lang="en-US" dirty="0"/>
              <a:t>What we need is concentrated attention of what we might call middle-range theory: Empirically grounded models of explicit mechanisms.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16</a:t>
            </a:fld>
            <a:endParaRPr lang="en-US"/>
          </a:p>
        </p:txBody>
      </p:sp>
    </p:spTree>
    <p:extLst>
      <p:ext uri="{BB962C8B-B14F-4D97-AF65-F5344CB8AC3E}">
        <p14:creationId xmlns:p14="http://schemas.microsoft.com/office/powerpoint/2010/main" val="300821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argue that the standard for middle-range theory in criminology is not sufficiently mechanistic because it does not seek to model the components of the system and how they coupled via intervening processes. Multivariate statistical models admit only a relatively simple array of structures.</a:t>
            </a:r>
          </a:p>
          <a:p>
            <a:endParaRPr lang="en-US" dirty="0"/>
          </a:p>
          <a:p>
            <a:r>
              <a:rPr lang="en-US" dirty="0"/>
              <a:t>Mechanistic model requires a mathematical description of the entities and processes underlying their interactions.</a:t>
            </a:r>
          </a:p>
          <a:p>
            <a:endParaRPr lang="en-US" dirty="0"/>
          </a:p>
          <a:p>
            <a:r>
              <a:rPr lang="en-US" dirty="0"/>
              <a:t>this is where the big problems come with explanation in sociology</a:t>
            </a:r>
          </a:p>
        </p:txBody>
      </p:sp>
      <p:sp>
        <p:nvSpPr>
          <p:cNvPr id="4" name="Slide Number Placeholder 3"/>
          <p:cNvSpPr>
            <a:spLocks noGrp="1"/>
          </p:cNvSpPr>
          <p:nvPr>
            <p:ph type="sldNum" sz="quarter" idx="5"/>
          </p:nvPr>
        </p:nvSpPr>
        <p:spPr/>
        <p:txBody>
          <a:bodyPr/>
          <a:lstStyle/>
          <a:p>
            <a:fld id="{A6843519-E097-574C-A4CB-39415B7F5962}" type="slidenum">
              <a:rPr lang="en-US" smtClean="0"/>
              <a:t>17</a:t>
            </a:fld>
            <a:endParaRPr lang="en-US"/>
          </a:p>
        </p:txBody>
      </p:sp>
    </p:spTree>
    <p:extLst>
      <p:ext uri="{BB962C8B-B14F-4D97-AF65-F5344CB8AC3E}">
        <p14:creationId xmlns:p14="http://schemas.microsoft.com/office/powerpoint/2010/main" val="2363767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bone diagenesis is essential for making archaeological inferences, but is itself not essential for understanding ecology or evolution. </a:t>
            </a:r>
          </a:p>
          <a:p>
            <a:endParaRPr lang="en-US" dirty="0"/>
          </a:p>
          <a:p>
            <a:r>
              <a:rPr lang="en-US" dirty="0"/>
              <a:t>Hmmm. If it does not contribute to ”the” high-level theory it is then “method” (</a:t>
            </a:r>
            <a:r>
              <a:rPr lang="en-US" dirty="0" err="1"/>
              <a:t>Raab</a:t>
            </a:r>
            <a:r>
              <a:rPr lang="en-US" dirty="0"/>
              <a:t> and Goodyear)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if there are principles about offenders, victims, settings, etc., that are essential for inferences about crime events and criminals, but are not “subsumed” by high-level theory of crime events and criminals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24</a:t>
            </a:fld>
            <a:endParaRPr lang="en-US"/>
          </a:p>
        </p:txBody>
      </p:sp>
    </p:spTree>
    <p:extLst>
      <p:ext uri="{BB962C8B-B14F-4D97-AF65-F5344CB8AC3E}">
        <p14:creationId xmlns:p14="http://schemas.microsoft.com/office/powerpoint/2010/main" val="210497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bone diagenesis is essential for making archaeological inferences, but is itself not essential for understanding ecology or evolution. </a:t>
            </a:r>
          </a:p>
          <a:p>
            <a:endParaRPr lang="en-US" dirty="0"/>
          </a:p>
          <a:p>
            <a:r>
              <a:rPr lang="en-US" dirty="0"/>
              <a:t>Hmmm. If it does not contribute to ”the” high-level theory it is then “method” (</a:t>
            </a:r>
            <a:r>
              <a:rPr lang="en-US" dirty="0" err="1"/>
              <a:t>Raab</a:t>
            </a:r>
            <a:r>
              <a:rPr lang="en-US" dirty="0"/>
              <a:t> and Goodyear)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true if there are principles about offenders, victims, settings, etc., that are essential for inferences about crime events and criminals, but are not “subsumed” by high-level theory of crime events and criminals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27</a:t>
            </a:fld>
            <a:endParaRPr lang="en-US"/>
          </a:p>
        </p:txBody>
      </p:sp>
    </p:spTree>
    <p:extLst>
      <p:ext uri="{BB962C8B-B14F-4D97-AF65-F5344CB8AC3E}">
        <p14:creationId xmlns:p14="http://schemas.microsoft.com/office/powerpoint/2010/main" val="2815905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we should be doing is MRT because this is where the real failures to explain are coming from</a:t>
            </a:r>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29</a:t>
            </a:fld>
            <a:endParaRPr lang="en-US"/>
          </a:p>
        </p:txBody>
      </p:sp>
    </p:spTree>
    <p:extLst>
      <p:ext uri="{BB962C8B-B14F-4D97-AF65-F5344CB8AC3E}">
        <p14:creationId xmlns:p14="http://schemas.microsoft.com/office/powerpoint/2010/main" val="393376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 influential paper from a decade ago, David </a:t>
            </a:r>
            <a:r>
              <a:rPr lang="en-US" dirty="0" err="1"/>
              <a:t>Weisburd</a:t>
            </a:r>
            <a:r>
              <a:rPr lang="en-US" dirty="0"/>
              <a:t> and Alex Piquero suggested that criminologists were not doing a very good job of explaining crime. Over nearly a 50 year period, the proportion of variance explained by multivariate statistical models published in the flagship journal Criminology have barely budged over a paltry 1/3.</a:t>
            </a:r>
          </a:p>
          <a:p>
            <a:endParaRPr lang="en-US" dirty="0"/>
          </a:p>
          <a:p>
            <a:r>
              <a:rPr lang="en-US" dirty="0"/>
              <a:t>I am going to suggest that this result is both too pessimistic and too optimistic, one's outlook dependent upon what level of theory you are looking at.</a:t>
            </a:r>
          </a:p>
        </p:txBody>
      </p:sp>
      <p:sp>
        <p:nvSpPr>
          <p:cNvPr id="4" name="Slide Number Placeholder 3"/>
          <p:cNvSpPr>
            <a:spLocks noGrp="1"/>
          </p:cNvSpPr>
          <p:nvPr>
            <p:ph type="sldNum" sz="quarter" idx="5"/>
          </p:nvPr>
        </p:nvSpPr>
        <p:spPr/>
        <p:txBody>
          <a:bodyPr/>
          <a:lstStyle/>
          <a:p>
            <a:fld id="{A6843519-E097-574C-A4CB-39415B7F5962}" type="slidenum">
              <a:rPr lang="en-US" smtClean="0"/>
              <a:t>2</a:t>
            </a:fld>
            <a:endParaRPr lang="en-US"/>
          </a:p>
        </p:txBody>
      </p:sp>
    </p:spTree>
    <p:extLst>
      <p:ext uri="{BB962C8B-B14F-4D97-AF65-F5344CB8AC3E}">
        <p14:creationId xmlns:p14="http://schemas.microsoft.com/office/powerpoint/2010/main" val="116603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am going to take a step back from a standard talk that focuses on a particular problem and look more broadly three questions:</a:t>
            </a:r>
          </a:p>
        </p:txBody>
      </p:sp>
      <p:sp>
        <p:nvSpPr>
          <p:cNvPr id="4" name="Slide Number Placeholder 3"/>
          <p:cNvSpPr>
            <a:spLocks noGrp="1"/>
          </p:cNvSpPr>
          <p:nvPr>
            <p:ph type="sldNum" sz="quarter" idx="5"/>
          </p:nvPr>
        </p:nvSpPr>
        <p:spPr/>
        <p:txBody>
          <a:bodyPr/>
          <a:lstStyle/>
          <a:p>
            <a:fld id="{A6843519-E097-574C-A4CB-39415B7F5962}" type="slidenum">
              <a:rPr lang="en-US" smtClean="0"/>
              <a:t>3</a:t>
            </a:fld>
            <a:endParaRPr lang="en-US"/>
          </a:p>
        </p:txBody>
      </p:sp>
    </p:spTree>
    <p:extLst>
      <p:ext uri="{BB962C8B-B14F-4D97-AF65-F5344CB8AC3E}">
        <p14:creationId xmlns:p14="http://schemas.microsoft.com/office/powerpoint/2010/main" val="286488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argue that the goal of criminology (in the broadest terms) is to explain observed variability in crime and criminality over time and space. That is answer both proximate "how" questions and ultimate why "questions" for </a:t>
            </a:r>
          </a:p>
          <a:p>
            <a:endParaRPr lang="en-US" dirty="0"/>
          </a:p>
          <a:p>
            <a:pPr marL="228600" indent="-228600">
              <a:buAutoNum type="arabicPeriod"/>
            </a:pPr>
            <a:r>
              <a:rPr lang="en-US" dirty="0"/>
              <a:t>spatial variation in crime -- Chicago gun crime</a:t>
            </a:r>
          </a:p>
          <a:p>
            <a:pPr marL="228600" indent="-228600">
              <a:buAutoNum type="arabicPeriod"/>
            </a:pPr>
            <a:r>
              <a:rPr lang="en-US" dirty="0"/>
              <a:t>temporal variation -- Homicide rates per 100k pop since 1958</a:t>
            </a:r>
          </a:p>
          <a:p>
            <a:pPr marL="228600" indent="-228600">
              <a:buAutoNum type="arabicPeriod"/>
            </a:pPr>
            <a:r>
              <a:rPr lang="en-US" dirty="0"/>
              <a:t>individual offending patterns--Doris Payne, booking photo for </a:t>
            </a:r>
            <a:r>
              <a:rPr lang="en-US" dirty="0" err="1"/>
              <a:t>jewl</a:t>
            </a:r>
            <a:r>
              <a:rPr lang="en-US" dirty="0"/>
              <a:t>-store robbery in 1965 and 20017</a:t>
            </a:r>
          </a:p>
          <a:p>
            <a:pPr marL="228600" indent="-228600">
              <a:buAutoNum type="arabicPeriod"/>
            </a:pPr>
            <a:r>
              <a:rPr lang="en-US" dirty="0"/>
              <a:t>group offending patterns -- Gang social network in Los Angeles</a:t>
            </a:r>
          </a:p>
        </p:txBody>
      </p:sp>
      <p:sp>
        <p:nvSpPr>
          <p:cNvPr id="4" name="Slide Number Placeholder 3"/>
          <p:cNvSpPr>
            <a:spLocks noGrp="1"/>
          </p:cNvSpPr>
          <p:nvPr>
            <p:ph type="sldNum" sz="quarter" idx="5"/>
          </p:nvPr>
        </p:nvSpPr>
        <p:spPr/>
        <p:txBody>
          <a:bodyPr/>
          <a:lstStyle/>
          <a:p>
            <a:fld id="{A6843519-E097-574C-A4CB-39415B7F5962}" type="slidenum">
              <a:rPr lang="en-US" smtClean="0"/>
              <a:t>4</a:t>
            </a:fld>
            <a:endParaRPr lang="en-US"/>
          </a:p>
        </p:txBody>
      </p:sp>
    </p:spTree>
    <p:extLst>
      <p:ext uri="{BB962C8B-B14F-4D97-AF65-F5344CB8AC3E}">
        <p14:creationId xmlns:p14="http://schemas.microsoft.com/office/powerpoint/2010/main" val="2513509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crime events vs. criminals</a:t>
            </a:r>
          </a:p>
        </p:txBody>
      </p:sp>
      <p:sp>
        <p:nvSpPr>
          <p:cNvPr id="4" name="Slide Number Placeholder 3"/>
          <p:cNvSpPr>
            <a:spLocks noGrp="1"/>
          </p:cNvSpPr>
          <p:nvPr>
            <p:ph type="sldNum" sz="quarter" idx="5"/>
          </p:nvPr>
        </p:nvSpPr>
        <p:spPr/>
        <p:txBody>
          <a:bodyPr/>
          <a:lstStyle/>
          <a:p>
            <a:fld id="{A6843519-E097-574C-A4CB-39415B7F5962}" type="slidenum">
              <a:rPr lang="en-US" smtClean="0"/>
              <a:t>5</a:t>
            </a:fld>
            <a:endParaRPr lang="en-US"/>
          </a:p>
        </p:txBody>
      </p:sp>
    </p:spTree>
    <p:extLst>
      <p:ext uri="{BB962C8B-B14F-4D97-AF65-F5344CB8AC3E}">
        <p14:creationId xmlns:p14="http://schemas.microsoft.com/office/powerpoint/2010/main" val="363834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criminal = a person who has committed a crime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criminality = the state of being a criminal</a:t>
            </a:r>
          </a:p>
        </p:txBody>
      </p:sp>
      <p:sp>
        <p:nvSpPr>
          <p:cNvPr id="4" name="Slide Number Placeholder 3"/>
          <p:cNvSpPr>
            <a:spLocks noGrp="1"/>
          </p:cNvSpPr>
          <p:nvPr>
            <p:ph type="sldNum" sz="quarter" idx="5"/>
          </p:nvPr>
        </p:nvSpPr>
        <p:spPr/>
        <p:txBody>
          <a:bodyPr/>
          <a:lstStyle/>
          <a:p>
            <a:fld id="{A6843519-E097-574C-A4CB-39415B7F5962}" type="slidenum">
              <a:rPr lang="en-US" smtClean="0"/>
              <a:t>6</a:t>
            </a:fld>
            <a:endParaRPr lang="en-US"/>
          </a:p>
        </p:txBody>
      </p:sp>
    </p:spTree>
    <p:extLst>
      <p:ext uri="{BB962C8B-B14F-4D97-AF65-F5344CB8AC3E}">
        <p14:creationId xmlns:p14="http://schemas.microsoft.com/office/powerpoint/2010/main" val="1821983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 how "well" criminologists are doing at explaining crime and criminality it is useful to take a look at the structure of criminological theory. My take is is quite general and abstract.</a:t>
            </a:r>
          </a:p>
          <a:p>
            <a:endParaRPr lang="en-US" dirty="0"/>
          </a:p>
          <a:p>
            <a:r>
              <a:rPr lang="en-US" dirty="0"/>
              <a:t>First, I consider theory to be any series of basic premises, postulates or assumptions that specify fundamental entities, processes or mechanisms underlying crime or criminality.</a:t>
            </a:r>
          </a:p>
          <a:p>
            <a:endParaRPr lang="en-US" dirty="0"/>
          </a:p>
          <a:p>
            <a:r>
              <a:rPr lang="en-US" dirty="0"/>
              <a:t>Theories exist on a continuum. At the highest level are theories that seek to explain </a:t>
            </a:r>
            <a:r>
              <a:rPr lang="en-US" u="sng" dirty="0"/>
              <a:t>all</a:t>
            </a:r>
            <a:r>
              <a:rPr lang="en-US" u="none" dirty="0"/>
              <a:t> crime and criminality regardless of space, time or individual. These are described as “general” or “universal” theories. At the lowest level, are what we might call empirical regularities, or specific patterns of crime and criminality that may or may not be dependent to some degree on the circumstances of observation. Low-level theories are sometimes associated with ”empirical laws”.</a:t>
            </a:r>
          </a:p>
          <a:p>
            <a:endParaRPr lang="en-US" u="none" dirty="0"/>
          </a:p>
          <a:p>
            <a:r>
              <a:rPr lang="en-US" u="none" dirty="0"/>
              <a:t>In general, as one moves from low-level to high-level theory, the comprehensiveness of the theory increases. In other words, the scope of what is purportedly captured by the theory increases. But it is also true that the empirical content also tends to decrease. High-level theories can be very abstract, while low-level theories tend to be stated in terms of particular empirical patterns.</a:t>
            </a:r>
          </a:p>
          <a:p>
            <a:endParaRPr lang="en-US" u="none" dirty="0"/>
          </a:p>
          <a:p>
            <a:r>
              <a:rPr lang="en-US" u="none" dirty="0"/>
              <a:t>In general, high-level theories should subsume low-level theories</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7</a:t>
            </a:fld>
            <a:endParaRPr lang="en-US"/>
          </a:p>
        </p:txBody>
      </p:sp>
    </p:spTree>
    <p:extLst>
      <p:ext uri="{BB962C8B-B14F-4D97-AF65-F5344CB8AC3E}">
        <p14:creationId xmlns:p14="http://schemas.microsoft.com/office/powerpoint/2010/main" val="222687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suggest a first broad division in the structure of criminological theory between those theories that seek to explain criminal events and those that seek to explain criminals. These domain certainly interact, but they are treated quite separately in practice.</a:t>
            </a:r>
          </a:p>
          <a:p>
            <a:endParaRPr lang="en-US" dirty="0"/>
          </a:p>
          <a:p>
            <a:r>
              <a:rPr lang="en-US" dirty="0"/>
              <a:t>Low-level empirical laws abound</a:t>
            </a:r>
          </a:p>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8</a:t>
            </a:fld>
            <a:endParaRPr lang="en-US"/>
          </a:p>
        </p:txBody>
      </p:sp>
    </p:spTree>
    <p:extLst>
      <p:ext uri="{BB962C8B-B14F-4D97-AF65-F5344CB8AC3E}">
        <p14:creationId xmlns:p14="http://schemas.microsoft.com/office/powerpoint/2010/main" val="150500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6843519-E097-574C-A4CB-39415B7F5962}" type="slidenum">
              <a:rPr lang="en-US" smtClean="0"/>
              <a:t>13</a:t>
            </a:fld>
            <a:endParaRPr lang="en-US"/>
          </a:p>
        </p:txBody>
      </p:sp>
    </p:spTree>
    <p:extLst>
      <p:ext uri="{BB962C8B-B14F-4D97-AF65-F5344CB8AC3E}">
        <p14:creationId xmlns:p14="http://schemas.microsoft.com/office/powerpoint/2010/main" val="1738623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54ABD1-C90A-C74A-8495-B129973AF460}"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393911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4ABD1-C90A-C74A-8495-B129973AF460}"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9034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4ABD1-C90A-C74A-8495-B129973AF460}"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65117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54ABD1-C90A-C74A-8495-B129973AF460}"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3923780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54ABD1-C90A-C74A-8495-B129973AF460}" type="datetimeFigureOut">
              <a:rPr lang="en-US" smtClean="0"/>
              <a:t>3/16/19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472957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54ABD1-C90A-C74A-8495-B129973AF460}"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817709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54ABD1-C90A-C74A-8495-B129973AF460}" type="datetimeFigureOut">
              <a:rPr lang="en-US" smtClean="0"/>
              <a:t>3/16/19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812850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54ABD1-C90A-C74A-8495-B129973AF460}" type="datetimeFigureOut">
              <a:rPr lang="en-US" smtClean="0"/>
              <a:t>3/16/19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2288696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54ABD1-C90A-C74A-8495-B129973AF460}" type="datetimeFigureOut">
              <a:rPr lang="en-US" smtClean="0"/>
              <a:t>3/16/19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118466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4ABD1-C90A-C74A-8495-B129973AF460}"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3096385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C54ABD1-C90A-C74A-8495-B129973AF460}" type="datetimeFigureOut">
              <a:rPr lang="en-US" smtClean="0"/>
              <a:t>3/16/19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F360BB-7F2A-B647-AB1B-069BDC0B1828}" type="slidenum">
              <a:rPr lang="en-US" smtClean="0"/>
              <a:t>‹#›</a:t>
            </a:fld>
            <a:endParaRPr lang="en-US"/>
          </a:p>
        </p:txBody>
      </p:sp>
    </p:spTree>
    <p:extLst>
      <p:ext uri="{BB962C8B-B14F-4D97-AF65-F5344CB8AC3E}">
        <p14:creationId xmlns:p14="http://schemas.microsoft.com/office/powerpoint/2010/main" val="4251422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4ABD1-C90A-C74A-8495-B129973AF460}" type="datetimeFigureOut">
              <a:rPr lang="en-US" smtClean="0"/>
              <a:t>3/16/19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360BB-7F2A-B647-AB1B-069BDC0B1828}" type="slidenum">
              <a:rPr lang="en-US" smtClean="0"/>
              <a:t>‹#›</a:t>
            </a:fld>
            <a:endParaRPr lang="en-US"/>
          </a:p>
        </p:txBody>
      </p:sp>
    </p:spTree>
    <p:extLst>
      <p:ext uri="{BB962C8B-B14F-4D97-AF65-F5344CB8AC3E}">
        <p14:creationId xmlns:p14="http://schemas.microsoft.com/office/powerpoint/2010/main" val="1269718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notesSlide" Target="../notesSlides/notesSlide4.xml"/><Relationship Id="rId9"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E702A-728C-1C45-A554-965BC1D094B2}"/>
              </a:ext>
            </a:extLst>
          </p:cNvPr>
          <p:cNvSpPr>
            <a:spLocks noGrp="1"/>
          </p:cNvSpPr>
          <p:nvPr>
            <p:ph type="ctrTitle"/>
          </p:nvPr>
        </p:nvSpPr>
        <p:spPr/>
        <p:txBody>
          <a:bodyPr/>
          <a:lstStyle/>
          <a:p>
            <a:r>
              <a:rPr lang="en-US" dirty="0"/>
              <a:t>The Structure of Criminological Theory</a:t>
            </a:r>
          </a:p>
        </p:txBody>
      </p:sp>
      <p:sp>
        <p:nvSpPr>
          <p:cNvPr id="3" name="Subtitle 2">
            <a:extLst>
              <a:ext uri="{FF2B5EF4-FFF2-40B4-BE49-F238E27FC236}">
                <a16:creationId xmlns:a16="http://schemas.microsoft.com/office/drawing/2014/main" id="{EA519236-FD5C-DF4E-AF46-FD2F8AA01F75}"/>
              </a:ext>
            </a:extLst>
          </p:cNvPr>
          <p:cNvSpPr>
            <a:spLocks noGrp="1"/>
          </p:cNvSpPr>
          <p:nvPr>
            <p:ph type="subTitle" idx="1"/>
          </p:nvPr>
        </p:nvSpPr>
        <p:spPr/>
        <p:txBody>
          <a:bodyPr/>
          <a:lstStyle/>
          <a:p>
            <a:r>
              <a:rPr lang="en-US" dirty="0"/>
              <a:t>P. Jeffrey Brantingham</a:t>
            </a:r>
          </a:p>
          <a:p>
            <a:r>
              <a:rPr lang="en-US" dirty="0"/>
              <a:t>UCLA Anthropology</a:t>
            </a:r>
          </a:p>
        </p:txBody>
      </p:sp>
    </p:spTree>
    <p:extLst>
      <p:ext uri="{BB962C8B-B14F-4D97-AF65-F5344CB8AC3E}">
        <p14:creationId xmlns:p14="http://schemas.microsoft.com/office/powerpoint/2010/main" val="396707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A0D0E-2610-D64F-B986-F84F2BEAAF75}"/>
              </a:ext>
            </a:extLst>
          </p:cNvPr>
          <p:cNvSpPr>
            <a:spLocks noGrp="1"/>
          </p:cNvSpPr>
          <p:nvPr>
            <p:ph type="title"/>
          </p:nvPr>
        </p:nvSpPr>
        <p:spPr/>
        <p:txBody>
          <a:bodyPr/>
          <a:lstStyle/>
          <a:p>
            <a:r>
              <a:rPr lang="en-US" dirty="0"/>
              <a:t>repeat victimization</a:t>
            </a:r>
          </a:p>
        </p:txBody>
      </p:sp>
      <p:grpSp>
        <p:nvGrpSpPr>
          <p:cNvPr id="3" name="Group 18">
            <a:extLst>
              <a:ext uri="{FF2B5EF4-FFF2-40B4-BE49-F238E27FC236}">
                <a16:creationId xmlns:a16="http://schemas.microsoft.com/office/drawing/2014/main" id="{2A035B38-FA37-CC42-BEC0-0E3C67F22CEE}"/>
              </a:ext>
            </a:extLst>
          </p:cNvPr>
          <p:cNvGrpSpPr>
            <a:grpSpLocks/>
          </p:cNvGrpSpPr>
          <p:nvPr/>
        </p:nvGrpSpPr>
        <p:grpSpPr bwMode="auto">
          <a:xfrm>
            <a:off x="1184052" y="1624583"/>
            <a:ext cx="6263831" cy="4555513"/>
            <a:chOff x="1514475" y="1295400"/>
            <a:chExt cx="6181725" cy="4495800"/>
          </a:xfrm>
        </p:grpSpPr>
        <p:pic>
          <p:nvPicPr>
            <p:cNvPr id="4" name="Picture 7" descr="lb_finite.jpg">
              <a:extLst>
                <a:ext uri="{FF2B5EF4-FFF2-40B4-BE49-F238E27FC236}">
                  <a16:creationId xmlns:a16="http://schemas.microsoft.com/office/drawing/2014/main" id="{80CCF778-07C6-FA4E-A8CE-44553892EA75}"/>
                </a:ext>
              </a:extLst>
            </p:cNvPr>
            <p:cNvPicPr>
              <a:picLocks noChangeAspect="1"/>
            </p:cNvPicPr>
            <p:nvPr/>
          </p:nvPicPr>
          <p:blipFill>
            <a:blip r:embed="rId2">
              <a:extLst>
                <a:ext uri="{28A0092B-C50C-407E-A947-70E740481C1C}">
                  <a14:useLocalDpi xmlns:a14="http://schemas.microsoft.com/office/drawing/2010/main" val="0"/>
                </a:ext>
              </a:extLst>
            </a:blip>
            <a:srcRect l="2525" t="12093" r="8586" b="4248"/>
            <a:stretch>
              <a:fillRect/>
            </a:stretch>
          </p:blipFill>
          <p:spPr bwMode="auto">
            <a:xfrm>
              <a:off x="1514475" y="1295400"/>
              <a:ext cx="61817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893E6958-0C36-2049-B8B1-A35B41C00E0F}"/>
                </a:ext>
              </a:extLst>
            </p:cNvPr>
            <p:cNvCxnSpPr/>
            <p:nvPr/>
          </p:nvCxnSpPr>
          <p:spPr>
            <a:xfrm rot="5400000">
              <a:off x="5219700" y="4229100"/>
              <a:ext cx="685800" cy="4572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12">
              <a:extLst>
                <a:ext uri="{FF2B5EF4-FFF2-40B4-BE49-F238E27FC236}">
                  <a16:creationId xmlns:a16="http://schemas.microsoft.com/office/drawing/2014/main" id="{F54AAFE2-955F-624C-B597-717D90C6A871}"/>
                </a:ext>
              </a:extLst>
            </p:cNvPr>
            <p:cNvSpPr txBox="1">
              <a:spLocks noChangeArrowheads="1"/>
            </p:cNvSpPr>
            <p:nvPr/>
          </p:nvSpPr>
          <p:spPr bwMode="auto">
            <a:xfrm>
              <a:off x="5181600" y="3744913"/>
              <a:ext cx="1881188" cy="400050"/>
            </a:xfrm>
            <a:prstGeom prst="rect">
              <a:avLst/>
            </a:prstGeom>
            <a:noFill/>
            <a:ln w="9525">
              <a:noFill/>
              <a:miter lim="800000"/>
              <a:headEnd/>
              <a:tailEnd/>
            </a:ln>
          </p:spPr>
          <p:txBody>
            <a:bodyPr wrap="none">
              <a:spAutoFit/>
            </a:bodyPr>
            <a:lstStyle/>
            <a:p>
              <a:pPr eaLnBrk="1" hangingPunct="1">
                <a:defRPr/>
              </a:pPr>
              <a:r>
                <a:rPr lang="en-US" sz="2000" b="1" dirty="0">
                  <a:latin typeface="+mj-lt"/>
                </a:rPr>
                <a:t>Poisson process</a:t>
              </a:r>
            </a:p>
          </p:txBody>
        </p:sp>
        <p:cxnSp>
          <p:nvCxnSpPr>
            <p:cNvPr id="7" name="Straight Arrow Connector 6">
              <a:extLst>
                <a:ext uri="{FF2B5EF4-FFF2-40B4-BE49-F238E27FC236}">
                  <a16:creationId xmlns:a16="http://schemas.microsoft.com/office/drawing/2014/main" id="{A429BF92-C887-7740-8707-C5A5828FBFD7}"/>
                </a:ext>
              </a:extLst>
            </p:cNvPr>
            <p:cNvCxnSpPr>
              <a:stCxn id="8" idx="1"/>
            </p:cNvCxnSpPr>
            <p:nvPr/>
          </p:nvCxnSpPr>
          <p:spPr>
            <a:xfrm rot="10800000" flipV="1">
              <a:off x="2428875" y="2184400"/>
              <a:ext cx="914400" cy="177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15">
              <a:extLst>
                <a:ext uri="{FF2B5EF4-FFF2-40B4-BE49-F238E27FC236}">
                  <a16:creationId xmlns:a16="http://schemas.microsoft.com/office/drawing/2014/main" id="{15223B17-F40E-0C40-B0B8-AA92F833521B}"/>
                </a:ext>
              </a:extLst>
            </p:cNvPr>
            <p:cNvSpPr txBox="1">
              <a:spLocks noChangeArrowheads="1"/>
            </p:cNvSpPr>
            <p:nvPr/>
          </p:nvSpPr>
          <p:spPr bwMode="auto">
            <a:xfrm>
              <a:off x="3343275" y="1676400"/>
              <a:ext cx="3952875" cy="1016000"/>
            </a:xfrm>
            <a:prstGeom prst="rect">
              <a:avLst/>
            </a:prstGeom>
            <a:noFill/>
            <a:ln w="9525">
              <a:noFill/>
              <a:miter lim="800000"/>
              <a:headEnd/>
              <a:tailEnd/>
            </a:ln>
          </p:spPr>
          <p:txBody>
            <a:bodyPr>
              <a:spAutoFit/>
            </a:bodyPr>
            <a:lstStyle/>
            <a:p>
              <a:pPr eaLnBrk="1" hangingPunct="1">
                <a:defRPr/>
              </a:pPr>
              <a:r>
                <a:rPr lang="en-US" sz="2000" b="1" dirty="0">
                  <a:latin typeface="+mj-lt"/>
                </a:rPr>
                <a:t>house much more likely to be revictimized in a two-week interval after initial burglary</a:t>
              </a:r>
            </a:p>
          </p:txBody>
        </p:sp>
      </p:grpSp>
      <p:sp>
        <p:nvSpPr>
          <p:cNvPr id="10" name="Rectangle 9">
            <a:extLst>
              <a:ext uri="{FF2B5EF4-FFF2-40B4-BE49-F238E27FC236}">
                <a16:creationId xmlns:a16="http://schemas.microsoft.com/office/drawing/2014/main" id="{BF95354E-60D7-1549-94A0-E53A2346E48B}"/>
              </a:ext>
            </a:extLst>
          </p:cNvPr>
          <p:cNvSpPr/>
          <p:nvPr/>
        </p:nvSpPr>
        <p:spPr>
          <a:xfrm>
            <a:off x="396621" y="6308698"/>
            <a:ext cx="8350758" cy="523220"/>
          </a:xfrm>
          <a:prstGeom prst="rect">
            <a:avLst/>
          </a:prstGeom>
        </p:spPr>
        <p:txBody>
          <a:bodyPr wrap="square">
            <a:spAutoFit/>
          </a:bodyPr>
          <a:lstStyle/>
          <a:p>
            <a:pPr marL="415925" indent="-415925"/>
            <a:r>
              <a:rPr lang="en-US" sz="1400" dirty="0">
                <a:latin typeface="Helvetica" pitchFamily="2" charset="0"/>
              </a:rPr>
              <a:t>Short, Martin B., Maria R. </a:t>
            </a:r>
            <a:r>
              <a:rPr lang="en-US" sz="1400" dirty="0" err="1">
                <a:latin typeface="Helvetica" pitchFamily="2" charset="0"/>
              </a:rPr>
              <a:t>D'Orsogna</a:t>
            </a:r>
            <a:r>
              <a:rPr lang="en-US" sz="1400" dirty="0">
                <a:latin typeface="Helvetica" pitchFamily="2" charset="0"/>
              </a:rPr>
              <a:t>, P. Jeffrey Brantingham, and George E. </a:t>
            </a:r>
            <a:r>
              <a:rPr lang="en-US" sz="1400" dirty="0" err="1">
                <a:latin typeface="Helvetica" pitchFamily="2" charset="0"/>
              </a:rPr>
              <a:t>Tita</a:t>
            </a:r>
            <a:r>
              <a:rPr lang="en-US" sz="1400" dirty="0">
                <a:latin typeface="Helvetica" pitchFamily="2" charset="0"/>
              </a:rPr>
              <a:t>. 2009. Measuring and modeling repeat and near-repeat burglary effects. </a:t>
            </a:r>
            <a:r>
              <a:rPr lang="en-US" sz="1400" i="1" dirty="0">
                <a:latin typeface="Helvetica" pitchFamily="2" charset="0"/>
              </a:rPr>
              <a:t>J. Quant. </a:t>
            </a:r>
            <a:r>
              <a:rPr lang="en-US" sz="1400" i="1" dirty="0" err="1">
                <a:latin typeface="Helvetica" pitchFamily="2" charset="0"/>
              </a:rPr>
              <a:t>Criminol</a:t>
            </a:r>
            <a:r>
              <a:rPr lang="en-US" sz="1400" i="1" dirty="0">
                <a:latin typeface="Helvetica" pitchFamily="2" charset="0"/>
              </a:rPr>
              <a:t>.</a:t>
            </a:r>
            <a:r>
              <a:rPr lang="en-US" sz="1400" dirty="0">
                <a:latin typeface="Helvetica" pitchFamily="2" charset="0"/>
              </a:rPr>
              <a:t> 25:325-339.</a:t>
            </a:r>
            <a:endParaRPr lang="en-US" sz="1400" dirty="0">
              <a:effectLst/>
              <a:latin typeface="Helvetica" pitchFamily="2" charset="0"/>
            </a:endParaRPr>
          </a:p>
        </p:txBody>
      </p:sp>
    </p:spTree>
    <p:extLst>
      <p:ext uri="{BB962C8B-B14F-4D97-AF65-F5344CB8AC3E}">
        <p14:creationId xmlns:p14="http://schemas.microsoft.com/office/powerpoint/2010/main" val="2836498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82512-8A3C-EE4C-92EE-4A9C3412737C}"/>
              </a:ext>
            </a:extLst>
          </p:cNvPr>
          <p:cNvSpPr>
            <a:spLocks noGrp="1"/>
          </p:cNvSpPr>
          <p:nvPr>
            <p:ph type="title"/>
          </p:nvPr>
        </p:nvSpPr>
        <p:spPr/>
        <p:txBody>
          <a:bodyPr/>
          <a:lstStyle/>
          <a:p>
            <a:r>
              <a:rPr lang="en-US" dirty="0"/>
              <a:t>age-crime curve</a:t>
            </a:r>
          </a:p>
        </p:txBody>
      </p:sp>
      <p:grpSp>
        <p:nvGrpSpPr>
          <p:cNvPr id="3" name="Group 2">
            <a:extLst>
              <a:ext uri="{FF2B5EF4-FFF2-40B4-BE49-F238E27FC236}">
                <a16:creationId xmlns:a16="http://schemas.microsoft.com/office/drawing/2014/main" id="{97E260C8-C3A1-CA46-BE87-639F9CCB5B83}"/>
              </a:ext>
            </a:extLst>
          </p:cNvPr>
          <p:cNvGrpSpPr/>
          <p:nvPr/>
        </p:nvGrpSpPr>
        <p:grpSpPr>
          <a:xfrm>
            <a:off x="533400" y="1459992"/>
            <a:ext cx="8148670" cy="5385816"/>
            <a:chOff x="533400" y="1100709"/>
            <a:chExt cx="8148670" cy="5385816"/>
          </a:xfrm>
          <a:noFill/>
        </p:grpSpPr>
        <p:pic>
          <p:nvPicPr>
            <p:cNvPr id="4" name="Picture 3">
              <a:extLst>
                <a:ext uri="{FF2B5EF4-FFF2-40B4-BE49-F238E27FC236}">
                  <a16:creationId xmlns:a16="http://schemas.microsoft.com/office/drawing/2014/main" id="{28F26AC0-A317-E147-867D-D5B18EE63E25}"/>
                </a:ext>
              </a:extLst>
            </p:cNvPr>
            <p:cNvPicPr>
              <a:picLocks noChangeAspect="1"/>
            </p:cNvPicPr>
            <p:nvPr/>
          </p:nvPicPr>
          <p:blipFill>
            <a:blip r:embed="rId2"/>
            <a:stretch>
              <a:fillRect/>
            </a:stretch>
          </p:blipFill>
          <p:spPr>
            <a:xfrm>
              <a:off x="533400" y="1100709"/>
              <a:ext cx="8148670" cy="5385816"/>
            </a:xfrm>
            <a:prstGeom prst="rect">
              <a:avLst/>
            </a:prstGeom>
            <a:grpFill/>
          </p:spPr>
        </p:pic>
        <p:sp>
          <p:nvSpPr>
            <p:cNvPr id="5" name="TextBox 4">
              <a:extLst>
                <a:ext uri="{FF2B5EF4-FFF2-40B4-BE49-F238E27FC236}">
                  <a16:creationId xmlns:a16="http://schemas.microsoft.com/office/drawing/2014/main" id="{A7BD6D05-C925-2842-8392-1FA02FC8D4E8}"/>
                </a:ext>
              </a:extLst>
            </p:cNvPr>
            <p:cNvSpPr txBox="1"/>
            <p:nvPr/>
          </p:nvSpPr>
          <p:spPr>
            <a:xfrm>
              <a:off x="2743200" y="1524000"/>
              <a:ext cx="1067921" cy="400110"/>
            </a:xfrm>
            <a:prstGeom prst="rect">
              <a:avLst/>
            </a:prstGeom>
            <a:grpFill/>
          </p:spPr>
          <p:txBody>
            <a:bodyPr wrap="none" rtlCol="0">
              <a:spAutoFit/>
            </a:bodyPr>
            <a:lstStyle/>
            <a:p>
              <a:r>
                <a:rPr lang="en-US" sz="2000" dirty="0"/>
                <a:t>Robbery</a:t>
              </a:r>
            </a:p>
          </p:txBody>
        </p:sp>
        <p:sp>
          <p:nvSpPr>
            <p:cNvPr id="6" name="TextBox 5">
              <a:extLst>
                <a:ext uri="{FF2B5EF4-FFF2-40B4-BE49-F238E27FC236}">
                  <a16:creationId xmlns:a16="http://schemas.microsoft.com/office/drawing/2014/main" id="{9FB1F29A-83E1-C84A-8EF1-72BA16AE4789}"/>
                </a:ext>
              </a:extLst>
            </p:cNvPr>
            <p:cNvSpPr txBox="1"/>
            <p:nvPr/>
          </p:nvSpPr>
          <p:spPr>
            <a:xfrm>
              <a:off x="2065560" y="2343090"/>
              <a:ext cx="599331" cy="400110"/>
            </a:xfrm>
            <a:prstGeom prst="rect">
              <a:avLst/>
            </a:prstGeom>
            <a:grpFill/>
          </p:spPr>
          <p:txBody>
            <a:bodyPr wrap="none" rtlCol="0">
              <a:spAutoFit/>
            </a:bodyPr>
            <a:lstStyle/>
            <a:p>
              <a:r>
                <a:rPr lang="en-US" sz="2000" dirty="0"/>
                <a:t>GTA</a:t>
              </a:r>
            </a:p>
          </p:txBody>
        </p:sp>
        <p:sp>
          <p:nvSpPr>
            <p:cNvPr id="7" name="TextBox 6">
              <a:extLst>
                <a:ext uri="{FF2B5EF4-FFF2-40B4-BE49-F238E27FC236}">
                  <a16:creationId xmlns:a16="http://schemas.microsoft.com/office/drawing/2014/main" id="{2C7708F5-167E-B04A-A1D9-23270A0FF180}"/>
                </a:ext>
              </a:extLst>
            </p:cNvPr>
            <p:cNvSpPr txBox="1"/>
            <p:nvPr/>
          </p:nvSpPr>
          <p:spPr>
            <a:xfrm>
              <a:off x="2075452" y="3200400"/>
              <a:ext cx="712054" cy="400110"/>
            </a:xfrm>
            <a:prstGeom prst="rect">
              <a:avLst/>
            </a:prstGeom>
            <a:grpFill/>
          </p:spPr>
          <p:txBody>
            <a:bodyPr wrap="none" rtlCol="0">
              <a:spAutoFit/>
            </a:bodyPr>
            <a:lstStyle/>
            <a:p>
              <a:r>
                <a:rPr lang="en-US" sz="2000" dirty="0"/>
                <a:t>Rape</a:t>
              </a:r>
            </a:p>
          </p:txBody>
        </p:sp>
        <p:sp>
          <p:nvSpPr>
            <p:cNvPr id="8" name="TextBox 7">
              <a:extLst>
                <a:ext uri="{FF2B5EF4-FFF2-40B4-BE49-F238E27FC236}">
                  <a16:creationId xmlns:a16="http://schemas.microsoft.com/office/drawing/2014/main" id="{0464E727-9603-D347-AAF6-0DCA96AED4BD}"/>
                </a:ext>
              </a:extLst>
            </p:cNvPr>
            <p:cNvSpPr txBox="1"/>
            <p:nvPr/>
          </p:nvSpPr>
          <p:spPr>
            <a:xfrm>
              <a:off x="1886201" y="2708367"/>
              <a:ext cx="1090555" cy="400110"/>
            </a:xfrm>
            <a:prstGeom prst="rect">
              <a:avLst/>
            </a:prstGeom>
            <a:grpFill/>
          </p:spPr>
          <p:txBody>
            <a:bodyPr wrap="none" rtlCol="0">
              <a:spAutoFit/>
            </a:bodyPr>
            <a:lstStyle/>
            <a:p>
              <a:r>
                <a:rPr lang="en-US" sz="2000" dirty="0"/>
                <a:t>Burglary</a:t>
              </a:r>
            </a:p>
          </p:txBody>
        </p:sp>
        <p:cxnSp>
          <p:nvCxnSpPr>
            <p:cNvPr id="9" name="Straight Connector 8">
              <a:extLst>
                <a:ext uri="{FF2B5EF4-FFF2-40B4-BE49-F238E27FC236}">
                  <a16:creationId xmlns:a16="http://schemas.microsoft.com/office/drawing/2014/main" id="{94BF4720-064B-1A49-9998-7C444711EFEB}"/>
                </a:ext>
              </a:extLst>
            </p:cNvPr>
            <p:cNvCxnSpPr>
              <a:cxnSpLocks/>
            </p:cNvCxnSpPr>
            <p:nvPr/>
          </p:nvCxnSpPr>
          <p:spPr>
            <a:xfrm>
              <a:off x="2743200" y="2598298"/>
              <a:ext cx="365502" cy="186311"/>
            </a:xfrm>
            <a:prstGeom prst="line">
              <a:avLst/>
            </a:prstGeom>
            <a:grpFill/>
            <a:ln w="508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A93-3813-0743-A27C-F07BF934F695}"/>
                </a:ext>
              </a:extLst>
            </p:cNvPr>
            <p:cNvCxnSpPr>
              <a:cxnSpLocks/>
            </p:cNvCxnSpPr>
            <p:nvPr/>
          </p:nvCxnSpPr>
          <p:spPr>
            <a:xfrm>
              <a:off x="2727253" y="3434881"/>
              <a:ext cx="611370" cy="38178"/>
            </a:xfrm>
            <a:prstGeom prst="line">
              <a:avLst/>
            </a:prstGeom>
            <a:grpFill/>
            <a:ln w="508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D7B96F-431F-2947-A7D0-1DF10CB715C5}"/>
                </a:ext>
              </a:extLst>
            </p:cNvPr>
            <p:cNvSpPr txBox="1"/>
            <p:nvPr/>
          </p:nvSpPr>
          <p:spPr>
            <a:xfrm>
              <a:off x="3648370" y="2291343"/>
              <a:ext cx="1194558" cy="400110"/>
            </a:xfrm>
            <a:prstGeom prst="rect">
              <a:avLst/>
            </a:prstGeom>
            <a:grpFill/>
          </p:spPr>
          <p:txBody>
            <a:bodyPr wrap="none" rtlCol="0">
              <a:spAutoFit/>
            </a:bodyPr>
            <a:lstStyle/>
            <a:p>
              <a:r>
                <a:rPr lang="en-US" sz="2000" dirty="0"/>
                <a:t>Homicide</a:t>
              </a:r>
            </a:p>
          </p:txBody>
        </p:sp>
        <p:sp>
          <p:nvSpPr>
            <p:cNvPr id="12" name="TextBox 11">
              <a:extLst>
                <a:ext uri="{FF2B5EF4-FFF2-40B4-BE49-F238E27FC236}">
                  <a16:creationId xmlns:a16="http://schemas.microsoft.com/office/drawing/2014/main" id="{4BAD173F-BD78-484D-A5E0-D3445A780FA4}"/>
                </a:ext>
              </a:extLst>
            </p:cNvPr>
            <p:cNvSpPr txBox="1"/>
            <p:nvPr/>
          </p:nvSpPr>
          <p:spPr>
            <a:xfrm>
              <a:off x="4847666" y="3439707"/>
              <a:ext cx="952505" cy="400110"/>
            </a:xfrm>
            <a:prstGeom prst="rect">
              <a:avLst/>
            </a:prstGeom>
            <a:grpFill/>
          </p:spPr>
          <p:txBody>
            <a:bodyPr wrap="none" rtlCol="0">
              <a:spAutoFit/>
            </a:bodyPr>
            <a:lstStyle/>
            <a:p>
              <a:r>
                <a:rPr lang="en-US" sz="2000" dirty="0"/>
                <a:t>Assault</a:t>
              </a:r>
            </a:p>
          </p:txBody>
        </p:sp>
      </p:grpSp>
      <p:sp>
        <p:nvSpPr>
          <p:cNvPr id="13" name="TextBox 12">
            <a:extLst>
              <a:ext uri="{FF2B5EF4-FFF2-40B4-BE49-F238E27FC236}">
                <a16:creationId xmlns:a16="http://schemas.microsoft.com/office/drawing/2014/main" id="{59EAD8D4-6996-444A-BE35-311557C55F7C}"/>
              </a:ext>
            </a:extLst>
          </p:cNvPr>
          <p:cNvSpPr txBox="1"/>
          <p:nvPr/>
        </p:nvSpPr>
        <p:spPr>
          <a:xfrm>
            <a:off x="6692425" y="1973518"/>
            <a:ext cx="1499129" cy="1077218"/>
          </a:xfrm>
          <a:prstGeom prst="rect">
            <a:avLst/>
          </a:prstGeom>
          <a:noFill/>
        </p:spPr>
        <p:txBody>
          <a:bodyPr wrap="none" rtlCol="0">
            <a:spAutoFit/>
          </a:bodyPr>
          <a:lstStyle/>
          <a:p>
            <a:pPr algn="ctr"/>
            <a:r>
              <a:rPr lang="en-US" sz="3200" dirty="0"/>
              <a:t>2017</a:t>
            </a:r>
          </a:p>
          <a:p>
            <a:pPr algn="ctr"/>
            <a:r>
              <a:rPr lang="en-US" sz="3200" dirty="0"/>
              <a:t>FBI UCR</a:t>
            </a:r>
          </a:p>
        </p:txBody>
      </p:sp>
      <p:cxnSp>
        <p:nvCxnSpPr>
          <p:cNvPr id="15" name="Straight Connector 14">
            <a:extLst>
              <a:ext uri="{FF2B5EF4-FFF2-40B4-BE49-F238E27FC236}">
                <a16:creationId xmlns:a16="http://schemas.microsoft.com/office/drawing/2014/main" id="{95518D32-D76A-1744-9E26-B35029FE9039}"/>
              </a:ext>
            </a:extLst>
          </p:cNvPr>
          <p:cNvCxnSpPr>
            <a:cxnSpLocks/>
          </p:cNvCxnSpPr>
          <p:nvPr/>
        </p:nvCxnSpPr>
        <p:spPr>
          <a:xfrm>
            <a:off x="2777324" y="3424007"/>
            <a:ext cx="365502" cy="186311"/>
          </a:xfrm>
          <a:prstGeom prst="line">
            <a:avLst/>
          </a:prstGeom>
          <a:noFill/>
          <a:ln w="508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1142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620CAB-6156-8B40-A13A-4BF62A0EC583}"/>
              </a:ext>
            </a:extLst>
          </p:cNvPr>
          <p:cNvPicPr>
            <a:picLocks noChangeAspect="1"/>
          </p:cNvPicPr>
          <p:nvPr/>
        </p:nvPicPr>
        <p:blipFill>
          <a:blip r:embed="rId2"/>
          <a:stretch>
            <a:fillRect/>
          </a:stretch>
        </p:blipFill>
        <p:spPr>
          <a:xfrm>
            <a:off x="4984093" y="1841923"/>
            <a:ext cx="3365500" cy="3348756"/>
          </a:xfrm>
          <a:prstGeom prst="rect">
            <a:avLst/>
          </a:prstGeom>
          <a:ln w="38100">
            <a:solidFill>
              <a:schemeClr val="tx1"/>
            </a:solidFill>
          </a:ln>
        </p:spPr>
      </p:pic>
      <p:sp>
        <p:nvSpPr>
          <p:cNvPr id="2" name="Title 1">
            <a:extLst>
              <a:ext uri="{FF2B5EF4-FFF2-40B4-BE49-F238E27FC236}">
                <a16:creationId xmlns:a16="http://schemas.microsoft.com/office/drawing/2014/main" id="{708BDDC3-A104-FB4D-9074-69917C8C85C7}"/>
              </a:ext>
            </a:extLst>
          </p:cNvPr>
          <p:cNvSpPr>
            <a:spLocks noGrp="1"/>
          </p:cNvSpPr>
          <p:nvPr>
            <p:ph type="title"/>
          </p:nvPr>
        </p:nvSpPr>
        <p:spPr/>
        <p:txBody>
          <a:bodyPr/>
          <a:lstStyle/>
          <a:p>
            <a:r>
              <a:rPr lang="en-US" dirty="0"/>
              <a:t>law of crime concentration</a:t>
            </a:r>
          </a:p>
        </p:txBody>
      </p:sp>
      <p:sp>
        <p:nvSpPr>
          <p:cNvPr id="5" name="TextBox 4">
            <a:extLst>
              <a:ext uri="{FF2B5EF4-FFF2-40B4-BE49-F238E27FC236}">
                <a16:creationId xmlns:a16="http://schemas.microsoft.com/office/drawing/2014/main" id="{15C7B48A-F362-5342-9425-F3076DE53125}"/>
              </a:ext>
            </a:extLst>
          </p:cNvPr>
          <p:cNvSpPr txBox="1"/>
          <p:nvPr/>
        </p:nvSpPr>
        <p:spPr>
          <a:xfrm>
            <a:off x="1867450" y="5450708"/>
            <a:ext cx="1223412" cy="707886"/>
          </a:xfrm>
          <a:prstGeom prst="rect">
            <a:avLst/>
          </a:prstGeom>
          <a:noFill/>
        </p:spPr>
        <p:txBody>
          <a:bodyPr wrap="none" rtlCol="0">
            <a:spAutoFit/>
          </a:bodyPr>
          <a:lstStyle/>
          <a:p>
            <a:r>
              <a:rPr lang="en-US" sz="4000" dirty="0"/>
              <a:t>2006</a:t>
            </a:r>
          </a:p>
        </p:txBody>
      </p:sp>
      <p:sp>
        <p:nvSpPr>
          <p:cNvPr id="6" name="TextBox 5">
            <a:extLst>
              <a:ext uri="{FF2B5EF4-FFF2-40B4-BE49-F238E27FC236}">
                <a16:creationId xmlns:a16="http://schemas.microsoft.com/office/drawing/2014/main" id="{293B99C2-E5F6-4848-A4BA-07574A532DD3}"/>
              </a:ext>
            </a:extLst>
          </p:cNvPr>
          <p:cNvSpPr txBox="1"/>
          <p:nvPr/>
        </p:nvSpPr>
        <p:spPr>
          <a:xfrm>
            <a:off x="6055137" y="5450708"/>
            <a:ext cx="1223412" cy="707886"/>
          </a:xfrm>
          <a:prstGeom prst="rect">
            <a:avLst/>
          </a:prstGeom>
          <a:noFill/>
        </p:spPr>
        <p:txBody>
          <a:bodyPr wrap="none" rtlCol="0">
            <a:spAutoFit/>
          </a:bodyPr>
          <a:lstStyle/>
          <a:p>
            <a:r>
              <a:rPr lang="en-US" sz="4000" dirty="0"/>
              <a:t>2016</a:t>
            </a:r>
          </a:p>
        </p:txBody>
      </p:sp>
      <p:pic>
        <p:nvPicPr>
          <p:cNvPr id="3" name="Picture 12" descr="HBK-Shoot06.jpg">
            <a:extLst>
              <a:ext uri="{FF2B5EF4-FFF2-40B4-BE49-F238E27FC236}">
                <a16:creationId xmlns:a16="http://schemas.microsoft.com/office/drawing/2014/main" id="{28AAAFBE-B966-2D4D-B80F-9F77DD204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512" t="19087" r="17877" b="8328"/>
          <a:stretch/>
        </p:blipFill>
        <p:spPr bwMode="auto">
          <a:xfrm>
            <a:off x="796406" y="1841923"/>
            <a:ext cx="3365500" cy="3348756"/>
          </a:xfrm>
          <a:prstGeom prst="rect">
            <a:avLst/>
          </a:prstGeom>
          <a:ln w="3810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C0B4AD1B-12BE-6F44-992B-A83B5A2A276C}"/>
              </a:ext>
            </a:extLst>
          </p:cNvPr>
          <p:cNvSpPr txBox="1"/>
          <p:nvPr/>
        </p:nvSpPr>
        <p:spPr>
          <a:xfrm>
            <a:off x="1339185" y="6233957"/>
            <a:ext cx="6524607" cy="461665"/>
          </a:xfrm>
          <a:prstGeom prst="rect">
            <a:avLst/>
          </a:prstGeom>
          <a:noFill/>
        </p:spPr>
        <p:txBody>
          <a:bodyPr wrap="none" rtlCol="0">
            <a:spAutoFit/>
          </a:bodyPr>
          <a:lstStyle/>
          <a:p>
            <a:r>
              <a:rPr lang="en-US" sz="2400" dirty="0"/>
              <a:t>gang violent crimes in a Los Angeles Neighborhood</a:t>
            </a:r>
          </a:p>
        </p:txBody>
      </p:sp>
    </p:spTree>
    <p:extLst>
      <p:ext uri="{BB962C8B-B14F-4D97-AF65-F5344CB8AC3E}">
        <p14:creationId xmlns:p14="http://schemas.microsoft.com/office/powerpoint/2010/main" val="2933637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cxnSp>
        <p:nvCxnSpPr>
          <p:cNvPr id="3" name="Straight Arrow Connector 2">
            <a:extLst>
              <a:ext uri="{FF2B5EF4-FFF2-40B4-BE49-F238E27FC236}">
                <a16:creationId xmlns:a16="http://schemas.microsoft.com/office/drawing/2014/main" id="{C8760C99-AFFD-5F45-A8F5-652DF8498161}"/>
              </a:ext>
            </a:extLst>
          </p:cNvPr>
          <p:cNvCxnSpPr>
            <a:cxnSpLocks/>
          </p:cNvCxnSpPr>
          <p:nvPr/>
        </p:nvCxnSpPr>
        <p:spPr>
          <a:xfrm flipH="1">
            <a:off x="3730752" y="1858774"/>
            <a:ext cx="8412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5292669-C617-6B4F-83FC-21B9CD1453ED}"/>
              </a:ext>
            </a:extLst>
          </p:cNvPr>
          <p:cNvSpPr txBox="1"/>
          <p:nvPr/>
        </p:nvSpPr>
        <p:spPr>
          <a:xfrm>
            <a:off x="4795540" y="1386384"/>
            <a:ext cx="3701522" cy="954107"/>
          </a:xfrm>
          <a:prstGeom prst="rect">
            <a:avLst/>
          </a:prstGeom>
          <a:noFill/>
        </p:spPr>
        <p:txBody>
          <a:bodyPr wrap="square" rtlCol="0">
            <a:spAutoFit/>
          </a:bodyPr>
          <a:lstStyle/>
          <a:p>
            <a:r>
              <a:rPr lang="en-US" sz="2800" dirty="0"/>
              <a:t>high-level explanations abound</a:t>
            </a:r>
          </a:p>
        </p:txBody>
      </p:sp>
      <p:sp>
        <p:nvSpPr>
          <p:cNvPr id="25" name="Title 1">
            <a:extLst>
              <a:ext uri="{FF2B5EF4-FFF2-40B4-BE49-F238E27FC236}">
                <a16:creationId xmlns:a16="http://schemas.microsoft.com/office/drawing/2014/main" id="{FBF212C2-93AB-F045-9361-985621C80124}"/>
              </a:ext>
            </a:extLst>
          </p:cNvPr>
          <p:cNvSpPr txBox="1">
            <a:spLocks/>
          </p:cNvSpPr>
          <p:nvPr/>
        </p:nvSpPr>
        <p:spPr>
          <a:xfrm>
            <a:off x="628650" y="365126"/>
            <a:ext cx="81478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structure of criminological theory?</a:t>
            </a:r>
          </a:p>
        </p:txBody>
      </p:sp>
    </p:spTree>
    <p:extLst>
      <p:ext uri="{BB962C8B-B14F-4D97-AF65-F5344CB8AC3E}">
        <p14:creationId xmlns:p14="http://schemas.microsoft.com/office/powerpoint/2010/main" val="2354364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FC60-5A0E-9643-A8CF-2BB8B3FA114F}"/>
              </a:ext>
            </a:extLst>
          </p:cNvPr>
          <p:cNvSpPr>
            <a:spLocks noGrp="1"/>
          </p:cNvSpPr>
          <p:nvPr>
            <p:ph type="title"/>
          </p:nvPr>
        </p:nvSpPr>
        <p:spPr/>
        <p:txBody>
          <a:bodyPr/>
          <a:lstStyle/>
          <a:p>
            <a:r>
              <a:rPr lang="en-US" dirty="0"/>
              <a:t>routine activity theory</a:t>
            </a:r>
          </a:p>
        </p:txBody>
      </p:sp>
      <p:grpSp>
        <p:nvGrpSpPr>
          <p:cNvPr id="9" name="Group 8">
            <a:extLst>
              <a:ext uri="{FF2B5EF4-FFF2-40B4-BE49-F238E27FC236}">
                <a16:creationId xmlns:a16="http://schemas.microsoft.com/office/drawing/2014/main" id="{EF9FFADC-ABB5-1C4D-AAE0-8B249099ABFA}"/>
              </a:ext>
            </a:extLst>
          </p:cNvPr>
          <p:cNvGrpSpPr/>
          <p:nvPr/>
        </p:nvGrpSpPr>
        <p:grpSpPr>
          <a:xfrm>
            <a:off x="1003628" y="1879899"/>
            <a:ext cx="7962553" cy="4487716"/>
            <a:chOff x="1003628" y="1812664"/>
            <a:chExt cx="7962553" cy="4487716"/>
          </a:xfrm>
        </p:grpSpPr>
        <p:sp>
          <p:nvSpPr>
            <p:cNvPr id="3" name="Triangle 2">
              <a:extLst>
                <a:ext uri="{FF2B5EF4-FFF2-40B4-BE49-F238E27FC236}">
                  <a16:creationId xmlns:a16="http://schemas.microsoft.com/office/drawing/2014/main" id="{AB141DA8-67FB-754C-98F4-D6C92E0230BD}"/>
                </a:ext>
              </a:extLst>
            </p:cNvPr>
            <p:cNvSpPr/>
            <p:nvPr/>
          </p:nvSpPr>
          <p:spPr>
            <a:xfrm>
              <a:off x="2775630" y="2454218"/>
              <a:ext cx="3668939" cy="3162878"/>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4" name="TextBox 3">
              <a:extLst>
                <a:ext uri="{FF2B5EF4-FFF2-40B4-BE49-F238E27FC236}">
                  <a16:creationId xmlns:a16="http://schemas.microsoft.com/office/drawing/2014/main" id="{E0105175-94E3-9C4F-8072-4A67D5A57931}"/>
                </a:ext>
              </a:extLst>
            </p:cNvPr>
            <p:cNvSpPr txBox="1"/>
            <p:nvPr/>
          </p:nvSpPr>
          <p:spPr>
            <a:xfrm>
              <a:off x="2703905" y="1812664"/>
              <a:ext cx="3812390" cy="646331"/>
            </a:xfrm>
            <a:prstGeom prst="rect">
              <a:avLst/>
            </a:prstGeom>
            <a:noFill/>
          </p:spPr>
          <p:txBody>
            <a:bodyPr wrap="none" rtlCol="0">
              <a:spAutoFit/>
            </a:bodyPr>
            <a:lstStyle/>
            <a:p>
              <a:pPr algn="ctr"/>
              <a:r>
                <a:rPr lang="en-US" sz="3600" dirty="0"/>
                <a:t>motivated offender</a:t>
              </a:r>
            </a:p>
          </p:txBody>
        </p:sp>
        <p:sp>
          <p:nvSpPr>
            <p:cNvPr id="5" name="TextBox 4">
              <a:extLst>
                <a:ext uri="{FF2B5EF4-FFF2-40B4-BE49-F238E27FC236}">
                  <a16:creationId xmlns:a16="http://schemas.microsoft.com/office/drawing/2014/main" id="{CA6F14C9-5C34-674A-819D-9EAAC9BBE77B}"/>
                </a:ext>
              </a:extLst>
            </p:cNvPr>
            <p:cNvSpPr txBox="1"/>
            <p:nvPr/>
          </p:nvSpPr>
          <p:spPr>
            <a:xfrm>
              <a:off x="1003628" y="5654049"/>
              <a:ext cx="2882649" cy="646331"/>
            </a:xfrm>
            <a:prstGeom prst="rect">
              <a:avLst/>
            </a:prstGeom>
            <a:noFill/>
          </p:spPr>
          <p:txBody>
            <a:bodyPr wrap="none" rtlCol="0">
              <a:spAutoFit/>
            </a:bodyPr>
            <a:lstStyle/>
            <a:p>
              <a:pPr algn="ctr"/>
              <a:r>
                <a:rPr lang="en-US" sz="3600" dirty="0"/>
                <a:t>suitable target</a:t>
              </a:r>
            </a:p>
          </p:txBody>
        </p:sp>
        <p:sp>
          <p:nvSpPr>
            <p:cNvPr id="6" name="TextBox 5">
              <a:extLst>
                <a:ext uri="{FF2B5EF4-FFF2-40B4-BE49-F238E27FC236}">
                  <a16:creationId xmlns:a16="http://schemas.microsoft.com/office/drawing/2014/main" id="{34020AA6-73F1-EE4D-88CF-96FCFB8F9190}"/>
                </a:ext>
              </a:extLst>
            </p:cNvPr>
            <p:cNvSpPr txBox="1"/>
            <p:nvPr/>
          </p:nvSpPr>
          <p:spPr>
            <a:xfrm>
              <a:off x="5591988" y="5654049"/>
              <a:ext cx="3374193" cy="646331"/>
            </a:xfrm>
            <a:prstGeom prst="rect">
              <a:avLst/>
            </a:prstGeom>
            <a:noFill/>
          </p:spPr>
          <p:txBody>
            <a:bodyPr wrap="none" rtlCol="0">
              <a:spAutoFit/>
            </a:bodyPr>
            <a:lstStyle/>
            <a:p>
              <a:pPr algn="ctr"/>
              <a:r>
                <a:rPr lang="en-US" sz="3600" dirty="0"/>
                <a:t>effective security</a:t>
              </a:r>
            </a:p>
          </p:txBody>
        </p:sp>
        <p:sp>
          <p:nvSpPr>
            <p:cNvPr id="8" name="TextBox 7">
              <a:extLst>
                <a:ext uri="{FF2B5EF4-FFF2-40B4-BE49-F238E27FC236}">
                  <a16:creationId xmlns:a16="http://schemas.microsoft.com/office/drawing/2014/main" id="{9FFD62B6-6E1C-3141-8679-3BCBC0FC5D95}"/>
                </a:ext>
              </a:extLst>
            </p:cNvPr>
            <p:cNvSpPr txBox="1"/>
            <p:nvPr/>
          </p:nvSpPr>
          <p:spPr>
            <a:xfrm>
              <a:off x="4190722" y="4035657"/>
              <a:ext cx="838756" cy="646331"/>
            </a:xfrm>
            <a:prstGeom prst="rect">
              <a:avLst/>
            </a:prstGeom>
            <a:noFill/>
          </p:spPr>
          <p:txBody>
            <a:bodyPr wrap="none" rtlCol="0">
              <a:spAutoFit/>
            </a:bodyPr>
            <a:lstStyle/>
            <a:p>
              <a:pPr algn="ctr"/>
              <a:r>
                <a:rPr lang="en-US" sz="3600" dirty="0"/>
                <a:t>law</a:t>
              </a:r>
            </a:p>
          </p:txBody>
        </p:sp>
      </p:grpSp>
    </p:spTree>
    <p:extLst>
      <p:ext uri="{BB962C8B-B14F-4D97-AF65-F5344CB8AC3E}">
        <p14:creationId xmlns:p14="http://schemas.microsoft.com/office/powerpoint/2010/main" val="3088684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1BB5-8E5B-D148-9148-3ABE5915CDE4}"/>
              </a:ext>
            </a:extLst>
          </p:cNvPr>
          <p:cNvSpPr>
            <a:spLocks noGrp="1"/>
          </p:cNvSpPr>
          <p:nvPr>
            <p:ph type="title"/>
          </p:nvPr>
        </p:nvSpPr>
        <p:spPr/>
        <p:txBody>
          <a:bodyPr/>
          <a:lstStyle/>
          <a:p>
            <a:r>
              <a:rPr lang="en-US" dirty="0"/>
              <a:t>self-control theory</a:t>
            </a:r>
          </a:p>
        </p:txBody>
      </p:sp>
      <p:pic>
        <p:nvPicPr>
          <p:cNvPr id="3" name="marsh.mp4">
            <a:hlinkClick r:id="" action="ppaction://media"/>
            <a:extLst>
              <a:ext uri="{FF2B5EF4-FFF2-40B4-BE49-F238E27FC236}">
                <a16:creationId xmlns:a16="http://schemas.microsoft.com/office/drawing/2014/main" id="{3CFCA026-CCE8-BF44-B3CA-FF6A9A9675D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72336" y="1626681"/>
            <a:ext cx="5799328" cy="4349496"/>
          </a:xfrm>
          <a:prstGeom prst="rect">
            <a:avLst/>
          </a:prstGeom>
        </p:spPr>
      </p:pic>
      <p:sp>
        <p:nvSpPr>
          <p:cNvPr id="5" name="Rectangle 4">
            <a:extLst>
              <a:ext uri="{FF2B5EF4-FFF2-40B4-BE49-F238E27FC236}">
                <a16:creationId xmlns:a16="http://schemas.microsoft.com/office/drawing/2014/main" id="{207925C9-E577-8B42-B816-3891F0F4AD17}"/>
              </a:ext>
            </a:extLst>
          </p:cNvPr>
          <p:cNvSpPr/>
          <p:nvPr/>
        </p:nvSpPr>
        <p:spPr>
          <a:xfrm>
            <a:off x="301752" y="6350615"/>
            <a:ext cx="8513064" cy="307777"/>
          </a:xfrm>
          <a:prstGeom prst="rect">
            <a:avLst/>
          </a:prstGeom>
        </p:spPr>
        <p:txBody>
          <a:bodyPr wrap="square">
            <a:spAutoFit/>
          </a:bodyPr>
          <a:lstStyle/>
          <a:p>
            <a:r>
              <a:rPr lang="en-US" sz="1400" dirty="0">
                <a:latin typeface="Helvetica" pitchFamily="2" charset="0"/>
              </a:rPr>
              <a:t>Gottfredson, M. R., and T. Hirschi. 1990. </a:t>
            </a:r>
            <a:r>
              <a:rPr lang="en-US" sz="1400" i="1" dirty="0">
                <a:latin typeface="Helvetica" pitchFamily="2" charset="0"/>
              </a:rPr>
              <a:t>A General Theory of Crime</a:t>
            </a:r>
            <a:r>
              <a:rPr lang="en-US" sz="1400" dirty="0">
                <a:latin typeface="Helvetica" pitchFamily="2" charset="0"/>
              </a:rPr>
              <a:t>. Stanford: Stanford University Press.</a:t>
            </a:r>
            <a:endParaRPr lang="en-US" sz="1400" dirty="0">
              <a:effectLst/>
              <a:latin typeface="Helvetica" pitchFamily="2" charset="0"/>
            </a:endParaRPr>
          </a:p>
        </p:txBody>
      </p:sp>
    </p:spTree>
    <p:extLst>
      <p:ext uri="{BB962C8B-B14F-4D97-AF65-F5344CB8AC3E}">
        <p14:creationId xmlns:p14="http://schemas.microsoft.com/office/powerpoint/2010/main" val="226416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7E34019-11DC-F24A-9CD7-34DCEBF8F1DD}"/>
              </a:ext>
            </a:extLst>
          </p:cNvPr>
          <p:cNvSpPr/>
          <p:nvPr/>
        </p:nvSpPr>
        <p:spPr>
          <a:xfrm>
            <a:off x="1801089" y="2597438"/>
            <a:ext cx="1887436" cy="236546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sp>
        <p:nvSpPr>
          <p:cNvPr id="43" name="Title 1">
            <a:extLst>
              <a:ext uri="{FF2B5EF4-FFF2-40B4-BE49-F238E27FC236}">
                <a16:creationId xmlns:a16="http://schemas.microsoft.com/office/drawing/2014/main" id="{B67BB9A6-2314-A643-8632-A892B4082120}"/>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the structure of theory?</a:t>
            </a:r>
          </a:p>
        </p:txBody>
      </p:sp>
      <p:cxnSp>
        <p:nvCxnSpPr>
          <p:cNvPr id="44" name="Straight Arrow Connector 43">
            <a:extLst>
              <a:ext uri="{FF2B5EF4-FFF2-40B4-BE49-F238E27FC236}">
                <a16:creationId xmlns:a16="http://schemas.microsoft.com/office/drawing/2014/main" id="{269EA0EF-72B5-5249-90E5-58F6BB23A64A}"/>
              </a:ext>
            </a:extLst>
          </p:cNvPr>
          <p:cNvCxnSpPr>
            <a:cxnSpLocks/>
          </p:cNvCxnSpPr>
          <p:nvPr/>
        </p:nvCxnSpPr>
        <p:spPr>
          <a:xfrm flipH="1">
            <a:off x="3991858" y="4777441"/>
            <a:ext cx="8412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1605A04-C396-9541-A432-499CBB396DBD}"/>
              </a:ext>
            </a:extLst>
          </p:cNvPr>
          <p:cNvSpPr txBox="1"/>
          <p:nvPr/>
        </p:nvSpPr>
        <p:spPr>
          <a:xfrm>
            <a:off x="5074934" y="3941879"/>
            <a:ext cx="3701522" cy="1815882"/>
          </a:xfrm>
          <a:prstGeom prst="rect">
            <a:avLst/>
          </a:prstGeom>
          <a:noFill/>
        </p:spPr>
        <p:txBody>
          <a:bodyPr wrap="square" rtlCol="0">
            <a:spAutoFit/>
          </a:bodyPr>
          <a:lstStyle/>
          <a:p>
            <a:r>
              <a:rPr lang="en-US" sz="2800" dirty="0"/>
              <a:t>middle-range theory empirically-grounded models of specific mechanisms</a:t>
            </a:r>
          </a:p>
        </p:txBody>
      </p:sp>
    </p:spTree>
    <p:extLst>
      <p:ext uri="{BB962C8B-B14F-4D97-AF65-F5344CB8AC3E}">
        <p14:creationId xmlns:p14="http://schemas.microsoft.com/office/powerpoint/2010/main" val="333911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08EE-C825-CE4E-81D6-D76B910C3859}"/>
              </a:ext>
            </a:extLst>
          </p:cNvPr>
          <p:cNvSpPr>
            <a:spLocks noGrp="1"/>
          </p:cNvSpPr>
          <p:nvPr>
            <p:ph type="title"/>
          </p:nvPr>
        </p:nvSpPr>
        <p:spPr>
          <a:xfrm>
            <a:off x="628650" y="365126"/>
            <a:ext cx="7886700" cy="1325563"/>
          </a:xfrm>
        </p:spPr>
        <p:txBody>
          <a:bodyPr/>
          <a:lstStyle/>
          <a:p>
            <a:r>
              <a:rPr lang="en-US" dirty="0"/>
              <a:t>standard MRT in criminology</a:t>
            </a:r>
          </a:p>
        </p:txBody>
      </p:sp>
      <p:pic>
        <p:nvPicPr>
          <p:cNvPr id="4" name="Picture 3">
            <a:extLst>
              <a:ext uri="{FF2B5EF4-FFF2-40B4-BE49-F238E27FC236}">
                <a16:creationId xmlns:a16="http://schemas.microsoft.com/office/drawing/2014/main" id="{A3A5C280-C50D-5142-BCD2-B439DDD885D7}"/>
              </a:ext>
            </a:extLst>
          </p:cNvPr>
          <p:cNvPicPr>
            <a:picLocks noChangeAspect="1"/>
          </p:cNvPicPr>
          <p:nvPr/>
        </p:nvPicPr>
        <p:blipFill>
          <a:blip r:embed="rId3"/>
          <a:stretch>
            <a:fillRect/>
          </a:stretch>
        </p:blipFill>
        <p:spPr>
          <a:xfrm>
            <a:off x="847370" y="1436423"/>
            <a:ext cx="7156651" cy="1172210"/>
          </a:xfrm>
          <a:prstGeom prst="rect">
            <a:avLst/>
          </a:prstGeom>
        </p:spPr>
      </p:pic>
      <p:grpSp>
        <p:nvGrpSpPr>
          <p:cNvPr id="7" name="Group 6">
            <a:extLst>
              <a:ext uri="{FF2B5EF4-FFF2-40B4-BE49-F238E27FC236}">
                <a16:creationId xmlns:a16="http://schemas.microsoft.com/office/drawing/2014/main" id="{54DA9DF0-2DAB-4440-933E-74ACD98D14A4}"/>
              </a:ext>
            </a:extLst>
          </p:cNvPr>
          <p:cNvGrpSpPr/>
          <p:nvPr/>
        </p:nvGrpSpPr>
        <p:grpSpPr>
          <a:xfrm>
            <a:off x="847368" y="2963154"/>
            <a:ext cx="7156652" cy="5687070"/>
            <a:chOff x="847368" y="2761986"/>
            <a:chExt cx="7156652" cy="5687070"/>
          </a:xfrm>
        </p:grpSpPr>
        <p:pic>
          <p:nvPicPr>
            <p:cNvPr id="5" name="Picture 4">
              <a:extLst>
                <a:ext uri="{FF2B5EF4-FFF2-40B4-BE49-F238E27FC236}">
                  <a16:creationId xmlns:a16="http://schemas.microsoft.com/office/drawing/2014/main" id="{BEFCBB4C-B0A8-FA49-A047-4703FF7CC932}"/>
                </a:ext>
              </a:extLst>
            </p:cNvPr>
            <p:cNvPicPr>
              <a:picLocks noChangeAspect="1"/>
            </p:cNvPicPr>
            <p:nvPr/>
          </p:nvPicPr>
          <p:blipFill rotWithShape="1">
            <a:blip r:embed="rId4"/>
            <a:srcRect t="-1" b="-73"/>
            <a:stretch/>
          </p:blipFill>
          <p:spPr>
            <a:xfrm>
              <a:off x="847369" y="2761986"/>
              <a:ext cx="7156651" cy="5687070"/>
            </a:xfrm>
            <a:prstGeom prst="rect">
              <a:avLst/>
            </a:prstGeom>
          </p:spPr>
        </p:pic>
        <p:sp>
          <p:nvSpPr>
            <p:cNvPr id="6" name="Rectangle 5">
              <a:extLst>
                <a:ext uri="{FF2B5EF4-FFF2-40B4-BE49-F238E27FC236}">
                  <a16:creationId xmlns:a16="http://schemas.microsoft.com/office/drawing/2014/main" id="{D8973E8B-8B3C-C444-AA64-3CA8FCF21466}"/>
                </a:ext>
              </a:extLst>
            </p:cNvPr>
            <p:cNvSpPr/>
            <p:nvPr/>
          </p:nvSpPr>
          <p:spPr>
            <a:xfrm>
              <a:off x="847368" y="2761986"/>
              <a:ext cx="7156651" cy="5687070"/>
            </a:xfrm>
            <a:prstGeom prst="rect">
              <a:avLst/>
            </a:prstGeom>
            <a:gradFill>
              <a:gsLst>
                <a:gs pos="0">
                  <a:schemeClr val="accent1">
                    <a:lumMod val="5000"/>
                    <a:lumOff val="95000"/>
                    <a:alpha val="0"/>
                  </a:schemeClr>
                </a:gs>
                <a:gs pos="60000">
                  <a:schemeClr val="bg1"/>
                </a:gs>
                <a:gs pos="83000">
                  <a:schemeClr val="bg1"/>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11217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94B9BD73-FC2F-524D-91FD-E129CB58CD51}"/>
              </a:ext>
            </a:extLst>
          </p:cNvPr>
          <p:cNvSpPr>
            <a:spLocks noGrp="1" noRot="1" noChangeArrowheads="1"/>
          </p:cNvSpPr>
          <p:nvPr>
            <p:ph type="title"/>
          </p:nvPr>
        </p:nvSpPr>
        <p:spPr>
          <a:xfrm>
            <a:off x="457200" y="0"/>
            <a:ext cx="8229600" cy="1143000"/>
          </a:xfrm>
        </p:spPr>
        <p:txBody>
          <a:bodyPr/>
          <a:lstStyle/>
          <a:p>
            <a:r>
              <a:rPr lang="en-US" altLang="en-US" dirty="0"/>
              <a:t>flight distance (</a:t>
            </a:r>
            <a:r>
              <a:rPr lang="el-GR" altLang="en-US" dirty="0"/>
              <a:t>δ</a:t>
            </a:r>
            <a:r>
              <a:rPr lang="en-US" altLang="en-US" dirty="0"/>
              <a:t>)</a:t>
            </a:r>
            <a:endParaRPr lang="el-GR" altLang="en-US" dirty="0"/>
          </a:p>
        </p:txBody>
      </p:sp>
      <p:pic>
        <p:nvPicPr>
          <p:cNvPr id="178179" name="Picture 3">
            <a:extLst>
              <a:ext uri="{FF2B5EF4-FFF2-40B4-BE49-F238E27FC236}">
                <a16:creationId xmlns:a16="http://schemas.microsoft.com/office/drawing/2014/main" id="{24057E4E-094B-134C-863B-93740F213779}"/>
              </a:ext>
            </a:extLst>
          </p:cNvPr>
          <p:cNvPicPr>
            <a:picLocks noChangeAspect="1" noChangeArrowheads="1"/>
          </p:cNvPicPr>
          <p:nvPr>
            <p:ph idx="1"/>
          </p:nvPr>
        </p:nvPicPr>
        <p:blipFill>
          <a:blip r:embed="rId2">
            <a:extLst>
              <a:ext uri="{28A0092B-C50C-407E-A947-70E740481C1C}">
                <a14:useLocalDpi xmlns:a14="http://schemas.microsoft.com/office/drawing/2010/main" val="0"/>
              </a:ext>
            </a:extLst>
          </a:blip>
          <a:srcRect l="2831" t="6439" r="3773" b="6923"/>
          <a:stretch>
            <a:fillRect/>
          </a:stretch>
        </p:blipFill>
        <p:spPr>
          <a:xfrm>
            <a:off x="914400" y="1082675"/>
            <a:ext cx="6934200" cy="4692650"/>
          </a:xfrm>
          <a:noFill/>
          <a:ln/>
        </p:spPr>
      </p:pic>
      <p:sp>
        <p:nvSpPr>
          <p:cNvPr id="178180" name="Text Box 4">
            <a:extLst>
              <a:ext uri="{FF2B5EF4-FFF2-40B4-BE49-F238E27FC236}">
                <a16:creationId xmlns:a16="http://schemas.microsoft.com/office/drawing/2014/main" id="{796B7BA6-15C3-6C4E-8690-62B1D523F649}"/>
              </a:ext>
            </a:extLst>
          </p:cNvPr>
          <p:cNvSpPr txBox="1">
            <a:spLocks noChangeArrowheads="1"/>
          </p:cNvSpPr>
          <p:nvPr/>
        </p:nvSpPr>
        <p:spPr bwMode="auto">
          <a:xfrm>
            <a:off x="3635375" y="5791200"/>
            <a:ext cx="2081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latin typeface="Times New Roman" panose="02020603050405020304" pitchFamily="18" charset="0"/>
                <a:cs typeface="Times New Roman" panose="02020603050405020304" pitchFamily="18" charset="0"/>
              </a:rPr>
              <a:t>distance (</a:t>
            </a:r>
            <a:r>
              <a:rPr lang="el-GR" altLang="en-US" sz="3200">
                <a:latin typeface="Times New Roman" panose="02020603050405020304" pitchFamily="18" charset="0"/>
                <a:cs typeface="Times New Roman" panose="02020603050405020304" pitchFamily="18" charset="0"/>
              </a:rPr>
              <a:t>δ</a:t>
            </a:r>
            <a:r>
              <a:rPr lang="en-US" altLang="en-US" sz="3200">
                <a:latin typeface="Times New Roman" panose="02020603050405020304" pitchFamily="18" charset="0"/>
                <a:cs typeface="Times New Roman" panose="02020603050405020304" pitchFamily="18" charset="0"/>
              </a:rPr>
              <a:t>)</a:t>
            </a:r>
            <a:endParaRPr lang="el-GR" altLang="en-US" sz="3200">
              <a:latin typeface="Times New Roman" panose="02020603050405020304" pitchFamily="18" charset="0"/>
              <a:cs typeface="Times New Roman" panose="02020603050405020304" pitchFamily="18" charset="0"/>
            </a:endParaRPr>
          </a:p>
        </p:txBody>
      </p:sp>
      <p:sp>
        <p:nvSpPr>
          <p:cNvPr id="178181" name="Rectangle 5">
            <a:extLst>
              <a:ext uri="{FF2B5EF4-FFF2-40B4-BE49-F238E27FC236}">
                <a16:creationId xmlns:a16="http://schemas.microsoft.com/office/drawing/2014/main" id="{F4C531B1-42D5-3E4F-875C-D67CB6155F87}"/>
              </a:ext>
            </a:extLst>
          </p:cNvPr>
          <p:cNvSpPr>
            <a:spLocks noChangeArrowheads="1"/>
          </p:cNvSpPr>
          <p:nvPr/>
        </p:nvSpPr>
        <p:spPr bwMode="auto">
          <a:xfrm rot="-5400000">
            <a:off x="-28575" y="3106738"/>
            <a:ext cx="84931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i="1">
                <a:latin typeface="Times New Roman" panose="02020603050405020304" pitchFamily="18" charset="0"/>
                <a:cs typeface="Times New Roman" panose="02020603050405020304" pitchFamily="18" charset="0"/>
              </a:rPr>
              <a:t>p</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a:latin typeface="Times New Roman" panose="02020603050405020304" pitchFamily="18" charset="0"/>
                <a:cs typeface="Times New Roman" panose="02020603050405020304" pitchFamily="18" charset="0"/>
              </a:rPr>
              <a:t>)</a:t>
            </a:r>
          </a:p>
        </p:txBody>
      </p:sp>
      <p:sp>
        <p:nvSpPr>
          <p:cNvPr id="178182" name="Text Box 6">
            <a:extLst>
              <a:ext uri="{FF2B5EF4-FFF2-40B4-BE49-F238E27FC236}">
                <a16:creationId xmlns:a16="http://schemas.microsoft.com/office/drawing/2014/main" id="{F108FA0D-D023-7349-936F-0F451AF449D0}"/>
              </a:ext>
            </a:extLst>
          </p:cNvPr>
          <p:cNvSpPr txBox="1">
            <a:spLocks noChangeArrowheads="1"/>
          </p:cNvSpPr>
          <p:nvPr/>
        </p:nvSpPr>
        <p:spPr bwMode="auto">
          <a:xfrm>
            <a:off x="4419600" y="1390650"/>
            <a:ext cx="30845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3200" dirty="0">
                <a:latin typeface="Times New Roman" panose="02020603050405020304" pitchFamily="18" charset="0"/>
                <a:cs typeface="Times New Roman" panose="02020603050405020304" pitchFamily="18" charset="0"/>
              </a:rPr>
              <a:t>Lévy Distribution</a:t>
            </a:r>
          </a:p>
          <a:p>
            <a:pPr algn="ctr" eaLnBrk="1" hangingPunct="1"/>
            <a:r>
              <a:rPr lang="en-US" altLang="en-US" sz="3200" dirty="0">
                <a:latin typeface="Times New Roman" panose="02020603050405020304" pitchFamily="18" charset="0"/>
                <a:cs typeface="Times New Roman" panose="02020603050405020304" pitchFamily="18" charset="0"/>
              </a:rPr>
              <a:t>p(</a:t>
            </a:r>
            <a:r>
              <a:rPr lang="el-GR" altLang="en-US" sz="3200" dirty="0">
                <a:latin typeface="Times New Roman" panose="02020603050405020304" pitchFamily="18" charset="0"/>
                <a:cs typeface="Times New Roman" panose="02020603050405020304" pitchFamily="18" charset="0"/>
              </a:rPr>
              <a:t>δ</a:t>
            </a:r>
            <a:r>
              <a:rPr lang="en-US" altLang="en-US" sz="3200" dirty="0">
                <a:latin typeface="Times New Roman" panose="02020603050405020304" pitchFamily="18" charset="0"/>
                <a:cs typeface="Times New Roman" panose="02020603050405020304" pitchFamily="18" charset="0"/>
              </a:rPr>
              <a:t>) = </a:t>
            </a:r>
            <a:r>
              <a:rPr lang="el-GR" altLang="en-US" sz="3200" dirty="0">
                <a:latin typeface="Times New Roman" panose="02020603050405020304" pitchFamily="18" charset="0"/>
                <a:cs typeface="Times New Roman" panose="02020603050405020304" pitchFamily="18" charset="0"/>
              </a:rPr>
              <a:t>δ</a:t>
            </a:r>
            <a:r>
              <a:rPr lang="en-US" altLang="en-US" sz="3200" baseline="30000" dirty="0">
                <a:latin typeface="Times New Roman" panose="02020603050405020304" pitchFamily="18" charset="0"/>
                <a:cs typeface="Times New Roman" panose="02020603050405020304" pitchFamily="18" charset="0"/>
              </a:rPr>
              <a:t>-</a:t>
            </a:r>
            <a:r>
              <a:rPr lang="el-GR" altLang="en-US" sz="3200" baseline="30000" dirty="0">
                <a:latin typeface="Times New Roman" panose="02020603050405020304" pitchFamily="18" charset="0"/>
                <a:cs typeface="Times New Roman" panose="02020603050405020304" pitchFamily="18" charset="0"/>
              </a:rPr>
              <a:t>μ</a:t>
            </a:r>
            <a:endParaRPr lang="el-GR" altLang="en-US" sz="3200" dirty="0">
              <a:latin typeface="Times New Roman" panose="02020603050405020304" pitchFamily="18" charset="0"/>
              <a:cs typeface="Times New Roman" panose="02020603050405020304" pitchFamily="18" charset="0"/>
            </a:endParaRPr>
          </a:p>
        </p:txBody>
      </p:sp>
      <p:sp>
        <p:nvSpPr>
          <p:cNvPr id="178183" name="Line 7">
            <a:extLst>
              <a:ext uri="{FF2B5EF4-FFF2-40B4-BE49-F238E27FC236}">
                <a16:creationId xmlns:a16="http://schemas.microsoft.com/office/drawing/2014/main" id="{2A115F18-BDCA-634E-B44C-AEF82A9FDBA9}"/>
              </a:ext>
            </a:extLst>
          </p:cNvPr>
          <p:cNvSpPr>
            <a:spLocks noChangeShapeType="1"/>
          </p:cNvSpPr>
          <p:nvPr/>
        </p:nvSpPr>
        <p:spPr bwMode="auto">
          <a:xfrm flipH="1">
            <a:off x="2133600" y="2819400"/>
            <a:ext cx="609600" cy="3810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4" name="Text Box 8">
            <a:extLst>
              <a:ext uri="{FF2B5EF4-FFF2-40B4-BE49-F238E27FC236}">
                <a16:creationId xmlns:a16="http://schemas.microsoft.com/office/drawing/2014/main" id="{6152D7C6-0EE6-D647-A727-F22A0B98946F}"/>
              </a:ext>
            </a:extLst>
          </p:cNvPr>
          <p:cNvSpPr txBox="1">
            <a:spLocks noChangeArrowheads="1"/>
          </p:cNvSpPr>
          <p:nvPr/>
        </p:nvSpPr>
        <p:spPr bwMode="auto">
          <a:xfrm>
            <a:off x="2743200" y="2362200"/>
            <a:ext cx="1606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latin typeface="Times New Roman" panose="02020603050405020304" pitchFamily="18" charset="0"/>
                <a:cs typeface="Times New Roman" panose="02020603050405020304" pitchFamily="18" charset="0"/>
              </a:rPr>
              <a:t>common</a:t>
            </a:r>
          </a:p>
        </p:txBody>
      </p:sp>
      <p:grpSp>
        <p:nvGrpSpPr>
          <p:cNvPr id="178185" name="Group 9">
            <a:extLst>
              <a:ext uri="{FF2B5EF4-FFF2-40B4-BE49-F238E27FC236}">
                <a16:creationId xmlns:a16="http://schemas.microsoft.com/office/drawing/2014/main" id="{19D85785-89E2-D340-A77D-3FD52E8FEBA8}"/>
              </a:ext>
            </a:extLst>
          </p:cNvPr>
          <p:cNvGrpSpPr>
            <a:grpSpLocks/>
          </p:cNvGrpSpPr>
          <p:nvPr/>
        </p:nvGrpSpPr>
        <p:grpSpPr bwMode="auto">
          <a:xfrm>
            <a:off x="5715000" y="4038600"/>
            <a:ext cx="1349375" cy="960438"/>
            <a:chOff x="3518" y="2659"/>
            <a:chExt cx="850" cy="605"/>
          </a:xfrm>
        </p:grpSpPr>
        <p:sp>
          <p:nvSpPr>
            <p:cNvPr id="178186" name="Line 10">
              <a:extLst>
                <a:ext uri="{FF2B5EF4-FFF2-40B4-BE49-F238E27FC236}">
                  <a16:creationId xmlns:a16="http://schemas.microsoft.com/office/drawing/2014/main" id="{970AA441-A223-B647-8426-BC518FD5AD3A}"/>
                </a:ext>
              </a:extLst>
            </p:cNvPr>
            <p:cNvSpPr>
              <a:spLocks noChangeShapeType="1"/>
            </p:cNvSpPr>
            <p:nvPr/>
          </p:nvSpPr>
          <p:spPr bwMode="auto">
            <a:xfrm>
              <a:off x="4032" y="3024"/>
              <a:ext cx="336" cy="24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8187" name="Text Box 11">
              <a:extLst>
                <a:ext uri="{FF2B5EF4-FFF2-40B4-BE49-F238E27FC236}">
                  <a16:creationId xmlns:a16="http://schemas.microsoft.com/office/drawing/2014/main" id="{B6581A72-0C9D-9045-9F51-3766FECB3D23}"/>
                </a:ext>
              </a:extLst>
            </p:cNvPr>
            <p:cNvSpPr txBox="1">
              <a:spLocks noChangeArrowheads="1"/>
            </p:cNvSpPr>
            <p:nvPr/>
          </p:nvSpPr>
          <p:spPr bwMode="auto">
            <a:xfrm>
              <a:off x="3518" y="2659"/>
              <a:ext cx="514"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latin typeface="Times New Roman" panose="02020603050405020304" pitchFamily="18" charset="0"/>
                  <a:cs typeface="Times New Roman" panose="02020603050405020304" pitchFamily="18" charset="0"/>
                </a:rPr>
                <a:t>rare</a:t>
              </a:r>
            </a:p>
          </p:txBody>
        </p:sp>
      </p:grpSp>
    </p:spTree>
    <p:extLst>
      <p:ext uri="{BB962C8B-B14F-4D97-AF65-F5344CB8AC3E}">
        <p14:creationId xmlns:p14="http://schemas.microsoft.com/office/powerpoint/2010/main" val="116266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6A145598-03F5-8643-8BC3-6BA705A32BA0}"/>
              </a:ext>
            </a:extLst>
          </p:cNvPr>
          <p:cNvSpPr>
            <a:spLocks noGrp="1" noChangeArrowheads="1"/>
          </p:cNvSpPr>
          <p:nvPr>
            <p:ph type="body" sz="half" idx="1"/>
          </p:nvPr>
        </p:nvSpPr>
        <p:spPr>
          <a:xfrm>
            <a:off x="457200" y="304800"/>
            <a:ext cx="4038600" cy="4525963"/>
          </a:xfrm>
        </p:spPr>
        <p:txBody>
          <a:bodyPr/>
          <a:lstStyle/>
          <a:p>
            <a:r>
              <a:rPr lang="en-US" altLang="en-US" sz="3600" dirty="0"/>
              <a:t>itinerant Levy</a:t>
            </a:r>
          </a:p>
        </p:txBody>
      </p:sp>
      <p:sp>
        <p:nvSpPr>
          <p:cNvPr id="20483" name="Rectangle 3">
            <a:extLst>
              <a:ext uri="{FF2B5EF4-FFF2-40B4-BE49-F238E27FC236}">
                <a16:creationId xmlns:a16="http://schemas.microsoft.com/office/drawing/2014/main" id="{E8C6D9C6-86C7-E24E-B631-889D5EBF80E1}"/>
              </a:ext>
            </a:extLst>
          </p:cNvPr>
          <p:cNvSpPr>
            <a:spLocks noGrp="1" noChangeArrowheads="1"/>
          </p:cNvSpPr>
          <p:nvPr>
            <p:ph type="body" sz="half" idx="2"/>
          </p:nvPr>
        </p:nvSpPr>
        <p:spPr>
          <a:xfrm>
            <a:off x="4648200" y="304800"/>
            <a:ext cx="4038600" cy="4525963"/>
          </a:xfrm>
        </p:spPr>
        <p:txBody>
          <a:bodyPr/>
          <a:lstStyle/>
          <a:p>
            <a:r>
              <a:rPr lang="en-US" altLang="en-US" sz="3600" dirty="0"/>
              <a:t>central place Levy</a:t>
            </a:r>
          </a:p>
        </p:txBody>
      </p:sp>
      <p:sp>
        <p:nvSpPr>
          <p:cNvPr id="20484" name="Rectangle 4">
            <a:extLst>
              <a:ext uri="{FF2B5EF4-FFF2-40B4-BE49-F238E27FC236}">
                <a16:creationId xmlns:a16="http://schemas.microsoft.com/office/drawing/2014/main" id="{B9788694-246E-4749-B807-DAFD90EFA85C}"/>
              </a:ext>
            </a:extLst>
          </p:cNvPr>
          <p:cNvSpPr>
            <a:spLocks noChangeArrowheads="1"/>
          </p:cNvSpPr>
          <p:nvPr/>
        </p:nvSpPr>
        <p:spPr bwMode="auto">
          <a:xfrm>
            <a:off x="457200" y="427038"/>
            <a:ext cx="4038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itchFamily="2" charset="2"/>
              <a:buChar char="n"/>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9pPr>
          </a:lstStyle>
          <a:p>
            <a:pPr eaLnBrk="1" hangingPunct="1"/>
            <a:endParaRPr lang="en-US" altLang="en-US"/>
          </a:p>
        </p:txBody>
      </p:sp>
      <p:sp>
        <p:nvSpPr>
          <p:cNvPr id="20485" name="Rectangle 5">
            <a:extLst>
              <a:ext uri="{FF2B5EF4-FFF2-40B4-BE49-F238E27FC236}">
                <a16:creationId xmlns:a16="http://schemas.microsoft.com/office/drawing/2014/main" id="{151207B2-FC3A-7449-9DA1-7FE0D3414194}"/>
              </a:ext>
            </a:extLst>
          </p:cNvPr>
          <p:cNvSpPr>
            <a:spLocks noChangeArrowheads="1"/>
          </p:cNvSpPr>
          <p:nvPr/>
        </p:nvSpPr>
        <p:spPr bwMode="auto">
          <a:xfrm>
            <a:off x="4648200" y="427038"/>
            <a:ext cx="4038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itchFamily="2" charset="2"/>
              <a:buChar char="n"/>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9pPr>
          </a:lstStyle>
          <a:p>
            <a:pPr eaLnBrk="1" hangingPunct="1"/>
            <a:endParaRPr lang="en-US" altLang="en-US"/>
          </a:p>
        </p:txBody>
      </p:sp>
      <p:sp>
        <p:nvSpPr>
          <p:cNvPr id="20486" name="Oval 6">
            <a:extLst>
              <a:ext uri="{FF2B5EF4-FFF2-40B4-BE49-F238E27FC236}">
                <a16:creationId xmlns:a16="http://schemas.microsoft.com/office/drawing/2014/main" id="{D85D5D08-F491-1F4D-A20F-3F393FA3BD41}"/>
              </a:ext>
            </a:extLst>
          </p:cNvPr>
          <p:cNvSpPr>
            <a:spLocks noChangeArrowheads="1"/>
          </p:cNvSpPr>
          <p:nvPr/>
        </p:nvSpPr>
        <p:spPr bwMode="auto">
          <a:xfrm>
            <a:off x="457200" y="3259138"/>
            <a:ext cx="457200" cy="449262"/>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487" name="Group 7">
            <a:extLst>
              <a:ext uri="{FF2B5EF4-FFF2-40B4-BE49-F238E27FC236}">
                <a16:creationId xmlns:a16="http://schemas.microsoft.com/office/drawing/2014/main" id="{401CAE3C-E814-734F-9C3A-787918143B76}"/>
              </a:ext>
            </a:extLst>
          </p:cNvPr>
          <p:cNvGrpSpPr>
            <a:grpSpLocks/>
          </p:cNvGrpSpPr>
          <p:nvPr/>
        </p:nvGrpSpPr>
        <p:grpSpPr bwMode="auto">
          <a:xfrm>
            <a:off x="571500" y="1684338"/>
            <a:ext cx="1141413" cy="1574800"/>
            <a:chOff x="360" y="949"/>
            <a:chExt cx="719" cy="992"/>
          </a:xfrm>
        </p:grpSpPr>
        <p:sp>
          <p:nvSpPr>
            <p:cNvPr id="20488" name="Oval 8">
              <a:extLst>
                <a:ext uri="{FF2B5EF4-FFF2-40B4-BE49-F238E27FC236}">
                  <a16:creationId xmlns:a16="http://schemas.microsoft.com/office/drawing/2014/main" id="{C1097855-DEA1-0F4C-B583-3092E8D00212}"/>
                </a:ext>
              </a:extLst>
            </p:cNvPr>
            <p:cNvSpPr>
              <a:spLocks noChangeArrowheads="1"/>
            </p:cNvSpPr>
            <p:nvPr/>
          </p:nvSpPr>
          <p:spPr bwMode="auto">
            <a:xfrm>
              <a:off x="360" y="949"/>
              <a:ext cx="288" cy="28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489" name="Group 9">
              <a:extLst>
                <a:ext uri="{FF2B5EF4-FFF2-40B4-BE49-F238E27FC236}">
                  <a16:creationId xmlns:a16="http://schemas.microsoft.com/office/drawing/2014/main" id="{38CA19AB-2F78-D044-85EA-1A766C22305D}"/>
                </a:ext>
              </a:extLst>
            </p:cNvPr>
            <p:cNvGrpSpPr>
              <a:grpSpLocks/>
            </p:cNvGrpSpPr>
            <p:nvPr/>
          </p:nvGrpSpPr>
          <p:grpSpPr bwMode="auto">
            <a:xfrm>
              <a:off x="432" y="1232"/>
              <a:ext cx="647" cy="709"/>
              <a:chOff x="432" y="1232"/>
              <a:chExt cx="647" cy="709"/>
            </a:xfrm>
          </p:grpSpPr>
          <p:cxnSp>
            <p:nvCxnSpPr>
              <p:cNvPr id="20490" name="AutoShape 10">
                <a:extLst>
                  <a:ext uri="{FF2B5EF4-FFF2-40B4-BE49-F238E27FC236}">
                    <a16:creationId xmlns:a16="http://schemas.microsoft.com/office/drawing/2014/main" id="{6D8F21C6-09BF-9F4D-AC0A-ABC1CDC51590}"/>
                  </a:ext>
                </a:extLst>
              </p:cNvPr>
              <p:cNvCxnSpPr>
                <a:cxnSpLocks noChangeShapeType="1"/>
                <a:stCxn id="20486" idx="0"/>
                <a:endCxn id="20488" idx="4"/>
              </p:cNvCxnSpPr>
              <p:nvPr/>
            </p:nvCxnSpPr>
            <p:spPr bwMode="auto">
              <a:xfrm flipV="1">
                <a:off x="432" y="1232"/>
                <a:ext cx="72" cy="709"/>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1" name="Text Box 11">
                <a:extLst>
                  <a:ext uri="{FF2B5EF4-FFF2-40B4-BE49-F238E27FC236}">
                    <a16:creationId xmlns:a16="http://schemas.microsoft.com/office/drawing/2014/main" id="{756E475C-F9B1-7D42-A04F-0278346726D4}"/>
                  </a:ext>
                </a:extLst>
              </p:cNvPr>
              <p:cNvSpPr txBox="1">
                <a:spLocks noChangeArrowheads="1"/>
              </p:cNvSpPr>
              <p:nvPr/>
            </p:nvSpPr>
            <p:spPr bwMode="auto">
              <a:xfrm>
                <a:off x="480" y="1392"/>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1</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1</a:t>
                </a:r>
                <a:endParaRPr lang="el-GR" altLang="en-US" sz="3200">
                  <a:latin typeface="Times New Roman" panose="02020603050405020304" pitchFamily="18" charset="0"/>
                  <a:cs typeface="Times New Roman" panose="02020603050405020304" pitchFamily="18" charset="0"/>
                </a:endParaRPr>
              </a:p>
            </p:txBody>
          </p:sp>
        </p:grpSp>
      </p:grpSp>
      <p:grpSp>
        <p:nvGrpSpPr>
          <p:cNvPr id="20492" name="Group 12">
            <a:extLst>
              <a:ext uri="{FF2B5EF4-FFF2-40B4-BE49-F238E27FC236}">
                <a16:creationId xmlns:a16="http://schemas.microsoft.com/office/drawing/2014/main" id="{187F2580-D33C-0A44-B1F2-4314FD9C4839}"/>
              </a:ext>
            </a:extLst>
          </p:cNvPr>
          <p:cNvGrpSpPr>
            <a:grpSpLocks/>
          </p:cNvGrpSpPr>
          <p:nvPr/>
        </p:nvGrpSpPr>
        <p:grpSpPr bwMode="auto">
          <a:xfrm>
            <a:off x="1828800" y="2246313"/>
            <a:ext cx="2551113" cy="4179887"/>
            <a:chOff x="1152" y="1303"/>
            <a:chExt cx="1607" cy="2633"/>
          </a:xfrm>
        </p:grpSpPr>
        <p:grpSp>
          <p:nvGrpSpPr>
            <p:cNvPr id="20493" name="Group 13">
              <a:extLst>
                <a:ext uri="{FF2B5EF4-FFF2-40B4-BE49-F238E27FC236}">
                  <a16:creationId xmlns:a16="http://schemas.microsoft.com/office/drawing/2014/main" id="{4AECC304-7091-F642-83F9-30D0473FCDA2}"/>
                </a:ext>
              </a:extLst>
            </p:cNvPr>
            <p:cNvGrpSpPr>
              <a:grpSpLocks/>
            </p:cNvGrpSpPr>
            <p:nvPr/>
          </p:nvGrpSpPr>
          <p:grpSpPr bwMode="auto">
            <a:xfrm>
              <a:off x="1152" y="3358"/>
              <a:ext cx="1175" cy="578"/>
              <a:chOff x="1152" y="3358"/>
              <a:chExt cx="1175" cy="578"/>
            </a:xfrm>
          </p:grpSpPr>
          <p:sp>
            <p:nvSpPr>
              <p:cNvPr id="20494" name="Oval 14">
                <a:extLst>
                  <a:ext uri="{FF2B5EF4-FFF2-40B4-BE49-F238E27FC236}">
                    <a16:creationId xmlns:a16="http://schemas.microsoft.com/office/drawing/2014/main" id="{6AFC81A4-43DD-0B43-B5CF-B0BFC79A3CA4}"/>
                  </a:ext>
                </a:extLst>
              </p:cNvPr>
              <p:cNvSpPr>
                <a:spLocks noChangeArrowheads="1"/>
              </p:cNvSpPr>
              <p:nvPr/>
            </p:nvSpPr>
            <p:spPr bwMode="auto">
              <a:xfrm>
                <a:off x="1152" y="3642"/>
                <a:ext cx="288" cy="28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495" name="Group 15">
                <a:extLst>
                  <a:ext uri="{FF2B5EF4-FFF2-40B4-BE49-F238E27FC236}">
                    <a16:creationId xmlns:a16="http://schemas.microsoft.com/office/drawing/2014/main" id="{A89BEF34-A7E1-3945-A0A7-CB50924083A8}"/>
                  </a:ext>
                </a:extLst>
              </p:cNvPr>
              <p:cNvGrpSpPr>
                <a:grpSpLocks/>
              </p:cNvGrpSpPr>
              <p:nvPr/>
            </p:nvGrpSpPr>
            <p:grpSpPr bwMode="auto">
              <a:xfrm>
                <a:off x="1440" y="3358"/>
                <a:ext cx="887" cy="578"/>
                <a:chOff x="1440" y="3358"/>
                <a:chExt cx="887" cy="578"/>
              </a:xfrm>
            </p:grpSpPr>
            <p:cxnSp>
              <p:nvCxnSpPr>
                <p:cNvPr id="20496" name="AutoShape 16">
                  <a:extLst>
                    <a:ext uri="{FF2B5EF4-FFF2-40B4-BE49-F238E27FC236}">
                      <a16:creationId xmlns:a16="http://schemas.microsoft.com/office/drawing/2014/main" id="{EF83D4A1-9678-9843-BA99-7213167F0637}"/>
                    </a:ext>
                  </a:extLst>
                </p:cNvPr>
                <p:cNvCxnSpPr>
                  <a:cxnSpLocks noChangeShapeType="1"/>
                  <a:stCxn id="20494" idx="6"/>
                  <a:endCxn id="20499" idx="2"/>
                </p:cNvCxnSpPr>
                <p:nvPr/>
              </p:nvCxnSpPr>
              <p:spPr bwMode="auto">
                <a:xfrm flipV="1">
                  <a:off x="1440" y="3358"/>
                  <a:ext cx="864" cy="425"/>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97" name="Text Box 17">
                  <a:extLst>
                    <a:ext uri="{FF2B5EF4-FFF2-40B4-BE49-F238E27FC236}">
                      <a16:creationId xmlns:a16="http://schemas.microsoft.com/office/drawing/2014/main" id="{7D390FBF-823E-C743-9885-42D301ED2E91}"/>
                    </a:ext>
                  </a:extLst>
                </p:cNvPr>
                <p:cNvSpPr txBox="1">
                  <a:spLocks noChangeArrowheads="1"/>
                </p:cNvSpPr>
                <p:nvPr/>
              </p:nvSpPr>
              <p:spPr bwMode="auto">
                <a:xfrm>
                  <a:off x="1728" y="3571"/>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4</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4</a:t>
                  </a:r>
                  <a:endParaRPr lang="el-GR" altLang="en-US" sz="3200">
                    <a:latin typeface="Times New Roman" panose="02020603050405020304" pitchFamily="18" charset="0"/>
                    <a:cs typeface="Times New Roman" panose="02020603050405020304" pitchFamily="18" charset="0"/>
                  </a:endParaRPr>
                </a:p>
              </p:txBody>
            </p:sp>
          </p:grpSp>
        </p:grpSp>
        <p:grpSp>
          <p:nvGrpSpPr>
            <p:cNvPr id="20498" name="Group 18">
              <a:extLst>
                <a:ext uri="{FF2B5EF4-FFF2-40B4-BE49-F238E27FC236}">
                  <a16:creationId xmlns:a16="http://schemas.microsoft.com/office/drawing/2014/main" id="{04D16E7A-6747-B84B-BF32-CFF29BE0BB77}"/>
                </a:ext>
              </a:extLst>
            </p:cNvPr>
            <p:cNvGrpSpPr>
              <a:grpSpLocks/>
            </p:cNvGrpSpPr>
            <p:nvPr/>
          </p:nvGrpSpPr>
          <p:grpSpPr bwMode="auto">
            <a:xfrm>
              <a:off x="1872" y="1303"/>
              <a:ext cx="887" cy="2197"/>
              <a:chOff x="1872" y="1303"/>
              <a:chExt cx="887" cy="2197"/>
            </a:xfrm>
          </p:grpSpPr>
          <p:sp>
            <p:nvSpPr>
              <p:cNvPr id="20499" name="Oval 19">
                <a:extLst>
                  <a:ext uri="{FF2B5EF4-FFF2-40B4-BE49-F238E27FC236}">
                    <a16:creationId xmlns:a16="http://schemas.microsoft.com/office/drawing/2014/main" id="{5B264996-2335-6644-991C-C98114845E0E}"/>
                  </a:ext>
                </a:extLst>
              </p:cNvPr>
              <p:cNvSpPr>
                <a:spLocks noChangeArrowheads="1"/>
              </p:cNvSpPr>
              <p:nvPr/>
            </p:nvSpPr>
            <p:spPr bwMode="auto">
              <a:xfrm>
                <a:off x="2304" y="3216"/>
                <a:ext cx="288" cy="284"/>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00" name="Group 20">
                <a:extLst>
                  <a:ext uri="{FF2B5EF4-FFF2-40B4-BE49-F238E27FC236}">
                    <a16:creationId xmlns:a16="http://schemas.microsoft.com/office/drawing/2014/main" id="{1F9010D3-14E4-5845-8D0A-913AF4F6C481}"/>
                  </a:ext>
                </a:extLst>
              </p:cNvPr>
              <p:cNvGrpSpPr>
                <a:grpSpLocks/>
              </p:cNvGrpSpPr>
              <p:nvPr/>
            </p:nvGrpSpPr>
            <p:grpSpPr bwMode="auto">
              <a:xfrm>
                <a:off x="1872" y="1303"/>
                <a:ext cx="887" cy="1913"/>
                <a:chOff x="1872" y="1303"/>
                <a:chExt cx="887" cy="1913"/>
              </a:xfrm>
            </p:grpSpPr>
            <p:cxnSp>
              <p:nvCxnSpPr>
                <p:cNvPr id="20501" name="AutoShape 21">
                  <a:extLst>
                    <a:ext uri="{FF2B5EF4-FFF2-40B4-BE49-F238E27FC236}">
                      <a16:creationId xmlns:a16="http://schemas.microsoft.com/office/drawing/2014/main" id="{4E28A154-0533-CB4D-897D-6E61237053E1}"/>
                    </a:ext>
                  </a:extLst>
                </p:cNvPr>
                <p:cNvCxnSpPr>
                  <a:cxnSpLocks noChangeShapeType="1"/>
                  <a:stCxn id="20499" idx="0"/>
                  <a:endCxn id="20504" idx="4"/>
                </p:cNvCxnSpPr>
                <p:nvPr/>
              </p:nvCxnSpPr>
              <p:spPr bwMode="auto">
                <a:xfrm flipH="1" flipV="1">
                  <a:off x="1872" y="1303"/>
                  <a:ext cx="576" cy="1913"/>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2" name="Text Box 22">
                  <a:extLst>
                    <a:ext uri="{FF2B5EF4-FFF2-40B4-BE49-F238E27FC236}">
                      <a16:creationId xmlns:a16="http://schemas.microsoft.com/office/drawing/2014/main" id="{8E5933DA-A380-944C-A767-607C2F8BFE6F}"/>
                    </a:ext>
                  </a:extLst>
                </p:cNvPr>
                <p:cNvSpPr txBox="1">
                  <a:spLocks noChangeArrowheads="1"/>
                </p:cNvSpPr>
                <p:nvPr/>
              </p:nvSpPr>
              <p:spPr bwMode="auto">
                <a:xfrm>
                  <a:off x="2160" y="1891"/>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3</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3</a:t>
                  </a:r>
                  <a:endParaRPr lang="el-GR" altLang="en-US" sz="3200">
                    <a:latin typeface="Times New Roman" panose="02020603050405020304" pitchFamily="18" charset="0"/>
                    <a:cs typeface="Times New Roman" panose="02020603050405020304" pitchFamily="18" charset="0"/>
                  </a:endParaRPr>
                </a:p>
              </p:txBody>
            </p:sp>
          </p:grpSp>
        </p:grpSp>
      </p:grpSp>
      <p:grpSp>
        <p:nvGrpSpPr>
          <p:cNvPr id="20503" name="Group 23">
            <a:extLst>
              <a:ext uri="{FF2B5EF4-FFF2-40B4-BE49-F238E27FC236}">
                <a16:creationId xmlns:a16="http://schemas.microsoft.com/office/drawing/2014/main" id="{CC522D9E-6787-4940-807F-24956984E194}"/>
              </a:ext>
            </a:extLst>
          </p:cNvPr>
          <p:cNvGrpSpPr>
            <a:grpSpLocks/>
          </p:cNvGrpSpPr>
          <p:nvPr/>
        </p:nvGrpSpPr>
        <p:grpSpPr bwMode="auto">
          <a:xfrm>
            <a:off x="1028700" y="1274763"/>
            <a:ext cx="2171700" cy="971550"/>
            <a:chOff x="648" y="691"/>
            <a:chExt cx="1368" cy="612"/>
          </a:xfrm>
        </p:grpSpPr>
        <p:sp>
          <p:nvSpPr>
            <p:cNvPr id="20504" name="Oval 24">
              <a:extLst>
                <a:ext uri="{FF2B5EF4-FFF2-40B4-BE49-F238E27FC236}">
                  <a16:creationId xmlns:a16="http://schemas.microsoft.com/office/drawing/2014/main" id="{1D2FB67E-7CC8-D84E-BCB7-F80E5B8FDE12}"/>
                </a:ext>
              </a:extLst>
            </p:cNvPr>
            <p:cNvSpPr>
              <a:spLocks noChangeArrowheads="1"/>
            </p:cNvSpPr>
            <p:nvPr/>
          </p:nvSpPr>
          <p:spPr bwMode="auto">
            <a:xfrm>
              <a:off x="1728" y="1020"/>
              <a:ext cx="288" cy="283"/>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05" name="Group 25">
              <a:extLst>
                <a:ext uri="{FF2B5EF4-FFF2-40B4-BE49-F238E27FC236}">
                  <a16:creationId xmlns:a16="http://schemas.microsoft.com/office/drawing/2014/main" id="{088632B3-3146-B04D-998C-25DFBB8010B7}"/>
                </a:ext>
              </a:extLst>
            </p:cNvPr>
            <p:cNvGrpSpPr>
              <a:grpSpLocks/>
            </p:cNvGrpSpPr>
            <p:nvPr/>
          </p:nvGrpSpPr>
          <p:grpSpPr bwMode="auto">
            <a:xfrm>
              <a:off x="648" y="691"/>
              <a:ext cx="1080" cy="471"/>
              <a:chOff x="648" y="691"/>
              <a:chExt cx="1080" cy="471"/>
            </a:xfrm>
          </p:grpSpPr>
          <p:cxnSp>
            <p:nvCxnSpPr>
              <p:cNvPr id="20506" name="AutoShape 26">
                <a:extLst>
                  <a:ext uri="{FF2B5EF4-FFF2-40B4-BE49-F238E27FC236}">
                    <a16:creationId xmlns:a16="http://schemas.microsoft.com/office/drawing/2014/main" id="{83A3185C-0280-4643-8F5A-6358A31C7102}"/>
                  </a:ext>
                </a:extLst>
              </p:cNvPr>
              <p:cNvCxnSpPr>
                <a:cxnSpLocks noChangeShapeType="1"/>
                <a:stCxn id="20488" idx="6"/>
                <a:endCxn id="20504" idx="2"/>
              </p:cNvCxnSpPr>
              <p:nvPr/>
            </p:nvCxnSpPr>
            <p:spPr bwMode="auto">
              <a:xfrm>
                <a:off x="648" y="1091"/>
                <a:ext cx="1080" cy="7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07" name="Text Box 27">
                <a:extLst>
                  <a:ext uri="{FF2B5EF4-FFF2-40B4-BE49-F238E27FC236}">
                    <a16:creationId xmlns:a16="http://schemas.microsoft.com/office/drawing/2014/main" id="{4BA5A8B8-7729-FE4B-B950-2A5D10B2154F}"/>
                  </a:ext>
                </a:extLst>
              </p:cNvPr>
              <p:cNvSpPr txBox="1">
                <a:spLocks noChangeArrowheads="1"/>
              </p:cNvSpPr>
              <p:nvPr/>
            </p:nvSpPr>
            <p:spPr bwMode="auto">
              <a:xfrm>
                <a:off x="864" y="691"/>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2</a:t>
                </a:r>
                <a:endParaRPr lang="el-GR" altLang="en-US" sz="3200">
                  <a:latin typeface="Times New Roman" panose="02020603050405020304" pitchFamily="18" charset="0"/>
                  <a:cs typeface="Times New Roman" panose="02020603050405020304" pitchFamily="18" charset="0"/>
                </a:endParaRPr>
              </a:p>
            </p:txBody>
          </p:sp>
        </p:grpSp>
      </p:grpSp>
      <p:grpSp>
        <p:nvGrpSpPr>
          <p:cNvPr id="20508" name="Group 28">
            <a:extLst>
              <a:ext uri="{FF2B5EF4-FFF2-40B4-BE49-F238E27FC236}">
                <a16:creationId xmlns:a16="http://schemas.microsoft.com/office/drawing/2014/main" id="{326FBC3C-D6C5-3D46-A081-7F745851AD5A}"/>
              </a:ext>
            </a:extLst>
          </p:cNvPr>
          <p:cNvGrpSpPr>
            <a:grpSpLocks/>
          </p:cNvGrpSpPr>
          <p:nvPr/>
        </p:nvGrpSpPr>
        <p:grpSpPr bwMode="auto">
          <a:xfrm>
            <a:off x="5602288" y="1104900"/>
            <a:ext cx="1884362" cy="3319463"/>
            <a:chOff x="3529" y="584"/>
            <a:chExt cx="1187" cy="2091"/>
          </a:xfrm>
        </p:grpSpPr>
        <p:sp>
          <p:nvSpPr>
            <p:cNvPr id="20509" name="Oval 29">
              <a:extLst>
                <a:ext uri="{FF2B5EF4-FFF2-40B4-BE49-F238E27FC236}">
                  <a16:creationId xmlns:a16="http://schemas.microsoft.com/office/drawing/2014/main" id="{C3AFD913-CDF7-6A4A-9B78-338D35C8812F}"/>
                </a:ext>
              </a:extLst>
            </p:cNvPr>
            <p:cNvSpPr>
              <a:spLocks noChangeArrowheads="1"/>
            </p:cNvSpPr>
            <p:nvPr/>
          </p:nvSpPr>
          <p:spPr bwMode="auto">
            <a:xfrm rot="1270692">
              <a:off x="4446" y="2405"/>
              <a:ext cx="270" cy="27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10" name="Group 30">
              <a:extLst>
                <a:ext uri="{FF2B5EF4-FFF2-40B4-BE49-F238E27FC236}">
                  <a16:creationId xmlns:a16="http://schemas.microsoft.com/office/drawing/2014/main" id="{C968E8A3-06FA-B749-9C3A-18C299D5983A}"/>
                </a:ext>
              </a:extLst>
            </p:cNvPr>
            <p:cNvGrpSpPr>
              <a:grpSpLocks/>
            </p:cNvGrpSpPr>
            <p:nvPr/>
          </p:nvGrpSpPr>
          <p:grpSpPr bwMode="auto">
            <a:xfrm>
              <a:off x="3529" y="584"/>
              <a:ext cx="997" cy="1832"/>
              <a:chOff x="3529" y="584"/>
              <a:chExt cx="997" cy="1832"/>
            </a:xfrm>
          </p:grpSpPr>
          <p:sp>
            <p:nvSpPr>
              <p:cNvPr id="20511" name="Oval 31">
                <a:extLst>
                  <a:ext uri="{FF2B5EF4-FFF2-40B4-BE49-F238E27FC236}">
                    <a16:creationId xmlns:a16="http://schemas.microsoft.com/office/drawing/2014/main" id="{F5E45F5C-B4E3-F542-A147-3EC709E37BBE}"/>
                  </a:ext>
                </a:extLst>
              </p:cNvPr>
              <p:cNvSpPr>
                <a:spLocks noChangeArrowheads="1"/>
              </p:cNvSpPr>
              <p:nvPr/>
            </p:nvSpPr>
            <p:spPr bwMode="auto">
              <a:xfrm rot="1270692">
                <a:off x="3851" y="584"/>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12" name="Group 32">
                <a:extLst>
                  <a:ext uri="{FF2B5EF4-FFF2-40B4-BE49-F238E27FC236}">
                    <a16:creationId xmlns:a16="http://schemas.microsoft.com/office/drawing/2014/main" id="{3642286D-356D-DF43-81C1-A850291C2CE7}"/>
                  </a:ext>
                </a:extLst>
              </p:cNvPr>
              <p:cNvGrpSpPr>
                <a:grpSpLocks/>
              </p:cNvGrpSpPr>
              <p:nvPr/>
            </p:nvGrpSpPr>
            <p:grpSpPr bwMode="auto">
              <a:xfrm>
                <a:off x="3529" y="842"/>
                <a:ext cx="997" cy="1574"/>
                <a:chOff x="3529" y="842"/>
                <a:chExt cx="997" cy="1574"/>
              </a:xfrm>
            </p:grpSpPr>
            <p:sp>
              <p:nvSpPr>
                <p:cNvPr id="20513" name="Text Box 33">
                  <a:extLst>
                    <a:ext uri="{FF2B5EF4-FFF2-40B4-BE49-F238E27FC236}">
                      <a16:creationId xmlns:a16="http://schemas.microsoft.com/office/drawing/2014/main" id="{82E09D94-F272-7248-BBB5-BC084B93F31C}"/>
                    </a:ext>
                  </a:extLst>
                </p:cNvPr>
                <p:cNvSpPr txBox="1">
                  <a:spLocks noChangeArrowheads="1"/>
                </p:cNvSpPr>
                <p:nvPr/>
              </p:nvSpPr>
              <p:spPr bwMode="auto">
                <a:xfrm>
                  <a:off x="3529" y="1171"/>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1</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1</a:t>
                  </a:r>
                  <a:endParaRPr lang="el-GR" altLang="en-US" sz="3200">
                    <a:latin typeface="Times New Roman" panose="02020603050405020304" pitchFamily="18" charset="0"/>
                    <a:cs typeface="Times New Roman" panose="02020603050405020304" pitchFamily="18" charset="0"/>
                  </a:endParaRPr>
                </a:p>
              </p:txBody>
            </p:sp>
            <p:cxnSp>
              <p:nvCxnSpPr>
                <p:cNvPr id="20514" name="AutoShape 34">
                  <a:extLst>
                    <a:ext uri="{FF2B5EF4-FFF2-40B4-BE49-F238E27FC236}">
                      <a16:creationId xmlns:a16="http://schemas.microsoft.com/office/drawing/2014/main" id="{FFE55E96-1D8B-0E41-91B3-A73BA0013F85}"/>
                    </a:ext>
                  </a:extLst>
                </p:cNvPr>
                <p:cNvCxnSpPr>
                  <a:cxnSpLocks noChangeShapeType="1"/>
                  <a:stCxn id="20509" idx="1"/>
                  <a:endCxn id="20511" idx="5"/>
                </p:cNvCxnSpPr>
                <p:nvPr/>
              </p:nvCxnSpPr>
              <p:spPr bwMode="auto">
                <a:xfrm flipH="1" flipV="1">
                  <a:off x="4040" y="842"/>
                  <a:ext cx="486" cy="1574"/>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grpSp>
        <p:nvGrpSpPr>
          <p:cNvPr id="20515" name="Group 35">
            <a:extLst>
              <a:ext uri="{FF2B5EF4-FFF2-40B4-BE49-F238E27FC236}">
                <a16:creationId xmlns:a16="http://schemas.microsoft.com/office/drawing/2014/main" id="{1A14C643-1F00-BA47-AC58-2C08C903D413}"/>
              </a:ext>
            </a:extLst>
          </p:cNvPr>
          <p:cNvGrpSpPr>
            <a:grpSpLocks/>
          </p:cNvGrpSpPr>
          <p:nvPr/>
        </p:nvGrpSpPr>
        <p:grpSpPr bwMode="auto">
          <a:xfrm>
            <a:off x="7431088" y="3255963"/>
            <a:ext cx="1008062" cy="1077912"/>
            <a:chOff x="4681" y="1939"/>
            <a:chExt cx="635" cy="679"/>
          </a:xfrm>
        </p:grpSpPr>
        <p:sp>
          <p:nvSpPr>
            <p:cNvPr id="20516" name="Oval 36">
              <a:extLst>
                <a:ext uri="{FF2B5EF4-FFF2-40B4-BE49-F238E27FC236}">
                  <a16:creationId xmlns:a16="http://schemas.microsoft.com/office/drawing/2014/main" id="{EA8C6665-C061-804E-970F-F4E1440AC7FF}"/>
                </a:ext>
              </a:extLst>
            </p:cNvPr>
            <p:cNvSpPr>
              <a:spLocks noChangeArrowheads="1"/>
            </p:cNvSpPr>
            <p:nvPr/>
          </p:nvSpPr>
          <p:spPr bwMode="auto">
            <a:xfrm rot="1270692">
              <a:off x="5046" y="2348"/>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17" name="Group 37">
              <a:extLst>
                <a:ext uri="{FF2B5EF4-FFF2-40B4-BE49-F238E27FC236}">
                  <a16:creationId xmlns:a16="http://schemas.microsoft.com/office/drawing/2014/main" id="{6AD5D5C6-CAF3-874D-B2ED-4FD45116663E}"/>
                </a:ext>
              </a:extLst>
            </p:cNvPr>
            <p:cNvGrpSpPr>
              <a:grpSpLocks/>
            </p:cNvGrpSpPr>
            <p:nvPr/>
          </p:nvGrpSpPr>
          <p:grpSpPr bwMode="auto">
            <a:xfrm>
              <a:off x="4681" y="1939"/>
              <a:ext cx="599" cy="546"/>
              <a:chOff x="4681" y="1939"/>
              <a:chExt cx="599" cy="546"/>
            </a:xfrm>
          </p:grpSpPr>
          <p:cxnSp>
            <p:nvCxnSpPr>
              <p:cNvPr id="20518" name="AutoShape 38">
                <a:extLst>
                  <a:ext uri="{FF2B5EF4-FFF2-40B4-BE49-F238E27FC236}">
                    <a16:creationId xmlns:a16="http://schemas.microsoft.com/office/drawing/2014/main" id="{D781506E-F1E8-A04A-8389-B21D41059469}"/>
                  </a:ext>
                </a:extLst>
              </p:cNvPr>
              <p:cNvCxnSpPr>
                <a:cxnSpLocks noChangeShapeType="1"/>
                <a:stCxn id="20509" idx="7"/>
                <a:endCxn id="20516" idx="2"/>
              </p:cNvCxnSpPr>
              <p:nvPr/>
            </p:nvCxnSpPr>
            <p:spPr bwMode="auto">
              <a:xfrm flipV="1">
                <a:off x="4704" y="2434"/>
                <a:ext cx="351" cy="5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19" name="Text Box 39">
                <a:extLst>
                  <a:ext uri="{FF2B5EF4-FFF2-40B4-BE49-F238E27FC236}">
                    <a16:creationId xmlns:a16="http://schemas.microsoft.com/office/drawing/2014/main" id="{268B6C25-D7D8-EC40-8D8E-681379F98E6E}"/>
                  </a:ext>
                </a:extLst>
              </p:cNvPr>
              <p:cNvSpPr txBox="1">
                <a:spLocks noChangeArrowheads="1"/>
              </p:cNvSpPr>
              <p:nvPr/>
            </p:nvSpPr>
            <p:spPr bwMode="auto">
              <a:xfrm>
                <a:off x="4681" y="1939"/>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2</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2</a:t>
                </a:r>
                <a:endParaRPr lang="el-GR" altLang="en-US" sz="3200">
                  <a:latin typeface="Times New Roman" panose="02020603050405020304" pitchFamily="18" charset="0"/>
                  <a:cs typeface="Times New Roman" panose="02020603050405020304" pitchFamily="18" charset="0"/>
                </a:endParaRPr>
              </a:p>
            </p:txBody>
          </p:sp>
        </p:grpSp>
      </p:grpSp>
      <p:grpSp>
        <p:nvGrpSpPr>
          <p:cNvPr id="20520" name="Group 40">
            <a:extLst>
              <a:ext uri="{FF2B5EF4-FFF2-40B4-BE49-F238E27FC236}">
                <a16:creationId xmlns:a16="http://schemas.microsoft.com/office/drawing/2014/main" id="{1339BF37-CCBD-3047-A9BB-2337F72B24B6}"/>
              </a:ext>
            </a:extLst>
          </p:cNvPr>
          <p:cNvGrpSpPr>
            <a:grpSpLocks/>
          </p:cNvGrpSpPr>
          <p:nvPr/>
        </p:nvGrpSpPr>
        <p:grpSpPr bwMode="auto">
          <a:xfrm>
            <a:off x="5048250" y="4295775"/>
            <a:ext cx="3943350" cy="2409825"/>
            <a:chOff x="3180" y="2594"/>
            <a:chExt cx="2484" cy="1518"/>
          </a:xfrm>
        </p:grpSpPr>
        <p:grpSp>
          <p:nvGrpSpPr>
            <p:cNvPr id="20521" name="Group 41">
              <a:extLst>
                <a:ext uri="{FF2B5EF4-FFF2-40B4-BE49-F238E27FC236}">
                  <a16:creationId xmlns:a16="http://schemas.microsoft.com/office/drawing/2014/main" id="{937EFFBE-F9C4-1642-9101-57A7EAF95F36}"/>
                </a:ext>
              </a:extLst>
            </p:cNvPr>
            <p:cNvGrpSpPr>
              <a:grpSpLocks/>
            </p:cNvGrpSpPr>
            <p:nvPr/>
          </p:nvGrpSpPr>
          <p:grpSpPr bwMode="auto">
            <a:xfrm>
              <a:off x="4635" y="2659"/>
              <a:ext cx="1029" cy="709"/>
              <a:chOff x="4635" y="2659"/>
              <a:chExt cx="1029" cy="709"/>
            </a:xfrm>
          </p:grpSpPr>
          <p:sp>
            <p:nvSpPr>
              <p:cNvPr id="20522" name="Oval 42">
                <a:extLst>
                  <a:ext uri="{FF2B5EF4-FFF2-40B4-BE49-F238E27FC236}">
                    <a16:creationId xmlns:a16="http://schemas.microsoft.com/office/drawing/2014/main" id="{42E1F50B-2CC8-8E42-ABDE-17C32146A891}"/>
                  </a:ext>
                </a:extLst>
              </p:cNvPr>
              <p:cNvSpPr>
                <a:spLocks noChangeArrowheads="1"/>
              </p:cNvSpPr>
              <p:nvPr/>
            </p:nvSpPr>
            <p:spPr bwMode="auto">
              <a:xfrm rot="1270692">
                <a:off x="5117" y="3098"/>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23" name="Group 43">
                <a:extLst>
                  <a:ext uri="{FF2B5EF4-FFF2-40B4-BE49-F238E27FC236}">
                    <a16:creationId xmlns:a16="http://schemas.microsoft.com/office/drawing/2014/main" id="{09D3E997-31C9-FE40-A833-3FE2F673BCEC}"/>
                  </a:ext>
                </a:extLst>
              </p:cNvPr>
              <p:cNvGrpSpPr>
                <a:grpSpLocks/>
              </p:cNvGrpSpPr>
              <p:nvPr/>
            </p:nvGrpSpPr>
            <p:grpSpPr bwMode="auto">
              <a:xfrm>
                <a:off x="4635" y="2659"/>
                <a:ext cx="1029" cy="525"/>
                <a:chOff x="4635" y="2659"/>
                <a:chExt cx="1029" cy="525"/>
              </a:xfrm>
            </p:grpSpPr>
            <p:sp>
              <p:nvSpPr>
                <p:cNvPr id="20524" name="Text Box 44">
                  <a:extLst>
                    <a:ext uri="{FF2B5EF4-FFF2-40B4-BE49-F238E27FC236}">
                      <a16:creationId xmlns:a16="http://schemas.microsoft.com/office/drawing/2014/main" id="{E54D8DFF-D434-974A-8C9A-4BF6C7E34A2C}"/>
                    </a:ext>
                  </a:extLst>
                </p:cNvPr>
                <p:cNvSpPr txBox="1">
                  <a:spLocks noChangeArrowheads="1"/>
                </p:cNvSpPr>
                <p:nvPr/>
              </p:nvSpPr>
              <p:spPr bwMode="auto">
                <a:xfrm>
                  <a:off x="5065" y="2659"/>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3</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3</a:t>
                  </a:r>
                  <a:endParaRPr lang="el-GR" altLang="en-US" sz="3200">
                    <a:latin typeface="Times New Roman" panose="02020603050405020304" pitchFamily="18" charset="0"/>
                    <a:cs typeface="Times New Roman" panose="02020603050405020304" pitchFamily="18" charset="0"/>
                  </a:endParaRPr>
                </a:p>
              </p:txBody>
            </p:sp>
            <p:cxnSp>
              <p:nvCxnSpPr>
                <p:cNvPr id="20525" name="AutoShape 45">
                  <a:extLst>
                    <a:ext uri="{FF2B5EF4-FFF2-40B4-BE49-F238E27FC236}">
                      <a16:creationId xmlns:a16="http://schemas.microsoft.com/office/drawing/2014/main" id="{723F617B-2353-0942-951C-31DC684C91B5}"/>
                    </a:ext>
                  </a:extLst>
                </p:cNvPr>
                <p:cNvCxnSpPr>
                  <a:cxnSpLocks noChangeShapeType="1"/>
                  <a:stCxn id="20509" idx="5"/>
                  <a:endCxn id="20522" idx="2"/>
                </p:cNvCxnSpPr>
                <p:nvPr/>
              </p:nvCxnSpPr>
              <p:spPr bwMode="auto">
                <a:xfrm>
                  <a:off x="4635" y="2663"/>
                  <a:ext cx="491" cy="52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20526" name="Group 46">
              <a:extLst>
                <a:ext uri="{FF2B5EF4-FFF2-40B4-BE49-F238E27FC236}">
                  <a16:creationId xmlns:a16="http://schemas.microsoft.com/office/drawing/2014/main" id="{1545400A-EC1E-5945-B6D5-DF71C8B7B748}"/>
                </a:ext>
              </a:extLst>
            </p:cNvPr>
            <p:cNvGrpSpPr>
              <a:grpSpLocks/>
            </p:cNvGrpSpPr>
            <p:nvPr/>
          </p:nvGrpSpPr>
          <p:grpSpPr bwMode="auto">
            <a:xfrm>
              <a:off x="4612" y="2663"/>
              <a:ext cx="739" cy="1449"/>
              <a:chOff x="4612" y="2663"/>
              <a:chExt cx="739" cy="1449"/>
            </a:xfrm>
          </p:grpSpPr>
          <p:sp>
            <p:nvSpPr>
              <p:cNvPr id="20527" name="Oval 47">
                <a:extLst>
                  <a:ext uri="{FF2B5EF4-FFF2-40B4-BE49-F238E27FC236}">
                    <a16:creationId xmlns:a16="http://schemas.microsoft.com/office/drawing/2014/main" id="{A41343A4-DA1F-CA49-8A50-2CDE651AF660}"/>
                  </a:ext>
                </a:extLst>
              </p:cNvPr>
              <p:cNvSpPr>
                <a:spLocks noChangeArrowheads="1"/>
              </p:cNvSpPr>
              <p:nvPr/>
            </p:nvSpPr>
            <p:spPr bwMode="auto">
              <a:xfrm rot="1270692">
                <a:off x="4612" y="3843"/>
                <a:ext cx="270" cy="269"/>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28" name="Group 48">
                <a:extLst>
                  <a:ext uri="{FF2B5EF4-FFF2-40B4-BE49-F238E27FC236}">
                    <a16:creationId xmlns:a16="http://schemas.microsoft.com/office/drawing/2014/main" id="{B011991B-3520-A943-AF29-B60FD7E248F6}"/>
                  </a:ext>
                </a:extLst>
              </p:cNvPr>
              <p:cNvGrpSpPr>
                <a:grpSpLocks/>
              </p:cNvGrpSpPr>
              <p:nvPr/>
            </p:nvGrpSpPr>
            <p:grpSpPr bwMode="auto">
              <a:xfrm>
                <a:off x="4635" y="2663"/>
                <a:ext cx="716" cy="1191"/>
                <a:chOff x="4635" y="2663"/>
                <a:chExt cx="716" cy="1191"/>
              </a:xfrm>
            </p:grpSpPr>
            <p:cxnSp>
              <p:nvCxnSpPr>
                <p:cNvPr id="20529" name="AutoShape 49">
                  <a:extLst>
                    <a:ext uri="{FF2B5EF4-FFF2-40B4-BE49-F238E27FC236}">
                      <a16:creationId xmlns:a16="http://schemas.microsoft.com/office/drawing/2014/main" id="{CCE4DB32-B10B-014E-9979-5F54879810E3}"/>
                    </a:ext>
                  </a:extLst>
                </p:cNvPr>
                <p:cNvCxnSpPr>
                  <a:cxnSpLocks noChangeShapeType="1"/>
                  <a:stCxn id="20509" idx="5"/>
                  <a:endCxn id="20527" idx="1"/>
                </p:cNvCxnSpPr>
                <p:nvPr/>
              </p:nvCxnSpPr>
              <p:spPr bwMode="auto">
                <a:xfrm>
                  <a:off x="4635" y="2663"/>
                  <a:ext cx="57" cy="119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30" name="Text Box 50">
                  <a:extLst>
                    <a:ext uri="{FF2B5EF4-FFF2-40B4-BE49-F238E27FC236}">
                      <a16:creationId xmlns:a16="http://schemas.microsoft.com/office/drawing/2014/main" id="{7E0008E0-6DF2-C64F-8544-9D6002A4C6F5}"/>
                    </a:ext>
                  </a:extLst>
                </p:cNvPr>
                <p:cNvSpPr txBox="1">
                  <a:spLocks noChangeArrowheads="1"/>
                </p:cNvSpPr>
                <p:nvPr/>
              </p:nvSpPr>
              <p:spPr bwMode="auto">
                <a:xfrm>
                  <a:off x="4752" y="3427"/>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4</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4</a:t>
                  </a:r>
                  <a:endParaRPr lang="el-GR" altLang="en-US" sz="3200">
                    <a:latin typeface="Times New Roman" panose="02020603050405020304" pitchFamily="18" charset="0"/>
                    <a:cs typeface="Times New Roman" panose="02020603050405020304" pitchFamily="18" charset="0"/>
                  </a:endParaRPr>
                </a:p>
              </p:txBody>
            </p:sp>
          </p:grpSp>
        </p:grpSp>
        <p:grpSp>
          <p:nvGrpSpPr>
            <p:cNvPr id="20531" name="Group 51">
              <a:extLst>
                <a:ext uri="{FF2B5EF4-FFF2-40B4-BE49-F238E27FC236}">
                  <a16:creationId xmlns:a16="http://schemas.microsoft.com/office/drawing/2014/main" id="{1360CD8A-64E9-DE48-AF5C-97C194807434}"/>
                </a:ext>
              </a:extLst>
            </p:cNvPr>
            <p:cNvGrpSpPr>
              <a:grpSpLocks/>
            </p:cNvGrpSpPr>
            <p:nvPr/>
          </p:nvGrpSpPr>
          <p:grpSpPr bwMode="auto">
            <a:xfrm>
              <a:off x="3180" y="2594"/>
              <a:ext cx="1277" cy="1108"/>
              <a:chOff x="3180" y="2594"/>
              <a:chExt cx="1277" cy="1108"/>
            </a:xfrm>
          </p:grpSpPr>
          <p:sp>
            <p:nvSpPr>
              <p:cNvPr id="20532" name="Oval 52">
                <a:extLst>
                  <a:ext uri="{FF2B5EF4-FFF2-40B4-BE49-F238E27FC236}">
                    <a16:creationId xmlns:a16="http://schemas.microsoft.com/office/drawing/2014/main" id="{8877B688-B811-1C41-A8CA-B1AD0DD2AE7D}"/>
                  </a:ext>
                </a:extLst>
              </p:cNvPr>
              <p:cNvSpPr>
                <a:spLocks noChangeArrowheads="1"/>
              </p:cNvSpPr>
              <p:nvPr/>
            </p:nvSpPr>
            <p:spPr bwMode="auto">
              <a:xfrm rot="1270692">
                <a:off x="3180" y="3432"/>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grpSp>
            <p:nvGrpSpPr>
              <p:cNvPr id="20533" name="Group 53">
                <a:extLst>
                  <a:ext uri="{FF2B5EF4-FFF2-40B4-BE49-F238E27FC236}">
                    <a16:creationId xmlns:a16="http://schemas.microsoft.com/office/drawing/2014/main" id="{245AD43A-979B-2649-B613-673276BAD847}"/>
                  </a:ext>
                </a:extLst>
              </p:cNvPr>
              <p:cNvGrpSpPr>
                <a:grpSpLocks/>
              </p:cNvGrpSpPr>
              <p:nvPr/>
            </p:nvGrpSpPr>
            <p:grpSpPr bwMode="auto">
              <a:xfrm>
                <a:off x="3363" y="2594"/>
                <a:ext cx="1094" cy="1054"/>
                <a:chOff x="3363" y="2594"/>
                <a:chExt cx="1094" cy="1054"/>
              </a:xfrm>
            </p:grpSpPr>
            <p:cxnSp>
              <p:nvCxnSpPr>
                <p:cNvPr id="20534" name="AutoShape 54">
                  <a:extLst>
                    <a:ext uri="{FF2B5EF4-FFF2-40B4-BE49-F238E27FC236}">
                      <a16:creationId xmlns:a16="http://schemas.microsoft.com/office/drawing/2014/main" id="{0FDD8DB2-871D-8241-9D67-2DDEE62AA320}"/>
                    </a:ext>
                  </a:extLst>
                </p:cNvPr>
                <p:cNvCxnSpPr>
                  <a:cxnSpLocks noChangeShapeType="1"/>
                  <a:stCxn id="20509" idx="3"/>
                  <a:endCxn id="20532" idx="0"/>
                </p:cNvCxnSpPr>
                <p:nvPr/>
              </p:nvCxnSpPr>
              <p:spPr bwMode="auto">
                <a:xfrm flipH="1">
                  <a:off x="3363" y="2594"/>
                  <a:ext cx="1094" cy="847"/>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535" name="Text Box 55">
                  <a:extLst>
                    <a:ext uri="{FF2B5EF4-FFF2-40B4-BE49-F238E27FC236}">
                      <a16:creationId xmlns:a16="http://schemas.microsoft.com/office/drawing/2014/main" id="{0B1FF35D-A17F-3646-B127-40F4149619F8}"/>
                    </a:ext>
                  </a:extLst>
                </p:cNvPr>
                <p:cNvSpPr txBox="1">
                  <a:spLocks noChangeArrowheads="1"/>
                </p:cNvSpPr>
                <p:nvPr/>
              </p:nvSpPr>
              <p:spPr bwMode="auto">
                <a:xfrm>
                  <a:off x="3600" y="3283"/>
                  <a:ext cx="59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3200">
                      <a:latin typeface="Times New Roman" panose="02020603050405020304" pitchFamily="18" charset="0"/>
                      <a:cs typeface="Times New Roman" panose="02020603050405020304" pitchFamily="18" charset="0"/>
                    </a:rPr>
                    <a:t>β</a:t>
                  </a:r>
                  <a:r>
                    <a:rPr lang="en-US" altLang="en-US" sz="3200" baseline="-25000">
                      <a:latin typeface="Times New Roman" panose="02020603050405020304" pitchFamily="18" charset="0"/>
                      <a:cs typeface="Times New Roman" panose="02020603050405020304" pitchFamily="18" charset="0"/>
                    </a:rPr>
                    <a:t>5</a:t>
                  </a:r>
                  <a:r>
                    <a:rPr lang="en-US" altLang="en-US" sz="3200">
                      <a:latin typeface="Times New Roman" panose="02020603050405020304" pitchFamily="18" charset="0"/>
                      <a:cs typeface="Times New Roman" panose="02020603050405020304" pitchFamily="18" charset="0"/>
                    </a:rPr>
                    <a:t>,</a:t>
                  </a:r>
                  <a:r>
                    <a:rPr lang="el-GR" altLang="en-US" sz="3200">
                      <a:latin typeface="Times New Roman" panose="02020603050405020304" pitchFamily="18" charset="0"/>
                      <a:cs typeface="Times New Roman" panose="02020603050405020304" pitchFamily="18" charset="0"/>
                    </a:rPr>
                    <a:t>δ</a:t>
                  </a:r>
                  <a:r>
                    <a:rPr lang="en-US" altLang="en-US" sz="3200" baseline="-25000">
                      <a:latin typeface="Times New Roman" panose="02020603050405020304" pitchFamily="18" charset="0"/>
                      <a:cs typeface="Times New Roman" panose="02020603050405020304" pitchFamily="18" charset="0"/>
                    </a:rPr>
                    <a:t>5</a:t>
                  </a:r>
                  <a:endParaRPr lang="el-GR" altLang="en-US" sz="3200">
                    <a:latin typeface="Times New Roman" panose="02020603050405020304" pitchFamily="18" charset="0"/>
                    <a:cs typeface="Times New Roman" panose="02020603050405020304" pitchFamily="18" charset="0"/>
                  </a:endParaRPr>
                </a:p>
              </p:txBody>
            </p:sp>
          </p:grpSp>
        </p:grpSp>
      </p:grpSp>
    </p:spTree>
    <p:extLst>
      <p:ext uri="{BB962C8B-B14F-4D97-AF65-F5344CB8AC3E}">
        <p14:creationId xmlns:p14="http://schemas.microsoft.com/office/powerpoint/2010/main" val="254752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39F1-70C1-E14E-909E-C011934B9D2B}"/>
              </a:ext>
            </a:extLst>
          </p:cNvPr>
          <p:cNvSpPr>
            <a:spLocks noGrp="1"/>
          </p:cNvSpPr>
          <p:nvPr>
            <p:ph type="title"/>
          </p:nvPr>
        </p:nvSpPr>
        <p:spPr/>
        <p:txBody>
          <a:bodyPr/>
          <a:lstStyle/>
          <a:p>
            <a:r>
              <a:rPr lang="en-US" dirty="0"/>
              <a:t>a crisis in explaining crime?</a:t>
            </a:r>
          </a:p>
        </p:txBody>
      </p:sp>
      <p:sp>
        <p:nvSpPr>
          <p:cNvPr id="3" name="Content Placeholder 2">
            <a:extLst>
              <a:ext uri="{FF2B5EF4-FFF2-40B4-BE49-F238E27FC236}">
                <a16:creationId xmlns:a16="http://schemas.microsoft.com/office/drawing/2014/main" id="{670A72DA-D36D-CE4A-9535-5706EB610CE6}"/>
              </a:ext>
            </a:extLst>
          </p:cNvPr>
          <p:cNvSpPr>
            <a:spLocks noGrp="1"/>
          </p:cNvSpPr>
          <p:nvPr>
            <p:ph idx="1"/>
          </p:nvPr>
        </p:nvSpPr>
        <p:spPr/>
        <p:txBody>
          <a:bodyPr/>
          <a:lstStyle/>
          <a:p>
            <a:r>
              <a:rPr lang="en-US" dirty="0" err="1"/>
              <a:t>Weisburd</a:t>
            </a:r>
            <a:r>
              <a:rPr lang="en-US" dirty="0"/>
              <a:t> and Piquero critique</a:t>
            </a:r>
          </a:p>
        </p:txBody>
      </p:sp>
      <p:pic>
        <p:nvPicPr>
          <p:cNvPr id="4" name="Picture 3">
            <a:extLst>
              <a:ext uri="{FF2B5EF4-FFF2-40B4-BE49-F238E27FC236}">
                <a16:creationId xmlns:a16="http://schemas.microsoft.com/office/drawing/2014/main" id="{BE45AE31-BCD2-3541-ADBD-F839FFEB8A31}"/>
              </a:ext>
            </a:extLst>
          </p:cNvPr>
          <p:cNvPicPr>
            <a:picLocks noChangeAspect="1"/>
          </p:cNvPicPr>
          <p:nvPr/>
        </p:nvPicPr>
        <p:blipFill>
          <a:blip r:embed="rId3"/>
          <a:stretch>
            <a:fillRect/>
          </a:stretch>
        </p:blipFill>
        <p:spPr>
          <a:xfrm>
            <a:off x="727172" y="1528942"/>
            <a:ext cx="7668935" cy="4513086"/>
          </a:xfrm>
          <a:prstGeom prst="rect">
            <a:avLst/>
          </a:prstGeom>
        </p:spPr>
      </p:pic>
      <p:sp>
        <p:nvSpPr>
          <p:cNvPr id="5" name="Rectangle 4">
            <a:extLst>
              <a:ext uri="{FF2B5EF4-FFF2-40B4-BE49-F238E27FC236}">
                <a16:creationId xmlns:a16="http://schemas.microsoft.com/office/drawing/2014/main" id="{69888309-0E74-F448-9EFB-6966CD9D1CF2}"/>
              </a:ext>
            </a:extLst>
          </p:cNvPr>
          <p:cNvSpPr/>
          <p:nvPr/>
        </p:nvSpPr>
        <p:spPr>
          <a:xfrm>
            <a:off x="429002" y="6176963"/>
            <a:ext cx="8717796" cy="523220"/>
          </a:xfrm>
          <a:prstGeom prst="rect">
            <a:avLst/>
          </a:prstGeom>
        </p:spPr>
        <p:txBody>
          <a:bodyPr wrap="square">
            <a:spAutoFit/>
          </a:bodyPr>
          <a:lstStyle/>
          <a:p>
            <a:pPr marL="463550" indent="-463550"/>
            <a:r>
              <a:rPr lang="en-US" sz="1400" dirty="0" err="1">
                <a:latin typeface="Helvetica" pitchFamily="2" charset="0"/>
              </a:rPr>
              <a:t>Weisburd</a:t>
            </a:r>
            <a:r>
              <a:rPr lang="en-US" sz="1400" dirty="0">
                <a:latin typeface="Helvetica" pitchFamily="2" charset="0"/>
              </a:rPr>
              <a:t>, D. and Alex R. Piquero, </a:t>
            </a:r>
            <a:r>
              <a:rPr lang="en-US" sz="1400" i="1" dirty="0">
                <a:latin typeface="Helvetica" pitchFamily="2" charset="0"/>
              </a:rPr>
              <a:t>How Well Do Criminologists Explain Crime? Statistical Modeling in Published Studies.</a:t>
            </a:r>
            <a:r>
              <a:rPr lang="en-US" sz="1400" dirty="0">
                <a:latin typeface="Helvetica" pitchFamily="2" charset="0"/>
              </a:rPr>
              <a:t> Crime and Justice, 2008. </a:t>
            </a:r>
            <a:r>
              <a:rPr lang="en-US" sz="1400" b="1" dirty="0">
                <a:latin typeface="Helvetica" pitchFamily="2" charset="0"/>
              </a:rPr>
              <a:t>37</a:t>
            </a:r>
            <a:r>
              <a:rPr lang="en-US" sz="1400" dirty="0">
                <a:latin typeface="Helvetica" pitchFamily="2" charset="0"/>
              </a:rPr>
              <a:t>(1): 453-502.</a:t>
            </a:r>
            <a:endParaRPr lang="en-US" sz="1400" dirty="0">
              <a:effectLst/>
              <a:latin typeface="Helvetica" pitchFamily="2" charset="0"/>
            </a:endParaRPr>
          </a:p>
        </p:txBody>
      </p:sp>
    </p:spTree>
    <p:extLst>
      <p:ext uri="{BB962C8B-B14F-4D97-AF65-F5344CB8AC3E}">
        <p14:creationId xmlns:p14="http://schemas.microsoft.com/office/powerpoint/2010/main" val="1692707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a:extLst>
              <a:ext uri="{FF2B5EF4-FFF2-40B4-BE49-F238E27FC236}">
                <a16:creationId xmlns:a16="http://schemas.microsoft.com/office/drawing/2014/main" id="{6ADE3678-E8AB-3147-B288-EAD3A1204410}"/>
              </a:ext>
            </a:extLst>
          </p:cNvPr>
          <p:cNvSpPr>
            <a:spLocks noGrp="1" noChangeArrowheads="1"/>
          </p:cNvSpPr>
          <p:nvPr>
            <p:ph type="body" sz="half" idx="2"/>
          </p:nvPr>
        </p:nvSpPr>
        <p:spPr>
          <a:xfrm>
            <a:off x="304800" y="533400"/>
            <a:ext cx="4038600" cy="4525963"/>
          </a:xfrm>
        </p:spPr>
        <p:txBody>
          <a:bodyPr/>
          <a:lstStyle/>
          <a:p>
            <a:r>
              <a:rPr lang="en-US" altLang="en-US" sz="3600"/>
              <a:t>central place</a:t>
            </a:r>
          </a:p>
        </p:txBody>
      </p:sp>
      <p:grpSp>
        <p:nvGrpSpPr>
          <p:cNvPr id="62520" name="Group 56">
            <a:extLst>
              <a:ext uri="{FF2B5EF4-FFF2-40B4-BE49-F238E27FC236}">
                <a16:creationId xmlns:a16="http://schemas.microsoft.com/office/drawing/2014/main" id="{725082AE-3E0C-0447-8255-6A4177056E72}"/>
              </a:ext>
            </a:extLst>
          </p:cNvPr>
          <p:cNvGrpSpPr>
            <a:grpSpLocks/>
          </p:cNvGrpSpPr>
          <p:nvPr/>
        </p:nvGrpSpPr>
        <p:grpSpPr bwMode="auto">
          <a:xfrm flipH="1">
            <a:off x="355600" y="1685925"/>
            <a:ext cx="2616200" cy="4181475"/>
            <a:chOff x="96" y="678"/>
            <a:chExt cx="2207" cy="3528"/>
          </a:xfrm>
        </p:grpSpPr>
        <p:sp>
          <p:nvSpPr>
            <p:cNvPr id="62492" name="Oval 28">
              <a:extLst>
                <a:ext uri="{FF2B5EF4-FFF2-40B4-BE49-F238E27FC236}">
                  <a16:creationId xmlns:a16="http://schemas.microsoft.com/office/drawing/2014/main" id="{FF50AF84-5CB0-9846-9F12-4290E01D0902}"/>
                </a:ext>
              </a:extLst>
            </p:cNvPr>
            <p:cNvSpPr>
              <a:spLocks noChangeArrowheads="1"/>
            </p:cNvSpPr>
            <p:nvPr/>
          </p:nvSpPr>
          <p:spPr bwMode="auto">
            <a:xfrm rot="1270692">
              <a:off x="1362" y="2499"/>
              <a:ext cx="270" cy="27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sp>
          <p:nvSpPr>
            <p:cNvPr id="62494" name="Oval 30">
              <a:extLst>
                <a:ext uri="{FF2B5EF4-FFF2-40B4-BE49-F238E27FC236}">
                  <a16:creationId xmlns:a16="http://schemas.microsoft.com/office/drawing/2014/main" id="{760D6A54-78C5-174C-B8E5-E9021CB38012}"/>
                </a:ext>
              </a:extLst>
            </p:cNvPr>
            <p:cNvSpPr>
              <a:spLocks noChangeArrowheads="1"/>
            </p:cNvSpPr>
            <p:nvPr/>
          </p:nvSpPr>
          <p:spPr bwMode="auto">
            <a:xfrm rot="1270692">
              <a:off x="767" y="678"/>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62497" name="AutoShape 33">
              <a:extLst>
                <a:ext uri="{FF2B5EF4-FFF2-40B4-BE49-F238E27FC236}">
                  <a16:creationId xmlns:a16="http://schemas.microsoft.com/office/drawing/2014/main" id="{9D2BAEAF-5D66-7A44-82DC-4BFAF7DDF3B0}"/>
                </a:ext>
              </a:extLst>
            </p:cNvPr>
            <p:cNvCxnSpPr>
              <a:cxnSpLocks noChangeShapeType="1"/>
            </p:cNvCxnSpPr>
            <p:nvPr/>
          </p:nvCxnSpPr>
          <p:spPr bwMode="auto">
            <a:xfrm flipH="1" flipV="1">
              <a:off x="956" y="936"/>
              <a:ext cx="486" cy="1574"/>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499" name="Oval 35">
              <a:extLst>
                <a:ext uri="{FF2B5EF4-FFF2-40B4-BE49-F238E27FC236}">
                  <a16:creationId xmlns:a16="http://schemas.microsoft.com/office/drawing/2014/main" id="{E01E987E-26B9-EF40-A93E-5FEFA135D7FD}"/>
                </a:ext>
              </a:extLst>
            </p:cNvPr>
            <p:cNvSpPr>
              <a:spLocks noChangeArrowheads="1"/>
            </p:cNvSpPr>
            <p:nvPr/>
          </p:nvSpPr>
          <p:spPr bwMode="auto">
            <a:xfrm rot="1270692">
              <a:off x="1962" y="2442"/>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62501" name="AutoShape 37">
              <a:extLst>
                <a:ext uri="{FF2B5EF4-FFF2-40B4-BE49-F238E27FC236}">
                  <a16:creationId xmlns:a16="http://schemas.microsoft.com/office/drawing/2014/main" id="{30B54718-834C-C646-B2EE-F6D5B05A40CB}"/>
                </a:ext>
              </a:extLst>
            </p:cNvPr>
            <p:cNvCxnSpPr>
              <a:cxnSpLocks noChangeShapeType="1"/>
            </p:cNvCxnSpPr>
            <p:nvPr/>
          </p:nvCxnSpPr>
          <p:spPr bwMode="auto">
            <a:xfrm flipV="1">
              <a:off x="1620" y="2528"/>
              <a:ext cx="351" cy="5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505" name="Oval 41">
              <a:extLst>
                <a:ext uri="{FF2B5EF4-FFF2-40B4-BE49-F238E27FC236}">
                  <a16:creationId xmlns:a16="http://schemas.microsoft.com/office/drawing/2014/main" id="{F95DE205-005E-A348-9BEA-DE6B6E67F2FB}"/>
                </a:ext>
              </a:extLst>
            </p:cNvPr>
            <p:cNvSpPr>
              <a:spLocks noChangeArrowheads="1"/>
            </p:cNvSpPr>
            <p:nvPr/>
          </p:nvSpPr>
          <p:spPr bwMode="auto">
            <a:xfrm rot="1270692">
              <a:off x="2033" y="3192"/>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62508" name="AutoShape 44">
              <a:extLst>
                <a:ext uri="{FF2B5EF4-FFF2-40B4-BE49-F238E27FC236}">
                  <a16:creationId xmlns:a16="http://schemas.microsoft.com/office/drawing/2014/main" id="{504470D6-66CC-EC47-93E5-E0CCD75A6304}"/>
                </a:ext>
              </a:extLst>
            </p:cNvPr>
            <p:cNvCxnSpPr>
              <a:cxnSpLocks noChangeShapeType="1"/>
            </p:cNvCxnSpPr>
            <p:nvPr/>
          </p:nvCxnSpPr>
          <p:spPr bwMode="auto">
            <a:xfrm>
              <a:off x="1551" y="2757"/>
              <a:ext cx="491" cy="52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510" name="Oval 46">
              <a:extLst>
                <a:ext uri="{FF2B5EF4-FFF2-40B4-BE49-F238E27FC236}">
                  <a16:creationId xmlns:a16="http://schemas.microsoft.com/office/drawing/2014/main" id="{4A50A2F1-46A3-3B4A-9694-A792A2B33046}"/>
                </a:ext>
              </a:extLst>
            </p:cNvPr>
            <p:cNvSpPr>
              <a:spLocks noChangeArrowheads="1"/>
            </p:cNvSpPr>
            <p:nvPr/>
          </p:nvSpPr>
          <p:spPr bwMode="auto">
            <a:xfrm rot="1270692">
              <a:off x="1528" y="3937"/>
              <a:ext cx="270" cy="269"/>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62512" name="AutoShape 48">
              <a:extLst>
                <a:ext uri="{FF2B5EF4-FFF2-40B4-BE49-F238E27FC236}">
                  <a16:creationId xmlns:a16="http://schemas.microsoft.com/office/drawing/2014/main" id="{4CE11DA7-987E-1D42-A971-A341FC5A9AAF}"/>
                </a:ext>
              </a:extLst>
            </p:cNvPr>
            <p:cNvCxnSpPr>
              <a:cxnSpLocks noChangeShapeType="1"/>
            </p:cNvCxnSpPr>
            <p:nvPr/>
          </p:nvCxnSpPr>
          <p:spPr bwMode="auto">
            <a:xfrm>
              <a:off x="1551" y="2757"/>
              <a:ext cx="57" cy="119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515" name="Oval 51">
              <a:extLst>
                <a:ext uri="{FF2B5EF4-FFF2-40B4-BE49-F238E27FC236}">
                  <a16:creationId xmlns:a16="http://schemas.microsoft.com/office/drawing/2014/main" id="{972585EA-C2DE-EF4A-ABB3-8C6616C55BEF}"/>
                </a:ext>
              </a:extLst>
            </p:cNvPr>
            <p:cNvSpPr>
              <a:spLocks noChangeArrowheads="1"/>
            </p:cNvSpPr>
            <p:nvPr/>
          </p:nvSpPr>
          <p:spPr bwMode="auto">
            <a:xfrm rot="1270692">
              <a:off x="96" y="3526"/>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62517" name="AutoShape 53">
              <a:extLst>
                <a:ext uri="{FF2B5EF4-FFF2-40B4-BE49-F238E27FC236}">
                  <a16:creationId xmlns:a16="http://schemas.microsoft.com/office/drawing/2014/main" id="{D0F4062A-FF56-5D4A-BFBB-76DA6027932A}"/>
                </a:ext>
              </a:extLst>
            </p:cNvPr>
            <p:cNvCxnSpPr>
              <a:cxnSpLocks noChangeShapeType="1"/>
            </p:cNvCxnSpPr>
            <p:nvPr/>
          </p:nvCxnSpPr>
          <p:spPr bwMode="auto">
            <a:xfrm flipH="1">
              <a:off x="279" y="2688"/>
              <a:ext cx="1094" cy="847"/>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62552" name="Group 88">
            <a:extLst>
              <a:ext uri="{FF2B5EF4-FFF2-40B4-BE49-F238E27FC236}">
                <a16:creationId xmlns:a16="http://schemas.microsoft.com/office/drawing/2014/main" id="{B3C930B1-16D8-2844-9764-4E478D25E99D}"/>
              </a:ext>
            </a:extLst>
          </p:cNvPr>
          <p:cNvGrpSpPr>
            <a:grpSpLocks/>
          </p:cNvGrpSpPr>
          <p:nvPr/>
        </p:nvGrpSpPr>
        <p:grpSpPr bwMode="auto">
          <a:xfrm>
            <a:off x="2746375" y="1447800"/>
            <a:ext cx="6016625" cy="4294188"/>
            <a:chOff x="1730" y="912"/>
            <a:chExt cx="3790" cy="2705"/>
          </a:xfrm>
        </p:grpSpPr>
        <p:pic>
          <p:nvPicPr>
            <p:cNvPr id="62539" name="Picture 75">
              <a:extLst>
                <a:ext uri="{FF2B5EF4-FFF2-40B4-BE49-F238E27FC236}">
                  <a16:creationId xmlns:a16="http://schemas.microsoft.com/office/drawing/2014/main" id="{16C1B707-40BF-B94F-ADA3-6F4DDBA5D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31" t="6439" r="3773" b="6923"/>
            <a:stretch>
              <a:fillRect/>
            </a:stretch>
          </p:blipFill>
          <p:spPr bwMode="auto">
            <a:xfrm>
              <a:off x="2124" y="912"/>
              <a:ext cx="3396" cy="2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540" name="Text Box 76">
              <a:extLst>
                <a:ext uri="{FF2B5EF4-FFF2-40B4-BE49-F238E27FC236}">
                  <a16:creationId xmlns:a16="http://schemas.microsoft.com/office/drawing/2014/main" id="{67E36AF7-4A40-694B-B8EF-B75DC08A8865}"/>
                </a:ext>
              </a:extLst>
            </p:cNvPr>
            <p:cNvSpPr txBox="1">
              <a:spLocks noChangeArrowheads="1"/>
            </p:cNvSpPr>
            <p:nvPr/>
          </p:nvSpPr>
          <p:spPr bwMode="auto">
            <a:xfrm>
              <a:off x="3249" y="3252"/>
              <a:ext cx="1347"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latin typeface="Times New Roman" panose="02020603050405020304" pitchFamily="18" charset="0"/>
                  <a:cs typeface="Times New Roman" panose="02020603050405020304" pitchFamily="18" charset="0"/>
                </a:rPr>
                <a:t>distance km</a:t>
              </a:r>
              <a:endParaRPr lang="el-GR" altLang="en-US" sz="3200">
                <a:latin typeface="Times New Roman" panose="02020603050405020304" pitchFamily="18" charset="0"/>
                <a:cs typeface="Times New Roman" panose="02020603050405020304" pitchFamily="18" charset="0"/>
              </a:endParaRPr>
            </a:p>
          </p:txBody>
        </p:sp>
        <p:sp>
          <p:nvSpPr>
            <p:cNvPr id="62541" name="Rectangle 77">
              <a:extLst>
                <a:ext uri="{FF2B5EF4-FFF2-40B4-BE49-F238E27FC236}">
                  <a16:creationId xmlns:a16="http://schemas.microsoft.com/office/drawing/2014/main" id="{25EF188B-FF8D-124E-BF92-13D2DF1B6F6E}"/>
                </a:ext>
              </a:extLst>
            </p:cNvPr>
            <p:cNvSpPr>
              <a:spLocks noChangeArrowheads="1"/>
            </p:cNvSpPr>
            <p:nvPr/>
          </p:nvSpPr>
          <p:spPr bwMode="auto">
            <a:xfrm rot="-5400000">
              <a:off x="1343" y="1779"/>
              <a:ext cx="1140"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3200">
                  <a:latin typeface="Times New Roman" panose="02020603050405020304" pitchFamily="18" charset="0"/>
                  <a:cs typeface="Times New Roman" panose="02020603050405020304" pitchFamily="18" charset="0"/>
                </a:rPr>
                <a:t>frequency</a:t>
              </a:r>
            </a:p>
          </p:txBody>
        </p:sp>
      </p:grpSp>
    </p:spTree>
    <p:extLst>
      <p:ext uri="{BB962C8B-B14F-4D97-AF65-F5344CB8AC3E}">
        <p14:creationId xmlns:p14="http://schemas.microsoft.com/office/powerpoint/2010/main" val="119393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30013BF0-AF80-1B4C-B8A0-25C9E2EC3B83}"/>
              </a:ext>
            </a:extLst>
          </p:cNvPr>
          <p:cNvSpPr>
            <a:spLocks noGrp="1" noChangeArrowheads="1"/>
          </p:cNvSpPr>
          <p:nvPr>
            <p:ph type="body" sz="half" idx="1"/>
          </p:nvPr>
        </p:nvSpPr>
        <p:spPr>
          <a:xfrm>
            <a:off x="457200" y="304800"/>
            <a:ext cx="4038600" cy="4525963"/>
          </a:xfrm>
        </p:spPr>
        <p:txBody>
          <a:bodyPr/>
          <a:lstStyle/>
          <a:p>
            <a:r>
              <a:rPr lang="en-US" altLang="en-US" sz="3600"/>
              <a:t>itinerant search</a:t>
            </a:r>
          </a:p>
        </p:txBody>
      </p:sp>
      <p:sp>
        <p:nvSpPr>
          <p:cNvPr id="57348" name="Rectangle 4">
            <a:extLst>
              <a:ext uri="{FF2B5EF4-FFF2-40B4-BE49-F238E27FC236}">
                <a16:creationId xmlns:a16="http://schemas.microsoft.com/office/drawing/2014/main" id="{12334394-60F0-4D47-A255-99219BCEE665}"/>
              </a:ext>
            </a:extLst>
          </p:cNvPr>
          <p:cNvSpPr>
            <a:spLocks noChangeArrowheads="1"/>
          </p:cNvSpPr>
          <p:nvPr/>
        </p:nvSpPr>
        <p:spPr bwMode="auto">
          <a:xfrm>
            <a:off x="457200" y="427038"/>
            <a:ext cx="40386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0000"/>
              <a:buFont typeface="Wingdings" pitchFamily="2" charset="2"/>
              <a:buChar char="n"/>
              <a:defRPr sz="2800">
                <a:solidFill>
                  <a:schemeClr val="tx1"/>
                </a:solidFill>
                <a:effectLst>
                  <a:outerShdw blurRad="38100" dist="38100" dir="2700000" algn="tl">
                    <a:srgbClr val="000000"/>
                  </a:outerShdw>
                </a:effectLst>
                <a:latin typeface="Garamond" panose="02020404030301010803" pitchFamily="18" charset="0"/>
              </a:defRPr>
            </a:lvl1pPr>
            <a:lvl2pPr marL="742950" indent="-285750">
              <a:spcBef>
                <a:spcPct val="20000"/>
              </a:spcBef>
              <a:buClr>
                <a:schemeClr val="accent2"/>
              </a:buClr>
              <a:buSzPct val="70000"/>
              <a:buFont typeface="Wingdings" pitchFamily="2" charset="2"/>
              <a:buChar char="n"/>
              <a:defRPr sz="2400">
                <a:solidFill>
                  <a:schemeClr val="tx1"/>
                </a:solidFill>
                <a:effectLst>
                  <a:outerShdw blurRad="38100" dist="38100" dir="2700000" algn="tl">
                    <a:srgbClr val="000000"/>
                  </a:outerShdw>
                </a:effectLst>
                <a:latin typeface="Garamond" panose="02020404030301010803" pitchFamily="18" charset="0"/>
              </a:defRPr>
            </a:lvl2pPr>
            <a:lvl3pPr marL="1143000" indent="-228600">
              <a:spcBef>
                <a:spcPct val="20000"/>
              </a:spcBef>
              <a:buClr>
                <a:schemeClr val="tx2"/>
              </a:buClr>
              <a:buSzPct val="70000"/>
              <a:buFont typeface="Wingdings" pitchFamily="2" charset="2"/>
              <a:buChar char="n"/>
              <a:defRPr sz="2000">
                <a:solidFill>
                  <a:schemeClr val="tx1"/>
                </a:solidFill>
                <a:effectLst>
                  <a:outerShdw blurRad="38100" dist="38100" dir="2700000" algn="tl">
                    <a:srgbClr val="000000"/>
                  </a:outerShdw>
                </a:effectLst>
                <a:latin typeface="Garamond" panose="02020404030301010803" pitchFamily="18" charset="0"/>
              </a:defRPr>
            </a:lvl3pPr>
            <a:lvl4pPr marL="1600200" indent="-228600">
              <a:spcBef>
                <a:spcPct val="20000"/>
              </a:spcBef>
              <a:buClr>
                <a:schemeClr val="accent2"/>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4pPr>
            <a:lvl5pPr marL="2057400" indent="-228600">
              <a:spcBef>
                <a:spcPct val="20000"/>
              </a:spcBef>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5pPr>
            <a:lvl6pPr marL="25146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6pPr>
            <a:lvl7pPr marL="29718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7pPr>
            <a:lvl8pPr marL="34290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8pPr>
            <a:lvl9pPr marL="3886200" indent="-228600" fontAlgn="base">
              <a:spcBef>
                <a:spcPct val="20000"/>
              </a:spcBef>
              <a:spcAft>
                <a:spcPct val="0"/>
              </a:spcAft>
              <a:buClr>
                <a:schemeClr val="hlink"/>
              </a:buClr>
              <a:buSzPct val="70000"/>
              <a:buFont typeface="Wingdings" pitchFamily="2" charset="2"/>
              <a:buChar char="n"/>
              <a:defRPr>
                <a:solidFill>
                  <a:schemeClr val="tx1"/>
                </a:solidFill>
                <a:effectLst>
                  <a:outerShdw blurRad="38100" dist="38100" dir="2700000" algn="tl">
                    <a:srgbClr val="000000"/>
                  </a:outerShdw>
                </a:effectLst>
                <a:latin typeface="Garamond" panose="02020404030301010803" pitchFamily="18" charset="0"/>
              </a:defRPr>
            </a:lvl9pPr>
          </a:lstStyle>
          <a:p>
            <a:pPr eaLnBrk="1" hangingPunct="1"/>
            <a:endParaRPr lang="en-US" altLang="en-US"/>
          </a:p>
        </p:txBody>
      </p:sp>
      <p:grpSp>
        <p:nvGrpSpPr>
          <p:cNvPr id="57403" name="Group 59">
            <a:extLst>
              <a:ext uri="{FF2B5EF4-FFF2-40B4-BE49-F238E27FC236}">
                <a16:creationId xmlns:a16="http://schemas.microsoft.com/office/drawing/2014/main" id="{D31D6945-EF80-664A-AD24-9E6C299C316E}"/>
              </a:ext>
            </a:extLst>
          </p:cNvPr>
          <p:cNvGrpSpPr>
            <a:grpSpLocks/>
          </p:cNvGrpSpPr>
          <p:nvPr/>
        </p:nvGrpSpPr>
        <p:grpSpPr bwMode="auto">
          <a:xfrm>
            <a:off x="381000" y="1905000"/>
            <a:ext cx="2574925" cy="3327400"/>
            <a:chOff x="384" y="1216"/>
            <a:chExt cx="1857" cy="2400"/>
          </a:xfrm>
        </p:grpSpPr>
        <p:sp>
          <p:nvSpPr>
            <p:cNvPr id="57350" name="Oval 6">
              <a:extLst>
                <a:ext uri="{FF2B5EF4-FFF2-40B4-BE49-F238E27FC236}">
                  <a16:creationId xmlns:a16="http://schemas.microsoft.com/office/drawing/2014/main" id="{2895BD70-B433-0B45-B4BE-79668DA4C2BD}"/>
                </a:ext>
              </a:extLst>
            </p:cNvPr>
            <p:cNvSpPr>
              <a:spLocks noChangeArrowheads="1"/>
            </p:cNvSpPr>
            <p:nvPr/>
          </p:nvSpPr>
          <p:spPr bwMode="auto">
            <a:xfrm>
              <a:off x="384" y="2016"/>
              <a:ext cx="232" cy="22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sp>
          <p:nvSpPr>
            <p:cNvPr id="57352" name="Oval 8">
              <a:extLst>
                <a:ext uri="{FF2B5EF4-FFF2-40B4-BE49-F238E27FC236}">
                  <a16:creationId xmlns:a16="http://schemas.microsoft.com/office/drawing/2014/main" id="{4E479067-E31D-4948-A60B-D54BC230FBBA}"/>
                </a:ext>
              </a:extLst>
            </p:cNvPr>
            <p:cNvSpPr>
              <a:spLocks noChangeArrowheads="1"/>
            </p:cNvSpPr>
            <p:nvPr/>
          </p:nvSpPr>
          <p:spPr bwMode="auto">
            <a:xfrm>
              <a:off x="442" y="1216"/>
              <a:ext cx="232" cy="22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57354" name="AutoShape 10">
              <a:extLst>
                <a:ext uri="{FF2B5EF4-FFF2-40B4-BE49-F238E27FC236}">
                  <a16:creationId xmlns:a16="http://schemas.microsoft.com/office/drawing/2014/main" id="{3C32CEF7-6B86-2B4A-B542-3E5EBF16267B}"/>
                </a:ext>
              </a:extLst>
            </p:cNvPr>
            <p:cNvCxnSpPr>
              <a:cxnSpLocks noChangeShapeType="1"/>
            </p:cNvCxnSpPr>
            <p:nvPr/>
          </p:nvCxnSpPr>
          <p:spPr bwMode="auto">
            <a:xfrm flipV="1">
              <a:off x="500" y="1444"/>
              <a:ext cx="58" cy="572"/>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358" name="Oval 14">
              <a:extLst>
                <a:ext uri="{FF2B5EF4-FFF2-40B4-BE49-F238E27FC236}">
                  <a16:creationId xmlns:a16="http://schemas.microsoft.com/office/drawing/2014/main" id="{E74BE8F8-CADE-2440-88BE-A788CD8AC212}"/>
                </a:ext>
              </a:extLst>
            </p:cNvPr>
            <p:cNvSpPr>
              <a:spLocks noChangeArrowheads="1"/>
            </p:cNvSpPr>
            <p:nvPr/>
          </p:nvSpPr>
          <p:spPr bwMode="auto">
            <a:xfrm>
              <a:off x="1080" y="3388"/>
              <a:ext cx="232" cy="22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57360" name="AutoShape 16">
              <a:extLst>
                <a:ext uri="{FF2B5EF4-FFF2-40B4-BE49-F238E27FC236}">
                  <a16:creationId xmlns:a16="http://schemas.microsoft.com/office/drawing/2014/main" id="{858BFECB-BAC7-5348-8712-A576255E8B7C}"/>
                </a:ext>
              </a:extLst>
            </p:cNvPr>
            <p:cNvCxnSpPr>
              <a:cxnSpLocks noChangeShapeType="1"/>
            </p:cNvCxnSpPr>
            <p:nvPr/>
          </p:nvCxnSpPr>
          <p:spPr bwMode="auto">
            <a:xfrm flipV="1">
              <a:off x="1312" y="3159"/>
              <a:ext cx="697" cy="343"/>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363" name="Oval 19">
              <a:extLst>
                <a:ext uri="{FF2B5EF4-FFF2-40B4-BE49-F238E27FC236}">
                  <a16:creationId xmlns:a16="http://schemas.microsoft.com/office/drawing/2014/main" id="{BA20C82C-3A0B-2B4B-B807-5F69A552DDEE}"/>
                </a:ext>
              </a:extLst>
            </p:cNvPr>
            <p:cNvSpPr>
              <a:spLocks noChangeArrowheads="1"/>
            </p:cNvSpPr>
            <p:nvPr/>
          </p:nvSpPr>
          <p:spPr bwMode="auto">
            <a:xfrm>
              <a:off x="2009" y="3044"/>
              <a:ext cx="232" cy="229"/>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57365" name="AutoShape 21">
              <a:extLst>
                <a:ext uri="{FF2B5EF4-FFF2-40B4-BE49-F238E27FC236}">
                  <a16:creationId xmlns:a16="http://schemas.microsoft.com/office/drawing/2014/main" id="{BF9B7737-932C-D64B-9E90-51E3413AD3F8}"/>
                </a:ext>
              </a:extLst>
            </p:cNvPr>
            <p:cNvCxnSpPr>
              <a:cxnSpLocks noChangeShapeType="1"/>
            </p:cNvCxnSpPr>
            <p:nvPr/>
          </p:nvCxnSpPr>
          <p:spPr bwMode="auto">
            <a:xfrm flipH="1" flipV="1">
              <a:off x="1661" y="1502"/>
              <a:ext cx="464" cy="1542"/>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7368" name="Oval 24">
              <a:extLst>
                <a:ext uri="{FF2B5EF4-FFF2-40B4-BE49-F238E27FC236}">
                  <a16:creationId xmlns:a16="http://schemas.microsoft.com/office/drawing/2014/main" id="{8BEE33F1-6E08-0E4C-8008-155A1887EDCB}"/>
                </a:ext>
              </a:extLst>
            </p:cNvPr>
            <p:cNvSpPr>
              <a:spLocks noChangeArrowheads="1"/>
            </p:cNvSpPr>
            <p:nvPr/>
          </p:nvSpPr>
          <p:spPr bwMode="auto">
            <a:xfrm>
              <a:off x="1545" y="1274"/>
              <a:ext cx="232" cy="228"/>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57370" name="AutoShape 26">
              <a:extLst>
                <a:ext uri="{FF2B5EF4-FFF2-40B4-BE49-F238E27FC236}">
                  <a16:creationId xmlns:a16="http://schemas.microsoft.com/office/drawing/2014/main" id="{A06F59C5-E4CC-EF47-915F-18C82484244A}"/>
                </a:ext>
              </a:extLst>
            </p:cNvPr>
            <p:cNvCxnSpPr>
              <a:cxnSpLocks noChangeShapeType="1"/>
            </p:cNvCxnSpPr>
            <p:nvPr/>
          </p:nvCxnSpPr>
          <p:spPr bwMode="auto">
            <a:xfrm>
              <a:off x="674" y="1331"/>
              <a:ext cx="871" cy="57"/>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57401" name="Picture 57">
            <a:extLst>
              <a:ext uri="{FF2B5EF4-FFF2-40B4-BE49-F238E27FC236}">
                <a16:creationId xmlns:a16="http://schemas.microsoft.com/office/drawing/2014/main" id="{D2F5DA19-529E-234F-AA08-F9C5F6D56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788" y="1836738"/>
            <a:ext cx="5029200" cy="318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404" name="Text Box 60">
            <a:extLst>
              <a:ext uri="{FF2B5EF4-FFF2-40B4-BE49-F238E27FC236}">
                <a16:creationId xmlns:a16="http://schemas.microsoft.com/office/drawing/2014/main" id="{8AEBCBD7-A020-9742-AB47-E962236031BC}"/>
              </a:ext>
            </a:extLst>
          </p:cNvPr>
          <p:cNvSpPr txBox="1">
            <a:spLocks noChangeArrowheads="1"/>
          </p:cNvSpPr>
          <p:nvPr/>
        </p:nvSpPr>
        <p:spPr bwMode="auto">
          <a:xfrm rot="-5400000">
            <a:off x="2582862" y="2828926"/>
            <a:ext cx="16049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800">
                <a:latin typeface="Times New Roman" panose="02020603050405020304" pitchFamily="18" charset="0"/>
                <a:cs typeface="Times New Roman" panose="02020603050405020304" pitchFamily="18" charset="0"/>
              </a:rPr>
              <a:t>frequency</a:t>
            </a:r>
          </a:p>
        </p:txBody>
      </p:sp>
      <p:sp>
        <p:nvSpPr>
          <p:cNvPr id="57405" name="Text Box 61">
            <a:extLst>
              <a:ext uri="{FF2B5EF4-FFF2-40B4-BE49-F238E27FC236}">
                <a16:creationId xmlns:a16="http://schemas.microsoft.com/office/drawing/2014/main" id="{D08F0B71-2C29-3340-8110-901DB267CAB9}"/>
              </a:ext>
            </a:extLst>
          </p:cNvPr>
          <p:cNvSpPr txBox="1">
            <a:spLocks noChangeArrowheads="1"/>
          </p:cNvSpPr>
          <p:nvPr/>
        </p:nvSpPr>
        <p:spPr bwMode="auto">
          <a:xfrm>
            <a:off x="4800600" y="5029200"/>
            <a:ext cx="3608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2800">
                <a:latin typeface="Times New Roman" panose="02020603050405020304" pitchFamily="18" charset="0"/>
                <a:cs typeface="Times New Roman" panose="02020603050405020304" pitchFamily="18" charset="0"/>
              </a:rPr>
              <a:t>distance from origin km</a:t>
            </a:r>
          </a:p>
        </p:txBody>
      </p:sp>
    </p:spTree>
    <p:extLst>
      <p:ext uri="{BB962C8B-B14F-4D97-AF65-F5344CB8AC3E}">
        <p14:creationId xmlns:p14="http://schemas.microsoft.com/office/powerpoint/2010/main" val="3286049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a:extLst>
              <a:ext uri="{FF2B5EF4-FFF2-40B4-BE49-F238E27FC236}">
                <a16:creationId xmlns:a16="http://schemas.microsoft.com/office/drawing/2014/main" id="{18B10385-B024-E942-88ED-F20D600B9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52" r="23958" b="2748"/>
          <a:stretch>
            <a:fillRect/>
          </a:stretch>
        </p:blipFill>
        <p:spPr bwMode="auto">
          <a:xfrm>
            <a:off x="1098614" y="227013"/>
            <a:ext cx="6105525" cy="640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3299" name="Text Box 3">
            <a:extLst>
              <a:ext uri="{FF2B5EF4-FFF2-40B4-BE49-F238E27FC236}">
                <a16:creationId xmlns:a16="http://schemas.microsoft.com/office/drawing/2014/main" id="{F5533FA3-B273-FF47-A9C2-32829ED44C5E}"/>
              </a:ext>
            </a:extLst>
          </p:cNvPr>
          <p:cNvSpPr txBox="1">
            <a:spLocks noChangeArrowheads="1"/>
          </p:cNvSpPr>
          <p:nvPr/>
        </p:nvSpPr>
        <p:spPr bwMode="auto">
          <a:xfrm>
            <a:off x="2410121" y="421908"/>
            <a:ext cx="43883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a:t>Los Angeles: distance in km between car</a:t>
            </a:r>
          </a:p>
          <a:p>
            <a:r>
              <a:rPr lang="en-US" altLang="en-US" sz="2000" dirty="0"/>
              <a:t>theft and recovery location (n = 4847)</a:t>
            </a:r>
          </a:p>
        </p:txBody>
      </p:sp>
      <p:grpSp>
        <p:nvGrpSpPr>
          <p:cNvPr id="183300" name="Group 4">
            <a:extLst>
              <a:ext uri="{FF2B5EF4-FFF2-40B4-BE49-F238E27FC236}">
                <a16:creationId xmlns:a16="http://schemas.microsoft.com/office/drawing/2014/main" id="{7D7ACCD6-D463-0A47-8E0F-A6DD8DCC7874}"/>
              </a:ext>
            </a:extLst>
          </p:cNvPr>
          <p:cNvGrpSpPr>
            <a:grpSpLocks/>
          </p:cNvGrpSpPr>
          <p:nvPr/>
        </p:nvGrpSpPr>
        <p:grpSpPr bwMode="auto">
          <a:xfrm>
            <a:off x="4767072" y="1630680"/>
            <a:ext cx="1981200" cy="3048000"/>
            <a:chOff x="3216" y="1152"/>
            <a:chExt cx="1248" cy="1920"/>
          </a:xfrm>
        </p:grpSpPr>
        <p:sp>
          <p:nvSpPr>
            <p:cNvPr id="183301" name="Rectangle 5">
              <a:extLst>
                <a:ext uri="{FF2B5EF4-FFF2-40B4-BE49-F238E27FC236}">
                  <a16:creationId xmlns:a16="http://schemas.microsoft.com/office/drawing/2014/main" id="{70F383B3-9321-EB4D-9EAF-228EEAE0D8DB}"/>
                </a:ext>
              </a:extLst>
            </p:cNvPr>
            <p:cNvSpPr>
              <a:spLocks noChangeArrowheads="1"/>
            </p:cNvSpPr>
            <p:nvPr/>
          </p:nvSpPr>
          <p:spPr bwMode="auto">
            <a:xfrm>
              <a:off x="3216" y="1152"/>
              <a:ext cx="1248" cy="19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83302" name="Group 6">
              <a:extLst>
                <a:ext uri="{FF2B5EF4-FFF2-40B4-BE49-F238E27FC236}">
                  <a16:creationId xmlns:a16="http://schemas.microsoft.com/office/drawing/2014/main" id="{1726E3A1-35A2-6542-8889-3E57B929759F}"/>
                </a:ext>
              </a:extLst>
            </p:cNvPr>
            <p:cNvGrpSpPr>
              <a:grpSpLocks/>
            </p:cNvGrpSpPr>
            <p:nvPr/>
          </p:nvGrpSpPr>
          <p:grpSpPr bwMode="auto">
            <a:xfrm flipH="1">
              <a:off x="3393" y="1307"/>
              <a:ext cx="991" cy="1584"/>
              <a:chOff x="96" y="678"/>
              <a:chExt cx="2207" cy="3528"/>
            </a:xfrm>
          </p:grpSpPr>
          <p:sp>
            <p:nvSpPr>
              <p:cNvPr id="183303" name="Oval 7">
                <a:extLst>
                  <a:ext uri="{FF2B5EF4-FFF2-40B4-BE49-F238E27FC236}">
                    <a16:creationId xmlns:a16="http://schemas.microsoft.com/office/drawing/2014/main" id="{33FAB44B-015B-F142-848D-2349422D52CF}"/>
                  </a:ext>
                </a:extLst>
              </p:cNvPr>
              <p:cNvSpPr>
                <a:spLocks noChangeArrowheads="1"/>
              </p:cNvSpPr>
              <p:nvPr/>
            </p:nvSpPr>
            <p:spPr bwMode="auto">
              <a:xfrm rot="1270692">
                <a:off x="1362" y="2499"/>
                <a:ext cx="270" cy="27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sp>
            <p:nvSpPr>
              <p:cNvPr id="183304" name="Oval 8">
                <a:extLst>
                  <a:ext uri="{FF2B5EF4-FFF2-40B4-BE49-F238E27FC236}">
                    <a16:creationId xmlns:a16="http://schemas.microsoft.com/office/drawing/2014/main" id="{21CC37B8-0AB7-954C-95F8-8EE8217F0C26}"/>
                  </a:ext>
                </a:extLst>
              </p:cNvPr>
              <p:cNvSpPr>
                <a:spLocks noChangeArrowheads="1"/>
              </p:cNvSpPr>
              <p:nvPr/>
            </p:nvSpPr>
            <p:spPr bwMode="auto">
              <a:xfrm rot="1270692">
                <a:off x="767" y="678"/>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183305" name="AutoShape 9">
                <a:extLst>
                  <a:ext uri="{FF2B5EF4-FFF2-40B4-BE49-F238E27FC236}">
                    <a16:creationId xmlns:a16="http://schemas.microsoft.com/office/drawing/2014/main" id="{0C03D777-040D-5B4D-A2BA-D20682B19434}"/>
                  </a:ext>
                </a:extLst>
              </p:cNvPr>
              <p:cNvCxnSpPr>
                <a:cxnSpLocks noChangeShapeType="1"/>
              </p:cNvCxnSpPr>
              <p:nvPr/>
            </p:nvCxnSpPr>
            <p:spPr bwMode="auto">
              <a:xfrm flipH="1" flipV="1">
                <a:off x="956" y="936"/>
                <a:ext cx="486" cy="1574"/>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3306" name="Oval 10">
                <a:extLst>
                  <a:ext uri="{FF2B5EF4-FFF2-40B4-BE49-F238E27FC236}">
                    <a16:creationId xmlns:a16="http://schemas.microsoft.com/office/drawing/2014/main" id="{1075DB62-6960-A440-AAB8-BDD194667FA8}"/>
                  </a:ext>
                </a:extLst>
              </p:cNvPr>
              <p:cNvSpPr>
                <a:spLocks noChangeArrowheads="1"/>
              </p:cNvSpPr>
              <p:nvPr/>
            </p:nvSpPr>
            <p:spPr bwMode="auto">
              <a:xfrm rot="1270692">
                <a:off x="1962" y="2442"/>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183307" name="AutoShape 11">
                <a:extLst>
                  <a:ext uri="{FF2B5EF4-FFF2-40B4-BE49-F238E27FC236}">
                    <a16:creationId xmlns:a16="http://schemas.microsoft.com/office/drawing/2014/main" id="{2FBBA021-11A2-E14A-A963-0B314C0A5FCC}"/>
                  </a:ext>
                </a:extLst>
              </p:cNvPr>
              <p:cNvCxnSpPr>
                <a:cxnSpLocks noChangeShapeType="1"/>
              </p:cNvCxnSpPr>
              <p:nvPr/>
            </p:nvCxnSpPr>
            <p:spPr bwMode="auto">
              <a:xfrm flipV="1">
                <a:off x="1620" y="2528"/>
                <a:ext cx="351" cy="5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3308" name="Oval 12">
                <a:extLst>
                  <a:ext uri="{FF2B5EF4-FFF2-40B4-BE49-F238E27FC236}">
                    <a16:creationId xmlns:a16="http://schemas.microsoft.com/office/drawing/2014/main" id="{6D7D8562-4C63-2849-98D7-1CC49A73ABF0}"/>
                  </a:ext>
                </a:extLst>
              </p:cNvPr>
              <p:cNvSpPr>
                <a:spLocks noChangeArrowheads="1"/>
              </p:cNvSpPr>
              <p:nvPr/>
            </p:nvSpPr>
            <p:spPr bwMode="auto">
              <a:xfrm rot="1270692">
                <a:off x="2033" y="3192"/>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183309" name="AutoShape 13">
                <a:extLst>
                  <a:ext uri="{FF2B5EF4-FFF2-40B4-BE49-F238E27FC236}">
                    <a16:creationId xmlns:a16="http://schemas.microsoft.com/office/drawing/2014/main" id="{5D87D33E-BC79-0E45-AE34-18EAE14F1FE5}"/>
                  </a:ext>
                </a:extLst>
              </p:cNvPr>
              <p:cNvCxnSpPr>
                <a:cxnSpLocks noChangeShapeType="1"/>
              </p:cNvCxnSpPr>
              <p:nvPr/>
            </p:nvCxnSpPr>
            <p:spPr bwMode="auto">
              <a:xfrm>
                <a:off x="1551" y="2757"/>
                <a:ext cx="491" cy="52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3310" name="Oval 14">
                <a:extLst>
                  <a:ext uri="{FF2B5EF4-FFF2-40B4-BE49-F238E27FC236}">
                    <a16:creationId xmlns:a16="http://schemas.microsoft.com/office/drawing/2014/main" id="{710BEC8B-BCE3-4444-88B6-94C72E7689B1}"/>
                  </a:ext>
                </a:extLst>
              </p:cNvPr>
              <p:cNvSpPr>
                <a:spLocks noChangeArrowheads="1"/>
              </p:cNvSpPr>
              <p:nvPr/>
            </p:nvSpPr>
            <p:spPr bwMode="auto">
              <a:xfrm rot="1270692">
                <a:off x="1528" y="3937"/>
                <a:ext cx="270" cy="269"/>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183311" name="AutoShape 15">
                <a:extLst>
                  <a:ext uri="{FF2B5EF4-FFF2-40B4-BE49-F238E27FC236}">
                    <a16:creationId xmlns:a16="http://schemas.microsoft.com/office/drawing/2014/main" id="{32943A0F-F620-6B46-85A8-134A0793EE71}"/>
                  </a:ext>
                </a:extLst>
              </p:cNvPr>
              <p:cNvCxnSpPr>
                <a:cxnSpLocks noChangeShapeType="1"/>
              </p:cNvCxnSpPr>
              <p:nvPr/>
            </p:nvCxnSpPr>
            <p:spPr bwMode="auto">
              <a:xfrm>
                <a:off x="1551" y="2757"/>
                <a:ext cx="57" cy="1191"/>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3312" name="Oval 16">
                <a:extLst>
                  <a:ext uri="{FF2B5EF4-FFF2-40B4-BE49-F238E27FC236}">
                    <a16:creationId xmlns:a16="http://schemas.microsoft.com/office/drawing/2014/main" id="{2B095BC5-B419-E14C-B602-0B3F4A741042}"/>
                  </a:ext>
                </a:extLst>
              </p:cNvPr>
              <p:cNvSpPr>
                <a:spLocks noChangeArrowheads="1"/>
              </p:cNvSpPr>
              <p:nvPr/>
            </p:nvSpPr>
            <p:spPr bwMode="auto">
              <a:xfrm rot="1270692">
                <a:off x="96" y="3526"/>
                <a:ext cx="270" cy="27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3200">
                  <a:latin typeface="Times New Roman" panose="02020603050405020304" pitchFamily="18" charset="0"/>
                  <a:cs typeface="Times New Roman" panose="02020603050405020304" pitchFamily="18" charset="0"/>
                </a:endParaRPr>
              </a:p>
            </p:txBody>
          </p:sp>
          <p:cxnSp>
            <p:nvCxnSpPr>
              <p:cNvPr id="183313" name="AutoShape 17">
                <a:extLst>
                  <a:ext uri="{FF2B5EF4-FFF2-40B4-BE49-F238E27FC236}">
                    <a16:creationId xmlns:a16="http://schemas.microsoft.com/office/drawing/2014/main" id="{3A88B179-AEF9-2140-B904-9C1D7AC23EB3}"/>
                  </a:ext>
                </a:extLst>
              </p:cNvPr>
              <p:cNvCxnSpPr>
                <a:cxnSpLocks noChangeShapeType="1"/>
              </p:cNvCxnSpPr>
              <p:nvPr/>
            </p:nvCxnSpPr>
            <p:spPr bwMode="auto">
              <a:xfrm flipH="1">
                <a:off x="279" y="2688"/>
                <a:ext cx="1094" cy="847"/>
              </a:xfrm>
              <a:prstGeom prst="straightConnector1">
                <a:avLst/>
              </a:prstGeom>
              <a:noFill/>
              <a:ln w="762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36532042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Text Box 3">
            <a:extLst>
              <a:ext uri="{FF2B5EF4-FFF2-40B4-BE49-F238E27FC236}">
                <a16:creationId xmlns:a16="http://schemas.microsoft.com/office/drawing/2014/main" id="{45EC6FD8-7C7F-D24B-800A-934146F9B6C6}"/>
              </a:ext>
            </a:extLst>
          </p:cNvPr>
          <p:cNvSpPr txBox="1">
            <a:spLocks noChangeArrowheads="1"/>
          </p:cNvSpPr>
          <p:nvPr/>
        </p:nvSpPr>
        <p:spPr bwMode="auto">
          <a:xfrm>
            <a:off x="2006600" y="3581400"/>
            <a:ext cx="260199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4400"/>
              <a:t>μ</a:t>
            </a:r>
            <a:r>
              <a:rPr lang="en-US" altLang="en-US" sz="4400"/>
              <a:t> = 1.9308</a:t>
            </a:r>
            <a:endParaRPr lang="el-GR" altLang="en-US" sz="4400"/>
          </a:p>
        </p:txBody>
      </p:sp>
      <p:sp>
        <p:nvSpPr>
          <p:cNvPr id="184324" name="Rectangle 4">
            <a:extLst>
              <a:ext uri="{FF2B5EF4-FFF2-40B4-BE49-F238E27FC236}">
                <a16:creationId xmlns:a16="http://schemas.microsoft.com/office/drawing/2014/main" id="{D357F1D0-93A0-304E-94FB-39AEF9180722}"/>
              </a:ext>
            </a:extLst>
          </p:cNvPr>
          <p:cNvSpPr>
            <a:spLocks noChangeArrowheads="1"/>
          </p:cNvSpPr>
          <p:nvPr/>
        </p:nvSpPr>
        <p:spPr bwMode="auto">
          <a:xfrm>
            <a:off x="1308100" y="669925"/>
            <a:ext cx="6667500"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84325" name="Rectangle 5">
            <a:extLst>
              <a:ext uri="{FF2B5EF4-FFF2-40B4-BE49-F238E27FC236}">
                <a16:creationId xmlns:a16="http://schemas.microsoft.com/office/drawing/2014/main" id="{38DDFC4C-2540-0441-83EA-953D43C1CDD0}"/>
              </a:ext>
            </a:extLst>
          </p:cNvPr>
          <p:cNvSpPr>
            <a:spLocks noChangeArrowheads="1"/>
          </p:cNvSpPr>
          <p:nvPr/>
        </p:nvSpPr>
        <p:spPr bwMode="auto">
          <a:xfrm>
            <a:off x="1308100" y="669925"/>
            <a:ext cx="6667500" cy="4603750"/>
          </a:xfrm>
          <a:prstGeom prst="rect">
            <a:avLst/>
          </a:prstGeom>
          <a:noFill/>
          <a:ln w="349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26" name="Line 6">
            <a:extLst>
              <a:ext uri="{FF2B5EF4-FFF2-40B4-BE49-F238E27FC236}">
                <a16:creationId xmlns:a16="http://schemas.microsoft.com/office/drawing/2014/main" id="{57C4983F-4D93-A64C-8E0A-2CB4FF6B4AC5}"/>
              </a:ext>
            </a:extLst>
          </p:cNvPr>
          <p:cNvSpPr>
            <a:spLocks noChangeShapeType="1"/>
          </p:cNvSpPr>
          <p:nvPr/>
        </p:nvSpPr>
        <p:spPr bwMode="auto">
          <a:xfrm>
            <a:off x="1308100" y="669925"/>
            <a:ext cx="1588" cy="46037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7" name="Line 7">
            <a:extLst>
              <a:ext uri="{FF2B5EF4-FFF2-40B4-BE49-F238E27FC236}">
                <a16:creationId xmlns:a16="http://schemas.microsoft.com/office/drawing/2014/main" id="{F4487623-2B1C-3347-97B9-FFDDFAE29483}"/>
              </a:ext>
            </a:extLst>
          </p:cNvPr>
          <p:cNvSpPr>
            <a:spLocks noChangeShapeType="1"/>
          </p:cNvSpPr>
          <p:nvPr/>
        </p:nvSpPr>
        <p:spPr bwMode="auto">
          <a:xfrm>
            <a:off x="1228725" y="5273675"/>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8" name="Line 8">
            <a:extLst>
              <a:ext uri="{FF2B5EF4-FFF2-40B4-BE49-F238E27FC236}">
                <a16:creationId xmlns:a16="http://schemas.microsoft.com/office/drawing/2014/main" id="{843B11AD-081E-7448-BD70-8113529BC48A}"/>
              </a:ext>
            </a:extLst>
          </p:cNvPr>
          <p:cNvSpPr>
            <a:spLocks noChangeShapeType="1"/>
          </p:cNvSpPr>
          <p:nvPr/>
        </p:nvSpPr>
        <p:spPr bwMode="auto">
          <a:xfrm>
            <a:off x="1228725" y="4760913"/>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29" name="Line 9">
            <a:extLst>
              <a:ext uri="{FF2B5EF4-FFF2-40B4-BE49-F238E27FC236}">
                <a16:creationId xmlns:a16="http://schemas.microsoft.com/office/drawing/2014/main" id="{C991B3D1-AA94-D042-80B6-718B8F9A4E5A}"/>
              </a:ext>
            </a:extLst>
          </p:cNvPr>
          <p:cNvSpPr>
            <a:spLocks noChangeShapeType="1"/>
          </p:cNvSpPr>
          <p:nvPr/>
        </p:nvSpPr>
        <p:spPr bwMode="auto">
          <a:xfrm>
            <a:off x="1228725" y="4248150"/>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0" name="Line 10">
            <a:extLst>
              <a:ext uri="{FF2B5EF4-FFF2-40B4-BE49-F238E27FC236}">
                <a16:creationId xmlns:a16="http://schemas.microsoft.com/office/drawing/2014/main" id="{85C21492-097A-F546-AE6A-EAC01E391F1D}"/>
              </a:ext>
            </a:extLst>
          </p:cNvPr>
          <p:cNvSpPr>
            <a:spLocks noChangeShapeType="1"/>
          </p:cNvSpPr>
          <p:nvPr/>
        </p:nvSpPr>
        <p:spPr bwMode="auto">
          <a:xfrm>
            <a:off x="1228725" y="3735388"/>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1" name="Line 11">
            <a:extLst>
              <a:ext uri="{FF2B5EF4-FFF2-40B4-BE49-F238E27FC236}">
                <a16:creationId xmlns:a16="http://schemas.microsoft.com/office/drawing/2014/main" id="{97DBBCC8-AFA3-7B49-A4E1-3A61EBB08A5B}"/>
              </a:ext>
            </a:extLst>
          </p:cNvPr>
          <p:cNvSpPr>
            <a:spLocks noChangeShapeType="1"/>
          </p:cNvSpPr>
          <p:nvPr/>
        </p:nvSpPr>
        <p:spPr bwMode="auto">
          <a:xfrm>
            <a:off x="1228725" y="3222625"/>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2" name="Line 12">
            <a:extLst>
              <a:ext uri="{FF2B5EF4-FFF2-40B4-BE49-F238E27FC236}">
                <a16:creationId xmlns:a16="http://schemas.microsoft.com/office/drawing/2014/main" id="{6FC541C4-F04F-3D47-A69B-D4EC097F6935}"/>
              </a:ext>
            </a:extLst>
          </p:cNvPr>
          <p:cNvSpPr>
            <a:spLocks noChangeShapeType="1"/>
          </p:cNvSpPr>
          <p:nvPr/>
        </p:nvSpPr>
        <p:spPr bwMode="auto">
          <a:xfrm>
            <a:off x="1228725" y="2720975"/>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3" name="Line 13">
            <a:extLst>
              <a:ext uri="{FF2B5EF4-FFF2-40B4-BE49-F238E27FC236}">
                <a16:creationId xmlns:a16="http://schemas.microsoft.com/office/drawing/2014/main" id="{D2770566-88AD-2F43-885E-50E3A70AE031}"/>
              </a:ext>
            </a:extLst>
          </p:cNvPr>
          <p:cNvSpPr>
            <a:spLocks noChangeShapeType="1"/>
          </p:cNvSpPr>
          <p:nvPr/>
        </p:nvSpPr>
        <p:spPr bwMode="auto">
          <a:xfrm>
            <a:off x="1228725" y="2208213"/>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4" name="Line 14">
            <a:extLst>
              <a:ext uri="{FF2B5EF4-FFF2-40B4-BE49-F238E27FC236}">
                <a16:creationId xmlns:a16="http://schemas.microsoft.com/office/drawing/2014/main" id="{98424402-34A1-AE4C-A410-DC17E6CFE4DF}"/>
              </a:ext>
            </a:extLst>
          </p:cNvPr>
          <p:cNvSpPr>
            <a:spLocks noChangeShapeType="1"/>
          </p:cNvSpPr>
          <p:nvPr/>
        </p:nvSpPr>
        <p:spPr bwMode="auto">
          <a:xfrm>
            <a:off x="1228725" y="1695450"/>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5" name="Line 15">
            <a:extLst>
              <a:ext uri="{FF2B5EF4-FFF2-40B4-BE49-F238E27FC236}">
                <a16:creationId xmlns:a16="http://schemas.microsoft.com/office/drawing/2014/main" id="{3D177D35-FC78-2F43-BA2F-28BA96AF34DE}"/>
              </a:ext>
            </a:extLst>
          </p:cNvPr>
          <p:cNvSpPr>
            <a:spLocks noChangeShapeType="1"/>
          </p:cNvSpPr>
          <p:nvPr/>
        </p:nvSpPr>
        <p:spPr bwMode="auto">
          <a:xfrm>
            <a:off x="1228725" y="1182688"/>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6" name="Line 16">
            <a:extLst>
              <a:ext uri="{FF2B5EF4-FFF2-40B4-BE49-F238E27FC236}">
                <a16:creationId xmlns:a16="http://schemas.microsoft.com/office/drawing/2014/main" id="{E45A4F1D-5EC7-7745-BD4B-2CD1CA8D55F5}"/>
              </a:ext>
            </a:extLst>
          </p:cNvPr>
          <p:cNvSpPr>
            <a:spLocks noChangeShapeType="1"/>
          </p:cNvSpPr>
          <p:nvPr/>
        </p:nvSpPr>
        <p:spPr bwMode="auto">
          <a:xfrm>
            <a:off x="1228725" y="669925"/>
            <a:ext cx="79375" cy="158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8" name="Line 18">
            <a:extLst>
              <a:ext uri="{FF2B5EF4-FFF2-40B4-BE49-F238E27FC236}">
                <a16:creationId xmlns:a16="http://schemas.microsoft.com/office/drawing/2014/main" id="{5C66D091-0E7B-2642-845C-59E70ED82393}"/>
              </a:ext>
            </a:extLst>
          </p:cNvPr>
          <p:cNvSpPr>
            <a:spLocks noChangeShapeType="1"/>
          </p:cNvSpPr>
          <p:nvPr/>
        </p:nvSpPr>
        <p:spPr bwMode="auto">
          <a:xfrm flipV="1">
            <a:off x="1308100" y="5273675"/>
            <a:ext cx="1588" cy="79375"/>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39" name="Line 19">
            <a:extLst>
              <a:ext uri="{FF2B5EF4-FFF2-40B4-BE49-F238E27FC236}">
                <a16:creationId xmlns:a16="http://schemas.microsoft.com/office/drawing/2014/main" id="{0761136F-0051-E84E-9A42-8BEAA0FEB9E9}"/>
              </a:ext>
            </a:extLst>
          </p:cNvPr>
          <p:cNvSpPr>
            <a:spLocks noChangeShapeType="1"/>
          </p:cNvSpPr>
          <p:nvPr/>
        </p:nvSpPr>
        <p:spPr bwMode="auto">
          <a:xfrm flipV="1">
            <a:off x="2971800" y="5273675"/>
            <a:ext cx="1588" cy="79375"/>
          </a:xfrm>
          <a:prstGeom prst="line">
            <a:avLst/>
          </a:prstGeom>
          <a:noFill/>
          <a:ln w="222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40" name="Line 20">
            <a:extLst>
              <a:ext uri="{FF2B5EF4-FFF2-40B4-BE49-F238E27FC236}">
                <a16:creationId xmlns:a16="http://schemas.microsoft.com/office/drawing/2014/main" id="{A580F54F-1AA5-1341-8CDF-B386614D18E0}"/>
              </a:ext>
            </a:extLst>
          </p:cNvPr>
          <p:cNvSpPr>
            <a:spLocks noChangeShapeType="1"/>
          </p:cNvSpPr>
          <p:nvPr/>
        </p:nvSpPr>
        <p:spPr bwMode="auto">
          <a:xfrm flipV="1">
            <a:off x="4646613" y="5273675"/>
            <a:ext cx="1588" cy="79375"/>
          </a:xfrm>
          <a:prstGeom prst="line">
            <a:avLst/>
          </a:prstGeom>
          <a:noFill/>
          <a:ln w="222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41" name="Line 21">
            <a:extLst>
              <a:ext uri="{FF2B5EF4-FFF2-40B4-BE49-F238E27FC236}">
                <a16:creationId xmlns:a16="http://schemas.microsoft.com/office/drawing/2014/main" id="{DB13D8E1-D96A-F34F-854D-6F30832521D8}"/>
              </a:ext>
            </a:extLst>
          </p:cNvPr>
          <p:cNvSpPr>
            <a:spLocks noChangeShapeType="1"/>
          </p:cNvSpPr>
          <p:nvPr/>
        </p:nvSpPr>
        <p:spPr bwMode="auto">
          <a:xfrm flipV="1">
            <a:off x="6311900" y="5273675"/>
            <a:ext cx="1588" cy="79375"/>
          </a:xfrm>
          <a:prstGeom prst="line">
            <a:avLst/>
          </a:prstGeom>
          <a:noFill/>
          <a:ln w="222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42" name="Line 22">
            <a:extLst>
              <a:ext uri="{FF2B5EF4-FFF2-40B4-BE49-F238E27FC236}">
                <a16:creationId xmlns:a16="http://schemas.microsoft.com/office/drawing/2014/main" id="{356EA457-FA48-B54B-BA29-4530DCCF9DF5}"/>
              </a:ext>
            </a:extLst>
          </p:cNvPr>
          <p:cNvSpPr>
            <a:spLocks noChangeShapeType="1"/>
          </p:cNvSpPr>
          <p:nvPr/>
        </p:nvSpPr>
        <p:spPr bwMode="auto">
          <a:xfrm flipV="1">
            <a:off x="7975600" y="5273675"/>
            <a:ext cx="1588" cy="79375"/>
          </a:xfrm>
          <a:prstGeom prst="line">
            <a:avLst/>
          </a:prstGeom>
          <a:noFill/>
          <a:ln w="22225">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343" name="Oval 23">
            <a:extLst>
              <a:ext uri="{FF2B5EF4-FFF2-40B4-BE49-F238E27FC236}">
                <a16:creationId xmlns:a16="http://schemas.microsoft.com/office/drawing/2014/main" id="{546D7D39-8FA2-904D-9616-23A42ABE5DC0}"/>
              </a:ext>
            </a:extLst>
          </p:cNvPr>
          <p:cNvSpPr>
            <a:spLocks noChangeArrowheads="1"/>
          </p:cNvSpPr>
          <p:nvPr/>
        </p:nvSpPr>
        <p:spPr bwMode="auto">
          <a:xfrm>
            <a:off x="2219325" y="1603375"/>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44" name="Oval 24">
            <a:extLst>
              <a:ext uri="{FF2B5EF4-FFF2-40B4-BE49-F238E27FC236}">
                <a16:creationId xmlns:a16="http://schemas.microsoft.com/office/drawing/2014/main" id="{EC1081F1-96A9-B547-B83D-CCAACDFD2F51}"/>
              </a:ext>
            </a:extLst>
          </p:cNvPr>
          <p:cNvSpPr>
            <a:spLocks noChangeArrowheads="1"/>
          </p:cNvSpPr>
          <p:nvPr/>
        </p:nvSpPr>
        <p:spPr bwMode="auto">
          <a:xfrm>
            <a:off x="3370263" y="1900238"/>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45" name="Oval 25">
            <a:extLst>
              <a:ext uri="{FF2B5EF4-FFF2-40B4-BE49-F238E27FC236}">
                <a16:creationId xmlns:a16="http://schemas.microsoft.com/office/drawing/2014/main" id="{B37D637E-6F5C-464F-B97D-E798A1857AF4}"/>
              </a:ext>
            </a:extLst>
          </p:cNvPr>
          <p:cNvSpPr>
            <a:spLocks noChangeArrowheads="1"/>
          </p:cNvSpPr>
          <p:nvPr/>
        </p:nvSpPr>
        <p:spPr bwMode="auto">
          <a:xfrm>
            <a:off x="4054475" y="2093913"/>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46" name="Oval 26">
            <a:extLst>
              <a:ext uri="{FF2B5EF4-FFF2-40B4-BE49-F238E27FC236}">
                <a16:creationId xmlns:a16="http://schemas.microsoft.com/office/drawing/2014/main" id="{2DFA0B31-BC91-FC41-8751-6EA3A8E9AC75}"/>
              </a:ext>
            </a:extLst>
          </p:cNvPr>
          <p:cNvSpPr>
            <a:spLocks noChangeArrowheads="1"/>
          </p:cNvSpPr>
          <p:nvPr/>
        </p:nvSpPr>
        <p:spPr bwMode="auto">
          <a:xfrm>
            <a:off x="4533900" y="2298700"/>
            <a:ext cx="169863" cy="171450"/>
          </a:xfrm>
          <a:prstGeom prst="ellipse">
            <a:avLst/>
          </a:prstGeom>
          <a:solidFill>
            <a:srgbClr val="FF9900"/>
          </a:solidFill>
          <a:ln w="11113">
            <a:solidFill>
              <a:srgbClr val="FF9900"/>
            </a:solidFill>
            <a:round/>
            <a:headEnd/>
            <a:tailEnd/>
          </a:ln>
        </p:spPr>
        <p:txBody>
          <a:bodyPr/>
          <a:lstStyle/>
          <a:p>
            <a:endParaRPr lang="en-US"/>
          </a:p>
        </p:txBody>
      </p:sp>
      <p:sp>
        <p:nvSpPr>
          <p:cNvPr id="184347" name="Oval 27">
            <a:extLst>
              <a:ext uri="{FF2B5EF4-FFF2-40B4-BE49-F238E27FC236}">
                <a16:creationId xmlns:a16="http://schemas.microsoft.com/office/drawing/2014/main" id="{1C80E0EB-D26A-F947-8C8F-4A2725D4D7B7}"/>
              </a:ext>
            </a:extLst>
          </p:cNvPr>
          <p:cNvSpPr>
            <a:spLocks noChangeArrowheads="1"/>
          </p:cNvSpPr>
          <p:nvPr/>
        </p:nvSpPr>
        <p:spPr bwMode="auto">
          <a:xfrm>
            <a:off x="4897438" y="2516188"/>
            <a:ext cx="171450" cy="169863"/>
          </a:xfrm>
          <a:prstGeom prst="ellipse">
            <a:avLst/>
          </a:prstGeom>
          <a:solidFill>
            <a:srgbClr val="FF9900"/>
          </a:solidFill>
          <a:ln w="11113">
            <a:solidFill>
              <a:srgbClr val="FF9900"/>
            </a:solidFill>
            <a:round/>
            <a:headEnd/>
            <a:tailEnd/>
          </a:ln>
        </p:spPr>
        <p:txBody>
          <a:bodyPr/>
          <a:lstStyle/>
          <a:p>
            <a:endParaRPr lang="en-US"/>
          </a:p>
        </p:txBody>
      </p:sp>
      <p:sp>
        <p:nvSpPr>
          <p:cNvPr id="184348" name="Oval 28">
            <a:extLst>
              <a:ext uri="{FF2B5EF4-FFF2-40B4-BE49-F238E27FC236}">
                <a16:creationId xmlns:a16="http://schemas.microsoft.com/office/drawing/2014/main" id="{160A0CC4-B397-A740-B903-592CA1E090B8}"/>
              </a:ext>
            </a:extLst>
          </p:cNvPr>
          <p:cNvSpPr>
            <a:spLocks noChangeArrowheads="1"/>
          </p:cNvSpPr>
          <p:nvPr/>
        </p:nvSpPr>
        <p:spPr bwMode="auto">
          <a:xfrm>
            <a:off x="5205413" y="2709863"/>
            <a:ext cx="171450" cy="169863"/>
          </a:xfrm>
          <a:prstGeom prst="ellipse">
            <a:avLst/>
          </a:prstGeom>
          <a:solidFill>
            <a:srgbClr val="FF9900"/>
          </a:solidFill>
          <a:ln w="11113">
            <a:solidFill>
              <a:srgbClr val="FF9900"/>
            </a:solidFill>
            <a:round/>
            <a:headEnd/>
            <a:tailEnd/>
          </a:ln>
        </p:spPr>
        <p:txBody>
          <a:bodyPr/>
          <a:lstStyle/>
          <a:p>
            <a:endParaRPr lang="en-US"/>
          </a:p>
        </p:txBody>
      </p:sp>
      <p:sp>
        <p:nvSpPr>
          <p:cNvPr id="184349" name="Oval 29">
            <a:extLst>
              <a:ext uri="{FF2B5EF4-FFF2-40B4-BE49-F238E27FC236}">
                <a16:creationId xmlns:a16="http://schemas.microsoft.com/office/drawing/2014/main" id="{C97A79B2-F2B3-A642-9417-82817EA5A499}"/>
              </a:ext>
            </a:extLst>
          </p:cNvPr>
          <p:cNvSpPr>
            <a:spLocks noChangeArrowheads="1"/>
          </p:cNvSpPr>
          <p:nvPr/>
        </p:nvSpPr>
        <p:spPr bwMode="auto">
          <a:xfrm>
            <a:off x="5456238" y="2835275"/>
            <a:ext cx="171450" cy="169863"/>
          </a:xfrm>
          <a:prstGeom prst="ellipse">
            <a:avLst/>
          </a:prstGeom>
          <a:solidFill>
            <a:srgbClr val="FF9900"/>
          </a:solidFill>
          <a:ln w="11113">
            <a:solidFill>
              <a:srgbClr val="FF9900"/>
            </a:solidFill>
            <a:round/>
            <a:headEnd/>
            <a:tailEnd/>
          </a:ln>
        </p:spPr>
        <p:txBody>
          <a:bodyPr/>
          <a:lstStyle/>
          <a:p>
            <a:endParaRPr lang="en-US"/>
          </a:p>
        </p:txBody>
      </p:sp>
      <p:sp>
        <p:nvSpPr>
          <p:cNvPr id="184350" name="Oval 30">
            <a:extLst>
              <a:ext uri="{FF2B5EF4-FFF2-40B4-BE49-F238E27FC236}">
                <a16:creationId xmlns:a16="http://schemas.microsoft.com/office/drawing/2014/main" id="{64C1C560-8288-6F47-B2B9-47481C522C32}"/>
              </a:ext>
            </a:extLst>
          </p:cNvPr>
          <p:cNvSpPr>
            <a:spLocks noChangeArrowheads="1"/>
          </p:cNvSpPr>
          <p:nvPr/>
        </p:nvSpPr>
        <p:spPr bwMode="auto">
          <a:xfrm>
            <a:off x="5684838" y="2925763"/>
            <a:ext cx="169863" cy="171450"/>
          </a:xfrm>
          <a:prstGeom prst="ellipse">
            <a:avLst/>
          </a:prstGeom>
          <a:solidFill>
            <a:srgbClr val="FF9900"/>
          </a:solidFill>
          <a:ln w="11113">
            <a:solidFill>
              <a:srgbClr val="FF9900"/>
            </a:solidFill>
            <a:round/>
            <a:headEnd/>
            <a:tailEnd/>
          </a:ln>
        </p:spPr>
        <p:txBody>
          <a:bodyPr/>
          <a:lstStyle/>
          <a:p>
            <a:endParaRPr lang="en-US"/>
          </a:p>
        </p:txBody>
      </p:sp>
      <p:sp>
        <p:nvSpPr>
          <p:cNvPr id="184351" name="Oval 31">
            <a:extLst>
              <a:ext uri="{FF2B5EF4-FFF2-40B4-BE49-F238E27FC236}">
                <a16:creationId xmlns:a16="http://schemas.microsoft.com/office/drawing/2014/main" id="{688A2A0D-2A5C-434D-A9BC-EC7B9982D507}"/>
              </a:ext>
            </a:extLst>
          </p:cNvPr>
          <p:cNvSpPr>
            <a:spLocks noChangeArrowheads="1"/>
          </p:cNvSpPr>
          <p:nvPr/>
        </p:nvSpPr>
        <p:spPr bwMode="auto">
          <a:xfrm>
            <a:off x="5878513" y="3290888"/>
            <a:ext cx="169863" cy="169863"/>
          </a:xfrm>
          <a:prstGeom prst="ellipse">
            <a:avLst/>
          </a:prstGeom>
          <a:solidFill>
            <a:srgbClr val="FF9900"/>
          </a:solidFill>
          <a:ln w="11113">
            <a:solidFill>
              <a:srgbClr val="FF9900"/>
            </a:solidFill>
            <a:round/>
            <a:headEnd/>
            <a:tailEnd/>
          </a:ln>
        </p:spPr>
        <p:txBody>
          <a:bodyPr/>
          <a:lstStyle/>
          <a:p>
            <a:endParaRPr lang="en-US"/>
          </a:p>
        </p:txBody>
      </p:sp>
      <p:sp>
        <p:nvSpPr>
          <p:cNvPr id="184352" name="Oval 32">
            <a:extLst>
              <a:ext uri="{FF2B5EF4-FFF2-40B4-BE49-F238E27FC236}">
                <a16:creationId xmlns:a16="http://schemas.microsoft.com/office/drawing/2014/main" id="{17461320-2217-B74D-848C-E3040EC5D7F0}"/>
              </a:ext>
            </a:extLst>
          </p:cNvPr>
          <p:cNvSpPr>
            <a:spLocks noChangeArrowheads="1"/>
          </p:cNvSpPr>
          <p:nvPr/>
        </p:nvSpPr>
        <p:spPr bwMode="auto">
          <a:xfrm>
            <a:off x="6061075" y="3405188"/>
            <a:ext cx="169863" cy="169863"/>
          </a:xfrm>
          <a:prstGeom prst="ellipse">
            <a:avLst/>
          </a:prstGeom>
          <a:solidFill>
            <a:srgbClr val="FF9900"/>
          </a:solidFill>
          <a:ln w="11113">
            <a:solidFill>
              <a:srgbClr val="FF9900"/>
            </a:solidFill>
            <a:round/>
            <a:headEnd/>
            <a:tailEnd/>
          </a:ln>
        </p:spPr>
        <p:txBody>
          <a:bodyPr/>
          <a:lstStyle/>
          <a:p>
            <a:endParaRPr lang="en-US"/>
          </a:p>
        </p:txBody>
      </p:sp>
      <p:sp>
        <p:nvSpPr>
          <p:cNvPr id="184353" name="Oval 33">
            <a:extLst>
              <a:ext uri="{FF2B5EF4-FFF2-40B4-BE49-F238E27FC236}">
                <a16:creationId xmlns:a16="http://schemas.microsoft.com/office/drawing/2014/main" id="{E81D6F52-3B27-FB48-BFB4-EBF0B5807DD1}"/>
              </a:ext>
            </a:extLst>
          </p:cNvPr>
          <p:cNvSpPr>
            <a:spLocks noChangeArrowheads="1"/>
          </p:cNvSpPr>
          <p:nvPr/>
        </p:nvSpPr>
        <p:spPr bwMode="auto">
          <a:xfrm>
            <a:off x="6219825" y="3575050"/>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54" name="Oval 34">
            <a:extLst>
              <a:ext uri="{FF2B5EF4-FFF2-40B4-BE49-F238E27FC236}">
                <a16:creationId xmlns:a16="http://schemas.microsoft.com/office/drawing/2014/main" id="{308A90C4-3E8B-0647-81F8-70866FF68463}"/>
              </a:ext>
            </a:extLst>
          </p:cNvPr>
          <p:cNvSpPr>
            <a:spLocks noChangeArrowheads="1"/>
          </p:cNvSpPr>
          <p:nvPr/>
        </p:nvSpPr>
        <p:spPr bwMode="auto">
          <a:xfrm>
            <a:off x="6356350" y="3517900"/>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55" name="Oval 35">
            <a:extLst>
              <a:ext uri="{FF2B5EF4-FFF2-40B4-BE49-F238E27FC236}">
                <a16:creationId xmlns:a16="http://schemas.microsoft.com/office/drawing/2014/main" id="{42FD4AC1-EACC-3449-9D02-A050AFCC6D61}"/>
              </a:ext>
            </a:extLst>
          </p:cNvPr>
          <p:cNvSpPr>
            <a:spLocks noChangeArrowheads="1"/>
          </p:cNvSpPr>
          <p:nvPr/>
        </p:nvSpPr>
        <p:spPr bwMode="auto">
          <a:xfrm>
            <a:off x="6492875" y="3598863"/>
            <a:ext cx="171450" cy="169863"/>
          </a:xfrm>
          <a:prstGeom prst="ellipse">
            <a:avLst/>
          </a:prstGeom>
          <a:solidFill>
            <a:srgbClr val="FF9900"/>
          </a:solidFill>
          <a:ln w="11113">
            <a:solidFill>
              <a:srgbClr val="FF9900"/>
            </a:solidFill>
            <a:round/>
            <a:headEnd/>
            <a:tailEnd/>
          </a:ln>
        </p:spPr>
        <p:txBody>
          <a:bodyPr/>
          <a:lstStyle/>
          <a:p>
            <a:endParaRPr lang="en-US"/>
          </a:p>
        </p:txBody>
      </p:sp>
      <p:sp>
        <p:nvSpPr>
          <p:cNvPr id="184356" name="Oval 36">
            <a:extLst>
              <a:ext uri="{FF2B5EF4-FFF2-40B4-BE49-F238E27FC236}">
                <a16:creationId xmlns:a16="http://schemas.microsoft.com/office/drawing/2014/main" id="{1F8AE7F9-5416-D44F-A679-A354DFAB54DB}"/>
              </a:ext>
            </a:extLst>
          </p:cNvPr>
          <p:cNvSpPr>
            <a:spLocks noChangeArrowheads="1"/>
          </p:cNvSpPr>
          <p:nvPr/>
        </p:nvSpPr>
        <p:spPr bwMode="auto">
          <a:xfrm>
            <a:off x="6618288" y="3495675"/>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57" name="Oval 37">
            <a:extLst>
              <a:ext uri="{FF2B5EF4-FFF2-40B4-BE49-F238E27FC236}">
                <a16:creationId xmlns:a16="http://schemas.microsoft.com/office/drawing/2014/main" id="{1AB31830-198D-0F46-B102-217843C895CE}"/>
              </a:ext>
            </a:extLst>
          </p:cNvPr>
          <p:cNvSpPr>
            <a:spLocks noChangeArrowheads="1"/>
          </p:cNvSpPr>
          <p:nvPr/>
        </p:nvSpPr>
        <p:spPr bwMode="auto">
          <a:xfrm>
            <a:off x="6732588" y="3768725"/>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58" name="Oval 38">
            <a:extLst>
              <a:ext uri="{FF2B5EF4-FFF2-40B4-BE49-F238E27FC236}">
                <a16:creationId xmlns:a16="http://schemas.microsoft.com/office/drawing/2014/main" id="{6A0679C8-6DE2-AA47-9F22-B59A9104E45C}"/>
              </a:ext>
            </a:extLst>
          </p:cNvPr>
          <p:cNvSpPr>
            <a:spLocks noChangeArrowheads="1"/>
          </p:cNvSpPr>
          <p:nvPr/>
        </p:nvSpPr>
        <p:spPr bwMode="auto">
          <a:xfrm>
            <a:off x="6835775" y="4008438"/>
            <a:ext cx="169863" cy="171450"/>
          </a:xfrm>
          <a:prstGeom prst="ellipse">
            <a:avLst/>
          </a:prstGeom>
          <a:solidFill>
            <a:srgbClr val="FF9900"/>
          </a:solidFill>
          <a:ln w="11113">
            <a:solidFill>
              <a:srgbClr val="FF9900"/>
            </a:solidFill>
            <a:round/>
            <a:headEnd/>
            <a:tailEnd/>
          </a:ln>
        </p:spPr>
        <p:txBody>
          <a:bodyPr/>
          <a:lstStyle/>
          <a:p>
            <a:endParaRPr lang="en-US"/>
          </a:p>
        </p:txBody>
      </p:sp>
      <p:sp>
        <p:nvSpPr>
          <p:cNvPr id="184359" name="Oval 39">
            <a:extLst>
              <a:ext uri="{FF2B5EF4-FFF2-40B4-BE49-F238E27FC236}">
                <a16:creationId xmlns:a16="http://schemas.microsoft.com/office/drawing/2014/main" id="{A1EB843B-7F86-0E4D-8ED7-FF001D5CE3CD}"/>
              </a:ext>
            </a:extLst>
          </p:cNvPr>
          <p:cNvSpPr>
            <a:spLocks noChangeArrowheads="1"/>
          </p:cNvSpPr>
          <p:nvPr/>
        </p:nvSpPr>
        <p:spPr bwMode="auto">
          <a:xfrm>
            <a:off x="6937375" y="3871913"/>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60" name="Oval 40">
            <a:extLst>
              <a:ext uri="{FF2B5EF4-FFF2-40B4-BE49-F238E27FC236}">
                <a16:creationId xmlns:a16="http://schemas.microsoft.com/office/drawing/2014/main" id="{2E40272C-7CBC-0C4B-9D2C-02D823FE6FCB}"/>
              </a:ext>
            </a:extLst>
          </p:cNvPr>
          <p:cNvSpPr>
            <a:spLocks noChangeArrowheads="1"/>
          </p:cNvSpPr>
          <p:nvPr/>
        </p:nvSpPr>
        <p:spPr bwMode="auto">
          <a:xfrm>
            <a:off x="7040563" y="4122738"/>
            <a:ext cx="171450" cy="171450"/>
          </a:xfrm>
          <a:prstGeom prst="ellipse">
            <a:avLst/>
          </a:prstGeom>
          <a:solidFill>
            <a:srgbClr val="FF9900"/>
          </a:solidFill>
          <a:ln w="11113">
            <a:solidFill>
              <a:srgbClr val="FF9900"/>
            </a:solidFill>
            <a:round/>
            <a:headEnd/>
            <a:tailEnd/>
          </a:ln>
        </p:spPr>
        <p:txBody>
          <a:bodyPr/>
          <a:lstStyle/>
          <a:p>
            <a:endParaRPr lang="en-US"/>
          </a:p>
        </p:txBody>
      </p:sp>
      <p:sp>
        <p:nvSpPr>
          <p:cNvPr id="184361" name="Oval 41">
            <a:extLst>
              <a:ext uri="{FF2B5EF4-FFF2-40B4-BE49-F238E27FC236}">
                <a16:creationId xmlns:a16="http://schemas.microsoft.com/office/drawing/2014/main" id="{B59D074E-5E69-1941-B96E-B4DB2DBD5C32}"/>
              </a:ext>
            </a:extLst>
          </p:cNvPr>
          <p:cNvSpPr>
            <a:spLocks noChangeArrowheads="1"/>
          </p:cNvSpPr>
          <p:nvPr/>
        </p:nvSpPr>
        <p:spPr bwMode="auto">
          <a:xfrm>
            <a:off x="7131050" y="4054475"/>
            <a:ext cx="171450" cy="169863"/>
          </a:xfrm>
          <a:prstGeom prst="ellipse">
            <a:avLst/>
          </a:prstGeom>
          <a:solidFill>
            <a:srgbClr val="FF9900"/>
          </a:solidFill>
          <a:ln w="11113">
            <a:solidFill>
              <a:srgbClr val="FF9900"/>
            </a:solidFill>
            <a:round/>
            <a:headEnd/>
            <a:tailEnd/>
          </a:ln>
        </p:spPr>
        <p:txBody>
          <a:bodyPr/>
          <a:lstStyle/>
          <a:p>
            <a:endParaRPr lang="en-US"/>
          </a:p>
        </p:txBody>
      </p:sp>
      <p:sp>
        <p:nvSpPr>
          <p:cNvPr id="184362" name="Oval 42">
            <a:extLst>
              <a:ext uri="{FF2B5EF4-FFF2-40B4-BE49-F238E27FC236}">
                <a16:creationId xmlns:a16="http://schemas.microsoft.com/office/drawing/2014/main" id="{3EB88FF4-B0A2-1A4E-AFB5-2B8F1ABE6927}"/>
              </a:ext>
            </a:extLst>
          </p:cNvPr>
          <p:cNvSpPr>
            <a:spLocks noChangeArrowheads="1"/>
          </p:cNvSpPr>
          <p:nvPr/>
        </p:nvSpPr>
        <p:spPr bwMode="auto">
          <a:xfrm>
            <a:off x="7212013" y="4829175"/>
            <a:ext cx="169863" cy="171450"/>
          </a:xfrm>
          <a:prstGeom prst="ellipse">
            <a:avLst/>
          </a:prstGeom>
          <a:solidFill>
            <a:srgbClr val="FF9900"/>
          </a:solidFill>
          <a:ln w="11113">
            <a:solidFill>
              <a:srgbClr val="FF9900"/>
            </a:solidFill>
            <a:round/>
            <a:headEnd/>
            <a:tailEnd/>
          </a:ln>
        </p:spPr>
        <p:txBody>
          <a:bodyPr/>
          <a:lstStyle/>
          <a:p>
            <a:endParaRPr lang="en-US"/>
          </a:p>
        </p:txBody>
      </p:sp>
      <p:sp>
        <p:nvSpPr>
          <p:cNvPr id="184363" name="Freeform 43">
            <a:extLst>
              <a:ext uri="{FF2B5EF4-FFF2-40B4-BE49-F238E27FC236}">
                <a16:creationId xmlns:a16="http://schemas.microsoft.com/office/drawing/2014/main" id="{A42ABFB1-6E36-6A4F-90BC-9507FEBCB3D1}"/>
              </a:ext>
            </a:extLst>
          </p:cNvPr>
          <p:cNvSpPr>
            <a:spLocks/>
          </p:cNvSpPr>
          <p:nvPr/>
        </p:nvSpPr>
        <p:spPr bwMode="auto">
          <a:xfrm>
            <a:off x="2311400" y="1216025"/>
            <a:ext cx="4991100" cy="2963863"/>
          </a:xfrm>
          <a:custGeom>
            <a:avLst/>
            <a:gdLst>
              <a:gd name="T0" fmla="*/ 0 w 438"/>
              <a:gd name="T1" fmla="*/ 0 h 260"/>
              <a:gd name="T2" fmla="*/ 23 w 438"/>
              <a:gd name="T3" fmla="*/ 14 h 260"/>
              <a:gd name="T4" fmla="*/ 46 w 438"/>
              <a:gd name="T5" fmla="*/ 28 h 260"/>
              <a:gd name="T6" fmla="*/ 69 w 438"/>
              <a:gd name="T7" fmla="*/ 41 h 260"/>
              <a:gd name="T8" fmla="*/ 92 w 438"/>
              <a:gd name="T9" fmla="*/ 55 h 260"/>
              <a:gd name="T10" fmla="*/ 115 w 438"/>
              <a:gd name="T11" fmla="*/ 69 h 260"/>
              <a:gd name="T12" fmla="*/ 138 w 438"/>
              <a:gd name="T13" fmla="*/ 82 h 260"/>
              <a:gd name="T14" fmla="*/ 161 w 438"/>
              <a:gd name="T15" fmla="*/ 96 h 260"/>
              <a:gd name="T16" fmla="*/ 184 w 438"/>
              <a:gd name="T17" fmla="*/ 110 h 260"/>
              <a:gd name="T18" fmla="*/ 207 w 438"/>
              <a:gd name="T19" fmla="*/ 123 h 260"/>
              <a:gd name="T20" fmla="*/ 230 w 438"/>
              <a:gd name="T21" fmla="*/ 137 h 260"/>
              <a:gd name="T22" fmla="*/ 254 w 438"/>
              <a:gd name="T23" fmla="*/ 151 h 260"/>
              <a:gd name="T24" fmla="*/ 277 w 438"/>
              <a:gd name="T25" fmla="*/ 164 h 260"/>
              <a:gd name="T26" fmla="*/ 300 w 438"/>
              <a:gd name="T27" fmla="*/ 178 h 260"/>
              <a:gd name="T28" fmla="*/ 323 w 438"/>
              <a:gd name="T29" fmla="*/ 192 h 260"/>
              <a:gd name="T30" fmla="*/ 346 w 438"/>
              <a:gd name="T31" fmla="*/ 205 h 260"/>
              <a:gd name="T32" fmla="*/ 369 w 438"/>
              <a:gd name="T33" fmla="*/ 219 h 260"/>
              <a:gd name="T34" fmla="*/ 392 w 438"/>
              <a:gd name="T35" fmla="*/ 233 h 260"/>
              <a:gd name="T36" fmla="*/ 415 w 438"/>
              <a:gd name="T37" fmla="*/ 246 h 260"/>
              <a:gd name="T38" fmla="*/ 438 w 438"/>
              <a:gd name="T39"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8" h="260">
                <a:moveTo>
                  <a:pt x="0" y="0"/>
                </a:moveTo>
                <a:lnTo>
                  <a:pt x="23" y="14"/>
                </a:lnTo>
                <a:lnTo>
                  <a:pt x="46" y="28"/>
                </a:lnTo>
                <a:lnTo>
                  <a:pt x="69" y="41"/>
                </a:lnTo>
                <a:lnTo>
                  <a:pt x="92" y="55"/>
                </a:lnTo>
                <a:lnTo>
                  <a:pt x="115" y="69"/>
                </a:lnTo>
                <a:lnTo>
                  <a:pt x="138" y="82"/>
                </a:lnTo>
                <a:lnTo>
                  <a:pt x="161" y="96"/>
                </a:lnTo>
                <a:lnTo>
                  <a:pt x="184" y="110"/>
                </a:lnTo>
                <a:lnTo>
                  <a:pt x="207" y="123"/>
                </a:lnTo>
                <a:lnTo>
                  <a:pt x="230" y="137"/>
                </a:lnTo>
                <a:lnTo>
                  <a:pt x="254" y="151"/>
                </a:lnTo>
                <a:lnTo>
                  <a:pt x="277" y="164"/>
                </a:lnTo>
                <a:lnTo>
                  <a:pt x="300" y="178"/>
                </a:lnTo>
                <a:lnTo>
                  <a:pt x="323" y="192"/>
                </a:lnTo>
                <a:lnTo>
                  <a:pt x="346" y="205"/>
                </a:lnTo>
                <a:lnTo>
                  <a:pt x="369" y="219"/>
                </a:lnTo>
                <a:lnTo>
                  <a:pt x="392" y="233"/>
                </a:lnTo>
                <a:lnTo>
                  <a:pt x="415" y="246"/>
                </a:lnTo>
                <a:lnTo>
                  <a:pt x="438" y="260"/>
                </a:lnTo>
              </a:path>
            </a:pathLst>
          </a:custGeom>
          <a:noFill/>
          <a:ln w="34925">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364" name="Rectangle 44">
            <a:extLst>
              <a:ext uri="{FF2B5EF4-FFF2-40B4-BE49-F238E27FC236}">
                <a16:creationId xmlns:a16="http://schemas.microsoft.com/office/drawing/2014/main" id="{D1DED42B-36DC-DB40-B76B-9C37527F8C8C}"/>
              </a:ext>
            </a:extLst>
          </p:cNvPr>
          <p:cNvSpPr>
            <a:spLocks noChangeArrowheads="1"/>
          </p:cNvSpPr>
          <p:nvPr/>
        </p:nvSpPr>
        <p:spPr bwMode="auto">
          <a:xfrm>
            <a:off x="5029200" y="990600"/>
            <a:ext cx="2757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400" dirty="0">
                <a:latin typeface="Times New Roman" panose="02020603050405020304" pitchFamily="18" charset="0"/>
              </a:rPr>
              <a:t>y = -1.9307x + 22.597</a:t>
            </a:r>
            <a:endParaRPr lang="en-US" altLang="en-US" sz="2400" dirty="0"/>
          </a:p>
        </p:txBody>
      </p:sp>
      <p:grpSp>
        <p:nvGrpSpPr>
          <p:cNvPr id="184365" name="Group 45">
            <a:extLst>
              <a:ext uri="{FF2B5EF4-FFF2-40B4-BE49-F238E27FC236}">
                <a16:creationId xmlns:a16="http://schemas.microsoft.com/office/drawing/2014/main" id="{1AA7E255-FF3A-BF41-8C65-3498FFA6C450}"/>
              </a:ext>
            </a:extLst>
          </p:cNvPr>
          <p:cNvGrpSpPr>
            <a:grpSpLocks/>
          </p:cNvGrpSpPr>
          <p:nvPr/>
        </p:nvGrpSpPr>
        <p:grpSpPr bwMode="auto">
          <a:xfrm>
            <a:off x="5684840" y="1419227"/>
            <a:ext cx="1423988" cy="414338"/>
            <a:chOff x="3581" y="1061"/>
            <a:chExt cx="897" cy="261"/>
          </a:xfrm>
        </p:grpSpPr>
        <p:sp>
          <p:nvSpPr>
            <p:cNvPr id="184366" name="Rectangle 46">
              <a:extLst>
                <a:ext uri="{FF2B5EF4-FFF2-40B4-BE49-F238E27FC236}">
                  <a16:creationId xmlns:a16="http://schemas.microsoft.com/office/drawing/2014/main" id="{B692BEC7-3C1E-7C48-BF23-AFEABA90DCCF}"/>
                </a:ext>
              </a:extLst>
            </p:cNvPr>
            <p:cNvSpPr>
              <a:spLocks noChangeArrowheads="1"/>
            </p:cNvSpPr>
            <p:nvPr/>
          </p:nvSpPr>
          <p:spPr bwMode="auto">
            <a:xfrm>
              <a:off x="3581" y="1089"/>
              <a:ext cx="1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400" dirty="0">
                  <a:latin typeface="Times New Roman" panose="02020603050405020304" pitchFamily="18" charset="0"/>
                </a:rPr>
                <a:t>R</a:t>
              </a:r>
              <a:endParaRPr lang="en-US" altLang="en-US" sz="2400" dirty="0"/>
            </a:p>
          </p:txBody>
        </p:sp>
        <p:sp>
          <p:nvSpPr>
            <p:cNvPr id="184367" name="Rectangle 47">
              <a:extLst>
                <a:ext uri="{FF2B5EF4-FFF2-40B4-BE49-F238E27FC236}">
                  <a16:creationId xmlns:a16="http://schemas.microsoft.com/office/drawing/2014/main" id="{913BBE07-D4F0-8D4D-BDA0-3C7BADC18D67}"/>
                </a:ext>
              </a:extLst>
            </p:cNvPr>
            <p:cNvSpPr>
              <a:spLocks noChangeArrowheads="1"/>
            </p:cNvSpPr>
            <p:nvPr/>
          </p:nvSpPr>
          <p:spPr bwMode="auto">
            <a:xfrm>
              <a:off x="3688" y="1061"/>
              <a:ext cx="5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1400">
                  <a:latin typeface="Times New Roman" panose="02020603050405020304" pitchFamily="18" charset="0"/>
                </a:rPr>
                <a:t>2</a:t>
              </a:r>
              <a:endParaRPr lang="en-US" altLang="en-US"/>
            </a:p>
          </p:txBody>
        </p:sp>
        <p:sp>
          <p:nvSpPr>
            <p:cNvPr id="184368" name="Rectangle 48">
              <a:extLst>
                <a:ext uri="{FF2B5EF4-FFF2-40B4-BE49-F238E27FC236}">
                  <a16:creationId xmlns:a16="http://schemas.microsoft.com/office/drawing/2014/main" id="{BF1F3515-39C0-7B40-8D27-8D40CB1723B3}"/>
                </a:ext>
              </a:extLst>
            </p:cNvPr>
            <p:cNvSpPr>
              <a:spLocks noChangeArrowheads="1"/>
            </p:cNvSpPr>
            <p:nvPr/>
          </p:nvSpPr>
          <p:spPr bwMode="auto">
            <a:xfrm>
              <a:off x="3739" y="1089"/>
              <a:ext cx="73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400" dirty="0">
                  <a:latin typeface="Times New Roman" panose="02020603050405020304" pitchFamily="18" charset="0"/>
                </a:rPr>
                <a:t> = 0.9149</a:t>
              </a:r>
              <a:endParaRPr lang="en-US" altLang="en-US" sz="2400" dirty="0"/>
            </a:p>
          </p:txBody>
        </p:sp>
      </p:grpSp>
      <p:sp>
        <p:nvSpPr>
          <p:cNvPr id="184369" name="Rectangle 49">
            <a:extLst>
              <a:ext uri="{FF2B5EF4-FFF2-40B4-BE49-F238E27FC236}">
                <a16:creationId xmlns:a16="http://schemas.microsoft.com/office/drawing/2014/main" id="{D52E6AC0-61DA-C94C-BACE-AFE3C56EA73B}"/>
              </a:ext>
            </a:extLst>
          </p:cNvPr>
          <p:cNvSpPr>
            <a:spLocks noChangeArrowheads="1"/>
          </p:cNvSpPr>
          <p:nvPr/>
        </p:nvSpPr>
        <p:spPr bwMode="auto">
          <a:xfrm>
            <a:off x="989013" y="5137150"/>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0</a:t>
            </a:r>
            <a:endParaRPr lang="en-US" altLang="en-US"/>
          </a:p>
        </p:txBody>
      </p:sp>
      <p:sp>
        <p:nvSpPr>
          <p:cNvPr id="184370" name="Rectangle 50">
            <a:extLst>
              <a:ext uri="{FF2B5EF4-FFF2-40B4-BE49-F238E27FC236}">
                <a16:creationId xmlns:a16="http://schemas.microsoft.com/office/drawing/2014/main" id="{0B8B69A3-2CDD-D74C-B8B1-85F05D197D1C}"/>
              </a:ext>
            </a:extLst>
          </p:cNvPr>
          <p:cNvSpPr>
            <a:spLocks noChangeArrowheads="1"/>
          </p:cNvSpPr>
          <p:nvPr/>
        </p:nvSpPr>
        <p:spPr bwMode="auto">
          <a:xfrm>
            <a:off x="989013" y="4624388"/>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1</a:t>
            </a:r>
            <a:endParaRPr lang="en-US" altLang="en-US"/>
          </a:p>
        </p:txBody>
      </p:sp>
      <p:sp>
        <p:nvSpPr>
          <p:cNvPr id="184371" name="Rectangle 51">
            <a:extLst>
              <a:ext uri="{FF2B5EF4-FFF2-40B4-BE49-F238E27FC236}">
                <a16:creationId xmlns:a16="http://schemas.microsoft.com/office/drawing/2014/main" id="{58AAC7AA-7ECF-0542-B155-4DA8B278042A}"/>
              </a:ext>
            </a:extLst>
          </p:cNvPr>
          <p:cNvSpPr>
            <a:spLocks noChangeArrowheads="1"/>
          </p:cNvSpPr>
          <p:nvPr/>
        </p:nvSpPr>
        <p:spPr bwMode="auto">
          <a:xfrm>
            <a:off x="989013" y="411162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2</a:t>
            </a:r>
            <a:endParaRPr lang="en-US" altLang="en-US"/>
          </a:p>
        </p:txBody>
      </p:sp>
      <p:sp>
        <p:nvSpPr>
          <p:cNvPr id="184372" name="Rectangle 52">
            <a:extLst>
              <a:ext uri="{FF2B5EF4-FFF2-40B4-BE49-F238E27FC236}">
                <a16:creationId xmlns:a16="http://schemas.microsoft.com/office/drawing/2014/main" id="{BFD0E90C-7338-C04F-9442-76596ED7D5A6}"/>
              </a:ext>
            </a:extLst>
          </p:cNvPr>
          <p:cNvSpPr>
            <a:spLocks noChangeArrowheads="1"/>
          </p:cNvSpPr>
          <p:nvPr/>
        </p:nvSpPr>
        <p:spPr bwMode="auto">
          <a:xfrm>
            <a:off x="989013" y="3598863"/>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3</a:t>
            </a:r>
            <a:endParaRPr lang="en-US" altLang="en-US"/>
          </a:p>
        </p:txBody>
      </p:sp>
      <p:sp>
        <p:nvSpPr>
          <p:cNvPr id="184373" name="Rectangle 53">
            <a:extLst>
              <a:ext uri="{FF2B5EF4-FFF2-40B4-BE49-F238E27FC236}">
                <a16:creationId xmlns:a16="http://schemas.microsoft.com/office/drawing/2014/main" id="{0625C829-95C9-1144-B81B-647E250B7206}"/>
              </a:ext>
            </a:extLst>
          </p:cNvPr>
          <p:cNvSpPr>
            <a:spLocks noChangeArrowheads="1"/>
          </p:cNvSpPr>
          <p:nvPr/>
        </p:nvSpPr>
        <p:spPr bwMode="auto">
          <a:xfrm>
            <a:off x="989013" y="3086100"/>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4</a:t>
            </a:r>
            <a:endParaRPr lang="en-US" altLang="en-US"/>
          </a:p>
        </p:txBody>
      </p:sp>
      <p:sp>
        <p:nvSpPr>
          <p:cNvPr id="184374" name="Rectangle 54">
            <a:extLst>
              <a:ext uri="{FF2B5EF4-FFF2-40B4-BE49-F238E27FC236}">
                <a16:creationId xmlns:a16="http://schemas.microsoft.com/office/drawing/2014/main" id="{77E667A5-575E-1042-B154-9EF530B321EB}"/>
              </a:ext>
            </a:extLst>
          </p:cNvPr>
          <p:cNvSpPr>
            <a:spLocks noChangeArrowheads="1"/>
          </p:cNvSpPr>
          <p:nvPr/>
        </p:nvSpPr>
        <p:spPr bwMode="auto">
          <a:xfrm>
            <a:off x="989013" y="2584450"/>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5</a:t>
            </a:r>
            <a:endParaRPr lang="en-US" altLang="en-US"/>
          </a:p>
        </p:txBody>
      </p:sp>
      <p:sp>
        <p:nvSpPr>
          <p:cNvPr id="184375" name="Rectangle 55">
            <a:extLst>
              <a:ext uri="{FF2B5EF4-FFF2-40B4-BE49-F238E27FC236}">
                <a16:creationId xmlns:a16="http://schemas.microsoft.com/office/drawing/2014/main" id="{0EC66342-988A-1848-90FB-A4F90999A0E5}"/>
              </a:ext>
            </a:extLst>
          </p:cNvPr>
          <p:cNvSpPr>
            <a:spLocks noChangeArrowheads="1"/>
          </p:cNvSpPr>
          <p:nvPr/>
        </p:nvSpPr>
        <p:spPr bwMode="auto">
          <a:xfrm>
            <a:off x="989013" y="2071688"/>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6</a:t>
            </a:r>
            <a:endParaRPr lang="en-US" altLang="en-US"/>
          </a:p>
        </p:txBody>
      </p:sp>
      <p:sp>
        <p:nvSpPr>
          <p:cNvPr id="184376" name="Rectangle 56">
            <a:extLst>
              <a:ext uri="{FF2B5EF4-FFF2-40B4-BE49-F238E27FC236}">
                <a16:creationId xmlns:a16="http://schemas.microsoft.com/office/drawing/2014/main" id="{2159C3A3-A3CA-AC4E-B50E-A5CC36BDBEC0}"/>
              </a:ext>
            </a:extLst>
          </p:cNvPr>
          <p:cNvSpPr>
            <a:spLocks noChangeArrowheads="1"/>
          </p:cNvSpPr>
          <p:nvPr/>
        </p:nvSpPr>
        <p:spPr bwMode="auto">
          <a:xfrm>
            <a:off x="989013" y="1558925"/>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7</a:t>
            </a:r>
            <a:endParaRPr lang="en-US" altLang="en-US"/>
          </a:p>
        </p:txBody>
      </p:sp>
      <p:sp>
        <p:nvSpPr>
          <p:cNvPr id="184377" name="Rectangle 57">
            <a:extLst>
              <a:ext uri="{FF2B5EF4-FFF2-40B4-BE49-F238E27FC236}">
                <a16:creationId xmlns:a16="http://schemas.microsoft.com/office/drawing/2014/main" id="{30DD1CDC-54F0-DC49-8C7B-C3C383F6C870}"/>
              </a:ext>
            </a:extLst>
          </p:cNvPr>
          <p:cNvSpPr>
            <a:spLocks noChangeArrowheads="1"/>
          </p:cNvSpPr>
          <p:nvPr/>
        </p:nvSpPr>
        <p:spPr bwMode="auto">
          <a:xfrm>
            <a:off x="989013" y="1046163"/>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8</a:t>
            </a:r>
            <a:endParaRPr lang="en-US" altLang="en-US"/>
          </a:p>
        </p:txBody>
      </p:sp>
      <p:sp>
        <p:nvSpPr>
          <p:cNvPr id="184378" name="Rectangle 58">
            <a:extLst>
              <a:ext uri="{FF2B5EF4-FFF2-40B4-BE49-F238E27FC236}">
                <a16:creationId xmlns:a16="http://schemas.microsoft.com/office/drawing/2014/main" id="{0621AF2E-2EE2-4843-8AFA-8D52D7C8E84B}"/>
              </a:ext>
            </a:extLst>
          </p:cNvPr>
          <p:cNvSpPr>
            <a:spLocks noChangeArrowheads="1"/>
          </p:cNvSpPr>
          <p:nvPr/>
        </p:nvSpPr>
        <p:spPr bwMode="auto">
          <a:xfrm>
            <a:off x="989013" y="533400"/>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9</a:t>
            </a:r>
            <a:endParaRPr lang="en-US" altLang="en-US"/>
          </a:p>
        </p:txBody>
      </p:sp>
      <p:sp>
        <p:nvSpPr>
          <p:cNvPr id="184379" name="Rectangle 59">
            <a:extLst>
              <a:ext uri="{FF2B5EF4-FFF2-40B4-BE49-F238E27FC236}">
                <a16:creationId xmlns:a16="http://schemas.microsoft.com/office/drawing/2014/main" id="{32F80DD0-CAC2-2442-887D-A6F6DF6BED81}"/>
              </a:ext>
            </a:extLst>
          </p:cNvPr>
          <p:cNvSpPr>
            <a:spLocks noChangeArrowheads="1"/>
          </p:cNvSpPr>
          <p:nvPr/>
        </p:nvSpPr>
        <p:spPr bwMode="auto">
          <a:xfrm>
            <a:off x="1250950" y="5535613"/>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7</a:t>
            </a:r>
            <a:endParaRPr lang="en-US" altLang="en-US"/>
          </a:p>
        </p:txBody>
      </p:sp>
      <p:sp>
        <p:nvSpPr>
          <p:cNvPr id="184380" name="Rectangle 60">
            <a:extLst>
              <a:ext uri="{FF2B5EF4-FFF2-40B4-BE49-F238E27FC236}">
                <a16:creationId xmlns:a16="http://schemas.microsoft.com/office/drawing/2014/main" id="{802DF778-A1B5-B947-827E-E392910F5EB5}"/>
              </a:ext>
            </a:extLst>
          </p:cNvPr>
          <p:cNvSpPr>
            <a:spLocks noChangeArrowheads="1"/>
          </p:cNvSpPr>
          <p:nvPr/>
        </p:nvSpPr>
        <p:spPr bwMode="auto">
          <a:xfrm>
            <a:off x="2914650" y="5535613"/>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8</a:t>
            </a:r>
            <a:endParaRPr lang="en-US" altLang="en-US"/>
          </a:p>
        </p:txBody>
      </p:sp>
      <p:sp>
        <p:nvSpPr>
          <p:cNvPr id="184381" name="Rectangle 61">
            <a:extLst>
              <a:ext uri="{FF2B5EF4-FFF2-40B4-BE49-F238E27FC236}">
                <a16:creationId xmlns:a16="http://schemas.microsoft.com/office/drawing/2014/main" id="{F802CB28-F51C-1642-8811-7782B0B80CAF}"/>
              </a:ext>
            </a:extLst>
          </p:cNvPr>
          <p:cNvSpPr>
            <a:spLocks noChangeArrowheads="1"/>
          </p:cNvSpPr>
          <p:nvPr/>
        </p:nvSpPr>
        <p:spPr bwMode="auto">
          <a:xfrm>
            <a:off x="4589463" y="5535613"/>
            <a:ext cx="1333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9</a:t>
            </a:r>
            <a:endParaRPr lang="en-US" altLang="en-US"/>
          </a:p>
        </p:txBody>
      </p:sp>
      <p:sp>
        <p:nvSpPr>
          <p:cNvPr id="184382" name="Rectangle 62">
            <a:extLst>
              <a:ext uri="{FF2B5EF4-FFF2-40B4-BE49-F238E27FC236}">
                <a16:creationId xmlns:a16="http://schemas.microsoft.com/office/drawing/2014/main" id="{E683411D-A057-974F-818F-69C23AA84A12}"/>
              </a:ext>
            </a:extLst>
          </p:cNvPr>
          <p:cNvSpPr>
            <a:spLocks noChangeArrowheads="1"/>
          </p:cNvSpPr>
          <p:nvPr/>
        </p:nvSpPr>
        <p:spPr bwMode="auto">
          <a:xfrm>
            <a:off x="6186488" y="5535613"/>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10</a:t>
            </a:r>
            <a:endParaRPr lang="en-US" altLang="en-US"/>
          </a:p>
        </p:txBody>
      </p:sp>
      <p:sp>
        <p:nvSpPr>
          <p:cNvPr id="184383" name="Rectangle 63">
            <a:extLst>
              <a:ext uri="{FF2B5EF4-FFF2-40B4-BE49-F238E27FC236}">
                <a16:creationId xmlns:a16="http://schemas.microsoft.com/office/drawing/2014/main" id="{C6FACE4A-0015-7F4D-81FC-208C97AED7F9}"/>
              </a:ext>
            </a:extLst>
          </p:cNvPr>
          <p:cNvSpPr>
            <a:spLocks noChangeArrowheads="1"/>
          </p:cNvSpPr>
          <p:nvPr/>
        </p:nvSpPr>
        <p:spPr bwMode="auto">
          <a:xfrm>
            <a:off x="7850188" y="5535613"/>
            <a:ext cx="266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2100">
                <a:latin typeface="Times New Roman" panose="02020603050405020304" pitchFamily="18" charset="0"/>
              </a:rPr>
              <a:t>11</a:t>
            </a:r>
            <a:endParaRPr lang="en-US" altLang="en-US"/>
          </a:p>
        </p:txBody>
      </p:sp>
      <p:sp>
        <p:nvSpPr>
          <p:cNvPr id="184384" name="Rectangle 64">
            <a:extLst>
              <a:ext uri="{FF2B5EF4-FFF2-40B4-BE49-F238E27FC236}">
                <a16:creationId xmlns:a16="http://schemas.microsoft.com/office/drawing/2014/main" id="{66622B6A-DCB9-F04F-8BF7-54E2021711E0}"/>
              </a:ext>
            </a:extLst>
          </p:cNvPr>
          <p:cNvSpPr>
            <a:spLocks noChangeArrowheads="1"/>
          </p:cNvSpPr>
          <p:nvPr/>
        </p:nvSpPr>
        <p:spPr bwMode="auto">
          <a:xfrm>
            <a:off x="3549650" y="6010275"/>
            <a:ext cx="2197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3600">
                <a:latin typeface="Times New Roman" panose="02020603050405020304" pitchFamily="18" charset="0"/>
              </a:rPr>
              <a:t>log distance</a:t>
            </a:r>
            <a:endParaRPr lang="en-US" altLang="en-US" sz="3600"/>
          </a:p>
        </p:txBody>
      </p:sp>
      <p:sp>
        <p:nvSpPr>
          <p:cNvPr id="184385" name="Rectangle 65">
            <a:extLst>
              <a:ext uri="{FF2B5EF4-FFF2-40B4-BE49-F238E27FC236}">
                <a16:creationId xmlns:a16="http://schemas.microsoft.com/office/drawing/2014/main" id="{00222FA9-2A68-9745-80DC-351EB21180FC}"/>
              </a:ext>
            </a:extLst>
          </p:cNvPr>
          <p:cNvSpPr>
            <a:spLocks noChangeArrowheads="1"/>
          </p:cNvSpPr>
          <p:nvPr/>
        </p:nvSpPr>
        <p:spPr bwMode="auto">
          <a:xfrm rot="16200000">
            <a:off x="-760412" y="2741612"/>
            <a:ext cx="2527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en-US" sz="3600">
                <a:latin typeface="Times New Roman" panose="02020603050405020304" pitchFamily="18" charset="0"/>
              </a:rPr>
              <a:t>log frequency</a:t>
            </a:r>
            <a:endParaRPr lang="en-US" altLang="en-US" sz="3600"/>
          </a:p>
        </p:txBody>
      </p:sp>
    </p:spTree>
    <p:extLst>
      <p:ext uri="{BB962C8B-B14F-4D97-AF65-F5344CB8AC3E}">
        <p14:creationId xmlns:p14="http://schemas.microsoft.com/office/powerpoint/2010/main" val="349478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grpSp>
        <p:nvGrpSpPr>
          <p:cNvPr id="21" name="Group 20">
            <a:extLst>
              <a:ext uri="{FF2B5EF4-FFF2-40B4-BE49-F238E27FC236}">
                <a16:creationId xmlns:a16="http://schemas.microsoft.com/office/drawing/2014/main" id="{A91176A0-2FE8-D249-89B4-21F10D9209D2}"/>
              </a:ext>
            </a:extLst>
          </p:cNvPr>
          <p:cNvGrpSpPr/>
          <p:nvPr/>
        </p:nvGrpSpPr>
        <p:grpSpPr>
          <a:xfrm>
            <a:off x="3847384" y="1240298"/>
            <a:ext cx="1079976" cy="4419838"/>
            <a:chOff x="4048552" y="845820"/>
            <a:chExt cx="1079976" cy="4419838"/>
          </a:xfrm>
        </p:grpSpPr>
        <p:sp>
          <p:nvSpPr>
            <p:cNvPr id="7" name="Rectangle 6">
              <a:extLst>
                <a:ext uri="{FF2B5EF4-FFF2-40B4-BE49-F238E27FC236}">
                  <a16:creationId xmlns:a16="http://schemas.microsoft.com/office/drawing/2014/main" id="{5BB42325-4431-AA42-8835-DAC158079453}"/>
                </a:ext>
              </a:extLst>
            </p:cNvPr>
            <p:cNvSpPr/>
            <p:nvPr/>
          </p:nvSpPr>
          <p:spPr>
            <a:xfrm>
              <a:off x="4274215"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0261BD-0BDA-654B-AAA2-5C079CB45221}"/>
                </a:ext>
              </a:extLst>
            </p:cNvPr>
            <p:cNvSpPr txBox="1"/>
            <p:nvPr/>
          </p:nvSpPr>
          <p:spPr>
            <a:xfrm>
              <a:off x="4048552" y="845820"/>
              <a:ext cx="1079976" cy="369332"/>
            </a:xfrm>
            <a:prstGeom prst="rect">
              <a:avLst/>
            </a:prstGeom>
            <a:noFill/>
          </p:spPr>
          <p:txBody>
            <a:bodyPr wrap="none" rtlCol="0">
              <a:spAutoFit/>
            </a:bodyPr>
            <a:lstStyle/>
            <a:p>
              <a:pPr algn="ctr"/>
              <a:r>
                <a:rPr lang="en-US" dirty="0"/>
                <a:t>offenders</a:t>
              </a:r>
            </a:p>
          </p:txBody>
        </p:sp>
      </p:grpSp>
      <p:grpSp>
        <p:nvGrpSpPr>
          <p:cNvPr id="18" name="Group 17">
            <a:extLst>
              <a:ext uri="{FF2B5EF4-FFF2-40B4-BE49-F238E27FC236}">
                <a16:creationId xmlns:a16="http://schemas.microsoft.com/office/drawing/2014/main" id="{4048E3C9-8420-6F48-AEF1-C1C11DE8629B}"/>
              </a:ext>
            </a:extLst>
          </p:cNvPr>
          <p:cNvGrpSpPr/>
          <p:nvPr/>
        </p:nvGrpSpPr>
        <p:grpSpPr>
          <a:xfrm>
            <a:off x="5008860" y="1240298"/>
            <a:ext cx="843501" cy="4419838"/>
            <a:chOff x="5198694" y="845820"/>
            <a:chExt cx="843501" cy="4419838"/>
          </a:xfrm>
        </p:grpSpPr>
        <p:sp>
          <p:nvSpPr>
            <p:cNvPr id="10" name="Rectangle 9">
              <a:extLst>
                <a:ext uri="{FF2B5EF4-FFF2-40B4-BE49-F238E27FC236}">
                  <a16:creationId xmlns:a16="http://schemas.microsoft.com/office/drawing/2014/main" id="{4B6F8349-A361-6E43-9A36-3EA9B79DD40D}"/>
                </a:ext>
              </a:extLst>
            </p:cNvPr>
            <p:cNvSpPr/>
            <p:nvPr/>
          </p:nvSpPr>
          <p:spPr>
            <a:xfrm>
              <a:off x="5306119"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F8E679-53EF-6244-BEDB-586ED0A3B404}"/>
                </a:ext>
              </a:extLst>
            </p:cNvPr>
            <p:cNvSpPr txBox="1"/>
            <p:nvPr/>
          </p:nvSpPr>
          <p:spPr>
            <a:xfrm>
              <a:off x="5198694" y="845820"/>
              <a:ext cx="843501" cy="369332"/>
            </a:xfrm>
            <a:prstGeom prst="rect">
              <a:avLst/>
            </a:prstGeom>
            <a:noFill/>
          </p:spPr>
          <p:txBody>
            <a:bodyPr wrap="none" rtlCol="0">
              <a:spAutoFit/>
            </a:bodyPr>
            <a:lstStyle/>
            <a:p>
              <a:pPr algn="ctr"/>
              <a:r>
                <a:rPr lang="en-US" dirty="0"/>
                <a:t>victims</a:t>
              </a:r>
            </a:p>
          </p:txBody>
        </p:sp>
      </p:grpSp>
      <p:grpSp>
        <p:nvGrpSpPr>
          <p:cNvPr id="19" name="Group 18">
            <a:extLst>
              <a:ext uri="{FF2B5EF4-FFF2-40B4-BE49-F238E27FC236}">
                <a16:creationId xmlns:a16="http://schemas.microsoft.com/office/drawing/2014/main" id="{C82C0188-DD1E-8445-A906-F46A0027F5E7}"/>
              </a:ext>
            </a:extLst>
          </p:cNvPr>
          <p:cNvGrpSpPr/>
          <p:nvPr/>
        </p:nvGrpSpPr>
        <p:grpSpPr>
          <a:xfrm>
            <a:off x="5933861" y="1240298"/>
            <a:ext cx="912750" cy="4419838"/>
            <a:chOff x="6073796" y="845820"/>
            <a:chExt cx="912750" cy="4419838"/>
          </a:xfrm>
        </p:grpSpPr>
        <p:sp>
          <p:nvSpPr>
            <p:cNvPr id="12" name="Rectangle 11">
              <a:extLst>
                <a:ext uri="{FF2B5EF4-FFF2-40B4-BE49-F238E27FC236}">
                  <a16:creationId xmlns:a16="http://schemas.microsoft.com/office/drawing/2014/main" id="{70AC7B73-DE3A-E446-A52E-AD3F831C86EC}"/>
                </a:ext>
              </a:extLst>
            </p:cNvPr>
            <p:cNvSpPr/>
            <p:nvPr/>
          </p:nvSpPr>
          <p:spPr>
            <a:xfrm>
              <a:off x="6215846"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EFF339-244E-9342-A5F0-A4A05116C1D3}"/>
                </a:ext>
              </a:extLst>
            </p:cNvPr>
            <p:cNvSpPr txBox="1"/>
            <p:nvPr/>
          </p:nvSpPr>
          <p:spPr>
            <a:xfrm>
              <a:off x="6073796" y="845820"/>
              <a:ext cx="912750" cy="369332"/>
            </a:xfrm>
            <a:prstGeom prst="rect">
              <a:avLst/>
            </a:prstGeom>
            <a:noFill/>
          </p:spPr>
          <p:txBody>
            <a:bodyPr wrap="none" rtlCol="0">
              <a:spAutoFit/>
            </a:bodyPr>
            <a:lstStyle/>
            <a:p>
              <a:pPr algn="ctr"/>
              <a:r>
                <a:rPr lang="en-US" dirty="0"/>
                <a:t>settings</a:t>
              </a:r>
            </a:p>
          </p:txBody>
        </p:sp>
      </p:grpSp>
      <p:grpSp>
        <p:nvGrpSpPr>
          <p:cNvPr id="20" name="Group 19">
            <a:extLst>
              <a:ext uri="{FF2B5EF4-FFF2-40B4-BE49-F238E27FC236}">
                <a16:creationId xmlns:a16="http://schemas.microsoft.com/office/drawing/2014/main" id="{B2B2A23A-5720-9540-ABE8-45755DB87DB5}"/>
              </a:ext>
            </a:extLst>
          </p:cNvPr>
          <p:cNvGrpSpPr/>
          <p:nvPr/>
        </p:nvGrpSpPr>
        <p:grpSpPr>
          <a:xfrm>
            <a:off x="6928111" y="1240298"/>
            <a:ext cx="923651" cy="4419838"/>
            <a:chOff x="7051564" y="845820"/>
            <a:chExt cx="923651" cy="4419838"/>
          </a:xfrm>
        </p:grpSpPr>
        <p:sp>
          <p:nvSpPr>
            <p:cNvPr id="14" name="Rectangle 13">
              <a:extLst>
                <a:ext uri="{FF2B5EF4-FFF2-40B4-BE49-F238E27FC236}">
                  <a16:creationId xmlns:a16="http://schemas.microsoft.com/office/drawing/2014/main" id="{4EFCA287-0BAF-C74D-A295-A2E3F7884587}"/>
                </a:ext>
              </a:extLst>
            </p:cNvPr>
            <p:cNvSpPr/>
            <p:nvPr/>
          </p:nvSpPr>
          <p:spPr>
            <a:xfrm>
              <a:off x="7199064"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806780-1E4E-C74E-B263-1D42C3774607}"/>
                </a:ext>
              </a:extLst>
            </p:cNvPr>
            <p:cNvSpPr txBox="1"/>
            <p:nvPr/>
          </p:nvSpPr>
          <p:spPr>
            <a:xfrm>
              <a:off x="7051564" y="845820"/>
              <a:ext cx="923651" cy="369332"/>
            </a:xfrm>
            <a:prstGeom prst="rect">
              <a:avLst/>
            </a:prstGeom>
            <a:noFill/>
          </p:spPr>
          <p:txBody>
            <a:bodyPr wrap="none" rtlCol="0">
              <a:spAutoFit/>
            </a:bodyPr>
            <a:lstStyle/>
            <a:p>
              <a:pPr algn="ctr"/>
              <a:r>
                <a:rPr lang="en-US" dirty="0"/>
                <a:t>security</a:t>
              </a:r>
            </a:p>
          </p:txBody>
        </p:sp>
      </p:grpSp>
      <p:grpSp>
        <p:nvGrpSpPr>
          <p:cNvPr id="24" name="Group 23">
            <a:extLst>
              <a:ext uri="{FF2B5EF4-FFF2-40B4-BE49-F238E27FC236}">
                <a16:creationId xmlns:a16="http://schemas.microsoft.com/office/drawing/2014/main" id="{6B616982-9187-0149-B049-6026D404BA7B}"/>
              </a:ext>
            </a:extLst>
          </p:cNvPr>
          <p:cNvGrpSpPr/>
          <p:nvPr/>
        </p:nvGrpSpPr>
        <p:grpSpPr>
          <a:xfrm>
            <a:off x="7933261" y="1240298"/>
            <a:ext cx="628650" cy="4419838"/>
            <a:chOff x="7125314" y="845820"/>
            <a:chExt cx="628650" cy="4419838"/>
          </a:xfrm>
        </p:grpSpPr>
        <p:sp>
          <p:nvSpPr>
            <p:cNvPr id="25" name="Rectangle 24">
              <a:extLst>
                <a:ext uri="{FF2B5EF4-FFF2-40B4-BE49-F238E27FC236}">
                  <a16:creationId xmlns:a16="http://schemas.microsoft.com/office/drawing/2014/main" id="{40A310DE-84FC-AD48-9F24-1A24CF73A3A7}"/>
                </a:ext>
              </a:extLst>
            </p:cNvPr>
            <p:cNvSpPr/>
            <p:nvPr/>
          </p:nvSpPr>
          <p:spPr>
            <a:xfrm>
              <a:off x="7125314"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617D069-2B1B-A44A-82AB-ECC0CED4282F}"/>
                </a:ext>
              </a:extLst>
            </p:cNvPr>
            <p:cNvSpPr txBox="1"/>
            <p:nvPr/>
          </p:nvSpPr>
          <p:spPr>
            <a:xfrm>
              <a:off x="7183800" y="845820"/>
              <a:ext cx="511679" cy="369332"/>
            </a:xfrm>
            <a:prstGeom prst="rect">
              <a:avLst/>
            </a:prstGeom>
            <a:noFill/>
          </p:spPr>
          <p:txBody>
            <a:bodyPr wrap="none" rtlCol="0">
              <a:spAutoFit/>
            </a:bodyPr>
            <a:lstStyle/>
            <a:p>
              <a:pPr algn="ctr"/>
              <a:r>
                <a:rPr lang="en-US" dirty="0"/>
                <a:t>law</a:t>
              </a:r>
            </a:p>
          </p:txBody>
        </p:sp>
      </p:gr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sp>
        <p:nvSpPr>
          <p:cNvPr id="44" name="Title 1">
            <a:extLst>
              <a:ext uri="{FF2B5EF4-FFF2-40B4-BE49-F238E27FC236}">
                <a16:creationId xmlns:a16="http://schemas.microsoft.com/office/drawing/2014/main" id="{4A63C7F6-6A8E-B44C-8C43-CBA8F2693AAC}"/>
              </a:ext>
            </a:extLst>
          </p:cNvPr>
          <p:cNvSpPr txBox="1">
            <a:spLocks/>
          </p:cNvSpPr>
          <p:nvPr/>
        </p:nvSpPr>
        <p:spPr>
          <a:xfrm>
            <a:off x="628650" y="365126"/>
            <a:ext cx="81478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structure of criminological theory?</a:t>
            </a:r>
          </a:p>
        </p:txBody>
      </p:sp>
      <p:sp>
        <p:nvSpPr>
          <p:cNvPr id="45" name="Rectangle 44">
            <a:extLst>
              <a:ext uri="{FF2B5EF4-FFF2-40B4-BE49-F238E27FC236}">
                <a16:creationId xmlns:a16="http://schemas.microsoft.com/office/drawing/2014/main" id="{8E0965D0-0532-D449-8ACF-56B43744D578}"/>
              </a:ext>
            </a:extLst>
          </p:cNvPr>
          <p:cNvSpPr/>
          <p:nvPr/>
        </p:nvSpPr>
        <p:spPr>
          <a:xfrm>
            <a:off x="3847384" y="2597438"/>
            <a:ext cx="4929071" cy="2365468"/>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6247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E2825-C709-DF4E-90B3-BFDCCB9C9B48}"/>
              </a:ext>
            </a:extLst>
          </p:cNvPr>
          <p:cNvSpPr>
            <a:spLocks noGrp="1"/>
          </p:cNvSpPr>
          <p:nvPr>
            <p:ph type="title"/>
          </p:nvPr>
        </p:nvSpPr>
        <p:spPr/>
        <p:txBody>
          <a:bodyPr/>
          <a:lstStyle/>
          <a:p>
            <a:r>
              <a:rPr lang="en-US" dirty="0"/>
              <a:t>conclusions</a:t>
            </a:r>
          </a:p>
        </p:txBody>
      </p:sp>
      <p:sp>
        <p:nvSpPr>
          <p:cNvPr id="4" name="Content Placeholder 3">
            <a:extLst>
              <a:ext uri="{FF2B5EF4-FFF2-40B4-BE49-F238E27FC236}">
                <a16:creationId xmlns:a16="http://schemas.microsoft.com/office/drawing/2014/main" id="{8E8E870D-59CC-3B45-865F-26CC3BEAD4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441111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620CAB-6156-8B40-A13A-4BF62A0EC583}"/>
              </a:ext>
            </a:extLst>
          </p:cNvPr>
          <p:cNvPicPr>
            <a:picLocks noChangeAspect="1"/>
          </p:cNvPicPr>
          <p:nvPr/>
        </p:nvPicPr>
        <p:blipFill>
          <a:blip r:embed="rId2"/>
          <a:stretch>
            <a:fillRect/>
          </a:stretch>
        </p:blipFill>
        <p:spPr>
          <a:xfrm>
            <a:off x="4984093" y="1841923"/>
            <a:ext cx="3365500" cy="3348756"/>
          </a:xfrm>
          <a:prstGeom prst="rect">
            <a:avLst/>
          </a:prstGeom>
          <a:ln w="38100">
            <a:solidFill>
              <a:schemeClr val="tx1"/>
            </a:solidFill>
          </a:ln>
        </p:spPr>
      </p:pic>
      <p:sp>
        <p:nvSpPr>
          <p:cNvPr id="2" name="Title 1">
            <a:extLst>
              <a:ext uri="{FF2B5EF4-FFF2-40B4-BE49-F238E27FC236}">
                <a16:creationId xmlns:a16="http://schemas.microsoft.com/office/drawing/2014/main" id="{708BDDC3-A104-FB4D-9074-69917C8C85C7}"/>
              </a:ext>
            </a:extLst>
          </p:cNvPr>
          <p:cNvSpPr>
            <a:spLocks noGrp="1"/>
          </p:cNvSpPr>
          <p:nvPr>
            <p:ph type="title"/>
          </p:nvPr>
        </p:nvSpPr>
        <p:spPr/>
        <p:txBody>
          <a:bodyPr/>
          <a:lstStyle/>
          <a:p>
            <a:r>
              <a:rPr lang="en-US" dirty="0"/>
              <a:t>stability of patterns</a:t>
            </a:r>
          </a:p>
        </p:txBody>
      </p:sp>
      <p:sp>
        <p:nvSpPr>
          <p:cNvPr id="5" name="TextBox 4">
            <a:extLst>
              <a:ext uri="{FF2B5EF4-FFF2-40B4-BE49-F238E27FC236}">
                <a16:creationId xmlns:a16="http://schemas.microsoft.com/office/drawing/2014/main" id="{15C7B48A-F362-5342-9425-F3076DE53125}"/>
              </a:ext>
            </a:extLst>
          </p:cNvPr>
          <p:cNvSpPr txBox="1"/>
          <p:nvPr/>
        </p:nvSpPr>
        <p:spPr>
          <a:xfrm>
            <a:off x="1867450" y="5450708"/>
            <a:ext cx="1223412" cy="707886"/>
          </a:xfrm>
          <a:prstGeom prst="rect">
            <a:avLst/>
          </a:prstGeom>
          <a:noFill/>
        </p:spPr>
        <p:txBody>
          <a:bodyPr wrap="none" rtlCol="0">
            <a:spAutoFit/>
          </a:bodyPr>
          <a:lstStyle/>
          <a:p>
            <a:r>
              <a:rPr lang="en-US" sz="4000" dirty="0"/>
              <a:t>2006</a:t>
            </a:r>
          </a:p>
        </p:txBody>
      </p:sp>
      <p:sp>
        <p:nvSpPr>
          <p:cNvPr id="6" name="TextBox 5">
            <a:extLst>
              <a:ext uri="{FF2B5EF4-FFF2-40B4-BE49-F238E27FC236}">
                <a16:creationId xmlns:a16="http://schemas.microsoft.com/office/drawing/2014/main" id="{293B99C2-E5F6-4848-A4BA-07574A532DD3}"/>
              </a:ext>
            </a:extLst>
          </p:cNvPr>
          <p:cNvSpPr txBox="1"/>
          <p:nvPr/>
        </p:nvSpPr>
        <p:spPr>
          <a:xfrm>
            <a:off x="6055137" y="5450708"/>
            <a:ext cx="1223412" cy="707886"/>
          </a:xfrm>
          <a:prstGeom prst="rect">
            <a:avLst/>
          </a:prstGeom>
          <a:noFill/>
        </p:spPr>
        <p:txBody>
          <a:bodyPr wrap="none" rtlCol="0">
            <a:spAutoFit/>
          </a:bodyPr>
          <a:lstStyle/>
          <a:p>
            <a:r>
              <a:rPr lang="en-US" sz="4000" dirty="0"/>
              <a:t>2016</a:t>
            </a:r>
          </a:p>
        </p:txBody>
      </p:sp>
      <p:pic>
        <p:nvPicPr>
          <p:cNvPr id="3" name="Picture 12" descr="HBK-Shoot06.jpg">
            <a:extLst>
              <a:ext uri="{FF2B5EF4-FFF2-40B4-BE49-F238E27FC236}">
                <a16:creationId xmlns:a16="http://schemas.microsoft.com/office/drawing/2014/main" id="{28AAAFBE-B966-2D4D-B80F-9F77DD2043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512" t="19087" r="17877" b="8328"/>
          <a:stretch/>
        </p:blipFill>
        <p:spPr bwMode="auto">
          <a:xfrm>
            <a:off x="796406" y="1841923"/>
            <a:ext cx="3365500" cy="3348756"/>
          </a:xfrm>
          <a:prstGeom prst="rect">
            <a:avLst/>
          </a:prstGeom>
          <a:ln w="38100">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9" name="TextBox 8">
            <a:extLst>
              <a:ext uri="{FF2B5EF4-FFF2-40B4-BE49-F238E27FC236}">
                <a16:creationId xmlns:a16="http://schemas.microsoft.com/office/drawing/2014/main" id="{C0B4AD1B-12BE-6F44-992B-A83B5A2A276C}"/>
              </a:ext>
            </a:extLst>
          </p:cNvPr>
          <p:cNvSpPr txBox="1"/>
          <p:nvPr/>
        </p:nvSpPr>
        <p:spPr>
          <a:xfrm>
            <a:off x="1339185" y="6233957"/>
            <a:ext cx="6524607" cy="461665"/>
          </a:xfrm>
          <a:prstGeom prst="rect">
            <a:avLst/>
          </a:prstGeom>
          <a:noFill/>
        </p:spPr>
        <p:txBody>
          <a:bodyPr wrap="none" rtlCol="0">
            <a:spAutoFit/>
          </a:bodyPr>
          <a:lstStyle/>
          <a:p>
            <a:r>
              <a:rPr lang="en-US" sz="2400" dirty="0"/>
              <a:t>gang violent crimes in a Los Angeles Neighborhood</a:t>
            </a:r>
          </a:p>
        </p:txBody>
      </p:sp>
    </p:spTree>
    <p:extLst>
      <p:ext uri="{BB962C8B-B14F-4D97-AF65-F5344CB8AC3E}">
        <p14:creationId xmlns:p14="http://schemas.microsoft.com/office/powerpoint/2010/main" val="1325922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grpSp>
        <p:nvGrpSpPr>
          <p:cNvPr id="21" name="Group 20">
            <a:extLst>
              <a:ext uri="{FF2B5EF4-FFF2-40B4-BE49-F238E27FC236}">
                <a16:creationId xmlns:a16="http://schemas.microsoft.com/office/drawing/2014/main" id="{A91176A0-2FE8-D249-89B4-21F10D9209D2}"/>
              </a:ext>
            </a:extLst>
          </p:cNvPr>
          <p:cNvGrpSpPr/>
          <p:nvPr/>
        </p:nvGrpSpPr>
        <p:grpSpPr>
          <a:xfrm>
            <a:off x="3847384" y="1240298"/>
            <a:ext cx="1079976" cy="4419838"/>
            <a:chOff x="4048552" y="845820"/>
            <a:chExt cx="1079976" cy="4419838"/>
          </a:xfrm>
        </p:grpSpPr>
        <p:sp>
          <p:nvSpPr>
            <p:cNvPr id="7" name="Rectangle 6">
              <a:extLst>
                <a:ext uri="{FF2B5EF4-FFF2-40B4-BE49-F238E27FC236}">
                  <a16:creationId xmlns:a16="http://schemas.microsoft.com/office/drawing/2014/main" id="{5BB42325-4431-AA42-8835-DAC158079453}"/>
                </a:ext>
              </a:extLst>
            </p:cNvPr>
            <p:cNvSpPr/>
            <p:nvPr/>
          </p:nvSpPr>
          <p:spPr>
            <a:xfrm>
              <a:off x="4274215"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0261BD-0BDA-654B-AAA2-5C079CB45221}"/>
                </a:ext>
              </a:extLst>
            </p:cNvPr>
            <p:cNvSpPr txBox="1"/>
            <p:nvPr/>
          </p:nvSpPr>
          <p:spPr>
            <a:xfrm>
              <a:off x="4048552" y="845820"/>
              <a:ext cx="1079976" cy="369332"/>
            </a:xfrm>
            <a:prstGeom prst="rect">
              <a:avLst/>
            </a:prstGeom>
            <a:noFill/>
          </p:spPr>
          <p:txBody>
            <a:bodyPr wrap="none" rtlCol="0">
              <a:spAutoFit/>
            </a:bodyPr>
            <a:lstStyle/>
            <a:p>
              <a:pPr algn="ctr"/>
              <a:r>
                <a:rPr lang="en-US" dirty="0"/>
                <a:t>offenders</a:t>
              </a:r>
            </a:p>
          </p:txBody>
        </p:sp>
      </p:grpSp>
      <p:grpSp>
        <p:nvGrpSpPr>
          <p:cNvPr id="18" name="Group 17">
            <a:extLst>
              <a:ext uri="{FF2B5EF4-FFF2-40B4-BE49-F238E27FC236}">
                <a16:creationId xmlns:a16="http://schemas.microsoft.com/office/drawing/2014/main" id="{4048E3C9-8420-6F48-AEF1-C1C11DE8629B}"/>
              </a:ext>
            </a:extLst>
          </p:cNvPr>
          <p:cNvGrpSpPr/>
          <p:nvPr/>
        </p:nvGrpSpPr>
        <p:grpSpPr>
          <a:xfrm>
            <a:off x="5008860" y="1240298"/>
            <a:ext cx="843501" cy="4419838"/>
            <a:chOff x="5198694" y="845820"/>
            <a:chExt cx="843501" cy="4419838"/>
          </a:xfrm>
        </p:grpSpPr>
        <p:sp>
          <p:nvSpPr>
            <p:cNvPr id="10" name="Rectangle 9">
              <a:extLst>
                <a:ext uri="{FF2B5EF4-FFF2-40B4-BE49-F238E27FC236}">
                  <a16:creationId xmlns:a16="http://schemas.microsoft.com/office/drawing/2014/main" id="{4B6F8349-A361-6E43-9A36-3EA9B79DD40D}"/>
                </a:ext>
              </a:extLst>
            </p:cNvPr>
            <p:cNvSpPr/>
            <p:nvPr/>
          </p:nvSpPr>
          <p:spPr>
            <a:xfrm>
              <a:off x="5306119"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1F8E679-53EF-6244-BEDB-586ED0A3B404}"/>
                </a:ext>
              </a:extLst>
            </p:cNvPr>
            <p:cNvSpPr txBox="1"/>
            <p:nvPr/>
          </p:nvSpPr>
          <p:spPr>
            <a:xfrm>
              <a:off x="5198694" y="845820"/>
              <a:ext cx="843501" cy="369332"/>
            </a:xfrm>
            <a:prstGeom prst="rect">
              <a:avLst/>
            </a:prstGeom>
            <a:noFill/>
          </p:spPr>
          <p:txBody>
            <a:bodyPr wrap="none" rtlCol="0">
              <a:spAutoFit/>
            </a:bodyPr>
            <a:lstStyle/>
            <a:p>
              <a:pPr algn="ctr"/>
              <a:r>
                <a:rPr lang="en-US" dirty="0"/>
                <a:t>victims</a:t>
              </a:r>
            </a:p>
          </p:txBody>
        </p:sp>
      </p:grpSp>
      <p:grpSp>
        <p:nvGrpSpPr>
          <p:cNvPr id="19" name="Group 18">
            <a:extLst>
              <a:ext uri="{FF2B5EF4-FFF2-40B4-BE49-F238E27FC236}">
                <a16:creationId xmlns:a16="http://schemas.microsoft.com/office/drawing/2014/main" id="{C82C0188-DD1E-8445-A906-F46A0027F5E7}"/>
              </a:ext>
            </a:extLst>
          </p:cNvPr>
          <p:cNvGrpSpPr/>
          <p:nvPr/>
        </p:nvGrpSpPr>
        <p:grpSpPr>
          <a:xfrm>
            <a:off x="5933861" y="1240298"/>
            <a:ext cx="912750" cy="4419838"/>
            <a:chOff x="6073796" y="845820"/>
            <a:chExt cx="912750" cy="4419838"/>
          </a:xfrm>
        </p:grpSpPr>
        <p:sp>
          <p:nvSpPr>
            <p:cNvPr id="12" name="Rectangle 11">
              <a:extLst>
                <a:ext uri="{FF2B5EF4-FFF2-40B4-BE49-F238E27FC236}">
                  <a16:creationId xmlns:a16="http://schemas.microsoft.com/office/drawing/2014/main" id="{70AC7B73-DE3A-E446-A52E-AD3F831C86EC}"/>
                </a:ext>
              </a:extLst>
            </p:cNvPr>
            <p:cNvSpPr/>
            <p:nvPr/>
          </p:nvSpPr>
          <p:spPr>
            <a:xfrm>
              <a:off x="6215846"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3EFF339-244E-9342-A5F0-A4A05116C1D3}"/>
                </a:ext>
              </a:extLst>
            </p:cNvPr>
            <p:cNvSpPr txBox="1"/>
            <p:nvPr/>
          </p:nvSpPr>
          <p:spPr>
            <a:xfrm>
              <a:off x="6073796" y="845820"/>
              <a:ext cx="912750" cy="369332"/>
            </a:xfrm>
            <a:prstGeom prst="rect">
              <a:avLst/>
            </a:prstGeom>
            <a:noFill/>
          </p:spPr>
          <p:txBody>
            <a:bodyPr wrap="none" rtlCol="0">
              <a:spAutoFit/>
            </a:bodyPr>
            <a:lstStyle/>
            <a:p>
              <a:pPr algn="ctr"/>
              <a:r>
                <a:rPr lang="en-US" dirty="0"/>
                <a:t>settings</a:t>
              </a:r>
            </a:p>
          </p:txBody>
        </p:sp>
      </p:grpSp>
      <p:grpSp>
        <p:nvGrpSpPr>
          <p:cNvPr id="20" name="Group 19">
            <a:extLst>
              <a:ext uri="{FF2B5EF4-FFF2-40B4-BE49-F238E27FC236}">
                <a16:creationId xmlns:a16="http://schemas.microsoft.com/office/drawing/2014/main" id="{B2B2A23A-5720-9540-ABE8-45755DB87DB5}"/>
              </a:ext>
            </a:extLst>
          </p:cNvPr>
          <p:cNvGrpSpPr/>
          <p:nvPr/>
        </p:nvGrpSpPr>
        <p:grpSpPr>
          <a:xfrm>
            <a:off x="6928111" y="1240298"/>
            <a:ext cx="923651" cy="4419838"/>
            <a:chOff x="7051564" y="845820"/>
            <a:chExt cx="923651" cy="4419838"/>
          </a:xfrm>
        </p:grpSpPr>
        <p:sp>
          <p:nvSpPr>
            <p:cNvPr id="14" name="Rectangle 13">
              <a:extLst>
                <a:ext uri="{FF2B5EF4-FFF2-40B4-BE49-F238E27FC236}">
                  <a16:creationId xmlns:a16="http://schemas.microsoft.com/office/drawing/2014/main" id="{4EFCA287-0BAF-C74D-A295-A2E3F7884587}"/>
                </a:ext>
              </a:extLst>
            </p:cNvPr>
            <p:cNvSpPr/>
            <p:nvPr/>
          </p:nvSpPr>
          <p:spPr>
            <a:xfrm>
              <a:off x="7199064"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806780-1E4E-C74E-B263-1D42C3774607}"/>
                </a:ext>
              </a:extLst>
            </p:cNvPr>
            <p:cNvSpPr txBox="1"/>
            <p:nvPr/>
          </p:nvSpPr>
          <p:spPr>
            <a:xfrm>
              <a:off x="7051564" y="845820"/>
              <a:ext cx="923651" cy="369332"/>
            </a:xfrm>
            <a:prstGeom prst="rect">
              <a:avLst/>
            </a:prstGeom>
            <a:noFill/>
          </p:spPr>
          <p:txBody>
            <a:bodyPr wrap="none" rtlCol="0">
              <a:spAutoFit/>
            </a:bodyPr>
            <a:lstStyle/>
            <a:p>
              <a:pPr algn="ctr"/>
              <a:r>
                <a:rPr lang="en-US" dirty="0"/>
                <a:t>security</a:t>
              </a:r>
            </a:p>
          </p:txBody>
        </p:sp>
      </p:grpSp>
      <p:sp>
        <p:nvSpPr>
          <p:cNvPr id="22" name="Rectangle 21">
            <a:extLst>
              <a:ext uri="{FF2B5EF4-FFF2-40B4-BE49-F238E27FC236}">
                <a16:creationId xmlns:a16="http://schemas.microsoft.com/office/drawing/2014/main" id="{C7E34019-11DC-F24A-9CD7-34DCEBF8F1DD}"/>
              </a:ext>
            </a:extLst>
          </p:cNvPr>
          <p:cNvSpPr/>
          <p:nvPr/>
        </p:nvSpPr>
        <p:spPr>
          <a:xfrm>
            <a:off x="1801088" y="4459986"/>
            <a:ext cx="6944103" cy="50292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B616982-9187-0149-B049-6026D404BA7B}"/>
              </a:ext>
            </a:extLst>
          </p:cNvPr>
          <p:cNvGrpSpPr/>
          <p:nvPr/>
        </p:nvGrpSpPr>
        <p:grpSpPr>
          <a:xfrm>
            <a:off x="7933261" y="1240298"/>
            <a:ext cx="628650" cy="4419838"/>
            <a:chOff x="7125314" y="845820"/>
            <a:chExt cx="628650" cy="4419838"/>
          </a:xfrm>
        </p:grpSpPr>
        <p:sp>
          <p:nvSpPr>
            <p:cNvPr id="25" name="Rectangle 24">
              <a:extLst>
                <a:ext uri="{FF2B5EF4-FFF2-40B4-BE49-F238E27FC236}">
                  <a16:creationId xmlns:a16="http://schemas.microsoft.com/office/drawing/2014/main" id="{40A310DE-84FC-AD48-9F24-1A24CF73A3A7}"/>
                </a:ext>
              </a:extLst>
            </p:cNvPr>
            <p:cNvSpPr/>
            <p:nvPr/>
          </p:nvSpPr>
          <p:spPr>
            <a:xfrm>
              <a:off x="7125314" y="133373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617D069-2B1B-A44A-82AB-ECC0CED4282F}"/>
                </a:ext>
              </a:extLst>
            </p:cNvPr>
            <p:cNvSpPr txBox="1"/>
            <p:nvPr/>
          </p:nvSpPr>
          <p:spPr>
            <a:xfrm>
              <a:off x="7183800" y="845820"/>
              <a:ext cx="511679" cy="369332"/>
            </a:xfrm>
            <a:prstGeom prst="rect">
              <a:avLst/>
            </a:prstGeom>
            <a:noFill/>
          </p:spPr>
          <p:txBody>
            <a:bodyPr wrap="none" rtlCol="0">
              <a:spAutoFit/>
            </a:bodyPr>
            <a:lstStyle/>
            <a:p>
              <a:pPr algn="ctr"/>
              <a:r>
                <a:rPr lang="en-US" dirty="0"/>
                <a:t>law</a:t>
              </a:r>
            </a:p>
          </p:txBody>
        </p:sp>
      </p:gr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sp>
        <p:nvSpPr>
          <p:cNvPr id="43" name="Title 1">
            <a:extLst>
              <a:ext uri="{FF2B5EF4-FFF2-40B4-BE49-F238E27FC236}">
                <a16:creationId xmlns:a16="http://schemas.microsoft.com/office/drawing/2014/main" id="{B67BB9A6-2314-A643-8632-A892B4082120}"/>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is the structure of theory?</a:t>
            </a:r>
          </a:p>
        </p:txBody>
      </p:sp>
    </p:spTree>
    <p:extLst>
      <p:ext uri="{BB962C8B-B14F-4D97-AF65-F5344CB8AC3E}">
        <p14:creationId xmlns:p14="http://schemas.microsoft.com/office/powerpoint/2010/main" val="4161006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37310" y="837962"/>
            <a:ext cx="628650" cy="4781312"/>
            <a:chOff x="1337310" y="845820"/>
            <a:chExt cx="628650" cy="4781312"/>
          </a:xfrm>
        </p:grpSpPr>
        <p:sp>
          <p:nvSpPr>
            <p:cNvPr id="2" name="Rectangle 1">
              <a:extLst>
                <a:ext uri="{FF2B5EF4-FFF2-40B4-BE49-F238E27FC236}">
                  <a16:creationId xmlns:a16="http://schemas.microsoft.com/office/drawing/2014/main" id="{E425DB51-55B5-2043-AD76-65E918B940A3}"/>
                </a:ext>
              </a:extLst>
            </p:cNvPr>
            <p:cNvSpPr/>
            <p:nvPr/>
          </p:nvSpPr>
          <p:spPr>
            <a:xfrm>
              <a:off x="1337310"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grpSp>
        <p:nvGrpSpPr>
          <p:cNvPr id="17" name="Group 16">
            <a:extLst>
              <a:ext uri="{FF2B5EF4-FFF2-40B4-BE49-F238E27FC236}">
                <a16:creationId xmlns:a16="http://schemas.microsoft.com/office/drawing/2014/main" id="{F1BDB932-3686-5946-8E66-D493BAF18C8E}"/>
              </a:ext>
            </a:extLst>
          </p:cNvPr>
          <p:cNvGrpSpPr/>
          <p:nvPr/>
        </p:nvGrpSpPr>
        <p:grpSpPr>
          <a:xfrm>
            <a:off x="2221245" y="837962"/>
            <a:ext cx="1386213" cy="4411980"/>
            <a:chOff x="2221245" y="845820"/>
            <a:chExt cx="1386213"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221245" y="845820"/>
              <a:ext cx="1386213" cy="369332"/>
            </a:xfrm>
            <a:prstGeom prst="rect">
              <a:avLst/>
            </a:prstGeom>
            <a:noFill/>
          </p:spPr>
          <p:txBody>
            <a:bodyPr wrap="none" rtlCol="0">
              <a:spAutoFit/>
            </a:bodyPr>
            <a:lstStyle/>
            <a:p>
              <a:pPr algn="ctr"/>
              <a:r>
                <a:rPr lang="en-US" dirty="0"/>
                <a:t>crime events</a:t>
              </a:r>
            </a:p>
          </p:txBody>
        </p:sp>
      </p:grpSp>
      <p:sp>
        <p:nvSpPr>
          <p:cNvPr id="22" name="Rectangle 21">
            <a:extLst>
              <a:ext uri="{FF2B5EF4-FFF2-40B4-BE49-F238E27FC236}">
                <a16:creationId xmlns:a16="http://schemas.microsoft.com/office/drawing/2014/main" id="{C7E34019-11DC-F24A-9CD7-34DCEBF8F1DD}"/>
              </a:ext>
            </a:extLst>
          </p:cNvPr>
          <p:cNvSpPr/>
          <p:nvPr/>
        </p:nvSpPr>
        <p:spPr>
          <a:xfrm>
            <a:off x="651211" y="3283982"/>
            <a:ext cx="5154930" cy="50292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48AA435A-FA17-C541-8EFC-5CE9BCAFD2D2}"/>
              </a:ext>
            </a:extLst>
          </p:cNvPr>
          <p:cNvGrpSpPr/>
          <p:nvPr/>
        </p:nvGrpSpPr>
        <p:grpSpPr>
          <a:xfrm>
            <a:off x="3878710" y="837962"/>
            <a:ext cx="1027846" cy="4411980"/>
            <a:chOff x="2400430" y="845820"/>
            <a:chExt cx="1027846" cy="4411980"/>
          </a:xfrm>
        </p:grpSpPr>
        <p:sp>
          <p:nvSpPr>
            <p:cNvPr id="28" name="Rectangle 27">
              <a:extLst>
                <a:ext uri="{FF2B5EF4-FFF2-40B4-BE49-F238E27FC236}">
                  <a16:creationId xmlns:a16="http://schemas.microsoft.com/office/drawing/2014/main" id="{0BC280DA-7893-354C-A885-29C0B72D4106}"/>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5B7F01E-2883-0B4C-B63A-BA626C9E6C36}"/>
                </a:ext>
              </a:extLst>
            </p:cNvPr>
            <p:cNvSpPr txBox="1"/>
            <p:nvPr/>
          </p:nvSpPr>
          <p:spPr>
            <a:xfrm>
              <a:off x="2400430" y="845820"/>
              <a:ext cx="1027846" cy="369332"/>
            </a:xfrm>
            <a:prstGeom prst="rect">
              <a:avLst/>
            </a:prstGeom>
            <a:noFill/>
          </p:spPr>
          <p:txBody>
            <a:bodyPr wrap="none" rtlCol="0">
              <a:spAutoFit/>
            </a:bodyPr>
            <a:lstStyle/>
            <a:p>
              <a:pPr algn="ctr"/>
              <a:r>
                <a:rPr lang="en-US" dirty="0"/>
                <a:t>criminals</a:t>
              </a:r>
            </a:p>
          </p:txBody>
        </p:sp>
      </p:grpSp>
      <p:sp>
        <p:nvSpPr>
          <p:cNvPr id="3" name="TextBox 2">
            <a:extLst>
              <a:ext uri="{FF2B5EF4-FFF2-40B4-BE49-F238E27FC236}">
                <a16:creationId xmlns:a16="http://schemas.microsoft.com/office/drawing/2014/main" id="{CE9346EF-C3BF-EB4D-8F7D-15B6B6F34690}"/>
              </a:ext>
            </a:extLst>
          </p:cNvPr>
          <p:cNvSpPr txBox="1"/>
          <p:nvPr/>
        </p:nvSpPr>
        <p:spPr>
          <a:xfrm>
            <a:off x="7543800" y="236244"/>
            <a:ext cx="1035220" cy="369332"/>
          </a:xfrm>
          <a:prstGeom prst="rect">
            <a:avLst/>
          </a:prstGeom>
          <a:noFill/>
        </p:spPr>
        <p:txBody>
          <a:bodyPr wrap="none" rtlCol="0">
            <a:spAutoFit/>
          </a:bodyPr>
          <a:lstStyle/>
          <a:p>
            <a:r>
              <a:rPr lang="en-US" dirty="0"/>
              <a:t>Schiffer’s</a:t>
            </a:r>
          </a:p>
        </p:txBody>
      </p:sp>
    </p:spTree>
    <p:extLst>
      <p:ext uri="{BB962C8B-B14F-4D97-AF65-F5344CB8AC3E}">
        <p14:creationId xmlns:p14="http://schemas.microsoft.com/office/powerpoint/2010/main" val="3528669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sp>
        <p:nvSpPr>
          <p:cNvPr id="22" name="Rectangle 21">
            <a:extLst>
              <a:ext uri="{FF2B5EF4-FFF2-40B4-BE49-F238E27FC236}">
                <a16:creationId xmlns:a16="http://schemas.microsoft.com/office/drawing/2014/main" id="{C7E34019-11DC-F24A-9CD7-34DCEBF8F1DD}"/>
              </a:ext>
            </a:extLst>
          </p:cNvPr>
          <p:cNvSpPr/>
          <p:nvPr/>
        </p:nvSpPr>
        <p:spPr>
          <a:xfrm>
            <a:off x="1801089" y="4459986"/>
            <a:ext cx="1887436" cy="50292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sp>
        <p:nvSpPr>
          <p:cNvPr id="24" name="Title 1">
            <a:extLst>
              <a:ext uri="{FF2B5EF4-FFF2-40B4-BE49-F238E27FC236}">
                <a16:creationId xmlns:a16="http://schemas.microsoft.com/office/drawing/2014/main" id="{52D57EC8-21FA-F14D-98B6-42FE554CF0B7}"/>
              </a:ext>
            </a:extLst>
          </p:cNvPr>
          <p:cNvSpPr txBox="1">
            <a:spLocks/>
          </p:cNvSpPr>
          <p:nvPr/>
        </p:nvSpPr>
        <p:spPr>
          <a:xfrm>
            <a:off x="628650" y="365126"/>
            <a:ext cx="81478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structure of criminological theory?</a:t>
            </a:r>
          </a:p>
        </p:txBody>
      </p:sp>
    </p:spTree>
    <p:extLst>
      <p:ext uri="{BB962C8B-B14F-4D97-AF65-F5344CB8AC3E}">
        <p14:creationId xmlns:p14="http://schemas.microsoft.com/office/powerpoint/2010/main" val="1097220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4152A-3F5F-DA49-A42A-4982BFFB9CD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51AAE0E-4B60-544B-AD6B-28C527367196}"/>
              </a:ext>
            </a:extLst>
          </p:cNvPr>
          <p:cNvSpPr>
            <a:spLocks noGrp="1"/>
          </p:cNvSpPr>
          <p:nvPr>
            <p:ph idx="1"/>
          </p:nvPr>
        </p:nvSpPr>
        <p:spPr/>
        <p:txBody>
          <a:bodyPr/>
          <a:lstStyle/>
          <a:p>
            <a:r>
              <a:rPr lang="en-US" dirty="0"/>
              <a:t>what are we trying to explain?</a:t>
            </a:r>
          </a:p>
          <a:p>
            <a:r>
              <a:rPr lang="en-US" dirty="0"/>
              <a:t>what is the structure of criminological theory?</a:t>
            </a:r>
          </a:p>
          <a:p>
            <a:r>
              <a:rPr lang="en-US" dirty="0"/>
              <a:t>where can mathematic make the greatest contribution?</a:t>
            </a:r>
          </a:p>
          <a:p>
            <a:pPr marL="0" indent="0">
              <a:buNone/>
            </a:pPr>
            <a:endParaRPr lang="en-US" dirty="0"/>
          </a:p>
        </p:txBody>
      </p:sp>
    </p:spTree>
    <p:extLst>
      <p:ext uri="{BB962C8B-B14F-4D97-AF65-F5344CB8AC3E}">
        <p14:creationId xmlns:p14="http://schemas.microsoft.com/office/powerpoint/2010/main" val="2509329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8DCC8609-5CBF-704E-8108-D0D367E603D5}"/>
              </a:ext>
            </a:extLst>
          </p:cNvPr>
          <p:cNvSpPr/>
          <p:nvPr/>
        </p:nvSpPr>
        <p:spPr>
          <a:xfrm>
            <a:off x="2228850" y="1303020"/>
            <a:ext cx="4932274" cy="4251960"/>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474794B-C10F-6046-8ADB-00644E195CC3}"/>
              </a:ext>
            </a:extLst>
          </p:cNvPr>
          <p:cNvSpPr txBox="1"/>
          <p:nvPr/>
        </p:nvSpPr>
        <p:spPr>
          <a:xfrm>
            <a:off x="3068735" y="445770"/>
            <a:ext cx="3006529" cy="369332"/>
          </a:xfrm>
          <a:prstGeom prst="rect">
            <a:avLst/>
          </a:prstGeom>
          <a:noFill/>
        </p:spPr>
        <p:txBody>
          <a:bodyPr wrap="none" rtlCol="0">
            <a:spAutoFit/>
          </a:bodyPr>
          <a:lstStyle/>
          <a:p>
            <a:r>
              <a:rPr lang="en-US" dirty="0"/>
              <a:t>Merton’s middle-range theory</a:t>
            </a:r>
          </a:p>
        </p:txBody>
      </p:sp>
      <p:sp>
        <p:nvSpPr>
          <p:cNvPr id="4" name="Rectangle 3">
            <a:extLst>
              <a:ext uri="{FF2B5EF4-FFF2-40B4-BE49-F238E27FC236}">
                <a16:creationId xmlns:a16="http://schemas.microsoft.com/office/drawing/2014/main" id="{A14A3BE9-EB99-3041-8F68-09E2D01DAECA}"/>
              </a:ext>
            </a:extLst>
          </p:cNvPr>
          <p:cNvSpPr/>
          <p:nvPr/>
        </p:nvSpPr>
        <p:spPr>
          <a:xfrm>
            <a:off x="2006194" y="3429000"/>
            <a:ext cx="5154930" cy="502920"/>
          </a:xfrm>
          <a:prstGeom prst="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410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11" descr="loc6_disp_0.1mi_daily_max.png">
            <a:extLst>
              <a:ext uri="{FF2B5EF4-FFF2-40B4-BE49-F238E27FC236}">
                <a16:creationId xmlns:a16="http://schemas.microsoft.com/office/drawing/2014/main" id="{49BB3A02-5675-5442-B000-261BED18F460}"/>
              </a:ext>
            </a:extLst>
          </p:cNvPr>
          <p:cNvPicPr>
            <a:picLocks noChangeAspect="1"/>
          </p:cNvPicPr>
          <p:nvPr/>
        </p:nvPicPr>
        <p:blipFill>
          <a:blip r:embed="rId2">
            <a:extLst>
              <a:ext uri="{28A0092B-C50C-407E-A947-70E740481C1C}">
                <a14:useLocalDpi xmlns:a14="http://schemas.microsoft.com/office/drawing/2010/main" val="0"/>
              </a:ext>
            </a:extLst>
          </a:blip>
          <a:srcRect l="5424" t="8633" r="882" b="10831"/>
          <a:stretch>
            <a:fillRect/>
          </a:stretch>
        </p:blipFill>
        <p:spPr bwMode="auto">
          <a:xfrm>
            <a:off x="1146175" y="1376363"/>
            <a:ext cx="7497763"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itle 1">
            <a:extLst>
              <a:ext uri="{FF2B5EF4-FFF2-40B4-BE49-F238E27FC236}">
                <a16:creationId xmlns:a16="http://schemas.microsoft.com/office/drawing/2014/main" id="{6EA510F4-5268-5D41-B0C5-8D43B18BFE7F}"/>
              </a:ext>
            </a:extLst>
          </p:cNvPr>
          <p:cNvSpPr>
            <a:spLocks noGrp="1" noChangeArrowheads="1"/>
          </p:cNvSpPr>
          <p:nvPr>
            <p:ph type="title"/>
          </p:nvPr>
        </p:nvSpPr>
        <p:spPr/>
        <p:txBody>
          <a:bodyPr/>
          <a:lstStyle/>
          <a:p>
            <a:r>
              <a:rPr lang="en-US" altLang="en-US">
                <a:ea typeface="ＭＳ Ｐゴシック" panose="020B0600070205080204" pitchFamily="34" charset="-128"/>
              </a:rPr>
              <a:t>journey-to-tweet</a:t>
            </a:r>
          </a:p>
        </p:txBody>
      </p:sp>
      <p:grpSp>
        <p:nvGrpSpPr>
          <p:cNvPr id="52227" name="Group 18">
            <a:extLst>
              <a:ext uri="{FF2B5EF4-FFF2-40B4-BE49-F238E27FC236}">
                <a16:creationId xmlns:a16="http://schemas.microsoft.com/office/drawing/2014/main" id="{36A33C35-9F9B-E34F-80E3-26DA76045F33}"/>
              </a:ext>
            </a:extLst>
          </p:cNvPr>
          <p:cNvGrpSpPr>
            <a:grpSpLocks/>
          </p:cNvGrpSpPr>
          <p:nvPr/>
        </p:nvGrpSpPr>
        <p:grpSpPr bwMode="auto">
          <a:xfrm>
            <a:off x="196850" y="1738313"/>
            <a:ext cx="8047038" cy="4968875"/>
            <a:chOff x="304799" y="1675938"/>
            <a:chExt cx="8047349" cy="4968107"/>
          </a:xfrm>
        </p:grpSpPr>
        <p:sp>
          <p:nvSpPr>
            <p:cNvPr id="7" name="TextBox 6">
              <a:extLst>
                <a:ext uri="{FF2B5EF4-FFF2-40B4-BE49-F238E27FC236}">
                  <a16:creationId xmlns:a16="http://schemas.microsoft.com/office/drawing/2014/main" id="{0656DAC1-96D1-4949-838F-F222F1903DB3}"/>
                </a:ext>
              </a:extLst>
            </p:cNvPr>
            <p:cNvSpPr txBox="1"/>
            <p:nvPr/>
          </p:nvSpPr>
          <p:spPr>
            <a:xfrm>
              <a:off x="3127483" y="6182153"/>
              <a:ext cx="3537087" cy="461892"/>
            </a:xfrm>
            <a:prstGeom prst="rect">
              <a:avLst/>
            </a:prstGeom>
            <a:noFill/>
          </p:spPr>
          <p:txBody>
            <a:bodyPr wrap="none">
              <a:spAutoFit/>
            </a:bodyPr>
            <a:lstStyle/>
            <a:p>
              <a:pPr eaLnBrk="1" hangingPunct="1">
                <a:defRPr/>
              </a:pPr>
              <a:r>
                <a:rPr lang="en-US" sz="2400" dirty="0">
                  <a:latin typeface="+mn-lt"/>
                  <a:ea typeface="ＭＳ Ｐゴシック" charset="0"/>
                  <a:cs typeface="ＭＳ Ｐゴシック" charset="0"/>
                </a:rPr>
                <a:t>distance from home (mi)</a:t>
              </a:r>
            </a:p>
          </p:txBody>
        </p:sp>
        <p:sp>
          <p:nvSpPr>
            <p:cNvPr id="9" name="TextBox 8">
              <a:extLst>
                <a:ext uri="{FF2B5EF4-FFF2-40B4-BE49-F238E27FC236}">
                  <a16:creationId xmlns:a16="http://schemas.microsoft.com/office/drawing/2014/main" id="{755063C0-7566-A24E-A78A-9800D15A70BB}"/>
                </a:ext>
              </a:extLst>
            </p:cNvPr>
            <p:cNvSpPr txBox="1"/>
            <p:nvPr/>
          </p:nvSpPr>
          <p:spPr>
            <a:xfrm rot="16200000">
              <a:off x="-716554" y="3470284"/>
              <a:ext cx="2504688" cy="461981"/>
            </a:xfrm>
            <a:prstGeom prst="rect">
              <a:avLst/>
            </a:prstGeom>
            <a:noFill/>
          </p:spPr>
          <p:txBody>
            <a:bodyPr wrap="none">
              <a:spAutoFit/>
            </a:bodyPr>
            <a:lstStyle/>
            <a:p>
              <a:pPr eaLnBrk="1" hangingPunct="1">
                <a:defRPr/>
              </a:pPr>
              <a:r>
                <a:rPr lang="en-US" sz="2400" dirty="0">
                  <a:latin typeface="+mn-lt"/>
                  <a:ea typeface="ＭＳ Ｐゴシック" charset="0"/>
                  <a:cs typeface="ＭＳ Ｐゴシック" charset="0"/>
                </a:rPr>
                <a:t>percent of tweets</a:t>
              </a:r>
            </a:p>
          </p:txBody>
        </p:sp>
        <p:sp>
          <p:nvSpPr>
            <p:cNvPr id="5" name="TextBox 4">
              <a:extLst>
                <a:ext uri="{FF2B5EF4-FFF2-40B4-BE49-F238E27FC236}">
                  <a16:creationId xmlns:a16="http://schemas.microsoft.com/office/drawing/2014/main" id="{8EA1DF0D-3861-8249-AD6F-329CCF7E96E0}"/>
                </a:ext>
              </a:extLst>
            </p:cNvPr>
            <p:cNvSpPr txBox="1"/>
            <p:nvPr/>
          </p:nvSpPr>
          <p:spPr>
            <a:xfrm>
              <a:off x="1177958" y="5810736"/>
              <a:ext cx="7174190" cy="401576"/>
            </a:xfrm>
            <a:prstGeom prst="rect">
              <a:avLst/>
            </a:prstGeom>
            <a:noFill/>
          </p:spPr>
          <p:txBody>
            <a:bodyPr wrap="none">
              <a:spAutoFit/>
            </a:bodyPr>
            <a:lstStyle/>
            <a:p>
              <a:pPr eaLnBrk="1" hangingPunct="1">
                <a:defRPr/>
              </a:pPr>
              <a:r>
                <a:rPr lang="en-US" sz="2000" dirty="0">
                  <a:latin typeface="+mn-lt"/>
                  <a:ea typeface="ＭＳ Ｐゴシック" charset="0"/>
                  <a:cs typeface="ＭＳ Ｐゴシック" charset="0"/>
                </a:rPr>
                <a:t>0             2              4             6             8            10           12           14          </a:t>
              </a:r>
            </a:p>
          </p:txBody>
        </p:sp>
        <p:sp>
          <p:nvSpPr>
            <p:cNvPr id="6" name="TextBox 5">
              <a:extLst>
                <a:ext uri="{FF2B5EF4-FFF2-40B4-BE49-F238E27FC236}">
                  <a16:creationId xmlns:a16="http://schemas.microsoft.com/office/drawing/2014/main" id="{7F217FBE-EF9B-7B45-8C05-DBE84F4F8E51}"/>
                </a:ext>
              </a:extLst>
            </p:cNvPr>
            <p:cNvSpPr txBox="1"/>
            <p:nvPr/>
          </p:nvSpPr>
          <p:spPr>
            <a:xfrm rot="16200000">
              <a:off x="-998982" y="3709966"/>
              <a:ext cx="4144321" cy="400065"/>
            </a:xfrm>
            <a:prstGeom prst="rect">
              <a:avLst/>
            </a:prstGeom>
            <a:noFill/>
          </p:spPr>
          <p:txBody>
            <a:bodyPr wrap="none">
              <a:spAutoFit/>
            </a:bodyPr>
            <a:lstStyle/>
            <a:p>
              <a:pPr eaLnBrk="1" hangingPunct="1">
                <a:defRPr/>
              </a:pPr>
              <a:r>
                <a:rPr lang="en-US" sz="2000" dirty="0">
                  <a:latin typeface="+mn-lt"/>
                  <a:ea typeface="ＭＳ Ｐゴシック" charset="0"/>
                  <a:cs typeface="ＭＳ Ｐゴシック" charset="0"/>
                </a:rPr>
                <a:t>0                 1</a:t>
              </a:r>
              <a:r>
                <a:rPr lang="en-US" sz="2000" dirty="0">
                  <a:latin typeface="Arial" charset="0"/>
                  <a:ea typeface="ＭＳ Ｐゴシック" charset="0"/>
                  <a:cs typeface="ＭＳ Ｐゴシック" charset="0"/>
                </a:rPr>
                <a:t>                </a:t>
              </a:r>
              <a:r>
                <a:rPr lang="en-US" sz="2000" dirty="0">
                  <a:latin typeface="Palatino Linotype"/>
                  <a:ea typeface="ＭＳ Ｐゴシック" charset="0"/>
                  <a:cs typeface="Palatino Linotype"/>
                </a:rPr>
                <a:t>2                   3</a:t>
              </a:r>
            </a:p>
          </p:txBody>
        </p:sp>
        <p:sp>
          <p:nvSpPr>
            <p:cNvPr id="11" name="TextBox 10">
              <a:extLst>
                <a:ext uri="{FF2B5EF4-FFF2-40B4-BE49-F238E27FC236}">
                  <a16:creationId xmlns:a16="http://schemas.microsoft.com/office/drawing/2014/main" id="{3658277A-6505-D241-9E10-4C08912B1E5F}"/>
                </a:ext>
              </a:extLst>
            </p:cNvPr>
            <p:cNvSpPr txBox="1"/>
            <p:nvPr/>
          </p:nvSpPr>
          <p:spPr>
            <a:xfrm>
              <a:off x="4133997" y="3698100"/>
              <a:ext cx="2836973" cy="707916"/>
            </a:xfrm>
            <a:prstGeom prst="rect">
              <a:avLst/>
            </a:prstGeom>
            <a:solidFill>
              <a:schemeClr val="bg1"/>
            </a:solidFill>
          </p:spPr>
          <p:txBody>
            <a:bodyPr wrap="none">
              <a:spAutoFit/>
            </a:bodyPr>
            <a:lstStyle/>
            <a:p>
              <a:pPr algn="ctr" eaLnBrk="1" hangingPunct="1">
                <a:defRPr/>
              </a:pPr>
              <a:r>
                <a:rPr lang="en-US" sz="2000" dirty="0">
                  <a:latin typeface="+mn-lt"/>
                  <a:ea typeface="ＭＳ Ｐゴシック" charset="0"/>
                  <a:cs typeface="ＭＳ Ｐゴシック" charset="0"/>
                </a:rPr>
                <a:t>social media use tied to</a:t>
              </a:r>
            </a:p>
            <a:p>
              <a:pPr algn="ctr" eaLnBrk="1" hangingPunct="1">
                <a:defRPr/>
              </a:pPr>
              <a:r>
                <a:rPr lang="en-US" sz="2000" dirty="0">
                  <a:latin typeface="+mn-lt"/>
                  <a:ea typeface="ＭＳ Ｐゴシック" charset="0"/>
                  <a:cs typeface="ＭＳ Ｐゴシック" charset="0"/>
                </a:rPr>
                <a:t>local activity patterns</a:t>
              </a:r>
            </a:p>
          </p:txBody>
        </p:sp>
        <p:cxnSp>
          <p:nvCxnSpPr>
            <p:cNvPr id="52233" name="Straight Arrow Connector 12">
              <a:extLst>
                <a:ext uri="{FF2B5EF4-FFF2-40B4-BE49-F238E27FC236}">
                  <a16:creationId xmlns:a16="http://schemas.microsoft.com/office/drawing/2014/main" id="{AC67A4C3-C6BF-8042-8285-1FBE1C0ABC28}"/>
                </a:ext>
              </a:extLst>
            </p:cNvPr>
            <p:cNvCxnSpPr>
              <a:cxnSpLocks noChangeShapeType="1"/>
            </p:cNvCxnSpPr>
            <p:nvPr/>
          </p:nvCxnSpPr>
          <p:spPr bwMode="auto">
            <a:xfrm flipH="1">
              <a:off x="2664241" y="4041300"/>
              <a:ext cx="1348091" cy="410785"/>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0" name="TextBox 9">
              <a:extLst>
                <a:ext uri="{FF2B5EF4-FFF2-40B4-BE49-F238E27FC236}">
                  <a16:creationId xmlns:a16="http://schemas.microsoft.com/office/drawing/2014/main" id="{F9AB7812-2C97-F549-8E83-5B6D70B51A2F}"/>
                </a:ext>
              </a:extLst>
            </p:cNvPr>
            <p:cNvSpPr txBox="1"/>
            <p:nvPr/>
          </p:nvSpPr>
          <p:spPr>
            <a:xfrm>
              <a:off x="5626305" y="1675938"/>
              <a:ext cx="2552799" cy="1015843"/>
            </a:xfrm>
            <a:prstGeom prst="rect">
              <a:avLst/>
            </a:prstGeom>
            <a:solidFill>
              <a:schemeClr val="bg1"/>
            </a:solidFill>
          </p:spPr>
          <p:txBody>
            <a:bodyPr wrap="none">
              <a:spAutoFit/>
            </a:bodyPr>
            <a:lstStyle/>
            <a:p>
              <a:pPr algn="ctr" eaLnBrk="1" hangingPunct="1">
                <a:defRPr/>
              </a:pPr>
              <a:r>
                <a:rPr lang="en-US" sz="2000" dirty="0" err="1">
                  <a:latin typeface="+mn-lt"/>
                  <a:ea typeface="ＭＳ Ｐゴシック" charset="0"/>
                  <a:cs typeface="ＭＳ Ｐゴシック" charset="0"/>
                </a:rPr>
                <a:t>geotagged</a:t>
              </a:r>
              <a:r>
                <a:rPr lang="en-US" sz="2000" dirty="0">
                  <a:latin typeface="+mn-lt"/>
                  <a:ea typeface="ＭＳ Ｐゴシック" charset="0"/>
                  <a:cs typeface="ＭＳ Ｐゴシック" charset="0"/>
                </a:rPr>
                <a:t> tweets</a:t>
              </a:r>
            </a:p>
            <a:p>
              <a:pPr algn="ctr" eaLnBrk="1" hangingPunct="1">
                <a:defRPr/>
              </a:pPr>
              <a:r>
                <a:rPr lang="en-US" sz="2000" dirty="0">
                  <a:latin typeface="+mn-lt"/>
                  <a:ea typeface="ＭＳ Ｐゴシック" charset="0"/>
                  <a:cs typeface="ＭＳ Ｐゴシック" charset="0"/>
                </a:rPr>
                <a:t>in Hollenbeck, LA</a:t>
              </a:r>
            </a:p>
            <a:p>
              <a:pPr algn="ctr" eaLnBrk="1" hangingPunct="1">
                <a:defRPr/>
              </a:pPr>
              <a:r>
                <a:rPr lang="en-US" sz="2000" dirty="0">
                  <a:latin typeface="+mn-lt"/>
                  <a:ea typeface="ＭＳ Ｐゴシック" charset="0"/>
                  <a:cs typeface="ＭＳ Ｐゴシック" charset="0"/>
                </a:rPr>
                <a:t>218 users, 87k tweets</a:t>
              </a:r>
            </a:p>
          </p:txBody>
        </p:sp>
      </p:grpSp>
    </p:spTree>
    <p:extLst>
      <p:ext uri="{BB962C8B-B14F-4D97-AF65-F5344CB8AC3E}">
        <p14:creationId xmlns:p14="http://schemas.microsoft.com/office/powerpoint/2010/main" val="2339205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23B0E-34D1-D34B-B5E3-3C7817027D93}"/>
              </a:ext>
            </a:extLst>
          </p:cNvPr>
          <p:cNvSpPr>
            <a:spLocks noGrp="1"/>
          </p:cNvSpPr>
          <p:nvPr>
            <p:ph type="title"/>
          </p:nvPr>
        </p:nvSpPr>
        <p:spPr/>
        <p:txBody>
          <a:bodyPr/>
          <a:lstStyle/>
          <a:p>
            <a:r>
              <a:rPr lang="en-US" dirty="0"/>
              <a:t>crime pattern theory</a:t>
            </a:r>
          </a:p>
        </p:txBody>
      </p:sp>
      <p:grpSp>
        <p:nvGrpSpPr>
          <p:cNvPr id="3" name="Group 10">
            <a:extLst>
              <a:ext uri="{FF2B5EF4-FFF2-40B4-BE49-F238E27FC236}">
                <a16:creationId xmlns:a16="http://schemas.microsoft.com/office/drawing/2014/main" id="{522BF52C-691D-3240-B40B-73BF84801C7B}"/>
              </a:ext>
            </a:extLst>
          </p:cNvPr>
          <p:cNvGrpSpPr>
            <a:grpSpLocks/>
          </p:cNvGrpSpPr>
          <p:nvPr/>
        </p:nvGrpSpPr>
        <p:grpSpPr bwMode="auto">
          <a:xfrm>
            <a:off x="430384" y="1575674"/>
            <a:ext cx="8206779" cy="4931940"/>
            <a:chOff x="183616" y="392033"/>
            <a:chExt cx="10485119" cy="6301130"/>
          </a:xfrm>
        </p:grpSpPr>
        <p:pic>
          <p:nvPicPr>
            <p:cNvPr id="4" name="Picture 2">
              <a:extLst>
                <a:ext uri="{FF2B5EF4-FFF2-40B4-BE49-F238E27FC236}">
                  <a16:creationId xmlns:a16="http://schemas.microsoft.com/office/drawing/2014/main" id="{F672765E-2245-4445-9DC4-8DE757A5A9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38" y="609600"/>
              <a:ext cx="6705600"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69F2C73D-3FAE-874A-81D0-9FE8B8104A82}"/>
                </a:ext>
              </a:extLst>
            </p:cNvPr>
            <p:cNvSpPr txBox="1">
              <a:spLocks noChangeArrowheads="1"/>
            </p:cNvSpPr>
            <p:nvPr/>
          </p:nvSpPr>
          <p:spPr bwMode="auto">
            <a:xfrm>
              <a:off x="7653338" y="685800"/>
              <a:ext cx="1500301" cy="8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a:latin typeface="+mj-lt"/>
                </a:rPr>
                <a:t>Work</a:t>
              </a:r>
            </a:p>
          </p:txBody>
        </p:sp>
        <p:sp>
          <p:nvSpPr>
            <p:cNvPr id="6" name="Text Box 4">
              <a:extLst>
                <a:ext uri="{FF2B5EF4-FFF2-40B4-BE49-F238E27FC236}">
                  <a16:creationId xmlns:a16="http://schemas.microsoft.com/office/drawing/2014/main" id="{D838E34B-14DB-9F43-9268-41CB73444F88}"/>
                </a:ext>
              </a:extLst>
            </p:cNvPr>
            <p:cNvSpPr txBox="1">
              <a:spLocks noChangeArrowheads="1"/>
            </p:cNvSpPr>
            <p:nvPr/>
          </p:nvSpPr>
          <p:spPr bwMode="auto">
            <a:xfrm>
              <a:off x="1084097" y="4495799"/>
              <a:ext cx="1665453" cy="8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3600">
                  <a:latin typeface="+mj-lt"/>
                </a:rPr>
                <a:t>Home</a:t>
              </a:r>
            </a:p>
          </p:txBody>
        </p:sp>
        <p:sp>
          <p:nvSpPr>
            <p:cNvPr id="7" name="Text Box 5">
              <a:extLst>
                <a:ext uri="{FF2B5EF4-FFF2-40B4-BE49-F238E27FC236}">
                  <a16:creationId xmlns:a16="http://schemas.microsoft.com/office/drawing/2014/main" id="{18E4D94C-84A5-A340-B3A4-CFFC07DE2BC9}"/>
                </a:ext>
              </a:extLst>
            </p:cNvPr>
            <p:cNvSpPr txBox="1">
              <a:spLocks noChangeArrowheads="1"/>
            </p:cNvSpPr>
            <p:nvPr/>
          </p:nvSpPr>
          <p:spPr bwMode="auto">
            <a:xfrm>
              <a:off x="4132263" y="5867400"/>
              <a:ext cx="6536472" cy="8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a:latin typeface="+mj-lt"/>
                </a:rPr>
                <a:t>Shopping &amp; Entertainment</a:t>
              </a:r>
            </a:p>
          </p:txBody>
        </p:sp>
        <p:sp>
          <p:nvSpPr>
            <p:cNvPr id="8" name="Line 6">
              <a:extLst>
                <a:ext uri="{FF2B5EF4-FFF2-40B4-BE49-F238E27FC236}">
                  <a16:creationId xmlns:a16="http://schemas.microsoft.com/office/drawing/2014/main" id="{C84A0B63-6833-7448-BCCD-32B381F61174}"/>
                </a:ext>
              </a:extLst>
            </p:cNvPr>
            <p:cNvSpPr>
              <a:spLocks noChangeShapeType="1"/>
            </p:cNvSpPr>
            <p:nvPr/>
          </p:nvSpPr>
          <p:spPr bwMode="auto">
            <a:xfrm flipH="1" flipV="1">
              <a:off x="2776538" y="1219200"/>
              <a:ext cx="339725" cy="14478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CA">
                <a:latin typeface="+mj-lt"/>
              </a:endParaRPr>
            </a:p>
          </p:txBody>
        </p:sp>
        <p:sp>
          <p:nvSpPr>
            <p:cNvPr id="9" name="Text Box 7">
              <a:extLst>
                <a:ext uri="{FF2B5EF4-FFF2-40B4-BE49-F238E27FC236}">
                  <a16:creationId xmlns:a16="http://schemas.microsoft.com/office/drawing/2014/main" id="{3A51F079-4AC3-F743-BDDF-A33C5628DED6}"/>
                </a:ext>
              </a:extLst>
            </p:cNvPr>
            <p:cNvSpPr txBox="1">
              <a:spLocks noChangeArrowheads="1"/>
            </p:cNvSpPr>
            <p:nvPr/>
          </p:nvSpPr>
          <p:spPr bwMode="auto">
            <a:xfrm>
              <a:off x="183616" y="392033"/>
              <a:ext cx="5525568" cy="6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dirty="0">
                  <a:latin typeface="+mj-lt"/>
                </a:rPr>
                <a:t>Areas Fitting Crime Template</a:t>
              </a:r>
            </a:p>
          </p:txBody>
        </p:sp>
        <p:sp>
          <p:nvSpPr>
            <p:cNvPr id="10" name="Line 8">
              <a:extLst>
                <a:ext uri="{FF2B5EF4-FFF2-40B4-BE49-F238E27FC236}">
                  <a16:creationId xmlns:a16="http://schemas.microsoft.com/office/drawing/2014/main" id="{98B1057A-A52A-9241-87FB-F27F87BDCD48}"/>
                </a:ext>
              </a:extLst>
            </p:cNvPr>
            <p:cNvSpPr>
              <a:spLocks noChangeShapeType="1"/>
            </p:cNvSpPr>
            <p:nvPr/>
          </p:nvSpPr>
          <p:spPr bwMode="auto">
            <a:xfrm flipH="1" flipV="1">
              <a:off x="2776538" y="1219200"/>
              <a:ext cx="3184525" cy="381000"/>
            </a:xfrm>
            <a:prstGeom prst="line">
              <a:avLst/>
            </a:prstGeom>
            <a:noFill/>
            <a:ln w="5715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CA">
                <a:latin typeface="+mj-lt"/>
              </a:endParaRPr>
            </a:p>
          </p:txBody>
        </p:sp>
      </p:grpSp>
    </p:spTree>
    <p:extLst>
      <p:ext uri="{BB962C8B-B14F-4D97-AF65-F5344CB8AC3E}">
        <p14:creationId xmlns:p14="http://schemas.microsoft.com/office/powerpoint/2010/main" val="354740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981A1B-1380-5947-A1C2-5685E6E5DA3D}"/>
              </a:ext>
            </a:extLst>
          </p:cNvPr>
          <p:cNvPicPr>
            <a:picLocks noChangeAspect="1"/>
          </p:cNvPicPr>
          <p:nvPr/>
        </p:nvPicPr>
        <p:blipFill rotWithShape="1">
          <a:blip r:embed="rId5"/>
          <a:srcRect t="10388"/>
          <a:stretch/>
        </p:blipFill>
        <p:spPr>
          <a:xfrm>
            <a:off x="628650" y="4483934"/>
            <a:ext cx="3102102" cy="2084905"/>
          </a:xfrm>
          <a:prstGeom prst="rect">
            <a:avLst/>
          </a:prstGeom>
        </p:spPr>
      </p:pic>
      <p:sp>
        <p:nvSpPr>
          <p:cNvPr id="2" name="Title 1">
            <a:extLst>
              <a:ext uri="{FF2B5EF4-FFF2-40B4-BE49-F238E27FC236}">
                <a16:creationId xmlns:a16="http://schemas.microsoft.com/office/drawing/2014/main" id="{07E3C774-6F9A-0F43-8577-DF1875EDA9CB}"/>
              </a:ext>
            </a:extLst>
          </p:cNvPr>
          <p:cNvSpPr>
            <a:spLocks noGrp="1"/>
          </p:cNvSpPr>
          <p:nvPr>
            <p:ph type="title"/>
          </p:nvPr>
        </p:nvSpPr>
        <p:spPr/>
        <p:txBody>
          <a:bodyPr/>
          <a:lstStyle/>
          <a:p>
            <a:r>
              <a:rPr lang="en-US" dirty="0"/>
              <a:t>what are we trying to explain?</a:t>
            </a:r>
          </a:p>
        </p:txBody>
      </p:sp>
      <p:pic>
        <p:nvPicPr>
          <p:cNvPr id="4" name="chicago_guns.mp4">
            <a:hlinkClick r:id="" action="ppaction://media"/>
            <a:extLst>
              <a:ext uri="{FF2B5EF4-FFF2-40B4-BE49-F238E27FC236}">
                <a16:creationId xmlns:a16="http://schemas.microsoft.com/office/drawing/2014/main" id="{70BEB892-E7B7-7848-B6CA-9A0149F2EC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8254" y="1946720"/>
            <a:ext cx="2281183" cy="2281183"/>
          </a:xfrm>
          <a:prstGeom prst="rect">
            <a:avLst/>
          </a:prstGeom>
          <a:ln w="19050" cap="sq" cmpd="sng">
            <a:solidFill>
              <a:srgbClr val="000000"/>
            </a:solidFill>
            <a:prstDash val="solid"/>
            <a:miter lim="800000"/>
          </a:ln>
          <a:effectLst>
            <a:outerShdw blurRad="50800" dist="38100" dir="2700000" algn="tl" rotWithShape="0">
              <a:srgbClr val="000000">
                <a:alpha val="43000"/>
              </a:srgbClr>
            </a:outerShdw>
          </a:effectLst>
        </p:spPr>
      </p:pic>
      <p:grpSp>
        <p:nvGrpSpPr>
          <p:cNvPr id="5" name="Group 4">
            <a:extLst>
              <a:ext uri="{FF2B5EF4-FFF2-40B4-BE49-F238E27FC236}">
                <a16:creationId xmlns:a16="http://schemas.microsoft.com/office/drawing/2014/main" id="{A0C06FB5-2A99-1948-97BA-622B6FC3F8F3}"/>
              </a:ext>
            </a:extLst>
          </p:cNvPr>
          <p:cNvGrpSpPr/>
          <p:nvPr/>
        </p:nvGrpSpPr>
        <p:grpSpPr>
          <a:xfrm rot="16200000">
            <a:off x="4862963" y="3721409"/>
            <a:ext cx="2722323" cy="3550858"/>
            <a:chOff x="3371850" y="571500"/>
            <a:chExt cx="2190749" cy="2857500"/>
          </a:xfrm>
        </p:grpSpPr>
        <p:pic>
          <p:nvPicPr>
            <p:cNvPr id="6" name="Picture 4" descr="allGangsFINetwork-6-13-11.jpg">
              <a:extLst>
                <a:ext uri="{FF2B5EF4-FFF2-40B4-BE49-F238E27FC236}">
                  <a16:creationId xmlns:a16="http://schemas.microsoft.com/office/drawing/2014/main" id="{14904959-4D40-DD45-B4BB-8A6EE2081A1E}"/>
                </a:ext>
              </a:extLst>
            </p:cNvPr>
            <p:cNvPicPr>
              <a:picLocks noChangeAspect="1"/>
            </p:cNvPicPr>
            <p:nvPr/>
          </p:nvPicPr>
          <p:blipFill rotWithShape="1">
            <a:blip r:embed="rId7" cstate="print"/>
            <a:srcRect l="8611" t="6667" r="55480" b="67015"/>
            <a:stretch/>
          </p:blipFill>
          <p:spPr bwMode="auto">
            <a:xfrm rot="5400000">
              <a:off x="3143250" y="1009651"/>
              <a:ext cx="2857500" cy="1981198"/>
            </a:xfrm>
            <a:prstGeom prst="rect">
              <a:avLst/>
            </a:prstGeom>
            <a:noFill/>
            <a:ln w="9525">
              <a:noFill/>
              <a:miter lim="800000"/>
              <a:headEnd/>
              <a:tailEnd/>
            </a:ln>
          </p:spPr>
        </p:pic>
        <p:sp>
          <p:nvSpPr>
            <p:cNvPr id="7" name="Rectangle 6">
              <a:extLst>
                <a:ext uri="{FF2B5EF4-FFF2-40B4-BE49-F238E27FC236}">
                  <a16:creationId xmlns:a16="http://schemas.microsoft.com/office/drawing/2014/main" id="{39329B39-57A9-4848-95BD-20ACCA30E77B}"/>
                </a:ext>
              </a:extLst>
            </p:cNvPr>
            <p:cNvSpPr/>
            <p:nvPr/>
          </p:nvSpPr>
          <p:spPr>
            <a:xfrm>
              <a:off x="3371850" y="571500"/>
              <a:ext cx="476249" cy="385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6DC3A78B-1F5F-D24D-A240-DA75E81E3A03}"/>
              </a:ext>
            </a:extLst>
          </p:cNvPr>
          <p:cNvGrpSpPr/>
          <p:nvPr/>
        </p:nvGrpSpPr>
        <p:grpSpPr>
          <a:xfrm>
            <a:off x="4169901" y="1946720"/>
            <a:ext cx="4075042" cy="2281183"/>
            <a:chOff x="6009760" y="1990641"/>
            <a:chExt cx="2726736" cy="1526410"/>
          </a:xfrm>
        </p:grpSpPr>
        <p:pic>
          <p:nvPicPr>
            <p:cNvPr id="9" name="Picture 8">
              <a:extLst>
                <a:ext uri="{FF2B5EF4-FFF2-40B4-BE49-F238E27FC236}">
                  <a16:creationId xmlns:a16="http://schemas.microsoft.com/office/drawing/2014/main" id="{ABB64C7F-3B13-1842-B41B-4F740CDF4FE2}"/>
                </a:ext>
              </a:extLst>
            </p:cNvPr>
            <p:cNvPicPr>
              <a:picLocks noChangeAspect="1"/>
            </p:cNvPicPr>
            <p:nvPr/>
          </p:nvPicPr>
          <p:blipFill rotWithShape="1">
            <a:blip r:embed="rId8"/>
            <a:srcRect l="25472" r="39388" b="39905"/>
            <a:stretch/>
          </p:blipFill>
          <p:spPr>
            <a:xfrm>
              <a:off x="6009760" y="1990641"/>
              <a:ext cx="1374544" cy="1526410"/>
            </a:xfrm>
            <a:prstGeom prst="rect">
              <a:avLst/>
            </a:prstGeom>
          </p:spPr>
        </p:pic>
        <p:pic>
          <p:nvPicPr>
            <p:cNvPr id="10" name="Picture 9">
              <a:extLst>
                <a:ext uri="{FF2B5EF4-FFF2-40B4-BE49-F238E27FC236}">
                  <a16:creationId xmlns:a16="http://schemas.microsoft.com/office/drawing/2014/main" id="{7E4D268D-477F-654F-9A4F-B78552690471}"/>
                </a:ext>
              </a:extLst>
            </p:cNvPr>
            <p:cNvPicPr>
              <a:picLocks noChangeAspect="1"/>
            </p:cNvPicPr>
            <p:nvPr/>
          </p:nvPicPr>
          <p:blipFill rotWithShape="1">
            <a:blip r:embed="rId9"/>
            <a:srcRect b="15971"/>
            <a:stretch/>
          </p:blipFill>
          <p:spPr>
            <a:xfrm>
              <a:off x="7384304" y="1990641"/>
              <a:ext cx="1352192" cy="1526410"/>
            </a:xfrm>
            <a:prstGeom prst="rect">
              <a:avLst/>
            </a:prstGeom>
          </p:spPr>
        </p:pic>
      </p:grpSp>
      <p:sp>
        <p:nvSpPr>
          <p:cNvPr id="14" name="TextBox 13">
            <a:extLst>
              <a:ext uri="{FF2B5EF4-FFF2-40B4-BE49-F238E27FC236}">
                <a16:creationId xmlns:a16="http://schemas.microsoft.com/office/drawing/2014/main" id="{113DC2C3-D8F1-9047-97B9-EC6DB2FF3A5E}"/>
              </a:ext>
            </a:extLst>
          </p:cNvPr>
          <p:cNvSpPr txBox="1"/>
          <p:nvPr/>
        </p:nvSpPr>
        <p:spPr>
          <a:xfrm>
            <a:off x="1700784" y="1444752"/>
            <a:ext cx="891591" cy="461665"/>
          </a:xfrm>
          <a:prstGeom prst="rect">
            <a:avLst/>
          </a:prstGeom>
          <a:noFill/>
        </p:spPr>
        <p:txBody>
          <a:bodyPr wrap="none" rtlCol="0">
            <a:spAutoFit/>
          </a:bodyPr>
          <a:lstStyle/>
          <a:p>
            <a:r>
              <a:rPr lang="en-US" sz="2400" dirty="0"/>
              <a:t>crime</a:t>
            </a:r>
          </a:p>
        </p:txBody>
      </p:sp>
      <p:sp>
        <p:nvSpPr>
          <p:cNvPr id="15" name="TextBox 14">
            <a:extLst>
              <a:ext uri="{FF2B5EF4-FFF2-40B4-BE49-F238E27FC236}">
                <a16:creationId xmlns:a16="http://schemas.microsoft.com/office/drawing/2014/main" id="{1D515AE4-46AC-4B47-B207-E9CE54398516}"/>
              </a:ext>
            </a:extLst>
          </p:cNvPr>
          <p:cNvSpPr txBox="1"/>
          <p:nvPr/>
        </p:nvSpPr>
        <p:spPr>
          <a:xfrm>
            <a:off x="5675376" y="1459856"/>
            <a:ext cx="1500732" cy="461665"/>
          </a:xfrm>
          <a:prstGeom prst="rect">
            <a:avLst/>
          </a:prstGeom>
          <a:noFill/>
        </p:spPr>
        <p:txBody>
          <a:bodyPr wrap="none" rtlCol="0">
            <a:spAutoFit/>
          </a:bodyPr>
          <a:lstStyle/>
          <a:p>
            <a:r>
              <a:rPr lang="en-US" sz="2400" dirty="0"/>
              <a:t>criminality</a:t>
            </a:r>
          </a:p>
        </p:txBody>
      </p:sp>
    </p:spTree>
    <p:extLst>
      <p:ext uri="{BB962C8B-B14F-4D97-AF65-F5344CB8AC3E}">
        <p14:creationId xmlns:p14="http://schemas.microsoft.com/office/powerpoint/2010/main" val="118613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91A103-5D1D-DE4E-8488-CEF6A19780D1}"/>
              </a:ext>
            </a:extLst>
          </p:cNvPr>
          <p:cNvPicPr>
            <a:picLocks noChangeAspect="1"/>
          </p:cNvPicPr>
          <p:nvPr/>
        </p:nvPicPr>
        <p:blipFill rotWithShape="1">
          <a:blip r:embed="rId3">
            <a:extLst>
              <a:ext uri="{28A0092B-C50C-407E-A947-70E740481C1C}">
                <a14:useLocalDpi xmlns:a14="http://schemas.microsoft.com/office/drawing/2010/main" val="0"/>
              </a:ext>
            </a:extLst>
          </a:blip>
          <a:srcRect l="45937" t="42473" r="8916"/>
          <a:stretch/>
        </p:blipFill>
        <p:spPr>
          <a:xfrm>
            <a:off x="437322" y="1551541"/>
            <a:ext cx="3975652" cy="4953414"/>
          </a:xfrm>
          <a:prstGeom prst="rect">
            <a:avLst/>
          </a:prstGeom>
        </p:spPr>
      </p:pic>
      <p:sp>
        <p:nvSpPr>
          <p:cNvPr id="2" name="Title 1">
            <a:extLst>
              <a:ext uri="{FF2B5EF4-FFF2-40B4-BE49-F238E27FC236}">
                <a16:creationId xmlns:a16="http://schemas.microsoft.com/office/drawing/2014/main" id="{07E3C774-6F9A-0F43-8577-DF1875EDA9CB}"/>
              </a:ext>
            </a:extLst>
          </p:cNvPr>
          <p:cNvSpPr>
            <a:spLocks noGrp="1"/>
          </p:cNvSpPr>
          <p:nvPr>
            <p:ph type="title"/>
          </p:nvPr>
        </p:nvSpPr>
        <p:spPr/>
        <p:txBody>
          <a:bodyPr/>
          <a:lstStyle/>
          <a:p>
            <a:r>
              <a:rPr lang="en-US" dirty="0"/>
              <a:t>what is crime?</a:t>
            </a:r>
          </a:p>
        </p:txBody>
      </p:sp>
      <p:sp>
        <p:nvSpPr>
          <p:cNvPr id="10" name="Content Placeholder 2">
            <a:extLst>
              <a:ext uri="{FF2B5EF4-FFF2-40B4-BE49-F238E27FC236}">
                <a16:creationId xmlns:a16="http://schemas.microsoft.com/office/drawing/2014/main" id="{31990F5E-00FF-3F44-BB67-E3595B07356D}"/>
              </a:ext>
            </a:extLst>
          </p:cNvPr>
          <p:cNvSpPr>
            <a:spLocks noGrp="1"/>
          </p:cNvSpPr>
          <p:nvPr>
            <p:ph sz="half" idx="1"/>
          </p:nvPr>
        </p:nvSpPr>
        <p:spPr>
          <a:xfrm>
            <a:off x="4748022" y="1551541"/>
            <a:ext cx="3767328" cy="4700319"/>
          </a:xfrm>
        </p:spPr>
        <p:txBody>
          <a:bodyPr/>
          <a:lstStyle/>
          <a:p>
            <a:r>
              <a:rPr lang="en-US" dirty="0"/>
              <a:t>crime = a </a:t>
            </a:r>
            <a:r>
              <a:rPr lang="en-US" u="sng" dirty="0"/>
              <a:t>behavior</a:t>
            </a:r>
            <a:r>
              <a:rPr lang="en-US" dirty="0"/>
              <a:t> that </a:t>
            </a:r>
            <a:r>
              <a:rPr lang="en-US" u="sng" dirty="0"/>
              <a:t>breaks the law</a:t>
            </a:r>
            <a:r>
              <a:rPr lang="en-US" dirty="0"/>
              <a:t> and leaves offender </a:t>
            </a:r>
            <a:r>
              <a:rPr lang="en-US" u="sng" dirty="0"/>
              <a:t>liable</a:t>
            </a:r>
            <a:r>
              <a:rPr lang="en-US" dirty="0"/>
              <a:t> to </a:t>
            </a:r>
            <a:r>
              <a:rPr lang="en-US" u="sng" dirty="0"/>
              <a:t>public prosecution </a:t>
            </a:r>
            <a:r>
              <a:rPr lang="en-US" dirty="0"/>
              <a:t>and </a:t>
            </a:r>
            <a:r>
              <a:rPr lang="en-US" u="sng" dirty="0"/>
              <a:t>punishment</a:t>
            </a:r>
          </a:p>
          <a:p>
            <a:endParaRPr lang="en-US" dirty="0"/>
          </a:p>
          <a:p>
            <a:r>
              <a:rPr lang="en-US" dirty="0"/>
              <a:t>crime event = a crime referenced in </a:t>
            </a:r>
            <a:r>
              <a:rPr lang="en-US" u="sng" dirty="0"/>
              <a:t>geospatial</a:t>
            </a:r>
            <a:r>
              <a:rPr lang="en-US" dirty="0"/>
              <a:t> and/or </a:t>
            </a:r>
            <a:r>
              <a:rPr lang="en-US" u="sng" dirty="0"/>
              <a:t>temporal</a:t>
            </a:r>
            <a:r>
              <a:rPr lang="en-US" dirty="0"/>
              <a:t> coordinates</a:t>
            </a:r>
          </a:p>
          <a:p>
            <a:endParaRPr lang="en-US" u="sng" dirty="0"/>
          </a:p>
          <a:p>
            <a:endParaRPr lang="en-US" dirty="0"/>
          </a:p>
        </p:txBody>
      </p:sp>
      <p:sp>
        <p:nvSpPr>
          <p:cNvPr id="11" name="TextBox 10">
            <a:extLst>
              <a:ext uri="{FF2B5EF4-FFF2-40B4-BE49-F238E27FC236}">
                <a16:creationId xmlns:a16="http://schemas.microsoft.com/office/drawing/2014/main" id="{3ACF82AD-BB2C-4641-8C03-C63A4B74DF4F}"/>
              </a:ext>
            </a:extLst>
          </p:cNvPr>
          <p:cNvSpPr txBox="1"/>
          <p:nvPr/>
        </p:nvSpPr>
        <p:spPr>
          <a:xfrm>
            <a:off x="4748022" y="5870448"/>
            <a:ext cx="4300921" cy="646331"/>
          </a:xfrm>
          <a:prstGeom prst="rect">
            <a:avLst/>
          </a:prstGeom>
          <a:noFill/>
        </p:spPr>
        <p:txBody>
          <a:bodyPr wrap="none" rtlCol="0">
            <a:spAutoFit/>
          </a:bodyPr>
          <a:lstStyle/>
          <a:p>
            <a:r>
              <a:rPr lang="en-US" dirty="0"/>
              <a:t>A multi-victim gang shooting in Los Angeles,</a:t>
            </a:r>
          </a:p>
          <a:p>
            <a:r>
              <a:rPr lang="en-US" dirty="0"/>
              <a:t>June 2017</a:t>
            </a:r>
          </a:p>
        </p:txBody>
      </p:sp>
    </p:spTree>
    <p:extLst>
      <p:ext uri="{BB962C8B-B14F-4D97-AF65-F5344CB8AC3E}">
        <p14:creationId xmlns:p14="http://schemas.microsoft.com/office/powerpoint/2010/main" val="417739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09F9-E8E6-8A4B-AFCC-D38917635052}"/>
              </a:ext>
            </a:extLst>
          </p:cNvPr>
          <p:cNvSpPr>
            <a:spLocks noGrp="1"/>
          </p:cNvSpPr>
          <p:nvPr>
            <p:ph type="title"/>
          </p:nvPr>
        </p:nvSpPr>
        <p:spPr/>
        <p:txBody>
          <a:bodyPr/>
          <a:lstStyle/>
          <a:p>
            <a:r>
              <a:rPr lang="en-US" dirty="0"/>
              <a:t>what is criminality?</a:t>
            </a:r>
          </a:p>
        </p:txBody>
      </p:sp>
      <p:sp>
        <p:nvSpPr>
          <p:cNvPr id="3" name="Content Placeholder 2">
            <a:extLst>
              <a:ext uri="{FF2B5EF4-FFF2-40B4-BE49-F238E27FC236}">
                <a16:creationId xmlns:a16="http://schemas.microsoft.com/office/drawing/2014/main" id="{BCA1D960-CD8A-A448-92E8-A4C10D05F595}"/>
              </a:ext>
            </a:extLst>
          </p:cNvPr>
          <p:cNvSpPr>
            <a:spLocks noGrp="1"/>
          </p:cNvSpPr>
          <p:nvPr>
            <p:ph idx="1"/>
          </p:nvPr>
        </p:nvSpPr>
        <p:spPr>
          <a:xfrm>
            <a:off x="4864608" y="1523270"/>
            <a:ext cx="3650742" cy="4146010"/>
          </a:xfrm>
        </p:spPr>
        <p:txBody>
          <a:bodyPr>
            <a:normAutofit/>
          </a:bodyPr>
          <a:lstStyle/>
          <a:p>
            <a:r>
              <a:rPr lang="en-US" dirty="0"/>
              <a:t>career criminal = persistent participation in crime at high frequency and sometimes escalating severity</a:t>
            </a:r>
          </a:p>
          <a:p>
            <a:r>
              <a:rPr lang="en-US" dirty="0"/>
              <a:t>criminal subculture = a group who’s norms support the commission of crime </a:t>
            </a:r>
          </a:p>
        </p:txBody>
      </p:sp>
      <p:pic>
        <p:nvPicPr>
          <p:cNvPr id="4" name="Picture 3">
            <a:extLst>
              <a:ext uri="{FF2B5EF4-FFF2-40B4-BE49-F238E27FC236}">
                <a16:creationId xmlns:a16="http://schemas.microsoft.com/office/drawing/2014/main" id="{C3097BAC-12CD-5A4F-8F80-683E673C8027}"/>
              </a:ext>
            </a:extLst>
          </p:cNvPr>
          <p:cNvPicPr>
            <a:picLocks noChangeAspect="1"/>
          </p:cNvPicPr>
          <p:nvPr/>
        </p:nvPicPr>
        <p:blipFill rotWithShape="1">
          <a:blip r:embed="rId3"/>
          <a:srcRect l="53469" t="1901" r="3518" b="855"/>
          <a:stretch/>
        </p:blipFill>
        <p:spPr>
          <a:xfrm>
            <a:off x="668985" y="1523270"/>
            <a:ext cx="3903015" cy="4956048"/>
          </a:xfrm>
          <a:prstGeom prst="rect">
            <a:avLst/>
          </a:prstGeom>
        </p:spPr>
      </p:pic>
      <p:sp>
        <p:nvSpPr>
          <p:cNvPr id="5" name="TextBox 4">
            <a:extLst>
              <a:ext uri="{FF2B5EF4-FFF2-40B4-BE49-F238E27FC236}">
                <a16:creationId xmlns:a16="http://schemas.microsoft.com/office/drawing/2014/main" id="{C73FBC2C-D64E-464C-A8E5-8001D4D267CA}"/>
              </a:ext>
            </a:extLst>
          </p:cNvPr>
          <p:cNvSpPr txBox="1"/>
          <p:nvPr/>
        </p:nvSpPr>
        <p:spPr>
          <a:xfrm>
            <a:off x="4864608" y="5907024"/>
            <a:ext cx="3892476" cy="369332"/>
          </a:xfrm>
          <a:prstGeom prst="rect">
            <a:avLst/>
          </a:prstGeom>
          <a:noFill/>
        </p:spPr>
        <p:txBody>
          <a:bodyPr wrap="none" rtlCol="0">
            <a:spAutoFit/>
          </a:bodyPr>
          <a:lstStyle/>
          <a:p>
            <a:r>
              <a:rPr lang="en-US" dirty="0"/>
              <a:t>hardened criminal Lori Laughlin in 2019</a:t>
            </a:r>
          </a:p>
        </p:txBody>
      </p:sp>
    </p:spTree>
    <p:extLst>
      <p:ext uri="{BB962C8B-B14F-4D97-AF65-F5344CB8AC3E}">
        <p14:creationId xmlns:p14="http://schemas.microsoft.com/office/powerpoint/2010/main" val="3374980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043166"/>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061454"/>
              <a:ext cx="1828386" cy="369332"/>
            </a:xfrm>
            <a:prstGeom prst="rect">
              <a:avLst/>
            </a:prstGeom>
            <a:noFill/>
          </p:spPr>
          <p:txBody>
            <a:bodyPr wrap="none" rtlCol="0">
              <a:spAutoFit/>
            </a:bodyPr>
            <a:lstStyle/>
            <a:p>
              <a:r>
                <a:rPr lang="en-US" dirty="0"/>
                <a:t>empirical content</a:t>
              </a:r>
            </a:p>
          </p:txBody>
        </p:sp>
      </p:grpSp>
      <p:sp>
        <p:nvSpPr>
          <p:cNvPr id="43" name="Title 1">
            <a:extLst>
              <a:ext uri="{FF2B5EF4-FFF2-40B4-BE49-F238E27FC236}">
                <a16:creationId xmlns:a16="http://schemas.microsoft.com/office/drawing/2014/main" id="{B67BB9A6-2314-A643-8632-A892B4082120}"/>
              </a:ext>
            </a:extLst>
          </p:cNvPr>
          <p:cNvSpPr txBox="1">
            <a:spLocks/>
          </p:cNvSpPr>
          <p:nvPr/>
        </p:nvSpPr>
        <p:spPr>
          <a:xfrm>
            <a:off x="628650" y="365126"/>
            <a:ext cx="81478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structure of criminological theory?</a:t>
            </a:r>
          </a:p>
        </p:txBody>
      </p:sp>
    </p:spTree>
    <p:extLst>
      <p:ext uri="{BB962C8B-B14F-4D97-AF65-F5344CB8AC3E}">
        <p14:creationId xmlns:p14="http://schemas.microsoft.com/office/powerpoint/2010/main" val="2196782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1BDB932-3686-5946-8E66-D493BAF18C8E}"/>
              </a:ext>
            </a:extLst>
          </p:cNvPr>
          <p:cNvGrpSpPr/>
          <p:nvPr/>
        </p:nvGrpSpPr>
        <p:grpSpPr>
          <a:xfrm>
            <a:off x="1891200" y="1240298"/>
            <a:ext cx="802719" cy="4411980"/>
            <a:chOff x="2512992" y="845820"/>
            <a:chExt cx="802719" cy="4411980"/>
          </a:xfrm>
        </p:grpSpPr>
        <p:sp>
          <p:nvSpPr>
            <p:cNvPr id="4" name="Rectangle 3">
              <a:extLst>
                <a:ext uri="{FF2B5EF4-FFF2-40B4-BE49-F238E27FC236}">
                  <a16:creationId xmlns:a16="http://schemas.microsoft.com/office/drawing/2014/main" id="{14746ACF-7045-8845-B51F-641D6903A504}"/>
                </a:ext>
              </a:extLst>
            </p:cNvPr>
            <p:cNvSpPr/>
            <p:nvPr/>
          </p:nvSpPr>
          <p:spPr>
            <a:xfrm>
              <a:off x="2600026" y="1325880"/>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41E0265-EDB1-6B47-985C-5C96B70CDDB4}"/>
                </a:ext>
              </a:extLst>
            </p:cNvPr>
            <p:cNvSpPr txBox="1"/>
            <p:nvPr/>
          </p:nvSpPr>
          <p:spPr>
            <a:xfrm>
              <a:off x="2512992" y="845820"/>
              <a:ext cx="802719" cy="369332"/>
            </a:xfrm>
            <a:prstGeom prst="rect">
              <a:avLst/>
            </a:prstGeom>
            <a:noFill/>
          </p:spPr>
          <p:txBody>
            <a:bodyPr wrap="none" rtlCol="0">
              <a:spAutoFit/>
            </a:bodyPr>
            <a:lstStyle/>
            <a:p>
              <a:pPr algn="ctr"/>
              <a:r>
                <a:rPr lang="en-US" dirty="0"/>
                <a:t>events</a:t>
              </a:r>
            </a:p>
          </p:txBody>
        </p:sp>
      </p:grpSp>
      <p:sp>
        <p:nvSpPr>
          <p:cNvPr id="27" name="TextBox 26">
            <a:extLst>
              <a:ext uri="{FF2B5EF4-FFF2-40B4-BE49-F238E27FC236}">
                <a16:creationId xmlns:a16="http://schemas.microsoft.com/office/drawing/2014/main" id="{D77E085C-888A-904A-A18F-3594F10999C4}"/>
              </a:ext>
            </a:extLst>
          </p:cNvPr>
          <p:cNvSpPr txBox="1"/>
          <p:nvPr/>
        </p:nvSpPr>
        <p:spPr>
          <a:xfrm>
            <a:off x="358779" y="6249952"/>
            <a:ext cx="8417677" cy="861774"/>
          </a:xfrm>
          <a:prstGeom prst="rect">
            <a:avLst/>
          </a:prstGeom>
          <a:noFill/>
        </p:spPr>
        <p:txBody>
          <a:bodyPr wrap="square" rtlCol="0">
            <a:spAutoFit/>
          </a:bodyPr>
          <a:lstStyle/>
          <a:p>
            <a:pPr marL="525463" indent="-525463"/>
            <a:r>
              <a:rPr lang="en-US" sz="1600" dirty="0"/>
              <a:t>Styled after: Schiffer, Michael B. 1988. The structure of archaeological theory. </a:t>
            </a:r>
            <a:r>
              <a:rPr lang="en-US" sz="1600" i="1" dirty="0"/>
              <a:t>American Antiquity</a:t>
            </a:r>
            <a:r>
              <a:rPr lang="en-US" sz="1600" dirty="0"/>
              <a:t> 53 (3):461-485.</a:t>
            </a:r>
          </a:p>
          <a:p>
            <a:endParaRPr lang="en-US" sz="1600" dirty="0"/>
          </a:p>
        </p:txBody>
      </p:sp>
      <p:grpSp>
        <p:nvGrpSpPr>
          <p:cNvPr id="39" name="Group 38">
            <a:extLst>
              <a:ext uri="{FF2B5EF4-FFF2-40B4-BE49-F238E27FC236}">
                <a16:creationId xmlns:a16="http://schemas.microsoft.com/office/drawing/2014/main" id="{84E56E19-EDC5-FD49-A4AB-EE4354C3563A}"/>
              </a:ext>
            </a:extLst>
          </p:cNvPr>
          <p:cNvGrpSpPr/>
          <p:nvPr/>
        </p:nvGrpSpPr>
        <p:grpSpPr>
          <a:xfrm>
            <a:off x="219804" y="1240298"/>
            <a:ext cx="750863" cy="4781312"/>
            <a:chOff x="420972" y="837962"/>
            <a:chExt cx="750863" cy="4781312"/>
          </a:xfrm>
        </p:grpSpPr>
        <p:grpSp>
          <p:nvGrpSpPr>
            <p:cNvPr id="31" name="Group 30">
              <a:extLst>
                <a:ext uri="{FF2B5EF4-FFF2-40B4-BE49-F238E27FC236}">
                  <a16:creationId xmlns:a16="http://schemas.microsoft.com/office/drawing/2014/main" id="{3E6D92E4-EE4D-9341-A5F5-9561DB3CB0E5}"/>
                </a:ext>
              </a:extLst>
            </p:cNvPr>
            <p:cNvGrpSpPr/>
            <p:nvPr/>
          </p:nvGrpSpPr>
          <p:grpSpPr>
            <a:xfrm>
              <a:off x="581609" y="837962"/>
              <a:ext cx="590226" cy="4781312"/>
              <a:chOff x="1356522" y="837962"/>
              <a:chExt cx="590226" cy="4781312"/>
            </a:xfrm>
          </p:grpSpPr>
          <p:grpSp>
            <p:nvGrpSpPr>
              <p:cNvPr id="16" name="Group 15">
                <a:extLst>
                  <a:ext uri="{FF2B5EF4-FFF2-40B4-BE49-F238E27FC236}">
                    <a16:creationId xmlns:a16="http://schemas.microsoft.com/office/drawing/2014/main" id="{77D7A2DE-B6EA-674C-BF07-BA1BFA3EB97A}"/>
                  </a:ext>
                </a:extLst>
              </p:cNvPr>
              <p:cNvGrpSpPr/>
              <p:nvPr/>
            </p:nvGrpSpPr>
            <p:grpSpPr>
              <a:xfrm>
                <a:off x="1356522" y="837962"/>
                <a:ext cx="590226" cy="4781312"/>
                <a:chOff x="1356522" y="845820"/>
                <a:chExt cx="590226" cy="4781312"/>
              </a:xfrm>
            </p:grpSpPr>
            <p:sp>
              <p:nvSpPr>
                <p:cNvPr id="5" name="TextBox 4">
                  <a:extLst>
                    <a:ext uri="{FF2B5EF4-FFF2-40B4-BE49-F238E27FC236}">
                      <a16:creationId xmlns:a16="http://schemas.microsoft.com/office/drawing/2014/main" id="{4F06B0DC-145B-1946-9C7D-08C095AB40A4}"/>
                    </a:ext>
                  </a:extLst>
                </p:cNvPr>
                <p:cNvSpPr txBox="1"/>
                <p:nvPr/>
              </p:nvSpPr>
              <p:spPr>
                <a:xfrm>
                  <a:off x="1356522" y="845820"/>
                  <a:ext cx="590226" cy="369332"/>
                </a:xfrm>
                <a:prstGeom prst="rect">
                  <a:avLst/>
                </a:prstGeom>
                <a:noFill/>
              </p:spPr>
              <p:txBody>
                <a:bodyPr wrap="none" rtlCol="0">
                  <a:spAutoFit/>
                </a:bodyPr>
                <a:lstStyle/>
                <a:p>
                  <a:pPr algn="ctr"/>
                  <a:r>
                    <a:rPr lang="en-US" dirty="0"/>
                    <a:t>high</a:t>
                  </a:r>
                </a:p>
              </p:txBody>
            </p:sp>
            <p:sp>
              <p:nvSpPr>
                <p:cNvPr id="6" name="TextBox 5">
                  <a:extLst>
                    <a:ext uri="{FF2B5EF4-FFF2-40B4-BE49-F238E27FC236}">
                      <a16:creationId xmlns:a16="http://schemas.microsoft.com/office/drawing/2014/main" id="{2CFBD588-C82D-944C-8F8E-B64831E72CF1}"/>
                    </a:ext>
                  </a:extLst>
                </p:cNvPr>
                <p:cNvSpPr txBox="1"/>
                <p:nvPr/>
              </p:nvSpPr>
              <p:spPr>
                <a:xfrm>
                  <a:off x="1389833" y="5257800"/>
                  <a:ext cx="523605" cy="369332"/>
                </a:xfrm>
                <a:prstGeom prst="rect">
                  <a:avLst/>
                </a:prstGeom>
                <a:noFill/>
              </p:spPr>
              <p:txBody>
                <a:bodyPr wrap="none" rtlCol="0">
                  <a:spAutoFit/>
                </a:bodyPr>
                <a:lstStyle/>
                <a:p>
                  <a:pPr algn="ctr"/>
                  <a:r>
                    <a:rPr lang="en-US" dirty="0"/>
                    <a:t>low</a:t>
                  </a:r>
                </a:p>
              </p:txBody>
            </p:sp>
          </p:grpSp>
          <p:cxnSp>
            <p:nvCxnSpPr>
              <p:cNvPr id="30" name="Straight Arrow Connector 29">
                <a:extLst>
                  <a:ext uri="{FF2B5EF4-FFF2-40B4-BE49-F238E27FC236}">
                    <a16:creationId xmlns:a16="http://schemas.microsoft.com/office/drawing/2014/main" id="{9FC4F738-EBF1-1D4E-AC00-72C7F4C1AC7B}"/>
                  </a:ext>
                </a:extLst>
              </p:cNvPr>
              <p:cNvCxnSpPr>
                <a:cxnSpLocks/>
                <a:endCxn id="6" idx="0"/>
              </p:cNvCxnSpPr>
              <p:nvPr/>
            </p:nvCxnSpPr>
            <p:spPr>
              <a:xfrm>
                <a:off x="1651635" y="1318022"/>
                <a:ext cx="1"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F3FAA83F-D26A-7F49-A3A5-055376EDFFD8}"/>
                </a:ext>
              </a:extLst>
            </p:cNvPr>
            <p:cNvSpPr txBox="1"/>
            <p:nvPr/>
          </p:nvSpPr>
          <p:spPr>
            <a:xfrm rot="16200000">
              <a:off x="-412846" y="3244334"/>
              <a:ext cx="2036968" cy="369332"/>
            </a:xfrm>
            <a:prstGeom prst="rect">
              <a:avLst/>
            </a:prstGeom>
            <a:noFill/>
          </p:spPr>
          <p:txBody>
            <a:bodyPr wrap="none" rtlCol="0">
              <a:spAutoFit/>
            </a:bodyPr>
            <a:lstStyle/>
            <a:p>
              <a:r>
                <a:rPr lang="en-US" dirty="0"/>
                <a:t>comprehensiveness</a:t>
              </a:r>
            </a:p>
          </p:txBody>
        </p:sp>
      </p:grpSp>
      <p:grpSp>
        <p:nvGrpSpPr>
          <p:cNvPr id="40" name="Group 39">
            <a:extLst>
              <a:ext uri="{FF2B5EF4-FFF2-40B4-BE49-F238E27FC236}">
                <a16:creationId xmlns:a16="http://schemas.microsoft.com/office/drawing/2014/main" id="{E90355EC-7FB5-B944-8E59-C5F95579D2C7}"/>
              </a:ext>
            </a:extLst>
          </p:cNvPr>
          <p:cNvGrpSpPr/>
          <p:nvPr/>
        </p:nvGrpSpPr>
        <p:grpSpPr>
          <a:xfrm>
            <a:off x="1038337" y="1240298"/>
            <a:ext cx="762751" cy="4781312"/>
            <a:chOff x="1239505" y="837962"/>
            <a:chExt cx="762751" cy="4781312"/>
          </a:xfrm>
        </p:grpSpPr>
        <p:grpSp>
          <p:nvGrpSpPr>
            <p:cNvPr id="32" name="Group 31">
              <a:extLst>
                <a:ext uri="{FF2B5EF4-FFF2-40B4-BE49-F238E27FC236}">
                  <a16:creationId xmlns:a16="http://schemas.microsoft.com/office/drawing/2014/main" id="{5799110F-94D5-D843-987A-06E2A7674073}"/>
                </a:ext>
              </a:extLst>
            </p:cNvPr>
            <p:cNvGrpSpPr/>
            <p:nvPr/>
          </p:nvGrpSpPr>
          <p:grpSpPr>
            <a:xfrm>
              <a:off x="1412030" y="837962"/>
              <a:ext cx="590226" cy="4781312"/>
              <a:chOff x="1356522" y="837962"/>
              <a:chExt cx="590226" cy="4781312"/>
            </a:xfrm>
          </p:grpSpPr>
          <p:grpSp>
            <p:nvGrpSpPr>
              <p:cNvPr id="33" name="Group 32">
                <a:extLst>
                  <a:ext uri="{FF2B5EF4-FFF2-40B4-BE49-F238E27FC236}">
                    <a16:creationId xmlns:a16="http://schemas.microsoft.com/office/drawing/2014/main" id="{B23C99E2-47DE-304B-9C59-E70D223C5848}"/>
                  </a:ext>
                </a:extLst>
              </p:cNvPr>
              <p:cNvGrpSpPr/>
              <p:nvPr/>
            </p:nvGrpSpPr>
            <p:grpSpPr>
              <a:xfrm>
                <a:off x="1356522" y="837962"/>
                <a:ext cx="590226" cy="4781312"/>
                <a:chOff x="1356522" y="845820"/>
                <a:chExt cx="590226" cy="4781312"/>
              </a:xfrm>
            </p:grpSpPr>
            <p:sp>
              <p:nvSpPr>
                <p:cNvPr id="35" name="TextBox 34">
                  <a:extLst>
                    <a:ext uri="{FF2B5EF4-FFF2-40B4-BE49-F238E27FC236}">
                      <a16:creationId xmlns:a16="http://schemas.microsoft.com/office/drawing/2014/main" id="{60385A42-6932-5B4C-8D44-50A7890AE425}"/>
                    </a:ext>
                  </a:extLst>
                </p:cNvPr>
                <p:cNvSpPr txBox="1"/>
                <p:nvPr/>
              </p:nvSpPr>
              <p:spPr>
                <a:xfrm>
                  <a:off x="1389832" y="845820"/>
                  <a:ext cx="523606" cy="369332"/>
                </a:xfrm>
                <a:prstGeom prst="rect">
                  <a:avLst/>
                </a:prstGeom>
                <a:noFill/>
              </p:spPr>
              <p:txBody>
                <a:bodyPr wrap="none" rtlCol="0">
                  <a:spAutoFit/>
                </a:bodyPr>
                <a:lstStyle/>
                <a:p>
                  <a:pPr algn="ctr"/>
                  <a:r>
                    <a:rPr lang="en-US" dirty="0"/>
                    <a:t>low</a:t>
                  </a:r>
                </a:p>
              </p:txBody>
            </p:sp>
            <p:sp>
              <p:nvSpPr>
                <p:cNvPr id="36" name="TextBox 35">
                  <a:extLst>
                    <a:ext uri="{FF2B5EF4-FFF2-40B4-BE49-F238E27FC236}">
                      <a16:creationId xmlns:a16="http://schemas.microsoft.com/office/drawing/2014/main" id="{788F6747-A86A-444A-A6A5-187D49C1D6D5}"/>
                    </a:ext>
                  </a:extLst>
                </p:cNvPr>
                <p:cNvSpPr txBox="1"/>
                <p:nvPr/>
              </p:nvSpPr>
              <p:spPr>
                <a:xfrm>
                  <a:off x="1356522" y="5257800"/>
                  <a:ext cx="590226" cy="369332"/>
                </a:xfrm>
                <a:prstGeom prst="rect">
                  <a:avLst/>
                </a:prstGeom>
                <a:noFill/>
              </p:spPr>
              <p:txBody>
                <a:bodyPr wrap="none" rtlCol="0">
                  <a:spAutoFit/>
                </a:bodyPr>
                <a:lstStyle/>
                <a:p>
                  <a:pPr algn="ctr"/>
                  <a:r>
                    <a:rPr lang="en-US" dirty="0"/>
                    <a:t>high</a:t>
                  </a:r>
                </a:p>
              </p:txBody>
            </p:sp>
          </p:grpSp>
          <p:cxnSp>
            <p:nvCxnSpPr>
              <p:cNvPr id="34" name="Straight Arrow Connector 33">
                <a:extLst>
                  <a:ext uri="{FF2B5EF4-FFF2-40B4-BE49-F238E27FC236}">
                    <a16:creationId xmlns:a16="http://schemas.microsoft.com/office/drawing/2014/main" id="{4F734FBD-A1C4-0C42-A593-C39588017268}"/>
                  </a:ext>
                </a:extLst>
              </p:cNvPr>
              <p:cNvCxnSpPr>
                <a:cxnSpLocks/>
                <a:endCxn id="36" idx="0"/>
              </p:cNvCxnSpPr>
              <p:nvPr/>
            </p:nvCxnSpPr>
            <p:spPr>
              <a:xfrm>
                <a:off x="1651635" y="1318022"/>
                <a:ext cx="0" cy="393192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22A03A-9734-6541-ABB7-C62D25087314}"/>
                </a:ext>
              </a:extLst>
            </p:cNvPr>
            <p:cNvSpPr txBox="1"/>
            <p:nvPr/>
          </p:nvSpPr>
          <p:spPr>
            <a:xfrm rot="16200000">
              <a:off x="509978" y="3244334"/>
              <a:ext cx="1828386" cy="369332"/>
            </a:xfrm>
            <a:prstGeom prst="rect">
              <a:avLst/>
            </a:prstGeom>
            <a:noFill/>
          </p:spPr>
          <p:txBody>
            <a:bodyPr wrap="none" rtlCol="0">
              <a:spAutoFit/>
            </a:bodyPr>
            <a:lstStyle/>
            <a:p>
              <a:r>
                <a:rPr lang="en-US" dirty="0"/>
                <a:t>empirical content</a:t>
              </a:r>
            </a:p>
          </p:txBody>
        </p:sp>
      </p:grpSp>
      <p:sp>
        <p:nvSpPr>
          <p:cNvPr id="41" name="Rectangle 40">
            <a:extLst>
              <a:ext uri="{FF2B5EF4-FFF2-40B4-BE49-F238E27FC236}">
                <a16:creationId xmlns:a16="http://schemas.microsoft.com/office/drawing/2014/main" id="{792FC60C-DD4D-604A-9332-793518D2FA07}"/>
              </a:ext>
            </a:extLst>
          </p:cNvPr>
          <p:cNvSpPr/>
          <p:nvPr/>
        </p:nvSpPr>
        <p:spPr>
          <a:xfrm>
            <a:off x="2860274" y="1720358"/>
            <a:ext cx="628650" cy="393192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8BFF4C7-FEA0-7646-9D68-F4E84CF35416}"/>
              </a:ext>
            </a:extLst>
          </p:cNvPr>
          <p:cNvSpPr txBox="1"/>
          <p:nvPr/>
        </p:nvSpPr>
        <p:spPr>
          <a:xfrm>
            <a:off x="2660678" y="1240298"/>
            <a:ext cx="1027846" cy="369332"/>
          </a:xfrm>
          <a:prstGeom prst="rect">
            <a:avLst/>
          </a:prstGeom>
          <a:noFill/>
        </p:spPr>
        <p:txBody>
          <a:bodyPr wrap="none" rtlCol="0">
            <a:spAutoFit/>
          </a:bodyPr>
          <a:lstStyle/>
          <a:p>
            <a:pPr algn="ctr"/>
            <a:r>
              <a:rPr lang="en-US" dirty="0"/>
              <a:t>criminals</a:t>
            </a:r>
          </a:p>
        </p:txBody>
      </p:sp>
      <p:cxnSp>
        <p:nvCxnSpPr>
          <p:cNvPr id="3" name="Straight Arrow Connector 2">
            <a:extLst>
              <a:ext uri="{FF2B5EF4-FFF2-40B4-BE49-F238E27FC236}">
                <a16:creationId xmlns:a16="http://schemas.microsoft.com/office/drawing/2014/main" id="{C8760C99-AFFD-5F45-A8F5-652DF8498161}"/>
              </a:ext>
            </a:extLst>
          </p:cNvPr>
          <p:cNvCxnSpPr>
            <a:cxnSpLocks/>
          </p:cNvCxnSpPr>
          <p:nvPr/>
        </p:nvCxnSpPr>
        <p:spPr>
          <a:xfrm flipH="1">
            <a:off x="3730752" y="5505974"/>
            <a:ext cx="84124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5292669-C617-6B4F-83FC-21B9CD1453ED}"/>
              </a:ext>
            </a:extLst>
          </p:cNvPr>
          <p:cNvSpPr txBox="1"/>
          <p:nvPr/>
        </p:nvSpPr>
        <p:spPr>
          <a:xfrm>
            <a:off x="4813828" y="4997008"/>
            <a:ext cx="3701522" cy="954107"/>
          </a:xfrm>
          <a:prstGeom prst="rect">
            <a:avLst/>
          </a:prstGeom>
          <a:noFill/>
        </p:spPr>
        <p:txBody>
          <a:bodyPr wrap="square" rtlCol="0">
            <a:spAutoFit/>
          </a:bodyPr>
          <a:lstStyle/>
          <a:p>
            <a:r>
              <a:rPr lang="en-US" sz="2800" dirty="0"/>
              <a:t>low-level “empirical laws” abound</a:t>
            </a:r>
          </a:p>
        </p:txBody>
      </p:sp>
      <p:sp>
        <p:nvSpPr>
          <p:cNvPr id="28" name="Title 1">
            <a:extLst>
              <a:ext uri="{FF2B5EF4-FFF2-40B4-BE49-F238E27FC236}">
                <a16:creationId xmlns:a16="http://schemas.microsoft.com/office/drawing/2014/main" id="{A31729A9-DCDF-E347-850C-5B967D7EE4E4}"/>
              </a:ext>
            </a:extLst>
          </p:cNvPr>
          <p:cNvSpPr txBox="1">
            <a:spLocks/>
          </p:cNvSpPr>
          <p:nvPr/>
        </p:nvSpPr>
        <p:spPr>
          <a:xfrm>
            <a:off x="628650" y="365126"/>
            <a:ext cx="8147806"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structure of criminological theory?</a:t>
            </a:r>
          </a:p>
        </p:txBody>
      </p:sp>
    </p:spTree>
    <p:extLst>
      <p:ext uri="{BB962C8B-B14F-4D97-AF65-F5344CB8AC3E}">
        <p14:creationId xmlns:p14="http://schemas.microsoft.com/office/powerpoint/2010/main" val="3056991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20">
            <a:extLst>
              <a:ext uri="{FF2B5EF4-FFF2-40B4-BE49-F238E27FC236}">
                <a16:creationId xmlns:a16="http://schemas.microsoft.com/office/drawing/2014/main" id="{41435FBC-46EB-1E48-9712-B3AED3950D97}"/>
              </a:ext>
            </a:extLst>
          </p:cNvPr>
          <p:cNvGrpSpPr>
            <a:grpSpLocks/>
          </p:cNvGrpSpPr>
          <p:nvPr/>
        </p:nvGrpSpPr>
        <p:grpSpPr bwMode="auto">
          <a:xfrm>
            <a:off x="179387" y="1485900"/>
            <a:ext cx="8255001" cy="5221288"/>
            <a:chOff x="304799" y="1423146"/>
            <a:chExt cx="8255482" cy="5220899"/>
          </a:xfrm>
        </p:grpSpPr>
        <p:sp>
          <p:nvSpPr>
            <p:cNvPr id="14" name="TextBox 13">
              <a:extLst>
                <a:ext uri="{FF2B5EF4-FFF2-40B4-BE49-F238E27FC236}">
                  <a16:creationId xmlns:a16="http://schemas.microsoft.com/office/drawing/2014/main" id="{FFF42481-BA32-E244-9B2B-2B5FDBE5DB96}"/>
                </a:ext>
              </a:extLst>
            </p:cNvPr>
            <p:cNvSpPr txBox="1"/>
            <p:nvPr/>
          </p:nvSpPr>
          <p:spPr>
            <a:xfrm>
              <a:off x="1181151" y="5786859"/>
              <a:ext cx="7172743" cy="400020"/>
            </a:xfrm>
            <a:prstGeom prst="rect">
              <a:avLst/>
            </a:prstGeom>
            <a:noFill/>
          </p:spPr>
          <p:txBody>
            <a:bodyPr wrap="none">
              <a:spAutoFit/>
            </a:bodyPr>
            <a:lstStyle/>
            <a:p>
              <a:pPr eaLnBrk="1" hangingPunct="1">
                <a:defRPr/>
              </a:pPr>
              <a:r>
                <a:rPr lang="en-US" sz="2000" dirty="0">
                  <a:latin typeface="+mn-lt"/>
                  <a:ea typeface="ＭＳ Ｐゴシック" charset="0"/>
                  <a:cs typeface="ＭＳ Ｐゴシック" charset="0"/>
                </a:rPr>
                <a:t>0             2              4             6             8            10           12           14          </a:t>
              </a:r>
            </a:p>
          </p:txBody>
        </p:sp>
        <p:sp>
          <p:nvSpPr>
            <p:cNvPr id="15" name="TextBox 14">
              <a:extLst>
                <a:ext uri="{FF2B5EF4-FFF2-40B4-BE49-F238E27FC236}">
                  <a16:creationId xmlns:a16="http://schemas.microsoft.com/office/drawing/2014/main" id="{717ED903-5417-B84B-840B-D10353C769F5}"/>
                </a:ext>
              </a:extLst>
            </p:cNvPr>
            <p:cNvSpPr txBox="1"/>
            <p:nvPr/>
          </p:nvSpPr>
          <p:spPr>
            <a:xfrm rot="16200000">
              <a:off x="-1111044" y="3531163"/>
              <a:ext cx="4358950" cy="400073"/>
            </a:xfrm>
            <a:prstGeom prst="rect">
              <a:avLst/>
            </a:prstGeom>
            <a:noFill/>
          </p:spPr>
          <p:txBody>
            <a:bodyPr>
              <a:spAutoFit/>
            </a:bodyPr>
            <a:lstStyle/>
            <a:p>
              <a:pPr eaLnBrk="1" hangingPunct="1">
                <a:defRPr/>
              </a:pPr>
              <a:r>
                <a:rPr lang="en-US" sz="2000" dirty="0">
                  <a:latin typeface="+mn-lt"/>
                  <a:ea typeface="ＭＳ Ｐゴシック" charset="0"/>
                  <a:cs typeface="ＭＳ Ｐゴシック" charset="0"/>
                </a:rPr>
                <a:t>0             2</a:t>
              </a:r>
              <a:r>
                <a:rPr lang="en-US" sz="2000" dirty="0">
                  <a:latin typeface="Arial" charset="0"/>
                  <a:ea typeface="ＭＳ Ｐゴシック" charset="0"/>
                  <a:cs typeface="ＭＳ Ｐゴシック" charset="0"/>
                </a:rPr>
                <a:t>           </a:t>
              </a:r>
              <a:r>
                <a:rPr lang="en-US" sz="2000" dirty="0">
                  <a:latin typeface="Palatino Linotype"/>
                  <a:ea typeface="ＭＳ Ｐゴシック" charset="0"/>
                  <a:cs typeface="Palatino Linotype"/>
                </a:rPr>
                <a:t>4             6             8</a:t>
              </a:r>
            </a:p>
          </p:txBody>
        </p:sp>
        <p:sp>
          <p:nvSpPr>
            <p:cNvPr id="16" name="TextBox 15">
              <a:extLst>
                <a:ext uri="{FF2B5EF4-FFF2-40B4-BE49-F238E27FC236}">
                  <a16:creationId xmlns:a16="http://schemas.microsoft.com/office/drawing/2014/main" id="{21445484-1819-3E42-B163-253971A1F8FD}"/>
                </a:ext>
              </a:extLst>
            </p:cNvPr>
            <p:cNvSpPr txBox="1"/>
            <p:nvPr/>
          </p:nvSpPr>
          <p:spPr>
            <a:xfrm>
              <a:off x="3006882" y="3658179"/>
              <a:ext cx="3018013" cy="707972"/>
            </a:xfrm>
            <a:prstGeom prst="rect">
              <a:avLst/>
            </a:prstGeom>
            <a:solidFill>
              <a:schemeClr val="bg1"/>
            </a:solidFill>
          </p:spPr>
          <p:txBody>
            <a:bodyPr wrap="none">
              <a:spAutoFit/>
            </a:bodyPr>
            <a:lstStyle/>
            <a:p>
              <a:pPr algn="ctr" eaLnBrk="1" hangingPunct="1">
                <a:defRPr/>
              </a:pPr>
              <a:r>
                <a:rPr lang="en-US" sz="2000" dirty="0">
                  <a:latin typeface="+mn-lt"/>
                  <a:ea typeface="ＭＳ Ｐゴシック" charset="0"/>
                  <a:cs typeface="ＭＳ Ｐゴシック" charset="0"/>
                </a:rPr>
                <a:t>social media use maps to</a:t>
              </a:r>
            </a:p>
            <a:p>
              <a:pPr algn="ctr" eaLnBrk="1" hangingPunct="1">
                <a:defRPr/>
              </a:pPr>
              <a:r>
                <a:rPr lang="en-US" sz="2000" dirty="0">
                  <a:latin typeface="+mn-lt"/>
                  <a:ea typeface="ＭＳ Ｐゴシック" charset="0"/>
                  <a:cs typeface="ＭＳ Ｐゴシック" charset="0"/>
                </a:rPr>
                <a:t>local activity patterns</a:t>
              </a:r>
            </a:p>
          </p:txBody>
        </p:sp>
        <p:cxnSp>
          <p:nvCxnSpPr>
            <p:cNvPr id="53254" name="Straight Arrow Connector 16">
              <a:extLst>
                <a:ext uri="{FF2B5EF4-FFF2-40B4-BE49-F238E27FC236}">
                  <a16:creationId xmlns:a16="http://schemas.microsoft.com/office/drawing/2014/main" id="{92ABBBD5-F604-EF4E-8176-CE69FE4EE381}"/>
                </a:ext>
              </a:extLst>
            </p:cNvPr>
            <p:cNvCxnSpPr>
              <a:cxnSpLocks noChangeShapeType="1"/>
            </p:cNvCxnSpPr>
            <p:nvPr/>
          </p:nvCxnSpPr>
          <p:spPr bwMode="auto">
            <a:xfrm flipH="1">
              <a:off x="1711643" y="4114800"/>
              <a:ext cx="1371600" cy="1219200"/>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2F6F3187-B5E9-CE49-9A6D-E105640B6CDF}"/>
                </a:ext>
              </a:extLst>
            </p:cNvPr>
            <p:cNvSpPr txBox="1"/>
            <p:nvPr/>
          </p:nvSpPr>
          <p:spPr>
            <a:xfrm>
              <a:off x="5340643" y="1677127"/>
              <a:ext cx="3124382" cy="400020"/>
            </a:xfrm>
            <a:prstGeom prst="rect">
              <a:avLst/>
            </a:prstGeom>
            <a:solidFill>
              <a:schemeClr val="bg1"/>
            </a:solidFill>
          </p:spPr>
          <p:txBody>
            <a:bodyPr wrap="none">
              <a:spAutoFit/>
            </a:bodyPr>
            <a:lstStyle/>
            <a:p>
              <a:pPr algn="ctr" eaLnBrk="1" hangingPunct="1">
                <a:defRPr/>
              </a:pPr>
              <a:r>
                <a:rPr lang="en-US" sz="2000" dirty="0">
                  <a:latin typeface="+mn-lt"/>
                  <a:ea typeface="ＭＳ Ｐゴシック" charset="0"/>
                  <a:cs typeface="ＭＳ Ｐゴシック" charset="0"/>
                </a:rPr>
                <a:t>all Part I crimes 2003-2009</a:t>
              </a:r>
            </a:p>
          </p:txBody>
        </p:sp>
        <p:pic>
          <p:nvPicPr>
            <p:cNvPr id="53256" name="Picture 21" descr="crime_disp_0.1mile.png">
              <a:extLst>
                <a:ext uri="{FF2B5EF4-FFF2-40B4-BE49-F238E27FC236}">
                  <a16:creationId xmlns:a16="http://schemas.microsoft.com/office/drawing/2014/main" id="{CD515349-84D6-8044-B47C-04F9ADE949EB}"/>
                </a:ext>
              </a:extLst>
            </p:cNvPr>
            <p:cNvPicPr>
              <a:picLocks noChangeAspect="1"/>
            </p:cNvPicPr>
            <p:nvPr/>
          </p:nvPicPr>
          <p:blipFill>
            <a:blip r:embed="rId2">
              <a:extLst>
                <a:ext uri="{28A0092B-C50C-407E-A947-70E740481C1C}">
                  <a14:useLocalDpi xmlns:a14="http://schemas.microsoft.com/office/drawing/2010/main" val="0"/>
                </a:ext>
              </a:extLst>
            </a:blip>
            <a:srcRect l="5424" t="8543" r="1674" b="10686"/>
            <a:stretch>
              <a:fillRect/>
            </a:stretch>
          </p:blipFill>
          <p:spPr bwMode="auto">
            <a:xfrm>
              <a:off x="1260522" y="1423146"/>
              <a:ext cx="7299759" cy="4433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F0AAAB05-1919-6044-9863-32038A1B6858}"/>
                </a:ext>
              </a:extLst>
            </p:cNvPr>
            <p:cNvSpPr txBox="1"/>
            <p:nvPr/>
          </p:nvSpPr>
          <p:spPr>
            <a:xfrm>
              <a:off x="3127539" y="6182116"/>
              <a:ext cx="3537156" cy="461929"/>
            </a:xfrm>
            <a:prstGeom prst="rect">
              <a:avLst/>
            </a:prstGeom>
            <a:noFill/>
          </p:spPr>
          <p:txBody>
            <a:bodyPr wrap="none">
              <a:spAutoFit/>
            </a:bodyPr>
            <a:lstStyle/>
            <a:p>
              <a:pPr eaLnBrk="1" hangingPunct="1">
                <a:defRPr/>
              </a:pPr>
              <a:r>
                <a:rPr lang="en-US" sz="2400" dirty="0">
                  <a:latin typeface="+mn-lt"/>
                  <a:ea typeface="ＭＳ Ｐゴシック" charset="0"/>
                  <a:cs typeface="ＭＳ Ｐゴシック" charset="0"/>
                </a:rPr>
                <a:t>distance from home (mi)</a:t>
              </a:r>
            </a:p>
          </p:txBody>
        </p:sp>
        <p:sp>
          <p:nvSpPr>
            <p:cNvPr id="24" name="TextBox 23">
              <a:extLst>
                <a:ext uri="{FF2B5EF4-FFF2-40B4-BE49-F238E27FC236}">
                  <a16:creationId xmlns:a16="http://schemas.microsoft.com/office/drawing/2014/main" id="{CBC0E12F-9CF6-FF48-A4F9-161D9CAA7E4E}"/>
                </a:ext>
              </a:extLst>
            </p:cNvPr>
            <p:cNvSpPr txBox="1"/>
            <p:nvPr/>
          </p:nvSpPr>
          <p:spPr>
            <a:xfrm rot="16200000">
              <a:off x="-726175" y="3470045"/>
              <a:ext cx="2523937" cy="461989"/>
            </a:xfrm>
            <a:prstGeom prst="rect">
              <a:avLst/>
            </a:prstGeom>
            <a:noFill/>
          </p:spPr>
          <p:txBody>
            <a:bodyPr wrap="none">
              <a:spAutoFit/>
            </a:bodyPr>
            <a:lstStyle/>
            <a:p>
              <a:pPr eaLnBrk="1" hangingPunct="1">
                <a:defRPr/>
              </a:pPr>
              <a:r>
                <a:rPr lang="en-US" sz="2400" dirty="0">
                  <a:latin typeface="+mn-lt"/>
                  <a:ea typeface="ＭＳ Ｐゴシック" charset="0"/>
                  <a:cs typeface="ＭＳ Ｐゴシック" charset="0"/>
                </a:rPr>
                <a:t>percent of crimes</a:t>
              </a:r>
            </a:p>
          </p:txBody>
        </p:sp>
        <p:sp>
          <p:nvSpPr>
            <p:cNvPr id="26" name="TextBox 25">
              <a:extLst>
                <a:ext uri="{FF2B5EF4-FFF2-40B4-BE49-F238E27FC236}">
                  <a16:creationId xmlns:a16="http://schemas.microsoft.com/office/drawing/2014/main" id="{DD09F61D-51E2-C64B-83E7-C560A65EF50D}"/>
                </a:ext>
              </a:extLst>
            </p:cNvPr>
            <p:cNvSpPr txBox="1"/>
            <p:nvPr/>
          </p:nvSpPr>
          <p:spPr>
            <a:xfrm>
              <a:off x="3179851" y="3680761"/>
              <a:ext cx="2340649" cy="584731"/>
            </a:xfrm>
            <a:prstGeom prst="rect">
              <a:avLst/>
            </a:prstGeom>
            <a:solidFill>
              <a:schemeClr val="bg1"/>
            </a:solidFill>
          </p:spPr>
          <p:txBody>
            <a:bodyPr wrap="none">
              <a:spAutoFit/>
            </a:bodyPr>
            <a:lstStyle/>
            <a:p>
              <a:pPr algn="ctr" eaLnBrk="1" hangingPunct="1">
                <a:defRPr/>
              </a:pPr>
              <a:r>
                <a:rPr lang="en-US" sz="3200" dirty="0">
                  <a:latin typeface="+mn-lt"/>
                  <a:ea typeface="ＭＳ Ｐゴシック" charset="0"/>
                  <a:cs typeface="ＭＳ Ｐゴシック" charset="0"/>
                </a:rPr>
                <a:t>crime is local</a:t>
              </a:r>
            </a:p>
          </p:txBody>
        </p:sp>
        <p:cxnSp>
          <p:nvCxnSpPr>
            <p:cNvPr id="53260" name="Straight Arrow Connector 26">
              <a:extLst>
                <a:ext uri="{FF2B5EF4-FFF2-40B4-BE49-F238E27FC236}">
                  <a16:creationId xmlns:a16="http://schemas.microsoft.com/office/drawing/2014/main" id="{5370E04A-14C5-A647-B42F-FB462370E61A}"/>
                </a:ext>
              </a:extLst>
            </p:cNvPr>
            <p:cNvCxnSpPr>
              <a:cxnSpLocks noChangeShapeType="1"/>
            </p:cNvCxnSpPr>
            <p:nvPr/>
          </p:nvCxnSpPr>
          <p:spPr bwMode="auto">
            <a:xfrm flipH="1">
              <a:off x="2210551" y="4114800"/>
              <a:ext cx="872692" cy="808691"/>
            </a:xfrm>
            <a:prstGeom prst="straightConnector1">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8" name="TextBox 27">
              <a:extLst>
                <a:ext uri="{FF2B5EF4-FFF2-40B4-BE49-F238E27FC236}">
                  <a16:creationId xmlns:a16="http://schemas.microsoft.com/office/drawing/2014/main" id="{C81E6325-47B2-894C-8609-B62D2BEDB815}"/>
                </a:ext>
              </a:extLst>
            </p:cNvPr>
            <p:cNvSpPr txBox="1"/>
            <p:nvPr/>
          </p:nvSpPr>
          <p:spPr>
            <a:xfrm>
              <a:off x="5659749" y="1677127"/>
              <a:ext cx="2484583" cy="706385"/>
            </a:xfrm>
            <a:prstGeom prst="rect">
              <a:avLst/>
            </a:prstGeom>
            <a:solidFill>
              <a:schemeClr val="bg1"/>
            </a:solidFill>
          </p:spPr>
          <p:txBody>
            <a:bodyPr wrap="none">
              <a:spAutoFit/>
            </a:bodyPr>
            <a:lstStyle/>
            <a:p>
              <a:pPr algn="ctr" eaLnBrk="1" hangingPunct="1">
                <a:defRPr/>
              </a:pPr>
              <a:r>
                <a:rPr lang="en-US" sz="2000" dirty="0">
                  <a:latin typeface="+mn-lt"/>
                  <a:ea typeface="ＭＳ Ｐゴシック" charset="0"/>
                  <a:cs typeface="ＭＳ Ｐゴシック" charset="0"/>
                </a:rPr>
                <a:t>all Part I crimes</a:t>
              </a:r>
            </a:p>
            <a:p>
              <a:pPr algn="ctr" eaLnBrk="1" hangingPunct="1">
                <a:defRPr/>
              </a:pPr>
              <a:r>
                <a:rPr lang="en-US" sz="2000" dirty="0">
                  <a:latin typeface="+mn-lt"/>
                  <a:ea typeface="ＭＳ Ｐゴシック" charset="0"/>
                  <a:cs typeface="ＭＳ Ｐゴシック" charset="0"/>
                </a:rPr>
                <a:t>Los Angeles 2003-09</a:t>
              </a:r>
            </a:p>
          </p:txBody>
        </p:sp>
      </p:grpSp>
      <p:sp>
        <p:nvSpPr>
          <p:cNvPr id="4" name="Title 3">
            <a:extLst>
              <a:ext uri="{FF2B5EF4-FFF2-40B4-BE49-F238E27FC236}">
                <a16:creationId xmlns:a16="http://schemas.microsoft.com/office/drawing/2014/main" id="{237E0145-6F2B-F248-8DE5-03AE34E39025}"/>
              </a:ext>
            </a:extLst>
          </p:cNvPr>
          <p:cNvSpPr>
            <a:spLocks noGrp="1"/>
          </p:cNvSpPr>
          <p:nvPr>
            <p:ph type="title"/>
          </p:nvPr>
        </p:nvSpPr>
        <p:spPr/>
        <p:txBody>
          <a:bodyPr/>
          <a:lstStyle/>
          <a:p>
            <a:r>
              <a:rPr lang="en-US" dirty="0"/>
              <a:t>journey-to-crime</a:t>
            </a:r>
          </a:p>
        </p:txBody>
      </p:sp>
    </p:spTree>
    <p:extLst>
      <p:ext uri="{BB962C8B-B14F-4D97-AF65-F5344CB8AC3E}">
        <p14:creationId xmlns:p14="http://schemas.microsoft.com/office/powerpoint/2010/main" val="1907844561"/>
      </p:ext>
    </p:extLst>
  </p:cSld>
  <p:clrMapOvr>
    <a:masterClrMapping/>
  </p:clrMapOvr>
</p:sld>
</file>

<file path=ppt/theme/theme1.xml><?xml version="1.0" encoding="utf-8"?>
<a:theme xmlns:a="http://schemas.openxmlformats.org/drawingml/2006/main" name="Default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Theme" id="{5302D16E-46CC-9842-A20D-4EAF8A9E868E}" vid="{5B070758-C127-AA43-B030-5B567047CA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DefaultTheme</Template>
  <TotalTime>3986</TotalTime>
  <Words>1793</Words>
  <Application>Microsoft Macintosh PowerPoint</Application>
  <PresentationFormat>On-screen Show (4:3)</PresentationFormat>
  <Paragraphs>280</Paragraphs>
  <Slides>32</Slides>
  <Notes>15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ＭＳ Ｐゴシック</vt:lpstr>
      <vt:lpstr>Arial</vt:lpstr>
      <vt:lpstr>Calibri</vt:lpstr>
      <vt:lpstr>Calibri Light</vt:lpstr>
      <vt:lpstr>Garamond</vt:lpstr>
      <vt:lpstr>Helvetica</vt:lpstr>
      <vt:lpstr>Palatino Linotype</vt:lpstr>
      <vt:lpstr>Times New Roman</vt:lpstr>
      <vt:lpstr>Wingdings</vt:lpstr>
      <vt:lpstr>DefaultTheme</vt:lpstr>
      <vt:lpstr>The Structure of Criminological Theory</vt:lpstr>
      <vt:lpstr>a crisis in explaining crime?</vt:lpstr>
      <vt:lpstr>outline</vt:lpstr>
      <vt:lpstr>what are we trying to explain?</vt:lpstr>
      <vt:lpstr>what is crime?</vt:lpstr>
      <vt:lpstr>what is criminality?</vt:lpstr>
      <vt:lpstr>PowerPoint Presentation</vt:lpstr>
      <vt:lpstr>PowerPoint Presentation</vt:lpstr>
      <vt:lpstr>journey-to-crime</vt:lpstr>
      <vt:lpstr>repeat victimization</vt:lpstr>
      <vt:lpstr>age-crime curve</vt:lpstr>
      <vt:lpstr>law of crime concentration</vt:lpstr>
      <vt:lpstr>PowerPoint Presentation</vt:lpstr>
      <vt:lpstr>routine activity theory</vt:lpstr>
      <vt:lpstr>self-control theory</vt:lpstr>
      <vt:lpstr>PowerPoint Presentation</vt:lpstr>
      <vt:lpstr>standard MRT in criminology</vt:lpstr>
      <vt:lpstr>flight distance (δ)</vt:lpstr>
      <vt:lpstr>PowerPoint Presentation</vt:lpstr>
      <vt:lpstr>PowerPoint Presentation</vt:lpstr>
      <vt:lpstr>PowerPoint Presentation</vt:lpstr>
      <vt:lpstr>PowerPoint Presentation</vt:lpstr>
      <vt:lpstr>PowerPoint Presentation</vt:lpstr>
      <vt:lpstr>PowerPoint Presentation</vt:lpstr>
      <vt:lpstr>conclusions</vt:lpstr>
      <vt:lpstr>stability of patterns</vt:lpstr>
      <vt:lpstr>PowerPoint Presentation</vt:lpstr>
      <vt:lpstr>PowerPoint Presentation</vt:lpstr>
      <vt:lpstr>PowerPoint Presentation</vt:lpstr>
      <vt:lpstr>PowerPoint Presentation</vt:lpstr>
      <vt:lpstr>journey-to-tweet</vt:lpstr>
      <vt:lpstr>crime pattern theory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62</cp:revision>
  <dcterms:created xsi:type="dcterms:W3CDTF">2019-03-14T13:11:32Z</dcterms:created>
  <dcterms:modified xsi:type="dcterms:W3CDTF">2019-03-18T14:56:12Z</dcterms:modified>
</cp:coreProperties>
</file>