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8" r:id="rId1"/>
    <p:sldMasterId id="2147483738" r:id="rId2"/>
    <p:sldMasterId id="2147483746" r:id="rId3"/>
    <p:sldMasterId id="2147483756" r:id="rId4"/>
    <p:sldMasterId id="2147483768" r:id="rId5"/>
  </p:sldMasterIdLst>
  <p:notesMasterIdLst>
    <p:notesMasterId r:id="rId29"/>
  </p:notesMasterIdLst>
  <p:handoutMasterIdLst>
    <p:handoutMasterId r:id="rId30"/>
  </p:handoutMasterIdLst>
  <p:sldIdLst>
    <p:sldId id="302" r:id="rId6"/>
    <p:sldId id="334" r:id="rId7"/>
    <p:sldId id="389" r:id="rId8"/>
    <p:sldId id="264" r:id="rId9"/>
    <p:sldId id="417" r:id="rId10"/>
    <p:sldId id="405" r:id="rId11"/>
    <p:sldId id="341" r:id="rId12"/>
    <p:sldId id="342" r:id="rId13"/>
    <p:sldId id="380" r:id="rId14"/>
    <p:sldId id="359" r:id="rId15"/>
    <p:sldId id="343" r:id="rId16"/>
    <p:sldId id="364" r:id="rId17"/>
    <p:sldId id="381" r:id="rId18"/>
    <p:sldId id="370" r:id="rId19"/>
    <p:sldId id="382" r:id="rId20"/>
    <p:sldId id="421" r:id="rId21"/>
    <p:sldId id="418" r:id="rId22"/>
    <p:sldId id="367" r:id="rId23"/>
    <p:sldId id="422" r:id="rId24"/>
    <p:sldId id="368" r:id="rId25"/>
    <p:sldId id="257" r:id="rId26"/>
    <p:sldId id="372" r:id="rId27"/>
    <p:sldId id="350" r:id="rId28"/>
  </p:sldIdLst>
  <p:sldSz cx="9144000" cy="6858000" type="letter"/>
  <p:notesSz cx="6954838" cy="92408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3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0">
          <p15:clr>
            <a:srgbClr val="A4A3A4"/>
          </p15:clr>
        </p15:guide>
        <p15:guide id="2" pos="219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2320"/>
    <a:srgbClr val="192A56"/>
    <a:srgbClr val="AF0F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8" autoAdjust="0"/>
    <p:restoredTop sz="70224" autoAdjust="0"/>
  </p:normalViewPr>
  <p:slideViewPr>
    <p:cSldViewPr snapToObjects="1" showGuides="1">
      <p:cViewPr varScale="1">
        <p:scale>
          <a:sx n="75" d="100"/>
          <a:sy n="75" d="100"/>
        </p:scale>
        <p:origin x="1143" y="30"/>
      </p:cViewPr>
      <p:guideLst>
        <p:guide orient="horz" pos="2160"/>
        <p:guide pos="23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-2280" y="-112"/>
      </p:cViewPr>
      <p:guideLst>
        <p:guide orient="horz" pos="2910"/>
        <p:guide pos="219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2042"/>
          </a:xfrm>
          <a:prstGeom prst="rect">
            <a:avLst/>
          </a:prstGeom>
        </p:spPr>
        <p:txBody>
          <a:bodyPr vert="horz" lIns="92540" tIns="46270" rIns="92540" bIns="462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2042"/>
          </a:xfrm>
          <a:prstGeom prst="rect">
            <a:avLst/>
          </a:prstGeom>
        </p:spPr>
        <p:txBody>
          <a:bodyPr vert="horz" lIns="92540" tIns="46270" rIns="92540" bIns="46270" rtlCol="0"/>
          <a:lstStyle>
            <a:lvl1pPr algn="r">
              <a:defRPr sz="1200"/>
            </a:lvl1pPr>
          </a:lstStyle>
          <a:p>
            <a:fld id="{1FF1B1C4-D7E1-6044-98FE-486B47C27B62}" type="datetime1">
              <a:rPr lang="en-US" smtClean="0"/>
              <a:t>3/16/2019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7193"/>
            <a:ext cx="3013763" cy="462042"/>
          </a:xfrm>
          <a:prstGeom prst="rect">
            <a:avLst/>
          </a:prstGeom>
        </p:spPr>
        <p:txBody>
          <a:bodyPr vert="horz" lIns="92540" tIns="46270" rIns="92540" bIns="462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466" y="8777193"/>
            <a:ext cx="3013763" cy="462042"/>
          </a:xfrm>
          <a:prstGeom prst="rect">
            <a:avLst/>
          </a:prstGeom>
        </p:spPr>
        <p:txBody>
          <a:bodyPr vert="horz" lIns="92540" tIns="46270" rIns="92540" bIns="46270" rtlCol="0" anchor="b"/>
          <a:lstStyle>
            <a:lvl1pPr algn="r">
              <a:defRPr sz="1200"/>
            </a:lvl1pPr>
          </a:lstStyle>
          <a:p>
            <a:fld id="{CF27F463-2073-4F19-B0A3-FEBD16905F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337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2042"/>
          </a:xfrm>
          <a:prstGeom prst="rect">
            <a:avLst/>
          </a:prstGeom>
        </p:spPr>
        <p:txBody>
          <a:bodyPr vert="horz" lIns="92540" tIns="46270" rIns="92540" bIns="462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2042"/>
          </a:xfrm>
          <a:prstGeom prst="rect">
            <a:avLst/>
          </a:prstGeom>
        </p:spPr>
        <p:txBody>
          <a:bodyPr vert="horz" lIns="92540" tIns="46270" rIns="92540" bIns="46270" rtlCol="0"/>
          <a:lstStyle>
            <a:lvl1pPr algn="r">
              <a:defRPr sz="1200"/>
            </a:lvl1pPr>
          </a:lstStyle>
          <a:p>
            <a:fld id="{2719EE33-78AF-4044-978A-129F52D247D2}" type="datetime1">
              <a:rPr lang="en-US" smtClean="0"/>
              <a:t>3/16/2019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21212" cy="3465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40" tIns="46270" rIns="92540" bIns="4627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389399"/>
            <a:ext cx="5563870" cy="4158377"/>
          </a:xfrm>
          <a:prstGeom prst="rect">
            <a:avLst/>
          </a:prstGeom>
        </p:spPr>
        <p:txBody>
          <a:bodyPr vert="horz" lIns="92540" tIns="46270" rIns="92540" bIns="4627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7193"/>
            <a:ext cx="3013763" cy="462042"/>
          </a:xfrm>
          <a:prstGeom prst="rect">
            <a:avLst/>
          </a:prstGeom>
        </p:spPr>
        <p:txBody>
          <a:bodyPr vert="horz" lIns="92540" tIns="46270" rIns="92540" bIns="462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777193"/>
            <a:ext cx="3013763" cy="462042"/>
          </a:xfrm>
          <a:prstGeom prst="rect">
            <a:avLst/>
          </a:prstGeom>
        </p:spPr>
        <p:txBody>
          <a:bodyPr vert="horz" lIns="92540" tIns="46270" rIns="92540" bIns="46270" rtlCol="0" anchor="b"/>
          <a:lstStyle>
            <a:lvl1pPr algn="r">
              <a:defRPr sz="1200"/>
            </a:lvl1pPr>
          </a:lstStyle>
          <a:p>
            <a:fld id="{7DC824B5-3275-5B4C-890C-20589BDDA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914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824B5-3275-5B4C-890C-20589BDDA3A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24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Text 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824B5-3275-5B4C-890C-20589BDDA3A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77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Like TRACC 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Advanced visualization of local congestion patterns can be represented regionally by a “heat plot” algorithm. Slow and standing vehicles create a lot of virtual heat, while moving vehicles do not contribute to the abstract three-dimensional surface.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TRACC, the Transportation Research and Analysis Computing Center ,,  USDOT, USDOE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Argonne National Laboratory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Crimes in 5 year period for 200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radius</a:t>
            </a: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824B5-3275-5B4C-890C-20589BDDA3A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Modeling we are doing now that is like some HPC transportation modeling. How the urban backcloth influences</a:t>
            </a:r>
            <a:r>
              <a:rPr lang="en-US" baseline="0" dirty="0"/>
              <a:t> where crimes are highest.</a:t>
            </a:r>
          </a:p>
          <a:p>
            <a:endParaRPr lang="en-US" baseline="0" dirty="0"/>
          </a:p>
          <a:p>
            <a:r>
              <a:rPr lang="en-US" baseline="0" dirty="0"/>
              <a:t>Similar to traffic congestion (non-highways) and co2 emissions</a:t>
            </a:r>
          </a:p>
          <a:p>
            <a:endParaRPr lang="en-US" baseline="0" dirty="0"/>
          </a:p>
          <a:p>
            <a:r>
              <a:rPr lang="en-US" baseline="0" dirty="0"/>
              <a:t>KDD Knowledge Discovery and Data Mining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824B5-3275-5B4C-890C-20589BDDA3A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824B5-3275-5B4C-890C-20589BDDA3A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824B5-3275-5B4C-890C-20589BDDA3A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824B5-3275-5B4C-890C-20589BDDA3A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824B5-3275-5B4C-890C-20589BDDA3A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Campinas, Brazil. We collected 2,673 reports of commerce robbery during the course of four years between 2010 and 2013 </a:t>
            </a:r>
          </a:p>
          <a:p>
            <a:endParaRPr lang="en-C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/>
              <a:buChar char="•"/>
            </a:pPr>
            <a:r>
              <a:rPr lang="en-US" sz="1200" dirty="0" err="1">
                <a:latin typeface="Arial"/>
                <a:cs typeface="Arial"/>
              </a:rPr>
              <a:t>Voronoi</a:t>
            </a:r>
            <a:r>
              <a:rPr lang="en-US" sz="1200" dirty="0">
                <a:latin typeface="Arial"/>
                <a:cs typeface="Arial"/>
              </a:rPr>
              <a:t> Diagrams</a:t>
            </a:r>
          </a:p>
          <a:p>
            <a:pPr>
              <a:buFont typeface="Arial"/>
              <a:buChar char="•"/>
            </a:pPr>
            <a:r>
              <a:rPr lang="en-CA" sz="1200" dirty="0">
                <a:latin typeface="Arial"/>
                <a:cs typeface="Arial"/>
              </a:rPr>
              <a:t>2,673 events between 2010-2013</a:t>
            </a:r>
            <a:endParaRPr lang="en-US" sz="1200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824B5-3275-5B4C-890C-20589BDDA3A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824B5-3275-5B4C-890C-20589BDDA3A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77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Brief overview; available through this workshop to answer questions, point to literature- strong links to urban studies </a:t>
            </a:r>
          </a:p>
          <a:p>
            <a:endParaRPr lang="en-US" dirty="0"/>
          </a:p>
          <a:p>
            <a:r>
              <a:rPr lang="en-US" dirty="0"/>
              <a:t>Primarily visual examples, but examples that hopefully will trigger your mathematical interests</a:t>
            </a:r>
          </a:p>
          <a:p>
            <a:r>
              <a:rPr lang="en-US" dirty="0"/>
              <a:t>	point process models/ movement models</a:t>
            </a:r>
          </a:p>
          <a:p>
            <a:r>
              <a:rPr lang="en-US" dirty="0"/>
              <a:t>	</a:t>
            </a:r>
            <a:r>
              <a:rPr lang="en-US" dirty="0" err="1"/>
              <a:t>pde</a:t>
            </a:r>
            <a:r>
              <a:rPr lang="en-US" dirty="0"/>
              <a:t> in general</a:t>
            </a:r>
          </a:p>
          <a:p>
            <a:r>
              <a:rPr lang="en-US" dirty="0"/>
              <a:t>	graph theory/ network analysis</a:t>
            </a:r>
          </a:p>
          <a:p>
            <a:r>
              <a:rPr lang="en-US" dirty="0"/>
              <a:t>	CNN</a:t>
            </a:r>
          </a:p>
          <a:p>
            <a:r>
              <a:rPr lang="en-US" dirty="0"/>
              <a:t>	topology/ algebraic topology</a:t>
            </a:r>
          </a:p>
          <a:p>
            <a:r>
              <a:rPr lang="en-US" dirty="0"/>
              <a:t>	dimensionality reduction</a:t>
            </a:r>
          </a:p>
          <a:p>
            <a:r>
              <a:rPr lang="en-US" dirty="0"/>
              <a:t>	rough data/ latent variables/…</a:t>
            </a:r>
          </a:p>
          <a:p>
            <a:r>
              <a:rPr lang="en-US" dirty="0"/>
              <a:t>	String theory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824B5-3275-5B4C-890C-20589BDDA3A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77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Crime is not random</a:t>
            </a:r>
          </a:p>
          <a:p>
            <a:endParaRPr lang="en-CA" dirty="0"/>
          </a:p>
          <a:p>
            <a:r>
              <a:rPr lang="en-CA" dirty="0"/>
              <a:t>Individual and group patterns of activity (rush hour?)</a:t>
            </a:r>
          </a:p>
          <a:p>
            <a:endParaRPr lang="en-CA" dirty="0"/>
          </a:p>
          <a:p>
            <a:r>
              <a:rPr lang="en-CA" dirty="0"/>
              <a:t>Individual offending and co-offending patterns</a:t>
            </a:r>
          </a:p>
          <a:p>
            <a:endParaRPr lang="en-CA" dirty="0"/>
          </a:p>
          <a:p>
            <a:r>
              <a:rPr lang="en-CA" dirty="0"/>
              <a:t>Very strong pattern shaped by structure of city and dynamics of urban living and directionality of travel towards known major nodes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824B5-3275-5B4C-890C-20589BDDA3A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817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Individuals develop awareness space…. Surjective onto a Euclidean Space. But each individual has his</a:t>
            </a:r>
            <a:r>
              <a:rPr lang="en-US" baseline="0" dirty="0"/>
              <a:t> or her awareness space.</a:t>
            </a:r>
          </a:p>
          <a:p>
            <a:endParaRPr lang="en-US" baseline="0" dirty="0"/>
          </a:p>
          <a:p>
            <a:r>
              <a:rPr lang="en-US" baseline="0" dirty="0"/>
              <a:t>Drawing from 40 years ago… so not sophisticated, but color represents strength (lighter is stronger)</a:t>
            </a:r>
          </a:p>
          <a:p>
            <a:endParaRPr lang="en-US" baseline="0" dirty="0"/>
          </a:p>
          <a:p>
            <a:r>
              <a:rPr lang="en-US" baseline="0" dirty="0"/>
              <a:t>Width is the bi-product of movement speed. View angle… see more when walking or stationary; less as speed increases (velocity, acceleration)</a:t>
            </a:r>
          </a:p>
          <a:p>
            <a:endParaRPr lang="en-US" baseline="0" dirty="0"/>
          </a:p>
          <a:p>
            <a:r>
              <a:rPr lang="en-US" baseline="0" dirty="0"/>
              <a:t>Red points are activity nodes.</a:t>
            </a:r>
          </a:p>
          <a:p>
            <a:endParaRPr lang="en-US" baseline="0" dirty="0"/>
          </a:p>
          <a:p>
            <a:r>
              <a:rPr lang="en-US" baseline="0" dirty="0"/>
              <a:t>Yellow areas are potential targets; intersect awareness space…. Basically a potential target is not at risk if you are unaware of it….. Crime is a rare event; many potential targets are not at risk. Challenge to research.</a:t>
            </a:r>
          </a:p>
          <a:p>
            <a:r>
              <a:rPr lang="en-US" baseline="0" dirty="0"/>
              <a:t>Must model mobility, movements, pushes and pulls in an environment to understand risk.</a:t>
            </a:r>
          </a:p>
          <a:p>
            <a:endParaRPr lang="en-US" baseline="0" dirty="0"/>
          </a:p>
          <a:p>
            <a:r>
              <a:rPr lang="en-US" baseline="0" dirty="0"/>
              <a:t>Similarly…. The green areas show likely displacement locations. Unknown potential targets are not likely displacement targets.</a:t>
            </a:r>
          </a:p>
          <a:p>
            <a:endParaRPr lang="en-US" baseline="0" dirty="0"/>
          </a:p>
          <a:p>
            <a:r>
              <a:rPr lang="en-US" baseline="0" dirty="0"/>
              <a:t>Red represents what we call the crime template. Like complex etiology of crime. Individuals make like the same target but for many different reasons…. Challenge to research; looking for groupings of similar views.</a:t>
            </a:r>
          </a:p>
          <a:p>
            <a:endParaRPr lang="en-US" baseline="0" dirty="0"/>
          </a:p>
          <a:p>
            <a:r>
              <a:rPr lang="en-US" baseline="0" dirty="0"/>
              <a:t>Note: I was more into continuous surfaces then…. Visually easier, but targets are points in time and space and moveable in many cases and of varying attraction depending on many surrounding factors.</a:t>
            </a:r>
          </a:p>
          <a:p>
            <a:endParaRPr lang="en-US" baseline="0" dirty="0"/>
          </a:p>
          <a:p>
            <a:r>
              <a:rPr lang="en-US" baseline="0" dirty="0"/>
              <a:t>But over all… we develop habits in our movements; we learn and change; but for any individual this is really a small sub-space… if there is time we’ll get more into this later. Has an impact on research.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824B5-3275-5B4C-890C-20589BDDA3A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82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Surjective</a:t>
            </a:r>
            <a:r>
              <a:rPr lang="en-US" dirty="0"/>
              <a:t> mapping of three individuals onto one surface (onto mapping). Term developed by the </a:t>
            </a:r>
            <a:r>
              <a:rPr lang="en-US" dirty="0" err="1"/>
              <a:t>Bourbaki</a:t>
            </a:r>
            <a:r>
              <a:rPr lang="en-US" dirty="0"/>
              <a:t> Group.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Mathematically (or in physics) the movements tend to form bundles,</a:t>
            </a:r>
            <a:r>
              <a:rPr lang="en-US" baseline="0" dirty="0"/>
              <a:t> concentrations of travel paths and destination nodes.</a:t>
            </a:r>
          </a:p>
          <a:p>
            <a:endParaRPr lang="en-US" baseline="0" dirty="0"/>
          </a:p>
          <a:p>
            <a:r>
              <a:rPr lang="en-US" baseline="0" dirty="0"/>
              <a:t>Major part of field is how the structure of cities and activities within a city influence and constrain movement…One researcher at ICURS began as an engineer in hydrology… lots of things to be learned from hydrology techniques.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824B5-3275-5B4C-890C-20589BDDA3A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Wagg Society  Institute for Art, Science and Technology</a:t>
            </a:r>
          </a:p>
          <a:p>
            <a:endParaRPr lang="en-US" dirty="0"/>
          </a:p>
          <a:p>
            <a:r>
              <a:rPr lang="en-US" dirty="0"/>
              <a:t>2 months Oct-Dec 2002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824B5-3275-5B4C-890C-20589BDDA3A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77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824B5-3275-5B4C-890C-20589BDDA3A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77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824B5-3275-5B4C-890C-20589BDDA3A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824B5-3275-5B4C-890C-20589BDDA3A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77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8884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DINOT-Medium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27584" y="2935884"/>
            <a:ext cx="831641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827584" y="2852936"/>
            <a:ext cx="8316416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24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68960"/>
            <a:ext cx="8229600" cy="26642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666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628800"/>
            <a:ext cx="7772400" cy="446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Horizont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3"/>
          </p:nvPr>
        </p:nvSpPr>
        <p:spPr>
          <a:xfrm>
            <a:off x="457200" y="3068960"/>
            <a:ext cx="8229600" cy="24482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68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Pictur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3649" y="2780928"/>
            <a:ext cx="2923728" cy="3538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Content Placeholder 1"/>
          <p:cNvSpPr>
            <a:spLocks noGrp="1"/>
          </p:cNvSpPr>
          <p:nvPr>
            <p:ph idx="13"/>
          </p:nvPr>
        </p:nvSpPr>
        <p:spPr>
          <a:xfrm>
            <a:off x="3923928" y="2780928"/>
            <a:ext cx="4762872" cy="3538736"/>
          </a:xfrm>
          <a:prstGeom prst="rect">
            <a:avLst/>
          </a:prstGeom>
        </p:spPr>
        <p:txBody>
          <a:bodyPr/>
          <a:lstStyle>
            <a:lvl1pPr>
              <a:buClr>
                <a:srgbClr val="AF0F28"/>
              </a:buClr>
              <a:defRPr sz="2000">
                <a:latin typeface="DINPro-Medium"/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7544" y="1318113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250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1BE005-C92C-8749-AACB-1BA78991FE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5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1BE005-C92C-8749-AACB-1BA78991FE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7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1BE005-C92C-8749-AACB-1BA78991FE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3068960"/>
            <a:ext cx="8229600" cy="266429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DINPro-Bold"/>
              </a:defRPr>
            </a:lvl1pPr>
            <a:lvl2pPr>
              <a:defRPr>
                <a:latin typeface="DINOT-Medium"/>
              </a:defRPr>
            </a:lvl2pPr>
            <a:lvl3pPr>
              <a:defRPr>
                <a:latin typeface="DINOT-Medium"/>
              </a:defRPr>
            </a:lvl3pPr>
            <a:lvl4pPr>
              <a:defRPr>
                <a:latin typeface="DINOT-Medium"/>
              </a:defRPr>
            </a:lvl4pPr>
            <a:lvl5pPr>
              <a:defRPr>
                <a:latin typeface="DINOT-Medium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821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8620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3068960"/>
            <a:ext cx="8229600" cy="26642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262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35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68960"/>
            <a:ext cx="8229600" cy="2664296"/>
          </a:xfrm>
          <a:prstGeom prst="rect">
            <a:avLst/>
          </a:prstGeom>
        </p:spPr>
        <p:txBody>
          <a:bodyPr/>
          <a:lstStyle>
            <a:lvl1pPr>
              <a:defRPr sz="2200" b="1" i="0">
                <a:latin typeface="DINPro-Medium"/>
              </a:defRPr>
            </a:lvl1pPr>
            <a:lvl2pPr>
              <a:defRPr sz="2000">
                <a:latin typeface="DINPro-Medium"/>
              </a:defRPr>
            </a:lvl2pPr>
            <a:lvl3pPr>
              <a:defRPr sz="1800">
                <a:latin typeface="DINPro-Medium"/>
              </a:defRPr>
            </a:lvl3pPr>
            <a:lvl4pPr>
              <a:defRPr>
                <a:latin typeface="DINPro-Medium"/>
              </a:defRPr>
            </a:lvl4pPr>
            <a:lvl5pPr>
              <a:defRPr>
                <a:latin typeface="DINPro-Medium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666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51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F81944-AE35-F045-8D8A-9AF5AB5733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1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3068960"/>
            <a:ext cx="8229600" cy="26642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235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84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60" y="1028701"/>
            <a:ext cx="8229600" cy="74411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71701"/>
            <a:ext cx="4038600" cy="3954463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DINPro-Medium"/>
              </a:defRPr>
            </a:lvl1pPr>
            <a:lvl2pPr>
              <a:defRPr sz="2400">
                <a:latin typeface="DINPro-Medium"/>
              </a:defRPr>
            </a:lvl2pPr>
            <a:lvl3pPr>
              <a:defRPr sz="2000">
                <a:latin typeface="DINPro-Medium"/>
              </a:defRPr>
            </a:lvl3pPr>
            <a:lvl4pPr>
              <a:defRPr sz="1800">
                <a:latin typeface="DINPro-Medium"/>
              </a:defRPr>
            </a:lvl4pPr>
            <a:lvl5pPr marL="1828800" indent="0">
              <a:buNone/>
              <a:defRPr sz="1800">
                <a:latin typeface="DINPro-Medium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4672060" y="2171701"/>
            <a:ext cx="4038600" cy="3954463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DINPro-Medium"/>
              </a:defRPr>
            </a:lvl1pPr>
            <a:lvl2pPr>
              <a:defRPr sz="2400">
                <a:latin typeface="DINPro-Medium"/>
              </a:defRPr>
            </a:lvl2pPr>
            <a:lvl3pPr>
              <a:defRPr sz="2000">
                <a:latin typeface="DINPro-Medium"/>
              </a:defRPr>
            </a:lvl3pPr>
            <a:lvl4pPr>
              <a:defRPr sz="1800">
                <a:latin typeface="DINPro-Medium"/>
              </a:defRPr>
            </a:lvl4pPr>
            <a:lvl5pPr marL="1828800" indent="0">
              <a:buNone/>
              <a:defRPr sz="1800">
                <a:latin typeface="DINPro-Medium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632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1844824"/>
            <a:ext cx="3008313" cy="81441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92696"/>
            <a:ext cx="5111750" cy="5433469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DINPro-Bold"/>
              </a:defRPr>
            </a:lvl1pPr>
            <a:lvl2pPr>
              <a:defRPr sz="2800">
                <a:latin typeface="DINPro-Medium"/>
              </a:defRPr>
            </a:lvl2pPr>
            <a:lvl3pPr>
              <a:defRPr sz="2400">
                <a:latin typeface="DINPro-Medium"/>
              </a:defRPr>
            </a:lvl3pPr>
            <a:lvl4pPr>
              <a:defRPr sz="2000">
                <a:latin typeface="DINPro-Medium"/>
              </a:defRPr>
            </a:lvl4pPr>
            <a:lvl5pPr>
              <a:defRPr sz="2000">
                <a:latin typeface="DINPro-Medium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2780928"/>
            <a:ext cx="3008313" cy="3345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DINPro-Medium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942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3649" y="2636912"/>
            <a:ext cx="2923728" cy="36827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Content Placeholder 1"/>
          <p:cNvSpPr>
            <a:spLocks noGrp="1"/>
          </p:cNvSpPr>
          <p:nvPr>
            <p:ph idx="13"/>
          </p:nvPr>
        </p:nvSpPr>
        <p:spPr>
          <a:xfrm>
            <a:off x="3923928" y="2636912"/>
            <a:ext cx="4762872" cy="3682752"/>
          </a:xfrm>
          <a:prstGeom prst="rect">
            <a:avLst/>
          </a:prstGeom>
        </p:spPr>
        <p:txBody>
          <a:bodyPr/>
          <a:lstStyle>
            <a:lvl1pPr>
              <a:buClr>
                <a:srgbClr val="AF0F28"/>
              </a:buClr>
              <a:defRPr sz="2000" b="0" i="0">
                <a:latin typeface="DINPro-Bold"/>
              </a:defRPr>
            </a:lvl1pPr>
            <a:lvl2pPr>
              <a:defRPr sz="2000"/>
            </a:lvl2pPr>
            <a:lvl3pPr>
              <a:defRPr sz="200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7544" y="1318113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250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Horizont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930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3"/>
          </p:nvPr>
        </p:nvSpPr>
        <p:spPr>
          <a:xfrm>
            <a:off x="457200" y="2492896"/>
            <a:ext cx="8229600" cy="3024336"/>
          </a:xfrm>
          <a:prstGeom prst="rect">
            <a:avLst/>
          </a:prstGeom>
        </p:spPr>
        <p:txBody>
          <a:bodyPr/>
          <a:lstStyle>
            <a:lvl1pPr>
              <a:defRPr>
                <a:latin typeface="DINPro-Bold"/>
              </a:defRPr>
            </a:lvl1pPr>
            <a:lvl2pPr>
              <a:defRPr>
                <a:latin typeface="DINPro-Medium"/>
              </a:defRPr>
            </a:lvl2pPr>
            <a:lvl3pPr>
              <a:defRPr>
                <a:latin typeface="DINPro-Medium"/>
              </a:defRPr>
            </a:lvl3pPr>
            <a:lvl4pPr>
              <a:defRPr>
                <a:latin typeface="DINPro-Medium"/>
              </a:defRPr>
            </a:lvl4pPr>
            <a:lvl5pPr>
              <a:defRPr>
                <a:latin typeface="DINPro-Medium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68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93BE38D3-1B65-7646-9031-4D725E1038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4406900"/>
            <a:ext cx="8028383" cy="1362075"/>
          </a:xfrm>
          <a:solidFill>
            <a:schemeClr val="tx1">
              <a:lumMod val="75000"/>
              <a:lumOff val="25000"/>
            </a:schemeClr>
          </a:solidFill>
        </p:spPr>
        <p:txBody>
          <a:bodyPr lIns="216000" tIns="187200" rIns="720000" anchor="t">
            <a:normAutofit/>
          </a:bodyPr>
          <a:lstStyle>
            <a:lvl1pPr algn="l">
              <a:spcBef>
                <a:spcPts val="0"/>
              </a:spcBef>
              <a:defRPr sz="3000" b="1" cap="all">
                <a:solidFill>
                  <a:schemeClr val="bg1"/>
                </a:solidFill>
                <a:latin typeface="DINOT-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5615" y="2906713"/>
            <a:ext cx="7379097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40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jpeg"/><Relationship Id="rId5" Type="http://schemas.openxmlformats.org/officeDocument/2006/relationships/image" Target="../media/image3.e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emf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.jpeg"/><Relationship Id="rId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owerpoint_header.pdf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597352"/>
            <a:ext cx="9144001" cy="2606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"/>
            <a:ext cx="3034680" cy="70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9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6" r:id="rId5"/>
    <p:sldLayoutId id="2147483717" r:id="rId6"/>
    <p:sldLayoutId id="2147483718" r:id="rId7"/>
    <p:sldLayoutId id="2147483772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DINOT-Bold"/>
          <a:ea typeface="+mj-ea"/>
          <a:cs typeface="DINOT-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800000"/>
        </a:buClr>
        <a:buFont typeface="Arial"/>
        <a:buChar char="•"/>
        <a:defRPr sz="2000" kern="1200">
          <a:solidFill>
            <a:schemeClr val="tx1"/>
          </a:solidFill>
          <a:latin typeface="DINOT-Medium"/>
          <a:ea typeface="+mn-ea"/>
          <a:cs typeface="DINOT-Medium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DINOT-Medium"/>
          <a:ea typeface="+mn-ea"/>
          <a:cs typeface="DINOT-Medium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800000"/>
        </a:buClr>
        <a:buFont typeface="Arial"/>
        <a:buChar char="•"/>
        <a:defRPr sz="1600" kern="1200">
          <a:solidFill>
            <a:schemeClr val="tx1"/>
          </a:solidFill>
          <a:latin typeface="DINOT-Medium"/>
          <a:ea typeface="+mn-ea"/>
          <a:cs typeface="DINOT-Medium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DINOT-Medium"/>
          <a:ea typeface="+mn-ea"/>
          <a:cs typeface="DINOT-Medium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800000"/>
        </a:buClr>
        <a:buFont typeface="Arial"/>
        <a:buChar char="»"/>
        <a:defRPr sz="1600" kern="1200">
          <a:solidFill>
            <a:schemeClr val="tx1"/>
          </a:solidFill>
          <a:latin typeface="DINOT-Medium"/>
          <a:ea typeface="+mn-ea"/>
          <a:cs typeface="DINOT-Medium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70000">
              <a:schemeClr val="bg1"/>
            </a:gs>
            <a:gs pos="100000">
              <a:schemeClr val="bg1">
                <a:lumMod val="85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7728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098379"/>
            <a:ext cx="8229600" cy="2692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Powerpoint_header.pdf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597352"/>
            <a:ext cx="9144001" cy="2606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57200" y="0"/>
            <a:ext cx="45339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5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DINOT-Bold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DINPro-Medium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DINPro-Medium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DINPro-Medium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DINPro-Medium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DINPro-Medium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70000">
              <a:schemeClr val="bg1"/>
            </a:gs>
            <a:gs pos="100000">
              <a:schemeClr val="bg1">
                <a:lumMod val="85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959" y="0"/>
            <a:ext cx="970689" cy="732429"/>
          </a:xfrm>
          <a:prstGeom prst="rect">
            <a:avLst/>
          </a:prstGeom>
        </p:spPr>
      </p:pic>
      <p:pic>
        <p:nvPicPr>
          <p:cNvPr id="9" name="Picture 8" descr="banner1.jp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54111"/>
            <a:ext cx="9144000" cy="83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8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9" r:id="rId2"/>
    <p:sldLayoutId id="2147483750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70000">
              <a:schemeClr val="bg1"/>
            </a:gs>
            <a:gs pos="100000">
              <a:schemeClr val="bg1">
                <a:lumMod val="85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959" y="0"/>
            <a:ext cx="970689" cy="732429"/>
          </a:xfrm>
          <a:prstGeom prst="rect">
            <a:avLst/>
          </a:prstGeom>
        </p:spPr>
      </p:pic>
      <p:pic>
        <p:nvPicPr>
          <p:cNvPr id="8" name="Picture 7" descr="banner2.jp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54111"/>
            <a:ext cx="9144000" cy="83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5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70000">
              <a:schemeClr val="bg1"/>
            </a:gs>
            <a:gs pos="100000">
              <a:schemeClr val="bg1">
                <a:lumMod val="85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959" y="0"/>
            <a:ext cx="970689" cy="732429"/>
          </a:xfrm>
          <a:prstGeom prst="rect">
            <a:avLst/>
          </a:prstGeom>
        </p:spPr>
      </p:pic>
      <p:pic>
        <p:nvPicPr>
          <p:cNvPr id="8" name="Picture 7" descr="banner3.jp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54111"/>
            <a:ext cx="9144000" cy="83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7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1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sfu-primo.hosted.exlibrisgroup.com/primo-explore/fulldisplay?docid=TN_sciversesciencedirect_elsevierS0143-6228(16)30017-0&amp;context=PC&amp;vid=SFUL&amp;lang=en_US&amp;search_scope=default_scope&amp;adaptor=primo_central_multiple_fe&amp;tab=default_tab&amp;query=any,contains,brantingham%20song&amp;sortby=rank&amp;offset=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sfu-primo.hosted.exlibrisgroup.com/primo-explore/fulldisplay?docid=TN_ieee_s6657128&amp;context=PC&amp;vid=SFUL&amp;lang=en_US&amp;search_scope=default_scope&amp;adaptor=primo_central_multiple_fe&amp;tab=default_tab&amp;query=any,contains,brantingham%20song%20ridges&amp;offset=0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8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realtime.waag.or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47524"/>
            <a:ext cx="9144000" cy="1080120"/>
          </a:xfrm>
          <a:prstGeom prst="rect">
            <a:avLst/>
          </a:prstGeom>
          <a:solidFill>
            <a:srgbClr val="192A5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67544" y="1703695"/>
            <a:ext cx="8132440" cy="1123949"/>
          </a:xfrm>
        </p:spPr>
        <p:txBody>
          <a:bodyPr anchor="ctr">
            <a:no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Patterns in Crime: An Overview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type="subTitle" idx="1"/>
          </p:nvPr>
        </p:nvSpPr>
        <p:spPr>
          <a:xfrm>
            <a:off x="827584" y="3404592"/>
            <a:ext cx="6400800" cy="211264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endParaRPr lang="en-US" sz="4500" b="1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marL="0" indent="0" algn="l">
              <a:buNone/>
            </a:pPr>
            <a:endParaRPr lang="en-US" sz="4500" dirty="0">
              <a:latin typeface="Helvetica"/>
              <a:cs typeface="Helvetica"/>
            </a:endParaRPr>
          </a:p>
          <a:p>
            <a:pPr marL="0" indent="0" algn="l">
              <a:buNone/>
            </a:pPr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54805" y="3044552"/>
            <a:ext cx="7952197" cy="20608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800000"/>
              </a:buClr>
              <a:buFont typeface="Arial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DINOT-Medium"/>
                <a:ea typeface="+mn-ea"/>
                <a:cs typeface="DINOT-Medium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INOT-Medium"/>
                <a:ea typeface="+mn-ea"/>
                <a:cs typeface="DINOT-Medium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800000"/>
              </a:buClr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OT-Medium"/>
                <a:ea typeface="+mn-ea"/>
                <a:cs typeface="DINOT-Medium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OT-Medium"/>
                <a:ea typeface="+mn-ea"/>
                <a:cs typeface="DINOT-Medium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800000"/>
              </a:buClr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OT-Medium"/>
                <a:ea typeface="+mn-ea"/>
                <a:cs typeface="DINOT-Medium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Crig</a:t>
            </a:r>
            <a:r>
              <a:rPr lang="en-US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Patricia</a:t>
            </a:r>
            <a:r>
              <a:rPr lang="en-US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Brantingham</a:t>
            </a:r>
            <a:endParaRPr lang="en-US" sz="22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Institute of Canadian Urban Research Studies/</a:t>
            </a:r>
          </a:p>
          <a:p>
            <a:r>
              <a:rPr lang="en-US" sz="2400" dirty="0" err="1"/>
              <a:t>Institut</a:t>
            </a:r>
            <a:r>
              <a:rPr lang="en-US" sz="2400" dirty="0"/>
              <a:t> </a:t>
            </a:r>
            <a:r>
              <a:rPr lang="en-US" sz="2400" dirty="0" err="1"/>
              <a:t>canadien</a:t>
            </a:r>
            <a:r>
              <a:rPr lang="en-US" sz="2400" dirty="0"/>
              <a:t> de </a:t>
            </a:r>
            <a:r>
              <a:rPr lang="en-US" sz="2400" dirty="0" err="1"/>
              <a:t>recherche</a:t>
            </a:r>
            <a:r>
              <a:rPr lang="en-US" sz="2400" dirty="0"/>
              <a:t> en </a:t>
            </a:r>
            <a:r>
              <a:rPr lang="en-US" sz="2400" dirty="0" err="1"/>
              <a:t>études</a:t>
            </a:r>
            <a:r>
              <a:rPr lang="en-US" sz="2400" dirty="0"/>
              <a:t> </a:t>
            </a:r>
            <a:r>
              <a:rPr lang="en-US" sz="2400" dirty="0" err="1"/>
              <a:t>urbaines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1" t="17669" r="44333" b="59525"/>
          <a:stretch/>
        </p:blipFill>
        <p:spPr bwMode="auto">
          <a:xfrm>
            <a:off x="1763688" y="4509120"/>
            <a:ext cx="5558320" cy="2280864"/>
          </a:xfrm>
          <a:prstGeom prst="rect">
            <a:avLst/>
          </a:prstGeom>
          <a:ln>
            <a:noFill/>
          </a:ln>
          <a:effectLst>
            <a:softEdge rad="508000"/>
          </a:effectLst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57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>
            <a:lum bright="-3000"/>
            <a:alphaModFix/>
          </a:blip>
          <a:srcRect l="830" t="22353" r="2193" b="7175"/>
          <a:stretch>
            <a:fillRect/>
          </a:stretch>
        </p:blipFill>
        <p:spPr bwMode="auto">
          <a:xfrm>
            <a:off x="323528" y="1603223"/>
            <a:ext cx="8548098" cy="4274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861048"/>
            <a:ext cx="3905183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63500">
              <a:schemeClr val="accent1">
                <a:alpha val="75000"/>
              </a:schemeClr>
            </a:glow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24176" y="662831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000" b="1" dirty="0">
                <a:latin typeface="Arial" pitchFamily="34" charset="0"/>
                <a:cs typeface="Arial" pitchFamily="34" charset="0"/>
              </a:rPr>
              <a:t>Amsterdam </a:t>
            </a:r>
            <a:r>
              <a:rPr lang="en-CA" sz="4000" b="1" i="1" dirty="0" err="1">
                <a:latin typeface="Arial" pitchFamily="34" charset="0"/>
                <a:cs typeface="Arial" pitchFamily="34" charset="0"/>
              </a:rPr>
              <a:t>Realtime</a:t>
            </a:r>
            <a:r>
              <a:rPr lang="en-CA" sz="4000" b="1" dirty="0">
                <a:latin typeface="Arial" pitchFamily="34" charset="0"/>
                <a:cs typeface="Arial" pitchFamily="34" charset="0"/>
              </a:rPr>
              <a:t>: </a:t>
            </a:r>
            <a:br>
              <a:rPr lang="en-CA" sz="3600" dirty="0">
                <a:latin typeface="Arial" pitchFamily="34" charset="0"/>
                <a:cs typeface="Arial" pitchFamily="34" charset="0"/>
              </a:rPr>
            </a:br>
            <a:endParaRPr lang="en-CA" sz="311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38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182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Arial" pitchFamily="34" charset="0"/>
                <a:cs typeface="Arial" pitchFamily="34" charset="0"/>
              </a:rPr>
              <a:t>Crime Patterns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848" y="1556620"/>
            <a:ext cx="8229600" cy="51614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Road network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Land use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City infrastructure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Pushes and pulls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Paths – nodes – edges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Attractors – generators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bright="-1000"/>
          </a:blip>
          <a:stretch>
            <a:fillRect/>
          </a:stretch>
        </p:blipFill>
        <p:spPr>
          <a:xfrm>
            <a:off x="4064506" y="1772816"/>
            <a:ext cx="4912303" cy="374134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1438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4605"/>
            <a:ext cx="9144000" cy="56605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838200"/>
            <a:ext cx="6400800" cy="43641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26" y="1484785"/>
            <a:ext cx="7467600" cy="453650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187624" y="836712"/>
            <a:ext cx="7956376" cy="7634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b="1" dirty="0"/>
              <a:t>Crime and the Urban Backcloth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395BE0-9289-4A64-BEBC-56AF824CD954}"/>
              </a:ext>
            </a:extLst>
          </p:cNvPr>
          <p:cNvSpPr txBox="1"/>
          <p:nvPr/>
        </p:nvSpPr>
        <p:spPr>
          <a:xfrm>
            <a:off x="395536" y="6042465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Street profile analysis: A new method for mapping crime on major roadways</a:t>
            </a:r>
            <a:r>
              <a:rPr lang="en-CA" sz="1400" u="sng" dirty="0"/>
              <a:t> </a:t>
            </a:r>
            <a:r>
              <a:rPr lang="en-CA" sz="1400" dirty="0"/>
              <a:t>Spicer, V. ;  Song, J. ; Brantingham, PL ; Park, A. ; Andresen, </a:t>
            </a:r>
            <a:r>
              <a:rPr lang="en-CA" sz="1400" dirty="0" err="1"/>
              <a:t>M..Applied</a:t>
            </a:r>
            <a:r>
              <a:rPr lang="en-CA" sz="1400" dirty="0"/>
              <a:t> Geography, 2016, Vol.69, pp.65-74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66800"/>
            <a:ext cx="2476499" cy="3204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252" y="2232314"/>
            <a:ext cx="2895600" cy="3747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838200"/>
            <a:ext cx="3771900" cy="4881281"/>
          </a:xfrm>
          <a:prstGeom prst="rect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A729F7-332E-455A-B9E4-E800C1938356}"/>
              </a:ext>
            </a:extLst>
          </p:cNvPr>
          <p:cNvSpPr txBox="1"/>
          <p:nvPr/>
        </p:nvSpPr>
        <p:spPr>
          <a:xfrm>
            <a:off x="179512" y="6006866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Crime Pattern Visualization (2018), PL Brantingham, PJ Brantingham, J. Song, V. Spicer. In Oxford Handbook on Environmental Criminology (</a:t>
            </a:r>
            <a:r>
              <a:rPr lang="en-US" dirty="0" err="1"/>
              <a:t>Gerben</a:t>
            </a:r>
            <a:r>
              <a:rPr lang="en-US" dirty="0"/>
              <a:t>, </a:t>
            </a:r>
            <a:r>
              <a:rPr lang="en-US" dirty="0" err="1"/>
              <a:t>Bruinsma</a:t>
            </a:r>
            <a:r>
              <a:rPr lang="en-US" dirty="0"/>
              <a:t> and Johnson (eds))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lum bright="-1000" contrast="-18000"/>
          </a:blip>
          <a:srcRect/>
          <a:stretch>
            <a:fillRect/>
          </a:stretch>
        </p:blipFill>
        <p:spPr bwMode="auto">
          <a:xfrm>
            <a:off x="195266" y="1371600"/>
            <a:ext cx="8713289" cy="4863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755" y="543272"/>
            <a:ext cx="3813045" cy="22927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B8C9CC-9262-408D-B775-C74410B301A7}"/>
              </a:ext>
            </a:extLst>
          </p:cNvPr>
          <p:cNvSpPr txBox="1"/>
          <p:nvPr/>
        </p:nvSpPr>
        <p:spPr>
          <a:xfrm flipH="1">
            <a:off x="6516216" y="602128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Justin Song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FA03E5-CDAC-418D-9716-669F8F94D370}"/>
              </a:ext>
            </a:extLst>
          </p:cNvPr>
          <p:cNvPicPr/>
          <p:nvPr/>
        </p:nvPicPr>
        <p:blipFill>
          <a:blip r:embed="rId2">
            <a:lum bright="-16000" contrast="16000"/>
          </a:blip>
          <a:stretch>
            <a:fillRect/>
          </a:stretch>
        </p:blipFill>
        <p:spPr>
          <a:xfrm>
            <a:off x="1043608" y="980728"/>
            <a:ext cx="7272808" cy="482453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5D8319-7A52-4BF3-9F43-E23777B19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000" contrast="-18000"/>
          </a:blip>
          <a:srcRect/>
          <a:stretch>
            <a:fillRect/>
          </a:stretch>
        </p:blipFill>
        <p:spPr bwMode="auto">
          <a:xfrm>
            <a:off x="4499992" y="240060"/>
            <a:ext cx="2911890" cy="1625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64A6F4-1AC7-4B94-A017-5C412FA70642}"/>
              </a:ext>
            </a:extLst>
          </p:cNvPr>
          <p:cNvSpPr txBox="1"/>
          <p:nvPr/>
        </p:nvSpPr>
        <p:spPr>
          <a:xfrm>
            <a:off x="683568" y="5661248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Crime Ridges: Exploring the Relationship between Crime Attractors and Offender Movement</a:t>
            </a:r>
            <a:r>
              <a:rPr lang="en-CA" dirty="0"/>
              <a:t> Song, Justin ; Spicer, Valerie ; Brantingham, Patricia ; Frank, Richard</a:t>
            </a:r>
          </a:p>
          <a:p>
            <a:r>
              <a:rPr lang="en-CA" dirty="0"/>
              <a:t>2013 European Intelligence and Security Informatics Conference, Au 2013, pp.75-82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9357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F8455-8361-4424-B623-F67075205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1143000"/>
          </a:xfrm>
        </p:spPr>
        <p:txBody>
          <a:bodyPr/>
          <a:lstStyle/>
          <a:p>
            <a:r>
              <a:rPr lang="en-CA" b="1" dirty="0"/>
              <a:t>Other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974C9-E116-4EA9-BB10-45F907FA8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3456384"/>
          </a:xfrm>
        </p:spPr>
        <p:txBody>
          <a:bodyPr/>
          <a:lstStyle/>
          <a:p>
            <a:r>
              <a:rPr lang="en-CA" b="0" dirty="0"/>
              <a:t>Police data snapped to street addresses/ intersections</a:t>
            </a:r>
          </a:p>
          <a:p>
            <a:r>
              <a:rPr lang="en-CA" b="0"/>
              <a:t>Cyberspace</a:t>
            </a:r>
          </a:p>
          <a:p>
            <a:r>
              <a:rPr lang="en-CA" b="0" dirty="0"/>
              <a:t>Cognitive space</a:t>
            </a:r>
          </a:p>
          <a:p>
            <a:r>
              <a:rPr lang="en-CA" b="0" dirty="0"/>
              <a:t>Directionality</a:t>
            </a:r>
          </a:p>
          <a:p>
            <a:r>
              <a:rPr lang="en-CA" b="0" dirty="0"/>
              <a:t>Neighbourhoods, boundaries and interiors (10:1)</a:t>
            </a:r>
          </a:p>
          <a:p>
            <a:r>
              <a:rPr lang="en-CA" b="0" dirty="0"/>
              <a:t>Navigation algorithms for street networks</a:t>
            </a:r>
          </a:p>
          <a:p>
            <a:r>
              <a:rPr lang="en-CA" b="0" dirty="0"/>
              <a:t>Networks of co-offenders</a:t>
            </a:r>
          </a:p>
          <a:p>
            <a:r>
              <a:rPr lang="en-CA" b="0" dirty="0"/>
              <a:t>Target choice</a:t>
            </a:r>
          </a:p>
        </p:txBody>
      </p:sp>
    </p:spTree>
    <p:extLst>
      <p:ext uri="{BB962C8B-B14F-4D97-AF65-F5344CB8AC3E}">
        <p14:creationId xmlns:p14="http://schemas.microsoft.com/office/powerpoint/2010/main" val="427641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/>
              <a:t>Fear of Crime: Change in mobility patterns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10200"/>
            <a:ext cx="8229600" cy="914400"/>
          </a:xfrm>
        </p:spPr>
        <p:txBody>
          <a:bodyPr/>
          <a:lstStyle/>
          <a:p>
            <a:pPr>
              <a:buNone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Transit Growth Crime Effect: The Impact of Mass Transportation Hubs </a:t>
            </a:r>
            <a:r>
              <a:rPr lang="en-US" sz="1600" dirty="0">
                <a:latin typeface="Arial"/>
                <a:cs typeface="Arial"/>
              </a:rPr>
              <a:t>on Public Disorder and Fear of Crime, Nov 2015, NARSC</a:t>
            </a:r>
          </a:p>
          <a:p>
            <a:pPr>
              <a:buNone/>
            </a:pPr>
            <a:r>
              <a:rPr lang="en-US" sz="1600" dirty="0">
                <a:latin typeface="Arial"/>
                <a:cs typeface="Arial"/>
              </a:rPr>
              <a:t>Valerie Spicer; Justin Song; Kathryn </a:t>
            </a:r>
            <a:r>
              <a:rPr lang="en-US" sz="1600" dirty="0" err="1">
                <a:latin typeface="Arial"/>
                <a:cs typeface="Arial"/>
              </a:rPr>
              <a:t>Wuschke</a:t>
            </a:r>
            <a:r>
              <a:rPr lang="en-US" sz="1600" dirty="0">
                <a:latin typeface="Arial"/>
                <a:cs typeface="Arial"/>
              </a:rPr>
              <a:t>, and Patricia Brantingham, </a:t>
            </a:r>
            <a:endParaRPr lang="en-US" sz="2400" dirty="0">
              <a:solidFill>
                <a:srgbClr val="FFFFFF"/>
              </a:solidFill>
              <a:latin typeface="Calibri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81200"/>
            <a:ext cx="8153400" cy="3319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D7C7E-602A-4984-AFA9-4A0EEB488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77" y="814400"/>
            <a:ext cx="8229600" cy="742392"/>
          </a:xfrm>
        </p:spPr>
        <p:txBody>
          <a:bodyPr/>
          <a:lstStyle/>
          <a:p>
            <a:r>
              <a:rPr lang="en-CA" b="1" dirty="0"/>
              <a:t>Temporal/ Crime Attractors/ ODE Streets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1B3217-1219-4E5F-9D98-8450FBED6C46}"/>
              </a:ext>
            </a:extLst>
          </p:cNvPr>
          <p:cNvSpPr txBox="1"/>
          <p:nvPr/>
        </p:nvSpPr>
        <p:spPr>
          <a:xfrm>
            <a:off x="611560" y="400506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V. Spicer, J. Song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8CB86F-0377-4999-8C54-FE71380CC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476" y="1628800"/>
            <a:ext cx="2700301" cy="18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C:\Users\jsong\Desktop\book edit\Figure xx - Temporal Analysis - merged.jpg">
            <a:extLst>
              <a:ext uri="{FF2B5EF4-FFF2-40B4-BE49-F238E27FC236}">
                <a16:creationId xmlns:a16="http://schemas.microsoft.com/office/drawing/2014/main" id="{24DED30F-F193-41D0-B63F-AA54E88F28C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4824536" cy="2520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6B36E43-76A3-461B-A123-7CB41FF67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99824" y="3986386"/>
            <a:ext cx="4568691" cy="2520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A73AF9-2F36-4561-B672-F5864DC7C169}"/>
              </a:ext>
            </a:extLst>
          </p:cNvPr>
          <p:cNvSpPr txBox="1"/>
          <p:nvPr/>
        </p:nvSpPr>
        <p:spPr>
          <a:xfrm>
            <a:off x="539552" y="5373216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V. Spicer,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J.Song</a:t>
            </a:r>
            <a:r>
              <a:rPr lang="en-US" dirty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H.Tsang</a:t>
            </a:r>
            <a:r>
              <a:rPr lang="en-US" dirty="0">
                <a:latin typeface="Arial" pitchFamily="34" charset="0"/>
                <a:cs typeface="Arial" pitchFamily="34" charset="0"/>
              </a:rPr>
              <a:t>, A. Park, P. Brantingham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1454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Today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810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Overview</a:t>
            </a:r>
          </a:p>
          <a:p>
            <a:r>
              <a:rPr lang="en-US" sz="3600" dirty="0">
                <a:latin typeface="Arial" pitchFamily="34" charset="0"/>
                <a:cs typeface="Arial" pitchFamily="34" charset="0"/>
              </a:rPr>
              <a:t>Crime Pattern Theory</a:t>
            </a:r>
          </a:p>
          <a:p>
            <a:r>
              <a:rPr lang="en-US" sz="3600" dirty="0">
                <a:latin typeface="Arial" pitchFamily="34" charset="0"/>
                <a:cs typeface="Arial" pitchFamily="34" charset="0"/>
              </a:rPr>
              <a:t>Visual examples</a:t>
            </a:r>
          </a:p>
          <a:p>
            <a:r>
              <a:rPr lang="en-US" sz="3600" dirty="0">
                <a:latin typeface="Arial" pitchFamily="34" charset="0"/>
                <a:cs typeface="Arial" pitchFamily="34" charset="0"/>
              </a:rPr>
              <a:t>Links to Math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674" y="3429000"/>
            <a:ext cx="3863624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970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5080000"/>
            <a:ext cx="8229600" cy="1008856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Mohammad A. </a:t>
            </a:r>
            <a:r>
              <a:rPr lang="en-US" dirty="0" err="1"/>
              <a:t>Tayebi</a:t>
            </a:r>
            <a:r>
              <a:rPr lang="en-US" dirty="0"/>
              <a:t>, Martin Ester, </a:t>
            </a:r>
            <a:r>
              <a:rPr lang="en-US" dirty="0" err="1"/>
              <a:t>Uwe</a:t>
            </a:r>
            <a:r>
              <a:rPr lang="en-US" dirty="0"/>
              <a:t> </a:t>
            </a:r>
            <a:r>
              <a:rPr lang="en-US" dirty="0" err="1"/>
              <a:t>Glässer</a:t>
            </a:r>
            <a:r>
              <a:rPr lang="en-US" dirty="0"/>
              <a:t> and Patricia L. Brantingham. 2014. Spatially Embedded Co-offence Prediction Using Supervised Learning. In </a:t>
            </a:r>
            <a:r>
              <a:rPr lang="en-US" i="1" dirty="0"/>
              <a:t>Proceedings of the 20th ACM SIGKDD International Conference on Knowledge Discovery and Data Mining, KDD 2014, NYC, USA, ACM, 1789–98</a:t>
            </a:r>
            <a:r>
              <a:rPr lang="en-US" dirty="0"/>
              <a:t>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Social Network Analysis</a:t>
            </a:r>
            <a:br>
              <a:rPr lang="en-US" dirty="0"/>
            </a:b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38300"/>
            <a:ext cx="3022600" cy="2387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2133600"/>
            <a:ext cx="2971800" cy="2336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6100" y="2667000"/>
            <a:ext cx="3060700" cy="2413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C2675B2-349A-49C8-865A-71C7226A81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/>
              <a:t>Voronoi Diagrams:</a:t>
            </a:r>
            <a:br>
              <a:rPr lang="en-US" altLang="en-US" sz="4000"/>
            </a:br>
            <a:r>
              <a:rPr lang="en-US" altLang="en-US" sz="4000"/>
              <a:t>Assaults; Fights; Robberies</a:t>
            </a:r>
            <a:endParaRPr lang="en-CA" altLang="en-US" sz="4000"/>
          </a:p>
        </p:txBody>
      </p:sp>
      <p:graphicFrame>
        <p:nvGraphicFramePr>
          <p:cNvPr id="3075" name="Object 3">
            <a:extLst>
              <a:ext uri="{FF2B5EF4-FFF2-40B4-BE49-F238E27FC236}">
                <a16:creationId xmlns:a16="http://schemas.microsoft.com/office/drawing/2014/main" id="{20449111-4380-4CA9-A7F4-C441C3A1957B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006475" y="1600200"/>
          <a:ext cx="7129463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MapInfo Map" r:id="rId3" imgW="9753480" imgH="6190920" progId="MapInfo.Map">
                  <p:embed/>
                </p:oleObj>
              </mc:Choice>
              <mc:Fallback>
                <p:oleObj name="MapInfo Map" r:id="rId3" imgW="9753480" imgH="6190920" progId="MapInfo.Map">
                  <p:embed/>
                  <p:pic>
                    <p:nvPicPr>
                      <p:cNvPr id="3075" name="Object 3">
                        <a:extLst>
                          <a:ext uri="{FF2B5EF4-FFF2-40B4-BE49-F238E27FC236}">
                            <a16:creationId xmlns:a16="http://schemas.microsoft.com/office/drawing/2014/main" id="{20449111-4380-4CA9-A7F4-C441C3A195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6475" y="1600200"/>
                        <a:ext cx="7129463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746FCB5-816A-4215-8681-8476BFA889EC}"/>
              </a:ext>
            </a:extLst>
          </p:cNvPr>
          <p:cNvSpPr txBox="1"/>
          <p:nvPr/>
        </p:nvSpPr>
        <p:spPr>
          <a:xfrm>
            <a:off x="1043608" y="616530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Patricia Brantingham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6BDA1A-7ECB-4BAA-BBBA-FE4E23A673CD}"/>
              </a:ext>
            </a:extLst>
          </p:cNvPr>
          <p:cNvSpPr txBox="1"/>
          <p:nvPr/>
        </p:nvSpPr>
        <p:spPr>
          <a:xfrm>
            <a:off x="5580112" y="692696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Voronoi Diagrams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644008" y="341568"/>
            <a:ext cx="4184080" cy="461665"/>
          </a:xfrm>
        </p:spPr>
        <p:txBody>
          <a:bodyPr/>
          <a:lstStyle/>
          <a:p>
            <a:r>
              <a:rPr lang="en-US" sz="2400" dirty="0">
                <a:latin typeface="Arial"/>
                <a:cs typeface="Arial"/>
              </a:rPr>
              <a:t>Commercial Robbery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3575050" y="2057400"/>
            <a:ext cx="4883150" cy="2362200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half" idx="2"/>
          </p:nvPr>
        </p:nvSpPr>
        <p:spPr>
          <a:xfrm>
            <a:off x="228600" y="5932770"/>
            <a:ext cx="8599488" cy="478859"/>
          </a:xfrm>
        </p:spPr>
        <p:txBody>
          <a:bodyPr/>
          <a:lstStyle/>
          <a:p>
            <a:r>
              <a:rPr lang="pt-BR" sz="1800" u="sng" dirty="0"/>
              <a:t>Voronoi Diagrams and Spatial Analysis</a:t>
            </a:r>
            <a:r>
              <a:rPr lang="pt-BR" sz="1800" dirty="0"/>
              <a:t>, Melo, S. Frank, R, Brantingham, P., The Professional Geographer  07/06/2017 pp. 1-12</a:t>
            </a:r>
            <a:endParaRPr lang="en-US" sz="1800" dirty="0"/>
          </a:p>
          <a:p>
            <a:pPr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24000"/>
            <a:ext cx="4149514" cy="3962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45362" y="637659"/>
            <a:ext cx="4082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800000"/>
              </a:buClr>
              <a:buFont typeface="Arial"/>
              <a:buChar char="•"/>
            </a:pPr>
            <a:r>
              <a:rPr lang="en-CA" sz="2400" dirty="0">
                <a:solidFill>
                  <a:prstClr val="black"/>
                </a:solidFill>
                <a:latin typeface="Arial"/>
                <a:cs typeface="Arial"/>
              </a:rPr>
              <a:t>Campinas,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Brazil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446" y="1369471"/>
            <a:ext cx="3904754" cy="419312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554805" y="2252464"/>
            <a:ext cx="7952197" cy="17526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Font typeface="Arial"/>
              <a:buChar char="•"/>
              <a:defRPr sz="2200" b="1" i="0" kern="1200">
                <a:solidFill>
                  <a:schemeClr val="tx1"/>
                </a:solidFill>
                <a:latin typeface="DINPro-Medium"/>
                <a:ea typeface="+mn-ea"/>
                <a:cs typeface="DINOT-Medium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DINPro-Medium"/>
                <a:ea typeface="+mn-ea"/>
                <a:cs typeface="DINOT-Medium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DINPro-Medium"/>
                <a:ea typeface="+mn-ea"/>
                <a:cs typeface="DINOT-Medium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DINPro-Medium"/>
                <a:ea typeface="+mn-ea"/>
                <a:cs typeface="DINOT-Medium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DINPro-Medium"/>
                <a:ea typeface="+mn-ea"/>
                <a:cs typeface="DINOT-Medium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900" dirty="0">
                <a:latin typeface="Arial" pitchFamily="34" charset="0"/>
                <a:cs typeface="Arial" pitchFamily="34" charset="0"/>
              </a:rPr>
              <a:t>Patricia Brantingham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pbrantin@sfu.ca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							(778) 782-3515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1" t="17669" r="44333" b="59525"/>
          <a:stretch/>
        </p:blipFill>
        <p:spPr bwMode="auto">
          <a:xfrm>
            <a:off x="1818527" y="4196998"/>
            <a:ext cx="5558320" cy="2280864"/>
          </a:xfrm>
          <a:prstGeom prst="rect">
            <a:avLst/>
          </a:prstGeom>
          <a:ln>
            <a:noFill/>
          </a:ln>
          <a:effectLst>
            <a:softEdge rad="508000"/>
          </a:effectLst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7738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itchFamily="34" charset="0"/>
                <a:cs typeface="Arial" pitchFamily="34" charset="0"/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209842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42C69-23D0-47E0-AE71-CB61CC94F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43" y="1052736"/>
            <a:ext cx="8229600" cy="1143000"/>
          </a:xfrm>
        </p:spPr>
        <p:txBody>
          <a:bodyPr>
            <a:normAutofit/>
          </a:bodyPr>
          <a:lstStyle/>
          <a:p>
            <a:r>
              <a:rPr lang="en-CA" sz="4000" b="1" dirty="0"/>
              <a:t>Core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FBAF8-8F2A-46C3-9C9B-BAB30D018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57" y="1988840"/>
            <a:ext cx="8229600" cy="3096344"/>
          </a:xfrm>
        </p:spPr>
        <p:txBody>
          <a:bodyPr/>
          <a:lstStyle/>
          <a:p>
            <a:r>
              <a:rPr lang="en-CA" sz="2800" dirty="0"/>
              <a:t>Activity space</a:t>
            </a:r>
          </a:p>
          <a:p>
            <a:r>
              <a:rPr lang="en-CA" sz="2800" dirty="0"/>
              <a:t>Awareness space</a:t>
            </a:r>
          </a:p>
          <a:p>
            <a:r>
              <a:rPr lang="en-CA" sz="2800" dirty="0"/>
              <a:t>The push and pull in cities</a:t>
            </a:r>
          </a:p>
          <a:p>
            <a:r>
              <a:rPr lang="en-CA" sz="2800" dirty="0"/>
              <a:t>Crime Attractors and Crime Generators</a:t>
            </a:r>
          </a:p>
          <a:p>
            <a:r>
              <a:rPr lang="en-CA" sz="2800" dirty="0"/>
              <a:t>Directionality</a:t>
            </a:r>
          </a:p>
        </p:txBody>
      </p:sp>
    </p:spTree>
    <p:extLst>
      <p:ext uri="{BB962C8B-B14F-4D97-AF65-F5344CB8AC3E}">
        <p14:creationId xmlns:p14="http://schemas.microsoft.com/office/powerpoint/2010/main" val="192090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A97F9-D541-4F0F-9F44-59BD250EC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43" y="1268760"/>
            <a:ext cx="3227257" cy="2393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E8AF78-AAB4-4AC6-8DCC-D5CDD94A6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381000"/>
            <a:ext cx="3098800" cy="2283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CAAE0F-87AF-4671-AF3E-862E05DBD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9634" y="3429000"/>
            <a:ext cx="3941206" cy="2980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70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14400"/>
            <a:ext cx="2097087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alpha val="75000"/>
              </a:schemeClr>
            </a:glow>
          </a:effectLst>
        </p:spPr>
      </p:pic>
      <p:pic>
        <p:nvPicPr>
          <p:cNvPr id="19471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4838" y="617537"/>
            <a:ext cx="2409825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alpha val="75000"/>
              </a:schemeClr>
            </a:glow>
          </a:effectLst>
        </p:spPr>
      </p:pic>
      <p:pic>
        <p:nvPicPr>
          <p:cNvPr id="19472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685800"/>
            <a:ext cx="2108200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alpha val="75000"/>
              </a:schemeClr>
            </a:glow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62400" y="3810000"/>
            <a:ext cx="2328862" cy="253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alpha val="75000"/>
              </a:schemeClr>
            </a:glow>
          </a:effectLst>
        </p:spPr>
      </p:pic>
      <p:cxnSp>
        <p:nvCxnSpPr>
          <p:cNvPr id="19" name="Straight Arrow Connector 18"/>
          <p:cNvCxnSpPr/>
          <p:nvPr/>
        </p:nvCxnSpPr>
        <p:spPr>
          <a:xfrm>
            <a:off x="2401887" y="3368675"/>
            <a:ext cx="1560513" cy="10509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>
            <a:off x="3855643" y="3703241"/>
            <a:ext cx="112791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0800000" flipV="1">
            <a:off x="6291262" y="3227388"/>
            <a:ext cx="1023938" cy="8112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95400"/>
            <a:ext cx="6597650" cy="43239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DINOT-Bold"/>
                <a:ea typeface="+mj-ea"/>
                <a:cs typeface="DINOT-Light"/>
              </a:defRPr>
            </a:lvl1pPr>
          </a:lstStyle>
          <a:p>
            <a:pPr algn="ctr"/>
            <a:r>
              <a:rPr lang="en-CA" sz="4400" b="1" dirty="0">
                <a:latin typeface="Arial"/>
                <a:cs typeface="Arial"/>
              </a:rPr>
              <a:t>Amsterdam </a:t>
            </a:r>
            <a:r>
              <a:rPr lang="en-CA" sz="4400" b="1" i="1" dirty="0" err="1">
                <a:latin typeface="Arial"/>
                <a:cs typeface="Arial"/>
              </a:rPr>
              <a:t>Realtime</a:t>
            </a:r>
            <a:r>
              <a:rPr lang="en-CA" sz="4400" b="1" dirty="0">
                <a:latin typeface="Arial"/>
                <a:cs typeface="Arial"/>
              </a:rPr>
              <a:t>: </a:t>
            </a:r>
            <a:br>
              <a:rPr lang="en-CA" sz="4400" b="1" dirty="0">
                <a:latin typeface="Arial"/>
                <a:cs typeface="Arial"/>
              </a:rPr>
            </a:br>
            <a:br>
              <a:rPr lang="en-CA" dirty="0">
                <a:latin typeface="Arial"/>
                <a:cs typeface="Arial"/>
              </a:rPr>
            </a:br>
            <a:r>
              <a:rPr lang="en-CA" sz="2400" dirty="0">
                <a:latin typeface="Arial"/>
                <a:cs typeface="Arial"/>
              </a:rPr>
              <a:t>Esther </a:t>
            </a:r>
            <a:r>
              <a:rPr lang="en-CA" sz="2400" dirty="0" err="1">
                <a:latin typeface="Arial"/>
                <a:cs typeface="Arial"/>
              </a:rPr>
              <a:t>Polak</a:t>
            </a:r>
            <a:r>
              <a:rPr lang="en-CA" sz="2400" dirty="0">
                <a:latin typeface="Arial"/>
                <a:cs typeface="Arial"/>
              </a:rPr>
              <a:t> and </a:t>
            </a:r>
            <a:r>
              <a:rPr lang="en-CA" sz="2400" dirty="0" err="1">
                <a:latin typeface="Arial"/>
                <a:cs typeface="Arial"/>
              </a:rPr>
              <a:t>Jeroen</a:t>
            </a:r>
            <a:r>
              <a:rPr lang="en-CA" sz="2400" dirty="0">
                <a:latin typeface="Arial"/>
                <a:cs typeface="Arial"/>
              </a:rPr>
              <a:t> </a:t>
            </a:r>
            <a:r>
              <a:rPr lang="en-CA" sz="2400" dirty="0" err="1">
                <a:latin typeface="Arial"/>
                <a:cs typeface="Arial"/>
              </a:rPr>
              <a:t>Kee</a:t>
            </a:r>
            <a:r>
              <a:rPr lang="en-CA" sz="2400" dirty="0">
                <a:latin typeface="Arial"/>
                <a:cs typeface="Arial"/>
              </a:rPr>
              <a:t> with the </a:t>
            </a:r>
            <a:r>
              <a:rPr lang="en-CA" sz="2400" dirty="0" err="1">
                <a:latin typeface="Arial"/>
                <a:cs typeface="Arial"/>
              </a:rPr>
              <a:t>Waag</a:t>
            </a:r>
            <a:r>
              <a:rPr lang="en-CA" sz="2400" dirty="0">
                <a:latin typeface="Arial"/>
                <a:cs typeface="Arial"/>
              </a:rPr>
              <a:t> Society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71600" y="4648200"/>
            <a:ext cx="64008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Font typeface="Arial"/>
              <a:buChar char="•"/>
              <a:defRPr sz="2200" b="1" i="0" kern="1200">
                <a:solidFill>
                  <a:schemeClr val="tx1"/>
                </a:solidFill>
                <a:latin typeface="DINPro-Medium"/>
                <a:ea typeface="+mn-ea"/>
                <a:cs typeface="DINOT-Medium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DINPro-Medium"/>
                <a:ea typeface="+mn-ea"/>
                <a:cs typeface="DINOT-Medium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DINPro-Medium"/>
                <a:ea typeface="+mn-ea"/>
                <a:cs typeface="DINOT-Medium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DINPro-Medium"/>
                <a:ea typeface="+mn-ea"/>
                <a:cs typeface="DINOT-Medium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DINPro-Medium"/>
                <a:ea typeface="+mn-ea"/>
                <a:cs typeface="DINOT-Medium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FFFFFF"/>
                </a:solidFill>
                <a:hlinkClick r:id="rId3"/>
              </a:rPr>
              <a:t>http://realtime.waag.org</a:t>
            </a:r>
            <a:endParaRPr lang="en-US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FFFF"/>
                </a:solidFill>
              </a:rPr>
              <a:t>:</a:t>
            </a:r>
            <a:endParaRPr lang="en-CA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38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>
            <a:lum bright="-3000"/>
            <a:alphaModFix/>
          </a:blip>
          <a:srcRect l="830" t="22353" r="2193" b="7175"/>
          <a:stretch>
            <a:fillRect/>
          </a:stretch>
        </p:blipFill>
        <p:spPr bwMode="auto">
          <a:xfrm>
            <a:off x="323528" y="1603223"/>
            <a:ext cx="8548098" cy="4274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24176" y="662831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000" b="1" dirty="0">
                <a:latin typeface="Arial" pitchFamily="34" charset="0"/>
                <a:cs typeface="Arial" pitchFamily="34" charset="0"/>
              </a:rPr>
              <a:t>Amsterdam </a:t>
            </a:r>
            <a:r>
              <a:rPr lang="en-CA" sz="4000" b="1" i="1" dirty="0" err="1">
                <a:latin typeface="Arial" pitchFamily="34" charset="0"/>
                <a:cs typeface="Arial" pitchFamily="34" charset="0"/>
              </a:rPr>
              <a:t>Realtime</a:t>
            </a:r>
            <a:r>
              <a:rPr lang="en-CA" sz="4000" b="1" dirty="0">
                <a:latin typeface="Arial" pitchFamily="34" charset="0"/>
                <a:cs typeface="Arial" pitchFamily="34" charset="0"/>
              </a:rPr>
              <a:t>: </a:t>
            </a:r>
            <a:br>
              <a:rPr lang="en-CA" sz="3600" dirty="0">
                <a:latin typeface="Arial" pitchFamily="34" charset="0"/>
                <a:cs typeface="Arial" pitchFamily="34" charset="0"/>
              </a:rPr>
            </a:br>
            <a:endParaRPr lang="en-CA" sz="311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38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 l="3024" t="23204" r="5269" b="7370"/>
          <a:stretch>
            <a:fillRect/>
          </a:stretch>
        </p:blipFill>
        <p:spPr>
          <a:xfrm>
            <a:off x="4114800" y="914400"/>
            <a:ext cx="4656990" cy="3352799"/>
          </a:xfrm>
          <a:prstGeom prst="rect">
            <a:avLst/>
          </a:prstGeom>
          <a:noFill/>
          <a:ln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 l="3020" t="23204" r="3229" b="7370"/>
          <a:stretch>
            <a:fillRect/>
          </a:stretch>
        </p:blipFill>
        <p:spPr>
          <a:xfrm>
            <a:off x="381000" y="2667000"/>
            <a:ext cx="4895850" cy="3524765"/>
          </a:xfrm>
          <a:prstGeom prst="rect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Rectangle 6"/>
          <p:cNvSpPr/>
          <p:nvPr/>
        </p:nvSpPr>
        <p:spPr>
          <a:xfrm>
            <a:off x="6449219" y="4431268"/>
            <a:ext cx="2322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Nice Weather Cyclist</a:t>
            </a:r>
          </a:p>
        </p:txBody>
      </p:sp>
      <p:sp>
        <p:nvSpPr>
          <p:cNvPr id="8" name="Rectangle 7"/>
          <p:cNvSpPr/>
          <p:nvPr/>
        </p:nvSpPr>
        <p:spPr>
          <a:xfrm>
            <a:off x="914400" y="2057400"/>
            <a:ext cx="1981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Marathon Runner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SFU Engag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ngaged Cover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Engaging Student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Engaging Researc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Engaging Communiti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46351</TotalTime>
  <Words>951</Words>
  <Application>Microsoft Office PowerPoint</Application>
  <PresentationFormat>Letter Paper (8.5x11 in)</PresentationFormat>
  <Paragraphs>146</Paragraphs>
  <Slides>23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Calibri</vt:lpstr>
      <vt:lpstr>DINOT-Bold</vt:lpstr>
      <vt:lpstr>DINOT-Medium</vt:lpstr>
      <vt:lpstr>DINPro-Bold</vt:lpstr>
      <vt:lpstr>DINPro-Medium</vt:lpstr>
      <vt:lpstr>Helvetica</vt:lpstr>
      <vt:lpstr>SFU Engage </vt:lpstr>
      <vt:lpstr>Engaged Cover page</vt:lpstr>
      <vt:lpstr>Engaging Students</vt:lpstr>
      <vt:lpstr>Engaging Research</vt:lpstr>
      <vt:lpstr>Engaging Communities</vt:lpstr>
      <vt:lpstr>MapInfo Map</vt:lpstr>
      <vt:lpstr>Patterns in Crime: An Overview</vt:lpstr>
      <vt:lpstr>  Today</vt:lpstr>
      <vt:lpstr>Core concepts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Crime Patterns</vt:lpstr>
      <vt:lpstr>PowerPoint Presentation</vt:lpstr>
      <vt:lpstr>Crime and the Urban Backcloth</vt:lpstr>
      <vt:lpstr>PowerPoint Presentation</vt:lpstr>
      <vt:lpstr>PowerPoint Presentation</vt:lpstr>
      <vt:lpstr>PowerPoint Presentation</vt:lpstr>
      <vt:lpstr>Other points</vt:lpstr>
      <vt:lpstr>Fear of Crime: Change in mobility patterns</vt:lpstr>
      <vt:lpstr>Temporal/ Crime Attractors/ ODE Streets</vt:lpstr>
      <vt:lpstr>Social Network Analysis </vt:lpstr>
      <vt:lpstr>Voronoi Diagrams: Assaults; Fights; Robberies</vt:lpstr>
      <vt:lpstr>Commercial Robbery</vt:lpstr>
      <vt:lpstr>PowerPoint Presentation</vt:lpstr>
    </vt:vector>
  </TitlesOfParts>
  <Company>sfu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Andrew Kumar</dc:creator>
  <cp:lastModifiedBy>Patrica Brantingham</cp:lastModifiedBy>
  <cp:revision>335</cp:revision>
  <cp:lastPrinted>2015-11-23T00:55:42Z</cp:lastPrinted>
  <dcterms:created xsi:type="dcterms:W3CDTF">2015-11-22T22:30:29Z</dcterms:created>
  <dcterms:modified xsi:type="dcterms:W3CDTF">2019-03-16T23:55:48Z</dcterms:modified>
</cp:coreProperties>
</file>