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1.xml" ContentType="application/vnd.openxmlformats-officedocument.presentationml.notesSlide+xml"/>
  <Override PartName="/ppt/embeddings/oleObject48.bin" ContentType="application/vnd.openxmlformats-officedocument.oleObject"/>
  <Override PartName="/ppt/notesSlides/notesSlide2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14" r:id="rId2"/>
    <p:sldId id="313" r:id="rId3"/>
    <p:sldId id="303" r:id="rId4"/>
    <p:sldId id="296" r:id="rId5"/>
    <p:sldId id="262" r:id="rId6"/>
    <p:sldId id="312" r:id="rId7"/>
    <p:sldId id="269" r:id="rId8"/>
    <p:sldId id="270" r:id="rId9"/>
    <p:sldId id="271" r:id="rId10"/>
    <p:sldId id="272" r:id="rId11"/>
    <p:sldId id="302" r:id="rId12"/>
    <p:sldId id="292" r:id="rId13"/>
    <p:sldId id="293" r:id="rId14"/>
    <p:sldId id="275" r:id="rId15"/>
    <p:sldId id="278" r:id="rId16"/>
    <p:sldId id="279" r:id="rId17"/>
    <p:sldId id="280" r:id="rId18"/>
    <p:sldId id="282" r:id="rId19"/>
    <p:sldId id="283" r:id="rId20"/>
    <p:sldId id="276" r:id="rId21"/>
    <p:sldId id="301" r:id="rId22"/>
    <p:sldId id="284" r:id="rId23"/>
    <p:sldId id="291" r:id="rId24"/>
    <p:sldId id="285" r:id="rId25"/>
    <p:sldId id="286" r:id="rId26"/>
    <p:sldId id="287" r:id="rId27"/>
    <p:sldId id="288" r:id="rId28"/>
    <p:sldId id="289" r:id="rId29"/>
    <p:sldId id="290" r:id="rId30"/>
    <p:sldId id="295" r:id="rId31"/>
    <p:sldId id="305" r:id="rId32"/>
    <p:sldId id="310" r:id="rId33"/>
    <p:sldId id="306" r:id="rId34"/>
    <p:sldId id="304" r:id="rId35"/>
    <p:sldId id="308" r:id="rId36"/>
    <p:sldId id="257" r:id="rId37"/>
    <p:sldId id="273" r:id="rId38"/>
    <p:sldId id="274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12.emf"/><Relationship Id="rId3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268F8-F715-7C4D-BCC1-E043844844C7}" type="datetimeFigureOut">
              <a:rPr lang="en-US" smtClean="0"/>
              <a:t>2/7/19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2338-5EC1-FD40-9E99-FD1D69F18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73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1E9CE-EEBC-9D47-A2AF-432BD197437E}" type="datetimeFigureOut">
              <a:rPr lang="en-US" smtClean="0"/>
              <a:t>2/7/19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22615-CE3C-7B48-8964-E55FE6AC3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7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22615-CE3C-7B48-8964-E55FE6AC3C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5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22615-CE3C-7B48-8964-E55FE6AC3C4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F9F-CEDF-F445-9F47-AD242A9957AE}" type="datetime1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9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D3D2-3450-3A4C-B2F5-E01739EFC5EB}" type="datetime1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3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751-872A-0149-AD63-FBE6A1AA7C55}" type="datetime1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3B23-1520-8F48-BAC9-EA6674025300}" type="datetime1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5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42EA-CBD1-4849-BBBB-D1C6641684A6}" type="datetime1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C15D-330A-8A43-BB96-B553878FDBC1}" type="datetime1">
              <a:rPr lang="en-US" smtClean="0"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D8DB-DC8F-D94D-A31E-9291B06FF8A1}" type="datetime1">
              <a:rPr lang="en-US" smtClean="0"/>
              <a:t>2/7/19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5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531-DD72-644E-8090-4BD901AB3AA6}" type="datetime1">
              <a:rPr lang="en-US" smtClean="0"/>
              <a:t>2/7/19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7AC3-28F6-414E-96FD-0AF80C71DEBF}" type="datetime1">
              <a:rPr lang="en-US" smtClean="0"/>
              <a:t>2/7/19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4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B24A-1032-9546-B05E-98026A52D4EC}" type="datetime1">
              <a:rPr lang="en-US" smtClean="0"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8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8A19-A60B-1945-B7D3-B3708701522D}" type="datetime1">
              <a:rPr lang="en-US" smtClean="0"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A10F-31FA-174F-98DC-749502B05313}" type="datetime1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D665E-75C6-B340-BB66-EEEA6FA0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6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42.e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43.emf"/><Relationship Id="rId17" Type="http://schemas.openxmlformats.org/officeDocument/2006/relationships/oleObject" Target="../embeddings/oleObject34.bin"/><Relationship Id="rId18" Type="http://schemas.openxmlformats.org/officeDocument/2006/relationships/image" Target="../media/image4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48.emf"/><Relationship Id="rId5" Type="http://schemas.openxmlformats.org/officeDocument/2006/relationships/image" Target="../media/image49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oleObject" Target="../embeddings/oleObject48.bin"/><Relationship Id="rId5" Type="http://schemas.openxmlformats.org/officeDocument/2006/relationships/image" Target="../media/image6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6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2019-02-06_21-21-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38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816426"/>
            <a:ext cx="8171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Differential Co-Expression Analyses of Pathways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659049"/>
            <a:ext cx="413187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Michael P. Epstein, Ph.D.</a:t>
            </a:r>
          </a:p>
          <a:p>
            <a:r>
              <a:rPr lang="en-US" sz="2600" dirty="0" smtClean="0"/>
              <a:t>Professor of Human Genetics</a:t>
            </a:r>
            <a:endParaRPr lang="en-US" sz="2600" dirty="0"/>
          </a:p>
        </p:txBody>
      </p:sp>
      <p:pic>
        <p:nvPicPr>
          <p:cNvPr id="6" name="Picture 5" descr="under-construction_geek_man_01-252x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75" y="5133339"/>
            <a:ext cx="1347537" cy="1604211"/>
          </a:xfrm>
          <a:prstGeom prst="rect">
            <a:avLst/>
          </a:prstGeom>
        </p:spPr>
      </p:pic>
      <p:pic>
        <p:nvPicPr>
          <p:cNvPr id="7" name="Picture 6" descr="2019-02-06_21-26-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03" y="5659049"/>
            <a:ext cx="1751330" cy="9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5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Scaled Marginal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en-US" dirty="0" smtClean="0"/>
              <a:t>Let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Estimation done using estimating equations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R</a:t>
            </a:r>
            <a:r>
              <a:rPr lang="en-US" dirty="0" smtClean="0"/>
              <a:t>: Working correlation matrix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300058"/>
              </p:ext>
            </p:extLst>
          </p:nvPr>
        </p:nvGraphicFramePr>
        <p:xfrm>
          <a:off x="1644650" y="4324350"/>
          <a:ext cx="584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3" name="Equation" r:id="rId3" imgW="5842000" imgH="1079500" progId="Equation.DSMT4">
                  <p:embed/>
                </p:oleObj>
              </mc:Choice>
              <mc:Fallback>
                <p:oleObj name="Equation" r:id="rId3" imgW="58420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4650" y="4324350"/>
                        <a:ext cx="58420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508178"/>
              </p:ext>
            </p:extLst>
          </p:nvPr>
        </p:nvGraphicFramePr>
        <p:xfrm>
          <a:off x="2600325" y="3549650"/>
          <a:ext cx="3060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" name="Equation" r:id="rId5" imgW="3060700" imgH="723900" progId="Equation.DSMT4">
                  <p:embed/>
                </p:oleObj>
              </mc:Choice>
              <mc:Fallback>
                <p:oleObj name="Equation" r:id="rId5" imgW="30607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0325" y="3549650"/>
                        <a:ext cx="30607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18078"/>
              </p:ext>
            </p:extLst>
          </p:nvPr>
        </p:nvGraphicFramePr>
        <p:xfrm>
          <a:off x="1638300" y="1379538"/>
          <a:ext cx="43307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" name="Equation" r:id="rId7" imgW="4330700" imgH="1193800" progId="Equation.DSMT4">
                  <p:embed/>
                </p:oleObj>
              </mc:Choice>
              <mc:Fallback>
                <p:oleObj name="Equation" r:id="rId7" imgW="4330700" imgH="119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8300" y="1379538"/>
                        <a:ext cx="43307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53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240"/>
            <a:ext cx="8229600" cy="4525963"/>
          </a:xfrm>
        </p:spPr>
        <p:txBody>
          <a:bodyPr/>
          <a:lstStyle/>
          <a:p>
            <a:r>
              <a:rPr lang="en-US" dirty="0" smtClean="0"/>
              <a:t>Generate                                   using MVN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980301"/>
              </p:ext>
            </p:extLst>
          </p:nvPr>
        </p:nvGraphicFramePr>
        <p:xfrm>
          <a:off x="1650995" y="4732134"/>
          <a:ext cx="6338888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3" name="Equation" r:id="rId3" imgW="8801100" imgH="2476500" progId="Equation.DSMT4">
                  <p:embed/>
                </p:oleObj>
              </mc:Choice>
              <mc:Fallback>
                <p:oleObj name="Equation" r:id="rId3" imgW="8801100" imgH="247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0995" y="4732134"/>
                        <a:ext cx="6338888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769519"/>
              </p:ext>
            </p:extLst>
          </p:nvPr>
        </p:nvGraphicFramePr>
        <p:xfrm>
          <a:off x="2566458" y="1312339"/>
          <a:ext cx="2984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4" name="Equation" r:id="rId5" imgW="2984500" imgH="749300" progId="Equation.DSMT4">
                  <p:embed/>
                </p:oleObj>
              </mc:Choice>
              <mc:Fallback>
                <p:oleObj name="Equation" r:id="rId5" imgW="29845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6458" y="1312339"/>
                        <a:ext cx="2984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592760"/>
              </p:ext>
            </p:extLst>
          </p:nvPr>
        </p:nvGraphicFramePr>
        <p:xfrm>
          <a:off x="2715027" y="2275017"/>
          <a:ext cx="30480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5" name="Equation" r:id="rId7" imgW="3048000" imgH="2095500" progId="Equation.DSMT4">
                  <p:embed/>
                </p:oleObj>
              </mc:Choice>
              <mc:Fallback>
                <p:oleObj name="Equation" r:id="rId7" imgW="3048000" imgH="209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5027" y="2275017"/>
                        <a:ext cx="30480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13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2019-01-20_13-16-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8" r="2379"/>
          <a:stretch/>
        </p:blipFill>
        <p:spPr>
          <a:xfrm>
            <a:off x="1120866" y="1426512"/>
            <a:ext cx="6347708" cy="4427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174" y="389121"/>
            <a:ext cx="8918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Null Model: 4 Genes in Pathway, 600 Subjects</a:t>
            </a:r>
          </a:p>
          <a:p>
            <a:pPr algn="ctr"/>
            <a:r>
              <a:rPr lang="en-US" sz="2800" dirty="0" smtClean="0"/>
              <a:t>Binary </a:t>
            </a:r>
            <a:r>
              <a:rPr lang="en-US" sz="2800" i="1" dirty="0" smtClean="0"/>
              <a:t>X</a:t>
            </a:r>
            <a:r>
              <a:rPr lang="en-US" sz="2800" dirty="0" smtClean="0"/>
              <a:t>, Main Effect on Expression (R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=0.08%)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6536" y="6140906"/>
            <a:ext cx="8918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US" sz="2200" dirty="0" smtClean="0"/>
              <a:t>Similar findings when exposure associates with variance of expression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6252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8174" y="389121"/>
            <a:ext cx="891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Power Model: 4 Genes in Pathway, 600 Subjects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28325"/>
              </p:ext>
            </p:extLst>
          </p:nvPr>
        </p:nvGraphicFramePr>
        <p:xfrm>
          <a:off x="365125" y="6140450"/>
          <a:ext cx="337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Equation" r:id="rId3" imgW="3378200" imgH="431800" progId="Equation.DSMT4">
                  <p:embed/>
                </p:oleObj>
              </mc:Choice>
              <mc:Fallback>
                <p:oleObj name="Equation" r:id="rId3" imgW="3378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125" y="6140450"/>
                        <a:ext cx="3378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6523" y="5777304"/>
            <a:ext cx="429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Exposure: SNP with MAF =0.25</a:t>
            </a:r>
          </a:p>
        </p:txBody>
      </p:sp>
      <p:pic>
        <p:nvPicPr>
          <p:cNvPr id="8" name="Picture 7" descr="2019-02-04_22-05-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94" y="928416"/>
            <a:ext cx="7105396" cy="49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1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Scaled marginal test assumes common effect on co-expression of all gene pairs in pathway</a:t>
            </a:r>
          </a:p>
          <a:p>
            <a:endParaRPr lang="en-US" dirty="0"/>
          </a:p>
          <a:p>
            <a:r>
              <a:rPr lang="en-US" dirty="0" smtClean="0"/>
              <a:t>Desirable to develop a method that allows detection of sparser signals</a:t>
            </a:r>
          </a:p>
          <a:p>
            <a:endParaRPr lang="en-US" dirty="0"/>
          </a:p>
          <a:p>
            <a:r>
              <a:rPr lang="en-US" dirty="0" smtClean="0"/>
              <a:t>Also desirable to develop method that allows for simultaneous analysis of multiple predictors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Ex: Multiple genetic variants in promoter region of transcription factor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5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967" cy="4525963"/>
          </a:xfrm>
        </p:spPr>
        <p:txBody>
          <a:bodyPr/>
          <a:lstStyle/>
          <a:p>
            <a:r>
              <a:rPr lang="en-US" dirty="0" smtClean="0"/>
              <a:t>                                                           : </a:t>
            </a:r>
            <a:r>
              <a:rPr lang="en-US" i="1" dirty="0" smtClean="0"/>
              <a:t>P</a:t>
            </a:r>
            <a:r>
              <a:rPr lang="en-US" i="1" baseline="-25000" dirty="0" smtClean="0"/>
              <a:t>C</a:t>
            </a:r>
            <a:r>
              <a:rPr lang="en-US" dirty="0" smtClean="0"/>
              <a:t> cross products </a:t>
            </a:r>
          </a:p>
          <a:p>
            <a:endParaRPr lang="en-US" dirty="0"/>
          </a:p>
          <a:p>
            <a:r>
              <a:rPr lang="en-US" dirty="0" smtClean="0"/>
              <a:t>                                     : Set of </a:t>
            </a:r>
            <a:r>
              <a:rPr lang="en-US" i="1" dirty="0" smtClean="0"/>
              <a:t>C</a:t>
            </a:r>
            <a:r>
              <a:rPr lang="en-US" dirty="0" smtClean="0"/>
              <a:t> predictors</a:t>
            </a:r>
          </a:p>
          <a:p>
            <a:endParaRPr lang="en-US" dirty="0"/>
          </a:p>
          <a:p>
            <a:r>
              <a:rPr lang="en-US" dirty="0" smtClean="0"/>
              <a:t>                     :             : Set of </a:t>
            </a:r>
            <a:r>
              <a:rPr lang="en-US" i="1" dirty="0" smtClean="0"/>
              <a:t>K </a:t>
            </a:r>
            <a:r>
              <a:rPr lang="en-US" dirty="0" smtClean="0"/>
              <a:t>covariates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332381"/>
              </p:ext>
            </p:extLst>
          </p:nvPr>
        </p:nvGraphicFramePr>
        <p:xfrm>
          <a:off x="810152" y="1452034"/>
          <a:ext cx="551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" name="Equation" r:id="rId3" imgW="5511800" imgH="787400" progId="Equation.DSMT4">
                  <p:embed/>
                </p:oleObj>
              </mc:Choice>
              <mc:Fallback>
                <p:oleObj name="Equation" r:id="rId3" imgW="55118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0152" y="1452034"/>
                        <a:ext cx="5511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319041"/>
              </p:ext>
            </p:extLst>
          </p:nvPr>
        </p:nvGraphicFramePr>
        <p:xfrm>
          <a:off x="827085" y="3100388"/>
          <a:ext cx="3403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4" name="Equation" r:id="rId5" imgW="3403600" imgH="749300" progId="Equation.DSMT4">
                  <p:embed/>
                </p:oleObj>
              </mc:Choice>
              <mc:Fallback>
                <p:oleObj name="Equation" r:id="rId5" imgW="34036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085" y="3100388"/>
                        <a:ext cx="34036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963364"/>
              </p:ext>
            </p:extLst>
          </p:nvPr>
        </p:nvGraphicFramePr>
        <p:xfrm>
          <a:off x="844018" y="4300538"/>
          <a:ext cx="3213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5" name="Equation" r:id="rId7" imgW="3213100" imgH="749300" progId="Equation.DSMT4">
                  <p:embed/>
                </p:oleObj>
              </mc:Choice>
              <mc:Fallback>
                <p:oleObj name="Equation" r:id="rId7" imgW="32131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4018" y="4300538"/>
                        <a:ext cx="32131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06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5" y="1343704"/>
            <a:ext cx="8701105" cy="53094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Goal</a:t>
            </a:r>
            <a:r>
              <a:rPr lang="en-US" dirty="0"/>
              <a:t>: Test for association between </a:t>
            </a:r>
            <a:r>
              <a:rPr lang="en-US" b="1" i="1" dirty="0"/>
              <a:t>S</a:t>
            </a:r>
            <a:r>
              <a:rPr lang="en-US" b="1" i="1" dirty="0" smtClean="0"/>
              <a:t> </a:t>
            </a:r>
            <a:r>
              <a:rPr lang="en-US" dirty="0"/>
              <a:t>and </a:t>
            </a:r>
            <a:r>
              <a:rPr lang="en-US" b="1" i="1" dirty="0" smtClean="0"/>
              <a:t>X</a:t>
            </a:r>
            <a:r>
              <a:rPr lang="en-US" dirty="0" smtClean="0"/>
              <a:t>, adjusting for </a:t>
            </a:r>
            <a:r>
              <a:rPr lang="en-US" b="1" i="1" dirty="0" smtClean="0"/>
              <a:t>Z</a:t>
            </a:r>
            <a:r>
              <a:rPr lang="en-US" dirty="0" smtClean="0"/>
              <a:t> </a:t>
            </a:r>
            <a:endParaRPr lang="en-US" sz="1600" dirty="0"/>
          </a:p>
          <a:p>
            <a:endParaRPr lang="en-US" sz="2200" dirty="0"/>
          </a:p>
          <a:p>
            <a:r>
              <a:rPr lang="en-US" dirty="0" smtClean="0"/>
              <a:t>Idea: </a:t>
            </a:r>
            <a:r>
              <a:rPr lang="en-US" dirty="0"/>
              <a:t>K</a:t>
            </a:r>
            <a:r>
              <a:rPr lang="en-US" dirty="0" smtClean="0"/>
              <a:t>ernel </a:t>
            </a:r>
            <a:r>
              <a:rPr lang="en-US" dirty="0"/>
              <a:t>distance-covariance (KDC) framework</a:t>
            </a:r>
          </a:p>
          <a:p>
            <a:pPr lvl="1"/>
            <a:endParaRPr lang="en-US" sz="1500" dirty="0"/>
          </a:p>
          <a:p>
            <a:pPr lvl="1"/>
            <a:r>
              <a:rPr lang="en-US" dirty="0"/>
              <a:t>Non-parametric test of independence between high-dimensional outcomes and high-dimensional predictors</a:t>
            </a:r>
          </a:p>
          <a:p>
            <a:pPr marL="457200" lvl="1" indent="0">
              <a:buNone/>
            </a:pPr>
            <a:endParaRPr lang="en-US" sz="1500" dirty="0"/>
          </a:p>
          <a:p>
            <a:pPr lvl="1"/>
            <a:r>
              <a:rPr lang="en-US" dirty="0" smtClean="0"/>
              <a:t>For sample of </a:t>
            </a:r>
            <a:r>
              <a:rPr lang="en-US" i="1" dirty="0" smtClean="0"/>
              <a:t>N </a:t>
            </a:r>
            <a:r>
              <a:rPr lang="en-US" dirty="0" smtClean="0"/>
              <a:t>subjects, construct </a:t>
            </a:r>
            <a:r>
              <a:rPr lang="en-US" i="1" dirty="0" smtClean="0"/>
              <a:t>N x N </a:t>
            </a:r>
            <a:r>
              <a:rPr lang="en-US" dirty="0" smtClean="0"/>
              <a:t>pairwise </a:t>
            </a:r>
            <a:r>
              <a:rPr lang="en-US" dirty="0"/>
              <a:t>similarity </a:t>
            </a:r>
            <a:r>
              <a:rPr lang="en-US" dirty="0" smtClean="0"/>
              <a:t>matrices for outcomes and predictors</a:t>
            </a:r>
            <a:endParaRPr lang="en-US" dirty="0"/>
          </a:p>
          <a:p>
            <a:pPr marL="457200" lvl="1" indent="0">
              <a:buNone/>
            </a:pPr>
            <a:endParaRPr lang="en-US" sz="1500" dirty="0"/>
          </a:p>
          <a:p>
            <a:pPr lvl="1"/>
            <a:r>
              <a:rPr lang="en-US" dirty="0"/>
              <a:t>Test whether </a:t>
            </a:r>
            <a:r>
              <a:rPr lang="en-US" dirty="0" smtClean="0"/>
              <a:t>elements </a:t>
            </a:r>
            <a:r>
              <a:rPr lang="en-US" dirty="0"/>
              <a:t>of the two matrices are correlated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05A-1F6A-794F-9B7E-760430C7F3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3633" y="6376139"/>
            <a:ext cx="8175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prstClr val="black"/>
                </a:solidFill>
              </a:rPr>
              <a:t>Gretton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(2008; </a:t>
            </a:r>
            <a:r>
              <a:rPr lang="en-US" sz="1200" dirty="0" err="1" smtClean="0">
                <a:solidFill>
                  <a:prstClr val="black"/>
                </a:solidFill>
              </a:rPr>
              <a:t>Adv</a:t>
            </a:r>
            <a:r>
              <a:rPr lang="en-US" sz="1200" dirty="0" smtClean="0">
                <a:solidFill>
                  <a:prstClr val="black"/>
                </a:solidFill>
              </a:rPr>
              <a:t> Neural Process System);  Zhang et al. (2012; </a:t>
            </a:r>
            <a:r>
              <a:rPr lang="en-US" sz="1200" dirty="0">
                <a:solidFill>
                  <a:prstClr val="black"/>
                </a:solidFill>
              </a:rPr>
              <a:t>arXivpreprintarXiv:12023775 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1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8327"/>
          </a:xfrm>
        </p:spPr>
        <p:txBody>
          <a:bodyPr/>
          <a:lstStyle/>
          <a:p>
            <a:r>
              <a:rPr lang="en-US" dirty="0" smtClean="0"/>
              <a:t>For subjects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j</a:t>
            </a:r>
            <a:r>
              <a:rPr lang="en-US" dirty="0" smtClean="0"/>
              <a:t>, define</a:t>
            </a:r>
          </a:p>
          <a:p>
            <a:endParaRPr lang="en-US" sz="1000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       : Similarity function for phenotypes</a:t>
            </a:r>
          </a:p>
          <a:p>
            <a:pPr lvl="1"/>
            <a:endParaRPr lang="en-US" sz="1400" dirty="0"/>
          </a:p>
          <a:p>
            <a:pPr lvl="1"/>
            <a:r>
              <a:rPr lang="en-US" dirty="0" smtClean="0"/>
              <a:t>                         : Similarity function for predictors</a:t>
            </a:r>
          </a:p>
          <a:p>
            <a:endParaRPr lang="en-US" sz="2200" dirty="0"/>
          </a:p>
          <a:p>
            <a:r>
              <a:rPr lang="en-US" dirty="0" smtClean="0"/>
              <a:t>Use these to create </a:t>
            </a:r>
            <a:r>
              <a:rPr lang="en-US" i="1" dirty="0" smtClean="0"/>
              <a:t>N </a:t>
            </a:r>
            <a:r>
              <a:rPr lang="en-US" dirty="0" smtClean="0"/>
              <a:t>x </a:t>
            </a:r>
            <a:r>
              <a:rPr lang="en-US" i="1" dirty="0" smtClean="0"/>
              <a:t>N </a:t>
            </a:r>
            <a:r>
              <a:rPr lang="en-US" dirty="0" smtClean="0"/>
              <a:t>similarity matrices</a:t>
            </a:r>
          </a:p>
          <a:p>
            <a:endParaRPr lang="en-US" sz="1000" dirty="0" smtClean="0"/>
          </a:p>
          <a:p>
            <a:pPr lvl="1"/>
            <a:r>
              <a:rPr lang="en-US" i="1" dirty="0" smtClean="0"/>
              <a:t> </a:t>
            </a:r>
            <a:r>
              <a:rPr lang="en-US" dirty="0"/>
              <a:t>P</a:t>
            </a:r>
            <a:r>
              <a:rPr lang="en-US" dirty="0" smtClean="0"/>
              <a:t>henotypic similarity matrix:</a:t>
            </a:r>
          </a:p>
          <a:p>
            <a:pPr lvl="1"/>
            <a:endParaRPr lang="en-US" sz="1600" dirty="0"/>
          </a:p>
          <a:p>
            <a:pPr lvl="1"/>
            <a:r>
              <a:rPr lang="en-US" dirty="0" smtClean="0"/>
              <a:t> Predictor similarity matrix: 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05A-1F6A-794F-9B7E-760430C7F332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177388"/>
              </p:ext>
            </p:extLst>
          </p:nvPr>
        </p:nvGraphicFramePr>
        <p:xfrm>
          <a:off x="1287463" y="2316163"/>
          <a:ext cx="1943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3" name="Equation" r:id="rId3" imgW="1943100" imgH="647700" progId="Equation.DSMT4">
                  <p:embed/>
                </p:oleObj>
              </mc:Choice>
              <mc:Fallback>
                <p:oleObj name="Equation" r:id="rId3" imgW="19431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7463" y="2316163"/>
                        <a:ext cx="19431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649210"/>
              </p:ext>
            </p:extLst>
          </p:nvPr>
        </p:nvGraphicFramePr>
        <p:xfrm>
          <a:off x="1325563" y="3097213"/>
          <a:ext cx="1879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4" name="Equation" r:id="rId5" imgW="1879600" imgH="647700" progId="Equation.DSMT4">
                  <p:embed/>
                </p:oleObj>
              </mc:Choice>
              <mc:Fallback>
                <p:oleObj name="Equation" r:id="rId5" imgW="18796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5563" y="3097213"/>
                        <a:ext cx="18796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521779"/>
              </p:ext>
            </p:extLst>
          </p:nvPr>
        </p:nvGraphicFramePr>
        <p:xfrm>
          <a:off x="5556250" y="4783138"/>
          <a:ext cx="2120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5" name="Equation" r:id="rId7" imgW="2120900" imgH="711200" progId="Equation.DSMT4">
                  <p:embed/>
                </p:oleObj>
              </mc:Choice>
              <mc:Fallback>
                <p:oleObj name="Equation" r:id="rId7" imgW="21209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6250" y="4783138"/>
                        <a:ext cx="21209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187199"/>
              </p:ext>
            </p:extLst>
          </p:nvPr>
        </p:nvGraphicFramePr>
        <p:xfrm>
          <a:off x="5475379" y="5606298"/>
          <a:ext cx="1968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6" name="Equation" r:id="rId9" imgW="1968500" imgH="711200" progId="Equation.DSMT4">
                  <p:embed/>
                </p:oleObj>
              </mc:Choice>
              <mc:Fallback>
                <p:oleObj name="Equation" r:id="rId9" imgW="19685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75379" y="5606298"/>
                        <a:ext cx="19685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00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KDC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KDC test of independence between phenotype matrix 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n-US" dirty="0" smtClean="0"/>
              <a:t>and genotype matrix  </a:t>
            </a:r>
            <a:r>
              <a:rPr lang="en-US" b="1" i="1" dirty="0"/>
              <a:t>L</a:t>
            </a:r>
            <a:r>
              <a:rPr lang="en-US" i="1" dirty="0"/>
              <a:t> </a:t>
            </a:r>
            <a:endParaRPr lang="en-US" i="1" dirty="0" smtClean="0"/>
          </a:p>
          <a:p>
            <a:endParaRPr lang="en-US" sz="1600" i="1" dirty="0"/>
          </a:p>
          <a:p>
            <a:r>
              <a:rPr lang="en-US" dirty="0" smtClean="0"/>
              <a:t>Center both </a:t>
            </a:r>
            <a:r>
              <a:rPr lang="en-US" b="1" i="1" dirty="0" smtClean="0"/>
              <a:t>K </a:t>
            </a:r>
            <a:r>
              <a:rPr lang="en-US" dirty="0"/>
              <a:t>and </a:t>
            </a:r>
            <a:r>
              <a:rPr lang="en-US" b="1" i="1" dirty="0" smtClean="0"/>
              <a:t>L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KDC statistic: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05A-1F6A-794F-9B7E-760430C7F33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685808"/>
              </p:ext>
            </p:extLst>
          </p:nvPr>
        </p:nvGraphicFramePr>
        <p:xfrm>
          <a:off x="1422400" y="3606800"/>
          <a:ext cx="3098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5" name="Equation" r:id="rId3" imgW="3098800" imgH="533400" progId="Equation.DSMT4">
                  <p:embed/>
                </p:oleObj>
              </mc:Choice>
              <mc:Fallback>
                <p:oleObj name="Equation" r:id="rId3" imgW="30988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2400" y="3606800"/>
                        <a:ext cx="3098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43041"/>
              </p:ext>
            </p:extLst>
          </p:nvPr>
        </p:nvGraphicFramePr>
        <p:xfrm>
          <a:off x="1358135" y="4112812"/>
          <a:ext cx="2298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6" name="Equation" r:id="rId5" imgW="2298700" imgH="901700" progId="Equation.DSMT4">
                  <p:embed/>
                </p:oleObj>
              </mc:Choice>
              <mc:Fallback>
                <p:oleObj name="Equation" r:id="rId5" imgW="22987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135" y="4112812"/>
                        <a:ext cx="22987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96424"/>
              </p:ext>
            </p:extLst>
          </p:nvPr>
        </p:nvGraphicFramePr>
        <p:xfrm>
          <a:off x="3150659" y="5224463"/>
          <a:ext cx="3073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7" name="Equation" r:id="rId7" imgW="3073400" imgH="901700" progId="Equation.DSMT4">
                  <p:embed/>
                </p:oleObj>
              </mc:Choice>
              <mc:Fallback>
                <p:oleObj name="Equation" r:id="rId7" imgW="30734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0659" y="5224463"/>
                        <a:ext cx="30734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33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KDC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808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 null hypothesis of no association, can show        asymptotically follows</a:t>
            </a:r>
          </a:p>
          <a:p>
            <a:endParaRPr lang="en-US" dirty="0"/>
          </a:p>
          <a:p>
            <a:endParaRPr lang="en-US" sz="4400" dirty="0" smtClean="0"/>
          </a:p>
          <a:p>
            <a:r>
              <a:rPr lang="en-US" dirty="0" smtClean="0"/>
              <a:t>      : </a:t>
            </a:r>
            <a:r>
              <a:rPr lang="en-US" i="1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/>
              <a:t> </a:t>
            </a:r>
            <a:r>
              <a:rPr lang="en-US" dirty="0" smtClean="0"/>
              <a:t>ordered eigenvalue of </a:t>
            </a:r>
          </a:p>
          <a:p>
            <a:r>
              <a:rPr lang="en-US" dirty="0" smtClean="0"/>
              <a:t>      : </a:t>
            </a:r>
            <a:r>
              <a:rPr lang="en-US" i="1" dirty="0" err="1" smtClean="0"/>
              <a:t>j</a:t>
            </a:r>
            <a:r>
              <a:rPr lang="en-US" baseline="30000" dirty="0" err="1" smtClean="0"/>
              <a:t>th</a:t>
            </a:r>
            <a:r>
              <a:rPr lang="en-US" dirty="0" smtClean="0"/>
              <a:t> ordered eigenvalue of </a:t>
            </a:r>
          </a:p>
          <a:p>
            <a:r>
              <a:rPr lang="en-US" dirty="0" smtClean="0"/>
              <a:t>      : Independent      variables</a:t>
            </a:r>
          </a:p>
          <a:p>
            <a:endParaRPr lang="en-US" sz="2800" dirty="0"/>
          </a:p>
          <a:p>
            <a:r>
              <a:rPr lang="en-US" dirty="0" smtClean="0"/>
              <a:t>Use Davies’ method to derive analytic p-value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705A-1F6A-794F-9B7E-760430C7F33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030348"/>
              </p:ext>
            </p:extLst>
          </p:nvPr>
        </p:nvGraphicFramePr>
        <p:xfrm>
          <a:off x="1912406" y="1878413"/>
          <a:ext cx="584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5" name="Equation" r:id="rId3" imgW="584200" imgH="533400" progId="Equation.DSMT4">
                  <p:embed/>
                </p:oleObj>
              </mc:Choice>
              <mc:Fallback>
                <p:oleObj name="Equation" r:id="rId3" imgW="5842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2406" y="1878413"/>
                        <a:ext cx="584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668935"/>
              </p:ext>
            </p:extLst>
          </p:nvPr>
        </p:nvGraphicFramePr>
        <p:xfrm>
          <a:off x="3416300" y="2525713"/>
          <a:ext cx="1905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6" name="Equation" r:id="rId5" imgW="1905000" imgH="901700" progId="Equation.DSMT4">
                  <p:embed/>
                </p:oleObj>
              </mc:Choice>
              <mc:Fallback>
                <p:oleObj name="Equation" r:id="rId5" imgW="19050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6300" y="2525713"/>
                        <a:ext cx="19050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85433"/>
              </p:ext>
            </p:extLst>
          </p:nvPr>
        </p:nvGraphicFramePr>
        <p:xfrm>
          <a:off x="902614" y="3646779"/>
          <a:ext cx="508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7" name="Equation" r:id="rId7" imgW="508000" imgH="558800" progId="Equation.DSMT4">
                  <p:embed/>
                </p:oleObj>
              </mc:Choice>
              <mc:Fallback>
                <p:oleObj name="Equation" r:id="rId7" imgW="5080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2614" y="3646779"/>
                        <a:ext cx="508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292084"/>
              </p:ext>
            </p:extLst>
          </p:nvPr>
        </p:nvGraphicFramePr>
        <p:xfrm>
          <a:off x="5757574" y="3703387"/>
          <a:ext cx="41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8" name="Equation" r:id="rId9" imgW="419100" imgH="533400" progId="Equation.DSMT4">
                  <p:embed/>
                </p:oleObj>
              </mc:Choice>
              <mc:Fallback>
                <p:oleObj name="Equation" r:id="rId9" imgW="4191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57574" y="3703387"/>
                        <a:ext cx="419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57721"/>
              </p:ext>
            </p:extLst>
          </p:nvPr>
        </p:nvGraphicFramePr>
        <p:xfrm>
          <a:off x="903288" y="4237080"/>
          <a:ext cx="508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9" name="Equation" r:id="rId11" imgW="508000" imgH="571500" progId="Equation.DSMT4">
                  <p:embed/>
                </p:oleObj>
              </mc:Choice>
              <mc:Fallback>
                <p:oleObj name="Equation" r:id="rId11" imgW="5080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3288" y="4237080"/>
                        <a:ext cx="508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30596"/>
              </p:ext>
            </p:extLst>
          </p:nvPr>
        </p:nvGraphicFramePr>
        <p:xfrm>
          <a:off x="5799237" y="4315034"/>
          <a:ext cx="342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0" name="Equation" r:id="rId13" imgW="342900" imgH="533400" progId="Equation.DSMT4">
                  <p:embed/>
                </p:oleObj>
              </mc:Choice>
              <mc:Fallback>
                <p:oleObj name="Equation" r:id="rId13" imgW="3429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99237" y="4315034"/>
                        <a:ext cx="3429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22592"/>
              </p:ext>
            </p:extLst>
          </p:nvPr>
        </p:nvGraphicFramePr>
        <p:xfrm>
          <a:off x="939152" y="4793916"/>
          <a:ext cx="330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1" name="Equation" r:id="rId15" imgW="330200" imgH="584200" progId="Equation.DSMT4">
                  <p:embed/>
                </p:oleObj>
              </mc:Choice>
              <mc:Fallback>
                <p:oleObj name="Equation" r:id="rId15" imgW="3302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9152" y="4793916"/>
                        <a:ext cx="330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8288"/>
              </p:ext>
            </p:extLst>
          </p:nvPr>
        </p:nvGraphicFramePr>
        <p:xfrm>
          <a:off x="3822561" y="4756568"/>
          <a:ext cx="393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2" name="Equation" r:id="rId17" imgW="393700" imgH="546100" progId="Equation.DSMT4">
                  <p:embed/>
                </p:oleObj>
              </mc:Choice>
              <mc:Fallback>
                <p:oleObj name="Equation" r:id="rId17" imgW="3937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22561" y="4756568"/>
                        <a:ext cx="3937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4450" y="6376139"/>
            <a:ext cx="8175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err="1" smtClean="0"/>
              <a:t>Broadaway</a:t>
            </a:r>
            <a:r>
              <a:rPr lang="en-US" sz="1200" dirty="0" smtClean="0"/>
              <a:t> et al. (2016; AJHG)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393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2019-02-06_19-33-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90" y="539726"/>
            <a:ext cx="1960880" cy="1991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3484" y="979011"/>
            <a:ext cx="2157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Anke</a:t>
            </a:r>
            <a:r>
              <a:rPr lang="en-US" sz="2800" dirty="0" smtClean="0"/>
              <a:t> </a:t>
            </a:r>
            <a:r>
              <a:rPr lang="en-US" sz="2800" dirty="0" err="1" smtClean="0"/>
              <a:t>Hüls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33484" y="5422771"/>
            <a:ext cx="2884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Dr. Thomas </a:t>
            </a:r>
            <a:r>
              <a:rPr lang="en-US" sz="2800" dirty="0" err="1" smtClean="0"/>
              <a:t>Wingo</a:t>
            </a:r>
            <a:endParaRPr lang="en-US" sz="2800" dirty="0"/>
          </a:p>
        </p:txBody>
      </p:sp>
      <p:pic>
        <p:nvPicPr>
          <p:cNvPr id="8" name="Picture 7" descr="2019-02-06_19-35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90" y="4780929"/>
            <a:ext cx="1778000" cy="1808480"/>
          </a:xfrm>
          <a:prstGeom prst="rect">
            <a:avLst/>
          </a:prstGeom>
        </p:spPr>
      </p:pic>
      <p:pic>
        <p:nvPicPr>
          <p:cNvPr id="9" name="Picture 8" descr="2019-02-06_19-37-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90" y="2949753"/>
            <a:ext cx="1751330" cy="1662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40319" y="3513295"/>
            <a:ext cx="2419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Aliza</a:t>
            </a:r>
            <a:r>
              <a:rPr lang="en-US" sz="2800" dirty="0" smtClean="0"/>
              <a:t> </a:t>
            </a:r>
            <a:r>
              <a:rPr lang="en-US" sz="2800" dirty="0" err="1" smtClean="0"/>
              <a:t>Wingo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075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to adjust for covariates in </a:t>
            </a:r>
            <a:r>
              <a:rPr lang="en-US" b="1" i="1" dirty="0" smtClean="0"/>
              <a:t>Z</a:t>
            </a:r>
            <a:endParaRPr lang="en-US" dirty="0" smtClean="0"/>
          </a:p>
          <a:p>
            <a:endParaRPr lang="en-US" sz="1400" dirty="0"/>
          </a:p>
          <a:p>
            <a:r>
              <a:rPr lang="en-US" dirty="0" smtClean="0"/>
              <a:t>Create modified similarity matrices</a:t>
            </a:r>
          </a:p>
          <a:p>
            <a:endParaRPr lang="en-US" dirty="0"/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Apply KDC to             for inference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753988"/>
              </p:ext>
            </p:extLst>
          </p:nvPr>
        </p:nvGraphicFramePr>
        <p:xfrm>
          <a:off x="1358900" y="3236546"/>
          <a:ext cx="6388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2" name="Equation" r:id="rId3" imgW="6388100" imgH="876300" progId="Equation.DSMT4">
                  <p:embed/>
                </p:oleObj>
              </mc:Choice>
              <mc:Fallback>
                <p:oleObj name="Equation" r:id="rId3" imgW="63881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8900" y="3236546"/>
                        <a:ext cx="63881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181943"/>
              </p:ext>
            </p:extLst>
          </p:nvPr>
        </p:nvGraphicFramePr>
        <p:xfrm>
          <a:off x="1358900" y="4154488"/>
          <a:ext cx="6451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3" name="Equation" r:id="rId5" imgW="6451600" imgH="876300" progId="Equation.DSMT4">
                  <p:embed/>
                </p:oleObj>
              </mc:Choice>
              <mc:Fallback>
                <p:oleObj name="Equation" r:id="rId5" imgW="64516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900" y="4154488"/>
                        <a:ext cx="64516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264465"/>
              </p:ext>
            </p:extLst>
          </p:nvPr>
        </p:nvGraphicFramePr>
        <p:xfrm>
          <a:off x="3249613" y="5384800"/>
          <a:ext cx="863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4" name="Equation" r:id="rId7" imgW="863600" imgH="533400" progId="Equation.DSMT4">
                  <p:embed/>
                </p:oleObj>
              </mc:Choice>
              <mc:Fallback>
                <p:oleObj name="Equation" r:id="rId7" imgW="8636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49613" y="5384800"/>
                        <a:ext cx="863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04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5224" y="369290"/>
            <a:ext cx="739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Power Model: </a:t>
            </a:r>
            <a:r>
              <a:rPr lang="en-US" sz="2800" dirty="0"/>
              <a:t>4</a:t>
            </a:r>
            <a:r>
              <a:rPr lang="en-US" sz="2800" dirty="0" smtClean="0"/>
              <a:t> Genes in Pathway, 1000 Subjects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91421" y="813760"/>
            <a:ext cx="277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Power at α=0.005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658462"/>
              </p:ext>
            </p:extLst>
          </p:nvPr>
        </p:nvGraphicFramePr>
        <p:xfrm>
          <a:off x="630238" y="6240463"/>
          <a:ext cx="226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7" name="Equation" r:id="rId3" imgW="2260600" imgH="431800" progId="Equation.DSMT4">
                  <p:embed/>
                </p:oleObj>
              </mc:Choice>
              <mc:Fallback>
                <p:oleObj name="Equation" r:id="rId3" imgW="2260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6240463"/>
                        <a:ext cx="2260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2019-02-01_11-50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1" y="1336980"/>
            <a:ext cx="85915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High-Dimensional Phenotypes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number of genes in pathway increases, so do the number of cross product terms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For modest sample sizes, application of KDC and GEE methods to high-dimensional phenotypes runs into challenges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Accumulated estimation error can lead to unreliable asymptotic p-values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Permutation-based p-value possible but slow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8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2019-01-19_12-22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8" y="368300"/>
            <a:ext cx="7975600" cy="6489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4952" y="389121"/>
            <a:ext cx="7040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Null Model: 10 Genes in Pathway, 300 Subjects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607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high-dimensional phenotypes, can use Dual Kernel Association Test (DKAT)</a:t>
            </a:r>
          </a:p>
          <a:p>
            <a:endParaRPr lang="en-US" dirty="0"/>
          </a:p>
          <a:p>
            <a:r>
              <a:rPr lang="en-US" dirty="0" smtClean="0"/>
              <a:t>Similar in structure to KDC</a:t>
            </a:r>
          </a:p>
          <a:p>
            <a:endParaRPr lang="en-US" dirty="0"/>
          </a:p>
          <a:p>
            <a:r>
              <a:rPr lang="en-US" dirty="0" smtClean="0"/>
              <a:t>However, DKAT uses fast </a:t>
            </a:r>
            <a:r>
              <a:rPr lang="en-US" dirty="0" err="1" smtClean="0"/>
              <a:t>pseudopermutation</a:t>
            </a:r>
            <a:r>
              <a:rPr lang="en-US" dirty="0" smtClean="0"/>
              <a:t> method to evaluate p-value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Approximates empirical distribution of all potential permuted DKAT tests using moment matching 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633" y="6376139"/>
            <a:ext cx="8175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Zhan et al. (2018; Genetics)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440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DKAT statistic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Similar in form to the RV coefficient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Pseudopermutation</a:t>
            </a:r>
            <a:r>
              <a:rPr lang="en-US" dirty="0" smtClean="0"/>
              <a:t> often used to obtain p-values for RV-coefficient models (</a:t>
            </a:r>
            <a:r>
              <a:rPr lang="en-US" dirty="0" err="1" smtClean="0"/>
              <a:t>Josse</a:t>
            </a:r>
            <a:r>
              <a:rPr lang="en-US" dirty="0" smtClean="0"/>
              <a:t> et al. 2008)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Employ similar technique to evaluate DKAT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109431"/>
              </p:ext>
            </p:extLst>
          </p:nvPr>
        </p:nvGraphicFramePr>
        <p:xfrm>
          <a:off x="2151440" y="2062073"/>
          <a:ext cx="4521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0" name="Equation" r:id="rId3" imgW="4521200" imgH="1295400" progId="Equation.DSMT4">
                  <p:embed/>
                </p:oleObj>
              </mc:Choice>
              <mc:Fallback>
                <p:oleObj name="Equation" r:id="rId3" imgW="4521200" imgH="129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1440" y="2062073"/>
                        <a:ext cx="45212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65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 the permutation null distribution using Pearson Type III distribution via matching the first three moments</a:t>
            </a:r>
          </a:p>
          <a:p>
            <a:endParaRPr lang="en-US" dirty="0"/>
          </a:p>
          <a:p>
            <a:r>
              <a:rPr lang="en-US" dirty="0" smtClean="0"/>
              <a:t>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25706"/>
              </p:ext>
            </p:extLst>
          </p:nvPr>
        </p:nvGraphicFramePr>
        <p:xfrm>
          <a:off x="877134" y="3468294"/>
          <a:ext cx="2235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6" name="Equation" r:id="rId3" imgW="2235200" imgH="1041400" progId="Equation.DSMT4">
                  <p:embed/>
                </p:oleObj>
              </mc:Choice>
              <mc:Fallback>
                <p:oleObj name="Equation" r:id="rId3" imgW="22352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7134" y="3468294"/>
                        <a:ext cx="22352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40648"/>
              </p:ext>
            </p:extLst>
          </p:nvPr>
        </p:nvGraphicFramePr>
        <p:xfrm>
          <a:off x="965200" y="5005388"/>
          <a:ext cx="57023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7" name="Equation" r:id="rId5" imgW="5702300" imgH="1384300" progId="Equation.DSMT4">
                  <p:embed/>
                </p:oleObj>
              </mc:Choice>
              <mc:Fallback>
                <p:oleObj name="Equation" r:id="rId5" imgW="5702300" imgH="138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5200" y="5005388"/>
                        <a:ext cx="57023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24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438544"/>
              </p:ext>
            </p:extLst>
          </p:nvPr>
        </p:nvGraphicFramePr>
        <p:xfrm>
          <a:off x="579605" y="1753022"/>
          <a:ext cx="8293101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2" name="Equation" r:id="rId3" imgW="8293100" imgH="1320800" progId="Equation.DSMT4">
                  <p:embed/>
                </p:oleObj>
              </mc:Choice>
              <mc:Fallback>
                <p:oleObj name="Equation" r:id="rId3" imgW="8293100" imgH="132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605" y="1753022"/>
                        <a:ext cx="8293101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892157"/>
              </p:ext>
            </p:extLst>
          </p:nvPr>
        </p:nvGraphicFramePr>
        <p:xfrm>
          <a:off x="1303387" y="3636712"/>
          <a:ext cx="6507480" cy="1129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3" name="Equation" r:id="rId5" imgW="9296400" imgH="1612900" progId="Equation.DSMT4">
                  <p:embed/>
                </p:oleObj>
              </mc:Choice>
              <mc:Fallback>
                <p:oleObj name="Equation" r:id="rId5" imgW="9296400" imgH="161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3387" y="3636712"/>
                        <a:ext cx="6507480" cy="1129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52778"/>
              </p:ext>
            </p:extLst>
          </p:nvPr>
        </p:nvGraphicFramePr>
        <p:xfrm>
          <a:off x="1374775" y="5251450"/>
          <a:ext cx="6462713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4" name="Equation" r:id="rId7" imgW="9232900" imgH="1612900" progId="Equation.DSMT4">
                  <p:embed/>
                </p:oleObj>
              </mc:Choice>
              <mc:Fallback>
                <p:oleObj name="Equation" r:id="rId7" imgW="9232900" imgH="161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4775" y="5251450"/>
                        <a:ext cx="6462713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4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Standardized test: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Approximate permutation null distribution of T by Pearson Type III Distribution with mean 0, unit variance, and </a:t>
            </a:r>
            <a:r>
              <a:rPr lang="en-US" dirty="0" err="1" smtClean="0"/>
              <a:t>skewness</a:t>
            </a:r>
            <a:endParaRPr lang="en-US" dirty="0" smtClean="0"/>
          </a:p>
          <a:p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2427"/>
              </p:ext>
            </p:extLst>
          </p:nvPr>
        </p:nvGraphicFramePr>
        <p:xfrm>
          <a:off x="4021112" y="1637966"/>
          <a:ext cx="3594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" name="Equation" r:id="rId3" imgW="3594100" imgH="647700" progId="Equation.DSMT4">
                  <p:embed/>
                </p:oleObj>
              </mc:Choice>
              <mc:Fallback>
                <p:oleObj name="Equation" r:id="rId3" imgW="35941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1112" y="1637966"/>
                        <a:ext cx="35941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178100"/>
              </p:ext>
            </p:extLst>
          </p:nvPr>
        </p:nvGraphicFramePr>
        <p:xfrm>
          <a:off x="1000124" y="4963386"/>
          <a:ext cx="53340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" name="Equation" r:id="rId5" imgW="5334000" imgH="1384300" progId="Equation.DSMT4">
                  <p:embed/>
                </p:oleObj>
              </mc:Choice>
              <mc:Fallback>
                <p:oleObj name="Equation" r:id="rId5" imgW="5334000" imgH="138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0124" y="4963386"/>
                        <a:ext cx="53340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22136"/>
              </p:ext>
            </p:extLst>
          </p:nvPr>
        </p:nvGraphicFramePr>
        <p:xfrm>
          <a:off x="5661025" y="3921884"/>
          <a:ext cx="241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8" name="Equation" r:id="rId7" imgW="241300" imgH="317500" progId="Equation.DSMT4">
                  <p:embed/>
                </p:oleObj>
              </mc:Choice>
              <mc:Fallback>
                <p:oleObj name="Equation" r:id="rId7" imgW="241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61025" y="3921884"/>
                        <a:ext cx="241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971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2019-01-19_12-17-1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"/>
          <a:stretch/>
        </p:blipFill>
        <p:spPr>
          <a:xfrm>
            <a:off x="239739" y="228600"/>
            <a:ext cx="7816557" cy="662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4952" y="389121"/>
            <a:ext cx="7040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Null Model: 10 Genes in Pathway, 300 Subjects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514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ROS/MAP cohort study of Alzheimer’s Disease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Free of </a:t>
            </a:r>
            <a:r>
              <a:rPr lang="en-US" dirty="0"/>
              <a:t>known dementia at baseline</a:t>
            </a:r>
          </a:p>
          <a:p>
            <a:endParaRPr lang="en-US" dirty="0"/>
          </a:p>
          <a:p>
            <a:r>
              <a:rPr lang="en-US" dirty="0" err="1"/>
              <a:t>Phenotyped</a:t>
            </a:r>
            <a:r>
              <a:rPr lang="en-US" dirty="0"/>
              <a:t> annually for cognitive </a:t>
            </a:r>
            <a:r>
              <a:rPr lang="en-US" dirty="0" smtClean="0"/>
              <a:t>decline</a:t>
            </a:r>
          </a:p>
          <a:p>
            <a:pPr lvl="1"/>
            <a:r>
              <a:rPr lang="en-US" dirty="0" smtClean="0"/>
              <a:t>Memory (episodic, semantic, working)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erceptual speed</a:t>
            </a:r>
            <a:endParaRPr lang="en-US" dirty="0"/>
          </a:p>
          <a:p>
            <a:pPr lvl="1"/>
            <a:r>
              <a:rPr lang="en-US" dirty="0" err="1" smtClean="0"/>
              <a:t>Visuospatial</a:t>
            </a:r>
            <a:r>
              <a:rPr lang="en-US" dirty="0" smtClean="0"/>
              <a:t> </a:t>
            </a:r>
            <a:r>
              <a:rPr lang="en-US" dirty="0"/>
              <a:t>ability</a:t>
            </a:r>
          </a:p>
          <a:p>
            <a:endParaRPr lang="en-US" dirty="0"/>
          </a:p>
          <a:p>
            <a:r>
              <a:rPr lang="en-US" dirty="0"/>
              <a:t>AD </a:t>
            </a:r>
            <a:r>
              <a:rPr lang="en-US" dirty="0" smtClean="0"/>
              <a:t>neuropathology</a:t>
            </a:r>
            <a:endParaRPr lang="en-US" dirty="0"/>
          </a:p>
          <a:p>
            <a:pPr lvl="1"/>
            <a:r>
              <a:rPr lang="el-GR" dirty="0" smtClean="0"/>
              <a:t>β</a:t>
            </a:r>
            <a:r>
              <a:rPr lang="el-GR" dirty="0"/>
              <a:t>-</a:t>
            </a:r>
            <a:r>
              <a:rPr lang="en-US" dirty="0" smtClean="0"/>
              <a:t>amyloid plaques</a:t>
            </a:r>
          </a:p>
          <a:p>
            <a:pPr lvl="1"/>
            <a:r>
              <a:rPr lang="en-US" dirty="0" smtClean="0"/>
              <a:t>Neurofibrillary tangles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2019-01-27_15-50-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/>
          <a:stretch/>
        </p:blipFill>
        <p:spPr>
          <a:xfrm>
            <a:off x="5982098" y="3782695"/>
            <a:ext cx="2704702" cy="25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Picture 3" descr="2019-01-21_19-53-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2" y="880110"/>
            <a:ext cx="7101840" cy="5476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224" y="369290"/>
            <a:ext cx="739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Power Model: 10 Genes in Pathway, 300 Subjects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916139"/>
              </p:ext>
            </p:extLst>
          </p:nvPr>
        </p:nvGraphicFramePr>
        <p:xfrm>
          <a:off x="365125" y="6123517"/>
          <a:ext cx="337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" name="Equation" r:id="rId4" imgW="3378200" imgH="431800" progId="Equation.DSMT4">
                  <p:embed/>
                </p:oleObj>
              </mc:Choice>
              <mc:Fallback>
                <p:oleObj name="Equation" r:id="rId4" imgW="3378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125" y="6123517"/>
                        <a:ext cx="3378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6523" y="5777304"/>
            <a:ext cx="429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Exposure: SNP with MAF =0.25</a:t>
            </a:r>
          </a:p>
        </p:txBody>
      </p:sp>
    </p:spTree>
    <p:extLst>
      <p:ext uri="{BB962C8B-B14F-4D97-AF65-F5344CB8AC3E}">
        <p14:creationId xmlns:p14="http://schemas.microsoft.com/office/powerpoint/2010/main" val="24191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ROS/MAP Analyses (N=565)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ost</a:t>
            </a:r>
            <a:r>
              <a:rPr lang="en-US" dirty="0"/>
              <a:t>-mortem dorsolateral prefrontal </a:t>
            </a:r>
            <a:r>
              <a:rPr lang="en-US" dirty="0" smtClean="0"/>
              <a:t>cortex</a:t>
            </a:r>
          </a:p>
          <a:p>
            <a:pPr lvl="1"/>
            <a:r>
              <a:rPr lang="en-US" dirty="0" smtClean="0"/>
              <a:t>RNA sequenced using </a:t>
            </a:r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/>
              <a:t>HiSeq</a:t>
            </a:r>
            <a:r>
              <a:rPr lang="en-US" dirty="0"/>
              <a:t> with 101-bp paired-end reads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Target coverage of 50 million reads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STAR for alignment and gene-level counts</a:t>
            </a:r>
          </a:p>
          <a:p>
            <a:endParaRPr lang="en-US" dirty="0" smtClean="0"/>
          </a:p>
          <a:p>
            <a:r>
              <a:rPr lang="en-US" dirty="0" smtClean="0"/>
              <a:t>QC</a:t>
            </a:r>
          </a:p>
          <a:p>
            <a:pPr lvl="1"/>
            <a:r>
              <a:rPr lang="en-US" dirty="0" smtClean="0"/>
              <a:t>Genes </a:t>
            </a:r>
            <a:r>
              <a:rPr lang="en-US" dirty="0"/>
              <a:t>with &lt; 1 count per million in at least 50% of the samples and with missing length and percent GC content were removed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Variance </a:t>
            </a:r>
            <a:r>
              <a:rPr lang="en-US" dirty="0"/>
              <a:t>stabilization normalization was applied to normalize for library size and enhance </a:t>
            </a:r>
            <a:r>
              <a:rPr lang="en-US" dirty="0" err="1"/>
              <a:t>homoskedasticity</a:t>
            </a:r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31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3633" y="6376139"/>
            <a:ext cx="8175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err="1" smtClean="0"/>
              <a:t>Dobin</a:t>
            </a:r>
            <a:r>
              <a:rPr lang="en-US" sz="1200" dirty="0" smtClean="0"/>
              <a:t> et al. (Bioinformatics 29: 15 )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382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ROS/MAP Analyses </a:t>
            </a:r>
            <a:r>
              <a:rPr lang="en-US" dirty="0"/>
              <a:t>(N=565)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Considered 5 different sets of gene drivers </a:t>
            </a:r>
          </a:p>
          <a:p>
            <a:pPr lvl="1"/>
            <a:r>
              <a:rPr lang="en-US" dirty="0" smtClean="0"/>
              <a:t>Synaptic Transmission pathway (6 genes)</a:t>
            </a:r>
          </a:p>
          <a:p>
            <a:pPr lvl="1"/>
            <a:r>
              <a:rPr lang="en-US" dirty="0" smtClean="0"/>
              <a:t>Mitochondrial pathway (6 genes)</a:t>
            </a:r>
          </a:p>
          <a:p>
            <a:pPr lvl="1"/>
            <a:r>
              <a:rPr lang="en-US" dirty="0" smtClean="0"/>
              <a:t>Inflammatory response (6 genes)</a:t>
            </a:r>
          </a:p>
          <a:p>
            <a:pPr lvl="1"/>
            <a:r>
              <a:rPr lang="en-US" dirty="0" smtClean="0"/>
              <a:t>Immune/microglia (3 genes)</a:t>
            </a:r>
          </a:p>
          <a:p>
            <a:pPr lvl="1"/>
            <a:r>
              <a:rPr lang="en-US" dirty="0" smtClean="0"/>
              <a:t>Neuronal (3 genes)</a:t>
            </a:r>
          </a:p>
          <a:p>
            <a:endParaRPr lang="en-US" dirty="0" smtClean="0"/>
          </a:p>
          <a:p>
            <a:r>
              <a:rPr lang="en-US" dirty="0" smtClean="0"/>
              <a:t>For each set, tested for differential co-expression with</a:t>
            </a:r>
          </a:p>
          <a:p>
            <a:pPr lvl="1"/>
            <a:r>
              <a:rPr lang="en-US" dirty="0" smtClean="0"/>
              <a:t>Episodic memory</a:t>
            </a:r>
          </a:p>
          <a:p>
            <a:pPr lvl="1"/>
            <a:r>
              <a:rPr lang="en-US" dirty="0" smtClean="0"/>
              <a:t>Beta-amyloid levels</a:t>
            </a:r>
          </a:p>
          <a:p>
            <a:pPr lvl="1"/>
            <a:r>
              <a:rPr lang="en-US" dirty="0" smtClean="0"/>
              <a:t>Neuronal tangle count</a:t>
            </a:r>
          </a:p>
          <a:p>
            <a:endParaRPr lang="en-US" dirty="0" smtClean="0"/>
          </a:p>
          <a:p>
            <a:r>
              <a:rPr lang="en-US" dirty="0" smtClean="0"/>
              <a:t>Adjusted for</a:t>
            </a:r>
          </a:p>
          <a:p>
            <a:pPr lvl="1"/>
            <a:r>
              <a:rPr lang="en-US" dirty="0" smtClean="0"/>
              <a:t>Gender, postmortem interval, age of death, RIN</a:t>
            </a:r>
          </a:p>
          <a:p>
            <a:pPr lvl="1"/>
            <a:r>
              <a:rPr lang="en-US" dirty="0" smtClean="0"/>
              <a:t>Cell-type fractions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3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ROS/MAP 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843750"/>
              </p:ext>
            </p:extLst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226"/>
                <a:gridCol w="1840930"/>
                <a:gridCol w="1920044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P-Value (DKAT)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Pathway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Episodic</a:t>
                      </a:r>
                      <a:r>
                        <a:rPr lang="en-US" baseline="0" dirty="0" smtClean="0"/>
                        <a:t>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-Amyloid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Tangles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Synaptic</a:t>
                      </a:r>
                      <a:r>
                        <a:rPr lang="en-US" baseline="0" dirty="0" smtClean="0"/>
                        <a:t> Transmission</a:t>
                      </a:r>
                      <a:r>
                        <a:rPr lang="en-US" baseline="30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Mitochondrial</a:t>
                      </a:r>
                      <a:r>
                        <a:rPr lang="en-US" baseline="30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Inflammatory</a:t>
                      </a:r>
                      <a:r>
                        <a:rPr lang="en-US" baseline="300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0.00032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Immune/Microglia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Neuronal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33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3633" y="6376139"/>
            <a:ext cx="8175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aseline="30000" dirty="0" smtClean="0"/>
              <a:t>1</a:t>
            </a:r>
            <a:r>
              <a:rPr lang="en-US" sz="1200" dirty="0" smtClean="0"/>
              <a:t>Seyfried et al. (2017; Cell Systems); 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Zhang et al. (2013; Cell)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40698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Pathway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 descr="2019-01-29_17-16-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b="4198"/>
          <a:stretch/>
        </p:blipFill>
        <p:spPr>
          <a:xfrm>
            <a:off x="457203" y="2655332"/>
            <a:ext cx="4141053" cy="3540555"/>
          </a:xfrm>
          <a:prstGeom prst="rect">
            <a:avLst/>
          </a:prstGeom>
        </p:spPr>
      </p:pic>
      <p:pic>
        <p:nvPicPr>
          <p:cNvPr id="4" name="Picture 3" descr="2019-01-29_17-18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b="5432"/>
          <a:stretch/>
        </p:blipFill>
        <p:spPr>
          <a:xfrm>
            <a:off x="4944533" y="2664907"/>
            <a:ext cx="4074908" cy="3530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9867" y="1757865"/>
            <a:ext cx="248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</a:t>
            </a:r>
            <a:r>
              <a:rPr lang="en-US" dirty="0" err="1" smtClean="0"/>
              <a:t>Tertile</a:t>
            </a:r>
            <a:r>
              <a:rPr lang="en-US" dirty="0" smtClean="0"/>
              <a:t> of Amyloid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0401" y="1740935"/>
            <a:ext cx="249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</a:t>
            </a:r>
            <a:r>
              <a:rPr lang="en-US" dirty="0" err="1" smtClean="0"/>
              <a:t>Tertile</a:t>
            </a:r>
            <a:r>
              <a:rPr lang="en-US" dirty="0" smtClean="0"/>
              <a:t> of Amyloid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0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Flexible test of co-expression</a:t>
            </a:r>
          </a:p>
          <a:p>
            <a:pPr lvl="1"/>
            <a:r>
              <a:rPr lang="en-US" dirty="0" smtClean="0"/>
              <a:t>Allows for continuous exposures and covariates</a:t>
            </a:r>
          </a:p>
          <a:p>
            <a:pPr lvl="1"/>
            <a:r>
              <a:rPr lang="en-US" dirty="0" smtClean="0"/>
              <a:t>P-values can be derived analytically</a:t>
            </a:r>
          </a:p>
          <a:p>
            <a:pPr lvl="1"/>
            <a:endParaRPr lang="en-US" dirty="0"/>
          </a:p>
          <a:p>
            <a:r>
              <a:rPr lang="en-US" dirty="0" smtClean="0"/>
              <a:t>Extendable to analysis of secondary expression data collected in case-control study</a:t>
            </a:r>
          </a:p>
          <a:p>
            <a:endParaRPr lang="en-US" dirty="0"/>
          </a:p>
          <a:p>
            <a:pPr lvl="1"/>
            <a:r>
              <a:rPr lang="en-US" dirty="0" smtClean="0"/>
              <a:t>Can use IPW weights (</a:t>
            </a:r>
            <a:r>
              <a:rPr lang="en-US" dirty="0" err="1" smtClean="0"/>
              <a:t>Schifano</a:t>
            </a:r>
            <a:r>
              <a:rPr lang="en-US" dirty="0" smtClean="0"/>
              <a:t> et al. AJHG) or propensity scores (Ray and </a:t>
            </a:r>
            <a:r>
              <a:rPr lang="en-US" dirty="0" err="1" smtClean="0"/>
              <a:t>Basu</a:t>
            </a:r>
            <a:r>
              <a:rPr lang="en-US" dirty="0" smtClean="0"/>
              <a:t>; Gen </a:t>
            </a:r>
            <a:r>
              <a:rPr lang="en-US" dirty="0" err="1" smtClean="0"/>
              <a:t>Epi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Current work: Scaling methods to larger gene sets</a:t>
            </a:r>
          </a:p>
          <a:p>
            <a:pPr lvl="1"/>
            <a:r>
              <a:rPr lang="en-US" dirty="0" smtClean="0"/>
              <a:t>ACAT to the rescue?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Epstein lab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Anke</a:t>
            </a:r>
            <a:r>
              <a:rPr lang="en-US" dirty="0" smtClean="0"/>
              <a:t> </a:t>
            </a:r>
            <a:r>
              <a:rPr lang="en-US" dirty="0" err="1" smtClean="0"/>
              <a:t>Huels</a:t>
            </a:r>
            <a:endParaRPr lang="en-US" dirty="0"/>
          </a:p>
          <a:p>
            <a:pPr lvl="1"/>
            <a:r>
              <a:rPr lang="en-US" dirty="0" smtClean="0"/>
              <a:t>Dr. Andrei </a:t>
            </a:r>
            <a:r>
              <a:rPr lang="en-US" dirty="0" err="1" smtClean="0"/>
              <a:t>Todor</a:t>
            </a:r>
            <a:endParaRPr lang="en-US" dirty="0" smtClean="0"/>
          </a:p>
          <a:p>
            <a:pPr lvl="1"/>
            <a:r>
              <a:rPr lang="en-US" dirty="0" smtClean="0"/>
              <a:t>Taylor Fischer</a:t>
            </a:r>
          </a:p>
          <a:p>
            <a:pPr lvl="1"/>
            <a:r>
              <a:rPr lang="en-US" dirty="0" smtClean="0"/>
              <a:t>Aaron </a:t>
            </a:r>
            <a:r>
              <a:rPr lang="en-US" dirty="0" err="1" smtClean="0"/>
              <a:t>Holleman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ROS/MAP study</a:t>
            </a:r>
          </a:p>
          <a:p>
            <a:pPr lvl="1"/>
            <a:r>
              <a:rPr lang="en-US" dirty="0" err="1" smtClean="0"/>
              <a:t>Aliza</a:t>
            </a:r>
            <a:r>
              <a:rPr lang="en-US" dirty="0" smtClean="0"/>
              <a:t> </a:t>
            </a:r>
            <a:r>
              <a:rPr lang="en-US" dirty="0" err="1" smtClean="0"/>
              <a:t>Wingo</a:t>
            </a:r>
            <a:endParaRPr lang="en-US" dirty="0" smtClean="0"/>
          </a:p>
          <a:p>
            <a:pPr lvl="1"/>
            <a:r>
              <a:rPr lang="en-US" dirty="0" smtClean="0"/>
              <a:t>Thomas </a:t>
            </a:r>
            <a:r>
              <a:rPr lang="en-US" dirty="0" err="1" smtClean="0"/>
              <a:t>Wingo</a:t>
            </a:r>
            <a:endParaRPr lang="en-US" dirty="0" smtClean="0"/>
          </a:p>
        </p:txBody>
      </p:sp>
      <p:pic>
        <p:nvPicPr>
          <p:cNvPr id="8" name="Content Placeholder 7" descr="2019-02-07_09-12-30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r="6931"/>
          <a:stretch/>
        </p:blipFill>
        <p:spPr>
          <a:xfrm>
            <a:off x="4657502" y="1550064"/>
            <a:ext cx="3791396" cy="513080"/>
          </a:xfrm>
        </p:spPr>
      </p:pic>
      <p:pic>
        <p:nvPicPr>
          <p:cNvPr id="6" name="Picture 5" descr="Whitehead Bldg Pho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44" y="3802217"/>
            <a:ext cx="4742056" cy="27385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 descr="Nih-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1328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7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 of Secondary Exposures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600200"/>
            <a:ext cx="8545285" cy="4525963"/>
          </a:xfrm>
        </p:spPr>
        <p:txBody>
          <a:bodyPr/>
          <a:lstStyle/>
          <a:p>
            <a:r>
              <a:rPr lang="en-US" dirty="0" smtClean="0"/>
              <a:t>Idea: Test for </a:t>
            </a:r>
            <a:r>
              <a:rPr lang="en-US" dirty="0" err="1" smtClean="0"/>
              <a:t>dysregulation</a:t>
            </a:r>
            <a:r>
              <a:rPr lang="en-US" dirty="0" smtClean="0"/>
              <a:t> patterns of secondary exposure from case-control study</a:t>
            </a:r>
          </a:p>
          <a:p>
            <a:endParaRPr lang="en-US" sz="1400" dirty="0" smtClean="0"/>
          </a:p>
          <a:p>
            <a:r>
              <a:rPr lang="en-US" dirty="0" smtClean="0"/>
              <a:t>Issue: Spurious associations possible if case-control status not accounted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8597" y="4480679"/>
            <a:ext cx="3887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Pathway gene expression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99172" y="5916639"/>
            <a:ext cx="152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Exposure</a:t>
            </a:r>
            <a:endParaRPr lang="en-US" sz="2800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3425626" y="5759753"/>
            <a:ext cx="1315690" cy="41849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3322799" y="5127472"/>
            <a:ext cx="1418517" cy="42958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1316" y="5295446"/>
            <a:ext cx="1298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Disease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39493" y="5571066"/>
            <a:ext cx="731167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5716" y="5295446"/>
            <a:ext cx="1519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Sampling</a:t>
            </a:r>
          </a:p>
          <a:p>
            <a:r>
              <a:rPr lang="en-US" sz="2800" dirty="0" smtClean="0"/>
              <a:t>indicator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470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Secondary Exposures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Covariate adjustment for disease status insufficient for resolving bias</a:t>
            </a:r>
          </a:p>
          <a:p>
            <a:endParaRPr lang="en-US" sz="1400" dirty="0"/>
          </a:p>
          <a:p>
            <a:r>
              <a:rPr lang="en-US" dirty="0" smtClean="0"/>
              <a:t>Idea: Use inverse probability weighting (IPW)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3900" dirty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Can incorporate weights into estimation equations to fit scaled marginal model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301277"/>
              </p:ext>
            </p:extLst>
          </p:nvPr>
        </p:nvGraphicFramePr>
        <p:xfrm>
          <a:off x="1625600" y="3121932"/>
          <a:ext cx="4927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" name="Equation" r:id="rId3" imgW="4927600" imgH="1155700" progId="Equation.DSMT4">
                  <p:embed/>
                </p:oleObj>
              </mc:Choice>
              <mc:Fallback>
                <p:oleObj name="Equation" r:id="rId3" imgW="49276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5600" y="3121932"/>
                        <a:ext cx="49276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6452471"/>
            <a:ext cx="8175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err="1" smtClean="0"/>
              <a:t>Schifano</a:t>
            </a:r>
            <a:r>
              <a:rPr lang="en-US" sz="1200" dirty="0" smtClean="0"/>
              <a:t> et al. (2013; AJHG)</a:t>
            </a:r>
            <a:endParaRPr lang="en-US" sz="1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04409"/>
              </p:ext>
            </p:extLst>
          </p:nvPr>
        </p:nvGraphicFramePr>
        <p:xfrm>
          <a:off x="953408" y="4738233"/>
          <a:ext cx="7251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" name="Equation" r:id="rId5" imgW="7251700" imgH="330200" progId="Equation.DSMT4">
                  <p:embed/>
                </p:oleObj>
              </mc:Choice>
              <mc:Fallback>
                <p:oleObj name="Equation" r:id="rId5" imgW="7251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3408" y="4738233"/>
                        <a:ext cx="7251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96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 descr="2019-01-21_18-07-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9" r="3002"/>
          <a:stretch/>
        </p:blipFill>
        <p:spPr>
          <a:xfrm>
            <a:off x="1018383" y="287512"/>
            <a:ext cx="7115308" cy="4551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711" y="4925106"/>
            <a:ext cx="433581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-700 cases, 300 controls</a:t>
            </a:r>
          </a:p>
          <a:p>
            <a:endParaRPr lang="en-US" sz="900" dirty="0" smtClean="0"/>
          </a:p>
          <a:p>
            <a:r>
              <a:rPr lang="en-US" dirty="0" smtClean="0"/>
              <a:t>-Disease prevalence=0.05</a:t>
            </a:r>
          </a:p>
          <a:p>
            <a:endParaRPr lang="en-US" sz="900" dirty="0" smtClean="0"/>
          </a:p>
          <a:p>
            <a:r>
              <a:rPr lang="en-US" dirty="0" smtClean="0"/>
              <a:t>-3 genes in pathway, each gene with OR=1.7 </a:t>
            </a:r>
          </a:p>
          <a:p>
            <a:endParaRPr lang="en-US" sz="900" dirty="0" smtClean="0"/>
          </a:p>
          <a:p>
            <a:r>
              <a:rPr lang="en-US" dirty="0" smtClean="0"/>
              <a:t>-SNP with MAF of 0.2 and OR=2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Possess RNA</a:t>
            </a:r>
            <a:r>
              <a:rPr lang="en-US" dirty="0"/>
              <a:t>-</a:t>
            </a:r>
            <a:r>
              <a:rPr lang="en-US" dirty="0" err="1"/>
              <a:t>seq</a:t>
            </a:r>
            <a:r>
              <a:rPr lang="en-US" dirty="0"/>
              <a:t> data from </a:t>
            </a:r>
            <a:r>
              <a:rPr lang="en-US" dirty="0" smtClean="0"/>
              <a:t>dorsolateral </a:t>
            </a:r>
            <a:r>
              <a:rPr lang="en-US" dirty="0"/>
              <a:t>prefrontal cortex (N=</a:t>
            </a:r>
            <a:r>
              <a:rPr lang="en-US" dirty="0" smtClean="0"/>
              <a:t>565)</a:t>
            </a:r>
            <a:endParaRPr lang="en-US" dirty="0"/>
          </a:p>
          <a:p>
            <a:endParaRPr lang="en-US" sz="1600" dirty="0"/>
          </a:p>
          <a:p>
            <a:r>
              <a:rPr lang="en-US" dirty="0" smtClean="0"/>
              <a:t>Previous research identified key driver genes involved in AD-related pathways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mmune </a:t>
            </a:r>
            <a:r>
              <a:rPr lang="en-US" dirty="0"/>
              <a:t>and </a:t>
            </a:r>
            <a:r>
              <a:rPr lang="en-US" dirty="0" smtClean="0"/>
              <a:t>microglia</a:t>
            </a:r>
            <a:endParaRPr lang="en-US" dirty="0"/>
          </a:p>
          <a:p>
            <a:pPr lvl="1"/>
            <a:r>
              <a:rPr lang="en-US" dirty="0" smtClean="0"/>
              <a:t>Synaptic </a:t>
            </a:r>
            <a:r>
              <a:rPr lang="en-US" dirty="0"/>
              <a:t>transmission </a:t>
            </a:r>
            <a:endParaRPr lang="en-US" dirty="0" smtClean="0"/>
          </a:p>
          <a:p>
            <a:pPr lvl="1"/>
            <a:r>
              <a:rPr lang="en-US" dirty="0" smtClean="0"/>
              <a:t>Mitochondrial function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nflammatory response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Focus: Identify risk factors that perturb co</a:t>
            </a:r>
            <a:r>
              <a:rPr lang="en-US" dirty="0"/>
              <a:t>-expression </a:t>
            </a:r>
            <a:r>
              <a:rPr lang="en-US" dirty="0" smtClean="0"/>
              <a:t>of driver genes within these pathways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4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9919" y="6376139"/>
            <a:ext cx="8175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err="1"/>
              <a:t>Seyfried</a:t>
            </a:r>
            <a:r>
              <a:rPr lang="en-US" sz="1200" dirty="0"/>
              <a:t> et al., (</a:t>
            </a:r>
            <a:r>
              <a:rPr lang="en-US" sz="1200" dirty="0" smtClean="0"/>
              <a:t>2017</a:t>
            </a:r>
            <a:r>
              <a:rPr lang="en-US" sz="1200" dirty="0"/>
              <a:t>, Cell Systems </a:t>
            </a:r>
            <a:r>
              <a:rPr lang="en-US" sz="1200" dirty="0" smtClean="0"/>
              <a:t>4: 60); Zhang et al. (2013, Cell 153: 707) </a:t>
            </a:r>
            <a:endParaRPr lang="en-US" sz="1200" dirty="0"/>
          </a:p>
        </p:txBody>
      </p:sp>
      <p:pic>
        <p:nvPicPr>
          <p:cNvPr id="7" name="Picture 6" descr="2019-01-27_16-03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30" y="3084164"/>
            <a:ext cx="3138170" cy="20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-01-17_16-23-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496"/>
            <a:ext cx="9144000" cy="376843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Co-Expression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9919" y="6376139"/>
            <a:ext cx="8175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de la </a:t>
            </a:r>
            <a:r>
              <a:rPr lang="en-US" sz="1200" dirty="0" err="1" smtClean="0"/>
              <a:t>Fuente</a:t>
            </a:r>
            <a:r>
              <a:rPr lang="en-US" sz="1200" dirty="0" smtClean="0"/>
              <a:t> (2010; Trends in Genetics)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05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GSCA method</a:t>
            </a:r>
            <a:endParaRPr lang="en-US" dirty="0" smtClean="0"/>
          </a:p>
          <a:p>
            <a:endParaRPr lang="en-US" sz="15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</a:t>
            </a:r>
            <a:r>
              <a:rPr lang="en-US" baseline="-25000" dirty="0" smtClean="0"/>
              <a:t>C</a:t>
            </a:r>
            <a:r>
              <a:rPr lang="en-US" dirty="0" smtClean="0"/>
              <a:t>: Number of gene pairs in pathway</a:t>
            </a:r>
          </a:p>
          <a:p>
            <a:pPr lvl="2"/>
            <a:r>
              <a:rPr lang="en-US" dirty="0" smtClean="0"/>
              <a:t>     : Correlation of gene pair </a:t>
            </a:r>
            <a:r>
              <a:rPr lang="en-US" i="1" dirty="0" smtClean="0"/>
              <a:t>p 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=1,</a:t>
            </a:r>
            <a:r>
              <a:rPr lang="mr-IN" dirty="0" smtClean="0"/>
              <a:t>…</a:t>
            </a:r>
            <a:r>
              <a:rPr lang="en-US" dirty="0" smtClean="0"/>
              <a:t>,</a:t>
            </a:r>
            <a:r>
              <a:rPr lang="en-US" i="1" dirty="0" smtClean="0"/>
              <a:t>P</a:t>
            </a:r>
            <a:r>
              <a:rPr lang="en-US" i="1" baseline="-25000" dirty="0" smtClean="0"/>
              <a:t>C</a:t>
            </a:r>
            <a:r>
              <a:rPr lang="en-US" dirty="0" smtClean="0"/>
              <a:t>) in sample </a:t>
            </a:r>
            <a:r>
              <a:rPr lang="en-US" i="1" dirty="0" smtClean="0"/>
              <a:t>d</a:t>
            </a:r>
            <a:endParaRPr lang="en-US" i="1" dirty="0"/>
          </a:p>
          <a:p>
            <a:pPr lvl="2"/>
            <a:r>
              <a:rPr lang="en-US" dirty="0" smtClean="0"/>
              <a:t>Use permutations to establish significance</a:t>
            </a:r>
          </a:p>
          <a:p>
            <a:endParaRPr lang="en-US" sz="1000" dirty="0" smtClean="0"/>
          </a:p>
          <a:p>
            <a:r>
              <a:rPr lang="en-US" dirty="0" err="1" smtClean="0"/>
              <a:t>Eigengenes</a:t>
            </a:r>
            <a:endParaRPr lang="en-US" dirty="0" smtClean="0"/>
          </a:p>
          <a:p>
            <a:pPr lvl="1"/>
            <a:r>
              <a:rPr lang="en-US" dirty="0" smtClean="0"/>
              <a:t>Calculate top PC of expression data in pathway</a:t>
            </a:r>
          </a:p>
          <a:p>
            <a:pPr lvl="1"/>
            <a:r>
              <a:rPr lang="en-US" dirty="0" smtClean="0"/>
              <a:t>Regress on predictors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556767"/>
              </p:ext>
            </p:extLst>
          </p:nvPr>
        </p:nvGraphicFramePr>
        <p:xfrm>
          <a:off x="1673176" y="2228850"/>
          <a:ext cx="2730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2730500" imgH="952500" progId="Equation.DSMT4">
                  <p:embed/>
                </p:oleObj>
              </mc:Choice>
              <mc:Fallback>
                <p:oleObj name="Equation" r:id="rId3" imgW="27305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3176" y="2228850"/>
                        <a:ext cx="27305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928864"/>
              </p:ext>
            </p:extLst>
          </p:nvPr>
        </p:nvGraphicFramePr>
        <p:xfrm>
          <a:off x="1673176" y="3826012"/>
          <a:ext cx="330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5" imgW="330200" imgH="584200" progId="Equation.DSMT4">
                  <p:embed/>
                </p:oleObj>
              </mc:Choice>
              <mc:Fallback>
                <p:oleObj name="Equation" r:id="rId5" imgW="3302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3176" y="3826012"/>
                        <a:ext cx="330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9919" y="6444476"/>
            <a:ext cx="8175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Choi and </a:t>
            </a:r>
            <a:r>
              <a:rPr lang="en-US" sz="1200" dirty="0" err="1" smtClean="0"/>
              <a:t>Kendziorski</a:t>
            </a:r>
            <a:r>
              <a:rPr lang="en-US" sz="1200" dirty="0" smtClean="0"/>
              <a:t> (2009; Bioinformatics); </a:t>
            </a:r>
            <a:r>
              <a:rPr lang="en-US" sz="1200" dirty="0" err="1" smtClean="0"/>
              <a:t>Langfelder</a:t>
            </a:r>
            <a:r>
              <a:rPr lang="en-US" sz="1200" dirty="0" smtClean="0"/>
              <a:t> and Horvath (2007; BMC Systems Biology)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8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                               : Expression levels for </a:t>
            </a:r>
            <a:r>
              <a:rPr lang="en-US" i="1" dirty="0" smtClean="0"/>
              <a:t>P </a:t>
            </a:r>
            <a:r>
              <a:rPr lang="en-US" dirty="0" smtClean="0"/>
              <a:t>genes</a:t>
            </a:r>
          </a:p>
          <a:p>
            <a:endParaRPr lang="en-US" dirty="0"/>
          </a:p>
          <a:p>
            <a:r>
              <a:rPr lang="en-US" dirty="0" smtClean="0"/>
              <a:t>    : Main predictor of interest</a:t>
            </a:r>
          </a:p>
          <a:p>
            <a:endParaRPr lang="en-US" dirty="0"/>
          </a:p>
          <a:p>
            <a:r>
              <a:rPr lang="en-US" dirty="0" smtClean="0"/>
              <a:t>                                     : Covariates</a:t>
            </a:r>
          </a:p>
          <a:p>
            <a:endParaRPr lang="en-US" dirty="0"/>
          </a:p>
          <a:p>
            <a:r>
              <a:rPr lang="en-US" dirty="0" smtClean="0"/>
              <a:t>Goal: Test whether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 associates with correlation among elements within </a:t>
            </a:r>
            <a:r>
              <a:rPr lang="en-US" b="1" i="1" dirty="0" err="1" smtClean="0"/>
              <a:t>Y</a:t>
            </a:r>
            <a:r>
              <a:rPr lang="en-US" b="1" i="1" baseline="-25000" dirty="0" err="1" smtClean="0"/>
              <a:t>j</a:t>
            </a:r>
            <a:r>
              <a:rPr lang="en-US" b="1" baseline="-25000" dirty="0" smtClean="0"/>
              <a:t>,</a:t>
            </a:r>
            <a:r>
              <a:rPr lang="en-US" dirty="0" smtClean="0"/>
              <a:t> adjusting for </a:t>
            </a:r>
            <a:r>
              <a:rPr lang="en-US" b="1" i="1" dirty="0" err="1" smtClean="0"/>
              <a:t>Z</a:t>
            </a:r>
            <a:r>
              <a:rPr lang="en-US" b="1" i="1" baseline="-25000" dirty="0" err="1" smtClean="0"/>
              <a:t>j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270702"/>
              </p:ext>
            </p:extLst>
          </p:nvPr>
        </p:nvGraphicFramePr>
        <p:xfrm>
          <a:off x="771525" y="1417638"/>
          <a:ext cx="2984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" name="Equation" r:id="rId3" imgW="2984500" imgH="749300" progId="Equation.DSMT4">
                  <p:embed/>
                </p:oleObj>
              </mc:Choice>
              <mc:Fallback>
                <p:oleObj name="Equation" r:id="rId3" imgW="29845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525" y="1417638"/>
                        <a:ext cx="2984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646439"/>
              </p:ext>
            </p:extLst>
          </p:nvPr>
        </p:nvGraphicFramePr>
        <p:xfrm>
          <a:off x="854075" y="2720975"/>
          <a:ext cx="368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" name="Equation" r:id="rId5" imgW="368300" imgH="571500" progId="Equation.DSMT4">
                  <p:embed/>
                </p:oleObj>
              </mc:Choice>
              <mc:Fallback>
                <p:oleObj name="Equation" r:id="rId5" imgW="3683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4075" y="2720975"/>
                        <a:ext cx="368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364515"/>
              </p:ext>
            </p:extLst>
          </p:nvPr>
        </p:nvGraphicFramePr>
        <p:xfrm>
          <a:off x="839257" y="3701438"/>
          <a:ext cx="3213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" name="Equation" r:id="rId7" imgW="3213100" imgH="749300" progId="Equation.DSMT4">
                  <p:embed/>
                </p:oleObj>
              </mc:Choice>
              <mc:Fallback>
                <p:oleObj name="Equation" r:id="rId7" imgW="32131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9257" y="3701438"/>
                        <a:ext cx="32131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09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93" y="1600200"/>
            <a:ext cx="8601389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Test whether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 smtClean="0"/>
              <a:t>associates with set of cross-product terms in </a:t>
            </a:r>
          </a:p>
          <a:p>
            <a:endParaRPr lang="en-US" sz="2600" dirty="0"/>
          </a:p>
          <a:p>
            <a:r>
              <a:rPr lang="en-US" dirty="0"/>
              <a:t>A</a:t>
            </a:r>
            <a:r>
              <a:rPr lang="en-US" dirty="0" smtClean="0"/>
              <a:t>djust </a:t>
            </a:r>
            <a:r>
              <a:rPr lang="en-US" b="1" i="1" dirty="0" err="1" smtClean="0"/>
              <a:t>Y</a:t>
            </a:r>
            <a:r>
              <a:rPr lang="en-US" b="1" i="1" baseline="-25000" dirty="0" err="1" smtClean="0"/>
              <a:t>j</a:t>
            </a:r>
            <a:r>
              <a:rPr lang="en-US" b="1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for effects of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baseline="-25000" dirty="0" smtClean="0"/>
              <a:t> </a:t>
            </a:r>
            <a:r>
              <a:rPr lang="en-US" i="1" dirty="0" smtClean="0"/>
              <a:t>, </a:t>
            </a:r>
            <a:r>
              <a:rPr lang="en-US" b="1" i="1" dirty="0" err="1" smtClean="0"/>
              <a:t>Z</a:t>
            </a:r>
            <a:r>
              <a:rPr lang="en-US" b="1" i="1" baseline="-25000" dirty="0" err="1" smtClean="0"/>
              <a:t>j</a:t>
            </a:r>
            <a:r>
              <a:rPr lang="en-US" b="1" dirty="0" smtClean="0"/>
              <a:t> </a:t>
            </a:r>
            <a:r>
              <a:rPr lang="en-US" dirty="0" smtClean="0"/>
              <a:t>on mean &amp; variance</a:t>
            </a:r>
          </a:p>
          <a:p>
            <a:pPr lvl="1"/>
            <a:r>
              <a:rPr lang="en-US" dirty="0" smtClean="0"/>
              <a:t>Can use DGLM</a:t>
            </a:r>
          </a:p>
          <a:p>
            <a:pPr lvl="1"/>
            <a:r>
              <a:rPr lang="en-US" dirty="0" smtClean="0"/>
              <a:t>Unadjusted analysis leads to misleading inference</a:t>
            </a:r>
          </a:p>
          <a:p>
            <a:pPr lvl="1"/>
            <a:endParaRPr lang="en-US" dirty="0"/>
          </a:p>
          <a:p>
            <a:r>
              <a:rPr lang="en-US" dirty="0" smtClean="0"/>
              <a:t>                                 : Standardized outcomes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817594"/>
              </p:ext>
            </p:extLst>
          </p:nvPr>
        </p:nvGraphicFramePr>
        <p:xfrm>
          <a:off x="3679044" y="1996544"/>
          <a:ext cx="2984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7" name="Equation" r:id="rId3" imgW="2984500" imgH="749300" progId="Equation.DSMT4">
                  <p:embed/>
                </p:oleObj>
              </mc:Choice>
              <mc:Fallback>
                <p:oleObj name="Equation" r:id="rId3" imgW="29845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9044" y="1996544"/>
                        <a:ext cx="2984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044933"/>
              </p:ext>
            </p:extLst>
          </p:nvPr>
        </p:nvGraphicFramePr>
        <p:xfrm>
          <a:off x="791006" y="5184175"/>
          <a:ext cx="2984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" name="Equation" r:id="rId5" imgW="2984500" imgH="749300" progId="Equation.DSMT4">
                  <p:embed/>
                </p:oleObj>
              </mc:Choice>
              <mc:Fallback>
                <p:oleObj name="Equation" r:id="rId5" imgW="29845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1006" y="5184175"/>
                        <a:ext cx="2984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80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45"/>
            <a:ext cx="8229600" cy="1143000"/>
          </a:xfrm>
        </p:spPr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399495"/>
            <a:ext cx="8871857" cy="50529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                                                     </a:t>
            </a:r>
            <a:r>
              <a:rPr lang="en-US" dirty="0"/>
              <a:t> </a:t>
            </a:r>
            <a:r>
              <a:rPr lang="en-US" dirty="0" smtClean="0"/>
              <a:t>              :  </a:t>
            </a:r>
            <a:r>
              <a:rPr lang="en-US" i="1" dirty="0" smtClean="0"/>
              <a:t>P</a:t>
            </a:r>
            <a:r>
              <a:rPr lang="en-US" i="1" baseline="-25000" dirty="0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cross products </a:t>
            </a:r>
          </a:p>
          <a:p>
            <a:endParaRPr lang="en-US" sz="1400" dirty="0"/>
          </a:p>
          <a:p>
            <a:endParaRPr lang="en-US" dirty="0" smtClean="0"/>
          </a:p>
          <a:p>
            <a:r>
              <a:rPr lang="en-US" dirty="0" smtClean="0"/>
              <a:t>Relate </a:t>
            </a:r>
            <a:r>
              <a:rPr lang="en-US" b="1" i="1" dirty="0" err="1" smtClean="0"/>
              <a:t>S</a:t>
            </a:r>
            <a:r>
              <a:rPr lang="en-US" b="1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 smtClean="0"/>
              <a:t>to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baseline="-25000" dirty="0" smtClean="0"/>
              <a:t> </a:t>
            </a:r>
            <a:r>
              <a:rPr lang="en-US" dirty="0" smtClean="0"/>
              <a:t>, </a:t>
            </a:r>
            <a:r>
              <a:rPr lang="en-US" b="1" i="1" dirty="0" err="1" smtClean="0"/>
              <a:t>Z</a:t>
            </a:r>
            <a:r>
              <a:rPr lang="en-US" b="1" i="1" baseline="-25000" dirty="0" err="1" smtClean="0"/>
              <a:t>j</a:t>
            </a:r>
            <a:r>
              <a:rPr lang="en-US" b="1" dirty="0" smtClean="0"/>
              <a:t> </a:t>
            </a:r>
            <a:r>
              <a:rPr lang="en-US" dirty="0" smtClean="0"/>
              <a:t>using scaled marginal model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Assumes predictor </a:t>
            </a:r>
            <a:r>
              <a:rPr lang="en-US" i="1" dirty="0" smtClean="0"/>
              <a:t>X</a:t>
            </a:r>
            <a:r>
              <a:rPr lang="en-US" dirty="0" smtClean="0"/>
              <a:t> has same shared effect on all cross-product terms  </a:t>
            </a:r>
          </a:p>
          <a:p>
            <a:endParaRPr lang="en-US" sz="1300" dirty="0"/>
          </a:p>
          <a:p>
            <a:pPr lvl="1"/>
            <a:r>
              <a:rPr lang="en-US" dirty="0" smtClean="0"/>
              <a:t>Accounts for dependency among cross-products using GEE framework with working correlation matrix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665E-75C6-B340-BB66-EEEA6FA0DF96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7714"/>
              </p:ext>
            </p:extLst>
          </p:nvPr>
        </p:nvGraphicFramePr>
        <p:xfrm>
          <a:off x="664635" y="1171047"/>
          <a:ext cx="533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4" name="Equation" r:id="rId3" imgW="5334000" imgH="762000" progId="Equation.DSMT4">
                  <p:embed/>
                </p:oleObj>
              </mc:Choice>
              <mc:Fallback>
                <p:oleObj name="Equation" r:id="rId3" imgW="53340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4635" y="1171047"/>
                        <a:ext cx="5334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6452471"/>
            <a:ext cx="8175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Roy et al. (2003; Biostatistics)</a:t>
            </a:r>
            <a:endParaRPr lang="en-US" sz="1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604923"/>
              </p:ext>
            </p:extLst>
          </p:nvPr>
        </p:nvGraphicFramePr>
        <p:xfrm>
          <a:off x="2659063" y="3176588"/>
          <a:ext cx="3860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5" name="Equation" r:id="rId5" imgW="3860800" imgH="1181100" progId="Equation.DSMT4">
                  <p:embed/>
                </p:oleObj>
              </mc:Choice>
              <mc:Fallback>
                <p:oleObj name="Equation" r:id="rId5" imgW="38608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9063" y="3176588"/>
                        <a:ext cx="38608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27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7170</TotalTime>
  <Words>1449</Words>
  <Application>Microsoft Macintosh PowerPoint</Application>
  <PresentationFormat>On-screen Show (4:3)</PresentationFormat>
  <Paragraphs>357</Paragraphs>
  <Slides>39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PowerPoint Presentation</vt:lpstr>
      <vt:lpstr>PowerPoint Presentation</vt:lpstr>
      <vt:lpstr>Motivating Study</vt:lpstr>
      <vt:lpstr>Motivating Study</vt:lpstr>
      <vt:lpstr>Differential Co-Expression</vt:lpstr>
      <vt:lpstr>Existing Strategies</vt:lpstr>
      <vt:lpstr>Notation</vt:lpstr>
      <vt:lpstr>Idea</vt:lpstr>
      <vt:lpstr>Idea</vt:lpstr>
      <vt:lpstr>Scaled Marginal Model</vt:lpstr>
      <vt:lpstr>Simulation Idea</vt:lpstr>
      <vt:lpstr>PowerPoint Presentation</vt:lpstr>
      <vt:lpstr>PowerPoint Presentation</vt:lpstr>
      <vt:lpstr>Another Idea</vt:lpstr>
      <vt:lpstr>Set Up</vt:lpstr>
      <vt:lpstr>Introduction</vt:lpstr>
      <vt:lpstr>Similarity Matrices</vt:lpstr>
      <vt:lpstr>KDC Test</vt:lpstr>
      <vt:lpstr>KDC Test</vt:lpstr>
      <vt:lpstr>Covariate Adjustment</vt:lpstr>
      <vt:lpstr>PowerPoint Presentation</vt:lpstr>
      <vt:lpstr>High-Dimensional Phenotypes</vt:lpstr>
      <vt:lpstr>PowerPoint Presentation</vt:lpstr>
      <vt:lpstr>DKAT</vt:lpstr>
      <vt:lpstr>DKAT</vt:lpstr>
      <vt:lpstr>DKAT</vt:lpstr>
      <vt:lpstr>DKAT</vt:lpstr>
      <vt:lpstr>DKAT</vt:lpstr>
      <vt:lpstr>PowerPoint Presentation</vt:lpstr>
      <vt:lpstr>PowerPoint Presentation</vt:lpstr>
      <vt:lpstr>ROS/MAP Analyses (N=565)</vt:lpstr>
      <vt:lpstr>ROS/MAP Analyses (N=565)</vt:lpstr>
      <vt:lpstr>ROS/MAP Results</vt:lpstr>
      <vt:lpstr>Inflammatory Pathway Results</vt:lpstr>
      <vt:lpstr>Conclusions</vt:lpstr>
      <vt:lpstr>Acknowledgements</vt:lpstr>
      <vt:lpstr>Analyses of Secondary Exposures</vt:lpstr>
      <vt:lpstr>Analysis of Secondary Exposures </vt:lpstr>
      <vt:lpstr>PowerPoint Presentation</vt:lpstr>
    </vt:vector>
  </TitlesOfParts>
  <Company>Emory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Factors Influencing Genetic and Metabolic Dysregulation</dc:title>
  <dc:creator>Mike Epstein</dc:creator>
  <cp:lastModifiedBy>Mike Epstein</cp:lastModifiedBy>
  <cp:revision>149</cp:revision>
  <dcterms:created xsi:type="dcterms:W3CDTF">2019-01-16T20:48:16Z</dcterms:created>
  <dcterms:modified xsi:type="dcterms:W3CDTF">2019-02-07T16:13:51Z</dcterms:modified>
</cp:coreProperties>
</file>