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0" r:id="rId2"/>
    <p:sldId id="301" r:id="rId3"/>
    <p:sldId id="304" r:id="rId4"/>
    <p:sldId id="282" r:id="rId5"/>
    <p:sldId id="302" r:id="rId6"/>
    <p:sldId id="303" r:id="rId7"/>
    <p:sldId id="305" r:id="rId8"/>
    <p:sldId id="307" r:id="rId9"/>
    <p:sldId id="306" r:id="rId10"/>
    <p:sldId id="292" r:id="rId11"/>
    <p:sldId id="293" r:id="rId12"/>
    <p:sldId id="294" r:id="rId13"/>
    <p:sldId id="295" r:id="rId14"/>
    <p:sldId id="308" r:id="rId15"/>
    <p:sldId id="297" r:id="rId16"/>
    <p:sldId id="298" r:id="rId17"/>
    <p:sldId id="309" r:id="rId18"/>
    <p:sldId id="310" r:id="rId19"/>
    <p:sldId id="312" r:id="rId20"/>
    <p:sldId id="311" r:id="rId21"/>
    <p:sldId id="313" r:id="rId22"/>
    <p:sldId id="315" r:id="rId23"/>
    <p:sldId id="316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2982" autoAdjust="0"/>
  </p:normalViewPr>
  <p:slideViewPr>
    <p:cSldViewPr snapToGrid="0">
      <p:cViewPr varScale="1">
        <p:scale>
          <a:sx n="85" d="100"/>
          <a:sy n="85" d="100"/>
        </p:scale>
        <p:origin x="185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52DD8-E6BB-4212-904A-93BC95CABE3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C1B9D-3718-4C07-87E4-56E1ED209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of all, I would like thank the organizers to invite to attend such a wonderful workshop.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00D65-0795-499A-B6F0-EC8F60B20F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6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start,</a:t>
            </a:r>
            <a:r>
              <a:rPr lang="en-US" baseline="0" dirty="0" smtClean="0"/>
              <a:t> I will first briefly talk about the microbiome working group in our division and projects we have been working on. </a:t>
            </a:r>
            <a:endParaRPr lang="en-US" dirty="0"/>
          </a:p>
          <a:p>
            <a:r>
              <a:rPr lang="en-US" dirty="0"/>
              <a:t>The mission of the group is to performed ……</a:t>
            </a:r>
          </a:p>
          <a:p>
            <a:endParaRPr lang="en-US" dirty="0"/>
          </a:p>
          <a:p>
            <a:r>
              <a:rPr lang="en-US" dirty="0"/>
              <a:t>This group was formed in 2010. Since then, Dr. Gail and I have been the statistical investigator</a:t>
            </a:r>
            <a:r>
              <a:rPr lang="en-US" dirty="0" smtClean="0"/>
              <a:t>, </a:t>
            </a:r>
            <a:r>
              <a:rPr lang="en-US" dirty="0" err="1"/>
              <a:t>involed</a:t>
            </a:r>
            <a:r>
              <a:rPr lang="en-US" dirty="0"/>
              <a:t> in design, bioinformatic and statistical analysis, results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66B9-8F37-45C6-B898-231F850998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C1B9D-3718-4C07-87E4-56E1ED209B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branch has been extensively collaborated with both intramural and extramural research programs. In particular, we collaborate with all branches within DCEG of NCI, playing a leadership on developing novel analytic methods to push forward </a:t>
            </a:r>
            <a:r>
              <a:rPr lang="en-US" baseline="0" dirty="0" err="1"/>
              <a:t>epiedelogical</a:t>
            </a:r>
            <a:r>
              <a:rPr lang="en-US" baseline="0" dirty="0"/>
              <a:t> studies and genomic studies. 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8AB2-EEBB-4C1E-9075-16C8A6AAEEF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07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5">
            <a:extLst>
              <a:ext uri="{FF2B5EF4-FFF2-40B4-BE49-F238E27FC236}">
                <a16:creationId xmlns:a16="http://schemas.microsoft.com/office/drawing/2014/main" xmlns="" id="{7F212150-2165-4164-8204-7A1FA87E8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EE928D-EA34-48F6-8D3B-E1EEA995CCCB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xmlns="" id="{BD85ACE4-417C-47A8-B601-F39DBE8E8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xmlns="" id="{5A08843A-3A0B-4717-AF16-9ABA0C160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Since</a:t>
            </a:r>
            <a:r>
              <a:rPr lang="en-US" altLang="en-US" baseline="0" dirty="0" smtClean="0">
                <a:latin typeface="Arial" panose="020B0604020202020204" pitchFamily="34" charset="0"/>
              </a:rPr>
              <a:t> 2014, the working group has been working on prospective studies of oral microbiome, including three cohort studies. </a:t>
            </a:r>
          </a:p>
          <a:p>
            <a:pPr eaLnBrk="1" hangingPunct="1"/>
            <a:endParaRPr lang="en-US" altLang="en-US" baseline="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baseline="0" dirty="0" smtClean="0">
                <a:latin typeface="Arial" panose="020B0604020202020204" pitchFamily="34" charset="0"/>
              </a:rPr>
              <a:t>The average is about 10 years. 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0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summarizes the number of cancer</a:t>
            </a:r>
            <a:r>
              <a:rPr lang="en-US" baseline="0" dirty="0" smtClean="0"/>
              <a:t>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C1B9D-3718-4C07-87E4-56E1ED209B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2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2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4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2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CE00-A111-47BB-B2F6-61943CF2154E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28D8-E2A5-4339-A7B2-B68BFED3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2665" y="726226"/>
            <a:ext cx="8654814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Estimate Overall Contribution of Oral Microbiome to the Risk of Developing Cancers in Prospective Studies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2196249"/>
            <a:ext cx="6768752" cy="3458110"/>
          </a:xfrm>
        </p:spPr>
        <p:txBody>
          <a:bodyPr>
            <a:normAutofit/>
          </a:bodyPr>
          <a:lstStyle/>
          <a:p>
            <a:endParaRPr lang="en-US" altLang="zh-CN" sz="2600" dirty="0"/>
          </a:p>
          <a:p>
            <a:r>
              <a:rPr lang="en-US" altLang="zh-CN" sz="2600" dirty="0" err="1"/>
              <a:t>Jianxin</a:t>
            </a:r>
            <a:r>
              <a:rPr lang="en-US" altLang="zh-CN" sz="2600" dirty="0"/>
              <a:t> Shi</a:t>
            </a:r>
          </a:p>
          <a:p>
            <a:endParaRPr lang="en-US" altLang="zh-CN" sz="2600" dirty="0"/>
          </a:p>
          <a:p>
            <a:r>
              <a:rPr lang="en-US" altLang="zh-CN" sz="2200" dirty="0"/>
              <a:t>Senior Investigator</a:t>
            </a:r>
          </a:p>
          <a:p>
            <a:r>
              <a:rPr lang="en-US" altLang="zh-CN" sz="2200" dirty="0"/>
              <a:t>Biostatistics Branch</a:t>
            </a:r>
          </a:p>
          <a:p>
            <a:r>
              <a:rPr lang="en-US" altLang="zh-CN" sz="2200" dirty="0"/>
              <a:t>Division of Cancer Epidemiology and Genetics</a:t>
            </a:r>
          </a:p>
          <a:p>
            <a:r>
              <a:rPr lang="en-US" altLang="zh-CN" sz="2200" dirty="0"/>
              <a:t>National Cancer Institute</a:t>
            </a:r>
          </a:p>
          <a:p>
            <a:endParaRPr lang="en-US" altLang="zh-CN" dirty="0"/>
          </a:p>
          <a:p>
            <a:endParaRPr lang="zh-CN" alt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C92F8D0-49FF-4870-8B83-0A3A4C7C9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244" y="1420386"/>
                <a:ext cx="8589184" cy="60404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For a microbiome </a:t>
                </a:r>
                <a:r>
                  <a:rPr lang="en-US" sz="2400" dirty="0" smtClean="0"/>
                  <a:t>study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samples,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sz="2400" dirty="0"/>
                  <a:t> denote </a:t>
                </a:r>
                <a:r>
                  <a:rPr lang="en-US" sz="2400" dirty="0" smtClean="0"/>
                  <a:t>normalized </a:t>
                </a:r>
                <a:r>
                  <a:rPr lang="en-US" sz="2400" dirty="0" smtClean="0"/>
                  <a:t>microbiome features,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log(time-to-diagnosis),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log(censoring time).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Assume </a:t>
                </a:r>
                <a:r>
                  <a:rPr lang="en-US" sz="2400" dirty="0"/>
                  <a:t>a subset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microbiome predictors are causal: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random </a:t>
                </a:r>
                <a:r>
                  <a:rPr lang="en-US" dirty="0" smtClean="0"/>
                  <a:t>effects,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sz="2400" dirty="0" smtClean="0"/>
                  <a:t>Variance </a:t>
                </a:r>
                <a:r>
                  <a:rPr lang="en-US" sz="2400" dirty="0"/>
                  <a:t>partitioning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 smtClean="0"/>
                  <a:t>Overall </a:t>
                </a:r>
                <a:r>
                  <a:rPr lang="en-US" sz="2400" dirty="0"/>
                  <a:t>contribution defined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en-US" sz="2400" b="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92F8D0-49FF-4870-8B83-0A3A4C7C9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244" y="1420386"/>
                <a:ext cx="8589184" cy="6040486"/>
              </a:xfrm>
              <a:blipFill rotWithShape="0">
                <a:blip r:embed="rId2"/>
                <a:stretch>
                  <a:fillRect l="-923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244" y="0"/>
            <a:ext cx="892775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Overall Contribution of Oral Microbiome to Risk of a Cancer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8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C68DA1-48A5-48C7-B2F5-970D2DFE59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6834"/>
                <a:ext cx="7886700" cy="61792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Let </a:t>
                </a:r>
                <a:r>
                  <a:rPr lang="en-US" sz="2400" b="1" i="1" dirty="0"/>
                  <a:t>G</a:t>
                </a:r>
                <a:r>
                  <a:rPr lang="en-US" sz="2400" i="1" baseline="-25000" dirty="0"/>
                  <a:t>N×N</a:t>
                </a:r>
                <a:r>
                  <a:rPr lang="en-US" sz="2400" b="1" dirty="0"/>
                  <a:t> </a:t>
                </a:r>
                <a:r>
                  <a:rPr lang="en-US" sz="2400" dirty="0"/>
                  <a:t>be the microbiome similarity matrix averaged over all microbiome features. We have </a:t>
                </a:r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Suppose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subjects are cases with 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the </a:t>
                </a:r>
                <a:r>
                  <a:rPr lang="en-US" sz="2400" dirty="0"/>
                  <a:t>remaining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are controls </a:t>
                </a:r>
                <a:r>
                  <a:rPr lang="en-US" sz="2400" dirty="0" smtClean="0"/>
                  <a:t>with unknown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Full likelihood function is given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𝑀𝑉𝑁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denote all parameters.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C68DA1-48A5-48C7-B2F5-970D2DFE5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6834"/>
                <a:ext cx="7886700" cy="6179299"/>
              </a:xfrm>
              <a:blipFill rotWithShape="0">
                <a:blip r:embed="rId2"/>
                <a:stretch>
                  <a:fillRect l="-1005" t="-1382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7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B05553C-54C3-4FCD-AB33-517E44DA8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951" y="505475"/>
                <a:ext cx="8482913" cy="597483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Under the EM algorithm framework, we have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400" dirty="0" smtClean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𝒎𝒊𝒔𝒔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𝑴𝑽𝑵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truncated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endParaRPr lang="en-US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Stochastic </a:t>
                </a:r>
                <a:r>
                  <a:rPr lang="en-US" sz="2400" dirty="0"/>
                  <a:t>approximation </a:t>
                </a:r>
                <a:r>
                  <a:rPr lang="en-US" sz="2400" dirty="0" smtClean="0"/>
                  <a:t>(Robbins </a:t>
                </a:r>
                <a:r>
                  <a:rPr lang="en-US" sz="2400" dirty="0"/>
                  <a:t>&amp; </a:t>
                </a:r>
                <a:r>
                  <a:rPr lang="en-US" sz="2400" dirty="0" err="1"/>
                  <a:t>Monro</a:t>
                </a:r>
                <a:r>
                  <a:rPr lang="en-US" sz="2400" dirty="0"/>
                  <a:t>, 1951)</a:t>
                </a:r>
              </a:p>
              <a:p>
                <a:pPr lvl="1"/>
                <a:endParaRPr lang="en-US" sz="2000" dirty="0" smtClean="0"/>
              </a:p>
              <a:p>
                <a:pPr lvl="2"/>
                <a:endParaRPr lang="en-US" sz="1600" dirty="0" smtClean="0"/>
              </a:p>
              <a:p>
                <a:pPr lvl="1"/>
                <a:r>
                  <a:rPr lang="en-US" sz="2000" dirty="0" smtClean="0"/>
                  <a:t>Here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satisfies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=+∞</m:t>
                        </m:r>
                      </m:e>
                    </m:nary>
                  </m:oMath>
                </a14:m>
                <a:r>
                  <a:rPr lang="en-US" sz="2000" dirty="0"/>
                  <a:t> 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&lt;+∞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  </a:t>
                </a:r>
              </a:p>
              <a:p>
                <a:pPr lvl="1"/>
                <a:r>
                  <a:rPr lang="en-US" sz="2000" b="0" dirty="0"/>
                  <a:t>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05553C-54C3-4FCD-AB33-517E44DA8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951" y="505475"/>
                <a:ext cx="8482913" cy="5974837"/>
              </a:xfrm>
              <a:blipFill rotWithShape="0">
                <a:blip r:embed="rId2"/>
                <a:stretch>
                  <a:fillRect l="-1294" t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44F82B-5216-4398-B394-80DB40108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04" y="868344"/>
            <a:ext cx="7139135" cy="708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4632ED-B300-4E27-9793-E5054C41D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48" y="4374700"/>
            <a:ext cx="7221625" cy="638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6821" y="1009306"/>
            <a:ext cx="1995616" cy="426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4E018-DA89-4290-9861-D4E123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707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Covariance Matrix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315C2B4-9396-49A8-8FAE-04B403CA2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80932"/>
                <a:ext cx="7886700" cy="4796032"/>
              </a:xfrm>
            </p:spPr>
            <p:txBody>
              <a:bodyPr/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not on boundary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r>
                  <a:rPr lang="en-US" sz="2400" dirty="0"/>
                  <a:t>), we obtain covariance matrix by the Louis’s missing-information identity (JRSSB, 1982):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is close to boundary, we use parametric bootstrap to obtain </a:t>
                </a:r>
                <a:r>
                  <a:rPr lang="en-US" sz="2400" dirty="0" smtClean="0"/>
                  <a:t>confidence </a:t>
                </a:r>
                <a:r>
                  <a:rPr lang="en-US" sz="2400" dirty="0"/>
                  <a:t>interval.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15C2B4-9396-49A8-8FAE-04B403CA2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80932"/>
                <a:ext cx="7886700" cy="4796032"/>
              </a:xfrm>
              <a:blipFill rotWithShape="0">
                <a:blip r:embed="rId2"/>
                <a:stretch>
                  <a:fillRect l="-1005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E89349-E35A-4DD8-A348-42BA3F018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2670650"/>
            <a:ext cx="6150752" cy="821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051B29-1471-4F95-9185-1731E2BBB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515" y="3423704"/>
            <a:ext cx="4084286" cy="626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3CD7A4-2F44-47FA-B676-215BC2CB8FD0}"/>
              </a:ext>
            </a:extLst>
          </p:cNvPr>
          <p:cNvSpPr txBox="1"/>
          <p:nvPr/>
        </p:nvSpPr>
        <p:spPr>
          <a:xfrm>
            <a:off x="7188447" y="2139745"/>
            <a:ext cx="171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complete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3D0B78B-EA6C-43A2-9B6B-6ACEF241651D}"/>
              </a:ext>
            </a:extLst>
          </p:cNvPr>
          <p:cNvCxnSpPr/>
          <p:nvPr/>
        </p:nvCxnSpPr>
        <p:spPr>
          <a:xfrm flipH="1">
            <a:off x="7443571" y="2450482"/>
            <a:ext cx="414603" cy="3086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74D06E-3BA0-42E7-AC4E-2EC46470A4E4}"/>
              </a:ext>
            </a:extLst>
          </p:cNvPr>
          <p:cNvSpPr txBox="1"/>
          <p:nvPr/>
        </p:nvSpPr>
        <p:spPr>
          <a:xfrm>
            <a:off x="6655926" y="3927522"/>
            <a:ext cx="209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Extra variability due </a:t>
            </a:r>
          </a:p>
          <a:p>
            <a:pPr algn="ctr"/>
            <a:r>
              <a:rPr lang="en-US" dirty="0"/>
              <a:t>to missing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760783F-2237-4ED4-8ABF-58E65D2B5692}"/>
              </a:ext>
            </a:extLst>
          </p:cNvPr>
          <p:cNvCxnSpPr>
            <a:cxnSpLocks/>
          </p:cNvCxnSpPr>
          <p:nvPr/>
        </p:nvCxnSpPr>
        <p:spPr>
          <a:xfrm flipH="1" flipV="1">
            <a:off x="6423124" y="3683244"/>
            <a:ext cx="414604" cy="26301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025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Fast Convergence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04" y="1674341"/>
            <a:ext cx="7886700" cy="580767"/>
          </a:xfrm>
        </p:spPr>
        <p:txBody>
          <a:bodyPr>
            <a:normAutofit/>
          </a:bodyPr>
          <a:lstStyle/>
          <a:p>
            <a:r>
              <a:rPr lang="en-US" b="1" dirty="0" smtClean="0"/>
              <a:t>2000 subjects, ~700-1000 controls, 1000 OTUs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7" y="2352724"/>
            <a:ext cx="4223238" cy="3862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19" y="2502242"/>
            <a:ext cx="4451964" cy="38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E26E2-7A17-4F8D-A0D7-23ED6FC8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61" y="192134"/>
            <a:ext cx="7886700" cy="7902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Simulations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xmlns="" id="{B2D1DB4B-1DCC-45BC-A060-8243BDD197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936257"/>
                  </p:ext>
                </p:extLst>
              </p:nvPr>
            </p:nvGraphicFramePr>
            <p:xfrm>
              <a:off x="1353065" y="1925403"/>
              <a:ext cx="6369909" cy="42299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6764">
                      <a:extLst>
                        <a:ext uri="{9D8B030D-6E8A-4147-A177-3AD203B41FA5}">
                          <a16:colId xmlns:a16="http://schemas.microsoft.com/office/drawing/2014/main" xmlns="" val="2284044094"/>
                        </a:ext>
                      </a:extLst>
                    </a:gridCol>
                    <a:gridCol w="2217754">
                      <a:extLst>
                        <a:ext uri="{9D8B030D-6E8A-4147-A177-3AD203B41FA5}">
                          <a16:colId xmlns:a16="http://schemas.microsoft.com/office/drawing/2014/main" xmlns="" val="1767128127"/>
                        </a:ext>
                      </a:extLst>
                    </a:gridCol>
                    <a:gridCol w="1607451">
                      <a:extLst>
                        <a:ext uri="{9D8B030D-6E8A-4147-A177-3AD203B41FA5}">
                          <a16:colId xmlns:a16="http://schemas.microsoft.com/office/drawing/2014/main" xmlns="" val="1261730133"/>
                        </a:ext>
                      </a:extLst>
                    </a:gridCol>
                    <a:gridCol w="1767940">
                      <a:extLst>
                        <a:ext uri="{9D8B030D-6E8A-4147-A177-3AD203B41FA5}">
                          <a16:colId xmlns:a16="http://schemas.microsoft.com/office/drawing/2014/main" xmlns="" val="952024180"/>
                        </a:ext>
                      </a:extLst>
                    </a:gridCol>
                  </a:tblGrid>
                  <a:tr h="2505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aseline="30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𝝀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s.d.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97560257"/>
                      </a:ext>
                    </a:extLst>
                  </a:tr>
                  <a:tr h="288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US" sz="24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Empirical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Theoretical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690299846"/>
                      </a:ext>
                    </a:extLst>
                  </a:tr>
                  <a:tr h="2358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0.029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r>
                            <a:rPr lang="en-US" sz="2400" dirty="0" smtClean="0">
                              <a:effectLst/>
                            </a:rPr>
                            <a:t>NA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NA</a:t>
                          </a: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33782890"/>
                      </a:ext>
                    </a:extLst>
                  </a:tr>
                  <a:tr h="2358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0.1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0.101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r>
                            <a:rPr lang="en-US" sz="2400" dirty="0" smtClean="0">
                              <a:effectLst/>
                            </a:rPr>
                            <a:t>0.082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0.083</a:t>
                          </a: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959121407"/>
                      </a:ext>
                    </a:extLst>
                  </a:tr>
                  <a:tr h="2358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0.2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0.195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0.081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0.080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563163806"/>
                      </a:ext>
                    </a:extLst>
                  </a:tr>
                  <a:tr h="2358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0.3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0.300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0.079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0.081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18607226"/>
                      </a:ext>
                    </a:extLst>
                  </a:tr>
                  <a:tr h="2358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0.4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0.398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0.079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0.080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159684913"/>
                      </a:ext>
                    </a:extLst>
                  </a:tr>
                  <a:tr h="2358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0.5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0.501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0.080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0.080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700180351"/>
                      </a:ext>
                    </a:extLst>
                  </a:tr>
                  <a:tr h="23583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0.6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0.600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0.076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0.079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639579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D1DB4B-1DCC-45BC-A060-8243BDD197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936257"/>
                  </p:ext>
                </p:extLst>
              </p:nvPr>
            </p:nvGraphicFramePr>
            <p:xfrm>
              <a:off x="1353065" y="1925403"/>
              <a:ext cx="6369909" cy="42052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67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284044094"/>
                        </a:ext>
                      </a:extLst>
                    </a:gridCol>
                    <a:gridCol w="22177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67128127"/>
                        </a:ext>
                      </a:extLst>
                    </a:gridCol>
                    <a:gridCol w="160745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61730133"/>
                        </a:ext>
                      </a:extLst>
                    </a:gridCol>
                    <a:gridCol w="17679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52024180"/>
                        </a:ext>
                      </a:extLst>
                    </a:gridCol>
                  </a:tblGrid>
                  <a:tr h="444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81" t="-13699" r="-721094" b="-882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5440" t="-13699" r="-153571" b="-88219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effectLst/>
                            </a:rPr>
                            <a:t>s.d.</a:t>
                          </a:r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897560257"/>
                      </a:ext>
                    </a:extLst>
                  </a:tr>
                  <a:tr h="81654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US" sz="24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Empirical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Theoretical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90299846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0.029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r>
                            <a:rPr lang="en-US" sz="2400" dirty="0" smtClean="0">
                              <a:effectLst/>
                            </a:rPr>
                            <a:t>NA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NA</a:t>
                          </a: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33782890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0.1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0.101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r>
                            <a:rPr lang="en-US" sz="2400" dirty="0" smtClean="0">
                              <a:effectLst/>
                            </a:rPr>
                            <a:t>0.082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0.083</a:t>
                          </a: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59121407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0.2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0.195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0.081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0.080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63163806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0.3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0.300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0.079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0.081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818607226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0.4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0.398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0.079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0.080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59684913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0.5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0.501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0.080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0.080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00180351"/>
                      </a:ext>
                    </a:extLst>
                  </a:tr>
                  <a:tr h="4206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0.6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0.600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0.076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0.079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395799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4F3A91-14FA-43F7-A209-EECE8A6A1D84}"/>
              </a:ext>
            </a:extLst>
          </p:cNvPr>
          <p:cNvSpPr txBox="1"/>
          <p:nvPr/>
        </p:nvSpPr>
        <p:spPr>
          <a:xfrm>
            <a:off x="2074391" y="1038384"/>
            <a:ext cx="5450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2000 subjects, ~ 700-1000 OTUs</a:t>
            </a:r>
          </a:p>
          <a:p>
            <a:r>
              <a:rPr lang="en-US" sz="2400" b="1" dirty="0" smtClean="0"/>
              <a:t>Results based on 1000 simulations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6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17C6E-C4D2-48A2-9AB6-2A7391C0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27" y="223141"/>
            <a:ext cx="7886700" cy="7537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Analyzing NCI/DCEG Case-Cohort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2553679-92AD-4CD3-820D-227197D0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99522"/>
              </p:ext>
            </p:extLst>
          </p:nvPr>
        </p:nvGraphicFramePr>
        <p:xfrm>
          <a:off x="1573504" y="4266519"/>
          <a:ext cx="5656170" cy="787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011">
                  <a:extLst>
                    <a:ext uri="{9D8B030D-6E8A-4147-A177-3AD203B41FA5}">
                      <a16:colId xmlns:a16="http://schemas.microsoft.com/office/drawing/2014/main" xmlns="" val="3869793041"/>
                    </a:ext>
                  </a:extLst>
                </a:gridCol>
                <a:gridCol w="669133">
                  <a:extLst>
                    <a:ext uri="{9D8B030D-6E8A-4147-A177-3AD203B41FA5}">
                      <a16:colId xmlns:a16="http://schemas.microsoft.com/office/drawing/2014/main" xmlns="" val="57900972"/>
                    </a:ext>
                  </a:extLst>
                </a:gridCol>
                <a:gridCol w="584054">
                  <a:extLst>
                    <a:ext uri="{9D8B030D-6E8A-4147-A177-3AD203B41FA5}">
                      <a16:colId xmlns:a16="http://schemas.microsoft.com/office/drawing/2014/main" xmlns="" val="4129395351"/>
                    </a:ext>
                  </a:extLst>
                </a:gridCol>
                <a:gridCol w="613181">
                  <a:extLst>
                    <a:ext uri="{9D8B030D-6E8A-4147-A177-3AD203B41FA5}">
                      <a16:colId xmlns:a16="http://schemas.microsoft.com/office/drawing/2014/main" xmlns="" val="433127447"/>
                    </a:ext>
                  </a:extLst>
                </a:gridCol>
                <a:gridCol w="1132084">
                  <a:extLst>
                    <a:ext uri="{9D8B030D-6E8A-4147-A177-3AD203B41FA5}">
                      <a16:colId xmlns:a16="http://schemas.microsoft.com/office/drawing/2014/main" xmlns="" val="2996445221"/>
                    </a:ext>
                  </a:extLst>
                </a:gridCol>
                <a:gridCol w="1172707">
                  <a:extLst>
                    <a:ext uri="{9D8B030D-6E8A-4147-A177-3AD203B41FA5}">
                      <a16:colId xmlns:a16="http://schemas.microsoft.com/office/drawing/2014/main" xmlns="" val="2335552900"/>
                    </a:ext>
                  </a:extLst>
                </a:gridCol>
              </a:tblGrid>
              <a:tr h="262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PLCO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AHS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ARPP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Combined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95% 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4182002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Lung cancer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6.8% (3.2%)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(0.6%,13.5%)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4099691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Colorectal  </a:t>
                      </a:r>
                      <a:r>
                        <a:rPr lang="en-US" sz="1400" dirty="0">
                          <a:effectLst/>
                        </a:rPr>
                        <a:t>cancer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0.3% (2.4%)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(0.0%,  4.7%)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91748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388E51-5C36-40D9-9EB7-D203B84DDB3F}"/>
              </a:ext>
            </a:extLst>
          </p:cNvPr>
          <p:cNvSpPr txBox="1"/>
          <p:nvPr/>
        </p:nvSpPr>
        <p:spPr>
          <a:xfrm>
            <a:off x="1203767" y="3962028"/>
            <a:ext cx="6388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Relative abundance (RA) of OTUs (average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RA&gt;0.05%,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~1000-1500 OTUs)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FF73F4-711B-4B6E-9D67-C8A91FBA49ED}"/>
              </a:ext>
            </a:extLst>
          </p:cNvPr>
          <p:cNvSpPr txBox="1"/>
          <p:nvPr/>
        </p:nvSpPr>
        <p:spPr>
          <a:xfrm>
            <a:off x="1170015" y="5197161"/>
            <a:ext cx="6456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absence (PA) of OTUs (average PA&gt;0.5%, ~1000-1500 OTUs)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B42CFBD-7068-4B1F-8162-9F1655083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27581"/>
              </p:ext>
            </p:extLst>
          </p:nvPr>
        </p:nvGraphicFramePr>
        <p:xfrm>
          <a:off x="1573503" y="5526746"/>
          <a:ext cx="5619431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324">
                  <a:extLst>
                    <a:ext uri="{9D8B030D-6E8A-4147-A177-3AD203B41FA5}">
                      <a16:colId xmlns:a16="http://schemas.microsoft.com/office/drawing/2014/main" xmlns="" val="2659564415"/>
                    </a:ext>
                  </a:extLst>
                </a:gridCol>
                <a:gridCol w="667521">
                  <a:extLst>
                    <a:ext uri="{9D8B030D-6E8A-4147-A177-3AD203B41FA5}">
                      <a16:colId xmlns:a16="http://schemas.microsoft.com/office/drawing/2014/main" xmlns="" val="2637764113"/>
                    </a:ext>
                  </a:extLst>
                </a:gridCol>
                <a:gridCol w="582647">
                  <a:extLst>
                    <a:ext uri="{9D8B030D-6E8A-4147-A177-3AD203B41FA5}">
                      <a16:colId xmlns:a16="http://schemas.microsoft.com/office/drawing/2014/main" xmlns="" val="1353308278"/>
                    </a:ext>
                  </a:extLst>
                </a:gridCol>
                <a:gridCol w="639994">
                  <a:extLst>
                    <a:ext uri="{9D8B030D-6E8A-4147-A177-3AD203B41FA5}">
                      <a16:colId xmlns:a16="http://schemas.microsoft.com/office/drawing/2014/main" xmlns="" val="3020470847"/>
                    </a:ext>
                  </a:extLst>
                </a:gridCol>
                <a:gridCol w="1101065">
                  <a:extLst>
                    <a:ext uri="{9D8B030D-6E8A-4147-A177-3AD203B41FA5}">
                      <a16:colId xmlns:a16="http://schemas.microsoft.com/office/drawing/2014/main" xmlns="" val="1769693533"/>
                    </a:ext>
                  </a:extLst>
                </a:gridCol>
                <a:gridCol w="1182880">
                  <a:extLst>
                    <a:ext uri="{9D8B030D-6E8A-4147-A177-3AD203B41FA5}">
                      <a16:colId xmlns:a16="http://schemas.microsoft.com/office/drawing/2014/main" xmlns="" val="1198009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PLCO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AHS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ARPP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Combined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95% 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331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Lung cancer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10.9% (3.9%)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</a:rPr>
                        <a:t>(3.3%, 18.5%)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790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Colorectal </a:t>
                      </a:r>
                      <a:r>
                        <a:rPr lang="en-US" sz="1400" dirty="0">
                          <a:effectLst/>
                        </a:rPr>
                        <a:t>cancer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0.4% (2.7%)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(0.0%, 5.7%)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59849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D3C9F1-9510-425E-BD9C-9C90AA6FE0C0}"/>
              </a:ext>
            </a:extLst>
          </p:cNvPr>
          <p:cNvSpPr/>
          <p:nvPr/>
        </p:nvSpPr>
        <p:spPr>
          <a:xfrm>
            <a:off x="1088009" y="6550223"/>
            <a:ext cx="6869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Adjusted for smoking behavior, including status, intensity, initiation age and quit time.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563B370-7036-4DDF-ADE5-9435F479491A}"/>
              </a:ext>
            </a:extLst>
          </p:cNvPr>
          <p:cNvGrpSpPr/>
          <p:nvPr/>
        </p:nvGrpSpPr>
        <p:grpSpPr>
          <a:xfrm>
            <a:off x="104970" y="1015252"/>
            <a:ext cx="9144000" cy="2411791"/>
            <a:chOff x="104970" y="1015252"/>
            <a:chExt cx="9144000" cy="24117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DAADC3C-5E15-47BD-9A2D-5A4D888E4782}"/>
                </a:ext>
              </a:extLst>
            </p:cNvPr>
            <p:cNvGrpSpPr/>
            <p:nvPr/>
          </p:nvGrpSpPr>
          <p:grpSpPr>
            <a:xfrm>
              <a:off x="104970" y="1015252"/>
              <a:ext cx="4425061" cy="2411791"/>
              <a:chOff x="135467" y="1580900"/>
              <a:chExt cx="4593721" cy="250691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22CE93C4-690F-42C3-853C-FC065076A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467" y="1580900"/>
                <a:ext cx="4593721" cy="2506911"/>
              </a:xfrm>
              <a:prstGeom prst="rect">
                <a:avLst/>
              </a:prstGeom>
            </p:spPr>
          </p:pic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xmlns="" id="{D346D7E0-6301-455C-8FCC-0E41325EA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7277" y="2680725"/>
                <a:ext cx="719797" cy="191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sz="900" b="1" dirty="0">
                    <a:solidFill>
                      <a:schemeClr val="bg1"/>
                    </a:solidFill>
                  </a:rPr>
                  <a:t>    2004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FA4E2A7-09F4-401C-9CC2-88A9D2926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6284" y="1187990"/>
              <a:ext cx="4772686" cy="20910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A956D7D-EEF4-423E-95DD-5A0445A0A170}"/>
                </a:ext>
              </a:extLst>
            </p:cNvPr>
            <p:cNvSpPr txBox="1"/>
            <p:nvPr/>
          </p:nvSpPr>
          <p:spPr>
            <a:xfrm>
              <a:off x="4581748" y="1494574"/>
              <a:ext cx="4410919" cy="41090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72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0144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+mn-lt"/>
              </a:rPr>
              <a:t>Refined Microbiome Features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69308"/>
                <a:ext cx="7886700" cy="4607655"/>
              </a:xfrm>
            </p:spPr>
            <p:txBody>
              <a:bodyPr/>
              <a:lstStyle/>
              <a:p>
                <a:r>
                  <a:rPr lang="en-US" b="1" dirty="0" smtClean="0"/>
                  <a:t>Compositional feature</a:t>
                </a:r>
              </a:p>
              <a:p>
                <a:pPr lvl="1"/>
                <a:r>
                  <a:rPr lang="en-US" dirty="0" smtClean="0"/>
                  <a:t>Two transformations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CLR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Results unchanged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Presence/absence analysis</a:t>
                </a:r>
              </a:p>
              <a:p>
                <a:pPr lvl="1"/>
                <a:r>
                  <a:rPr lang="en-US" b="0" dirty="0" smtClean="0"/>
                  <a:t>Underlying relative abundance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𝐵𝑖𝑛𝑜𝑚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as microbiome features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69308"/>
                <a:ext cx="7886700" cy="4607655"/>
              </a:xfrm>
              <a:blipFill rotWithShape="0">
                <a:blip r:embed="rId2"/>
                <a:stretch>
                  <a:fillRect l="-1391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59" y="111815"/>
            <a:ext cx="83284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Overall Oral Microbiome Contribution Under a Proportional Hazard Model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3059" y="1825625"/>
                <a:ext cx="85570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We assume the following Cox </a:t>
                </a:r>
                <a:r>
                  <a:rPr lang="en-US" sz="2400" dirty="0"/>
                  <a:t>proportional hazards model </a:t>
                </a: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𝑖𝑚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059" y="1825625"/>
                <a:ext cx="8557055" cy="4351338"/>
              </a:xfrm>
              <a:blipFill rotWithShape="0">
                <a:blip r:embed="rId2"/>
                <a:stretch>
                  <a:fillRect l="-99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9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59" y="111815"/>
            <a:ext cx="83284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Overall Oral Microbiome Contribution Under a Proportional Hazard Model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3059" y="1825625"/>
                <a:ext cx="85570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We assume the following Cox </a:t>
                </a:r>
                <a:r>
                  <a:rPr lang="en-US" sz="2400" dirty="0"/>
                  <a:t>proportional hazards model </a:t>
                </a: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𝑖𝑚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Under an exponential model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we can show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059" y="1825625"/>
                <a:ext cx="8557055" cy="4351338"/>
              </a:xfrm>
              <a:blipFill rotWithShape="0">
                <a:blip r:embed="rId2"/>
                <a:stretch>
                  <a:fillRect l="-99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4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DB7CF-B322-4036-B2BF-EC87D4DB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84" y="176065"/>
            <a:ext cx="7886700" cy="1630017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latin typeface="+mn-lt"/>
              </a:rPr>
              <a:t>NCI/DCEG Microbiome Working Group: Moving Microbiome Research into Population Studies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76AC50-771A-4C8D-813E-A8B2421E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4" y="2391928"/>
            <a:ext cx="7500876" cy="3325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764F21-771F-43FF-A847-31FA54F00AF9}"/>
              </a:ext>
            </a:extLst>
          </p:cNvPr>
          <p:cNvSpPr txBox="1"/>
          <p:nvPr/>
        </p:nvSpPr>
        <p:spPr>
          <a:xfrm>
            <a:off x="923361" y="5821239"/>
            <a:ext cx="763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 </a:t>
            </a:r>
            <a:r>
              <a:rPr lang="en-US" b="1" dirty="0"/>
              <a:t>high-quality population studies to better understand cancer etiology, </a:t>
            </a:r>
          </a:p>
          <a:p>
            <a:r>
              <a:rPr lang="en-US" b="1" dirty="0"/>
              <a:t>to improve risk prediction and prevention of cancers.</a:t>
            </a:r>
          </a:p>
        </p:txBody>
      </p:sp>
    </p:spTree>
    <p:extLst>
      <p:ext uri="{BB962C8B-B14F-4D97-AF65-F5344CB8AC3E}">
        <p14:creationId xmlns:p14="http://schemas.microsoft.com/office/powerpoint/2010/main" val="9478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59" y="111815"/>
            <a:ext cx="83284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Overall Oral Microbiome Contribution Under a Proportional Hazard Model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3059" y="1825625"/>
                <a:ext cx="85570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We assume the following Cox </a:t>
                </a:r>
                <a:r>
                  <a:rPr lang="en-US" sz="2400" dirty="0"/>
                  <a:t>proportional hazards model </a:t>
                </a: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𝑖𝑚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Under an exponential model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we can show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  <a:p>
                <a:r>
                  <a:rPr lang="en-US" sz="2400" dirty="0" smtClean="0"/>
                  <a:t>Overall contribution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1.68+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1.68+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f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059" y="1825625"/>
                <a:ext cx="8557055" cy="4351338"/>
              </a:xfrm>
              <a:blipFill rotWithShape="0">
                <a:blip r:embed="rId2"/>
                <a:stretch>
                  <a:fillRect l="-114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659395" y="4683211"/>
            <a:ext cx="1791729" cy="815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789" y="5647029"/>
            <a:ext cx="6032157" cy="815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59" y="111815"/>
            <a:ext cx="83284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Overall Oral Microbiome Contribution Under a Proportional Hazard Model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3059" y="1825625"/>
                <a:ext cx="85570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We assume the following Cox </a:t>
                </a:r>
                <a:r>
                  <a:rPr lang="en-US" sz="2400" dirty="0"/>
                  <a:t>proportional hazards model </a:t>
                </a: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𝑖𝑚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Under an exponential model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we can show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  <a:p>
                <a:r>
                  <a:rPr lang="en-US" sz="2400" dirty="0" smtClean="0"/>
                  <a:t>Overall contribution defined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1.68+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1.68+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f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059" y="1825625"/>
                <a:ext cx="8557055" cy="4351338"/>
              </a:xfrm>
              <a:blipFill rotWithShape="0">
                <a:blip r:embed="rId2"/>
                <a:stretch>
                  <a:fillRect l="-1140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13005" y="5609968"/>
            <a:ext cx="3892379" cy="364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362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Parameters Estimate</a:t>
            </a:r>
            <a:endParaRPr lang="en-US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8524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Dr. Sung </a:t>
                </a:r>
                <a:r>
                  <a:rPr lang="en-US" sz="2400" dirty="0" err="1"/>
                  <a:t>Duk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Kim estimated parameters using Gipps sampling: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85240"/>
              </a:xfrm>
              <a:blipFill rotWithShape="0">
                <a:blip r:embed="rId2"/>
                <a:stretch>
                  <a:fillRect l="-1005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93" y="2292693"/>
            <a:ext cx="1524000" cy="133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FF73F4-711B-4B6E-9D67-C8A91FBA49ED}"/>
              </a:ext>
            </a:extLst>
          </p:cNvPr>
          <p:cNvSpPr txBox="1"/>
          <p:nvPr/>
        </p:nvSpPr>
        <p:spPr>
          <a:xfrm>
            <a:off x="1186249" y="3095423"/>
            <a:ext cx="4017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results for lung cancer, ~1500 OTUs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xmlns="" id="{BB42CFBD-7068-4B1F-8162-9F1655083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638011"/>
                  </p:ext>
                </p:extLst>
              </p:nvPr>
            </p:nvGraphicFramePr>
            <p:xfrm>
              <a:off x="1186249" y="3469347"/>
              <a:ext cx="5370531" cy="7415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4086">
                      <a:extLst>
                        <a:ext uri="{9D8B030D-6E8A-4147-A177-3AD203B41FA5}">
                          <a16:colId xmlns:a16="http://schemas.microsoft.com/office/drawing/2014/main" xmlns="" val="2659564415"/>
                        </a:ext>
                      </a:extLst>
                    </a:gridCol>
                    <a:gridCol w="722871">
                      <a:extLst>
                        <a:ext uri="{9D8B030D-6E8A-4147-A177-3AD203B41FA5}">
                          <a16:colId xmlns:a16="http://schemas.microsoft.com/office/drawing/2014/main" xmlns="" val="2637764113"/>
                        </a:ext>
                      </a:extLst>
                    </a:gridCol>
                    <a:gridCol w="623404">
                      <a:extLst>
                        <a:ext uri="{9D8B030D-6E8A-4147-A177-3AD203B41FA5}">
                          <a16:colId xmlns:a16="http://schemas.microsoft.com/office/drawing/2014/main" xmlns="" val="1353308278"/>
                        </a:ext>
                      </a:extLst>
                    </a:gridCol>
                    <a:gridCol w="816110">
                      <a:extLst>
                        <a:ext uri="{9D8B030D-6E8A-4147-A177-3AD203B41FA5}">
                          <a16:colId xmlns:a16="http://schemas.microsoft.com/office/drawing/2014/main" xmlns="" val="3020470847"/>
                        </a:ext>
                      </a:extLst>
                    </a:gridCol>
                    <a:gridCol w="1404060">
                      <a:extLst>
                        <a:ext uri="{9D8B030D-6E8A-4147-A177-3AD203B41FA5}">
                          <a16:colId xmlns:a16="http://schemas.microsoft.com/office/drawing/2014/main" xmlns="" val="176969353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𝝉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oMath>
                          </a14:m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by method 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833174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</a:t>
                          </a:r>
                          <a:r>
                            <a:rPr lang="en-US" sz="1400" baseline="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abundances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6.1%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6.8%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379024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Presence/absence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9.8%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10.9%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815984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xmlns="" id="{BB42CFBD-7068-4B1F-8162-9F1655083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638011"/>
                  </p:ext>
                </p:extLst>
              </p:nvPr>
            </p:nvGraphicFramePr>
            <p:xfrm>
              <a:off x="1186249" y="3469347"/>
              <a:ext cx="5370531" cy="7415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4086">
                      <a:extLst>
                        <a:ext uri="{9D8B030D-6E8A-4147-A177-3AD203B41FA5}">
                          <a16:colId xmlns:a16="http://schemas.microsoft.com/office/drawing/2014/main" xmlns="" val="2659564415"/>
                        </a:ext>
                      </a:extLst>
                    </a:gridCol>
                    <a:gridCol w="722871">
                      <a:extLst>
                        <a:ext uri="{9D8B030D-6E8A-4147-A177-3AD203B41FA5}">
                          <a16:colId xmlns:a16="http://schemas.microsoft.com/office/drawing/2014/main" xmlns="" val="2637764113"/>
                        </a:ext>
                      </a:extLst>
                    </a:gridCol>
                    <a:gridCol w="623404">
                      <a:extLst>
                        <a:ext uri="{9D8B030D-6E8A-4147-A177-3AD203B41FA5}">
                          <a16:colId xmlns:a16="http://schemas.microsoft.com/office/drawing/2014/main" xmlns="" val="1353308278"/>
                        </a:ext>
                      </a:extLst>
                    </a:gridCol>
                    <a:gridCol w="816110">
                      <a:extLst>
                        <a:ext uri="{9D8B030D-6E8A-4147-A177-3AD203B41FA5}">
                          <a16:colId xmlns:a16="http://schemas.microsoft.com/office/drawing/2014/main" xmlns="" val="3020470847"/>
                        </a:ext>
                      </a:extLst>
                    </a:gridCol>
                    <a:gridCol w="1404060">
                      <a:extLst>
                        <a:ext uri="{9D8B030D-6E8A-4147-A177-3AD203B41FA5}">
                          <a16:colId xmlns:a16="http://schemas.microsoft.com/office/drawing/2014/main" xmlns="" val="1769693533"/>
                        </a:ext>
                      </a:extLst>
                    </a:gridCol>
                  </a:tblGrid>
                  <a:tr h="2508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49580" t="-14634" r="-395798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407843" t="-14634" r="-361765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6567" t="-14634" r="-175373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82251" t="-14634" r="-1732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83317461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</a:t>
                          </a:r>
                          <a:r>
                            <a:rPr lang="en-US" sz="1400" baseline="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abundances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6.1%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6.8%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37902479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Presence/absence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9.8%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10.9%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815984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5203439" y="3469347"/>
            <a:ext cx="1353341" cy="74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362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Parameters Estimate</a:t>
            </a:r>
            <a:endParaRPr lang="en-US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78524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Dr. Sung </a:t>
                </a:r>
                <a:r>
                  <a:rPr lang="en-US" sz="2400" dirty="0" err="1"/>
                  <a:t>Duk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Kim estimated parameters using Gipps sampling: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Results robust to other survival distributions and piece-wise constant function. </a:t>
                </a:r>
              </a:p>
              <a:p>
                <a:r>
                  <a:rPr lang="en-US" sz="2400" dirty="0" smtClean="0"/>
                  <a:t>Ongoing: Estimate number of discoveries and risk prediction based on estimated effect size distribution (</a:t>
                </a:r>
                <a:r>
                  <a:rPr lang="en-US" sz="1800" i="1" dirty="0" smtClean="0"/>
                  <a:t>Park et al, NG, 2013</a:t>
                </a:r>
                <a:r>
                  <a:rPr lang="en-US" sz="2400" dirty="0" smtClean="0"/>
                  <a:t>)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785240"/>
              </a:xfrm>
              <a:blipFill rotWithShape="0">
                <a:blip r:embed="rId2"/>
                <a:stretch>
                  <a:fillRect l="-1005" t="-1783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93" y="2292693"/>
            <a:ext cx="1524000" cy="133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FF73F4-711B-4B6E-9D67-C8A91FBA49ED}"/>
              </a:ext>
            </a:extLst>
          </p:cNvPr>
          <p:cNvSpPr txBox="1"/>
          <p:nvPr/>
        </p:nvSpPr>
        <p:spPr>
          <a:xfrm>
            <a:off x="1186249" y="3095423"/>
            <a:ext cx="4017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results for lung cancer, ~1500 OTUs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xmlns="" id="{BB42CFBD-7068-4B1F-8162-9F1655083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638011"/>
                  </p:ext>
                </p:extLst>
              </p:nvPr>
            </p:nvGraphicFramePr>
            <p:xfrm>
              <a:off x="1186249" y="3469347"/>
              <a:ext cx="5370531" cy="7415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4086">
                      <a:extLst>
                        <a:ext uri="{9D8B030D-6E8A-4147-A177-3AD203B41FA5}">
                          <a16:colId xmlns:a16="http://schemas.microsoft.com/office/drawing/2014/main" xmlns="" val="2659564415"/>
                        </a:ext>
                      </a:extLst>
                    </a:gridCol>
                    <a:gridCol w="722871">
                      <a:extLst>
                        <a:ext uri="{9D8B030D-6E8A-4147-A177-3AD203B41FA5}">
                          <a16:colId xmlns:a16="http://schemas.microsoft.com/office/drawing/2014/main" xmlns="" val="2637764113"/>
                        </a:ext>
                      </a:extLst>
                    </a:gridCol>
                    <a:gridCol w="623404">
                      <a:extLst>
                        <a:ext uri="{9D8B030D-6E8A-4147-A177-3AD203B41FA5}">
                          <a16:colId xmlns:a16="http://schemas.microsoft.com/office/drawing/2014/main" xmlns="" val="1353308278"/>
                        </a:ext>
                      </a:extLst>
                    </a:gridCol>
                    <a:gridCol w="816110">
                      <a:extLst>
                        <a:ext uri="{9D8B030D-6E8A-4147-A177-3AD203B41FA5}">
                          <a16:colId xmlns:a16="http://schemas.microsoft.com/office/drawing/2014/main" xmlns="" val="3020470847"/>
                        </a:ext>
                      </a:extLst>
                    </a:gridCol>
                    <a:gridCol w="1404060">
                      <a:extLst>
                        <a:ext uri="{9D8B030D-6E8A-4147-A177-3AD203B41FA5}">
                          <a16:colId xmlns:a16="http://schemas.microsoft.com/office/drawing/2014/main" xmlns="" val="176969353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𝝉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oMath>
                          </a14:m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by method 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9833174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</a:t>
                          </a:r>
                          <a:r>
                            <a:rPr lang="en-US" sz="1400" baseline="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abundances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6.1%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6.8%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3790247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Presence/absence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9.8%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10.9%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815984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xmlns="" id="{BB42CFBD-7068-4B1F-8162-9F1655083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638011"/>
                  </p:ext>
                </p:extLst>
              </p:nvPr>
            </p:nvGraphicFramePr>
            <p:xfrm>
              <a:off x="1186249" y="3469347"/>
              <a:ext cx="5370531" cy="7415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4086">
                      <a:extLst>
                        <a:ext uri="{9D8B030D-6E8A-4147-A177-3AD203B41FA5}">
                          <a16:colId xmlns:a16="http://schemas.microsoft.com/office/drawing/2014/main" xmlns="" val="2659564415"/>
                        </a:ext>
                      </a:extLst>
                    </a:gridCol>
                    <a:gridCol w="722871">
                      <a:extLst>
                        <a:ext uri="{9D8B030D-6E8A-4147-A177-3AD203B41FA5}">
                          <a16:colId xmlns:a16="http://schemas.microsoft.com/office/drawing/2014/main" xmlns="" val="2637764113"/>
                        </a:ext>
                      </a:extLst>
                    </a:gridCol>
                    <a:gridCol w="623404">
                      <a:extLst>
                        <a:ext uri="{9D8B030D-6E8A-4147-A177-3AD203B41FA5}">
                          <a16:colId xmlns:a16="http://schemas.microsoft.com/office/drawing/2014/main" xmlns="" val="1353308278"/>
                        </a:ext>
                      </a:extLst>
                    </a:gridCol>
                    <a:gridCol w="816110">
                      <a:extLst>
                        <a:ext uri="{9D8B030D-6E8A-4147-A177-3AD203B41FA5}">
                          <a16:colId xmlns:a16="http://schemas.microsoft.com/office/drawing/2014/main" xmlns="" val="3020470847"/>
                        </a:ext>
                      </a:extLst>
                    </a:gridCol>
                    <a:gridCol w="1404060">
                      <a:extLst>
                        <a:ext uri="{9D8B030D-6E8A-4147-A177-3AD203B41FA5}">
                          <a16:colId xmlns:a16="http://schemas.microsoft.com/office/drawing/2014/main" xmlns="" val="1769693533"/>
                        </a:ext>
                      </a:extLst>
                    </a:gridCol>
                  </a:tblGrid>
                  <a:tr h="2508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49580" t="-14634" r="-395798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407843" t="-14634" r="-361765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6567" t="-14634" r="-175373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82251" t="-14634" r="-1732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83317461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</a:t>
                          </a:r>
                          <a:r>
                            <a:rPr lang="en-US" sz="1400" baseline="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abundances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6.1%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6.8%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37902479"/>
                      </a:ext>
                    </a:extLst>
                  </a:tr>
                  <a:tr h="24536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Presence/absence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9.8%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 panose="020F0502020204030204" pitchFamily="34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10.9%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815984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63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06" y="60227"/>
            <a:ext cx="8604294" cy="868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latin typeface="+mn-lt"/>
              </a:rPr>
              <a:t>Summary</a:t>
            </a:r>
            <a:endParaRPr lang="en-US" sz="40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506" y="1053137"/>
            <a:ext cx="8872308" cy="5612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ym typeface="Wingdings" panose="05000000000000000000" pitchFamily="2" charset="2"/>
              </a:rPr>
              <a:t>Estimating </a:t>
            </a:r>
            <a:r>
              <a:rPr lang="en-US" sz="2200" b="1" dirty="0">
                <a:sym typeface="Wingdings" panose="05000000000000000000" pitchFamily="2" charset="2"/>
              </a:rPr>
              <a:t>overall contribution of </a:t>
            </a:r>
            <a:r>
              <a:rPr lang="en-US" sz="2200" b="1" dirty="0" smtClean="0">
                <a:sym typeface="Wingdings" panose="05000000000000000000" pitchFamily="2" charset="2"/>
              </a:rPr>
              <a:t>microbiome and the association architecture </a:t>
            </a:r>
            <a:r>
              <a:rPr lang="en-US" sz="2200" b="1" dirty="0">
                <a:sym typeface="Wingdings" panose="05000000000000000000" pitchFamily="2" charset="2"/>
              </a:rPr>
              <a:t>is crucial for </a:t>
            </a:r>
            <a:r>
              <a:rPr lang="en-US" sz="2200" b="1" dirty="0" smtClean="0">
                <a:sym typeface="Wingdings" panose="05000000000000000000" pitchFamily="2" charset="2"/>
              </a:rPr>
              <a:t>planning, statistically </a:t>
            </a:r>
            <a:r>
              <a:rPr lang="en-US" sz="2200" b="1" dirty="0">
                <a:sym typeface="Wingdings" panose="05000000000000000000" pitchFamily="2" charset="2"/>
              </a:rPr>
              <a:t>&amp; </a:t>
            </a:r>
            <a:r>
              <a:rPr lang="en-US" sz="2200" b="1" dirty="0" smtClean="0">
                <a:sym typeface="Wingdings" panose="05000000000000000000" pitchFamily="2" charset="2"/>
              </a:rPr>
              <a:t>financially, </a:t>
            </a:r>
            <a:r>
              <a:rPr lang="en-US" sz="2200" b="1" dirty="0">
                <a:sym typeface="Wingdings" panose="05000000000000000000" pitchFamily="2" charset="2"/>
              </a:rPr>
              <a:t>a large prospective </a:t>
            </a:r>
            <a:r>
              <a:rPr lang="en-US" sz="2200" b="1" dirty="0" smtClean="0">
                <a:sym typeface="Wingdings" panose="05000000000000000000" pitchFamily="2" charset="2"/>
              </a:rPr>
              <a:t>study and to understand the upper limit of risk prediction.</a:t>
            </a:r>
            <a:endParaRPr lang="en-US" sz="2200" b="1" dirty="0">
              <a:sym typeface="Wingdings" panose="05000000000000000000" pitchFamily="2" charset="2"/>
            </a:endParaRPr>
          </a:p>
          <a:p>
            <a:endParaRPr lang="en-US" sz="2200" b="1" dirty="0">
              <a:sym typeface="Wingdings" panose="05000000000000000000" pitchFamily="2" charset="2"/>
            </a:endParaRPr>
          </a:p>
          <a:p>
            <a:r>
              <a:rPr lang="en-US" sz="2200" b="1" dirty="0" smtClean="0">
                <a:sym typeface="Wingdings" panose="05000000000000000000" pitchFamily="2" charset="2"/>
              </a:rPr>
              <a:t>Two complementary methods consistently suggest that oral </a:t>
            </a:r>
            <a:r>
              <a:rPr lang="en-US" sz="2200" b="1" dirty="0">
                <a:sym typeface="Wingdings" panose="05000000000000000000" pitchFamily="2" charset="2"/>
              </a:rPr>
              <a:t>microbiome modestly contributes to the risk of lung </a:t>
            </a:r>
            <a:r>
              <a:rPr lang="en-US" sz="2200" b="1" dirty="0" smtClean="0">
                <a:sym typeface="Wingdings" panose="05000000000000000000" pitchFamily="2" charset="2"/>
              </a:rPr>
              <a:t>but</a:t>
            </a:r>
            <a:r>
              <a:rPr lang="en-US" sz="2200" b="1" dirty="0" smtClean="0">
                <a:sym typeface="Wingdings" panose="05000000000000000000" pitchFamily="2" charset="2"/>
              </a:rPr>
              <a:t> not </a:t>
            </a:r>
            <a:r>
              <a:rPr lang="en-US" sz="2200" b="1" dirty="0">
                <a:sym typeface="Wingdings" panose="05000000000000000000" pitchFamily="2" charset="2"/>
              </a:rPr>
              <a:t>for </a:t>
            </a:r>
            <a:r>
              <a:rPr lang="en-US" sz="2200" b="1" dirty="0" smtClean="0">
                <a:sym typeface="Wingdings" panose="05000000000000000000" pitchFamily="2" charset="2"/>
              </a:rPr>
              <a:t>colorectal </a:t>
            </a:r>
            <a:r>
              <a:rPr lang="en-US" sz="2200" b="1" dirty="0">
                <a:sym typeface="Wingdings" panose="05000000000000000000" pitchFamily="2" charset="2"/>
              </a:rPr>
              <a:t>cancer.</a:t>
            </a:r>
          </a:p>
          <a:p>
            <a:endParaRPr lang="en-US" sz="2200" b="1" dirty="0">
              <a:sym typeface="Wingdings" panose="05000000000000000000" pitchFamily="2" charset="2"/>
            </a:endParaRPr>
          </a:p>
          <a:p>
            <a:r>
              <a:rPr lang="en-US" sz="2200" b="1" dirty="0" smtClean="0">
                <a:sym typeface="Wingdings" panose="05000000000000000000" pitchFamily="2" charset="2"/>
              </a:rPr>
              <a:t>Accounting </a:t>
            </a:r>
            <a:r>
              <a:rPr lang="en-US" sz="2200" b="1" dirty="0">
                <a:sym typeface="Wingdings" panose="05000000000000000000" pitchFamily="2" charset="2"/>
              </a:rPr>
              <a:t>for temporal </a:t>
            </a:r>
            <a:r>
              <a:rPr lang="en-US" sz="2200" b="1" dirty="0" smtClean="0">
                <a:sym typeface="Wingdings" panose="05000000000000000000" pitchFamily="2" charset="2"/>
              </a:rPr>
              <a:t>instability, measurement error in predictors. </a:t>
            </a:r>
          </a:p>
          <a:p>
            <a:endParaRPr lang="en-US" sz="2200" b="1" dirty="0">
              <a:sym typeface="Wingdings" panose="05000000000000000000" pitchFamily="2" charset="2"/>
            </a:endParaRPr>
          </a:p>
          <a:p>
            <a:r>
              <a:rPr lang="en-US" sz="2200" b="1" dirty="0" smtClean="0">
                <a:sym typeface="Wingdings" panose="05000000000000000000" pitchFamily="2" charset="2"/>
              </a:rPr>
              <a:t>Methods can be immediately used to estimate heritability of survival traits. </a:t>
            </a:r>
            <a:endParaRPr lang="en-US" sz="2200" b="1" dirty="0">
              <a:sym typeface="Wingdings" panose="05000000000000000000" pitchFamily="2" charset="2"/>
            </a:endParaRPr>
          </a:p>
          <a:p>
            <a:endParaRPr lang="en-US" sz="22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98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DCEG Microbiome Studies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1"/>
            <a:ext cx="7886700" cy="4486272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Methods studies</a:t>
            </a:r>
          </a:p>
          <a:p>
            <a:pPr lvl="1"/>
            <a:r>
              <a:rPr lang="en-US" dirty="0" smtClean="0"/>
              <a:t>Technical reproducibility &amp; overtime stability</a:t>
            </a:r>
          </a:p>
          <a:p>
            <a:pPr lvl="1"/>
            <a:r>
              <a:rPr lang="en-US" dirty="0" smtClean="0"/>
              <a:t>Lab sample processing </a:t>
            </a:r>
            <a:r>
              <a:rPr lang="en-US" dirty="0" smtClean="0"/>
              <a:t>optimization</a:t>
            </a:r>
            <a:endParaRPr lang="en-US" dirty="0" smtClean="0"/>
          </a:p>
          <a:p>
            <a:r>
              <a:rPr lang="en-US" b="1" dirty="0" smtClean="0"/>
              <a:t>Cross-sectional studies</a:t>
            </a:r>
          </a:p>
          <a:p>
            <a:pPr lvl="1"/>
            <a:r>
              <a:rPr lang="en-US" dirty="0" smtClean="0"/>
              <a:t>Breast, colorectal, gastric and pancreatic cancers</a:t>
            </a:r>
          </a:p>
          <a:p>
            <a:pPr lvl="1"/>
            <a:r>
              <a:rPr lang="en-US" dirty="0" smtClean="0"/>
              <a:t>NHANES oral microbiome study (~12K samples)</a:t>
            </a:r>
            <a:endParaRPr lang="en-US" dirty="0"/>
          </a:p>
          <a:p>
            <a:r>
              <a:rPr lang="en-US" b="1" dirty="0" smtClean="0"/>
              <a:t>Prospective studies</a:t>
            </a:r>
          </a:p>
          <a:p>
            <a:pPr lvl="1"/>
            <a:r>
              <a:rPr lang="en-US" dirty="0" smtClean="0"/>
              <a:t>DCEG oral microbiome studies (ongoing)</a:t>
            </a:r>
          </a:p>
          <a:p>
            <a:pPr lvl="1"/>
            <a:r>
              <a:rPr lang="en-US" dirty="0" smtClean="0"/>
              <a:t>DCEG new cohort study for gut microbiome (planning)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-329681" y="59874"/>
            <a:ext cx="9803363" cy="794657"/>
          </a:xfrm>
          <a:prstGeom prst="roundRect">
            <a:avLst>
              <a:gd name="adj" fmla="val 29711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Prospective Microbiome Epidemiology studies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914400"/>
            <a:ext cx="9144000" cy="76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600200"/>
            <a:ext cx="8686800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Etiology</a:t>
            </a:r>
            <a:endParaRPr lang="en-US" b="1" dirty="0"/>
          </a:p>
          <a:p>
            <a:pPr lvl="1"/>
            <a:r>
              <a:rPr lang="en-US" dirty="0"/>
              <a:t>Identify taxa/microbiome features associated with the risk of developing cancers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Cancer </a:t>
            </a:r>
            <a:r>
              <a:rPr lang="en-US" b="1" dirty="0"/>
              <a:t>p</a:t>
            </a:r>
            <a:r>
              <a:rPr lang="en-US" b="1" dirty="0" smtClean="0"/>
              <a:t>revention</a:t>
            </a:r>
            <a:endParaRPr lang="en-US" b="1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Risk prediction models incorporating microbiome risk factors</a:t>
            </a:r>
          </a:p>
          <a:p>
            <a:pPr lvl="1"/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83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E25BB81-3399-42D6-89D6-00ABA0ABAB55}"/>
              </a:ext>
            </a:extLst>
          </p:cNvPr>
          <p:cNvGrpSpPr/>
          <p:nvPr/>
        </p:nvGrpSpPr>
        <p:grpSpPr>
          <a:xfrm>
            <a:off x="1369329" y="4754530"/>
            <a:ext cx="5689058" cy="1194299"/>
            <a:chOff x="408635" y="660396"/>
            <a:chExt cx="10142130" cy="2123196"/>
          </a:xfrm>
        </p:grpSpPr>
        <p:sp>
          <p:nvSpPr>
            <p:cNvPr id="8200" name="Text Box 8">
              <a:extLst>
                <a:ext uri="{FF2B5EF4-FFF2-40B4-BE49-F238E27FC236}">
                  <a16:creationId xmlns:a16="http://schemas.microsoft.com/office/drawing/2014/main" xmlns="" id="{57ADC1CB-A7C4-47E6-8908-794D0D63E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0280" y="2036635"/>
              <a:ext cx="2004058" cy="325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844" b="1" dirty="0">
                  <a:solidFill>
                    <a:srgbClr val="FF0000"/>
                  </a:solidFill>
                </a:rPr>
                <a:t>Current Follow-Up</a:t>
              </a:r>
            </a:p>
          </p:txBody>
        </p:sp>
        <p:sp>
          <p:nvSpPr>
            <p:cNvPr id="8203" name="Rectangle 11">
              <a:extLst>
                <a:ext uri="{FF2B5EF4-FFF2-40B4-BE49-F238E27FC236}">
                  <a16:creationId xmlns:a16="http://schemas.microsoft.com/office/drawing/2014/main" xmlns="" id="{AFDDDE11-64C9-46E6-ADAF-35DFE051B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35" y="660396"/>
              <a:ext cx="9156181" cy="91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NIH-AARP Diet and Health Study (NIH-AARP)</a:t>
              </a:r>
            </a:p>
          </p:txBody>
        </p:sp>
        <p:sp>
          <p:nvSpPr>
            <p:cNvPr id="8201" name="Text Box 9">
              <a:extLst>
                <a:ext uri="{FF2B5EF4-FFF2-40B4-BE49-F238E27FC236}">
                  <a16:creationId xmlns:a16="http://schemas.microsoft.com/office/drawing/2014/main" xmlns="" id="{06DE0EE2-0B99-4DBE-81B1-09E329FED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14" y="2180691"/>
              <a:ext cx="1874519" cy="60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844" b="1" dirty="0"/>
                <a:t>Recruitment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844" b="1" dirty="0"/>
                <a:t>n = 566,990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2CA3B25-9EF4-4B31-833F-E45D6D94D033}"/>
                </a:ext>
              </a:extLst>
            </p:cNvPr>
            <p:cNvGrpSpPr/>
            <p:nvPr/>
          </p:nvGrpSpPr>
          <p:grpSpPr>
            <a:xfrm>
              <a:off x="526944" y="1260248"/>
              <a:ext cx="10023821" cy="745876"/>
              <a:chOff x="526945" y="1423988"/>
              <a:chExt cx="10023821" cy="745876"/>
            </a:xfrm>
          </p:grpSpPr>
          <p:sp>
            <p:nvSpPr>
              <p:cNvPr id="8204" name="AutoShape 12">
                <a:extLst>
                  <a:ext uri="{FF2B5EF4-FFF2-40B4-BE49-F238E27FC236}">
                    <a16:creationId xmlns:a16="http://schemas.microsoft.com/office/drawing/2014/main" xmlns="" id="{10D5B99C-EA25-484B-A345-0DCD3A9FD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945" y="1529245"/>
                <a:ext cx="10023821" cy="496380"/>
              </a:xfrm>
              <a:prstGeom prst="rightArrow">
                <a:avLst>
                  <a:gd name="adj1" fmla="val 60833"/>
                  <a:gd name="adj2" fmla="val 8899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013" dirty="0"/>
              </a:p>
            </p:txBody>
          </p:sp>
          <p:sp>
            <p:nvSpPr>
              <p:cNvPr id="8205" name="Rectangle 13">
                <a:extLst>
                  <a:ext uri="{FF2B5EF4-FFF2-40B4-BE49-F238E27FC236}">
                    <a16:creationId xmlns:a16="http://schemas.microsoft.com/office/drawing/2014/main" xmlns="" id="{72F51B13-752A-438F-93C1-6049B5777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291" y="1473949"/>
                <a:ext cx="1089661" cy="552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sz="1013" b="1" dirty="0">
                    <a:solidFill>
                      <a:schemeClr val="bg1"/>
                    </a:solidFill>
                  </a:rPr>
                  <a:t>    1995</a:t>
                </a:r>
              </a:p>
            </p:txBody>
          </p:sp>
          <p:sp>
            <p:nvSpPr>
              <p:cNvPr id="31" name="AutoShape 5">
                <a:extLst>
                  <a:ext uri="{FF2B5EF4-FFF2-40B4-BE49-F238E27FC236}">
                    <a16:creationId xmlns:a16="http://schemas.microsoft.com/office/drawing/2014/main" xmlns="" id="{0F9D9EC1-1B92-493F-A5EA-802C9DF7A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422884" y="1941264"/>
                <a:ext cx="152400" cy="228600"/>
              </a:xfrm>
              <a:prstGeom prst="upArrow">
                <a:avLst>
                  <a:gd name="adj1" fmla="val 50000"/>
                  <a:gd name="adj2" fmla="val 3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013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Rectangle 13">
                <a:extLst>
                  <a:ext uri="{FF2B5EF4-FFF2-40B4-BE49-F238E27FC236}">
                    <a16:creationId xmlns:a16="http://schemas.microsoft.com/office/drawing/2014/main" xmlns="" id="{234AFBAA-3125-47ED-8100-BC478B15A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174" y="1462082"/>
                <a:ext cx="1089661" cy="552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sz="1013" b="1" dirty="0">
                    <a:solidFill>
                      <a:schemeClr val="bg1"/>
                    </a:solidFill>
                  </a:rPr>
                  <a:t>    1996</a:t>
                </a:r>
              </a:p>
            </p:txBody>
          </p:sp>
          <p:sp>
            <p:nvSpPr>
              <p:cNvPr id="34" name="Rectangle 13">
                <a:extLst>
                  <a:ext uri="{FF2B5EF4-FFF2-40B4-BE49-F238E27FC236}">
                    <a16:creationId xmlns:a16="http://schemas.microsoft.com/office/drawing/2014/main" xmlns="" id="{BE608FCA-E676-493B-ABD7-3031CE786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2394" y="1423988"/>
                <a:ext cx="1089661" cy="552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sz="1013" b="1" dirty="0">
                    <a:solidFill>
                      <a:schemeClr val="bg1"/>
                    </a:solidFill>
                  </a:rPr>
                  <a:t>    2011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C1D90D-3ED3-4DE4-A4B1-CE4AC3C98007}"/>
              </a:ext>
            </a:extLst>
          </p:cNvPr>
          <p:cNvGrpSpPr/>
          <p:nvPr/>
        </p:nvGrpSpPr>
        <p:grpSpPr>
          <a:xfrm>
            <a:off x="1369329" y="1957986"/>
            <a:ext cx="5926340" cy="1252974"/>
            <a:chOff x="374056" y="2809765"/>
            <a:chExt cx="10565142" cy="2227510"/>
          </a:xfrm>
        </p:grpSpPr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xmlns="" id="{F0A16D19-1A29-4EEF-932E-0F83CED9B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587" y="4198105"/>
              <a:ext cx="2259752" cy="626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44" b="1" dirty="0"/>
                <a:t>Recruitment</a:t>
              </a:r>
            </a:p>
            <a:p>
              <a:pPr algn="ctr" eaLnBrk="1" hangingPunct="1"/>
              <a:r>
                <a:rPr lang="en-US" altLang="en-US" sz="844" b="1" dirty="0"/>
                <a:t>n = 89,655</a:t>
              </a: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xmlns="" id="{F291A18E-CD96-4B84-8446-1753BFF69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56" y="2809765"/>
              <a:ext cx="6477000" cy="74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Agriculture Health Study (AHS)</a:t>
              </a:r>
            </a:p>
          </p:txBody>
        </p:sp>
        <p:sp>
          <p:nvSpPr>
            <p:cNvPr id="43" name="Text Box 5">
              <a:extLst>
                <a:ext uri="{FF2B5EF4-FFF2-40B4-BE49-F238E27FC236}">
                  <a16:creationId xmlns:a16="http://schemas.microsoft.com/office/drawing/2014/main" xmlns="" id="{9110F6B1-9CEA-48B3-B0C4-9CE7324C6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723" y="4180288"/>
              <a:ext cx="2300969" cy="85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44" b="1" dirty="0">
                  <a:solidFill>
                    <a:srgbClr val="FF0000"/>
                  </a:solidFill>
                </a:rPr>
                <a:t>Mouth Wash Collection</a:t>
              </a:r>
            </a:p>
            <a:p>
              <a:pPr algn="ctr" eaLnBrk="1" hangingPunct="1"/>
              <a:r>
                <a:rPr lang="en-US" altLang="en-US" sz="844" b="1" dirty="0">
                  <a:solidFill>
                    <a:srgbClr val="FF0000"/>
                  </a:solidFill>
                </a:rPr>
                <a:t>n = 34,827</a:t>
              </a:r>
            </a:p>
          </p:txBody>
        </p:sp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xmlns="" id="{A42FA648-5105-4EBB-8257-34BC34FC8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0347" y="4255127"/>
              <a:ext cx="2498851" cy="39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44" b="1" dirty="0">
                  <a:solidFill>
                    <a:srgbClr val="FF0000"/>
                  </a:solidFill>
                </a:rPr>
                <a:t>Current Follow-Up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E682AF0-4ABE-4DA8-9996-C15034BC1921}"/>
                </a:ext>
              </a:extLst>
            </p:cNvPr>
            <p:cNvGrpSpPr/>
            <p:nvPr/>
          </p:nvGrpSpPr>
          <p:grpSpPr>
            <a:xfrm>
              <a:off x="492363" y="3384336"/>
              <a:ext cx="10017185" cy="745813"/>
              <a:chOff x="492364" y="3505655"/>
              <a:chExt cx="10017185" cy="745813"/>
            </a:xfrm>
          </p:grpSpPr>
          <p:sp>
            <p:nvSpPr>
              <p:cNvPr id="28" name="AutoShape 12">
                <a:extLst>
                  <a:ext uri="{FF2B5EF4-FFF2-40B4-BE49-F238E27FC236}">
                    <a16:creationId xmlns:a16="http://schemas.microsoft.com/office/drawing/2014/main" xmlns="" id="{35B8CB1D-C121-4E7A-B6A2-10CFEBBC7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366" y="3609685"/>
                <a:ext cx="10017183" cy="496382"/>
              </a:xfrm>
              <a:prstGeom prst="rightArrow">
                <a:avLst>
                  <a:gd name="adj1" fmla="val 60833"/>
                  <a:gd name="adj2" fmla="val 8899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013"/>
              </a:p>
            </p:txBody>
          </p:sp>
          <p:sp>
            <p:nvSpPr>
              <p:cNvPr id="36" name="Rectangle 13">
                <a:extLst>
                  <a:ext uri="{FF2B5EF4-FFF2-40B4-BE49-F238E27FC236}">
                    <a16:creationId xmlns:a16="http://schemas.microsoft.com/office/drawing/2014/main" xmlns="" id="{33A6B4D5-0260-41CE-AA61-DE04F1F1F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364" y="3544149"/>
                <a:ext cx="886032" cy="552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sz="1013" b="1" dirty="0"/>
                  <a:t>    </a:t>
                </a:r>
                <a:r>
                  <a:rPr lang="en-US" altLang="en-US" sz="1013" b="1" dirty="0">
                    <a:solidFill>
                      <a:schemeClr val="bg1"/>
                    </a:solidFill>
                  </a:rPr>
                  <a:t>1993</a:t>
                </a:r>
              </a:p>
            </p:txBody>
          </p:sp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xmlns="" id="{DC194F7B-7423-483D-85B6-1C4CDFB07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948" y="3551276"/>
                <a:ext cx="1089661" cy="552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sz="1013" b="1" dirty="0">
                    <a:solidFill>
                      <a:schemeClr val="bg1"/>
                    </a:solidFill>
                  </a:rPr>
                  <a:t>    1997</a:t>
                </a:r>
              </a:p>
            </p:txBody>
          </p:sp>
          <p:sp>
            <p:nvSpPr>
              <p:cNvPr id="3" name="Right Brace 2">
                <a:extLst>
                  <a:ext uri="{FF2B5EF4-FFF2-40B4-BE49-F238E27FC236}">
                    <a16:creationId xmlns:a16="http://schemas.microsoft.com/office/drawing/2014/main" xmlns="" id="{B7826044-D31A-49AB-8895-DF76757E339C}"/>
                  </a:ext>
                </a:extLst>
              </p:cNvPr>
              <p:cNvSpPr/>
              <p:nvPr/>
            </p:nvSpPr>
            <p:spPr>
              <a:xfrm rot="5400000">
                <a:off x="1649605" y="3304046"/>
                <a:ext cx="164153" cy="1629488"/>
              </a:xfrm>
              <a:prstGeom prst="rightBrace">
                <a:avLst>
                  <a:gd name="adj1" fmla="val 62427"/>
                  <a:gd name="adj2" fmla="val 50366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087DE67-930B-49D1-BC17-00797FB790E8}"/>
                  </a:ext>
                </a:extLst>
              </p:cNvPr>
              <p:cNvSpPr/>
              <p:nvPr/>
            </p:nvSpPr>
            <p:spPr>
              <a:xfrm>
                <a:off x="2911725" y="3657464"/>
                <a:ext cx="843605" cy="441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13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1999</a:t>
                </a: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ight Brace 39">
                <a:extLst>
                  <a:ext uri="{FF2B5EF4-FFF2-40B4-BE49-F238E27FC236}">
                    <a16:creationId xmlns:a16="http://schemas.microsoft.com/office/drawing/2014/main" xmlns="" id="{A3BB759D-C876-4C6A-94D2-D3476E8DCA64}"/>
                  </a:ext>
                </a:extLst>
              </p:cNvPr>
              <p:cNvSpPr/>
              <p:nvPr/>
            </p:nvSpPr>
            <p:spPr>
              <a:xfrm rot="5400000">
                <a:off x="4410552" y="2798303"/>
                <a:ext cx="160995" cy="2616768"/>
              </a:xfrm>
              <a:prstGeom prst="rightBrace">
                <a:avLst>
                  <a:gd name="adj1" fmla="val 62427"/>
                  <a:gd name="adj2" fmla="val 39123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B937509-9D9F-4E97-89DC-CDFB55760E8D}"/>
                  </a:ext>
                </a:extLst>
              </p:cNvPr>
              <p:cNvSpPr/>
              <p:nvPr/>
            </p:nvSpPr>
            <p:spPr>
              <a:xfrm>
                <a:off x="5432940" y="3694069"/>
                <a:ext cx="843605" cy="441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13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2003</a:t>
                </a: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13">
                <a:extLst>
                  <a:ext uri="{FF2B5EF4-FFF2-40B4-BE49-F238E27FC236}">
                    <a16:creationId xmlns:a16="http://schemas.microsoft.com/office/drawing/2014/main" xmlns="" id="{B984024D-6CB8-4601-A517-CC0D44A4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2813" y="3505655"/>
                <a:ext cx="1089661" cy="552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sz="1013" b="1" dirty="0">
                    <a:solidFill>
                      <a:schemeClr val="bg1"/>
                    </a:solidFill>
                  </a:rPr>
                  <a:t>    2012</a:t>
                </a:r>
              </a:p>
            </p:txBody>
          </p:sp>
          <p:sp>
            <p:nvSpPr>
              <p:cNvPr id="47" name="AutoShape 5">
                <a:extLst>
                  <a:ext uri="{FF2B5EF4-FFF2-40B4-BE49-F238E27FC236}">
                    <a16:creationId xmlns:a16="http://schemas.microsoft.com/office/drawing/2014/main" xmlns="" id="{E9D0F74A-D1C6-47A4-8F37-C30D70783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537373" y="4022868"/>
                <a:ext cx="152400" cy="228600"/>
              </a:xfrm>
              <a:prstGeom prst="upArrow">
                <a:avLst>
                  <a:gd name="adj1" fmla="val 50000"/>
                  <a:gd name="adj2" fmla="val 375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013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163B92-7210-4C7A-B4CC-17FEF8BDC243}"/>
              </a:ext>
            </a:extLst>
          </p:cNvPr>
          <p:cNvGrpSpPr/>
          <p:nvPr/>
        </p:nvGrpSpPr>
        <p:grpSpPr>
          <a:xfrm>
            <a:off x="1369329" y="3267698"/>
            <a:ext cx="6646642" cy="1087066"/>
            <a:chOff x="491250" y="5028880"/>
            <a:chExt cx="11849256" cy="1932563"/>
          </a:xfrm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xmlns="" id="{5EBBDD17-3AD9-4830-8A89-F04800C1D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50" y="5028880"/>
              <a:ext cx="11849256" cy="76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Prostate, Lung, Colorectal, and Ovarian Screening Trial (PLCO)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82799FB-2E4B-4674-A553-AA4AA5794C1B}"/>
                </a:ext>
              </a:extLst>
            </p:cNvPr>
            <p:cNvGrpSpPr/>
            <p:nvPr/>
          </p:nvGrpSpPr>
          <p:grpSpPr>
            <a:xfrm>
              <a:off x="609556" y="5619202"/>
              <a:ext cx="9941206" cy="627943"/>
              <a:chOff x="609556" y="5619202"/>
              <a:chExt cx="9941206" cy="627943"/>
            </a:xfrm>
          </p:grpSpPr>
          <p:sp>
            <p:nvSpPr>
              <p:cNvPr id="29" name="AutoShape 12">
                <a:extLst>
                  <a:ext uri="{FF2B5EF4-FFF2-40B4-BE49-F238E27FC236}">
                    <a16:creationId xmlns:a16="http://schemas.microsoft.com/office/drawing/2014/main" xmlns="" id="{8AAF3DB5-D08E-427F-AF84-3CE8EBA2E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556" y="5692930"/>
                <a:ext cx="9941206" cy="496382"/>
              </a:xfrm>
              <a:prstGeom prst="rightArrow">
                <a:avLst>
                  <a:gd name="adj1" fmla="val 60833"/>
                  <a:gd name="adj2" fmla="val 8899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013"/>
              </a:p>
            </p:txBody>
          </p:sp>
          <p:sp>
            <p:nvSpPr>
              <p:cNvPr id="22" name="Text Box 8">
                <a:extLst>
                  <a:ext uri="{FF2B5EF4-FFF2-40B4-BE49-F238E27FC236}">
                    <a16:creationId xmlns:a16="http://schemas.microsoft.com/office/drawing/2014/main" xmlns="" id="{0D619E1B-7B39-43CF-929F-4D57569E5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232" y="5723495"/>
                <a:ext cx="843605" cy="44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13" b="1" dirty="0">
                    <a:solidFill>
                      <a:schemeClr val="bg1"/>
                    </a:solidFill>
                  </a:rPr>
                  <a:t>1993</a:t>
                </a:r>
              </a:p>
            </p:txBody>
          </p:sp>
          <p:sp>
            <p:nvSpPr>
              <p:cNvPr id="23" name="Text Box 10">
                <a:extLst>
                  <a:ext uri="{FF2B5EF4-FFF2-40B4-BE49-F238E27FC236}">
                    <a16:creationId xmlns:a16="http://schemas.microsoft.com/office/drawing/2014/main" xmlns="" id="{2D6B0AE4-64D0-4285-915B-0D0B91F14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8421" y="5747248"/>
                <a:ext cx="843605" cy="44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13" b="1" dirty="0">
                    <a:solidFill>
                      <a:schemeClr val="bg1"/>
                    </a:solidFill>
                  </a:rPr>
                  <a:t>2001</a:t>
                </a:r>
              </a:p>
            </p:txBody>
          </p:sp>
          <p:sp>
            <p:nvSpPr>
              <p:cNvPr id="49" name="Rectangle 13">
                <a:extLst>
                  <a:ext uri="{FF2B5EF4-FFF2-40B4-BE49-F238E27FC236}">
                    <a16:creationId xmlns:a16="http://schemas.microsoft.com/office/drawing/2014/main" xmlns="" id="{430625B5-82D6-4B53-B177-6EE1BD88B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9285" y="5619202"/>
                <a:ext cx="1089661" cy="552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altLang="en-US" sz="1013" b="1" dirty="0">
                    <a:solidFill>
                      <a:schemeClr val="bg1"/>
                    </a:solidFill>
                  </a:rPr>
                  <a:t>    2009</a:t>
                </a:r>
              </a:p>
            </p:txBody>
          </p:sp>
          <p:sp>
            <p:nvSpPr>
              <p:cNvPr id="50" name="Right Brace 49">
                <a:extLst>
                  <a:ext uri="{FF2B5EF4-FFF2-40B4-BE49-F238E27FC236}">
                    <a16:creationId xmlns:a16="http://schemas.microsoft.com/office/drawing/2014/main" xmlns="" id="{60D37A8F-181E-4950-B1C1-315DA13499B3}"/>
                  </a:ext>
                </a:extLst>
              </p:cNvPr>
              <p:cNvSpPr/>
              <p:nvPr/>
            </p:nvSpPr>
            <p:spPr>
              <a:xfrm rot="5400000">
                <a:off x="2429080" y="4671959"/>
                <a:ext cx="137155" cy="3013218"/>
              </a:xfrm>
              <a:prstGeom prst="rightBrace">
                <a:avLst>
                  <a:gd name="adj1" fmla="val 62427"/>
                  <a:gd name="adj2" fmla="val 50366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51" name="Text Box 5">
              <a:extLst>
                <a:ext uri="{FF2B5EF4-FFF2-40B4-BE49-F238E27FC236}">
                  <a16:creationId xmlns:a16="http://schemas.microsoft.com/office/drawing/2014/main" xmlns="" id="{60EBE435-EC64-4013-A082-AA00A0899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863" y="6335402"/>
              <a:ext cx="2259750" cy="626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44" b="1" dirty="0"/>
                <a:t>Recruitment</a:t>
              </a:r>
            </a:p>
            <a:p>
              <a:pPr algn="ctr" eaLnBrk="1" hangingPunct="1"/>
              <a:r>
                <a:rPr lang="en-US" altLang="en-US" sz="844" b="1" dirty="0"/>
                <a:t>n = 75,000</a:t>
              </a:r>
            </a:p>
          </p:txBody>
        </p:sp>
        <p:sp>
          <p:nvSpPr>
            <p:cNvPr id="54" name="Text Box 5">
              <a:extLst>
                <a:ext uri="{FF2B5EF4-FFF2-40B4-BE49-F238E27FC236}">
                  <a16:creationId xmlns:a16="http://schemas.microsoft.com/office/drawing/2014/main" xmlns="" id="{3F716427-6262-47F0-A81C-C1CE5527B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351" y="6291587"/>
              <a:ext cx="2498850" cy="626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844" b="1" dirty="0">
                  <a:solidFill>
                    <a:srgbClr val="FF0000"/>
                  </a:solidFill>
                </a:rPr>
                <a:t>Current Follow-Up</a:t>
              </a:r>
            </a:p>
            <a:p>
              <a:pPr algn="ctr" eaLnBrk="1" hangingPunct="1"/>
              <a:endParaRPr lang="en-US" altLang="en-US" sz="844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AutoShape 5">
            <a:extLst>
              <a:ext uri="{FF2B5EF4-FFF2-40B4-BE49-F238E27FC236}">
                <a16:creationId xmlns:a16="http://schemas.microsoft.com/office/drawing/2014/main" xmlns="" id="{ECA06209-65B5-4A14-A343-EC1CDB4E784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26304" y="3896318"/>
            <a:ext cx="85487" cy="128588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013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5" name="Rectangle 13">
            <a:extLst>
              <a:ext uri="{FF2B5EF4-FFF2-40B4-BE49-F238E27FC236}">
                <a16:creationId xmlns:a16="http://schemas.microsoft.com/office/drawing/2014/main" xmlns="" id="{73066873-597E-4D2F-8ECC-0418DF05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067" y="3736969"/>
            <a:ext cx="571419" cy="31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013" b="1" dirty="0">
                <a:solidFill>
                  <a:schemeClr val="bg1"/>
                </a:solidFill>
              </a:rPr>
              <a:t>    2004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xmlns="" id="{D54F5A45-97F1-4FBA-8832-81B06CFCBEF4}"/>
              </a:ext>
            </a:extLst>
          </p:cNvPr>
          <p:cNvSpPr/>
          <p:nvPr/>
        </p:nvSpPr>
        <p:spPr>
          <a:xfrm rot="5400000">
            <a:off x="4157199" y="3314659"/>
            <a:ext cx="73829" cy="1241579"/>
          </a:xfrm>
          <a:prstGeom prst="rightBrace">
            <a:avLst>
              <a:gd name="adj1" fmla="val 62427"/>
              <a:gd name="adj2" fmla="val 5036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xmlns="" id="{73035301-3200-4FF4-9160-7997018D7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28" y="4044988"/>
            <a:ext cx="1382258" cy="3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44" b="1" dirty="0">
                <a:solidFill>
                  <a:srgbClr val="FF0000"/>
                </a:solidFill>
              </a:rPr>
              <a:t>Mouth Wash Collection</a:t>
            </a:r>
          </a:p>
          <a:p>
            <a:pPr algn="ctr" eaLnBrk="1" hangingPunct="1"/>
            <a:r>
              <a:rPr lang="en-US" altLang="en-US" sz="844" b="1" dirty="0">
                <a:solidFill>
                  <a:srgbClr val="FF0000"/>
                </a:solidFill>
              </a:rPr>
              <a:t>n = 47,250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69FA217-CD0F-4E2B-99A3-BDB2F54EBB44}"/>
              </a:ext>
            </a:extLst>
          </p:cNvPr>
          <p:cNvSpPr/>
          <p:nvPr/>
        </p:nvSpPr>
        <p:spPr>
          <a:xfrm>
            <a:off x="4936231" y="5185093"/>
            <a:ext cx="425851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13" b="1" dirty="0">
                <a:solidFill>
                  <a:schemeClr val="bg1"/>
                </a:solidFill>
                <a:latin typeface="Arial" panose="020B0604020202020204" pitchFamily="34" charset="0"/>
              </a:rPr>
              <a:t>2005</a:t>
            </a:r>
            <a:endParaRPr lang="en-US" sz="1013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D66A55-1D56-4B47-A435-786944354C63}"/>
              </a:ext>
            </a:extLst>
          </p:cNvPr>
          <p:cNvSpPr/>
          <p:nvPr/>
        </p:nvSpPr>
        <p:spPr>
          <a:xfrm>
            <a:off x="4499974" y="5489575"/>
            <a:ext cx="1331023" cy="48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844" b="1" dirty="0">
                <a:solidFill>
                  <a:srgbClr val="FF0000"/>
                </a:solidFill>
                <a:latin typeface="Arial" panose="020B0604020202020204" pitchFamily="34" charset="0"/>
              </a:rPr>
              <a:t>Mouth Wash Collection</a:t>
            </a:r>
          </a:p>
          <a:p>
            <a:pPr algn="ctr"/>
            <a:r>
              <a:rPr lang="en-US" altLang="en-US" sz="844" b="1" dirty="0">
                <a:solidFill>
                  <a:srgbClr val="FF0000"/>
                </a:solidFill>
                <a:latin typeface="Arial" panose="020B0604020202020204" pitchFamily="34" charset="0"/>
              </a:rPr>
              <a:t>n = 34,000</a:t>
            </a:r>
          </a:p>
        </p:txBody>
      </p:sp>
      <p:sp>
        <p:nvSpPr>
          <p:cNvPr id="60" name="AutoShape 3">
            <a:extLst>
              <a:ext uri="{FF2B5EF4-FFF2-40B4-BE49-F238E27FC236}">
                <a16:creationId xmlns:a16="http://schemas.microsoft.com/office/drawing/2014/main" xmlns="" id="{DD7C9D3C-8903-4091-BC2D-2E31F78766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78141" y="5380486"/>
            <a:ext cx="85487" cy="128588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013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xmlns="" id="{C60BC75B-84AC-4FAD-8D76-1B2315057398}"/>
              </a:ext>
            </a:extLst>
          </p:cNvPr>
          <p:cNvSpPr/>
          <p:nvPr/>
        </p:nvSpPr>
        <p:spPr>
          <a:xfrm rot="5400000">
            <a:off x="2205376" y="5158249"/>
            <a:ext cx="40008" cy="585366"/>
          </a:xfrm>
          <a:prstGeom prst="rightBrace">
            <a:avLst>
              <a:gd name="adj1" fmla="val 62427"/>
              <a:gd name="adj2" fmla="val 5036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9A78DF4D-6B24-401A-93C7-6B9AF755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16" y="190195"/>
            <a:ext cx="8822519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Oral Microbiome and Cancer Risk: 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Prospective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3145" y="6389385"/>
            <a:ext cx="245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Abnet</a:t>
            </a:r>
            <a:r>
              <a:rPr lang="en-US" i="1" dirty="0"/>
              <a:t>, </a:t>
            </a:r>
            <a:r>
              <a:rPr lang="en-US" i="1" dirty="0" smtClean="0"/>
              <a:t>Sinha, </a:t>
            </a:r>
            <a:r>
              <a:rPr lang="en-US" i="1" dirty="0" err="1" smtClean="0"/>
              <a:t>Vogtmann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574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402" y="1752600"/>
          <a:ext cx="8229601" cy="3260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9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8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site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PLCO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NIH-AARP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Bronchus/lung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1497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Colorectum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1150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Esophagus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Head/neck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Hepatobiliary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tract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Pancreas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intestine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Stomach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of cases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1458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1239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3398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9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Referent group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1289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3289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75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  <a:endParaRPr lang="en-US" sz="15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5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5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6687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65402" y="2647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7202" y="5029200"/>
            <a:ext cx="509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AHS: Agricultural Health Study</a:t>
            </a:r>
          </a:p>
          <a:p>
            <a:r>
              <a:rPr lang="en-US" sz="1400" i="1" dirty="0"/>
              <a:t>PLCO: Prostate, Lung, Colorectal and Ovarian Cancer Screening Trial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E105742-C7B4-4612-A4D8-CD30D8386D1D}"/>
              </a:ext>
            </a:extLst>
          </p:cNvPr>
          <p:cNvSpPr txBox="1">
            <a:spLocks/>
          </p:cNvSpPr>
          <p:nvPr/>
        </p:nvSpPr>
        <p:spPr>
          <a:xfrm>
            <a:off x="255516" y="190195"/>
            <a:ext cx="88225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Oral Microbiome and Cancer Risk: </a:t>
            </a:r>
            <a:b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Prospective Studies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71254" y="2143897"/>
            <a:ext cx="624016" cy="5035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97" y="87100"/>
            <a:ext cx="8828903" cy="994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+mn-lt"/>
              </a:rPr>
              <a:t>What We Have Found for Lung Cancer and Colorectal Cancer?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64276"/>
                <a:ext cx="7886700" cy="507244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Analysis</a:t>
                </a:r>
              </a:p>
              <a:p>
                <a:pPr lvl="1"/>
                <a:r>
                  <a:rPr lang="en-US" b="1" dirty="0" smtClean="0"/>
                  <a:t>Microbiome features</a:t>
                </a:r>
                <a:r>
                  <a:rPr lang="en-US" dirty="0" smtClean="0"/>
                  <a:t>: taxa relative abundance,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 smtClean="0"/>
                  <a:t>-diversity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 smtClean="0"/>
                  <a:t> diversity matrices</a:t>
                </a:r>
              </a:p>
              <a:p>
                <a:pPr lvl="1"/>
                <a:r>
                  <a:rPr lang="en-US" b="1" dirty="0" smtClean="0"/>
                  <a:t>Trait</a:t>
                </a:r>
                <a:r>
                  <a:rPr lang="en-US" dirty="0" smtClean="0"/>
                  <a:t>: time-to-event, proportional hazard model</a:t>
                </a:r>
                <a:endParaRPr lang="en-US" dirty="0"/>
              </a:p>
              <a:p>
                <a:pPr lvl="1"/>
                <a:r>
                  <a:rPr lang="en-US" b="1" dirty="0" smtClean="0"/>
                  <a:t>Confounding</a:t>
                </a:r>
                <a:r>
                  <a:rPr lang="en-US" b="0" dirty="0" smtClean="0"/>
                  <a:t>: population, education &amp; </a:t>
                </a:r>
                <a:r>
                  <a:rPr lang="en-US" b="0" dirty="0" smtClean="0"/>
                  <a:t>smoking behavior (status, </a:t>
                </a:r>
                <a:r>
                  <a:rPr lang="en-US" dirty="0" smtClean="0"/>
                  <a:t>intensity, initiation &amp; cessation</a:t>
                </a:r>
                <a:r>
                  <a:rPr lang="en-US" b="0" dirty="0" smtClean="0"/>
                  <a:t>).</a:t>
                </a:r>
                <a:endParaRPr lang="en-US" b="0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Findings</a:t>
                </a:r>
              </a:p>
              <a:p>
                <a:pPr lvl="1"/>
                <a:r>
                  <a:rPr lang="en-US" b="0" dirty="0" smtClean="0"/>
                  <a:t>No findings for colorectal cancer</a:t>
                </a:r>
              </a:p>
              <a:p>
                <a:pPr lvl="1"/>
                <a:r>
                  <a:rPr lang="en-US" dirty="0" smtClean="0"/>
                  <a:t>Modest association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 smtClean="0"/>
                  <a:t>-diversity and lung cancer risk (</a:t>
                </a:r>
                <a:r>
                  <a:rPr lang="en-US" b="0" i="1" dirty="0" smtClean="0"/>
                  <a:t>P</a:t>
                </a:r>
                <a:r>
                  <a:rPr lang="en-US" b="0" dirty="0" smtClean="0"/>
                  <a:t>=0.002). No solid association between taxa and lung cancer </a:t>
                </a:r>
                <a:r>
                  <a:rPr lang="en-US" dirty="0" smtClean="0"/>
                  <a:t>ri</a:t>
                </a:r>
                <a:r>
                  <a:rPr lang="en-US" b="0" dirty="0" smtClean="0"/>
                  <a:t>sk.</a:t>
                </a:r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4276"/>
                <a:ext cx="7886700" cy="5072448"/>
              </a:xfrm>
              <a:blipFill rotWithShape="0">
                <a:blip r:embed="rId2"/>
                <a:stretch>
                  <a:fillRect l="-1391" t="-1923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Two Complementary Methods for Estimating Overall Contribution 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61984"/>
                <a:ext cx="7886700" cy="451497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Notations</a:t>
                </a:r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as time until cancer diagnosis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covariates (age, smoking, education, populations)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microbiome features, mean 0 &amp; variance 1.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Linear mixed model</a:t>
                </a:r>
              </a:p>
              <a:p>
                <a:pPr lvl="1"/>
                <a:r>
                  <a:rPr lang="en-US" dirty="0" smtClean="0"/>
                  <a:t>Assuming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𝑀𝑉𝑁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Bayesian methods to infer effect size </a:t>
                </a:r>
                <a:r>
                  <a:rPr lang="en-US" b="1" dirty="0" smtClean="0"/>
                  <a:t>distribution under proportional hazard model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Pruning taxa to be </a:t>
                </a:r>
                <a:r>
                  <a:rPr lang="en-US" dirty="0" smtClean="0"/>
                  <a:t>roughly independent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61984"/>
                <a:ext cx="7886700" cy="4514979"/>
              </a:xfrm>
              <a:blipFill rotWithShape="0">
                <a:blip r:embed="rId2"/>
                <a:stretch>
                  <a:fillRect l="-1391" t="-3108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4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4" y="0"/>
            <a:ext cx="89277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Linear Mixed Model </a:t>
            </a:r>
            <a:r>
              <a:rPr lang="en-US" sz="4000" b="1" dirty="0" smtClean="0">
                <a:latin typeface="+mn-lt"/>
              </a:rPr>
              <a:t>for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Estimating </a:t>
            </a:r>
            <a:r>
              <a:rPr lang="en-US" sz="4000" b="1" dirty="0">
                <a:latin typeface="+mn-lt"/>
              </a:rPr>
              <a:t>Heritability </a:t>
            </a:r>
            <a:r>
              <a:rPr lang="en-US" sz="4000" b="1" dirty="0" smtClean="0">
                <a:latin typeface="+mn-lt"/>
              </a:rPr>
              <a:t>of A Quantitative Trait</a:t>
            </a:r>
            <a:endParaRPr lang="en-US" sz="40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61984"/>
                <a:ext cx="7886700" cy="451497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Assuming an additive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/>
                  <a:t>used to quantify heritability for GWAS. </a:t>
                </a:r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We have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dirty="0" smtClean="0"/>
                  <a:t> is the genetic similarity matrix  calculated using all </a:t>
                </a:r>
                <a:r>
                  <a:rPr lang="en-US" sz="2400" dirty="0" smtClean="0"/>
                  <a:t>SNPs. 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Restricted </a:t>
                </a:r>
                <a:r>
                  <a:rPr lang="en-US" sz="2400" dirty="0"/>
                  <a:t>maximum </a:t>
                </a:r>
                <a:r>
                  <a:rPr lang="en-US" sz="2400" dirty="0" smtClean="0"/>
                  <a:t>likelihood (REML) can be used to estimate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b="1" dirty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61984"/>
                <a:ext cx="7886700" cy="4514979"/>
              </a:xfrm>
              <a:blipFill rotWithShape="0">
                <a:blip r:embed="rId2"/>
                <a:stretch>
                  <a:fillRect l="-1005" t="-14054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491992" y="6550225"/>
            <a:ext cx="2652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Yang </a:t>
            </a:r>
            <a:r>
              <a:rPr lang="en-US" sz="1400" i="1" dirty="0"/>
              <a:t>et al., Nature Genetics, 2010</a:t>
            </a:r>
          </a:p>
        </p:txBody>
      </p:sp>
    </p:spTree>
    <p:extLst>
      <p:ext uri="{BB962C8B-B14F-4D97-AF65-F5344CB8AC3E}">
        <p14:creationId xmlns:p14="http://schemas.microsoft.com/office/powerpoint/2010/main" val="4169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20385</TotalTime>
  <Words>1135</Words>
  <Application>Microsoft Office PowerPoint</Application>
  <PresentationFormat>On-screen Show (4:3)</PresentationFormat>
  <Paragraphs>394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SimSun</vt:lpstr>
      <vt:lpstr>等线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Estimate Overall Contribution of Oral Microbiome to the Risk of Developing Cancers in Prospective Studies</vt:lpstr>
      <vt:lpstr>NCI/DCEG Microbiome Working Group: Moving Microbiome Research into Population Studies</vt:lpstr>
      <vt:lpstr>DCEG Microbiome Studies</vt:lpstr>
      <vt:lpstr>PowerPoint Presentation</vt:lpstr>
      <vt:lpstr>Oral Microbiome and Cancer Risk:  Prospective Studies</vt:lpstr>
      <vt:lpstr>PowerPoint Presentation</vt:lpstr>
      <vt:lpstr>What We Have Found for Lung Cancer and Colorectal Cancer?</vt:lpstr>
      <vt:lpstr>Two Complementary Methods for Estimating Overall Contribution </vt:lpstr>
      <vt:lpstr>Linear Mixed Model for  Estimating Heritability of A Quantitative Trait</vt:lpstr>
      <vt:lpstr>Overall Contribution of Oral Microbiome to Risk of a Cancer</vt:lpstr>
      <vt:lpstr>PowerPoint Presentation</vt:lpstr>
      <vt:lpstr>PowerPoint Presentation</vt:lpstr>
      <vt:lpstr>Covariance Matrix Approximation</vt:lpstr>
      <vt:lpstr>Fast Convergence</vt:lpstr>
      <vt:lpstr>Simulations</vt:lpstr>
      <vt:lpstr>Analyzing NCI/DCEG Case-Cohort Data</vt:lpstr>
      <vt:lpstr>Refined Microbiome Features</vt:lpstr>
      <vt:lpstr>Overall Oral Microbiome Contribution Under a Proportional Hazard Model</vt:lpstr>
      <vt:lpstr>Overall Oral Microbiome Contribution Under a Proportional Hazard Model</vt:lpstr>
      <vt:lpstr>Overall Oral Microbiome Contribution Under a Proportional Hazard Model</vt:lpstr>
      <vt:lpstr>Overall Oral Microbiome Contribution Under a Proportional Hazard Model</vt:lpstr>
      <vt:lpstr>Parameters Estimate</vt:lpstr>
      <vt:lpstr>Parameters Estimate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Shi, Jianxin (NIH/NCI) [E]</dc:creator>
  <cp:lastModifiedBy>jianxins</cp:lastModifiedBy>
  <cp:revision>236</cp:revision>
  <dcterms:created xsi:type="dcterms:W3CDTF">2017-05-01T23:15:30Z</dcterms:created>
  <dcterms:modified xsi:type="dcterms:W3CDTF">2019-02-05T15:03:00Z</dcterms:modified>
</cp:coreProperties>
</file>