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13"/>
  </p:notesMasterIdLst>
  <p:handoutMasterIdLst>
    <p:handoutMasterId r:id="rId14"/>
  </p:handoutMasterIdLst>
  <p:sldIdLst>
    <p:sldId id="260" r:id="rId2"/>
    <p:sldId id="269" r:id="rId3"/>
    <p:sldId id="270" r:id="rId4"/>
    <p:sldId id="272" r:id="rId5"/>
    <p:sldId id="271" r:id="rId6"/>
    <p:sldId id="273" r:id="rId7"/>
    <p:sldId id="274" r:id="rId8"/>
    <p:sldId id="275" r:id="rId9"/>
    <p:sldId id="276" r:id="rId10"/>
    <p:sldId id="277" r:id="rId11"/>
    <p:sldId id="268" r:id="rId12"/>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19500"/>
    <a:srgbClr val="007836"/>
    <a:srgbClr val="BE0F34"/>
    <a:srgbClr val="820150"/>
    <a:srgbClr val="502D7F"/>
    <a:srgbClr val="00338E"/>
    <a:srgbClr val="0081AB"/>
    <a:srgbClr val="758F9D"/>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211" autoAdjust="0"/>
  </p:normalViewPr>
  <p:slideViewPr>
    <p:cSldViewPr snapToGrid="0" snapToObjects="1">
      <p:cViewPr varScale="1">
        <p:scale>
          <a:sx n="63" d="100"/>
          <a:sy n="63" d="100"/>
        </p:scale>
        <p:origin x="931" y="62"/>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ker, Mike J" userId="a67d2062-86bf-4e23-9f33-0d28e7efa9bf" providerId="ADAL" clId="{290420E0-6FF2-487A-B076-E56520C38F44}"/>
    <pc:docChg chg="modSld modMainMaster">
      <pc:chgData name="Parker, Mike J" userId="a67d2062-86bf-4e23-9f33-0d28e7efa9bf" providerId="ADAL" clId="{290420E0-6FF2-487A-B076-E56520C38F44}" dt="2018-12-10T22:36:47.958" v="3" actId="6549"/>
      <pc:docMkLst>
        <pc:docMk/>
      </pc:docMkLst>
      <pc:sldChg chg="setBg modNotesTx">
        <pc:chgData name="Parker, Mike J" userId="a67d2062-86bf-4e23-9f33-0d28e7efa9bf" providerId="ADAL" clId="{290420E0-6FF2-487A-B076-E56520C38F44}" dt="2018-12-10T22:36:47.958" v="3" actId="6549"/>
        <pc:sldMkLst>
          <pc:docMk/>
          <pc:sldMk cId="1152154647" sldId="260"/>
        </pc:sldMkLst>
      </pc:sldChg>
      <pc:sldMasterChg chg="setBg modSldLayout">
        <pc:chgData name="Parker, Mike J" userId="a67d2062-86bf-4e23-9f33-0d28e7efa9bf" providerId="ADAL" clId="{290420E0-6FF2-487A-B076-E56520C38F44}" dt="2018-12-10T22:32:41.464" v="2"/>
        <pc:sldMasterMkLst>
          <pc:docMk/>
          <pc:sldMasterMk cId="647107024" sldId="2147483723"/>
        </pc:sldMasterMkLst>
        <pc:sldLayoutChg chg="setBg">
          <pc:chgData name="Parker, Mike J" userId="a67d2062-86bf-4e23-9f33-0d28e7efa9bf" providerId="ADAL" clId="{290420E0-6FF2-487A-B076-E56520C38F44}" dt="2018-12-10T22:32:41.464" v="2"/>
          <pc:sldLayoutMkLst>
            <pc:docMk/>
            <pc:sldMasterMk cId="647107024" sldId="2147483723"/>
            <pc:sldLayoutMk cId="1501305706" sldId="2147483724"/>
          </pc:sldLayoutMkLst>
        </pc:sldLayoutChg>
        <pc:sldLayoutChg chg="setBg">
          <pc:chgData name="Parker, Mike J" userId="a67d2062-86bf-4e23-9f33-0d28e7efa9bf" providerId="ADAL" clId="{290420E0-6FF2-487A-B076-E56520C38F44}" dt="2018-12-10T22:32:41.464" v="2"/>
          <pc:sldLayoutMkLst>
            <pc:docMk/>
            <pc:sldMasterMk cId="647107024" sldId="2147483723"/>
            <pc:sldLayoutMk cId="1957828185" sldId="2147483725"/>
          </pc:sldLayoutMkLst>
        </pc:sldLayoutChg>
        <pc:sldLayoutChg chg="setBg">
          <pc:chgData name="Parker, Mike J" userId="a67d2062-86bf-4e23-9f33-0d28e7efa9bf" providerId="ADAL" clId="{290420E0-6FF2-487A-B076-E56520C38F44}" dt="2018-12-10T22:32:41.464" v="2"/>
          <pc:sldLayoutMkLst>
            <pc:docMk/>
            <pc:sldMasterMk cId="647107024" sldId="2147483723"/>
            <pc:sldLayoutMk cId="990347690" sldId="2147483726"/>
          </pc:sldLayoutMkLst>
        </pc:sldLayoutChg>
        <pc:sldLayoutChg chg="setBg">
          <pc:chgData name="Parker, Mike J" userId="a67d2062-86bf-4e23-9f33-0d28e7efa9bf" providerId="ADAL" clId="{290420E0-6FF2-487A-B076-E56520C38F44}" dt="2018-12-10T22:32:41.464" v="2"/>
          <pc:sldLayoutMkLst>
            <pc:docMk/>
            <pc:sldMasterMk cId="647107024" sldId="2147483723"/>
            <pc:sldLayoutMk cId="2806792559" sldId="2147483727"/>
          </pc:sldLayoutMkLst>
        </pc:sldLayoutChg>
        <pc:sldLayoutChg chg="setBg">
          <pc:chgData name="Parker, Mike J" userId="a67d2062-86bf-4e23-9f33-0d28e7efa9bf" providerId="ADAL" clId="{290420E0-6FF2-487A-B076-E56520C38F44}" dt="2018-12-10T22:32:41.464" v="2"/>
          <pc:sldLayoutMkLst>
            <pc:docMk/>
            <pc:sldMasterMk cId="647107024" sldId="2147483723"/>
            <pc:sldLayoutMk cId="410932382" sldId="2147483728"/>
          </pc:sldLayoutMkLst>
        </pc:sldLayoutChg>
        <pc:sldLayoutChg chg="setBg">
          <pc:chgData name="Parker, Mike J" userId="a67d2062-86bf-4e23-9f33-0d28e7efa9bf" providerId="ADAL" clId="{290420E0-6FF2-487A-B076-E56520C38F44}" dt="2018-12-10T22:32:41.464" v="2"/>
          <pc:sldLayoutMkLst>
            <pc:docMk/>
            <pc:sldMasterMk cId="647107024" sldId="2147483723"/>
            <pc:sldLayoutMk cId="2950081376" sldId="2147483729"/>
          </pc:sldLayoutMkLst>
        </pc:sldLayoutChg>
        <pc:sldLayoutChg chg="setBg">
          <pc:chgData name="Parker, Mike J" userId="a67d2062-86bf-4e23-9f33-0d28e7efa9bf" providerId="ADAL" clId="{290420E0-6FF2-487A-B076-E56520C38F44}" dt="2018-12-10T22:32:41.464" v="2"/>
          <pc:sldLayoutMkLst>
            <pc:docMk/>
            <pc:sldMasterMk cId="647107024" sldId="2147483723"/>
            <pc:sldLayoutMk cId="482923594" sldId="2147483730"/>
          </pc:sldLayoutMkLst>
        </pc:sldLayoutChg>
        <pc:sldLayoutChg chg="setBg">
          <pc:chgData name="Parker, Mike J" userId="a67d2062-86bf-4e23-9f33-0d28e7efa9bf" providerId="ADAL" clId="{290420E0-6FF2-487A-B076-E56520C38F44}" dt="2018-12-10T22:32:41.464" v="2"/>
          <pc:sldLayoutMkLst>
            <pc:docMk/>
            <pc:sldMasterMk cId="647107024" sldId="2147483723"/>
            <pc:sldLayoutMk cId="2269145649" sldId="2147483731"/>
          </pc:sldLayoutMkLst>
        </pc:sldLayoutChg>
        <pc:sldLayoutChg chg="setBg">
          <pc:chgData name="Parker, Mike J" userId="a67d2062-86bf-4e23-9f33-0d28e7efa9bf" providerId="ADAL" clId="{290420E0-6FF2-487A-B076-E56520C38F44}" dt="2018-12-10T22:32:41.464" v="2"/>
          <pc:sldLayoutMkLst>
            <pc:docMk/>
            <pc:sldMasterMk cId="647107024" sldId="2147483723"/>
            <pc:sldLayoutMk cId="3241765682" sldId="2147483732"/>
          </pc:sldLayoutMkLst>
        </pc:sldLayoutChg>
      </pc:sldMasterChg>
    </pc:docChg>
  </pc:docChgLst>
  <pc:docChgLst>
    <pc:chgData name="Parker, Mike J" userId="a67d2062-86bf-4e23-9f33-0d28e7efa9bf" providerId="ADAL" clId="{0916166A-559C-4B7D-9588-02F7BEA6007F}"/>
    <pc:docChg chg="modSld">
      <pc:chgData name="Parker, Mike J" userId="a67d2062-86bf-4e23-9f33-0d28e7efa9bf" providerId="ADAL" clId="{0916166A-559C-4B7D-9588-02F7BEA6007F}" dt="2019-02-12T16:43:28.133" v="31" actId="6549"/>
      <pc:docMkLst>
        <pc:docMk/>
      </pc:docMkLst>
      <pc:sldChg chg="modNotesTx">
        <pc:chgData name="Parker, Mike J" userId="a67d2062-86bf-4e23-9f33-0d28e7efa9bf" providerId="ADAL" clId="{0916166A-559C-4B7D-9588-02F7BEA6007F}" dt="2019-02-12T16:43:28.133" v="31" actId="6549"/>
        <pc:sldMkLst>
          <pc:docMk/>
          <pc:sldMk cId="1152154647" sldId="260"/>
        </pc:sldMkLst>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10/15/2019</a:t>
            </a:fld>
            <a:endParaRPr lang="en-US"/>
          </a:p>
        </p:txBody>
      </p:sp>
      <p:sp>
        <p:nvSpPr>
          <p:cNvPr id="4" name="Footer Placeholder 3">
            <a:extLst>
              <a:ext uri="{FF2B5EF4-FFF2-40B4-BE49-F238E27FC236}">
                <a16:creationId xmlns=""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2</a:t>
            </a:fld>
            <a:endParaRPr lang="en-US"/>
          </a:p>
        </p:txBody>
      </p:sp>
    </p:spTree>
    <p:extLst>
      <p:ext uri="{BB962C8B-B14F-4D97-AF65-F5344CB8AC3E}">
        <p14:creationId xmlns:p14="http://schemas.microsoft.com/office/powerpoint/2010/main" val="139659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a parcel that is a mix of dry air and</a:t>
            </a:r>
            <a:r>
              <a:rPr lang="en-US" baseline="0" dirty="0" smtClean="0"/>
              <a:t> water vapor undergoing condensation.  Some of the water vapor is converted to liquid water.  The parcel is warmed following </a:t>
            </a:r>
            <a:r>
              <a:rPr lang="en-US" baseline="0" dirty="0" err="1" smtClean="0"/>
              <a:t>c</a:t>
            </a:r>
            <a:r>
              <a:rPr lang="en-US" baseline="-25000" dirty="0" err="1" smtClean="0"/>
              <a:t>p</a:t>
            </a:r>
            <a:r>
              <a:rPr lang="en-US" baseline="0" dirty="0" err="1" smtClean="0"/>
              <a:t>dT</a:t>
            </a:r>
            <a:r>
              <a:rPr lang="en-US" baseline="0" dirty="0" smtClean="0"/>
              <a:t> = -</a:t>
            </a:r>
            <a:r>
              <a:rPr lang="en-US" baseline="0" dirty="0" err="1" smtClean="0"/>
              <a:t>L</a:t>
            </a:r>
            <a:r>
              <a:rPr lang="en-US" baseline="-25000" dirty="0" err="1" smtClean="0"/>
              <a:t>v</a:t>
            </a:r>
            <a:r>
              <a:rPr lang="en-US" baseline="0" dirty="0" err="1" smtClean="0"/>
              <a:t>q</a:t>
            </a:r>
            <a:r>
              <a:rPr lang="en-US" baseline="-25000" dirty="0" err="1" smtClean="0"/>
              <a:t>v</a:t>
            </a:r>
            <a:r>
              <a:rPr lang="en-US" baseline="-25000" dirty="0" smtClean="0"/>
              <a:t>,</a:t>
            </a:r>
            <a:r>
              <a:rPr lang="en-US" baseline="0" dirty="0" smtClean="0"/>
              <a:t> but because the pressure is fixed, the heating is applied to the total mass of the parcel (including the newly formed liquid).  After the adjustment, the pressure decreases to match the dry air pressure plus vapor pressure, which is equivalent to removing the mass of the liquid from the total parcel mass.  The heating that went into warming that liquid from before simply disappears, leaving the parcel energy lower than in its initial state.</a:t>
            </a:r>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2428215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before, only during the adjustment,</a:t>
            </a:r>
            <a:r>
              <a:rPr lang="en-US" baseline="0" dirty="0" smtClean="0"/>
              <a:t> we retroactively take back the heating that went into the liquid and apply it to the remaining dry air and uncondensed water vapor.  This method now conserves the energy of the parcel.  While far from perfect (it does not address the implicit contribution of water vapor to the internal energy), this is the simplest test of how important the energy tendency related to the adjustment is for the simulated climate.</a:t>
            </a:r>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125393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Demonstration of major energy terms: dynamics, physics, and adjustment.  Adjustment tendency has a similar</a:t>
            </a:r>
            <a:r>
              <a:rPr lang="en-US" baseline="0" dirty="0" smtClean="0"/>
              <a:t> spatial pattern to surface E-P, as expected.  With our new adjustment (bottom row), the tendency is zero, except over regions where the surface geopotential is non-zero because we do not address that term in the energy equation.</a:t>
            </a:r>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5</a:t>
            </a:fld>
            <a:endParaRPr lang="en-US"/>
          </a:p>
        </p:txBody>
      </p:sp>
    </p:spTree>
    <p:extLst>
      <p:ext uri="{BB962C8B-B14F-4D97-AF65-F5344CB8AC3E}">
        <p14:creationId xmlns:p14="http://schemas.microsoft.com/office/powerpoint/2010/main" val="168450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hydrological cycle is particularly sensitive to the energy tendency of the adjustment, both in the mean and its variability.  Large increases in precipitation and daily rainfall variability are demonstrated over the equatorial belt in both the standard CAM6 model and in SPCAM.</a:t>
            </a:r>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361485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energy-conserving adjustment is nice, but it isn’t a good long term solution.  There are a number of outstanding issues related to ignoring extra terms in how latent heating is done, ignoring the work done during parcel expansion, and, perhaps most importantly, ignoring the enthalpy of water species.  In our energy-conserving adjustment, we gave the energy taken up by the liquid back to the parcel, but in reality the liquid </a:t>
            </a:r>
            <a:r>
              <a:rPr lang="en-US" i="1" baseline="0" dirty="0" smtClean="0"/>
              <a:t>should</a:t>
            </a:r>
            <a:r>
              <a:rPr lang="en-US" i="0" baseline="0" dirty="0" smtClean="0"/>
              <a:t> take that energy with it out of the column.</a:t>
            </a:r>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339065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The energy tendency associated with the adjustment is a qualitatively reasonable energy pattern for the surface exchange of enthalpy associated with the internal energy of water species.  We can estimate from the model the magnitude of what this flux should be.</a:t>
            </a:r>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9</a:t>
            </a:fld>
            <a:endParaRPr lang="en-US"/>
          </a:p>
        </p:txBody>
      </p:sp>
    </p:spTree>
    <p:extLst>
      <p:ext uri="{BB962C8B-B14F-4D97-AF65-F5344CB8AC3E}">
        <p14:creationId xmlns:p14="http://schemas.microsoft.com/office/powerpoint/2010/main" val="410089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assume that the</a:t>
            </a:r>
            <a:r>
              <a:rPr lang="en-US" baseline="0" dirty="0" smtClean="0"/>
              <a:t> material enthalpy flux, like the adjustment tendency, is balanced entirely by changes in energy transport by the circulation, we can estimate the bias in energy transport by tropical circulations.  In regions of heavy rainfall, like in the core of the ITCZ or in monsoon regions, this bias can easily exceed 25%.</a:t>
            </a:r>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3636509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20" name="Text Placeholder 19">
            <a:extLst>
              <a:ext uri="{FF2B5EF4-FFF2-40B4-BE49-F238E27FC236}">
                <a16:creationId xmlns=""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October 15, 2019</a:t>
            </a:fld>
            <a:endParaRPr lang="en-US" dirty="0"/>
          </a:p>
        </p:txBody>
      </p:sp>
      <p:sp>
        <p:nvSpPr>
          <p:cNvPr id="16" name="Footer Placeholder 2">
            <a:extLst>
              <a:ext uri="{FF2B5EF4-FFF2-40B4-BE49-F238E27FC236}">
                <a16:creationId xmlns=""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13" name="Slide Number Placeholder 3">
            <a:extLst>
              <a:ext uri="{FF2B5EF4-FFF2-40B4-BE49-F238E27FC236}">
                <a16:creationId xmlns=""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
            <a:extLst>
              <a:ext uri="{FF2B5EF4-FFF2-40B4-BE49-F238E27FC236}">
                <a16:creationId xmlns=""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10/15/2019</a:t>
            </a:fld>
            <a:endParaRPr lang="en-US" dirty="0"/>
          </a:p>
        </p:txBody>
      </p:sp>
      <p:sp>
        <p:nvSpPr>
          <p:cNvPr id="15" name="Footer Placeholder 2">
            <a:extLst>
              <a:ext uri="{FF2B5EF4-FFF2-40B4-BE49-F238E27FC236}">
                <a16:creationId xmlns=""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13">
            <a:extLst>
              <a:ext uri="{FF2B5EF4-FFF2-40B4-BE49-F238E27FC236}">
                <a16:creationId xmlns=""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Date Placeholder 1">
            <a:extLst>
              <a:ext uri="{FF2B5EF4-FFF2-40B4-BE49-F238E27FC236}">
                <a16:creationId xmlns=""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10/15/2019</a:t>
            </a:fld>
            <a:endParaRPr lang="en-US" dirty="0"/>
          </a:p>
        </p:txBody>
      </p:sp>
      <p:sp>
        <p:nvSpPr>
          <p:cNvPr id="19" name="Footer Placeholder 2">
            <a:extLst>
              <a:ext uri="{FF2B5EF4-FFF2-40B4-BE49-F238E27FC236}">
                <a16:creationId xmlns=""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
            <a:extLst>
              <a:ext uri="{FF2B5EF4-FFF2-40B4-BE49-F238E27FC236}">
                <a16:creationId xmlns=""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10/15/2019</a:t>
            </a:fld>
            <a:endParaRPr lang="en-US" dirty="0"/>
          </a:p>
        </p:txBody>
      </p:sp>
      <p:sp>
        <p:nvSpPr>
          <p:cNvPr id="15" name="Footer Placeholder 2">
            <a:extLst>
              <a:ext uri="{FF2B5EF4-FFF2-40B4-BE49-F238E27FC236}">
                <a16:creationId xmlns=""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7" name="Picture Placeholder 2">
            <a:extLst>
              <a:ext uri="{FF2B5EF4-FFF2-40B4-BE49-F238E27FC236}">
                <a16:creationId xmlns=""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8" name="Picture Placeholder 2">
            <a:extLst>
              <a:ext uri="{FF2B5EF4-FFF2-40B4-BE49-F238E27FC236}">
                <a16:creationId xmlns=""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2" name="Picture Placeholder 2">
            <a:extLst>
              <a:ext uri="{FF2B5EF4-FFF2-40B4-BE49-F238E27FC236}">
                <a16:creationId xmlns=""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6" name="Text Placeholder 5">
            <a:extLst>
              <a:ext uri="{FF2B5EF4-FFF2-40B4-BE49-F238E27FC236}">
                <a16:creationId xmlns=""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5" name="Date Placeholder 1">
            <a:extLst>
              <a:ext uri="{FF2B5EF4-FFF2-40B4-BE49-F238E27FC236}">
                <a16:creationId xmlns=""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10/15/2019</a:t>
            </a:fld>
            <a:endParaRPr lang="en-US" dirty="0"/>
          </a:p>
        </p:txBody>
      </p:sp>
      <p:sp>
        <p:nvSpPr>
          <p:cNvPr id="26" name="Footer Placeholder 2">
            <a:extLst>
              <a:ext uri="{FF2B5EF4-FFF2-40B4-BE49-F238E27FC236}">
                <a16:creationId xmlns=""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1" name="Picture Placeholder 2">
            <a:extLst>
              <a:ext uri="{FF2B5EF4-FFF2-40B4-BE49-F238E27FC236}">
                <a16:creationId xmlns=""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13" name="Picture Placeholder 2">
            <a:extLst>
              <a:ext uri="{FF2B5EF4-FFF2-40B4-BE49-F238E27FC236}">
                <a16:creationId xmlns=""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4" name="Picture Placeholder 2">
            <a:extLst>
              <a:ext uri="{FF2B5EF4-FFF2-40B4-BE49-F238E27FC236}">
                <a16:creationId xmlns=""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5" name="Picture Placeholder 2">
            <a:extLst>
              <a:ext uri="{FF2B5EF4-FFF2-40B4-BE49-F238E27FC236}">
                <a16:creationId xmlns=""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6" name="Picture Placeholder 2">
            <a:extLst>
              <a:ext uri="{FF2B5EF4-FFF2-40B4-BE49-F238E27FC236}">
                <a16:creationId xmlns=""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7" name="Text Placeholder 5">
            <a:extLst>
              <a:ext uri="{FF2B5EF4-FFF2-40B4-BE49-F238E27FC236}">
                <a16:creationId xmlns=""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10/15/2019</a:t>
            </a:fld>
            <a:endParaRPr lang="en-US" dirty="0"/>
          </a:p>
        </p:txBody>
      </p:sp>
      <p:sp>
        <p:nvSpPr>
          <p:cNvPr id="31" name="Footer Placeholder 2">
            <a:extLst>
              <a:ext uri="{FF2B5EF4-FFF2-40B4-BE49-F238E27FC236}">
                <a16:creationId xmlns=""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smtClean="0"/>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1" name="Picture Placeholder 2">
            <a:extLst>
              <a:ext uri="{FF2B5EF4-FFF2-40B4-BE49-F238E27FC236}">
                <a16:creationId xmlns=""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3" name="Picture Placeholder 2">
            <a:extLst>
              <a:ext uri="{FF2B5EF4-FFF2-40B4-BE49-F238E27FC236}">
                <a16:creationId xmlns=""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4" name="Picture Placeholder 2">
            <a:extLst>
              <a:ext uri="{FF2B5EF4-FFF2-40B4-BE49-F238E27FC236}">
                <a16:creationId xmlns=""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5" name="Picture Placeholder 2">
            <a:extLst>
              <a:ext uri="{FF2B5EF4-FFF2-40B4-BE49-F238E27FC236}">
                <a16:creationId xmlns=""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6" name="Picture Placeholder 2">
            <a:extLst>
              <a:ext uri="{FF2B5EF4-FFF2-40B4-BE49-F238E27FC236}">
                <a16:creationId xmlns=""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17" name="Text Placeholder 5">
            <a:extLst>
              <a:ext uri="{FF2B5EF4-FFF2-40B4-BE49-F238E27FC236}">
                <a16:creationId xmlns=""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10/15/2019</a:t>
            </a:fld>
            <a:endParaRPr lang="en-US" dirty="0"/>
          </a:p>
        </p:txBody>
      </p:sp>
      <p:sp>
        <p:nvSpPr>
          <p:cNvPr id="29" name="Footer Placeholder 2">
            <a:extLst>
              <a:ext uri="{FF2B5EF4-FFF2-40B4-BE49-F238E27FC236}">
                <a16:creationId xmlns=""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10/15/2019</a:t>
            </a:fld>
            <a:endParaRPr lang="en-US" dirty="0"/>
          </a:p>
        </p:txBody>
      </p:sp>
      <p:sp>
        <p:nvSpPr>
          <p:cNvPr id="7" name="Footer Placeholder 2">
            <a:extLst>
              <a:ext uri="{FF2B5EF4-FFF2-40B4-BE49-F238E27FC236}">
                <a16:creationId xmlns=""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t="-17000" b="-1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notesSlide" Target="../notesSlides/notesSlide7.xml"/><Relationship Id="rId7" Type="http://schemas.openxmlformats.org/officeDocument/2006/relationships/image" Target="../media/image18.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image" Target="../media/image15.wmf"/><Relationship Id="rId10" Type="http://schemas.openxmlformats.org/officeDocument/2006/relationships/image" Target="../media/image16.wmf"/><Relationship Id="rId4" Type="http://schemas.openxmlformats.org/officeDocument/2006/relationships/oleObject" Target="../embeddings/oleObject1.bin"/><Relationship Id="rId9"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DFD0D9-1CAC-4FBD-8120-CBD5A07EB995}"/>
              </a:ext>
            </a:extLst>
          </p:cNvPr>
          <p:cNvSpPr>
            <a:spLocks noGrp="1"/>
          </p:cNvSpPr>
          <p:nvPr>
            <p:ph type="ctrTitle"/>
          </p:nvPr>
        </p:nvSpPr>
        <p:spPr>
          <a:xfrm>
            <a:off x="954157" y="2743200"/>
            <a:ext cx="4989443" cy="1828800"/>
          </a:xfrm>
        </p:spPr>
        <p:txBody>
          <a:bodyPr/>
          <a:lstStyle/>
          <a:p>
            <a:r>
              <a:rPr lang="en-US" dirty="0" smtClean="0"/>
              <a:t>Dry mass adjustment for a fixed pressure coordinate</a:t>
            </a:r>
            <a:endParaRPr lang="en-US" dirty="0"/>
          </a:p>
        </p:txBody>
      </p:sp>
      <p:sp>
        <p:nvSpPr>
          <p:cNvPr id="4" name="Text Placeholder 3">
            <a:extLst>
              <a:ext uri="{FF2B5EF4-FFF2-40B4-BE49-F238E27FC236}">
                <a16:creationId xmlns="" xmlns:a16="http://schemas.microsoft.com/office/drawing/2014/main" id="{3C886310-1A8B-41C6-8ABF-4E949224625A}"/>
              </a:ext>
            </a:extLst>
          </p:cNvPr>
          <p:cNvSpPr>
            <a:spLocks noGrp="1"/>
          </p:cNvSpPr>
          <p:nvPr>
            <p:ph type="body" sz="quarter" idx="10"/>
          </p:nvPr>
        </p:nvSpPr>
        <p:spPr>
          <a:xfrm>
            <a:off x="1370529" y="5490378"/>
            <a:ext cx="4572000" cy="274320"/>
          </a:xfrm>
        </p:spPr>
        <p:txBody>
          <a:bodyPr/>
          <a:lstStyle/>
          <a:p>
            <a:r>
              <a:rPr lang="en-US" dirty="0" smtClean="0"/>
              <a:t>Bryce Harrop</a:t>
            </a:r>
            <a:endParaRPr lang="en-US" dirty="0"/>
          </a:p>
        </p:txBody>
      </p:sp>
      <p:sp>
        <p:nvSpPr>
          <p:cNvPr id="5" name="Text Placeholder 4">
            <a:extLst>
              <a:ext uri="{FF2B5EF4-FFF2-40B4-BE49-F238E27FC236}">
                <a16:creationId xmlns="" xmlns:a16="http://schemas.microsoft.com/office/drawing/2014/main" id="{2599C3C0-764A-4145-9480-D79B28BB6551}"/>
              </a:ext>
            </a:extLst>
          </p:cNvPr>
          <p:cNvSpPr>
            <a:spLocks noGrp="1"/>
          </p:cNvSpPr>
          <p:nvPr>
            <p:ph type="body" sz="quarter" idx="11"/>
          </p:nvPr>
        </p:nvSpPr>
        <p:spPr>
          <a:xfrm>
            <a:off x="1371600" y="5804453"/>
            <a:ext cx="4572000" cy="1391477"/>
          </a:xfrm>
        </p:spPr>
        <p:txBody>
          <a:bodyPr/>
          <a:lstStyle/>
          <a:p>
            <a:r>
              <a:rPr lang="en-US" dirty="0" smtClean="0"/>
              <a:t>Michael Pritchard, Hossein Parishani, </a:t>
            </a:r>
          </a:p>
          <a:p>
            <a:r>
              <a:rPr lang="en-US" dirty="0" smtClean="0"/>
              <a:t>Andrew Gettelman, Samson Hagos, </a:t>
            </a:r>
          </a:p>
          <a:p>
            <a:r>
              <a:rPr lang="en-US" dirty="0" smtClean="0"/>
              <a:t>Peter Lauritzen, Ruby Leung, </a:t>
            </a:r>
          </a:p>
          <a:p>
            <a:r>
              <a:rPr lang="en-US" dirty="0" smtClean="0"/>
              <a:t>Jian Lu, Kyle Pressel, Koichi Sakaguchi</a:t>
            </a:r>
            <a:endParaRPr lang="en-US" dirty="0"/>
          </a:p>
        </p:txBody>
      </p:sp>
      <p:sp>
        <p:nvSpPr>
          <p:cNvPr id="6" name="Date Placeholder 5">
            <a:extLst>
              <a:ext uri="{FF2B5EF4-FFF2-40B4-BE49-F238E27FC236}">
                <a16:creationId xmlns="" xmlns:a16="http://schemas.microsoft.com/office/drawing/2014/main" id="{B8696A4F-5314-46CD-B205-CC2D44570D66}"/>
              </a:ext>
            </a:extLst>
          </p:cNvPr>
          <p:cNvSpPr>
            <a:spLocks noGrp="1"/>
          </p:cNvSpPr>
          <p:nvPr>
            <p:ph type="dt" sz="half" idx="2"/>
          </p:nvPr>
        </p:nvSpPr>
        <p:spPr/>
        <p:txBody>
          <a:bodyPr/>
          <a:lstStyle/>
          <a:p>
            <a:fld id="{4E130ED9-0C27-4EF1-9F86-D29E4EA507BE}" type="datetime4">
              <a:rPr lang="en-US" smtClean="0"/>
              <a:t>October 15, 2019</a:t>
            </a:fld>
            <a:endParaRPr lang="en-US" dirty="0"/>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p:cNvSpPr>
            <a:spLocks noGrp="1"/>
          </p:cNvSpPr>
          <p:nvPr>
            <p:ph type="title"/>
          </p:nvPr>
        </p:nvSpPr>
        <p:spPr/>
        <p:txBody>
          <a:bodyPr/>
          <a:lstStyle/>
          <a:p>
            <a:r>
              <a:rPr lang="en-US" dirty="0" smtClean="0"/>
              <a:t>Why does this really matter?</a:t>
            </a:r>
            <a:br>
              <a:rPr lang="en-US" dirty="0" smtClean="0"/>
            </a:br>
            <a:endParaRPr lang="en-US" dirty="0"/>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9809"/>
          <a:stretch/>
        </p:blipFill>
        <p:spPr>
          <a:xfrm>
            <a:off x="906164" y="1581912"/>
            <a:ext cx="6984712" cy="6263361"/>
          </a:xfrm>
          <a:prstGeom prst="rect">
            <a:avLst/>
          </a:prstGeom>
        </p:spPr>
      </p:pic>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908"/>
          <a:stretch/>
        </p:blipFill>
        <p:spPr>
          <a:xfrm>
            <a:off x="7890876" y="1581912"/>
            <a:ext cx="6692632" cy="6263361"/>
          </a:xfrm>
          <a:prstGeom prst="rect">
            <a:avLst/>
          </a:prstGeom>
        </p:spPr>
      </p:pic>
    </p:spTree>
    <p:extLst>
      <p:ext uri="{BB962C8B-B14F-4D97-AF65-F5344CB8AC3E}">
        <p14:creationId xmlns:p14="http://schemas.microsoft.com/office/powerpoint/2010/main" val="2783858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7A4BB3-E848-5A44-82DF-322201952CD8}" type="slidenum">
              <a:rPr lang="en-US" smtClean="0"/>
              <a:pPr/>
              <a:t>2</a:t>
            </a:fld>
            <a:endParaRPr lang="en-US" dirty="0"/>
          </a:p>
        </p:txBody>
      </p:sp>
      <p:sp>
        <p:nvSpPr>
          <p:cNvPr id="3" name="Title 2"/>
          <p:cNvSpPr>
            <a:spLocks noGrp="1"/>
          </p:cNvSpPr>
          <p:nvPr>
            <p:ph type="title"/>
          </p:nvPr>
        </p:nvSpPr>
        <p:spPr/>
        <p:txBody>
          <a:bodyPr/>
          <a:lstStyle/>
          <a:p>
            <a:r>
              <a:rPr lang="en-US" dirty="0" smtClean="0"/>
              <a:t>What is the adjustment?</a:t>
            </a:r>
            <a:br>
              <a:rPr lang="en-US" dirty="0" smtClean="0"/>
            </a:br>
            <a:endParaRPr lang="en-US" dirty="0"/>
          </a:p>
        </p:txBody>
      </p:sp>
      <p:sp>
        <p:nvSpPr>
          <p:cNvPr id="4" name="Content Placeholder 3"/>
          <p:cNvSpPr>
            <a:spLocks noGrp="1"/>
          </p:cNvSpPr>
          <p:nvPr>
            <p:ph sz="quarter" idx="20"/>
          </p:nvPr>
        </p:nvSpPr>
        <p:spPr/>
        <p:txBody>
          <a:bodyPr/>
          <a:lstStyle/>
          <a:p>
            <a:r>
              <a:rPr lang="en-US" dirty="0" smtClean="0"/>
              <a:t>Vertical coordinate for the physics is pressure (dry air pressure plus vapor pressure) which is assumed to be invariant throughout the physics parameterizations.</a:t>
            </a:r>
          </a:p>
          <a:p>
            <a:r>
              <a:rPr lang="en-US" dirty="0" smtClean="0"/>
              <a:t>Vapor pressure changes with water vapor concentrations during physics parameterizations.  Left unchecked, this would imply a spurious change in dry air mass (since mass is computed using the pressure thickness).</a:t>
            </a:r>
          </a:p>
          <a:p>
            <a:r>
              <a:rPr lang="en-US" dirty="0" smtClean="0"/>
              <a:t>A routine in CAM (</a:t>
            </a:r>
            <a:r>
              <a:rPr lang="en-US" dirty="0" err="1" smtClean="0"/>
              <a:t>physics_dme_adjust</a:t>
            </a:r>
            <a:r>
              <a:rPr lang="en-US" dirty="0" smtClean="0"/>
              <a:t>) corrects for the change in pressure that conserves dry air mass, as well as the mass of each tracer.</a:t>
            </a:r>
          </a:p>
          <a:p>
            <a:r>
              <a:rPr lang="en-US" dirty="0" smtClean="0"/>
              <a:t>This adjustment does not conserve energy.</a:t>
            </a:r>
          </a:p>
          <a:p>
            <a:endParaRPr lang="en-US" dirty="0"/>
          </a:p>
        </p:txBody>
      </p:sp>
      <p:pic>
        <p:nvPicPr>
          <p:cNvPr id="6" name="Picture 5"/>
          <p:cNvPicPr>
            <a:picLocks noChangeAspect="1"/>
          </p:cNvPicPr>
          <p:nvPr/>
        </p:nvPicPr>
        <p:blipFill>
          <a:blip r:embed="rId3"/>
          <a:stretch>
            <a:fillRect/>
          </a:stretch>
        </p:blipFill>
        <p:spPr>
          <a:xfrm>
            <a:off x="7168405" y="6061520"/>
            <a:ext cx="7052502" cy="2168080"/>
          </a:xfrm>
          <a:prstGeom prst="rect">
            <a:avLst/>
          </a:prstGeom>
        </p:spPr>
      </p:pic>
    </p:spTree>
    <p:extLst>
      <p:ext uri="{BB962C8B-B14F-4D97-AF65-F5344CB8AC3E}">
        <p14:creationId xmlns:p14="http://schemas.microsoft.com/office/powerpoint/2010/main" val="308464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p:cNvSpPr>
            <a:spLocks noGrp="1"/>
          </p:cNvSpPr>
          <p:nvPr>
            <p:ph type="title"/>
          </p:nvPr>
        </p:nvSpPr>
        <p:spPr/>
        <p:txBody>
          <a:bodyPr/>
          <a:lstStyle/>
          <a:p>
            <a:r>
              <a:rPr lang="en-US" dirty="0"/>
              <a:t>What is the adjustment</a:t>
            </a:r>
            <a:r>
              <a:rPr lang="en-US" dirty="0" smtClean="0"/>
              <a:t>?</a:t>
            </a:r>
            <a:br>
              <a:rPr lang="en-US" dirty="0" smtClean="0"/>
            </a:br>
            <a:endParaRPr lang="en-US" dirty="0"/>
          </a:p>
        </p:txBody>
      </p:sp>
      <p:pic>
        <p:nvPicPr>
          <p:cNvPr id="5" name="Picture 4"/>
          <p:cNvPicPr>
            <a:picLocks noChangeAspect="1"/>
          </p:cNvPicPr>
          <p:nvPr/>
        </p:nvPicPr>
        <p:blipFill>
          <a:blip r:embed="rId3"/>
          <a:stretch>
            <a:fillRect/>
          </a:stretch>
        </p:blipFill>
        <p:spPr>
          <a:xfrm>
            <a:off x="1783080" y="1783080"/>
            <a:ext cx="12192000" cy="5775710"/>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6631158" y="1107483"/>
            <a:ext cx="7542042" cy="675597"/>
          </a:xfrm>
          <a:prstGeom prst="rect">
            <a:avLst/>
          </a:prstGeom>
        </p:spPr>
      </p:pic>
    </p:spTree>
    <p:extLst>
      <p:ext uri="{BB962C8B-B14F-4D97-AF65-F5344CB8AC3E}">
        <p14:creationId xmlns:p14="http://schemas.microsoft.com/office/powerpoint/2010/main" val="1059551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p:cNvSpPr>
            <a:spLocks noGrp="1"/>
          </p:cNvSpPr>
          <p:nvPr>
            <p:ph type="title"/>
          </p:nvPr>
        </p:nvSpPr>
        <p:spPr/>
        <p:txBody>
          <a:bodyPr/>
          <a:lstStyle/>
          <a:p>
            <a:r>
              <a:rPr lang="en-US" dirty="0"/>
              <a:t>What is the adjustment</a:t>
            </a:r>
            <a:r>
              <a:rPr lang="en-US" dirty="0" smtClean="0"/>
              <a:t>?</a:t>
            </a:r>
            <a:br>
              <a:rPr lang="en-US" dirty="0" smtClean="0"/>
            </a:br>
            <a:endParaRPr lang="en-US" dirty="0"/>
          </a:p>
        </p:txBody>
      </p:sp>
      <p:pic>
        <p:nvPicPr>
          <p:cNvPr id="6" name="Picture 5"/>
          <p:cNvPicPr>
            <a:picLocks noChangeAspect="1"/>
          </p:cNvPicPr>
          <p:nvPr/>
        </p:nvPicPr>
        <p:blipFill>
          <a:blip r:embed="rId3"/>
          <a:stretch>
            <a:fillRect/>
          </a:stretch>
        </p:blipFill>
        <p:spPr>
          <a:xfrm>
            <a:off x="1783080" y="1784317"/>
            <a:ext cx="12192000" cy="5785677"/>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6631158" y="1107483"/>
            <a:ext cx="7542042" cy="675597"/>
          </a:xfrm>
          <a:prstGeom prst="rect">
            <a:avLst/>
          </a:prstGeom>
        </p:spPr>
      </p:pic>
      <p:pic>
        <p:nvPicPr>
          <p:cNvPr id="8" name="Picture 7"/>
          <p:cNvPicPr>
            <a:picLocks noChangeAspect="1"/>
          </p:cNvPicPr>
          <p:nvPr/>
        </p:nvPicPr>
        <p:blipFill>
          <a:blip r:embed="rId5"/>
          <a:stretch>
            <a:fillRect/>
          </a:stretch>
        </p:blipFill>
        <p:spPr>
          <a:xfrm>
            <a:off x="1160585" y="7004784"/>
            <a:ext cx="4268372" cy="1130419"/>
          </a:xfrm>
          <a:prstGeom prst="rect">
            <a:avLst/>
          </a:prstGeom>
        </p:spPr>
      </p:pic>
    </p:spTree>
    <p:extLst>
      <p:ext uri="{BB962C8B-B14F-4D97-AF65-F5344CB8AC3E}">
        <p14:creationId xmlns:p14="http://schemas.microsoft.com/office/powerpoint/2010/main" val="1402241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7A4BB3-E848-5A44-82DF-322201952CD8}" type="slidenum">
              <a:rPr lang="en-US" smtClean="0"/>
              <a:pPr/>
              <a:t>5</a:t>
            </a:fld>
            <a:endParaRPr lang="en-US" dirty="0"/>
          </a:p>
        </p:txBody>
      </p:sp>
      <p:sp>
        <p:nvSpPr>
          <p:cNvPr id="3" name="Title 2"/>
          <p:cNvSpPr>
            <a:spLocks noGrp="1"/>
          </p:cNvSpPr>
          <p:nvPr>
            <p:ph type="title"/>
          </p:nvPr>
        </p:nvSpPr>
        <p:spPr/>
        <p:txBody>
          <a:bodyPr/>
          <a:lstStyle/>
          <a:p>
            <a:r>
              <a:rPr lang="en-US" dirty="0" smtClean="0"/>
              <a:t>Does this matter?</a:t>
            </a:r>
            <a:br>
              <a:rPr lang="en-US" dirty="0" smtClean="0"/>
            </a:br>
            <a:endParaRPr lang="en-US" dirty="0"/>
          </a:p>
        </p:txBody>
      </p:sp>
      <p:grpSp>
        <p:nvGrpSpPr>
          <p:cNvPr id="5" name="Group 4"/>
          <p:cNvGrpSpPr/>
          <p:nvPr/>
        </p:nvGrpSpPr>
        <p:grpSpPr>
          <a:xfrm>
            <a:off x="1186407" y="1740811"/>
            <a:ext cx="12986793" cy="1957887"/>
            <a:chOff x="17019814" y="8053108"/>
            <a:chExt cx="12986793" cy="1957887"/>
          </a:xfrm>
        </p:grpSpPr>
        <p:sp>
          <p:nvSpPr>
            <p:cNvPr id="6" name="TextBox 5"/>
            <p:cNvSpPr txBox="1"/>
            <p:nvPr/>
          </p:nvSpPr>
          <p:spPr>
            <a:xfrm>
              <a:off x="23728184" y="8364413"/>
              <a:ext cx="6278423" cy="1200329"/>
            </a:xfrm>
            <a:prstGeom prst="rect">
              <a:avLst/>
            </a:prstGeom>
            <a:noFill/>
          </p:spPr>
          <p:txBody>
            <a:bodyPr wrap="square" rtlCol="0">
              <a:spAutoFit/>
            </a:bodyPr>
            <a:lstStyle/>
            <a:p>
              <a:r>
                <a:rPr lang="en-US" sz="2400" dirty="0" smtClean="0"/>
                <a:t>Total column energy tendency is roughly equal to the sum of the dynamics, physics, and adjustment tendencies.</a:t>
              </a:r>
              <a:endParaRPr lang="en-US" sz="2400" dirty="0"/>
            </a:p>
          </p:txBody>
        </p:sp>
        <p:grpSp>
          <p:nvGrpSpPr>
            <p:cNvPr id="7" name="Group 6"/>
            <p:cNvGrpSpPr/>
            <p:nvPr/>
          </p:nvGrpSpPr>
          <p:grpSpPr>
            <a:xfrm>
              <a:off x="17019814" y="8053108"/>
              <a:ext cx="6234438" cy="1957887"/>
              <a:chOff x="457200" y="10605564"/>
              <a:chExt cx="6234438" cy="1957887"/>
            </a:xfrm>
          </p:grpSpPr>
          <p:sp>
            <p:nvSpPr>
              <p:cNvPr id="8" name="TextBox 7"/>
              <p:cNvSpPr txBox="1"/>
              <p:nvPr/>
            </p:nvSpPr>
            <p:spPr>
              <a:xfrm>
                <a:off x="932360" y="11978676"/>
                <a:ext cx="1757212" cy="584775"/>
              </a:xfrm>
              <a:prstGeom prst="rect">
                <a:avLst/>
              </a:prstGeom>
              <a:noFill/>
            </p:spPr>
            <p:txBody>
              <a:bodyPr wrap="none" rtlCol="0">
                <a:spAutoFit/>
              </a:bodyPr>
              <a:lstStyle/>
              <a:p>
                <a:r>
                  <a:rPr lang="en-US" sz="3200" dirty="0" smtClean="0"/>
                  <a:t>dynamics</a:t>
                </a:r>
                <a:endParaRPr lang="en-US" sz="3200" dirty="0"/>
              </a:p>
            </p:txBody>
          </p:sp>
          <p:sp>
            <p:nvSpPr>
              <p:cNvPr id="9" name="TextBox 8"/>
              <p:cNvSpPr txBox="1"/>
              <p:nvPr/>
            </p:nvSpPr>
            <p:spPr>
              <a:xfrm>
                <a:off x="2956124" y="11978676"/>
                <a:ext cx="1380314" cy="584775"/>
              </a:xfrm>
              <a:prstGeom prst="rect">
                <a:avLst/>
              </a:prstGeom>
              <a:noFill/>
            </p:spPr>
            <p:txBody>
              <a:bodyPr wrap="none" rtlCol="0">
                <a:spAutoFit/>
              </a:bodyPr>
              <a:lstStyle/>
              <a:p>
                <a:r>
                  <a:rPr lang="en-US" sz="3200" dirty="0" smtClean="0"/>
                  <a:t>physics</a:t>
                </a:r>
                <a:endParaRPr lang="en-US" sz="3200" dirty="0"/>
              </a:p>
            </p:txBody>
          </p:sp>
          <p:sp>
            <p:nvSpPr>
              <p:cNvPr id="10" name="TextBox 9"/>
              <p:cNvSpPr txBox="1"/>
              <p:nvPr/>
            </p:nvSpPr>
            <p:spPr>
              <a:xfrm>
                <a:off x="4602989" y="11978676"/>
                <a:ext cx="2088649" cy="584775"/>
              </a:xfrm>
              <a:prstGeom prst="rect">
                <a:avLst/>
              </a:prstGeom>
              <a:noFill/>
            </p:spPr>
            <p:txBody>
              <a:bodyPr wrap="none" rtlCol="0">
                <a:spAutoFit/>
              </a:bodyPr>
              <a:lstStyle/>
              <a:p>
                <a:r>
                  <a:rPr lang="en-US" sz="3200" dirty="0" smtClean="0"/>
                  <a:t>adjustment</a:t>
                </a:r>
                <a:endParaRPr lang="en-US" sz="3200" dirty="0"/>
              </a:p>
            </p:txBody>
          </p:sp>
          <p:cxnSp>
            <p:nvCxnSpPr>
              <p:cNvPr id="11" name="Straight Arrow Connector 10"/>
              <p:cNvCxnSpPr>
                <a:stCxn id="8" idx="0"/>
              </p:cNvCxnSpPr>
              <p:nvPr/>
            </p:nvCxnSpPr>
            <p:spPr>
              <a:xfrm flipH="1" flipV="1">
                <a:off x="1721938" y="11649466"/>
                <a:ext cx="89028" cy="3292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0"/>
              </p:cNvCxnSpPr>
              <p:nvPr/>
            </p:nvCxnSpPr>
            <p:spPr>
              <a:xfrm flipH="1" flipV="1">
                <a:off x="3493791" y="11649466"/>
                <a:ext cx="152490" cy="3292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0"/>
              </p:cNvCxnSpPr>
              <p:nvPr/>
            </p:nvCxnSpPr>
            <p:spPr>
              <a:xfrm flipH="1" flipV="1">
                <a:off x="5425624" y="11680356"/>
                <a:ext cx="221690" cy="2983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457200" y="10605564"/>
                <a:ext cx="5199827" cy="1057769"/>
              </a:xfrm>
              <a:prstGeom prst="rect">
                <a:avLst/>
              </a:prstGeom>
            </p:spPr>
          </p:pic>
        </p:grpSp>
      </p:grpSp>
      <p:grpSp>
        <p:nvGrpSpPr>
          <p:cNvPr id="15" name="Group 14"/>
          <p:cNvGrpSpPr>
            <a:grpSpLocks noChangeAspect="1"/>
          </p:cNvGrpSpPr>
          <p:nvPr/>
        </p:nvGrpSpPr>
        <p:grpSpPr>
          <a:xfrm>
            <a:off x="1094518" y="3750806"/>
            <a:ext cx="13078682" cy="4461771"/>
            <a:chOff x="3943607" y="10606463"/>
            <a:chExt cx="13960190" cy="4762496"/>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r="50751" b="50421"/>
            <a:stretch/>
          </p:blipFill>
          <p:spPr>
            <a:xfrm>
              <a:off x="3943607" y="13128356"/>
              <a:ext cx="4549489" cy="2240603"/>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50843" r="50825"/>
            <a:stretch/>
          </p:blipFill>
          <p:spPr>
            <a:xfrm>
              <a:off x="13361121" y="10625514"/>
              <a:ext cx="4542676" cy="2221552"/>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50619" b="50545"/>
            <a:stretch/>
          </p:blipFill>
          <p:spPr>
            <a:xfrm>
              <a:off x="8642839" y="10612051"/>
              <a:ext cx="4561725" cy="2235015"/>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r="50825" b="50421"/>
            <a:stretch/>
          </p:blipFill>
          <p:spPr>
            <a:xfrm>
              <a:off x="3943607" y="10606463"/>
              <a:ext cx="4542676" cy="2240603"/>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50400" b="50000"/>
            <a:stretch/>
          </p:blipFill>
          <p:spPr>
            <a:xfrm>
              <a:off x="8632723" y="13109305"/>
              <a:ext cx="4581959" cy="2259654"/>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50000" r="50751"/>
            <a:stretch/>
          </p:blipFill>
          <p:spPr>
            <a:xfrm>
              <a:off x="13354308" y="13109307"/>
              <a:ext cx="4549489" cy="2259652"/>
            </a:xfrm>
            <a:prstGeom prst="rect">
              <a:avLst/>
            </a:prstGeom>
          </p:spPr>
        </p:pic>
      </p:grpSp>
      <p:pic>
        <p:nvPicPr>
          <p:cNvPr id="22" name="Picture 21"/>
          <p:cNvPicPr>
            <a:picLocks noChangeAspect="1"/>
          </p:cNvPicPr>
          <p:nvPr/>
        </p:nvPicPr>
        <p:blipFill>
          <a:blip r:embed="rId6">
            <a:clrChange>
              <a:clrFrom>
                <a:srgbClr val="FFFFFF"/>
              </a:clrFrom>
              <a:clrTo>
                <a:srgbClr val="FFFFFF">
                  <a:alpha val="0"/>
                </a:srgbClr>
              </a:clrTo>
            </a:clrChange>
          </a:blip>
          <a:stretch>
            <a:fillRect/>
          </a:stretch>
        </p:blipFill>
        <p:spPr>
          <a:xfrm>
            <a:off x="6631158" y="1107483"/>
            <a:ext cx="7542042" cy="675597"/>
          </a:xfrm>
          <a:prstGeom prst="rect">
            <a:avLst/>
          </a:prstGeom>
        </p:spPr>
      </p:pic>
    </p:spTree>
    <p:extLst>
      <p:ext uri="{BB962C8B-B14F-4D97-AF65-F5344CB8AC3E}">
        <p14:creationId xmlns:p14="http://schemas.microsoft.com/office/powerpoint/2010/main" val="63745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p:cNvSpPr>
            <a:spLocks noGrp="1"/>
          </p:cNvSpPr>
          <p:nvPr>
            <p:ph type="title"/>
          </p:nvPr>
        </p:nvSpPr>
        <p:spPr/>
        <p:txBody>
          <a:bodyPr/>
          <a:lstStyle/>
          <a:p>
            <a:r>
              <a:rPr lang="en-US" dirty="0" smtClean="0"/>
              <a:t>Does this matter?</a:t>
            </a:r>
            <a:br>
              <a:rPr lang="en-US" dirty="0" smtClean="0"/>
            </a:b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9922" r="134"/>
          <a:stretch/>
        </p:blipFill>
        <p:spPr>
          <a:xfrm>
            <a:off x="1254623" y="1592958"/>
            <a:ext cx="7490792" cy="6408042"/>
          </a:xfrm>
          <a:prstGeom prst="rect">
            <a:avLst/>
          </a:prstGeom>
        </p:spPr>
      </p:pic>
      <p:sp>
        <p:nvSpPr>
          <p:cNvPr id="7" name="TextBox 6"/>
          <p:cNvSpPr txBox="1"/>
          <p:nvPr/>
        </p:nvSpPr>
        <p:spPr>
          <a:xfrm>
            <a:off x="8968154" y="1864255"/>
            <a:ext cx="5479365" cy="5262979"/>
          </a:xfrm>
          <a:prstGeom prst="rect">
            <a:avLst/>
          </a:prstGeom>
          <a:noFill/>
        </p:spPr>
        <p:txBody>
          <a:bodyPr wrap="square" rtlCol="0">
            <a:spAutoFit/>
          </a:bodyPr>
          <a:lstStyle/>
          <a:p>
            <a:r>
              <a:rPr lang="en-US" sz="2400" dirty="0" smtClean="0"/>
              <a:t>Use of the energy-conserving adjustment scheme results in little change to the physics tendency, but has a large impact on the dynamics tendency.  At high precipitation rates (stronger convection) energy sink owing to adjustment is so strong that the dynamics tendency is nearly zero.  Results suggest dynamics tendency computed indirectly from radiative heating and turbulent heat fluxes is an overestimate when the adjustment is active.  Solid lines (control) and dashed lines (experiment).</a:t>
            </a:r>
            <a:endParaRPr lang="en-US" sz="2400" dirty="0"/>
          </a:p>
        </p:txBody>
      </p:sp>
    </p:spTree>
    <p:extLst>
      <p:ext uri="{BB962C8B-B14F-4D97-AF65-F5344CB8AC3E}">
        <p14:creationId xmlns:p14="http://schemas.microsoft.com/office/powerpoint/2010/main" val="4010987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p:cNvSpPr>
            <a:spLocks noGrp="1"/>
          </p:cNvSpPr>
          <p:nvPr>
            <p:ph type="title"/>
          </p:nvPr>
        </p:nvSpPr>
        <p:spPr/>
        <p:txBody>
          <a:bodyPr/>
          <a:lstStyle/>
          <a:p>
            <a:r>
              <a:rPr lang="en-US" dirty="0" smtClean="0"/>
              <a:t>Does this matter?</a:t>
            </a:r>
            <a:br>
              <a:rPr lang="en-US" dirty="0" smtClean="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84" y="2011136"/>
            <a:ext cx="13622215" cy="5116494"/>
          </a:xfrm>
          <a:prstGeom prst="rect">
            <a:avLst/>
          </a:prstGeom>
        </p:spPr>
      </p:pic>
    </p:spTree>
    <p:extLst>
      <p:ext uri="{BB962C8B-B14F-4D97-AF65-F5344CB8AC3E}">
        <p14:creationId xmlns:p14="http://schemas.microsoft.com/office/powerpoint/2010/main" val="1569270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p:cNvSpPr>
            <a:spLocks noGrp="1"/>
          </p:cNvSpPr>
          <p:nvPr>
            <p:ph type="title"/>
          </p:nvPr>
        </p:nvSpPr>
        <p:spPr/>
        <p:txBody>
          <a:bodyPr/>
          <a:lstStyle/>
          <a:p>
            <a:r>
              <a:rPr lang="en-US" dirty="0" smtClean="0"/>
              <a:t>Outstanding issues &amp; caveats</a:t>
            </a:r>
            <a:br>
              <a:rPr lang="en-US" dirty="0" smtClean="0"/>
            </a:br>
            <a:endParaRPr lang="en-US" dirty="0"/>
          </a:p>
        </p:txBody>
      </p:sp>
      <p:sp>
        <p:nvSpPr>
          <p:cNvPr id="4" name="Content Placeholder 3"/>
          <p:cNvSpPr>
            <a:spLocks noGrp="1"/>
          </p:cNvSpPr>
          <p:nvPr>
            <p:ph sz="quarter" idx="20"/>
          </p:nvPr>
        </p:nvSpPr>
        <p:spPr>
          <a:xfrm>
            <a:off x="1371600" y="1513067"/>
            <a:ext cx="12801600" cy="6030733"/>
          </a:xfrm>
        </p:spPr>
        <p:txBody>
          <a:bodyPr/>
          <a:lstStyle/>
          <a:p>
            <a:r>
              <a:rPr lang="en-US" dirty="0" smtClean="0"/>
              <a:t>Ignoring extra terms from quotient rule</a:t>
            </a:r>
          </a:p>
          <a:p>
            <a:endParaRPr lang="en-US" dirty="0" smtClean="0"/>
          </a:p>
          <a:p>
            <a:endParaRPr lang="en-US" dirty="0"/>
          </a:p>
          <a:p>
            <a:endParaRPr lang="en-US" dirty="0" smtClean="0"/>
          </a:p>
          <a:p>
            <a:endParaRPr lang="en-US" dirty="0" smtClean="0"/>
          </a:p>
          <a:p>
            <a:r>
              <a:rPr lang="en-US" dirty="0" smtClean="0"/>
              <a:t>Ignoring work done by parcel expansion</a:t>
            </a:r>
          </a:p>
          <a:p>
            <a:endParaRPr lang="en-US" dirty="0" smtClean="0"/>
          </a:p>
          <a:p>
            <a:r>
              <a:rPr lang="en-US" dirty="0" smtClean="0"/>
              <a:t>Ignoring enthalpy of water species</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606030041"/>
              </p:ext>
            </p:extLst>
          </p:nvPr>
        </p:nvGraphicFramePr>
        <p:xfrm>
          <a:off x="8507413" y="4659313"/>
          <a:ext cx="2066925" cy="692150"/>
        </p:xfrm>
        <a:graphic>
          <a:graphicData uri="http://schemas.openxmlformats.org/presentationml/2006/ole">
            <mc:AlternateContent xmlns:mc="http://schemas.openxmlformats.org/markup-compatibility/2006">
              <mc:Choice xmlns:v="urn:schemas-microsoft-com:vml" Requires="v">
                <p:oleObj spid="_x0000_s1034" name="Equation" r:id="rId4" imgW="609480" imgH="203040" progId="Equation.DSMT4">
                  <p:embed/>
                </p:oleObj>
              </mc:Choice>
              <mc:Fallback>
                <p:oleObj name="Equation" r:id="rId4" imgW="609480" imgH="203040" progId="Equation.DSMT4">
                  <p:embed/>
                  <p:pic>
                    <p:nvPicPr>
                      <p:cNvPr id="0" name=""/>
                      <p:cNvPicPr>
                        <a:picLocks noChangeAspect="1" noChangeArrowheads="1"/>
                      </p:cNvPicPr>
                      <p:nvPr/>
                    </p:nvPicPr>
                    <p:blipFill>
                      <a:blip r:embed="rId5"/>
                      <a:srcRect/>
                      <a:stretch>
                        <a:fillRect/>
                      </a:stretch>
                    </p:blipFill>
                    <p:spPr bwMode="auto">
                      <a:xfrm>
                        <a:off x="8507413" y="4659313"/>
                        <a:ext cx="2066925" cy="692150"/>
                      </a:xfrm>
                      <a:prstGeom prst="rect">
                        <a:avLst/>
                      </a:prstGeom>
                      <a:noFill/>
                    </p:spPr>
                  </p:pic>
                </p:oleObj>
              </mc:Fallback>
            </mc:AlternateContent>
          </a:graphicData>
        </a:graphic>
      </p:graphicFrame>
      <p:grpSp>
        <p:nvGrpSpPr>
          <p:cNvPr id="10" name="Group 9"/>
          <p:cNvGrpSpPr/>
          <p:nvPr/>
        </p:nvGrpSpPr>
        <p:grpSpPr>
          <a:xfrm>
            <a:off x="7408624" y="1736367"/>
            <a:ext cx="6097175" cy="2500162"/>
            <a:chOff x="8076025" y="1212048"/>
            <a:chExt cx="6097175" cy="2500162"/>
          </a:xfrm>
        </p:grpSpPr>
        <p:pic>
          <p:nvPicPr>
            <p:cNvPr id="5" name="Picture 4"/>
            <p:cNvPicPr>
              <a:picLocks noChangeAspect="1"/>
            </p:cNvPicPr>
            <p:nvPr/>
          </p:nvPicPr>
          <p:blipFill rotWithShape="1">
            <a:blip r:embed="rId6"/>
            <a:srcRect t="14216" b="14559"/>
            <a:stretch/>
          </p:blipFill>
          <p:spPr>
            <a:xfrm>
              <a:off x="8589693" y="1212048"/>
              <a:ext cx="3640955" cy="586154"/>
            </a:xfrm>
            <a:prstGeom prst="rect">
              <a:avLst/>
            </a:prstGeom>
          </p:spPr>
        </p:pic>
        <p:pic>
          <p:nvPicPr>
            <p:cNvPr id="6" name="Picture 5"/>
            <p:cNvPicPr>
              <a:picLocks noChangeAspect="1"/>
            </p:cNvPicPr>
            <p:nvPr/>
          </p:nvPicPr>
          <p:blipFill>
            <a:blip r:embed="rId7"/>
            <a:stretch>
              <a:fillRect/>
            </a:stretch>
          </p:blipFill>
          <p:spPr>
            <a:xfrm>
              <a:off x="8076025" y="1817077"/>
              <a:ext cx="4265101" cy="640080"/>
            </a:xfrm>
            <a:prstGeom prst="rect">
              <a:avLst/>
            </a:prstGeom>
          </p:spPr>
        </p:pic>
        <p:pic>
          <p:nvPicPr>
            <p:cNvPr id="9" name="Picture 8"/>
            <p:cNvPicPr>
              <a:picLocks noChangeAspect="1"/>
            </p:cNvPicPr>
            <p:nvPr/>
          </p:nvPicPr>
          <p:blipFill>
            <a:blip r:embed="rId8"/>
            <a:stretch>
              <a:fillRect/>
            </a:stretch>
          </p:blipFill>
          <p:spPr>
            <a:xfrm>
              <a:off x="8542801" y="2523490"/>
              <a:ext cx="5630399" cy="1188720"/>
            </a:xfrm>
            <a:prstGeom prst="rect">
              <a:avLst/>
            </a:prstGeom>
          </p:spPr>
        </p:pic>
      </p:grpSp>
      <p:graphicFrame>
        <p:nvGraphicFramePr>
          <p:cNvPr id="11" name="Object 10"/>
          <p:cNvGraphicFramePr>
            <a:graphicFrameLocks noChangeAspect="1"/>
          </p:cNvGraphicFramePr>
          <p:nvPr>
            <p:extLst>
              <p:ext uri="{D42A27DB-BD31-4B8C-83A1-F6EECF244321}">
                <p14:modId xmlns:p14="http://schemas.microsoft.com/office/powerpoint/2010/main" val="3833006610"/>
              </p:ext>
            </p:extLst>
          </p:nvPr>
        </p:nvGraphicFramePr>
        <p:xfrm>
          <a:off x="1371600" y="5972175"/>
          <a:ext cx="11798301" cy="950912"/>
        </p:xfrm>
        <a:graphic>
          <a:graphicData uri="http://schemas.openxmlformats.org/presentationml/2006/ole">
            <mc:AlternateContent xmlns:mc="http://schemas.openxmlformats.org/markup-compatibility/2006">
              <mc:Choice xmlns:v="urn:schemas-microsoft-com:vml" Requires="v">
                <p:oleObj spid="_x0000_s1035" name="Equation" r:id="rId9" imgW="3479760" imgH="279360" progId="Equation.DSMT4">
                  <p:embed/>
                </p:oleObj>
              </mc:Choice>
              <mc:Fallback>
                <p:oleObj name="Equation" r:id="rId9" imgW="3479760" imgH="279360" progId="Equation.DSMT4">
                  <p:embed/>
                  <p:pic>
                    <p:nvPicPr>
                      <p:cNvPr id="0" name=""/>
                      <p:cNvPicPr>
                        <a:picLocks noChangeAspect="1" noChangeArrowheads="1"/>
                      </p:cNvPicPr>
                      <p:nvPr/>
                    </p:nvPicPr>
                    <p:blipFill>
                      <a:blip r:embed="rId10"/>
                      <a:srcRect/>
                      <a:stretch>
                        <a:fillRect/>
                      </a:stretch>
                    </p:blipFill>
                    <p:spPr bwMode="auto">
                      <a:xfrm>
                        <a:off x="1371600" y="5972175"/>
                        <a:ext cx="11798301" cy="950912"/>
                      </a:xfrm>
                      <a:prstGeom prst="rect">
                        <a:avLst/>
                      </a:prstGeom>
                      <a:noFill/>
                    </p:spPr>
                  </p:pic>
                </p:oleObj>
              </mc:Fallback>
            </mc:AlternateContent>
          </a:graphicData>
        </a:graphic>
      </p:graphicFrame>
    </p:spTree>
    <p:extLst>
      <p:ext uri="{BB962C8B-B14F-4D97-AF65-F5344CB8AC3E}">
        <p14:creationId xmlns:p14="http://schemas.microsoft.com/office/powerpoint/2010/main" val="549730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p:cNvSpPr>
            <a:spLocks noGrp="1"/>
          </p:cNvSpPr>
          <p:nvPr>
            <p:ph type="title"/>
          </p:nvPr>
        </p:nvSpPr>
        <p:spPr/>
        <p:txBody>
          <a:bodyPr/>
          <a:lstStyle/>
          <a:p>
            <a:r>
              <a:rPr lang="en-US" dirty="0" smtClean="0"/>
              <a:t>Why does this really matter?</a:t>
            </a:r>
            <a:br>
              <a:rPr lang="en-US" dirty="0" smtClean="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879" y="2279282"/>
            <a:ext cx="9794320" cy="5721718"/>
          </a:xfrm>
          <a:prstGeom prst="rect">
            <a:avLst/>
          </a:prstGeom>
        </p:spPr>
      </p:pic>
      <p:pic>
        <p:nvPicPr>
          <p:cNvPr id="6" name="Picture 5"/>
          <p:cNvPicPr>
            <a:picLocks noChangeAspect="1"/>
          </p:cNvPicPr>
          <p:nvPr/>
        </p:nvPicPr>
        <p:blipFill>
          <a:blip r:embed="rId4"/>
          <a:stretch>
            <a:fillRect/>
          </a:stretch>
        </p:blipFill>
        <p:spPr>
          <a:xfrm>
            <a:off x="2720889" y="1883217"/>
            <a:ext cx="8444865" cy="525018"/>
          </a:xfrm>
          <a:prstGeom prst="rect">
            <a:avLst/>
          </a:prstGeom>
        </p:spPr>
      </p:pic>
    </p:spTree>
    <p:extLst>
      <p:ext uri="{BB962C8B-B14F-4D97-AF65-F5344CB8AC3E}">
        <p14:creationId xmlns:p14="http://schemas.microsoft.com/office/powerpoint/2010/main" val="1526193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08.potx" id="{C132BFDD-7D72-40DE-A87E-6ADE25BF6009}" vid="{CEA9D7B2-6720-4A8D-B1A5-47FC37A465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PNNL_08</Template>
  <TotalTime>313</TotalTime>
  <Words>821</Words>
  <Application>Microsoft Office PowerPoint</Application>
  <PresentationFormat>Custom</PresentationFormat>
  <Paragraphs>59</Paragraphs>
  <Slides>11</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6" baseType="lpstr">
      <vt:lpstr>Arial</vt:lpstr>
      <vt:lpstr>Calibri</vt:lpstr>
      <vt:lpstr>Wingdings</vt:lpstr>
      <vt:lpstr>PNNL_Option_4</vt:lpstr>
      <vt:lpstr>MathType 6.0 Equation</vt:lpstr>
      <vt:lpstr>Dry mass adjustment for a fixed pressure coordinate</vt:lpstr>
      <vt:lpstr>What is the adjustment? </vt:lpstr>
      <vt:lpstr>What is the adjustment? </vt:lpstr>
      <vt:lpstr>What is the adjustment? </vt:lpstr>
      <vt:lpstr>Does this matter? </vt:lpstr>
      <vt:lpstr>Does this matter? </vt:lpstr>
      <vt:lpstr>Does this matter? </vt:lpstr>
      <vt:lpstr>Outstanding issues &amp; caveats </vt:lpstr>
      <vt:lpstr>Why does this really matter? </vt:lpstr>
      <vt:lpstr>Why does this really matter? </vt:lpstr>
      <vt:lpstr>PowerPoint Presentation</vt:lpstr>
    </vt:vector>
  </TitlesOfParts>
  <Company>PNNL IM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Dry mass adjustment for a fixed pressure coordinate</dc:title>
  <dc:creator>Harrop, Bryce E</dc:creator>
  <cp:lastModifiedBy>Harrop, Bryce E</cp:lastModifiedBy>
  <cp:revision>17</cp:revision>
  <dcterms:created xsi:type="dcterms:W3CDTF">2019-10-08T15:50:17Z</dcterms:created>
  <dcterms:modified xsi:type="dcterms:W3CDTF">2019-10-15T19:29:50Z</dcterms:modified>
</cp:coreProperties>
</file>