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49" r:id="rId2"/>
  </p:sldMasterIdLst>
  <p:notesMasterIdLst>
    <p:notesMasterId r:id="rId60"/>
  </p:notesMasterIdLst>
  <p:sldIdLst>
    <p:sldId id="445" r:id="rId3"/>
    <p:sldId id="269" r:id="rId4"/>
    <p:sldId id="492" r:id="rId5"/>
    <p:sldId id="498" r:id="rId6"/>
    <p:sldId id="502" r:id="rId7"/>
    <p:sldId id="509" r:id="rId8"/>
    <p:sldId id="516" r:id="rId9"/>
    <p:sldId id="503" r:id="rId10"/>
    <p:sldId id="488" r:id="rId11"/>
    <p:sldId id="406" r:id="rId12"/>
    <p:sldId id="448" r:id="rId13"/>
    <p:sldId id="331" r:id="rId14"/>
    <p:sldId id="332" r:id="rId15"/>
    <p:sldId id="518" r:id="rId16"/>
    <p:sldId id="504" r:id="rId17"/>
    <p:sldId id="517" r:id="rId18"/>
    <p:sldId id="519" r:id="rId19"/>
    <p:sldId id="520" r:id="rId20"/>
    <p:sldId id="522" r:id="rId21"/>
    <p:sldId id="521" r:id="rId22"/>
    <p:sldId id="553" r:id="rId23"/>
    <p:sldId id="333" r:id="rId24"/>
    <p:sldId id="407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25" r:id="rId35"/>
    <p:sldId id="427" r:id="rId36"/>
    <p:sldId id="429" r:id="rId37"/>
    <p:sldId id="435" r:id="rId38"/>
    <p:sldId id="438" r:id="rId39"/>
    <p:sldId id="439" r:id="rId40"/>
    <p:sldId id="440" r:id="rId41"/>
    <p:sldId id="434" r:id="rId42"/>
    <p:sldId id="501" r:id="rId43"/>
    <p:sldId id="505" r:id="rId44"/>
    <p:sldId id="525" r:id="rId45"/>
    <p:sldId id="510" r:id="rId46"/>
    <p:sldId id="511" r:id="rId47"/>
    <p:sldId id="512" r:id="rId48"/>
    <p:sldId id="513" r:id="rId49"/>
    <p:sldId id="343" r:id="rId50"/>
    <p:sldId id="299" r:id="rId51"/>
    <p:sldId id="340" r:id="rId52"/>
    <p:sldId id="317" r:id="rId53"/>
    <p:sldId id="301" r:id="rId54"/>
    <p:sldId id="292" r:id="rId55"/>
    <p:sldId id="286" r:id="rId56"/>
    <p:sldId id="319" r:id="rId57"/>
    <p:sldId id="555" r:id="rId58"/>
    <p:sldId id="556" r:id="rId59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Davison" initials="MD" lastIdx="1" clrIdx="0">
    <p:extLst>
      <p:ext uri="{19B8F6BF-5375-455C-9EA6-DF929625EA0E}">
        <p15:presenceInfo xmlns:p15="http://schemas.microsoft.com/office/powerpoint/2012/main" userId="S::mdavison@uwo.ca::ae366be3-3c76-4f93-9024-c77c659082d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969696"/>
    <a:srgbClr val="FFCCCC"/>
    <a:srgbClr val="FFCCFF"/>
    <a:srgbClr val="00000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>
      <p:cViewPr varScale="1">
        <p:scale>
          <a:sx n="90" d="100"/>
          <a:sy n="90" d="100"/>
        </p:scale>
        <p:origin x="768" y="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3T15:13:59.063" idx="1">
    <p:pos x="4964" y="2911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8589014-BA03-4048-AAB9-28E95EF7C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 2014</a:t>
            </a:r>
          </a:p>
          <a:p>
            <a:r>
              <a:rPr lang="en-US" dirty="0"/>
              <a:t>Analysts expect 30-60 MB in the first half of 2015</a:t>
            </a:r>
          </a:p>
          <a:p>
            <a:r>
              <a:rPr lang="en-US" dirty="0"/>
              <a:t>Contango condition of 2009: 100 MB floating storage</a:t>
            </a:r>
          </a:p>
          <a:p>
            <a:r>
              <a:rPr lang="en-US" dirty="0"/>
              <a:t>5 month spread of about $4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087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Spend more time about </a:t>
            </a:r>
            <a:r>
              <a:rPr lang="en-US" sz="1200" b="1" dirty="0"/>
              <a:t>covered call</a:t>
            </a:r>
            <a:r>
              <a:rPr lang="en-US" sz="1200" dirty="0"/>
              <a:t> and </a:t>
            </a:r>
            <a:r>
              <a:rPr lang="en-US" sz="1200" b="1" dirty="0"/>
              <a:t>protective put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Leave the cash-and-carry setup;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Sell directly on the spot market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No forward hedge: with or without some other form of hedging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Higher expected reward,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Higher risk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ADP &gt; FDO with comparable </a:t>
            </a:r>
            <a:r>
              <a:rPr lang="en-US" sz="1200" dirty="0" err="1"/>
              <a:t>VaR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371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Periods where the spread is higher than the cost</a:t>
            </a:r>
          </a:p>
          <a:p>
            <a:r>
              <a:rPr lang="en-US" dirty="0"/>
              <a:t>Creates an incentive to engage in the cash-and-carry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standard cash-and-carry arbitrage</a:t>
            </a:r>
          </a:p>
          <a:p>
            <a:r>
              <a:rPr lang="en-US" dirty="0">
                <a:solidFill>
                  <a:srgbClr val="FF0000"/>
                </a:solidFill>
              </a:rPr>
              <a:t>Buy spot (low) &amp; sell forward (high) </a:t>
            </a:r>
          </a:p>
          <a:p>
            <a:r>
              <a:rPr lang="en-US" dirty="0">
                <a:solidFill>
                  <a:srgbClr val="FF0000"/>
                </a:solidFill>
              </a:rPr>
              <a:t>Minus the storage cost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profits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Practical implications: Might increase the profits for traders</a:t>
            </a:r>
          </a:p>
          <a:p>
            <a:r>
              <a:rPr lang="en-US" dirty="0"/>
              <a:t>Theoretical: think about Static vs Dynamic trade? which forward maturity is the best?? 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55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option; decision </a:t>
            </a:r>
            <a:r>
              <a:rPr lang="en-US" dirty="0" err="1"/>
              <a:t>wrt</a:t>
            </a:r>
            <a:r>
              <a:rPr lang="en-US" dirty="0"/>
              <a:t> operation of a storage facility</a:t>
            </a:r>
          </a:p>
          <a:p>
            <a:r>
              <a:rPr lang="en-US" dirty="0"/>
              <a:t>Sources of uncertainty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894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don’t need to worry about the details of this simple example as I will present the main general model</a:t>
            </a:r>
          </a:p>
          <a:p>
            <a:r>
              <a:rPr lang="en-US" dirty="0"/>
              <a:t>The point I am trying to make here is that when you consider the forward market compared to the spot only</a:t>
            </a:r>
          </a:p>
          <a:p>
            <a:r>
              <a:rPr lang="en-US" dirty="0"/>
              <a:t>there are many more choices , and it will become an interesting question to find the optimal decision</a:t>
            </a:r>
          </a:p>
          <a:p>
            <a:endParaRPr lang="en-US" dirty="0"/>
          </a:p>
          <a:p>
            <a:r>
              <a:rPr lang="en-US" dirty="0"/>
              <a:t>Ignore interest rate</a:t>
            </a:r>
          </a:p>
          <a:p>
            <a:r>
              <a:rPr lang="en-US" dirty="0"/>
              <a:t>5 different possible scenarios…</a:t>
            </a:r>
          </a:p>
          <a:p>
            <a:r>
              <a:rPr lang="en-US" dirty="0"/>
              <a:t>Lambda is the payoff from advancing a sale from t2 to t1</a:t>
            </a:r>
          </a:p>
          <a:p>
            <a:r>
              <a:rPr lang="en-US" dirty="0"/>
              <a:t>Negative lambda is the reverse, it means postponing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467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Secomandi… Risk-neutral valuation and linear profit functions </a:t>
            </a:r>
            <a:r>
              <a:rPr lang="en-US" dirty="0">
                <a:sym typeface="Wingdings" panose="05000000000000000000" pitchFamily="2" charset="2"/>
              </a:rPr>
              <a:t> don’t consider forward trading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Do consider forward trading, but in an incomplete market and for gas storage pricing</a:t>
            </a:r>
          </a:p>
          <a:p>
            <a:r>
              <a:rPr lang="en-US" dirty="0">
                <a:sym typeface="Wingdings" panose="05000000000000000000" pitchFamily="2" charset="2"/>
              </a:rPr>
              <a:t>Very high dimensional that is intractable to be solved with the established ADP methods</a:t>
            </a:r>
          </a:p>
          <a:p>
            <a:r>
              <a:rPr lang="en-US" dirty="0">
                <a:sym typeface="Wingdings" panose="05000000000000000000" pitchFamily="2" charset="2"/>
              </a:rPr>
              <a:t>They found that suboptimal methods are not working as well as optimal in these cases</a:t>
            </a:r>
          </a:p>
          <a:p>
            <a:endParaRPr lang="en-US" dirty="0"/>
          </a:p>
          <a:p>
            <a:r>
              <a:rPr lang="en-US" dirty="0"/>
              <a:t>Gas storage contracts in an incomplete market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Indifference pricing</a:t>
            </a:r>
            <a:r>
              <a:rPr lang="en-US" dirty="0">
                <a:sym typeface="Wingdings" panose="05000000000000000000" pitchFamily="2" charset="2"/>
              </a:rPr>
              <a:t> solve  a high-dimensional SDP under a specific risk measure (nested </a:t>
            </a:r>
            <a:r>
              <a:rPr lang="en-US" dirty="0" err="1">
                <a:sym typeface="Wingdings" panose="05000000000000000000" pitchFamily="2" charset="2"/>
              </a:rPr>
              <a:t>cVaR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>
                <a:sym typeface="Wingdings" panose="05000000000000000000" pitchFamily="2" charset="2"/>
              </a:rPr>
              <a:t>Develop a method by combining </a:t>
            </a:r>
            <a:r>
              <a:rPr lang="en-US" b="1" dirty="0">
                <a:sym typeface="Wingdings" panose="05000000000000000000" pitchFamily="2" charset="2"/>
              </a:rPr>
              <a:t>stochastic dual dynamic programming</a:t>
            </a:r>
            <a:r>
              <a:rPr lang="en-US" dirty="0">
                <a:sym typeface="Wingdings" panose="05000000000000000000" pitchFamily="2" charset="2"/>
              </a:rPr>
              <a:t> and a </a:t>
            </a:r>
            <a:r>
              <a:rPr lang="en-US" b="1" dirty="0">
                <a:sym typeface="Wingdings" panose="05000000000000000000" pitchFamily="2" charset="2"/>
              </a:rPr>
              <a:t>quantization method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r>
              <a:rPr lang="en-US" dirty="0">
                <a:sym typeface="Wingdings" panose="05000000000000000000" pitchFamily="2" charset="2"/>
              </a:rPr>
              <a:t>quantization approximates the continuous price process with a discrete scenario lattice (and moment matching)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250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Plotting a lot of variables in chi-</a:t>
            </a:r>
            <a:r>
              <a:rPr lang="en-US" dirty="0" err="1"/>
              <a:t>ksi</a:t>
            </a:r>
            <a:r>
              <a:rPr lang="en-US" dirty="0"/>
              <a:t> domain</a:t>
            </a:r>
          </a:p>
          <a:p>
            <a:r>
              <a:rPr lang="en-US" dirty="0"/>
              <a:t>Remember short term and long term factors</a:t>
            </a:r>
          </a:p>
          <a:p>
            <a:r>
              <a:rPr lang="en-US" dirty="0"/>
              <a:t>But they do not have really a financial meaning</a:t>
            </a:r>
          </a:p>
          <a:p>
            <a:r>
              <a:rPr lang="en-US" dirty="0"/>
              <a:t>Level and slope can change with time stochastically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4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064DE-5DAD-49F6-A1E2-433207034E8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75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SPEND MORE TIME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Financial meaning of different regions: the state you are in: Full inventory and immediately maturing contract 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</m:ctrlPr>
                      </m:sSubSupPr>
                      <m:e>
                        <m:r>
                          <a:rPr lang="en-US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𝑖</m:t>
                        </m:r>
                      </m:sub>
                      <m:sup>
                        <m:r>
                          <a:rPr lang="en-US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US" sz="1200" dirty="0"/>
                  <a:t>: Blue region means sufficiently</a:t>
                </a:r>
                <a:r>
                  <a:rPr lang="en-US" sz="1200" baseline="0" dirty="0"/>
                  <a:t> upward sloping forward curve → not to sell and postpone it by entering into a forward contract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</m:ctrlPr>
                      </m:sSubSupPr>
                      <m:e>
                        <m:r>
                          <a:rPr lang="en-US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𝑎</m:t>
                        </m:r>
                      </m:e>
                      <m:sub>
                        <m:r>
                          <a:rPr lang="en-US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𝑖</m:t>
                        </m:r>
                      </m:sub>
                      <m:sup>
                        <m:r>
                          <a:rPr lang="en-US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US" sz="1200" dirty="0"/>
                  <a:t>: Red region means almost flat or</a:t>
                </a:r>
                <a:r>
                  <a:rPr lang="en-US" sz="1200" baseline="0" dirty="0"/>
                  <a:t> downward sloping forward curve → I will sell everything on the spot price</a:t>
                </a:r>
                <a:endParaRPr lang="en-US" sz="1200" dirty="0"/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Exact: fixed grid points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ADP: dense cluster of simulated paths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/>
                  <a:t>Good agreement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/>
                  <a:t>Vertical boundary moves to the left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SPEND MORE TIME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Financial meaning of different regions: the state you are in: Full inventory and immediately maturing contract 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b="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itchFamily="18" charset="0"/>
                    <a:cs typeface="Consolas" pitchFamily="49" charset="0"/>
                  </a:rPr>
                  <a:t>𝑎_𝑖^𝑅</a:t>
                </a:r>
                <a:r>
                  <a:rPr lang="en-US" sz="1200" dirty="0"/>
                  <a:t>: Blue region means sufficiently</a:t>
                </a:r>
                <a:r>
                  <a:rPr lang="en-US" sz="1200" baseline="0" dirty="0"/>
                  <a:t> upward sloping forward curve → not to sell and postpone it by entering into a forward contract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b="0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itchFamily="18" charset="0"/>
                    <a:cs typeface="Consolas" pitchFamily="49" charset="0"/>
                  </a:rPr>
                  <a:t>𝑎_𝑖^𝑅</a:t>
                </a:r>
                <a:r>
                  <a:rPr lang="en-US" sz="1200" dirty="0"/>
                  <a:t>: Red region means almost flat or</a:t>
                </a:r>
                <a:r>
                  <a:rPr lang="en-US" sz="1200" baseline="0" dirty="0"/>
                  <a:t> downward sloping forward curve → I will sell everything on the spot price</a:t>
                </a:r>
                <a:endParaRPr lang="en-US" sz="1200" dirty="0"/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Exact: fixed grid points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ADP: dense cluster of simulated paths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/>
                  <a:t>Good agreement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200" dirty="0"/>
                  <a:t>Vertical boundary moves to the left</a:t>
                </a:r>
              </a:p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064DE-5DAD-49F6-A1E2-433207034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3094038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white">
          <a:xfrm>
            <a:off x="1143000" y="990600"/>
            <a:ext cx="35052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>
              <a:latin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200400" y="5105400"/>
            <a:ext cx="4876800" cy="228600"/>
            <a:chOff x="2288" y="3080"/>
            <a:chExt cx="3072" cy="201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CA"/>
            </a:p>
          </p:txBody>
        </p:sp>
      </p:grpSp>
      <p:sp>
        <p:nvSpPr>
          <p:cNvPr id="2458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0668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33D0C283-EFA6-7041-AF58-777589868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8A4DB-568B-FB46-A278-8912C8ECA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1767-12E5-8144-A07D-02BE88788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DC0D7-17FC-AF4F-9D61-A8F6E1506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FA15B-CAB8-E346-81B2-5D619A727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13B8-15F5-4A3A-BAAD-4113F1C66C04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3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FEF37-C281-4252-91E8-8F0D7089AFB9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67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82B4-B0B9-42F0-9B8C-C84FA06E2231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3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703E-1829-457C-B5AC-217FBB66C290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1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EEDD9-AB89-4BA1-B054-0A846552C6EE}" type="datetime1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0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5FC2-8858-43E9-98FB-F5CE99AD9B0B}" type="datetime1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2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1736-F4DD-184D-9FEF-F4ED65062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77F5-9718-4221-9040-F2BCB21764AE}" type="datetime1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31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2754-DC84-4C51-A984-A43748D49EE8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73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30487-E200-4412-98C3-8F93025C2F8B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39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1817-C676-4CBB-A9B2-27D83CC5CC5E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85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B4A3D-F17E-4E7E-AF97-7685F830B4D9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1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89E13-59C6-0048-A2A9-57FC753B1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AD776-950A-3A4F-B451-54C21ECF8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7873C-64FC-0448-A459-B691919B5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1705-7ADD-7548-8D4A-7B838F771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52058-34CA-7D4F-962F-1FCF907B7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252EB-EA43-6541-85F5-5791B9544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5AEFE-1131-BB43-A3CC-4304389EC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76200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  <p:sp>
        <p:nvSpPr>
          <p:cNvPr id="23557" name="Freeform 5"/>
          <p:cNvSpPr>
            <a:spLocks/>
          </p:cNvSpPr>
          <p:nvPr/>
        </p:nvSpPr>
        <p:spPr bwMode="auto">
          <a:xfrm>
            <a:off x="457200" y="0"/>
            <a:ext cx="2743200" cy="1166813"/>
          </a:xfrm>
          <a:custGeom>
            <a:avLst/>
            <a:gdLst/>
            <a:ahLst/>
            <a:cxnLst>
              <a:cxn ang="0">
                <a:pos x="1728" y="0"/>
              </a:cxn>
              <a:cxn ang="0">
                <a:pos x="1728" y="480"/>
              </a:cxn>
              <a:cxn ang="0">
                <a:pos x="380" y="482"/>
              </a:cxn>
              <a:cxn ang="0">
                <a:pos x="354" y="480"/>
              </a:cxn>
              <a:cxn ang="0">
                <a:pos x="308" y="489"/>
              </a:cxn>
              <a:cxn ang="0">
                <a:pos x="246" y="531"/>
              </a:cxn>
              <a:cxn ang="0">
                <a:pos x="206" y="597"/>
              </a:cxn>
              <a:cxn ang="0">
                <a:pos x="192" y="666"/>
              </a:cxn>
              <a:cxn ang="0">
                <a:pos x="192" y="735"/>
              </a:cxn>
              <a:cxn ang="0">
                <a:pos x="0" y="735"/>
              </a:cxn>
              <a:cxn ang="0">
                <a:pos x="0" y="480"/>
              </a:cxn>
              <a:cxn ang="0">
                <a:pos x="0" y="0"/>
              </a:cxn>
              <a:cxn ang="0">
                <a:pos x="1728" y="0"/>
              </a:cxn>
            </a:cxnLst>
            <a:rect l="0" t="0" r="r" b="b"/>
            <a:pathLst>
              <a:path w="1728" h="735">
                <a:moveTo>
                  <a:pt x="1728" y="0"/>
                </a:moveTo>
                <a:lnTo>
                  <a:pt x="1728" y="480"/>
                </a:lnTo>
                <a:lnTo>
                  <a:pt x="380" y="482"/>
                </a:lnTo>
                <a:lnTo>
                  <a:pt x="354" y="480"/>
                </a:lnTo>
                <a:lnTo>
                  <a:pt x="308" y="489"/>
                </a:lnTo>
                <a:cubicBezTo>
                  <a:pt x="290" y="498"/>
                  <a:pt x="263" y="513"/>
                  <a:pt x="246" y="531"/>
                </a:cubicBezTo>
                <a:cubicBezTo>
                  <a:pt x="229" y="549"/>
                  <a:pt x="215" y="574"/>
                  <a:pt x="206" y="597"/>
                </a:cubicBezTo>
                <a:cubicBezTo>
                  <a:pt x="197" y="620"/>
                  <a:pt x="194" y="643"/>
                  <a:pt x="192" y="666"/>
                </a:cubicBezTo>
                <a:lnTo>
                  <a:pt x="192" y="735"/>
                </a:lnTo>
                <a:lnTo>
                  <a:pt x="0" y="735"/>
                </a:lnTo>
                <a:lnTo>
                  <a:pt x="0" y="480"/>
                </a:lnTo>
                <a:lnTo>
                  <a:pt x="0" y="0"/>
                </a:lnTo>
                <a:lnTo>
                  <a:pt x="1728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CA"/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6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6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83F6806-F6A8-0148-9886-CB7E97B95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838200" y="1905000"/>
            <a:ext cx="7772400" cy="76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AEAEA">
                  <a:gamma/>
                  <a:shade val="75686"/>
                  <a:invGamma/>
                </a:srgbClr>
              </a:gs>
              <a:gs pos="100000">
                <a:srgbClr val="EAEAEA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B8AE4-9719-4F07-9F8A-C5B367B71727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40ECF-F8CF-414B-BA50-E3E051695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9B88-39B2-437E-AD08-4487D6693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Real Options in Energy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6E183-9AEA-4F86-9925-375237DCE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3429000"/>
            <a:ext cx="4013200" cy="1822450"/>
          </a:xfrm>
        </p:spPr>
        <p:txBody>
          <a:bodyPr>
            <a:noAutofit/>
          </a:bodyPr>
          <a:lstStyle/>
          <a:p>
            <a:endParaRPr lang="en-CA" sz="1800" dirty="0"/>
          </a:p>
          <a:p>
            <a:endParaRPr lang="en-CA" sz="1800" dirty="0"/>
          </a:p>
          <a:p>
            <a:r>
              <a:rPr lang="en-CA" sz="1800" dirty="0"/>
              <a:t>Matt Davison,</a:t>
            </a:r>
            <a:br>
              <a:rPr lang="en-CA" sz="1800" dirty="0"/>
            </a:br>
            <a:r>
              <a:rPr lang="en-CA" sz="1800" dirty="0"/>
              <a:t>Professor of Applied Mathematics and Statistical &amp; Actuarial Sciences  </a:t>
            </a:r>
          </a:p>
          <a:p>
            <a:r>
              <a:rPr lang="en-CA" sz="1800" dirty="0"/>
              <a:t>Dean of Science, Western University Canada, London Ontario</a:t>
            </a:r>
          </a:p>
          <a:p>
            <a:r>
              <a:rPr lang="en-CA" sz="1800" dirty="0"/>
              <a:t>BIRS </a:t>
            </a:r>
            <a:br>
              <a:rPr lang="en-CA" sz="1800" dirty="0"/>
            </a:br>
            <a:r>
              <a:rPr lang="en-CA" sz="1800" dirty="0"/>
              <a:t>Thursday Sept 26 2019</a:t>
            </a:r>
          </a:p>
        </p:txBody>
      </p:sp>
    </p:spTree>
    <p:extLst>
      <p:ext uri="{BB962C8B-B14F-4D97-AF65-F5344CB8AC3E}">
        <p14:creationId xmlns:p14="http://schemas.microsoft.com/office/powerpoint/2010/main" val="234577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Commodity 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Uses many of the same tools as regular quantitative finance</a:t>
            </a:r>
          </a:p>
          <a:p>
            <a:r>
              <a:rPr lang="en-US" dirty="0"/>
              <a:t>Emphasis on spreads: Calendar, location,  spark/dark/crush spreads</a:t>
            </a:r>
          </a:p>
          <a:p>
            <a:r>
              <a:rPr lang="en-US" dirty="0"/>
              <a:t>Real things with real physical properties implement these spreads.</a:t>
            </a:r>
          </a:p>
          <a:p>
            <a:r>
              <a:rPr lang="en-US" dirty="0"/>
              <a:t>Political risk and government subsidies key</a:t>
            </a:r>
          </a:p>
          <a:p>
            <a:r>
              <a:rPr lang="en-US" dirty="0"/>
              <a:t>Often regional in nature with oligopolistic structure.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6BE85-3968-4267-A88D-13AA538D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Corn Ethanol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9EF3C-732E-431B-9C17-6DB974364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Schmitt and his colleagues at Cornell</a:t>
            </a:r>
          </a:p>
          <a:p>
            <a:r>
              <a:rPr lang="en-CA" dirty="0"/>
              <a:t>Gonzalez et al. 2013</a:t>
            </a:r>
          </a:p>
          <a:p>
            <a:r>
              <a:rPr lang="en-US" dirty="0"/>
              <a:t>Schmitt &amp; Luo (</a:t>
            </a:r>
            <a:r>
              <a:rPr lang="en-US" i="1" dirty="0"/>
              <a:t>Energy Economics</a:t>
            </a:r>
            <a:r>
              <a:rPr lang="en-US" dirty="0"/>
              <a:t> 2011)</a:t>
            </a:r>
          </a:p>
          <a:p>
            <a:r>
              <a:rPr lang="en-US" u="sng" dirty="0"/>
              <a:t>N. Kirby</a:t>
            </a:r>
            <a:r>
              <a:rPr lang="en-US" b="1" dirty="0"/>
              <a:t> </a:t>
            </a:r>
            <a:r>
              <a:rPr lang="en-US" dirty="0"/>
              <a:t> &amp; </a:t>
            </a:r>
            <a:r>
              <a:rPr lang="en-US" b="1" dirty="0"/>
              <a:t>MD</a:t>
            </a:r>
            <a:r>
              <a:rPr lang="en-US" dirty="0"/>
              <a:t> (2010). </a:t>
            </a:r>
            <a:r>
              <a:rPr lang="en-US" i="1" dirty="0"/>
              <a:t>Energy Economics</a:t>
            </a:r>
            <a:r>
              <a:rPr lang="en-US" dirty="0"/>
              <a:t> </a:t>
            </a:r>
            <a:r>
              <a:rPr lang="en-US" b="1" dirty="0"/>
              <a:t> </a:t>
            </a:r>
            <a:endParaRPr lang="en-US" dirty="0"/>
          </a:p>
          <a:p>
            <a:r>
              <a:rPr lang="en-US" u="sng" dirty="0"/>
              <a:t>C. Maxwell</a:t>
            </a:r>
            <a:r>
              <a:rPr lang="en-US" dirty="0"/>
              <a:t> &amp; </a:t>
            </a:r>
            <a:r>
              <a:rPr lang="en-US" b="1" dirty="0"/>
              <a:t>MD</a:t>
            </a:r>
            <a:r>
              <a:rPr lang="en-US" dirty="0"/>
              <a:t> (2014). </a:t>
            </a:r>
            <a:r>
              <a:rPr lang="en-US" i="1" dirty="0"/>
              <a:t>Energy Economics</a:t>
            </a:r>
            <a:r>
              <a:rPr lang="en-US" dirty="0"/>
              <a:t> </a:t>
            </a:r>
            <a:r>
              <a:rPr lang="en-US" b="1" dirty="0"/>
              <a:t>42</a:t>
            </a:r>
            <a:r>
              <a:rPr lang="en-US" dirty="0"/>
              <a:t>, pp. 140-151</a:t>
            </a:r>
          </a:p>
          <a:p>
            <a:r>
              <a:rPr lang="en-US" u="sng" dirty="0"/>
              <a:t>C. Maxwell</a:t>
            </a:r>
            <a:r>
              <a:rPr lang="en-US" dirty="0"/>
              <a:t> &amp; </a:t>
            </a:r>
            <a:r>
              <a:rPr lang="en-US" b="1" dirty="0"/>
              <a:t>MD</a:t>
            </a:r>
            <a:r>
              <a:rPr lang="en-US" dirty="0"/>
              <a:t> (2015). In </a:t>
            </a:r>
            <a:r>
              <a:rPr lang="en-US" i="1" dirty="0"/>
              <a:t>Commodities, Energy, and Environmental Finance</a:t>
            </a:r>
            <a:r>
              <a:rPr lang="en-US" dirty="0"/>
              <a:t>. M. </a:t>
            </a:r>
            <a:r>
              <a:rPr lang="en-US" dirty="0" err="1"/>
              <a:t>Ludkowski</a:t>
            </a:r>
            <a:r>
              <a:rPr lang="en-US" dirty="0"/>
              <a:t>, 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5943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Ethanol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(Corn) ethanol biofuel production in North America has become popular</a:t>
            </a:r>
          </a:p>
          <a:p>
            <a:r>
              <a:rPr lang="en-US" dirty="0"/>
              <a:t>Encouraged by government subsidies (“green”, “safe”, also good politics).</a:t>
            </a:r>
          </a:p>
          <a:p>
            <a:r>
              <a:rPr lang="en-US" dirty="0"/>
              <a:t>Market is fairly easy to understand, model,  and quantify</a:t>
            </a:r>
          </a:p>
          <a:p>
            <a:r>
              <a:rPr lang="en-US" dirty="0"/>
              <a:t>Looking at ethanol gives insights about energy finance in general.  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Ethanol Plant</a:t>
            </a:r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941638"/>
            <a:ext cx="7693025" cy="2565400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8961D-9171-44BD-BA84-0B02EB02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Corn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3915F-8B7E-4FA2-B778-8BF3EE8E4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Corn + </a:t>
            </a:r>
            <a:r>
              <a:rPr lang="en-CA" dirty="0" err="1"/>
              <a:t>nat</a:t>
            </a:r>
            <a:r>
              <a:rPr lang="en-CA" dirty="0"/>
              <a:t> gas </a:t>
            </a:r>
            <a:r>
              <a:rPr lang="en-CA" dirty="0">
                <a:sym typeface="Wingdings" panose="05000000000000000000" pitchFamily="2" charset="2"/>
              </a:rPr>
              <a:t> Ethanol + Distiller’s dried grains</a:t>
            </a:r>
          </a:p>
          <a:p>
            <a:r>
              <a:rPr lang="en-CA" dirty="0">
                <a:sym typeface="Wingdings" panose="05000000000000000000" pitchFamily="2" charset="2"/>
              </a:rPr>
              <a:t>Very simple model:   net the grains out to get</a:t>
            </a:r>
          </a:p>
          <a:p>
            <a:r>
              <a:rPr lang="en-CA" dirty="0">
                <a:sym typeface="Wingdings" panose="05000000000000000000" pitchFamily="2" charset="2"/>
              </a:rPr>
              <a:t>1.25 bushels of corn  1 gallon of ethanol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292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DD4BF-933A-4ED3-A23A-DEEE11CC8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Gasoline/Corn Spread (USDA)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02235C-676A-4A5A-A049-8982E80B4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946" y="2627047"/>
            <a:ext cx="6791533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90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BD3F-0A1A-4EE4-92DB-F5C6BC71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Simple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7C7CC-A20D-4DEB-B6E3-428D6E86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Model spread  </a:t>
            </a:r>
            <a:r>
              <a:rPr lang="en-CA" dirty="0" err="1"/>
              <a:t>y</a:t>
            </a:r>
            <a:r>
              <a:rPr lang="en-CA" baseline="-25000" dirty="0" err="1"/>
              <a:t>t</a:t>
            </a:r>
            <a:r>
              <a:rPr lang="en-CA" dirty="0"/>
              <a:t> as very simple arithmetic Brownian motion</a:t>
            </a:r>
          </a:p>
          <a:p>
            <a:r>
              <a:rPr lang="en-CA" dirty="0" err="1"/>
              <a:t>dy</a:t>
            </a:r>
            <a:r>
              <a:rPr lang="en-CA" baseline="-25000" dirty="0" err="1"/>
              <a:t>t</a:t>
            </a:r>
            <a:r>
              <a:rPr lang="en-CA" dirty="0"/>
              <a:t> = </a:t>
            </a:r>
            <a:r>
              <a:rPr lang="en-CA" dirty="0" err="1"/>
              <a:t>bdW</a:t>
            </a:r>
            <a:r>
              <a:rPr lang="en-CA" baseline="-25000" dirty="0" err="1"/>
              <a:t>t</a:t>
            </a:r>
            <a:r>
              <a:rPr lang="en-CA" dirty="0"/>
              <a:t>   (no drift); </a:t>
            </a:r>
            <a:r>
              <a:rPr lang="en-CA" dirty="0" err="1"/>
              <a:t>W</a:t>
            </a:r>
            <a:r>
              <a:rPr lang="en-CA" baseline="-25000" dirty="0" err="1"/>
              <a:t>t</a:t>
            </a:r>
            <a:r>
              <a:rPr lang="en-CA" dirty="0"/>
              <a:t> a Wiener process</a:t>
            </a:r>
          </a:p>
          <a:p>
            <a:r>
              <a:rPr lang="en-CA" dirty="0"/>
              <a:t>If spread is positive, run the plant and get one gallon of gasoline per time unit</a:t>
            </a:r>
          </a:p>
          <a:p>
            <a:r>
              <a:rPr lang="en-CA" dirty="0"/>
              <a:t>If spread is negative, idle the plant</a:t>
            </a:r>
          </a:p>
          <a:p>
            <a:r>
              <a:rPr lang="en-CA" dirty="0"/>
              <a:t>Assume plant lasts forever</a:t>
            </a:r>
          </a:p>
          <a:p>
            <a:r>
              <a:rPr lang="en-CA" dirty="0"/>
              <a:t>Don’t worry, we’ll relax all these crazy assumptions later.  This is just for insight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4656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792A-756D-4D89-92EE-0BA8FF79D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Value integral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E89BC-02E3-449D-9C7B-46584EF7C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Value depends on spread and state and time</a:t>
            </a:r>
          </a:p>
          <a:p>
            <a:r>
              <a:rPr lang="en-CA" dirty="0"/>
              <a:t>V</a:t>
            </a:r>
            <a:r>
              <a:rPr lang="en-CA" baseline="-25000" dirty="0"/>
              <a:t>0</a:t>
            </a:r>
            <a:r>
              <a:rPr lang="en-CA" dirty="0"/>
              <a:t>(y) is value if off and spread is y  (y &lt; 0)</a:t>
            </a:r>
          </a:p>
          <a:p>
            <a:r>
              <a:rPr lang="en-CA" dirty="0"/>
              <a:t>V</a:t>
            </a:r>
            <a:r>
              <a:rPr lang="en-CA" baseline="-25000" dirty="0"/>
              <a:t>1</a:t>
            </a:r>
            <a:r>
              <a:rPr lang="en-CA" dirty="0"/>
              <a:t>(y) is value if on and spread is y</a:t>
            </a:r>
          </a:p>
          <a:p>
            <a:pPr marL="0" indent="0">
              <a:buNone/>
            </a:pPr>
            <a:r>
              <a:rPr lang="en-CA" dirty="0"/>
              <a:t>             V= max(V</a:t>
            </a:r>
            <a:r>
              <a:rPr lang="en-CA" baseline="-25000" dirty="0"/>
              <a:t>0</a:t>
            </a:r>
            <a:r>
              <a:rPr lang="en-CA" dirty="0"/>
              <a:t>,V</a:t>
            </a:r>
            <a:r>
              <a:rPr lang="en-CA" baseline="-25000" dirty="0"/>
              <a:t>1</a:t>
            </a:r>
            <a:r>
              <a:rPr lang="en-CA" dirty="0"/>
              <a:t>)</a:t>
            </a:r>
          </a:p>
          <a:p>
            <a:pPr marL="0" indent="0">
              <a:buNone/>
            </a:pPr>
            <a:r>
              <a:rPr lang="en-CA" dirty="0"/>
              <a:t>             V = E{∫</a:t>
            </a:r>
            <a:r>
              <a:rPr lang="en-CA" baseline="-25000" dirty="0"/>
              <a:t>t</a:t>
            </a:r>
            <a:r>
              <a:rPr lang="en-CA" baseline="30000" dirty="0"/>
              <a:t>∞</a:t>
            </a:r>
            <a:r>
              <a:rPr lang="en-CA" dirty="0"/>
              <a:t>  f(</a:t>
            </a:r>
            <a:r>
              <a:rPr lang="en-CA" dirty="0" err="1"/>
              <a:t>y</a:t>
            </a:r>
            <a:r>
              <a:rPr lang="en-CA" baseline="-25000" dirty="0" err="1"/>
              <a:t>s</a:t>
            </a:r>
            <a:r>
              <a:rPr lang="en-CA" dirty="0"/>
              <a:t>)</a:t>
            </a:r>
            <a:r>
              <a:rPr lang="en-CA" dirty="0" err="1"/>
              <a:t>exp</a:t>
            </a:r>
            <a:r>
              <a:rPr lang="en-CA" dirty="0"/>
              <a:t>[-r(s-t)]ds}</a:t>
            </a:r>
          </a:p>
          <a:p>
            <a:pPr marL="0" indent="0">
              <a:buNone/>
            </a:pPr>
            <a:r>
              <a:rPr lang="en-CA" dirty="0"/>
              <a:t>             f(</a:t>
            </a:r>
            <a:r>
              <a:rPr lang="en-CA" dirty="0" err="1"/>
              <a:t>y</a:t>
            </a:r>
            <a:r>
              <a:rPr lang="en-CA" baseline="-25000" dirty="0" err="1"/>
              <a:t>s</a:t>
            </a:r>
            <a:r>
              <a:rPr lang="en-CA" dirty="0"/>
              <a:t>) = max(y</a:t>
            </a:r>
            <a:r>
              <a:rPr lang="en-CA" baseline="-25000" dirty="0"/>
              <a:t>s</a:t>
            </a:r>
            <a:r>
              <a:rPr lang="en-CA" dirty="0"/>
              <a:t>,0)</a:t>
            </a:r>
          </a:p>
          <a:p>
            <a:pPr marL="0" indent="0">
              <a:buNone/>
            </a:pPr>
            <a:r>
              <a:rPr lang="en-CA" dirty="0"/>
              <a:t>             V’(∞) = 1/r;  V(-∞) = 0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1559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4281-6003-4570-A6EA-59942A83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9FC96-93E0-4CF0-B7AB-E54EC8BF3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V(</a:t>
            </a:r>
            <a:r>
              <a:rPr lang="en-CA" dirty="0" err="1"/>
              <a:t>y,t</a:t>
            </a:r>
            <a:r>
              <a:rPr lang="en-CA" dirty="0"/>
              <a:t>) = (1-rdt)V(</a:t>
            </a:r>
            <a:r>
              <a:rPr lang="en-CA" dirty="0" err="1"/>
              <a:t>y+dy,t+dt</a:t>
            </a:r>
            <a:r>
              <a:rPr lang="en-CA" dirty="0"/>
              <a:t>) + f(y)</a:t>
            </a:r>
            <a:r>
              <a:rPr lang="en-CA" dirty="0" err="1"/>
              <a:t>dt</a:t>
            </a:r>
            <a:endParaRPr lang="en-CA" dirty="0"/>
          </a:p>
          <a:p>
            <a:r>
              <a:rPr lang="en-CA" dirty="0"/>
              <a:t>-</a:t>
            </a:r>
            <a:r>
              <a:rPr lang="en-CA" dirty="0" err="1"/>
              <a:t>rVdt</a:t>
            </a:r>
            <a:r>
              <a:rPr lang="en-CA" dirty="0"/>
              <a:t> + V(</a:t>
            </a:r>
            <a:r>
              <a:rPr lang="en-CA" dirty="0" err="1"/>
              <a:t>y+dy,t+dt</a:t>
            </a:r>
            <a:r>
              <a:rPr lang="en-CA" dirty="0"/>
              <a:t>)-V(</a:t>
            </a:r>
            <a:r>
              <a:rPr lang="en-CA" dirty="0" err="1"/>
              <a:t>y,t</a:t>
            </a:r>
            <a:r>
              <a:rPr lang="en-CA" dirty="0"/>
              <a:t>) + f(y)</a:t>
            </a:r>
            <a:r>
              <a:rPr lang="en-CA" dirty="0" err="1"/>
              <a:t>dt</a:t>
            </a:r>
            <a:r>
              <a:rPr lang="en-CA" dirty="0"/>
              <a:t> </a:t>
            </a:r>
          </a:p>
          <a:p>
            <a:r>
              <a:rPr lang="en-CA" dirty="0"/>
              <a:t>Cancel higher order terms and use Ito:</a:t>
            </a:r>
          </a:p>
          <a:p>
            <a:r>
              <a:rPr lang="en-CA" dirty="0"/>
              <a:t>-</a:t>
            </a:r>
            <a:r>
              <a:rPr lang="en-CA" dirty="0" err="1"/>
              <a:t>rVdt</a:t>
            </a:r>
            <a:r>
              <a:rPr lang="en-CA" dirty="0"/>
              <a:t> + E{</a:t>
            </a:r>
            <a:r>
              <a:rPr lang="en-CA" dirty="0" err="1"/>
              <a:t>bV</a:t>
            </a:r>
            <a:r>
              <a:rPr lang="en-CA" dirty="0"/>
              <a:t>’(y)</a:t>
            </a:r>
            <a:r>
              <a:rPr lang="en-CA" dirty="0" err="1"/>
              <a:t>dW</a:t>
            </a:r>
            <a:r>
              <a:rPr lang="en-CA" dirty="0"/>
              <a:t> + ½ b</a:t>
            </a:r>
            <a:r>
              <a:rPr lang="en-CA" baseline="30000" dirty="0"/>
              <a:t>2</a:t>
            </a:r>
            <a:r>
              <a:rPr lang="en-CA" dirty="0"/>
              <a:t> V’’(y)</a:t>
            </a:r>
            <a:r>
              <a:rPr lang="en-CA" dirty="0" err="1"/>
              <a:t>dt</a:t>
            </a:r>
            <a:r>
              <a:rPr lang="en-CA" dirty="0"/>
              <a:t>} + f(y)</a:t>
            </a:r>
            <a:r>
              <a:rPr lang="en-CA" dirty="0" err="1"/>
              <a:t>dt</a:t>
            </a:r>
            <a:endParaRPr lang="en-CA" dirty="0"/>
          </a:p>
          <a:p>
            <a:r>
              <a:rPr lang="en-CA" dirty="0"/>
              <a:t>E{</a:t>
            </a:r>
            <a:r>
              <a:rPr lang="en-CA" dirty="0" err="1"/>
              <a:t>dW</a:t>
            </a:r>
            <a:r>
              <a:rPr lang="en-CA" dirty="0"/>
              <a:t>} = 0 and cancel dt’s to get:</a:t>
            </a:r>
          </a:p>
          <a:p>
            <a:r>
              <a:rPr lang="en-CA" dirty="0"/>
              <a:t>-</a:t>
            </a:r>
            <a:r>
              <a:rPr lang="en-CA" dirty="0" err="1"/>
              <a:t>rV</a:t>
            </a:r>
            <a:r>
              <a:rPr lang="en-CA" dirty="0"/>
              <a:t>(y) + ½ b</a:t>
            </a:r>
            <a:r>
              <a:rPr lang="en-CA" baseline="30000" dirty="0"/>
              <a:t>2</a:t>
            </a:r>
            <a:r>
              <a:rPr lang="en-CA" dirty="0"/>
              <a:t> V’’(y) + f(y) = 0</a:t>
            </a:r>
          </a:p>
          <a:p>
            <a:r>
              <a:rPr lang="en-CA" dirty="0"/>
              <a:t>This holds both for on and off states so: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3351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0468-DA77-4CA6-8B8F-F7F19C23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110B1-36C3-47BC-9679-0525B8CE2D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u="sng" dirty="0"/>
              <a:t>y &lt; 0</a:t>
            </a:r>
          </a:p>
          <a:p>
            <a:pPr marL="0" indent="0">
              <a:buNone/>
            </a:pPr>
            <a:r>
              <a:rPr lang="en-CA" dirty="0"/>
              <a:t>½b</a:t>
            </a:r>
            <a:r>
              <a:rPr lang="en-CA" baseline="30000" dirty="0"/>
              <a:t>2</a:t>
            </a:r>
            <a:r>
              <a:rPr lang="en-CA" dirty="0"/>
              <a:t>V</a:t>
            </a:r>
            <a:r>
              <a:rPr lang="en-CA" baseline="-25000" dirty="0"/>
              <a:t>0</a:t>
            </a:r>
            <a:r>
              <a:rPr lang="en-CA" dirty="0"/>
              <a:t>’’(y)  - rV</a:t>
            </a:r>
            <a:r>
              <a:rPr lang="en-CA" baseline="-25000" dirty="0"/>
              <a:t>0</a:t>
            </a:r>
            <a:r>
              <a:rPr lang="en-CA" dirty="0"/>
              <a:t> = 0</a:t>
            </a:r>
          </a:p>
          <a:p>
            <a:pPr marL="0" indent="0">
              <a:buNone/>
            </a:pPr>
            <a:r>
              <a:rPr lang="en-CA" dirty="0"/>
              <a:t>V</a:t>
            </a:r>
            <a:r>
              <a:rPr lang="en-CA" baseline="-25000" dirty="0"/>
              <a:t>0</a:t>
            </a:r>
            <a:r>
              <a:rPr lang="en-CA" dirty="0"/>
              <a:t>(-∞) = 0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Smooth pasting </a:t>
            </a:r>
            <a:r>
              <a:rPr lang="en-CA" dirty="0">
                <a:sym typeface="Wingdings" panose="05000000000000000000" pitchFamily="2" charset="2"/>
              </a:rPr>
              <a:t>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B07A58-50AC-4309-9A7A-BDC6627063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u="sng" dirty="0"/>
              <a:t>y &gt; 0</a:t>
            </a:r>
          </a:p>
          <a:p>
            <a:pPr marL="0" indent="0">
              <a:buNone/>
            </a:pPr>
            <a:r>
              <a:rPr lang="en-CA" dirty="0"/>
              <a:t>½b</a:t>
            </a:r>
            <a:r>
              <a:rPr lang="en-CA" baseline="30000" dirty="0"/>
              <a:t>2</a:t>
            </a:r>
            <a:r>
              <a:rPr lang="en-CA" dirty="0"/>
              <a:t>V</a:t>
            </a:r>
            <a:r>
              <a:rPr lang="en-CA" baseline="-25000" dirty="0"/>
              <a:t>1</a:t>
            </a:r>
            <a:r>
              <a:rPr lang="en-CA" dirty="0"/>
              <a:t>’’(y) - rV</a:t>
            </a:r>
            <a:r>
              <a:rPr lang="en-CA" baseline="-25000" dirty="0"/>
              <a:t>1</a:t>
            </a:r>
            <a:r>
              <a:rPr lang="en-CA" dirty="0"/>
              <a:t> + y = 0</a:t>
            </a:r>
          </a:p>
          <a:p>
            <a:pPr marL="0" indent="0">
              <a:buNone/>
            </a:pPr>
            <a:r>
              <a:rPr lang="en-CA" dirty="0"/>
              <a:t>V</a:t>
            </a:r>
            <a:r>
              <a:rPr lang="en-CA" baseline="-25000" dirty="0"/>
              <a:t>1</a:t>
            </a:r>
            <a:r>
              <a:rPr lang="en-CA" dirty="0"/>
              <a:t>’(∞) = 1/r</a:t>
            </a:r>
          </a:p>
          <a:p>
            <a:endParaRPr lang="en-CA" dirty="0"/>
          </a:p>
          <a:p>
            <a:r>
              <a:rPr lang="en-CA" dirty="0"/>
              <a:t>V</a:t>
            </a:r>
            <a:r>
              <a:rPr lang="en-CA" baseline="-25000" dirty="0"/>
              <a:t>0</a:t>
            </a:r>
            <a:r>
              <a:rPr lang="en-CA" dirty="0"/>
              <a:t>(0) = V</a:t>
            </a:r>
            <a:r>
              <a:rPr lang="en-CA" baseline="-25000" dirty="0"/>
              <a:t>1</a:t>
            </a:r>
            <a:r>
              <a:rPr lang="en-CA" dirty="0"/>
              <a:t>(0)</a:t>
            </a:r>
          </a:p>
          <a:p>
            <a:r>
              <a:rPr lang="en-CA" dirty="0"/>
              <a:t>V</a:t>
            </a:r>
            <a:r>
              <a:rPr lang="en-CA" baseline="-25000" dirty="0"/>
              <a:t>0</a:t>
            </a:r>
            <a:r>
              <a:rPr lang="en-CA" dirty="0"/>
              <a:t>’(0) = V</a:t>
            </a:r>
            <a:r>
              <a:rPr lang="en-CA" baseline="-25000" dirty="0"/>
              <a:t>1</a:t>
            </a:r>
            <a:r>
              <a:rPr lang="en-CA" dirty="0"/>
              <a:t>’(0)</a:t>
            </a:r>
          </a:p>
        </p:txBody>
      </p:sp>
    </p:spTree>
    <p:extLst>
      <p:ext uri="{BB962C8B-B14F-4D97-AF65-F5344CB8AC3E}">
        <p14:creationId xmlns:p14="http://schemas.microsoft.com/office/powerpoint/2010/main" val="1944830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Collaborators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693025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/>
              <a:t>Matt Thompson </a:t>
            </a:r>
            <a:r>
              <a:rPr lang="en-US" sz="2400" dirty="0"/>
              <a:t>(Queens Business School)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Lindsay Anderson </a:t>
            </a:r>
            <a:r>
              <a:rPr lang="en-US" sz="2400" dirty="0"/>
              <a:t>(Cornell University)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err="1"/>
              <a:t>Guangzhi</a:t>
            </a:r>
            <a:r>
              <a:rPr lang="en-US" sz="2400" b="1" dirty="0"/>
              <a:t> Zhao </a:t>
            </a:r>
            <a:r>
              <a:rPr lang="en-US" sz="2400" dirty="0"/>
              <a:t>(Royal Bank)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Natasha Burke (née Kirby),  </a:t>
            </a:r>
            <a:r>
              <a:rPr lang="en-US" sz="2400" dirty="0"/>
              <a:t>(TD Bank)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/>
              <a:t>Walid Mnif </a:t>
            </a:r>
            <a:r>
              <a:rPr lang="en-US" sz="2400" dirty="0"/>
              <a:t>(TD Bank)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7030A0"/>
                </a:solidFill>
              </a:rPr>
              <a:t>Christian Maxwell</a:t>
            </a:r>
            <a:r>
              <a:rPr lang="en-US" sz="2400" dirty="0">
                <a:solidFill>
                  <a:srgbClr val="7030A0"/>
                </a:solidFill>
              </a:rPr>
              <a:t>  </a:t>
            </a:r>
            <a:r>
              <a:rPr lang="en-US" sz="2400" dirty="0"/>
              <a:t>(Bank of Montreal)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7030A0"/>
                </a:solidFill>
              </a:rPr>
              <a:t>Behzad Ghafouri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/>
              <a:t>(entrepreneur)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i="1" dirty="0"/>
              <a:t>Nicolas Merener</a:t>
            </a:r>
            <a:r>
              <a:rPr lang="en-US" sz="2400" dirty="0"/>
              <a:t>, Dean of Business, Universidad </a:t>
            </a:r>
            <a:r>
              <a:rPr lang="en-US" sz="2400" dirty="0" err="1"/>
              <a:t>Torcuata</a:t>
            </a:r>
            <a:r>
              <a:rPr lang="en-US" sz="2400" dirty="0"/>
              <a:t> di </a:t>
            </a:r>
            <a:r>
              <a:rPr lang="en-US" sz="2400" dirty="0" err="1"/>
              <a:t>Tella</a:t>
            </a:r>
            <a:r>
              <a:rPr lang="en-US" sz="2400" dirty="0"/>
              <a:t>, Buenos Aires, Argentina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i="1" dirty="0">
                <a:solidFill>
                  <a:srgbClr val="7030A0"/>
                </a:solidFill>
              </a:rPr>
              <a:t>Somayeh Moazeni</a:t>
            </a:r>
            <a:r>
              <a:rPr lang="en-US" sz="2400" b="1" dirty="0">
                <a:solidFill>
                  <a:srgbClr val="7030A0"/>
                </a:solidFill>
              </a:rPr>
              <a:t>,  </a:t>
            </a:r>
            <a:r>
              <a:rPr lang="en-US" sz="2400" dirty="0"/>
              <a:t>Stevens Institute of Technology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Junhe Chen </a:t>
            </a:r>
            <a:r>
              <a:rPr lang="en-US" sz="2400" dirty="0"/>
              <a:t>(Current Western PhD student)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3815A-4B8A-4DE3-BF18-00CF7FC3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F9AB1-1455-4F29-AF69-E2A006A87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Eigenvalues +/- √(2r)/b</a:t>
            </a:r>
          </a:p>
          <a:p>
            <a:r>
              <a:rPr lang="en-CA" dirty="0"/>
              <a:t>Very simple ODE problem to find:</a:t>
            </a:r>
          </a:p>
          <a:p>
            <a:r>
              <a:rPr lang="en-CA" dirty="0"/>
              <a:t>V</a:t>
            </a:r>
            <a:r>
              <a:rPr lang="en-CA" baseline="-25000" dirty="0"/>
              <a:t>0</a:t>
            </a:r>
            <a:r>
              <a:rPr lang="en-CA" dirty="0"/>
              <a:t>(y) = b/(2r)</a:t>
            </a:r>
            <a:r>
              <a:rPr lang="en-CA" baseline="30000" dirty="0"/>
              <a:t>1.5</a:t>
            </a:r>
            <a:r>
              <a:rPr lang="en-CA" dirty="0"/>
              <a:t> exp[√(2r)y/b]</a:t>
            </a:r>
          </a:p>
          <a:p>
            <a:r>
              <a:rPr lang="en-CA" dirty="0"/>
              <a:t>V</a:t>
            </a:r>
            <a:r>
              <a:rPr lang="en-CA" baseline="-25000" dirty="0"/>
              <a:t>1</a:t>
            </a:r>
            <a:r>
              <a:rPr lang="en-CA" dirty="0"/>
              <a:t>(y) = b/(2r)</a:t>
            </a:r>
            <a:r>
              <a:rPr lang="en-CA" baseline="30000" dirty="0"/>
              <a:t>1.5</a:t>
            </a:r>
            <a:r>
              <a:rPr lang="en-CA" dirty="0"/>
              <a:t> exp[-√(2r)y/b] + y/r</a:t>
            </a:r>
          </a:p>
        </p:txBody>
      </p:sp>
    </p:spTree>
    <p:extLst>
      <p:ext uri="{BB962C8B-B14F-4D97-AF65-F5344CB8AC3E}">
        <p14:creationId xmlns:p14="http://schemas.microsoft.com/office/powerpoint/2010/main" val="284555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 just blew my mind!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9529" y="3090383"/>
            <a:ext cx="3767655" cy="226790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dy</a:t>
            </a:r>
            <a:r>
              <a:rPr lang="en-US" dirty="0"/>
              <a:t> = </a:t>
            </a:r>
            <a:r>
              <a:rPr lang="en-US" dirty="0" err="1"/>
              <a:t>bdW</a:t>
            </a:r>
            <a:r>
              <a:rPr lang="en-US" dirty="0"/>
              <a:t>; b is risk</a:t>
            </a:r>
          </a:p>
          <a:p>
            <a:r>
              <a:rPr lang="en-US" dirty="0"/>
              <a:t>More risk to price, more value to plant!</a:t>
            </a:r>
          </a:p>
          <a:p>
            <a:r>
              <a:rPr lang="en-US" dirty="0"/>
              <a:t>Makes sense…</a:t>
            </a:r>
          </a:p>
          <a:p>
            <a:r>
              <a:rPr lang="en-US" dirty="0"/>
              <a:t>But mind bending to traditional thinkers</a:t>
            </a:r>
          </a:p>
          <a:p>
            <a:r>
              <a:rPr lang="en-US" dirty="0"/>
              <a:t>See Lehmberg &amp; Davison 2014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5969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we ignored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really not simple ABM   </a:t>
            </a:r>
            <a:r>
              <a:rPr lang="en-US" dirty="0">
                <a:sym typeface="Wingdings" panose="05000000000000000000" pitchFamily="2" charset="2"/>
              </a:rPr>
              <a:t></a:t>
            </a:r>
            <a:endParaRPr lang="en-US" dirty="0"/>
          </a:p>
          <a:p>
            <a:r>
              <a:rPr lang="en-US" dirty="0"/>
              <a:t>Costs money to turn plant on and off </a:t>
            </a:r>
            <a:r>
              <a:rPr lang="en-US" dirty="0">
                <a:sym typeface="Wingdings" panose="05000000000000000000" pitchFamily="2" charset="2"/>
              </a:rPr>
              <a:t></a:t>
            </a:r>
            <a:endParaRPr lang="en-US" dirty="0"/>
          </a:p>
          <a:p>
            <a:r>
              <a:rPr lang="en-US" dirty="0"/>
              <a:t>Inputs can include government subsidies: time varying and to some degree unpredictable  </a:t>
            </a:r>
            <a:r>
              <a:rPr lang="en-US" dirty="0">
                <a:sym typeface="Wingdings" panose="05000000000000000000" pitchFamily="2" charset="2"/>
              </a:rPr>
              <a:t></a:t>
            </a:r>
            <a:endParaRPr lang="en-US" dirty="0"/>
          </a:p>
          <a:p>
            <a:r>
              <a:rPr lang="en-US" dirty="0"/>
              <a:t>{Subsidies not just explicit but also implicit through regulations – current work with Merener not discussed today}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research program for past decade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real options model of corn ethanol plant with successively more realism	</a:t>
            </a:r>
          </a:p>
          <a:p>
            <a:pPr lvl="1"/>
            <a:r>
              <a:rPr lang="en-US" dirty="0"/>
              <a:t>Real Options model including realistic cost structure</a:t>
            </a:r>
          </a:p>
          <a:p>
            <a:pPr lvl="1"/>
            <a:r>
              <a:rPr lang="en-US" dirty="0"/>
              <a:t>Including stochastic subsidy model</a:t>
            </a:r>
          </a:p>
          <a:p>
            <a:pPr lvl="1"/>
            <a:r>
              <a:rPr lang="en-US" dirty="0"/>
              <a:t>Considering bigger complexity of rules (not just money: ethanol mandate and blending wall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Ethanol Market in the USA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209 plants produced 13.3 billion gallons in 2012</a:t>
            </a:r>
          </a:p>
          <a:p>
            <a:r>
              <a:rPr lang="en-US" dirty="0"/>
              <a:t>Subsidies a big part of this:  Began with $0.40 per gallon in 1978 (Energy Tax Act) and then changed a lot over time; subsidies expired in 2012.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676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U.S. Energy Subsidies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2362200"/>
          <a:ext cx="7693025" cy="3714750"/>
        </p:xfrm>
        <a:graphic>
          <a:graphicData uri="http://schemas.openxmlformats.org/drawingml/2006/table">
            <a:tbl>
              <a:tblPr/>
              <a:tblGrid>
                <a:gridCol w="46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2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per gallon subsidy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 Tax 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Surface Transportation Assistance Act of 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Tax Reform 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Omnibus Budget Reconciliation Act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1998 policy adjustment effective 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1998 policy adjustment effective 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Extension of policy with adjustment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Farm Bill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Expiration of Tax Credits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$0.00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Empirical impact of subsidy change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 2013 about ¼ of Nebraska’s energy plants were idle</a:t>
            </a:r>
          </a:p>
          <a:p>
            <a:r>
              <a:rPr lang="en-US"/>
              <a:t>Loss of subsidies are a possible contributing factor as many suggest that corn ethanol is not sustainable without subsidies. </a:t>
            </a:r>
          </a:p>
          <a:p>
            <a:r>
              <a:rPr lang="en-US"/>
              <a:t>We use a real options analysis to discover how plants will be operated knowing that subsidies may change.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Outline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1. Plant Characteristics, Management Decisions, Associated costs and profits</a:t>
            </a:r>
          </a:p>
          <a:p>
            <a:pPr>
              <a:buNone/>
            </a:pPr>
            <a:r>
              <a:rPr lang="en-US" dirty="0"/>
              <a:t>2.  Stochastic Optimal Control for optimal plant operating rule/plant value</a:t>
            </a:r>
          </a:p>
          <a:p>
            <a:pPr>
              <a:buNone/>
            </a:pPr>
            <a:r>
              <a:rPr lang="en-US" dirty="0"/>
              <a:t>3.  Numerical Results &amp; Policy Conclusions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real option?: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 plant when ethanol is worth more than cost of inputs;  idle plant when it is not</a:t>
            </a:r>
          </a:p>
          <a:p>
            <a:r>
              <a:rPr lang="en-US" dirty="0"/>
              <a:t>There are switching costs between “on” and “off” –, this will lead to hysteresis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Assembling the model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model for policy impact on ethanol production requires:</a:t>
            </a:r>
          </a:p>
          <a:p>
            <a:pPr lvl="1"/>
            <a:r>
              <a:rPr lang="en-US"/>
              <a:t>A model for the plant including flexibility of control, capitalized construction costs, profit as a function of ethanol/corn prices, costs to pause/resume production</a:t>
            </a:r>
          </a:p>
          <a:p>
            <a:pPr lvl="1"/>
            <a:r>
              <a:rPr lang="en-US"/>
              <a:t>Stochastic models for corn &amp; ethanol prices and for subsidy level</a:t>
            </a:r>
          </a:p>
          <a:p>
            <a:pPr lvl="1"/>
            <a:r>
              <a:rPr lang="en-US"/>
              <a:t>Optimal operating rule which maximizes future profits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456B8-2A5F-4F67-8C01-0472466D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Canadian Economy in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E7C3A-BF31-4BB9-802B-170F9B5517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Canada has world leading companies in banking, insurance, and mining</a:t>
            </a:r>
          </a:p>
          <a:p>
            <a:r>
              <a:rPr lang="en-CA" dirty="0"/>
              <a:t>(Data StatsCan)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9A12F5-B064-4E4C-82BA-97E635D939C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00620337"/>
              </p:ext>
            </p:extLst>
          </p:nvPr>
        </p:nvGraphicFramePr>
        <p:xfrm>
          <a:off x="4760913" y="2362200"/>
          <a:ext cx="377031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156">
                  <a:extLst>
                    <a:ext uri="{9D8B030D-6E8A-4147-A177-3AD203B41FA5}">
                      <a16:colId xmlns:a16="http://schemas.microsoft.com/office/drawing/2014/main" val="2306219439"/>
                    </a:ext>
                  </a:extLst>
                </a:gridCol>
                <a:gridCol w="1885156">
                  <a:extLst>
                    <a:ext uri="{9D8B030D-6E8A-4147-A177-3AD203B41FA5}">
                      <a16:colId xmlns:a16="http://schemas.microsoft.com/office/drawing/2014/main" val="456591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Fraction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8680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Real Estate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13.4%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273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81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Mining/</a:t>
                      </a:r>
                      <a:r>
                        <a:rPr lang="en-CA" dirty="0" err="1"/>
                        <a:t>Oil&amp;Gas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8.2%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15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Finance &amp; 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7.1%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812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Utilities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7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/>
                        <a:t>Ag &amp; Fishing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834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411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Flexibility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 can:</a:t>
            </a:r>
          </a:p>
          <a:p>
            <a:pPr lvl="1"/>
            <a:r>
              <a:rPr lang="en-US" dirty="0"/>
              <a:t>Start/Stop production to avoid running at a loss over sustained periods or to recapture profits if price spread becomes </a:t>
            </a:r>
            <a:r>
              <a:rPr lang="en-US" dirty="0" err="1"/>
              <a:t>favourable</a:t>
            </a:r>
            <a:r>
              <a:rPr lang="en-US" dirty="0"/>
              <a:t> again</a:t>
            </a:r>
          </a:p>
          <a:p>
            <a:pPr lvl="1"/>
            <a:r>
              <a:rPr lang="en-US" dirty="0"/>
              <a:t>Two main states: on (1),  off (0).  </a:t>
            </a:r>
          </a:p>
          <a:p>
            <a:pPr lvl="2"/>
            <a:r>
              <a:rPr lang="en-US" dirty="0"/>
              <a:t>Turn production “on” from “off”: penalty $D</a:t>
            </a:r>
            <a:r>
              <a:rPr lang="en-US" baseline="-25000" dirty="0"/>
              <a:t>01</a:t>
            </a:r>
            <a:r>
              <a:rPr lang="en-US" dirty="0"/>
              <a:t> per gallon</a:t>
            </a:r>
          </a:p>
          <a:p>
            <a:pPr lvl="2"/>
            <a:r>
              <a:rPr lang="en-US" dirty="0"/>
              <a:t>Turn production “off” from “on”: penalty $D</a:t>
            </a:r>
            <a:r>
              <a:rPr lang="en-US" baseline="-25000" dirty="0"/>
              <a:t>10</a:t>
            </a:r>
            <a:r>
              <a:rPr lang="en-US" dirty="0"/>
              <a:t> per gallon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 functions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regime </a:t>
            </a:r>
            <a:r>
              <a:rPr lang="en-US" dirty="0" err="1"/>
              <a:t>i</a:t>
            </a:r>
            <a:r>
              <a:rPr lang="en-US" dirty="0"/>
              <a:t> running profit is </a:t>
            </a:r>
            <a:r>
              <a:rPr lang="en-US" dirty="0" err="1"/>
              <a:t>f</a:t>
            </a:r>
            <a:r>
              <a:rPr lang="en-US" baseline="-25000" dirty="0" err="1"/>
              <a:t>i</a:t>
            </a:r>
            <a:r>
              <a:rPr lang="en-US" dirty="0"/>
              <a:t>(…)</a:t>
            </a:r>
          </a:p>
          <a:p>
            <a:r>
              <a:rPr lang="en-US" dirty="0"/>
              <a:t>Corn </a:t>
            </a:r>
            <a:r>
              <a:rPr lang="en-US" dirty="0" err="1">
                <a:sym typeface="Wingdings" charset="2"/>
              </a:rPr>
              <a:t></a:t>
            </a:r>
            <a:r>
              <a:rPr lang="en-US" dirty="0">
                <a:sym typeface="Wingdings" charset="2"/>
              </a:rPr>
              <a:t> ethanol + by-products</a:t>
            </a:r>
          </a:p>
          <a:p>
            <a:r>
              <a:rPr lang="en-US" dirty="0">
                <a:sym typeface="Wingdings" charset="2"/>
              </a:rPr>
              <a:t>Yield (gallons ethanol/bushel corn): </a:t>
            </a:r>
            <a:r>
              <a:rPr lang="el-GR" dirty="0">
                <a:sym typeface="Wingdings" charset="2"/>
              </a:rPr>
              <a:t>κ</a:t>
            </a:r>
            <a:endParaRPr lang="en-US" dirty="0">
              <a:sym typeface="Wingdings" charset="2"/>
            </a:endParaRPr>
          </a:p>
          <a:p>
            <a:r>
              <a:rPr lang="en-US" dirty="0">
                <a:sym typeface="Wingdings" charset="2"/>
              </a:rPr>
              <a:t>Ethanol $L</a:t>
            </a:r>
            <a:r>
              <a:rPr lang="en-US" baseline="-25000" dirty="0">
                <a:sym typeface="Wingdings" charset="2"/>
              </a:rPr>
              <a:t>t</a:t>
            </a:r>
            <a:r>
              <a:rPr lang="en-US" dirty="0">
                <a:sym typeface="Wingdings" charset="2"/>
              </a:rPr>
              <a:t>/gallon; Corn $C</a:t>
            </a:r>
            <a:r>
              <a:rPr lang="en-US" baseline="-25000" dirty="0">
                <a:sym typeface="Wingdings" charset="2"/>
              </a:rPr>
              <a:t>t</a:t>
            </a:r>
            <a:r>
              <a:rPr lang="en-US" dirty="0">
                <a:sym typeface="Wingdings" charset="2"/>
              </a:rPr>
              <a:t> (/bushel)</a:t>
            </a:r>
          </a:p>
          <a:p>
            <a:r>
              <a:rPr lang="en-US" dirty="0">
                <a:sym typeface="Wingdings" charset="2"/>
              </a:rPr>
              <a:t>Subsidy:  $</a:t>
            </a:r>
            <a:r>
              <a:rPr lang="en-US" dirty="0" err="1">
                <a:sym typeface="Wingdings" charset="2"/>
              </a:rPr>
              <a:t>Z</a:t>
            </a:r>
            <a:r>
              <a:rPr lang="en-US" baseline="-25000" dirty="0" err="1">
                <a:sym typeface="Wingdings" charset="2"/>
              </a:rPr>
              <a:t>t</a:t>
            </a:r>
            <a:r>
              <a:rPr lang="en-US" dirty="0">
                <a:sym typeface="Wingdings" charset="2"/>
              </a:rPr>
              <a:t>/gallon</a:t>
            </a:r>
          </a:p>
          <a:p>
            <a:r>
              <a:rPr lang="en-US" dirty="0">
                <a:sym typeface="Wingdings" charset="2"/>
              </a:rPr>
              <a:t>Running costs = $K</a:t>
            </a:r>
            <a:r>
              <a:rPr lang="en-US" baseline="-25000" dirty="0">
                <a:sym typeface="Wingdings" charset="2"/>
              </a:rPr>
              <a:t>1</a:t>
            </a:r>
            <a:r>
              <a:rPr lang="en-US" dirty="0">
                <a:sym typeface="Wingdings" charset="2"/>
              </a:rPr>
              <a:t>/gallon; Idle cost $K</a:t>
            </a:r>
            <a:r>
              <a:rPr lang="en-US" baseline="-25000" dirty="0">
                <a:sym typeface="Wingdings" charset="2"/>
              </a:rPr>
              <a:t>0</a:t>
            </a:r>
          </a:p>
          <a:p>
            <a:r>
              <a:rPr lang="en-US" dirty="0">
                <a:sym typeface="Wingdings" charset="2"/>
              </a:rPr>
              <a:t>So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f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1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= 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κ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(L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+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Z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- K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1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)-C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t</a:t>
            </a:r>
          </a:p>
          <a:p>
            <a:r>
              <a:rPr lang="en-US" dirty="0">
                <a:sym typeface="Wingdings" charset="2"/>
              </a:rPr>
              <a:t>Also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f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0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 = -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κ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(K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0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)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Stochastic Subsidy Model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Model stochastic subsidy by pure Poisson jump process with </a:t>
            </a:r>
          </a:p>
          <a:p>
            <a:pPr lvl="1"/>
            <a:r>
              <a:rPr lang="en-US"/>
              <a:t>arrival rate </a:t>
            </a:r>
            <a:r>
              <a:rPr lang="el-GR"/>
              <a:t>λ</a:t>
            </a:r>
            <a:r>
              <a:rPr lang="en-US"/>
              <a:t> </a:t>
            </a:r>
          </a:p>
          <a:p>
            <a:pPr lvl="1"/>
            <a:r>
              <a:rPr lang="en-US"/>
              <a:t>jumps of size J (lognormally distributed with parameters </a:t>
            </a:r>
            <a:r>
              <a:rPr lang="el-GR"/>
              <a:t>α</a:t>
            </a:r>
            <a:r>
              <a:rPr lang="en-US"/>
              <a:t> and </a:t>
            </a:r>
            <a:r>
              <a:rPr lang="el-GR"/>
              <a:t>β</a:t>
            </a:r>
            <a:r>
              <a:rPr lang="en-US"/>
              <a:t>)</a:t>
            </a:r>
          </a:p>
          <a:p>
            <a:r>
              <a:rPr lang="en-US"/>
              <a:t>dZ</a:t>
            </a:r>
            <a:r>
              <a:rPr lang="en-US" baseline="-25000"/>
              <a:t>t</a:t>
            </a:r>
            <a:r>
              <a:rPr lang="en-US"/>
              <a:t> = (J-Z</a:t>
            </a:r>
            <a:r>
              <a:rPr lang="en-US" baseline="-25000"/>
              <a:t>t</a:t>
            </a:r>
            <a:r>
              <a:rPr lang="en-US"/>
              <a:t>)dN</a:t>
            </a:r>
            <a:r>
              <a:rPr lang="en-US" baseline="-25000"/>
              <a:t>t</a:t>
            </a:r>
          </a:p>
          <a:p>
            <a:r>
              <a:rPr lang="en-US"/>
              <a:t>N</a:t>
            </a:r>
            <a:r>
              <a:rPr lang="en-US" baseline="-25000"/>
              <a:t>t</a:t>
            </a:r>
            <a:r>
              <a:rPr lang="en-US"/>
              <a:t> is a counting process for which dN</a:t>
            </a:r>
            <a:r>
              <a:rPr lang="en-US" baseline="-25000"/>
              <a:t>t</a:t>
            </a:r>
            <a:r>
              <a:rPr lang="en-US"/>
              <a:t> = 1 with probability </a:t>
            </a:r>
            <a:r>
              <a:rPr lang="el-GR"/>
              <a:t>λ</a:t>
            </a:r>
            <a:r>
              <a:rPr lang="en-US"/>
              <a:t>dt and 0 otherwise.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Moving Boundary PDE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838200" y="2438400"/>
            <a:ext cx="7693025" cy="3724275"/>
          </a:xfrm>
        </p:spPr>
        <p:txBody>
          <a:bodyPr/>
          <a:lstStyle/>
          <a:p>
            <a:r>
              <a:rPr lang="en-US" dirty="0"/>
              <a:t>Either it is optimal to stay in the current state </a:t>
            </a:r>
            <a:r>
              <a:rPr lang="en-US" dirty="0" err="1"/>
              <a:t>i</a:t>
            </a:r>
            <a:r>
              <a:rPr lang="en-US" dirty="0"/>
              <a:t>, in which case this PDE is satisfied:</a:t>
            </a:r>
          </a:p>
          <a:p>
            <a:pPr>
              <a:buFont typeface="Wingdings" charset="2"/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δV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+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L[V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] + I[V] +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(t,L,C,Z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–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rV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= 0, </a:t>
            </a:r>
            <a:br>
              <a:rPr lang="en-US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≥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–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ij</a:t>
            </a:r>
            <a:endParaRPr lang="en-US" baseline="-25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/>
              <a:t>Or it is optimal to switch in which case:</a:t>
            </a:r>
          </a:p>
          <a:p>
            <a:pPr>
              <a:buFont typeface="Wingdings" charset="2"/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              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(t,L,C,Z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=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(t,L,C,Z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 –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ij</a:t>
            </a:r>
            <a:endParaRPr lang="en-US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Qualitative Results (1) 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This implies the more uncertainty about subsidies (and prices) the better.</a:t>
            </a:r>
          </a:p>
          <a:p>
            <a:r>
              <a:rPr lang="en-US"/>
              <a:t>This arises from the ability to react to uncertainty by idling the plant</a:t>
            </a:r>
          </a:p>
          <a:p>
            <a:r>
              <a:rPr lang="en-US"/>
              <a:t>We can hedge price uncertainty, not subsidy uncertainty.  </a:t>
            </a:r>
          </a:p>
          <a:p>
            <a:r>
              <a:rPr lang="en-US"/>
              <a:t>This makes the uncertainty in knowing the parameters of the subsidy uncertainty critical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Aversion: same PIDE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different parameters for bid/offer price:</a:t>
            </a:r>
          </a:p>
          <a:p>
            <a:r>
              <a:rPr lang="en-US" dirty="0"/>
              <a:t>Theorem (Worst case Price)   The option price is bounded above by the worst case price for which </a:t>
            </a:r>
            <a:r>
              <a:rPr lang="el-GR" dirty="0"/>
              <a:t>α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baseline="-25000" dirty="0"/>
              <a:t>min</a:t>
            </a:r>
            <a:r>
              <a:rPr lang="en-US" dirty="0"/>
              <a:t> </a:t>
            </a:r>
          </a:p>
          <a:p>
            <a:r>
              <a:rPr lang="en-US" dirty="0"/>
              <a:t>and </a:t>
            </a:r>
            <a:r>
              <a:rPr lang="el-GR" dirty="0"/>
              <a:t>λ</a:t>
            </a:r>
            <a:r>
              <a:rPr lang="en-US" dirty="0"/>
              <a:t> = </a:t>
            </a:r>
            <a:r>
              <a:rPr lang="el-GR" dirty="0"/>
              <a:t>λ</a:t>
            </a:r>
            <a:r>
              <a:rPr lang="en-US" baseline="-25000" dirty="0"/>
              <a:t>min</a:t>
            </a:r>
            <a:r>
              <a:rPr lang="en-US" dirty="0"/>
              <a:t> if E[V(</a:t>
            </a:r>
            <a:r>
              <a:rPr lang="en-US" dirty="0" err="1"/>
              <a:t>l,c,z+J</a:t>
            </a:r>
            <a:r>
              <a:rPr lang="en-US" dirty="0"/>
              <a:t>)]-V(</a:t>
            </a:r>
            <a:r>
              <a:rPr lang="en-US" dirty="0" err="1"/>
              <a:t>l,c,z</a:t>
            </a:r>
            <a:r>
              <a:rPr lang="en-US" dirty="0"/>
              <a:t>) &gt;= 0; otherwise </a:t>
            </a:r>
            <a:r>
              <a:rPr lang="el-GR" dirty="0"/>
              <a:t>λ</a:t>
            </a:r>
            <a:r>
              <a:rPr lang="en-US" dirty="0"/>
              <a:t> = </a:t>
            </a:r>
            <a:r>
              <a:rPr lang="el-GR" dirty="0"/>
              <a:t>λ</a:t>
            </a:r>
            <a:r>
              <a:rPr lang="en-US" baseline="-25000" dirty="0"/>
              <a:t>max.</a:t>
            </a:r>
          </a:p>
          <a:p>
            <a:r>
              <a:rPr lang="en-US" dirty="0"/>
              <a:t>Similar result holds for best-case price.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model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“stripped down” model where we model the crush spread as a shifted ABM that best fits the same data</a:t>
            </a:r>
          </a:p>
          <a:p>
            <a:r>
              <a:rPr lang="en-US" dirty="0"/>
              <a:t>In other words, </a:t>
            </a:r>
            <a:r>
              <a:rPr lang="en-US" dirty="0" err="1"/>
              <a:t>y</a:t>
            </a:r>
            <a:r>
              <a:rPr lang="en-US" baseline="-25000" dirty="0" err="1"/>
              <a:t>t</a:t>
            </a:r>
            <a:r>
              <a:rPr lang="en-US" dirty="0"/>
              <a:t> = </a:t>
            </a:r>
            <a:r>
              <a:rPr lang="el-GR" dirty="0">
                <a:latin typeface="Times New Roman" charset="0"/>
                <a:ea typeface="Times New Roman" charset="0"/>
                <a:cs typeface="Times New Roman" charset="0"/>
                <a:sym typeface="Wingdings" charset="2"/>
              </a:rPr>
              <a:t>κ </a:t>
            </a:r>
            <a:r>
              <a:rPr lang="en-US" dirty="0"/>
              <a:t>L</a:t>
            </a:r>
            <a:r>
              <a:rPr lang="en-US" baseline="-25000" dirty="0"/>
              <a:t>t</a:t>
            </a:r>
            <a:r>
              <a:rPr lang="en-US" dirty="0"/>
              <a:t> – C</a:t>
            </a:r>
            <a:r>
              <a:rPr lang="en-US" baseline="-25000" dirty="0"/>
              <a:t>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Switching Decisions</a:t>
            </a:r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2286000"/>
            <a:ext cx="5715000" cy="4035425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Switching decisions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operator switches production on later (and production off earlier) given worst case regulatory uncertainty parameters relative to expected case.</a:t>
            </a:r>
          </a:p>
          <a:p>
            <a:r>
              <a:rPr lang="en-US"/>
              <a:t>Risk aversion destroys money</a:t>
            </a:r>
          </a:p>
          <a:p>
            <a:r>
              <a:rPr lang="en-US"/>
              <a:t>Effect is not huge for our model parameters.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complete model</a:t>
            </a:r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2133600"/>
            <a:ext cx="6629400" cy="4751388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72FD9-0561-4842-A9EB-0B584018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Infrastructure can “create” a commodity or “transform”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A5BFB-C428-4ED4-BB3E-07C4CF200F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“</a:t>
            </a:r>
            <a:r>
              <a:rPr lang="en-CA" u="sng" dirty="0"/>
              <a:t>Create”</a:t>
            </a:r>
          </a:p>
          <a:p>
            <a:r>
              <a:rPr lang="en-CA" dirty="0"/>
              <a:t>Hydro dam</a:t>
            </a:r>
          </a:p>
          <a:p>
            <a:r>
              <a:rPr lang="en-CA" dirty="0"/>
              <a:t>Wind Turbine</a:t>
            </a:r>
          </a:p>
          <a:p>
            <a:r>
              <a:rPr lang="en-CA" dirty="0"/>
              <a:t>Copper Mine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E1050-9784-4796-A720-FB93F0B3D0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u="sng" dirty="0"/>
              <a:t>“Transform”</a:t>
            </a:r>
          </a:p>
          <a:p>
            <a:r>
              <a:rPr lang="en-CA" dirty="0"/>
              <a:t>Corn Ethanol Plant</a:t>
            </a:r>
          </a:p>
          <a:p>
            <a:r>
              <a:rPr lang="en-CA" dirty="0"/>
              <a:t>Coal power plant</a:t>
            </a:r>
          </a:p>
          <a:p>
            <a:r>
              <a:rPr lang="en-CA" dirty="0"/>
              <a:t>Gas power plant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2404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Boundaries: full model</a:t>
            </a:r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2286000"/>
            <a:ext cx="5943600" cy="4391025"/>
          </a:xfrm>
          <a:noFill/>
        </p:spPr>
      </p:pic>
    </p:spTree>
    <p:extLst>
      <p:ext uri="{BB962C8B-B14F-4D97-AF65-F5344CB8AC3E}">
        <p14:creationId xmlns:p14="http://schemas.microsoft.com/office/powerpoint/2010/main" val="287911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D729-66A5-45AE-8FBB-E8D1D714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Commodities: low value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2322-0B9A-4EA0-A544-FC26561FCF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Corn $7/bushel (76 pounds)</a:t>
            </a:r>
          </a:p>
          <a:p>
            <a:r>
              <a:rPr lang="en-CA" dirty="0"/>
              <a:t>WCS Oil  $50/barrel (160 litres)</a:t>
            </a:r>
          </a:p>
          <a:p>
            <a:r>
              <a:rPr lang="en-CA" dirty="0"/>
              <a:t>Electricity $100/MWh (energy content of 1,250,000 AA batteries!)</a:t>
            </a:r>
          </a:p>
          <a:p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77BA8-7B40-41D7-9C25-D8B4261EEC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Gold $2000/oz… but need to mine/mill/refine 30,000 pounds of ore to get that ounce!</a:t>
            </a:r>
          </a:p>
        </p:txBody>
      </p:sp>
    </p:spTree>
    <p:extLst>
      <p:ext uri="{BB962C8B-B14F-4D97-AF65-F5344CB8AC3E}">
        <p14:creationId xmlns:p14="http://schemas.microsoft.com/office/powerpoint/2010/main" val="3127276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0955-D576-45A5-8A1D-786E721A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Difficult or costly to store or move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AC3D3-9B81-4795-94C1-CD86681413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Corn and wheat are perishable </a:t>
            </a:r>
          </a:p>
          <a:p>
            <a:r>
              <a:rPr lang="en-CA" dirty="0"/>
              <a:t>Oil is dangerous and dirty to store</a:t>
            </a:r>
          </a:p>
          <a:p>
            <a:r>
              <a:rPr lang="en-CA" dirty="0"/>
              <a:t>Electricity is very costly to store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054B6-191A-4084-8A18-72607C5052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Oil is dangerous to move</a:t>
            </a:r>
          </a:p>
          <a:p>
            <a:r>
              <a:rPr lang="en-CA" dirty="0"/>
              <a:t>Transmission lines and pipelines are controversial to build</a:t>
            </a:r>
          </a:p>
        </p:txBody>
      </p:sp>
    </p:spTree>
    <p:extLst>
      <p:ext uri="{BB962C8B-B14F-4D97-AF65-F5344CB8AC3E}">
        <p14:creationId xmlns:p14="http://schemas.microsoft.com/office/powerpoint/2010/main" val="568092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F778-409A-453F-AF34-F6B4245A7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Financial markets consider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585DD-624B-45C5-8822-2F63A2E366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Forward markets:  Agree on price today for trade of money for commodity at some future time.</a:t>
            </a:r>
          </a:p>
          <a:p>
            <a:r>
              <a:rPr lang="en-CA" dirty="0"/>
              <a:t>Money changes hands later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ECAFB-C2E9-4BD7-914E-C730600C8F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Futures – Forwards with margin account to handle counterparty risk.</a:t>
            </a:r>
          </a:p>
          <a:p>
            <a:r>
              <a:rPr lang="en-CA" dirty="0"/>
              <a:t>Distinction not crucial for this talk</a:t>
            </a:r>
          </a:p>
          <a:p>
            <a:r>
              <a:rPr lang="en-CA" dirty="0"/>
              <a:t>How can these financial markets play?</a:t>
            </a:r>
          </a:p>
        </p:txBody>
      </p:sp>
    </p:spTree>
    <p:extLst>
      <p:ext uri="{BB962C8B-B14F-4D97-AF65-F5344CB8AC3E}">
        <p14:creationId xmlns:p14="http://schemas.microsoft.com/office/powerpoint/2010/main" val="37928751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654501"/>
            <a:ext cx="377543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Source: http://www.reuters.com/article/us-oil-storage-floating-idUSKBN0K11P320141223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690"/>
            <a:ext cx="4294165" cy="3581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90" y="2363152"/>
            <a:ext cx="5393311" cy="363759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376394" y="3794878"/>
            <a:ext cx="4259737" cy="10605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54594" y="5086350"/>
            <a:ext cx="4472430" cy="235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24627" y="5268995"/>
            <a:ext cx="1166567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8714" y="1270851"/>
            <a:ext cx="547344" cy="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85902" y="5652145"/>
            <a:ext cx="638666" cy="2357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CasellaDiTesto 4"/>
          <p:cNvSpPr txBox="1">
            <a:spLocks noChangeArrowheads="1"/>
          </p:cNvSpPr>
          <p:nvPr/>
        </p:nvSpPr>
        <p:spPr bwMode="auto">
          <a:xfrm>
            <a:off x="0" y="845452"/>
            <a:ext cx="48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Introduction</a:t>
            </a:r>
            <a:endParaRPr lang="en-US" sz="2400" b="1" u="sng" dirty="0">
              <a:solidFill>
                <a:prstClr val="white"/>
              </a:solidFill>
              <a:latin typeface="Calibri" panose="020F0502020204030204"/>
              <a:ea typeface="Cambria Math" pitchFamily="18" charset="0"/>
              <a:cs typeface="Consolas" pitchFamily="49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72262" y="3328252"/>
            <a:ext cx="1396345" cy="164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58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654501"/>
            <a:ext cx="38072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i="1" dirty="0">
                <a:solidFill>
                  <a:prstClr val="black"/>
                </a:solidFill>
                <a:latin typeface="Calibri" panose="020F0502020204030204"/>
              </a:rPr>
              <a:t>Source: https://www.bloomberg.com/news/articles/2017-06-19/oil-tankers-store-most-oil-this-year-as-glut-proves-hard-to-kill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683"/>
            <a:ext cx="6117908" cy="3011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32" y="3136579"/>
            <a:ext cx="5112068" cy="282606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9C40ECF-F8CF-414B-BA50-E3E051695598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CasellaDiTesto 4"/>
          <p:cNvSpPr txBox="1">
            <a:spLocks noChangeArrowheads="1"/>
          </p:cNvSpPr>
          <p:nvPr/>
        </p:nvSpPr>
        <p:spPr bwMode="auto">
          <a:xfrm>
            <a:off x="0" y="838383"/>
            <a:ext cx="48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Introduction</a:t>
            </a:r>
            <a:endParaRPr lang="en-US" sz="2400" b="1" u="sng" dirty="0">
              <a:solidFill>
                <a:prstClr val="white"/>
              </a:solidFill>
              <a:latin typeface="Calibri" panose="020F0502020204030204"/>
              <a:ea typeface="Cambria Math" pitchFamily="18" charset="0"/>
              <a:cs typeface="Consolas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55184" y="5926514"/>
            <a:ext cx="1944278" cy="1060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10407" y="3275225"/>
            <a:ext cx="1868864" cy="117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152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Behzad\SkyDrive\Research\WTI Futures Data\Rplo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" y="1587792"/>
            <a:ext cx="3516284" cy="35162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107466" y="1337539"/>
            <a:ext cx="50365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  <a:ea typeface="Cambria Math" panose="02040503050406030204" pitchFamily="18" charset="0"/>
              </a:rPr>
              <a:t>Historical 1-year crude oil futures spread (CME NYMEX WTI 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  <a:ea typeface="Cambria Math" panose="02040503050406030204" pitchFamily="18" charset="0"/>
              </a:rPr>
              <a:t>VLCC 1-year time charter rates (sources: Rate 1 BIMCO, Rate 2 Charles R. Weber Co.)</a:t>
            </a:r>
            <a:endParaRPr lang="en-US" sz="1650" dirty="0">
              <a:solidFill>
                <a:prstClr val="black"/>
              </a:solidFill>
              <a:latin typeface="Calibri" panose="020F0502020204030204"/>
              <a:ea typeface="Cambria Math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98048"/>
            <a:ext cx="41734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  <a:ea typeface="Cambria Math" panose="02040503050406030204" pitchFamily="18" charset="0"/>
              </a:rPr>
              <a:t>Crude Oil Futures Contracts 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  <a:ea typeface="Cambria Math" panose="02040503050406030204" pitchFamily="18" charset="0"/>
              </a:rPr>
              <a:t>Historical NYMEX WTI (CL#1 to CL#12)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Calibri" panose="020F0502020204030204"/>
                <a:ea typeface="Cambria Math" panose="02040503050406030204" pitchFamily="18" charset="0"/>
              </a:rPr>
              <a:t>Contango vs Backwardation</a:t>
            </a:r>
            <a:endParaRPr lang="en-US" sz="1650" dirty="0">
              <a:solidFill>
                <a:prstClr val="black"/>
              </a:solidFill>
              <a:latin typeface="Calibri" panose="020F0502020204030204"/>
              <a:ea typeface="Cambria Math" panose="020405030504060302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50" dirty="0">
              <a:solidFill>
                <a:srgbClr val="000000"/>
              </a:solidFill>
              <a:latin typeface="Calibri" panose="020F0502020204030204"/>
              <a:ea typeface="Cambria Math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asellaDiTesto 4"/>
          <p:cNvSpPr txBox="1">
            <a:spLocks noChangeArrowheads="1"/>
          </p:cNvSpPr>
          <p:nvPr/>
        </p:nvSpPr>
        <p:spPr bwMode="auto">
          <a:xfrm>
            <a:off x="0" y="848987"/>
            <a:ext cx="48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Motivation</a:t>
            </a:r>
            <a:endParaRPr lang="en-US" sz="2400" b="1" u="sng" dirty="0">
              <a:solidFill>
                <a:prstClr val="white"/>
              </a:solidFill>
              <a:latin typeface="Calibri" panose="020F0502020204030204"/>
              <a:ea typeface="Cambria Math" pitchFamily="18" charset="0"/>
              <a:cs typeface="Consolas" pitchFamily="49" charset="0"/>
            </a:endParaRPr>
          </a:p>
        </p:txBody>
      </p:sp>
      <p:pic>
        <p:nvPicPr>
          <p:cNvPr id="8" name="Picture 7" descr="C:\Users\ZadTower\OneDrive\Research\VLCC Data Digitized overlay by SLOPE\spread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r="4741" b="2841"/>
          <a:stretch/>
        </p:blipFill>
        <p:spPr bwMode="auto">
          <a:xfrm>
            <a:off x="4845844" y="2373248"/>
            <a:ext cx="3919718" cy="3592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223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37" name="CasellaDiTesto 4"/>
          <p:cNvSpPr txBox="1">
            <a:spLocks noChangeArrowheads="1"/>
          </p:cNvSpPr>
          <p:nvPr/>
        </p:nvSpPr>
        <p:spPr bwMode="auto">
          <a:xfrm>
            <a:off x="0" y="838383"/>
            <a:ext cx="48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Problem Overview</a:t>
            </a:r>
          </a:p>
        </p:txBody>
      </p:sp>
      <p:sp>
        <p:nvSpPr>
          <p:cNvPr id="14343" name="CasellaDiTesto 9"/>
          <p:cNvSpPr txBox="1">
            <a:spLocks noChangeArrowheads="1"/>
          </p:cNvSpPr>
          <p:nvPr/>
        </p:nvSpPr>
        <p:spPr bwMode="auto">
          <a:xfrm>
            <a:off x="8143" y="1361230"/>
            <a:ext cx="9135857" cy="47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cash and carry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arbitrage (also </a:t>
            </a:r>
            <a:r>
              <a:rPr lang="en-US" sz="2100" i="1" dirty="0">
                <a:solidFill>
                  <a:prstClr val="black"/>
                </a:solidFill>
                <a:latin typeface="Calibri" panose="020F0502020204030204"/>
              </a:rPr>
              <a:t>contango and carry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 in oil storage trading)</a:t>
            </a:r>
          </a:p>
          <a:p>
            <a:pPr marL="214313" indent="-214313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Additional flexibility:</a:t>
            </a: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Re-adjust the forward maturity in response to changes in market</a:t>
            </a: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Re-fill the storage</a:t>
            </a: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Optimal initiation time</a:t>
            </a: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endParaRPr lang="en-US" sz="1125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100" dirty="0">
                <a:solidFill>
                  <a:srgbClr val="0070C0"/>
                </a:solidFill>
                <a:latin typeface="Calibri" panose="020F0502020204030204"/>
              </a:rPr>
              <a:t>FORMULATE A DYNAMIC CASH-AND-CARRY FRAMEWORK AND </a:t>
            </a: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100" dirty="0">
                <a:solidFill>
                  <a:srgbClr val="0070C0"/>
                </a:solidFill>
                <a:latin typeface="Calibri" panose="020F0502020204030204"/>
              </a:rPr>
              <a:t>STUDY OPTIMAL TRADING IN THE FORWARD MARKET </a:t>
            </a:r>
          </a:p>
          <a:p>
            <a:pPr marL="214313" indent="-214313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itchFamily="34" charset="0"/>
              <a:buChar char="•"/>
            </a:pPr>
            <a:endParaRPr lang="en-US" sz="16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Dynamic is more interesting!!! </a:t>
            </a:r>
          </a:p>
          <a:p>
            <a:pPr marL="214313" indent="-214313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Optimal maturity?</a:t>
            </a:r>
          </a:p>
        </p:txBody>
      </p:sp>
    </p:spTree>
    <p:extLst>
      <p:ext uri="{BB962C8B-B14F-4D97-AF65-F5344CB8AC3E}">
        <p14:creationId xmlns:p14="http://schemas.microsoft.com/office/powerpoint/2010/main" val="3365086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37" name="CasellaDiTesto 4"/>
          <p:cNvSpPr txBox="1">
            <a:spLocks noChangeArrowheads="1"/>
          </p:cNvSpPr>
          <p:nvPr/>
        </p:nvSpPr>
        <p:spPr bwMode="auto">
          <a:xfrm>
            <a:off x="0" y="838383"/>
            <a:ext cx="48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Roadmap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33F7A3-5283-4A2F-99B9-901DF7AD51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39632"/>
              </p:ext>
            </p:extLst>
          </p:nvPr>
        </p:nvGraphicFramePr>
        <p:xfrm>
          <a:off x="106846" y="2179709"/>
          <a:ext cx="8930308" cy="2747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217">
                  <a:extLst>
                    <a:ext uri="{9D8B030D-6E8A-4147-A177-3AD203B41FA5}">
                      <a16:colId xmlns:a16="http://schemas.microsoft.com/office/drawing/2014/main" val="943198361"/>
                    </a:ext>
                  </a:extLst>
                </a:gridCol>
                <a:gridCol w="2549387">
                  <a:extLst>
                    <a:ext uri="{9D8B030D-6E8A-4147-A177-3AD203B41FA5}">
                      <a16:colId xmlns:a16="http://schemas.microsoft.com/office/drawing/2014/main" val="2224929568"/>
                    </a:ext>
                  </a:extLst>
                </a:gridCol>
                <a:gridCol w="2007704">
                  <a:extLst>
                    <a:ext uri="{9D8B030D-6E8A-4147-A177-3AD203B41FA5}">
                      <a16:colId xmlns:a16="http://schemas.microsoft.com/office/drawing/2014/main" val="3017394818"/>
                    </a:ext>
                  </a:extLst>
                </a:gridCol>
              </a:tblGrid>
              <a:tr h="24003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Modelling Framework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038389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Solution Techniques</a:t>
                      </a:r>
                    </a:p>
                  </a:txBody>
                  <a:tcPr marL="68580" marR="6858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 1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i="1" dirty="0"/>
                        <a:t>Stochastic</a:t>
                      </a:r>
                    </a:p>
                    <a:p>
                      <a:pPr algn="ctr"/>
                      <a:r>
                        <a:rPr lang="en-US" sz="1400" i="1" dirty="0"/>
                        <a:t>Oil Prices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 2</a:t>
                      </a:r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i="1" dirty="0"/>
                        <a:t>Stochastic</a:t>
                      </a:r>
                    </a:p>
                    <a:p>
                      <a:pPr algn="ctr"/>
                      <a:r>
                        <a:rPr lang="en-US" sz="1400" i="1" dirty="0"/>
                        <a:t>Oil Prices &amp; Storage Cost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52858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Forward Dynamic Optimization (Sub-optimal)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1521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Exact Dynamic Programming (Optimal)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-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9548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Approximate Dynamic Programming (Optimal)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93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2093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37" name="CasellaDiTesto 4"/>
          <p:cNvSpPr txBox="1">
            <a:spLocks noChangeArrowheads="1"/>
          </p:cNvSpPr>
          <p:nvPr/>
        </p:nvSpPr>
        <p:spPr bwMode="auto">
          <a:xfrm>
            <a:off x="0" y="838383"/>
            <a:ext cx="6808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Problem Overview: A Simple Two-Period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3" name="CasellaDiTesto 9"/>
              <p:cNvSpPr txBox="1">
                <a:spLocks noChangeArrowheads="1"/>
              </p:cNvSpPr>
              <p:nvPr/>
            </p:nvSpPr>
            <p:spPr bwMode="auto">
              <a:xfrm>
                <a:off x="5574119" y="1610613"/>
                <a:ext cx="3835696" cy="2504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725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725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725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725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725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725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1725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725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25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725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725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25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25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d>
                    </m:oMath>
                  </m:oMathPara>
                </a14:m>
                <a:endParaRPr lang="en-US" sz="1725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725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725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725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1725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  <m:d>
                                        <m:dPr>
                                          <m:ctrlP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25" i="1">
                                                  <a:solidFill>
                                                    <a:srgbClr val="7030A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725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725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725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  <m:d>
                                        <m:dPr>
                                          <m:ctrlP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725" i="1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172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343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4119" y="1610613"/>
                <a:ext cx="3835696" cy="2504212"/>
              </a:xfrm>
              <a:prstGeom prst="rect">
                <a:avLst/>
              </a:prstGeom>
              <a:blipFill>
                <a:blip r:embed="rId3"/>
                <a:stretch>
                  <a:fillRect r="-16190" b="-479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882560D-1F6E-4DFF-BB55-1252D1F3D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0" y="1543048"/>
            <a:ext cx="5556085" cy="318590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AE05C2-12FB-49F0-B1D3-C6C38D21ABE3}"/>
                  </a:ext>
                </a:extLst>
              </p:cNvPr>
              <p:cNvSpPr/>
              <p:nvPr/>
            </p:nvSpPr>
            <p:spPr>
              <a:xfrm>
                <a:off x="240847" y="4708567"/>
                <a:ext cx="7876532" cy="806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25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725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725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725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725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  <m:d>
                                    <m:dPr>
                                      <m:ctrlPr>
                                        <a:rPr lang="en-US" sz="1725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725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725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725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725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725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eqArr>
                              <m:eqArrPr>
                                <m:ctrlPr>
                                  <a:rPr lang="en-US" sz="1725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1725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13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e>
                            </m:eqArr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en-US" sz="1725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1725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e>
                              <m:e>
                                <m:r>
                                  <a:rPr lang="en-US" sz="13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mr>
                      </m:m>
                      <m:r>
                        <a:rPr lang="en-US" sz="1725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25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725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725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725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725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725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  <m:d>
                                    <m:dPr>
                                      <m:ctrlPr>
                                        <a:rPr lang="en-US" sz="1725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725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sz="1725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1725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725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72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EAE05C2-12FB-49F0-B1D3-C6C38D21A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47" y="4708567"/>
                <a:ext cx="7876532" cy="806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0F914C-66B5-4D35-BD60-DEF972BCAA29}"/>
                  </a:ext>
                </a:extLst>
              </p:cNvPr>
              <p:cNvSpPr/>
              <p:nvPr/>
            </p:nvSpPr>
            <p:spPr>
              <a:xfrm>
                <a:off x="1388225" y="5395184"/>
                <a:ext cx="6014258" cy="368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725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725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Sup>
                        <m:sSubSupPr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1725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725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725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725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172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0F914C-66B5-4D35-BD60-DEF972BCAA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225" y="5395184"/>
                <a:ext cx="6014258" cy="3685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15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A050-0E0F-4023-B9C6-510F77495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Need expensive, long-lived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427EA-9065-4169-92AD-C9CC8E351E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u="sng" dirty="0"/>
              <a:t>Expensive</a:t>
            </a:r>
          </a:p>
          <a:p>
            <a:r>
              <a:rPr lang="en-CA" dirty="0"/>
              <a:t>LNG terminal in Kitimat BC cost $40BB to build</a:t>
            </a:r>
          </a:p>
          <a:p>
            <a:r>
              <a:rPr lang="en-CA" dirty="0"/>
              <a:t>Wind turbine $2MM to build each– and farm has 50-100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7E072-70C6-4BC9-AA77-6CD8780A22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u="sng" dirty="0"/>
              <a:t>Long Lived</a:t>
            </a:r>
          </a:p>
          <a:p>
            <a:r>
              <a:rPr lang="en-CA" dirty="0"/>
              <a:t>Bruce power plant first begun in 1970</a:t>
            </a:r>
          </a:p>
          <a:p>
            <a:r>
              <a:rPr lang="en-CA" dirty="0"/>
              <a:t>Parts of the Niagara Falls Beck power plant were built in the 1920s in about their current form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13446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37" name="CasellaDiTesto 4"/>
          <p:cNvSpPr txBox="1">
            <a:spLocks noChangeArrowheads="1"/>
          </p:cNvSpPr>
          <p:nvPr/>
        </p:nvSpPr>
        <p:spPr bwMode="auto">
          <a:xfrm>
            <a:off x="0" y="838383"/>
            <a:ext cx="48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Related Literature</a:t>
            </a:r>
          </a:p>
        </p:txBody>
      </p:sp>
      <p:sp>
        <p:nvSpPr>
          <p:cNvPr id="14343" name="CasellaDiTesto 9"/>
          <p:cNvSpPr txBox="1">
            <a:spLocks noChangeArrowheads="1"/>
          </p:cNvSpPr>
          <p:nvPr/>
        </p:nvSpPr>
        <p:spPr bwMode="auto">
          <a:xfrm>
            <a:off x="8143" y="1361231"/>
            <a:ext cx="9135857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Real options monetizing the flexibility of storage assets: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Optimal (Stochastic DP) vs heuristic (</a:t>
            </a:r>
            <a:r>
              <a:rPr lang="en-US" sz="2100" dirty="0" err="1">
                <a:solidFill>
                  <a:prstClr val="black"/>
                </a:solidFill>
                <a:latin typeface="Calibri" panose="020F0502020204030204"/>
              </a:rPr>
              <a:t>eg</a:t>
            </a: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, Forward Dynamic Optimization (FDO))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1650" dirty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Eydeland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Wolyniec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2003; Gray and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Khandelwal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2004; Maragos, 2002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Based on spot price or forward curve</a:t>
            </a:r>
          </a:p>
          <a:p>
            <a:pPr marL="685800" lvl="1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Spot: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  <a:p>
            <a:pPr marL="685800" lvl="2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</a:pP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Bjerksund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Stensland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 &amp;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Vagstad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2011;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Boogert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 &amp; de Jong, 2008, 2011; Carmona &amp;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Ludkovski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2010; Chen &amp; Forsyth, 2007; Felix &amp; Weber, 2012; Secomandi, 2010; </a:t>
            </a:r>
            <a:r>
              <a:rPr lang="fr-FR" sz="1650" i="1" dirty="0">
                <a:solidFill>
                  <a:prstClr val="black"/>
                </a:solidFill>
                <a:latin typeface="Calibri" panose="020F0502020204030204"/>
              </a:rPr>
              <a:t>Thompson, Davison &amp; Rasmussen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2009</a:t>
            </a:r>
            <a:endParaRPr lang="en-US" sz="1650" dirty="0">
              <a:solidFill>
                <a:prstClr val="black"/>
              </a:solidFill>
              <a:latin typeface="Calibri" panose="020F0502020204030204"/>
            </a:endParaRPr>
          </a:p>
          <a:p>
            <a:pPr marL="685800" lvl="1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endParaRPr lang="en-US" sz="1950" dirty="0">
              <a:solidFill>
                <a:prstClr val="black"/>
              </a:solidFill>
              <a:latin typeface="Calibri" panose="020F0502020204030204"/>
            </a:endParaRPr>
          </a:p>
          <a:p>
            <a:pPr marL="685800" lvl="1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Forward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(only information not trading)</a:t>
            </a: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it-IT" sz="1650" i="1" dirty="0">
                <a:solidFill>
                  <a:prstClr val="black"/>
                </a:solidFill>
                <a:latin typeface="Calibri" panose="020F0502020204030204"/>
              </a:rPr>
              <a:t>Lai, Margot &amp; Secomandi, 2010; </a:t>
            </a:r>
            <a:r>
              <a:rPr lang="pt-BR" sz="1650" i="1" dirty="0">
                <a:solidFill>
                  <a:prstClr val="black"/>
                </a:solidFill>
                <a:latin typeface="Calibri" panose="020F0502020204030204"/>
              </a:rPr>
              <a:t>Nadarajah, Margot &amp; Secomandi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2015, 2017</a:t>
            </a:r>
          </a:p>
          <a:p>
            <a:pPr marL="685800" lvl="1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685800" lvl="1" indent="-342900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75000"/>
              <a:buFont typeface="Wingdings" panose="05000000000000000000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Forward (both information and trading):</a:t>
            </a: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0000"/>
            </a:pPr>
            <a:r>
              <a:rPr lang="en-US" sz="165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Löhndorf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 &amp; </a:t>
            </a:r>
            <a:r>
              <a:rPr lang="en-US" sz="1650" i="1" dirty="0" err="1">
                <a:solidFill>
                  <a:prstClr val="black"/>
                </a:solidFill>
                <a:latin typeface="Calibri" panose="020F0502020204030204"/>
              </a:rPr>
              <a:t>Wozabal</a:t>
            </a:r>
            <a:r>
              <a:rPr lang="en-US" sz="1650" i="1" dirty="0">
                <a:solidFill>
                  <a:prstClr val="black"/>
                </a:solidFill>
                <a:latin typeface="Calibri" panose="020F0502020204030204"/>
              </a:rPr>
              <a:t>, 2017</a:t>
            </a:r>
            <a:endParaRPr lang="en-US" sz="21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2556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0" y="838383"/>
            <a:ext cx="4845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mbria Math" pitchFamily="18" charset="0"/>
                <a:cs typeface="Consolas" pitchFamily="49" charset="0"/>
              </a:rPr>
              <a:t>Oil Price Model 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mbria Math" pitchFamily="18" charset="0"/>
              <a:cs typeface="Consolas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9"/>
              <p:cNvSpPr txBox="1">
                <a:spLocks noGrp="1" noChangeArrowheads="1"/>
              </p:cNvSpPr>
              <p:nvPr>
                <p:ph idx="1"/>
              </p:nvPr>
            </p:nvSpPr>
            <p:spPr bwMode="auto">
              <a:xfrm>
                <a:off x="0" y="1327471"/>
                <a:ext cx="9144000" cy="4862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150000"/>
                  </a:lnSpc>
                  <a:buClr>
                    <a:srgbClr val="FF0000"/>
                  </a:buClr>
                </a:pPr>
                <a:r>
                  <a:rPr lang="en-US" dirty="0"/>
                  <a:t>The Schwartz and Smith (2000) model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endParaRPr lang="en-US" dirty="0"/>
              </a:p>
              <a:p>
                <a:pPr marL="214313" indent="-214313">
                  <a:lnSpc>
                    <a:spcPct val="150000"/>
                  </a:lnSpc>
                  <a:buClr>
                    <a:srgbClr val="FF0000"/>
                  </a:buClr>
                </a:pPr>
                <a:r>
                  <a:rPr lang="en-US" dirty="0">
                    <a:solidFill>
                      <a:srgbClr val="7030A0"/>
                    </a:solidFill>
                  </a:rPr>
                  <a:t>Short-term: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OU mean-reverting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214313" indent="-214313">
                  <a:lnSpc>
                    <a:spcPct val="150000"/>
                  </a:lnSpc>
                  <a:buClr>
                    <a:srgbClr val="FF0000"/>
                  </a:buClr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Long-term: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dirty="0"/>
                  <a:t>Brownian Motion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lnSpc>
                    <a:spcPct val="150000"/>
                  </a:lnSpc>
                  <a:buClr>
                    <a:srgbClr val="FF0000"/>
                  </a:buClr>
                  <a:buNone/>
                </a:pPr>
                <a:r>
                  <a:rPr lang="en-US" dirty="0"/>
                  <a:t>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𝜒𝜉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dirty="0"/>
              </a:p>
              <a:p>
                <a:pPr marL="0" indent="0">
                  <a:buClr>
                    <a:srgbClr val="FF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/>
              </a:p>
              <a:p>
                <a:pPr marL="0" indent="0">
                  <a:buClr>
                    <a:srgbClr val="FF0000"/>
                  </a:buClr>
                  <a:buNone/>
                </a:pPr>
                <a:endParaRPr lang="en-US" sz="300" dirty="0"/>
              </a:p>
              <a:p>
                <a:pPr marL="0" indent="0">
                  <a:buClr>
                    <a:srgbClr val="FF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Clr>
                    <a:srgbClr val="FF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+2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𝜒𝜉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Clr>
                    <a:srgbClr val="FF0000"/>
                  </a:buClr>
                  <a:buNone/>
                </a:pPr>
                <a:endParaRPr lang="en-US" sz="750" dirty="0"/>
              </a:p>
              <a:p>
                <a:pPr>
                  <a:buClr>
                    <a:srgbClr val="FF0000"/>
                  </a:buClr>
                </a:pPr>
                <a:r>
                  <a:rPr lang="en-US" dirty="0"/>
                  <a:t>Parameters estimate by Hahn et al (2014) using 1990–2013 WTI futures data</a:t>
                </a:r>
              </a:p>
            </p:txBody>
          </p:sp>
        </mc:Choice>
        <mc:Fallback xmlns="">
          <p:sp>
            <p:nvSpPr>
              <p:cNvPr id="7" name="CasellaDiTesto 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0" y="1327471"/>
                <a:ext cx="9144000" cy="4862870"/>
              </a:xfrm>
              <a:prstGeom prst="rect">
                <a:avLst/>
              </a:prstGeom>
              <a:blipFill>
                <a:blip r:embed="rId3"/>
                <a:stretch>
                  <a:fillRect l="-667" b="-150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7843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9/15</a:t>
            </a:r>
          </a:p>
        </p:txBody>
      </p:sp>
      <p:sp>
        <p:nvSpPr>
          <p:cNvPr id="8" name="CasellaDiTesto 4"/>
          <p:cNvSpPr txBox="1">
            <a:spLocks noChangeArrowheads="1"/>
          </p:cNvSpPr>
          <p:nvPr/>
        </p:nvSpPr>
        <p:spPr bwMode="auto">
          <a:xfrm>
            <a:off x="0" y="845709"/>
            <a:ext cx="6985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Simulation of Oil Prices: Spot &amp; Forward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418F04-C05E-4375-9CE5-80B69F3B98AB}"/>
                  </a:ext>
                </a:extLst>
              </p:cNvPr>
              <p:cNvSpPr/>
              <p:nvPr/>
            </p:nvSpPr>
            <p:spPr>
              <a:xfrm>
                <a:off x="-1" y="1634428"/>
                <a:ext cx="2438401" cy="25744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875" dirty="0">
                    <a:solidFill>
                      <a:prstClr val="black"/>
                    </a:solidFill>
                    <a:latin typeface="Calibri" panose="020F0502020204030204"/>
                  </a:rPr>
                  <a:t>Schwartz and Smith (2000) model</a:t>
                </a:r>
              </a:p>
              <a:p>
                <a:pPr marL="257175" indent="-257175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15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5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5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5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57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57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sz="157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575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15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0</m:t>
                    </m:r>
                    <m:r>
                      <a:rPr lang="en-US" sz="1575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575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575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575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575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257175" indent="-257175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sz="1875" dirty="0">
                    <a:solidFill>
                      <a:prstClr val="black"/>
                    </a:solidFill>
                    <a:latin typeface="Calibri" panose="020F0502020204030204"/>
                  </a:rPr>
                  <a:t>years</a:t>
                </a:r>
              </a:p>
              <a:p>
                <a:pPr marL="257175" indent="-257175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′=1</m:t>
                    </m:r>
                  </m:oMath>
                </a14:m>
                <a:r>
                  <a:rPr lang="en-US" sz="1875" dirty="0">
                    <a:solidFill>
                      <a:prstClr val="black"/>
                    </a:solidFill>
                    <a:latin typeface="Calibri" panose="020F0502020204030204"/>
                  </a:rPr>
                  <a:t> year</a:t>
                </a:r>
              </a:p>
              <a:p>
                <a:pPr marL="257175" indent="-257175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75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75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8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75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252</m:t>
                        </m:r>
                      </m:den>
                    </m:f>
                  </m:oMath>
                </a14:m>
                <a:endParaRPr lang="en-US" sz="1875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418F04-C05E-4375-9CE5-80B69F3B98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634428"/>
                <a:ext cx="2438401" cy="2574487"/>
              </a:xfrm>
              <a:prstGeom prst="rect">
                <a:avLst/>
              </a:prstGeom>
              <a:blipFill>
                <a:blip r:embed="rId2"/>
                <a:stretch>
                  <a:fillRect l="-1750" r="-500" b="-2464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97CA2D1-A980-4FEF-A1DE-D6C8109D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43045"/>
            <a:ext cx="6926934" cy="46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9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096" y="473577"/>
            <a:ext cx="9097460" cy="96781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7" name="CasellaDiTesto 4"/>
          <p:cNvSpPr txBox="1">
            <a:spLocks noChangeArrowheads="1"/>
          </p:cNvSpPr>
          <p:nvPr/>
        </p:nvSpPr>
        <p:spPr bwMode="auto">
          <a:xfrm>
            <a:off x="0" y="663278"/>
            <a:ext cx="48458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a typeface="Cambria Math" pitchFamily="18" charset="0"/>
                <a:cs typeface="Consolas" pitchFamily="49" charset="0"/>
              </a:rPr>
              <a:t>Model: Assumptions and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3" name="CasellaDiTesto 9"/>
              <p:cNvSpPr txBox="1">
                <a:spLocks noChangeArrowheads="1"/>
              </p:cNvSpPr>
              <p:nvPr/>
            </p:nvSpPr>
            <p:spPr bwMode="auto">
              <a:xfrm>
                <a:off x="1" y="1348680"/>
                <a:ext cx="4601468" cy="4516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14313" indent="-214313">
                  <a:lnSpc>
                    <a:spcPct val="200000"/>
                  </a:lnSpc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sz="2100" dirty="0">
                    <a:solidFill>
                      <a:prstClr val="black"/>
                    </a:solidFill>
                  </a:rPr>
                  <a:t>Full tanker;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sz="2100" dirty="0">
                    <a:solidFill>
                      <a:prstClr val="black"/>
                    </a:solidFill>
                  </a:rPr>
                  <a:t> barrels of oil</a:t>
                </a:r>
              </a:p>
              <a:p>
                <a:pPr marL="214313" indent="-214313">
                  <a:lnSpc>
                    <a:spcPct val="200000"/>
                  </a:lnSpc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sz="2100" dirty="0">
                    <a:solidFill>
                      <a:prstClr val="black"/>
                    </a:solidFill>
                  </a:rPr>
                  <a:t>No refills</a:t>
                </a:r>
              </a:p>
              <a:p>
                <a:pPr marL="214313" indent="-214313">
                  <a:lnSpc>
                    <a:spcPct val="200000"/>
                  </a:lnSpc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sz="2100" dirty="0">
                    <a:solidFill>
                      <a:prstClr val="black"/>
                    </a:solidFill>
                  </a:rPr>
                  <a:t>Delivery deadline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100" dirty="0">
                    <a:solidFill>
                      <a:prstClr val="black"/>
                    </a:solidFill>
                  </a:rPr>
                  <a:t> year</a:t>
                </a:r>
              </a:p>
              <a:p>
                <a:pPr marL="214313" indent="-214313">
                  <a:lnSpc>
                    <a:spcPct val="200000"/>
                  </a:lnSpc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sz="2100" dirty="0">
                    <a:solidFill>
                      <a:prstClr val="black"/>
                    </a:solidFill>
                  </a:rPr>
                  <a:t>“long inventory”</a:t>
                </a:r>
                <a14:m>
                  <m:oMath xmlns:m="http://schemas.openxmlformats.org/officeDocument/2006/math">
                    <m:r>
                      <a:rPr lang="en-US" sz="2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100" dirty="0">
                    <a:solidFill>
                      <a:prstClr val="black"/>
                    </a:solidFill>
                  </a:rPr>
                  <a:t>“short forward”</a:t>
                </a:r>
              </a:p>
              <a:p>
                <a:pPr marL="214313" indent="-214313">
                  <a:lnSpc>
                    <a:spcPct val="200000"/>
                  </a:lnSpc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sz="2100" dirty="0">
                    <a:solidFill>
                      <a:prstClr val="black"/>
                    </a:solidFill>
                  </a:rPr>
                  <a:t>Pumping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prstClr val="black"/>
                    </a:solidFill>
                  </a:rPr>
                  <a:t>=$3.75</a:t>
                </a:r>
              </a:p>
              <a:p>
                <a:pPr marL="214313" indent="-214313">
                  <a:lnSpc>
                    <a:spcPct val="200000"/>
                  </a:lnSpc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sz="2100" dirty="0">
                    <a:solidFill>
                      <a:prstClr val="black"/>
                    </a:solidFill>
                  </a:rPr>
                  <a:t>Tanker rental cost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1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100" dirty="0">
                    <a:solidFill>
                      <a:prstClr val="black"/>
                    </a:solidFill>
                  </a:rPr>
                  <a:t>=$6.57 </a:t>
                </a:r>
              </a:p>
              <a:p>
                <a:pPr marL="214313" indent="-214313">
                  <a:lnSpc>
                    <a:spcPct val="200000"/>
                  </a:lnSpc>
                  <a:buClr>
                    <a:srgbClr val="FF0000"/>
                  </a:buClr>
                  <a:buFont typeface="Arial" pitchFamily="34" charset="0"/>
                  <a:buChar char="•"/>
                </a:pPr>
                <a:r>
                  <a:rPr lang="en-US" sz="2100" dirty="0">
                    <a:solidFill>
                      <a:prstClr val="black"/>
                    </a:solidFill>
                  </a:rPr>
                  <a:t>Extending or early termination</a:t>
                </a:r>
              </a:p>
            </p:txBody>
          </p:sp>
        </mc:Choice>
        <mc:Fallback xmlns="">
          <p:sp>
            <p:nvSpPr>
              <p:cNvPr id="14343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1348680"/>
                <a:ext cx="4601468" cy="4516365"/>
              </a:xfrm>
              <a:prstGeom prst="rect">
                <a:avLst/>
              </a:prstGeom>
              <a:blipFill>
                <a:blip r:embed="rId3"/>
                <a:stretch>
                  <a:fillRect l="-1325" b="-17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30AF484-6E99-4F3A-9DD9-61008607D106}"/>
              </a:ext>
            </a:extLst>
          </p:cNvPr>
          <p:cNvGrpSpPr>
            <a:grpSpLocks noChangeAspect="1"/>
          </p:cNvGrpSpPr>
          <p:nvPr/>
        </p:nvGrpSpPr>
        <p:grpSpPr>
          <a:xfrm>
            <a:off x="3857625" y="1495425"/>
            <a:ext cx="5428944" cy="4133296"/>
            <a:chOff x="3185541" y="1194332"/>
            <a:chExt cx="6035848" cy="41606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AA67B3-36DD-4030-B8E5-761EC363F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1" t="11021" r="6696" b="14169"/>
            <a:stretch/>
          </p:blipFill>
          <p:spPr>
            <a:xfrm>
              <a:off x="3322224" y="1481270"/>
              <a:ext cx="4982902" cy="228217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2EE2DDB-E1B9-4A6E-B0BD-307D046A8C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1150" y="3877640"/>
              <a:ext cx="5066779" cy="856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432258-FBD9-4076-896D-30C73691A3B1}"/>
                </a:ext>
              </a:extLst>
            </p:cNvPr>
            <p:cNvCxnSpPr>
              <a:cxnSpLocks/>
            </p:cNvCxnSpPr>
            <p:nvPr/>
          </p:nvCxnSpPr>
          <p:spPr>
            <a:xfrm>
              <a:off x="3411150" y="3755251"/>
              <a:ext cx="0" cy="18211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BB9D4C-9CEA-4E05-846F-675FF2766309}"/>
                </a:ext>
              </a:extLst>
            </p:cNvPr>
            <p:cNvCxnSpPr>
              <a:cxnSpLocks/>
            </p:cNvCxnSpPr>
            <p:nvPr/>
          </p:nvCxnSpPr>
          <p:spPr>
            <a:xfrm>
              <a:off x="8468911" y="3770641"/>
              <a:ext cx="0" cy="23128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CCC8D2-551C-4416-A998-49959EBFCE5F}"/>
                </a:ext>
              </a:extLst>
            </p:cNvPr>
            <p:cNvSpPr/>
            <p:nvPr/>
          </p:nvSpPr>
          <p:spPr>
            <a:xfrm>
              <a:off x="3349007" y="4268024"/>
              <a:ext cx="121723" cy="108693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CC16203-E6BC-41B9-91A5-41CA2E8C27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1650" y="3338649"/>
              <a:ext cx="13496" cy="538991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C1682B1-D5D3-4E35-A219-E7C065715880}"/>
                </a:ext>
              </a:extLst>
            </p:cNvPr>
            <p:cNvCxnSpPr>
              <a:cxnSpLocks/>
            </p:cNvCxnSpPr>
            <p:nvPr/>
          </p:nvCxnSpPr>
          <p:spPr>
            <a:xfrm>
              <a:off x="3807390" y="3196590"/>
              <a:ext cx="0" cy="689610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6E1257-B686-4DBC-A14D-CC9E848CD4DC}"/>
                </a:ext>
              </a:extLst>
            </p:cNvPr>
            <p:cNvCxnSpPr>
              <a:cxnSpLocks/>
            </p:cNvCxnSpPr>
            <p:nvPr/>
          </p:nvCxnSpPr>
          <p:spPr>
            <a:xfrm>
              <a:off x="4009320" y="3248051"/>
              <a:ext cx="0" cy="662098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8F0B72-F278-4120-869D-187D578E19D2}"/>
                </a:ext>
              </a:extLst>
            </p:cNvPr>
            <p:cNvSpPr/>
            <p:nvPr/>
          </p:nvSpPr>
          <p:spPr>
            <a:xfrm>
              <a:off x="3535303" y="4515210"/>
              <a:ext cx="132693" cy="83974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465180-A5D8-4FFC-A5CF-4D4F1D9F6A14}"/>
                    </a:ext>
                  </a:extLst>
                </p:cNvPr>
                <p:cNvSpPr txBox="1"/>
                <p:nvPr/>
              </p:nvSpPr>
              <p:spPr>
                <a:xfrm>
                  <a:off x="3349008" y="4001926"/>
                  <a:ext cx="193547" cy="185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465180-A5D8-4FFC-A5CF-4D4F1D9F6A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9008" y="4001926"/>
                  <a:ext cx="193547" cy="185887"/>
                </a:xfrm>
                <a:prstGeom prst="rect">
                  <a:avLst/>
                </a:prstGeom>
                <a:blipFill>
                  <a:blip r:embed="rId5"/>
                  <a:stretch>
                    <a:fillRect l="-14286" r="-7143" b="-1666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5C93753-38BF-42F4-BCEC-26F7882A6142}"/>
                    </a:ext>
                  </a:extLst>
                </p:cNvPr>
                <p:cNvSpPr txBox="1"/>
                <p:nvPr/>
              </p:nvSpPr>
              <p:spPr>
                <a:xfrm>
                  <a:off x="3532234" y="3991025"/>
                  <a:ext cx="282516" cy="2788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5C93753-38BF-42F4-BCEC-26F7882A61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2234" y="3991025"/>
                  <a:ext cx="282516" cy="278830"/>
                </a:xfrm>
                <a:prstGeom prst="rect">
                  <a:avLst/>
                </a:prstGeom>
                <a:blipFill>
                  <a:blip r:embed="rId6"/>
                  <a:stretch>
                    <a:fillRect l="-19048" r="-2381" b="-17391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4460A5C-B448-47A4-8DB3-E01AD5101C06}"/>
                    </a:ext>
                  </a:extLst>
                </p:cNvPr>
                <p:cNvSpPr txBox="1"/>
                <p:nvPr/>
              </p:nvSpPr>
              <p:spPr>
                <a:xfrm>
                  <a:off x="3729625" y="3986536"/>
                  <a:ext cx="288432" cy="2788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4460A5C-B448-47A4-8DB3-E01AD5101C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9625" y="3986536"/>
                  <a:ext cx="288432" cy="278830"/>
                </a:xfrm>
                <a:prstGeom prst="rect">
                  <a:avLst/>
                </a:prstGeom>
                <a:blipFill>
                  <a:blip r:embed="rId7"/>
                  <a:stretch>
                    <a:fillRect l="-16279" r="-4651" b="-17391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FE6DAD-E331-484F-B6B4-6F3DD93FEED0}"/>
                </a:ext>
              </a:extLst>
            </p:cNvPr>
            <p:cNvCxnSpPr>
              <a:cxnSpLocks/>
            </p:cNvCxnSpPr>
            <p:nvPr/>
          </p:nvCxnSpPr>
          <p:spPr>
            <a:xfrm>
              <a:off x="3411776" y="3778111"/>
              <a:ext cx="0" cy="23128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BCBCCB-E966-4E93-87A7-FE3082132DEB}"/>
                </a:ext>
              </a:extLst>
            </p:cNvPr>
            <p:cNvCxnSpPr>
              <a:cxnSpLocks/>
            </p:cNvCxnSpPr>
            <p:nvPr/>
          </p:nvCxnSpPr>
          <p:spPr>
            <a:xfrm>
              <a:off x="3601650" y="3778111"/>
              <a:ext cx="0" cy="23128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F1008C-A3EB-4ADB-A61D-901DA8D93154}"/>
                </a:ext>
              </a:extLst>
            </p:cNvPr>
            <p:cNvCxnSpPr>
              <a:cxnSpLocks/>
            </p:cNvCxnSpPr>
            <p:nvPr/>
          </p:nvCxnSpPr>
          <p:spPr>
            <a:xfrm>
              <a:off x="3807390" y="3763446"/>
              <a:ext cx="0" cy="23128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0AFAE7E-1915-4256-B290-113B934D62AD}"/>
                </a:ext>
              </a:extLst>
            </p:cNvPr>
            <p:cNvCxnSpPr>
              <a:cxnSpLocks/>
            </p:cNvCxnSpPr>
            <p:nvPr/>
          </p:nvCxnSpPr>
          <p:spPr>
            <a:xfrm>
              <a:off x="4009320" y="3763446"/>
              <a:ext cx="0" cy="23128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05C5D0-0F63-4F2B-98FB-83885FDFF6F7}"/>
                </a:ext>
              </a:extLst>
            </p:cNvPr>
            <p:cNvSpPr/>
            <p:nvPr/>
          </p:nvSpPr>
          <p:spPr>
            <a:xfrm>
              <a:off x="3749517" y="4515210"/>
              <a:ext cx="124219" cy="83974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E3CBF3-5613-428D-9271-3AC3AEC8DF28}"/>
                </a:ext>
              </a:extLst>
            </p:cNvPr>
            <p:cNvSpPr/>
            <p:nvPr/>
          </p:nvSpPr>
          <p:spPr>
            <a:xfrm>
              <a:off x="3535312" y="4272513"/>
              <a:ext cx="132684" cy="2445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B3767FA-4798-40A8-9F02-45A2F6BCCCA6}"/>
                </a:ext>
              </a:extLst>
            </p:cNvPr>
            <p:cNvSpPr/>
            <p:nvPr/>
          </p:nvSpPr>
          <p:spPr>
            <a:xfrm>
              <a:off x="3749516" y="4272512"/>
              <a:ext cx="124219" cy="23820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BF0B10-56D4-45D4-B23D-CF7B02A78EF3}"/>
                </a:ext>
              </a:extLst>
            </p:cNvPr>
            <p:cNvSpPr/>
            <p:nvPr/>
          </p:nvSpPr>
          <p:spPr>
            <a:xfrm>
              <a:off x="3946783" y="4784002"/>
              <a:ext cx="132693" cy="57095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1A9A70-0797-4BA3-AFB4-13B9B8503ACC}"/>
                </a:ext>
              </a:extLst>
            </p:cNvPr>
            <p:cNvSpPr/>
            <p:nvPr/>
          </p:nvSpPr>
          <p:spPr>
            <a:xfrm>
              <a:off x="3946792" y="4263535"/>
              <a:ext cx="132684" cy="5181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4CD151-0316-460E-AE69-D630DD68E3F7}"/>
                </a:ext>
              </a:extLst>
            </p:cNvPr>
            <p:cNvSpPr/>
            <p:nvPr/>
          </p:nvSpPr>
          <p:spPr>
            <a:xfrm>
              <a:off x="8402573" y="4263535"/>
              <a:ext cx="132684" cy="10914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3D2C515-260B-44D3-AEF6-97F3381B0005}"/>
                    </a:ext>
                  </a:extLst>
                </p:cNvPr>
                <p:cNvSpPr txBox="1"/>
                <p:nvPr/>
              </p:nvSpPr>
              <p:spPr>
                <a:xfrm>
                  <a:off x="3946783" y="3987610"/>
                  <a:ext cx="288432" cy="2788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3D2C515-260B-44D3-AEF6-97F3381B00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6783" y="3987610"/>
                  <a:ext cx="288432" cy="278830"/>
                </a:xfrm>
                <a:prstGeom prst="rect">
                  <a:avLst/>
                </a:prstGeom>
                <a:blipFill>
                  <a:blip r:embed="rId8"/>
                  <a:stretch>
                    <a:fillRect l="-16279" r="-4651" b="-17778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93AC17A-C07C-42AB-BAD7-657C9842BAC3}"/>
                    </a:ext>
                  </a:extLst>
                </p:cNvPr>
                <p:cNvSpPr txBox="1"/>
                <p:nvPr/>
              </p:nvSpPr>
              <p:spPr>
                <a:xfrm>
                  <a:off x="3185541" y="1194332"/>
                  <a:ext cx="937724" cy="2788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93AC17A-C07C-42AB-BAD7-657C9842BA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541" y="1194332"/>
                  <a:ext cx="937724" cy="278830"/>
                </a:xfrm>
                <a:prstGeom prst="rect">
                  <a:avLst/>
                </a:prstGeom>
                <a:blipFill>
                  <a:blip r:embed="rId9"/>
                  <a:stretch>
                    <a:fillRect l="-5797" r="-9420" b="-34783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8A16BBD-D029-4554-AC9D-0C540D11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2224" y="1481270"/>
              <a:ext cx="26783" cy="22739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EDE46DB-9122-49AB-909C-26EB7D213BD7}"/>
                    </a:ext>
                  </a:extLst>
                </p:cNvPr>
                <p:cNvSpPr txBox="1"/>
                <p:nvPr/>
              </p:nvSpPr>
              <p:spPr>
                <a:xfrm>
                  <a:off x="8402573" y="3962955"/>
                  <a:ext cx="818816" cy="2788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EDE46DB-9122-49AB-909C-26EB7D213B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2573" y="3962955"/>
                  <a:ext cx="818816" cy="278830"/>
                </a:xfrm>
                <a:prstGeom prst="rect">
                  <a:avLst/>
                </a:prstGeom>
                <a:blipFill>
                  <a:blip r:embed="rId10"/>
                  <a:stretch>
                    <a:fillRect l="-5833" t="-4444" r="-40833" b="-17778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A5ABE7F-678D-4E6D-A840-C5E5BD0318E8}"/>
                </a:ext>
              </a:extLst>
            </p:cNvPr>
            <p:cNvSpPr/>
            <p:nvPr/>
          </p:nvSpPr>
          <p:spPr>
            <a:xfrm>
              <a:off x="5138737" y="3048000"/>
              <a:ext cx="114300" cy="10953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9E56BDC-3037-4D35-A3B1-CF16A4DC51D8}"/>
                </a:ext>
              </a:extLst>
            </p:cNvPr>
            <p:cNvSpPr/>
            <p:nvPr/>
          </p:nvSpPr>
          <p:spPr>
            <a:xfrm>
              <a:off x="4352925" y="2993231"/>
              <a:ext cx="114300" cy="10953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7FB4BC3-4E99-403B-8292-44EFC127B6BA}"/>
                </a:ext>
              </a:extLst>
            </p:cNvPr>
            <p:cNvSpPr/>
            <p:nvPr/>
          </p:nvSpPr>
          <p:spPr>
            <a:xfrm>
              <a:off x="6138863" y="2618260"/>
              <a:ext cx="114300" cy="1095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E2CEC63-2717-4BAE-B36A-F202654733BF}"/>
                </a:ext>
              </a:extLst>
            </p:cNvPr>
            <p:cNvSpPr/>
            <p:nvPr/>
          </p:nvSpPr>
          <p:spPr>
            <a:xfrm>
              <a:off x="4760751" y="3048000"/>
              <a:ext cx="114300" cy="10953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ight Brace 1">
            <a:extLst>
              <a:ext uri="{FF2B5EF4-FFF2-40B4-BE49-F238E27FC236}">
                <a16:creationId xmlns:a16="http://schemas.microsoft.com/office/drawing/2014/main" id="{90108AF8-1C92-41B4-A4EE-8860768D1118}"/>
              </a:ext>
            </a:extLst>
          </p:cNvPr>
          <p:cNvSpPr/>
          <p:nvPr/>
        </p:nvSpPr>
        <p:spPr>
          <a:xfrm>
            <a:off x="4763665" y="4544469"/>
            <a:ext cx="299223" cy="51473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3868C2E9-FF47-4BF7-9C78-6048F0AF3ED0}"/>
              </a:ext>
            </a:extLst>
          </p:cNvPr>
          <p:cNvSpPr/>
          <p:nvPr/>
        </p:nvSpPr>
        <p:spPr>
          <a:xfrm>
            <a:off x="4717951" y="5059205"/>
            <a:ext cx="289000" cy="56951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94223D8B-0DE6-4744-96CB-E7BEB17F7826}"/>
              </a:ext>
            </a:extLst>
          </p:cNvPr>
          <p:cNvSpPr/>
          <p:nvPr/>
        </p:nvSpPr>
        <p:spPr>
          <a:xfrm>
            <a:off x="7935843" y="4553388"/>
            <a:ext cx="479495" cy="1075331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6" name="Rectangle 14335">
            <a:extLst>
              <a:ext uri="{FF2B5EF4-FFF2-40B4-BE49-F238E27FC236}">
                <a16:creationId xmlns:a16="http://schemas.microsoft.com/office/drawing/2014/main" id="{4B7F3E3A-6F9A-46CB-89E0-BB62A274259F}"/>
              </a:ext>
            </a:extLst>
          </p:cNvPr>
          <p:cNvSpPr/>
          <p:nvPr/>
        </p:nvSpPr>
        <p:spPr>
          <a:xfrm>
            <a:off x="5056473" y="4637164"/>
            <a:ext cx="10432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Cambria Math" panose="02040503050406030204" pitchFamily="18" charset="0"/>
              </a:rPr>
              <a:t>Sold so far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544B45-032A-440A-9503-B23D30C0D77C}"/>
              </a:ext>
            </a:extLst>
          </p:cNvPr>
          <p:cNvSpPr/>
          <p:nvPr/>
        </p:nvSpPr>
        <p:spPr>
          <a:xfrm>
            <a:off x="4997039" y="5179790"/>
            <a:ext cx="19016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Cambria Math" panose="02040503050406030204" pitchFamily="18" charset="0"/>
              </a:rPr>
              <a:t>Remaining inventory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8B1B77-E87E-4BFB-AD4C-DF4AE45EE53A}"/>
              </a:ext>
            </a:extLst>
          </p:cNvPr>
          <p:cNvSpPr/>
          <p:nvPr/>
        </p:nvSpPr>
        <p:spPr>
          <a:xfrm>
            <a:off x="6518075" y="4919906"/>
            <a:ext cx="150323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Cambria Math" panose="02040503050406030204" pitchFamily="18" charset="0"/>
              </a:rPr>
              <a:t>Completely sold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DC58BDC-39BF-4634-B1B8-B08C85FBB4DA}"/>
                  </a:ext>
                </a:extLst>
              </p:cNvPr>
              <p:cNvSpPr txBox="1"/>
              <p:nvPr/>
            </p:nvSpPr>
            <p:spPr>
              <a:xfrm>
                <a:off x="3689167" y="5739756"/>
                <a:ext cx="5530360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Schematic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diagram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model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setup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decision</m:t>
                      </m:r>
                      <m:r>
                        <a:rPr lang="en-US" sz="1500" i="1">
                          <a:latin typeface="Cambria Math" panose="02040503050406030204" pitchFamily="18" charset="0"/>
                        </a:rPr>
                        <m:t>‑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making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example</m:t>
                      </m:r>
                      <m:r>
                        <a:rPr lang="en-US" sz="150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15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DC58BDC-39BF-4634-B1B8-B08C85FBB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167" y="5739756"/>
                <a:ext cx="5530360" cy="230832"/>
              </a:xfrm>
              <a:prstGeom prst="rect">
                <a:avLst/>
              </a:prstGeom>
              <a:blipFill>
                <a:blip r:embed="rId11"/>
                <a:stretch>
                  <a:fillRect l="-221" b="-405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214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4"/>
              <p:cNvSpPr txBox="1">
                <a:spLocks noChangeArrowheads="1"/>
              </p:cNvSpPr>
              <p:nvPr/>
            </p:nvSpPr>
            <p:spPr bwMode="auto">
              <a:xfrm>
                <a:off x="0" y="821952"/>
                <a:ext cx="9144000" cy="509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prstClr val="white"/>
                    </a:solidFill>
                    <a:latin typeface="Calibri" panose="020F0502020204030204"/>
                    <a:ea typeface="Cambria Math" pitchFamily="18" charset="0"/>
                    <a:cs typeface="Consolas" pitchFamily="49" charset="0"/>
                  </a:rPr>
                  <a:t>Optimal Policy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𝑹</m:t>
                            </m:r>
                          </m:sup>
                        </m:sSubSup>
                        <m:r>
                          <a:rPr lang="en-US" sz="24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</m:ctrlPr>
                          </m:sSubSupPr>
                          <m:e>
                            <m: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𝑻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2400" b="1" dirty="0">
                    <a:solidFill>
                      <a:prstClr val="white"/>
                    </a:solidFill>
                    <a:latin typeface="Calibri" panose="020F0502020204030204"/>
                    <a:ea typeface="Cambria Math" pitchFamily="18" charset="0"/>
                    <a:cs typeface="Consolas" pitchFamily="49" charset="0"/>
                  </a:rPr>
                  <a:t>: ADP vs Exact</a:t>
                </a:r>
                <a:endParaRPr lang="en-US" sz="2400" b="1" u="sng" dirty="0">
                  <a:solidFill>
                    <a:prstClr val="white"/>
                  </a:solidFill>
                  <a:latin typeface="Calibri" panose="020F0502020204030204"/>
                  <a:ea typeface="Cambria Math" pitchFamily="18" charset="0"/>
                  <a:cs typeface="Consolas" pitchFamily="49" charset="0"/>
                </a:endParaRPr>
              </a:p>
            </p:txBody>
          </p:sp>
        </mc:Choice>
        <mc:Fallback xmlns="">
          <p:sp>
            <p:nvSpPr>
              <p:cNvPr id="7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21952"/>
                <a:ext cx="9144000" cy="509178"/>
              </a:xfrm>
              <a:prstGeom prst="rect">
                <a:avLst/>
              </a:prstGeom>
              <a:blipFill>
                <a:blip r:embed="rId3"/>
                <a:stretch>
                  <a:fillRect l="-1000" t="-3614" b="-240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-2" y="1348677"/>
                <a:ext cx="3662316" cy="3544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Top: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=0.25,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=(1,0.25)</a:t>
                </a:r>
              </a:p>
              <a:p>
                <a:pPr marL="214313" indent="-214313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Bottom: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=0.75,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=(1,0.75)</a:t>
                </a:r>
              </a:p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en-US" sz="16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Calculated locally; centered around the evolution of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5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5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65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5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5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sz="165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sz="16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16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Select</a:t>
                </a:r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  <a:ea typeface="Cambria Math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𝑅</m:t>
                            </m:r>
                          </m:sup>
                        </m:sSubSup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  <a:cs typeface="Consolas" pitchFamily="49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</m:ctrlPr>
                          </m:sSubSupPr>
                          <m:e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itchFamily="18" charset="0"/>
                                <a:cs typeface="Consolas" pitchFamily="49" charset="0"/>
                              </a:rPr>
                              <m:t>𝑇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=(0,1)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50" dirty="0">
                    <a:solidFill>
                      <a:prstClr val="black"/>
                    </a:solidFill>
                    <a:latin typeface="Calibri" panose="020F0502020204030204"/>
                  </a:rPr>
                  <a:t>=0 and hold until (1,0) is chosen (spot sale) </a:t>
                </a: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sz="16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𝐼𝐼</m:t>
                        </m:r>
                      </m:sup>
                    </m:sSubSup>
                    <m:d>
                      <m:dPr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65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5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165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sz="16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5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b>
                              <m:sSubPr>
                                <m:ctrlP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  <m:r>
                          <a:rPr lang="en-US" sz="165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sz="165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5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b>
                              <m:sSubPr>
                                <m:ctrlP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165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165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6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1348677"/>
                <a:ext cx="3662316" cy="3544817"/>
              </a:xfrm>
              <a:prstGeom prst="rect">
                <a:avLst/>
              </a:prstGeom>
              <a:blipFill>
                <a:blip r:embed="rId4"/>
                <a:stretch>
                  <a:fillRect l="-666" t="-515" r="-499" b="-68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5C60651-0D79-4C65-803A-C5273A481C56}"/>
              </a:ext>
            </a:extLst>
          </p:cNvPr>
          <p:cNvGrpSpPr>
            <a:grpSpLocks noChangeAspect="1"/>
          </p:cNvGrpSpPr>
          <p:nvPr/>
        </p:nvGrpSpPr>
        <p:grpSpPr>
          <a:xfrm>
            <a:off x="3733759" y="1358744"/>
            <a:ext cx="5203430" cy="4629150"/>
            <a:chOff x="3938325" y="1005346"/>
            <a:chExt cx="5957216" cy="52997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68CD20-909E-478C-B377-55159490D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4076"/>
            <a:stretch/>
          </p:blipFill>
          <p:spPr>
            <a:xfrm>
              <a:off x="3938325" y="3662363"/>
              <a:ext cx="5957215" cy="264272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FDB564-5CD1-40C2-BF85-B34463357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3611"/>
            <a:stretch/>
          </p:blipFill>
          <p:spPr>
            <a:xfrm>
              <a:off x="3938326" y="1005346"/>
              <a:ext cx="5957215" cy="2657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595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57251"/>
            <a:ext cx="9144000" cy="4914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29463" y="5788819"/>
            <a:ext cx="2057400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13/15</a:t>
            </a:r>
          </a:p>
        </p:txBody>
      </p:sp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0" y="845709"/>
            <a:ext cx="69852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 panose="020F0502020204030204"/>
                <a:ea typeface="Cambria Math" pitchFamily="18" charset="0"/>
                <a:cs typeface="Consolas" pitchFamily="49" charset="0"/>
              </a:rPr>
              <a:t>Alternative Selling Strategies</a:t>
            </a:r>
            <a:endParaRPr lang="en-US" sz="2400" b="1" u="sng" dirty="0">
              <a:solidFill>
                <a:prstClr val="white"/>
              </a:solidFill>
              <a:latin typeface="Calibri" panose="020F0502020204030204"/>
              <a:ea typeface="Cambria Math" pitchFamily="18" charset="0"/>
              <a:cs typeface="Consolas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2AA80BD-8BE0-4B58-B859-98323382EE9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12" y="1402550"/>
              <a:ext cx="6564610" cy="289667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22218">
                      <a:extLst>
                        <a:ext uri="{9D8B030D-6E8A-4147-A177-3AD203B41FA5}">
                          <a16:colId xmlns:a16="http://schemas.microsoft.com/office/drawing/2014/main" val="3068252908"/>
                        </a:ext>
                      </a:extLst>
                    </a:gridCol>
                    <a:gridCol w="630005">
                      <a:extLst>
                        <a:ext uri="{9D8B030D-6E8A-4147-A177-3AD203B41FA5}">
                          <a16:colId xmlns:a16="http://schemas.microsoft.com/office/drawing/2014/main" val="2969111145"/>
                        </a:ext>
                      </a:extLst>
                    </a:gridCol>
                    <a:gridCol w="793069">
                      <a:extLst>
                        <a:ext uri="{9D8B030D-6E8A-4147-A177-3AD203B41FA5}">
                          <a16:colId xmlns:a16="http://schemas.microsoft.com/office/drawing/2014/main" val="3507115113"/>
                        </a:ext>
                      </a:extLst>
                    </a:gridCol>
                    <a:gridCol w="776459">
                      <a:extLst>
                        <a:ext uri="{9D8B030D-6E8A-4147-A177-3AD203B41FA5}">
                          <a16:colId xmlns:a16="http://schemas.microsoft.com/office/drawing/2014/main" val="1079277637"/>
                        </a:ext>
                      </a:extLst>
                    </a:gridCol>
                    <a:gridCol w="676807">
                      <a:extLst>
                        <a:ext uri="{9D8B030D-6E8A-4147-A177-3AD203B41FA5}">
                          <a16:colId xmlns:a16="http://schemas.microsoft.com/office/drawing/2014/main" val="2981143169"/>
                        </a:ext>
                      </a:extLst>
                    </a:gridCol>
                    <a:gridCol w="755697">
                      <a:extLst>
                        <a:ext uri="{9D8B030D-6E8A-4147-A177-3AD203B41FA5}">
                          <a16:colId xmlns:a16="http://schemas.microsoft.com/office/drawing/2014/main" val="4030290009"/>
                        </a:ext>
                      </a:extLst>
                    </a:gridCol>
                    <a:gridCol w="855351">
                      <a:extLst>
                        <a:ext uri="{9D8B030D-6E8A-4147-A177-3AD203B41FA5}">
                          <a16:colId xmlns:a16="http://schemas.microsoft.com/office/drawing/2014/main" val="3104213787"/>
                        </a:ext>
                      </a:extLst>
                    </a:gridCol>
                    <a:gridCol w="955004">
                      <a:extLst>
                        <a:ext uri="{9D8B030D-6E8A-4147-A177-3AD203B41FA5}">
                          <a16:colId xmlns:a16="http://schemas.microsoft.com/office/drawing/2014/main" val="83251469"/>
                        </a:ext>
                      </a:extLst>
                    </a:gridCol>
                  </a:tblGrid>
                  <a:tr h="251039"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Method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Spot Sale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Forward Sale at </a:t>
                          </a:r>
                          <a14:m>
                            <m:oMath xmlns:m="http://schemas.openxmlformats.org/officeDocument/2006/math"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1400">
                                  <a:effectLst/>
                                  <a:latin typeface="Cambria Math" panose="02040503050406030204" pitchFamily="18" charset="0"/>
                                </a:rPr>
                                <m:t>(0,1)</m:t>
                              </m:r>
                            </m:oMath>
                          </a14:m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Forward Hedging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Option Hedging</a:t>
                          </a:r>
                          <a:r>
                            <a:rPr lang="en-US" sz="1400" baseline="0" dirty="0">
                              <a:effectLst/>
                            </a:rPr>
                            <a:t> </a:t>
                          </a:r>
                          <a:r>
                            <a:rPr lang="en-US" sz="1300" dirty="0">
                              <a:effectLst/>
                            </a:rPr>
                            <a:t>(k=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30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00">
                                      <a:effectLst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3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300" dirty="0">
                              <a:effectLst/>
                            </a:rPr>
                            <a:t>)</a:t>
                          </a:r>
                          <a:endParaRPr lang="en-US" sz="13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No Hedge; Optimal Spot Sale   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2119500941"/>
                      </a:ext>
                    </a:extLst>
                  </a:tr>
                  <a:tr h="69035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FDO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ADP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Covered Call</a:t>
                          </a: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Protective Put</a:t>
                          </a:r>
                        </a:p>
                      </a:txBody>
                      <a:tcPr marL="15690" marR="1569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8243959"/>
                      </a:ext>
                    </a:extLst>
                  </a:tr>
                  <a:tr h="3137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Total value ($)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50.70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59.06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61.50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60.11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80.53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83.92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494529195"/>
                      </a:ext>
                    </a:extLst>
                  </a:tr>
                  <a:tr h="62759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Extra value relative to selling at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dirty="0">
                              <a:effectLst/>
                            </a:rPr>
                            <a:t>($)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0.00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6.19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8.36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10.80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9.41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29.83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33.22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4021314622"/>
                      </a:ext>
                    </a:extLst>
                  </a:tr>
                  <a:tr h="3137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99% </a:t>
                          </a:r>
                          <a:r>
                            <a:rPr lang="en-US" sz="1400" dirty="0" err="1">
                              <a:effectLst/>
                            </a:rPr>
                            <a:t>VaR</a:t>
                          </a:r>
                          <a:r>
                            <a:rPr lang="en-US" sz="1400" dirty="0">
                              <a:effectLst/>
                            </a:rPr>
                            <a:t> ($)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50.70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56.89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50.07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40.16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33.53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1088932069"/>
                      </a:ext>
                    </a:extLst>
                  </a:tr>
                  <a:tr h="3137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95% </a:t>
                          </a:r>
                          <a:r>
                            <a:rPr lang="en-US" sz="1400" dirty="0" err="1">
                              <a:effectLst/>
                            </a:rPr>
                            <a:t>VaR</a:t>
                          </a:r>
                          <a:r>
                            <a:rPr lang="en-US" sz="1400" dirty="0">
                              <a:effectLst/>
                            </a:rPr>
                            <a:t> ($)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50.70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56.89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57.08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60.38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41.44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44.44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985979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D2AA80BD-8BE0-4B58-B859-98323382EE9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5012" y="1402550"/>
              <a:ext cx="6564610" cy="289667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22218">
                      <a:extLst>
                        <a:ext uri="{9D8B030D-6E8A-4147-A177-3AD203B41FA5}">
                          <a16:colId xmlns:a16="http://schemas.microsoft.com/office/drawing/2014/main" val="3068252908"/>
                        </a:ext>
                      </a:extLst>
                    </a:gridCol>
                    <a:gridCol w="630005">
                      <a:extLst>
                        <a:ext uri="{9D8B030D-6E8A-4147-A177-3AD203B41FA5}">
                          <a16:colId xmlns:a16="http://schemas.microsoft.com/office/drawing/2014/main" val="2969111145"/>
                        </a:ext>
                      </a:extLst>
                    </a:gridCol>
                    <a:gridCol w="793069">
                      <a:extLst>
                        <a:ext uri="{9D8B030D-6E8A-4147-A177-3AD203B41FA5}">
                          <a16:colId xmlns:a16="http://schemas.microsoft.com/office/drawing/2014/main" val="3507115113"/>
                        </a:ext>
                      </a:extLst>
                    </a:gridCol>
                    <a:gridCol w="776459">
                      <a:extLst>
                        <a:ext uri="{9D8B030D-6E8A-4147-A177-3AD203B41FA5}">
                          <a16:colId xmlns:a16="http://schemas.microsoft.com/office/drawing/2014/main" val="1079277637"/>
                        </a:ext>
                      </a:extLst>
                    </a:gridCol>
                    <a:gridCol w="676807">
                      <a:extLst>
                        <a:ext uri="{9D8B030D-6E8A-4147-A177-3AD203B41FA5}">
                          <a16:colId xmlns:a16="http://schemas.microsoft.com/office/drawing/2014/main" val="2981143169"/>
                        </a:ext>
                      </a:extLst>
                    </a:gridCol>
                    <a:gridCol w="755697">
                      <a:extLst>
                        <a:ext uri="{9D8B030D-6E8A-4147-A177-3AD203B41FA5}">
                          <a16:colId xmlns:a16="http://schemas.microsoft.com/office/drawing/2014/main" val="4030290009"/>
                        </a:ext>
                      </a:extLst>
                    </a:gridCol>
                    <a:gridCol w="855351">
                      <a:extLst>
                        <a:ext uri="{9D8B030D-6E8A-4147-A177-3AD203B41FA5}">
                          <a16:colId xmlns:a16="http://schemas.microsoft.com/office/drawing/2014/main" val="3104213787"/>
                        </a:ext>
                      </a:extLst>
                    </a:gridCol>
                    <a:gridCol w="955004">
                      <a:extLst>
                        <a:ext uri="{9D8B030D-6E8A-4147-A177-3AD203B41FA5}">
                          <a16:colId xmlns:a16="http://schemas.microsoft.com/office/drawing/2014/main" val="83251469"/>
                        </a:ext>
                      </a:extLst>
                    </a:gridCol>
                  </a:tblGrid>
                  <a:tr h="411480">
                    <a:tc row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Method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5690" marR="15690" marT="0" marB="0" anchor="ctr">
                        <a:blipFill>
                          <a:blip r:embed="rId3"/>
                          <a:stretch>
                            <a:fillRect l="-180583" t="-4972" r="-771845" b="-167956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5690" marR="15690" marT="0" marB="0" anchor="ctr">
                        <a:blipFill>
                          <a:blip r:embed="rId3"/>
                          <a:stretch>
                            <a:fillRect l="-220611" t="-4972" r="-506870" b="-167956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Forward Hedging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5690" marR="15690" marT="0" marB="0" anchor="ctr">
                        <a:blipFill>
                          <a:blip r:embed="rId3"/>
                          <a:stretch>
                            <a:fillRect l="-249242" t="-13235" r="-61364" b="-61323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5690" marR="15690" marT="0" marB="0" anchor="ctr">
                        <a:blipFill>
                          <a:blip r:embed="rId3"/>
                          <a:stretch>
                            <a:fillRect l="-587261" t="-4972" r="-3185" b="-1679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9500941"/>
                      </a:ext>
                    </a:extLst>
                  </a:tr>
                  <a:tr h="690356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FDO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ADP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Covered Call</a:t>
                          </a: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Protective Put</a:t>
                          </a:r>
                        </a:p>
                      </a:txBody>
                      <a:tcPr marL="15690" marR="15690" marT="0" marB="0" anchor="ctr"/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8243959"/>
                      </a:ext>
                    </a:extLst>
                  </a:tr>
                  <a:tr h="3137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Total value ($)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50.70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59.06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61.50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60.11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80.53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83.92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494529195"/>
                      </a:ext>
                    </a:extLst>
                  </a:tr>
                  <a:tr h="8534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5690" marR="15690" marT="0" marB="0" anchor="ctr">
                        <a:blipFill>
                          <a:blip r:embed="rId3"/>
                          <a:stretch>
                            <a:fillRect l="-1087" t="-172857" r="-488043" b="-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0.00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6.19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8.36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10.80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9.41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29.83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33.22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4021314622"/>
                      </a:ext>
                    </a:extLst>
                  </a:tr>
                  <a:tr h="3137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99% </a:t>
                          </a:r>
                          <a:r>
                            <a:rPr lang="en-US" sz="1400" dirty="0" err="1">
                              <a:effectLst/>
                            </a:rPr>
                            <a:t>VaR</a:t>
                          </a:r>
                          <a:r>
                            <a:rPr lang="en-US" sz="1400" dirty="0">
                              <a:effectLst/>
                            </a:rPr>
                            <a:t> ($)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50.70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56.89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50.07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40.16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33.53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1088932069"/>
                      </a:ext>
                    </a:extLst>
                  </a:tr>
                  <a:tr h="31379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95% </a:t>
                          </a:r>
                          <a:r>
                            <a:rPr lang="en-US" sz="1400" dirty="0" err="1">
                              <a:effectLst/>
                            </a:rPr>
                            <a:t>VaR</a:t>
                          </a:r>
                          <a:r>
                            <a:rPr lang="en-US" sz="1400" dirty="0">
                              <a:effectLst/>
                            </a:rPr>
                            <a:t> ($)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50.70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56.89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57.08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56.89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60.38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41.44</a:t>
                          </a:r>
                          <a:endParaRPr lang="en-US" sz="14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44.44</a:t>
                          </a:r>
                          <a:endParaRPr lang="en-US" sz="1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5690" marR="15690" marT="0" marB="0" anchor="ctr"/>
                    </a:tc>
                    <a:extLst>
                      <a:ext uri="{0D108BD9-81ED-4DB2-BD59-A6C34878D82A}">
                        <a16:rowId xmlns:a16="http://schemas.microsoft.com/office/drawing/2014/main" val="9859793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Picture 14" descr="C:\Users\ZadTower\AppData\Local\Microsoft\Windows\INetCache\Content.Word\1_001.jpg">
            <a:extLst>
              <a:ext uri="{FF2B5EF4-FFF2-40B4-BE49-F238E27FC236}">
                <a16:creationId xmlns:a16="http://schemas.microsoft.com/office/drawing/2014/main" id="{BC939F4F-662E-4500-9B23-E842BF38C5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" b="2883"/>
          <a:stretch/>
        </p:blipFill>
        <p:spPr bwMode="auto">
          <a:xfrm>
            <a:off x="6678120" y="1364285"/>
            <a:ext cx="2465880" cy="230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ZadTower\AppData\Local\Microsoft\Windows\INetCache\Content.Word\2_001.jpg">
            <a:extLst>
              <a:ext uri="{FF2B5EF4-FFF2-40B4-BE49-F238E27FC236}">
                <a16:creationId xmlns:a16="http://schemas.microsoft.com/office/drawing/2014/main" id="{C829B5B7-5901-48D5-84E6-471BB495B7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 b="2551"/>
          <a:stretch/>
        </p:blipFill>
        <p:spPr bwMode="auto">
          <a:xfrm>
            <a:off x="6678120" y="3674893"/>
            <a:ext cx="2465880" cy="23258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4CECD64-BEEE-41F8-B589-1CA99DE751E6}"/>
                  </a:ext>
                </a:extLst>
              </p:cNvPr>
              <p:cNvSpPr/>
              <p:nvPr/>
            </p:nvSpPr>
            <p:spPr>
              <a:xfrm>
                <a:off x="0" y="4041698"/>
                <a:ext cx="6862157" cy="3172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13" indent="-214313" defTabSz="685800" eaLnBrk="1" fontAlgn="auto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ℚ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$67.88</a:t>
                </a: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ℙ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$94.39</a:t>
                </a:r>
              </a:p>
              <a:p>
                <a:pPr marL="214313" indent="-214313" defTabSz="685800" eaLnBrk="1" fontAlgn="auto" hangingPunct="1">
                  <a:lnSpc>
                    <a:spcPct val="15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ℙ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ℚ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lin"/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 eaLnBrk="1" fontAlgn="auto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14313" indent="-214313" defTabSz="685800" eaLnBrk="1" fontAlgn="auto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FF0000"/>
                  </a:buCl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4CECD64-BEEE-41F8-B589-1CA99DE751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41698"/>
                <a:ext cx="6862157" cy="3172600"/>
              </a:xfrm>
              <a:prstGeom prst="rect">
                <a:avLst/>
              </a:prstGeom>
              <a:blipFill>
                <a:blip r:embed="rId6"/>
                <a:stretch>
                  <a:fillRect l="-533" b="-519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700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Energy Finance  is rich with interesting financial mathematics problem</a:t>
            </a:r>
          </a:p>
          <a:p>
            <a:r>
              <a:rPr lang="en-US" dirty="0"/>
              <a:t>Financial, Engineering, and Operational details must be incorporated to the right degree if results are to be useful</a:t>
            </a:r>
          </a:p>
          <a:p>
            <a:r>
              <a:rPr lang="en-US" dirty="0"/>
              <a:t>Modelling at a premium!</a:t>
            </a:r>
          </a:p>
        </p:txBody>
      </p:sp>
    </p:spTree>
    <p:extLst>
      <p:ext uri="{BB962C8B-B14F-4D97-AF65-F5344CB8AC3E}">
        <p14:creationId xmlns:p14="http://schemas.microsoft.com/office/powerpoint/2010/main" val="29357888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mdavison@uwo.ca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0810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6D54A-5273-450B-8DB8-EE9EA2B2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Infrastructure is also BIG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7A800E-2D61-4D13-9E7B-D3E55059EE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766858"/>
            <a:ext cx="3770313" cy="291495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4C02B6-D4DA-479F-A40E-8F627D649A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0913" y="2923373"/>
            <a:ext cx="3770312" cy="260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6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5AD3-809F-497C-8341-126949F9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Risks Commodity Finance Must Solve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BD55D-FF0A-4B18-946E-A26349A6E2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Price Risk </a:t>
            </a:r>
          </a:p>
          <a:p>
            <a:r>
              <a:rPr lang="en-CA" dirty="0"/>
              <a:t>Supply Risk</a:t>
            </a:r>
          </a:p>
          <a:p>
            <a:r>
              <a:rPr lang="en-CA" dirty="0"/>
              <a:t>Demand Risk</a:t>
            </a:r>
          </a:p>
          <a:p>
            <a:r>
              <a:rPr lang="en-CA" dirty="0"/>
              <a:t>Regulatory Risk</a:t>
            </a:r>
          </a:p>
          <a:p>
            <a:r>
              <a:rPr lang="en-CA" dirty="0"/>
              <a:t>Geopolitical Risk</a:t>
            </a:r>
          </a:p>
          <a:p>
            <a:r>
              <a:rPr lang="en-CA" dirty="0"/>
              <a:t>Technological Risk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C1355-0AB2-4DAA-B412-8AC0F3C540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Hedging</a:t>
            </a:r>
          </a:p>
          <a:p>
            <a:r>
              <a:rPr lang="en-CA" dirty="0"/>
              <a:t>Insurance</a:t>
            </a:r>
          </a:p>
          <a:p>
            <a:r>
              <a:rPr lang="en-CA" dirty="0"/>
              <a:t>Storage</a:t>
            </a:r>
          </a:p>
          <a:p>
            <a:r>
              <a:rPr lang="en-CA" dirty="0"/>
              <a:t>+ Operational Flexibility for all categories!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395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73B9-4938-4E82-B0EA-B63FD00F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CF279-7A47-44C8-9FA0-BD2BCCAF062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u="sng" dirty="0"/>
              <a:t>Value infrastructure?</a:t>
            </a:r>
          </a:p>
          <a:p>
            <a:r>
              <a:rPr lang="en-CA" dirty="0"/>
              <a:t>The Value of a piece of infrastructure is the value of the infrastructure when optimally operated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EF021-0375-418C-B425-DE0D65FA91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400" u="sng" dirty="0"/>
              <a:t>Operate Infrastructure?</a:t>
            </a:r>
          </a:p>
          <a:p>
            <a:r>
              <a:rPr lang="en-CA" dirty="0"/>
              <a:t>This depends on the value of  plant, as we shall see</a:t>
            </a:r>
          </a:p>
          <a:p>
            <a:r>
              <a:rPr lang="en-CA" dirty="0"/>
              <a:t>This circularity and the corresponding nonlinearity is nothing new in quant finance! </a:t>
            </a:r>
          </a:p>
        </p:txBody>
      </p:sp>
    </p:spTree>
    <p:extLst>
      <p:ext uri="{BB962C8B-B14F-4D97-AF65-F5344CB8AC3E}">
        <p14:creationId xmlns:p14="http://schemas.microsoft.com/office/powerpoint/2010/main" val="3363383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F946-28AB-44BA-BCAE-AF465CE0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Real Business Decisions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45923-BDE7-4F98-BBE2-CA70D97C0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Discounted Cash Flow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5039D-F50B-4135-91E5-E6B98F865E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Estimate all costs and incomes from a given project</a:t>
            </a:r>
          </a:p>
          <a:p>
            <a:r>
              <a:rPr lang="en-CA" dirty="0"/>
              <a:t>In each year, net cash flow is Income – Costs</a:t>
            </a:r>
          </a:p>
          <a:p>
            <a:r>
              <a:rPr lang="en-CA" dirty="0"/>
              <a:t>Discount cash flows by “hurdle rate”: higher uncertainty, higher hurdle rate</a:t>
            </a:r>
          </a:p>
          <a:p>
            <a:r>
              <a:rPr lang="en-CA" dirty="0"/>
              <a:t>If DCF &gt; 0 proceed, otherwise do not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D7-CA7B-4203-A22B-D3C348774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/>
              <a:t>Real Options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A4F93-4F48-455F-AA34-CA896599EB9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CA" dirty="0"/>
              <a:t>But projects may have optionality.</a:t>
            </a:r>
          </a:p>
          <a:p>
            <a:r>
              <a:rPr lang="en-CA" dirty="0"/>
              <a:t>For instance, if project works,  it may have long sequence of profitable years</a:t>
            </a:r>
          </a:p>
          <a:p>
            <a:r>
              <a:rPr lang="en-CA" dirty="0"/>
              <a:t>If it doesn’t work it can be cancelled</a:t>
            </a:r>
          </a:p>
          <a:p>
            <a:r>
              <a:rPr lang="en-CA" dirty="0"/>
              <a:t>Looks like an option</a:t>
            </a:r>
          </a:p>
        </p:txBody>
      </p:sp>
    </p:spTree>
    <p:extLst>
      <p:ext uri="{BB962C8B-B14F-4D97-AF65-F5344CB8AC3E}">
        <p14:creationId xmlns:p14="http://schemas.microsoft.com/office/powerpoint/2010/main" val="13662100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, amsthm}&#10;\usepackage{pstricks, pst-node}&#10;\usepackage{color}&#10;\usepackage{TeX4PPT}&#10;"/>
  <p:tag name="MAGPC" val="200"/>
  <p:tag name="FONTSIZE" val="10"/>
</p:tagLst>
</file>

<file path=ppt/theme/theme1.xml><?xml version="1.0" encoding="utf-8"?>
<a:theme xmlns:a="http://schemas.openxmlformats.org/drawingml/2006/main" name="Capsules">
  <a:themeElements>
    <a:clrScheme name="Capsules 12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DDDDDD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9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FFFF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0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B2B2B2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99CC00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12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DDDDDD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5077</TotalTime>
  <Words>3255</Words>
  <Application>Microsoft Office PowerPoint</Application>
  <PresentationFormat>On-screen Show (4:3)</PresentationFormat>
  <Paragraphs>499</Paragraphs>
  <Slides>57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Times New Roman</vt:lpstr>
      <vt:lpstr>Wingdings</vt:lpstr>
      <vt:lpstr>Capsules</vt:lpstr>
      <vt:lpstr>Office Theme</vt:lpstr>
      <vt:lpstr>Real Options in Energy Finance</vt:lpstr>
      <vt:lpstr>Collaborators</vt:lpstr>
      <vt:lpstr>The Canadian Economy in 2017</vt:lpstr>
      <vt:lpstr>Infrastructure can “create” a commodity or “transform” it</vt:lpstr>
      <vt:lpstr>Need expensive, long-lived infrastructure</vt:lpstr>
      <vt:lpstr>Infrastructure is also BIG</vt:lpstr>
      <vt:lpstr>Risks Commodity Finance Must Solve</vt:lpstr>
      <vt:lpstr>Questions</vt:lpstr>
      <vt:lpstr>Real Business Decisions</vt:lpstr>
      <vt:lpstr>Commodity Finance</vt:lpstr>
      <vt:lpstr>Corn Ethanol</vt:lpstr>
      <vt:lpstr>Ethanol</vt:lpstr>
      <vt:lpstr>An Ethanol Plant</vt:lpstr>
      <vt:lpstr>Corn model</vt:lpstr>
      <vt:lpstr>Gasoline/Corn Spread (USDA)</vt:lpstr>
      <vt:lpstr>Simple example</vt:lpstr>
      <vt:lpstr>Value integral</vt:lpstr>
      <vt:lpstr>ODE</vt:lpstr>
      <vt:lpstr>Two ODEs</vt:lpstr>
      <vt:lpstr>Solution</vt:lpstr>
      <vt:lpstr>You just blew my mind!</vt:lpstr>
      <vt:lpstr>Stuff we ignored</vt:lpstr>
      <vt:lpstr>My research program for past decade</vt:lpstr>
      <vt:lpstr>The Ethanol Market in the USA</vt:lpstr>
      <vt:lpstr>U.S. Energy Subsidies</vt:lpstr>
      <vt:lpstr>Empirical impact of subsidy change</vt:lpstr>
      <vt:lpstr>Mini Outline</vt:lpstr>
      <vt:lpstr>What is the real option?:</vt:lpstr>
      <vt:lpstr>Assembling the model</vt:lpstr>
      <vt:lpstr>Management Flexibility</vt:lpstr>
      <vt:lpstr>Profit functions</vt:lpstr>
      <vt:lpstr>Stochastic Subsidy Model</vt:lpstr>
      <vt:lpstr>The Moving Boundary PDE</vt:lpstr>
      <vt:lpstr>Qualitative Results (1) </vt:lpstr>
      <vt:lpstr>Uncertainty Aversion: same PIDE</vt:lpstr>
      <vt:lpstr>Simplified model</vt:lpstr>
      <vt:lpstr>Switching Decisions</vt:lpstr>
      <vt:lpstr>Switching decisions</vt:lpstr>
      <vt:lpstr>The complete model</vt:lpstr>
      <vt:lpstr>Exercise Boundaries: full model</vt:lpstr>
      <vt:lpstr>Commodities: low value density</vt:lpstr>
      <vt:lpstr>Difficult or costly to store or move</vt:lpstr>
      <vt:lpstr>Financial markets consider this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Thank you!</vt:lpstr>
    </vt:vector>
  </TitlesOfParts>
  <Company>Univ. Western Ontario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Directions in Quantitative Finance</dc:title>
  <dc:creator>Matt Davison</dc:creator>
  <cp:lastModifiedBy>Matthew Davison</cp:lastModifiedBy>
  <cp:revision>131</cp:revision>
  <dcterms:created xsi:type="dcterms:W3CDTF">2016-07-04T15:47:08Z</dcterms:created>
  <dcterms:modified xsi:type="dcterms:W3CDTF">2019-09-26T14:57:56Z</dcterms:modified>
</cp:coreProperties>
</file>