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95" r:id="rId10"/>
    <p:sldId id="263" r:id="rId11"/>
    <p:sldId id="296" r:id="rId12"/>
    <p:sldId id="265" r:id="rId13"/>
    <p:sldId id="297" r:id="rId14"/>
    <p:sldId id="313" r:id="rId15"/>
    <p:sldId id="314" r:id="rId16"/>
    <p:sldId id="266" r:id="rId17"/>
    <p:sldId id="268" r:id="rId18"/>
    <p:sldId id="29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2" r:id="rId28"/>
    <p:sldId id="309" r:id="rId29"/>
    <p:sldId id="310" r:id="rId30"/>
    <p:sldId id="293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/>
    <p:restoredTop sz="95928"/>
  </p:normalViewPr>
  <p:slideViewPr>
    <p:cSldViewPr snapToGrid="0" snapToObjects="1">
      <p:cViewPr varScale="1">
        <p:scale>
          <a:sx n="109" d="100"/>
          <a:sy n="10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652D-B07C-704D-907A-E7BF55C0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CAC91-4BC5-074C-B919-DB42A08CC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411FE-B4DC-3542-95CA-309F8710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ED96D-385F-364F-A653-9EACCDA4A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AE60B-55AF-9249-993B-E710CED7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408E-E998-194C-9AF3-21D7CA20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29F8F-56B6-C341-B00D-19DEB7C50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9D13-181D-D24F-BAC2-4F1E861C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3CF9F-81FF-FF49-AA48-44F61A2E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3E3E5-6106-5D40-83AB-FDC71694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60B55-3D2C-5248-8BBA-8B31BE0B7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756BC-38EC-7D49-93C9-98C10F80B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E93E-1BD0-C24D-AE33-ACCD94D54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2826-FBF8-6B49-AE90-F97FBDF1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43A55-3099-9D43-A1EB-EF10863A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2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CB16-6494-D444-9332-E4D1B33EC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55CE-A813-B94C-B3C5-456728BCA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15223-E3E4-D04A-BAC9-1179EF64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1EE8F-451B-9249-926B-1D9731ED4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1B51-2366-714E-B34B-B313E2D90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9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24FF-F8D8-1645-8015-E6C9C5BE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61BEF-633E-2246-992E-657E42B2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551B1-686F-5541-92D3-3F1C3B99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CE262-6CB8-0B4C-8243-9CBA8995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B40E4-B011-9344-9D33-379192088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0065-6118-2D49-B205-C4099436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E1BF-ACA4-5242-873A-F19C59B83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1B9FF-37E9-FD46-B3DD-64CA3EEC1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65B14-D46D-F047-ADF2-72B6E783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F69EE-0E5B-DD42-A9BB-E4ABF67D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98764-83F3-F649-B0E4-3BA193D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BDA4-8A7E-C141-993A-66F85059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B9CCF-8C4C-9042-96F1-7CF5FC44B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24335-6D27-0B4F-9954-D52A99327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1D0B2-BF80-DE49-AEDD-AE6E88B96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2A055B-A16A-4643-B418-14901032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2DBED-98B2-1B40-BAEF-8FDC6E93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A18147-6D98-6A43-982D-010693C5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ECBCB-8D29-D942-84B1-4A94A3D7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628A-EAD9-A841-A951-2F99FC910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3C5A1-6EC5-DB4D-B6ED-A60B3729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82DFE-333B-2E40-A9B2-4B302E58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3D5CF-E13C-6643-8F1A-450A5751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74F3EA-79FE-D145-B552-CB17AEC3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B374AA-CCB5-3C44-BFDB-403CB7593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F57E0-8EC5-5349-9F6B-C5F3B72B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51F1-C8E6-9740-B39F-C221A3DC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27AB6-79A7-EA4F-A3CE-77F935E6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4E76A-3D17-A847-B39D-A6E5582DD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D51FD-BE56-554D-8DCB-7C698E11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8DD2-EBEA-EF44-9574-6245FEEC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466F8-50DC-8C4E-A87A-98EAD0AF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C414-66E1-BE49-839D-46F6AD4C4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60BA1-5E1E-8248-9488-52665CFBB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F90BE-F3C0-B043-87C3-4A9EE7BA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06997-4F8D-164E-821B-9C53F160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A9F0D-D6CA-2748-861B-01EA032B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4FE45-10AC-EB43-9F2A-13ACCD2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7E580-D1B8-2A4D-AD02-260FCB20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A2299-8CC3-984C-9905-1345EEC33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DCC9-EBAF-8B42-A553-C13227405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A625-D92B-0C49-AB2F-51C8472B14BF}" type="datetimeFigureOut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3526D-9AF0-F747-BCA4-D57D21C53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2404-7C6F-774C-8EDB-E2705B374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0911-B7A8-2D4B-AB2A-110D630DA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7.png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79D1-AA80-5241-9E32-0A3AB39C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926123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String scale black holes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CBEA2F-BEDA-E447-AB99-3B88A14FF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411" y="2049802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Juan Maldacena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554D4-E4B1-C24F-9F07-A5A9E33403AD}"/>
              </a:ext>
            </a:extLst>
          </p:cNvPr>
          <p:cNvSpPr txBox="1"/>
          <p:nvPr/>
        </p:nvSpPr>
        <p:spPr>
          <a:xfrm>
            <a:off x="5122987" y="5678884"/>
            <a:ext cx="1611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rgbClr val="92D050"/>
                </a:solidFill>
              </a:rPr>
              <a:t>October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37BFE-D372-304A-8707-0E7E9FF38246}"/>
              </a:ext>
            </a:extLst>
          </p:cNvPr>
          <p:cNvSpPr txBox="1"/>
          <p:nvPr/>
        </p:nvSpPr>
        <p:spPr>
          <a:xfrm>
            <a:off x="3410769" y="2756098"/>
            <a:ext cx="511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Based on work with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Yiming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Chen and Edward Witten</a:t>
            </a:r>
          </a:p>
        </p:txBody>
      </p:sp>
      <p:pic>
        <p:nvPicPr>
          <p:cNvPr id="7" name="Picture 2" descr="Yiming Chen | Department of Physics">
            <a:extLst>
              <a:ext uri="{FF2B5EF4-FFF2-40B4-BE49-F238E27FC236}">
                <a16:creationId xmlns:a16="http://schemas.microsoft.com/office/drawing/2014/main" id="{00F2FC9E-356A-D143-A013-24B1CFBD2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38" y="3249070"/>
            <a:ext cx="2203938" cy="275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dward Witten: 'the smartest living physicist'">
            <a:extLst>
              <a:ext uri="{FF2B5EF4-FFF2-40B4-BE49-F238E27FC236}">
                <a16:creationId xmlns:a16="http://schemas.microsoft.com/office/drawing/2014/main" id="{12163CDD-9332-7846-A2D9-E6EA36E0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83" y="3203003"/>
            <a:ext cx="2057540" cy="279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3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6E9C-C606-9547-862A-643DF184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Winding mode formalism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085-746A-0E4D-828A-C31AC060A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Finite temperature </a:t>
            </a:r>
            <a:r>
              <a:rPr lang="en-US" dirty="0">
                <a:sym typeface="Wingdings" pitchFamily="2" charset="2"/>
              </a:rPr>
              <a:t> compactify the Euclidean time direction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EEA9A2-9221-B145-94A7-28F62E1266AB}"/>
              </a:ext>
            </a:extLst>
          </p:cNvPr>
          <p:cNvSpPr txBox="1"/>
          <p:nvPr/>
        </p:nvSpPr>
        <p:spPr>
          <a:xfrm>
            <a:off x="8841146" y="78402"/>
            <a:ext cx="3350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Sathiapalan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 Kogan;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Atick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Witten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DFD461-F2E1-B24D-B4B4-F3DF340F4E92}"/>
                  </a:ext>
                </a:extLst>
              </p:cNvPr>
              <p:cNvSpPr txBox="1"/>
              <p:nvPr/>
            </p:nvSpPr>
            <p:spPr>
              <a:xfrm>
                <a:off x="1316454" y="4294876"/>
                <a:ext cx="7495504" cy="56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                  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∝(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DFD461-F2E1-B24D-B4B4-F3DF340F4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54" y="4294876"/>
                <a:ext cx="7495504" cy="563680"/>
              </a:xfrm>
              <a:prstGeom prst="rect">
                <a:avLst/>
              </a:prstGeom>
              <a:blipFill>
                <a:blip r:embed="rId2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8B64D95-BB25-4042-8CC6-211D1F7995B0}"/>
              </a:ext>
            </a:extLst>
          </p:cNvPr>
          <p:cNvSpPr/>
          <p:nvPr/>
        </p:nvSpPr>
        <p:spPr>
          <a:xfrm>
            <a:off x="1996225" y="2640169"/>
            <a:ext cx="450761" cy="7888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AB831-1124-E64C-9EC9-91001B86984B}"/>
              </a:ext>
            </a:extLst>
          </p:cNvPr>
          <p:cNvSpPr/>
          <p:nvPr/>
        </p:nvSpPr>
        <p:spPr>
          <a:xfrm>
            <a:off x="5368343" y="2640168"/>
            <a:ext cx="450761" cy="788831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A4963-D368-2444-8CB0-57788225E46E}"/>
              </a:ext>
            </a:extLst>
          </p:cNvPr>
          <p:cNvCxnSpPr>
            <a:stCxn id="6" idx="0"/>
          </p:cNvCxnSpPr>
          <p:nvPr/>
        </p:nvCxnSpPr>
        <p:spPr>
          <a:xfrm>
            <a:off x="2221606" y="2640169"/>
            <a:ext cx="3406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869A92-8264-414E-8E83-CDA6D22FA16E}"/>
              </a:ext>
            </a:extLst>
          </p:cNvPr>
          <p:cNvCxnSpPr/>
          <p:nvPr/>
        </p:nvCxnSpPr>
        <p:spPr>
          <a:xfrm>
            <a:off x="2221606" y="3428999"/>
            <a:ext cx="3406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35D14FF2-FABD-1E4F-97DE-55CB4346502C}"/>
              </a:ext>
            </a:extLst>
          </p:cNvPr>
          <p:cNvSpPr/>
          <p:nvPr/>
        </p:nvSpPr>
        <p:spPr>
          <a:xfrm>
            <a:off x="3255948" y="2640168"/>
            <a:ext cx="580071" cy="793533"/>
          </a:xfrm>
          <a:custGeom>
            <a:avLst/>
            <a:gdLst>
              <a:gd name="connsiteX0" fmla="*/ 322411 w 528557"/>
              <a:gd name="connsiteY0" fmla="*/ 27959 h 775159"/>
              <a:gd name="connsiteX1" fmla="*/ 232259 w 528557"/>
              <a:gd name="connsiteY1" fmla="*/ 66596 h 775159"/>
              <a:gd name="connsiteX2" fmla="*/ 439 w 528557"/>
              <a:gd name="connsiteY2" fmla="*/ 427204 h 775159"/>
              <a:gd name="connsiteX3" fmla="*/ 296653 w 528557"/>
              <a:gd name="connsiteY3" fmla="*/ 774934 h 775159"/>
              <a:gd name="connsiteX4" fmla="*/ 528473 w 528557"/>
              <a:gd name="connsiteY4" fmla="*/ 375688 h 775159"/>
              <a:gd name="connsiteX5" fmla="*/ 322411 w 528557"/>
              <a:gd name="connsiteY5" fmla="*/ 27959 h 775159"/>
              <a:gd name="connsiteX0" fmla="*/ 324378 w 530530"/>
              <a:gd name="connsiteY0" fmla="*/ 27959 h 775159"/>
              <a:gd name="connsiteX1" fmla="*/ 167319 w 530530"/>
              <a:gd name="connsiteY1" fmla="*/ 66596 h 775159"/>
              <a:gd name="connsiteX2" fmla="*/ 2406 w 530530"/>
              <a:gd name="connsiteY2" fmla="*/ 427204 h 775159"/>
              <a:gd name="connsiteX3" fmla="*/ 298620 w 530530"/>
              <a:gd name="connsiteY3" fmla="*/ 774934 h 775159"/>
              <a:gd name="connsiteX4" fmla="*/ 530440 w 530530"/>
              <a:gd name="connsiteY4" fmla="*/ 375688 h 775159"/>
              <a:gd name="connsiteX5" fmla="*/ 324378 w 530530"/>
              <a:gd name="connsiteY5" fmla="*/ 27959 h 77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30" h="775159">
                <a:moveTo>
                  <a:pt x="324378" y="27959"/>
                </a:moveTo>
                <a:cubicBezTo>
                  <a:pt x="263858" y="-23556"/>
                  <a:pt x="220981" y="55"/>
                  <a:pt x="167319" y="66596"/>
                </a:cubicBezTo>
                <a:cubicBezTo>
                  <a:pt x="113657" y="133137"/>
                  <a:pt x="-19478" y="309148"/>
                  <a:pt x="2406" y="427204"/>
                </a:cubicBezTo>
                <a:cubicBezTo>
                  <a:pt x="24290" y="545260"/>
                  <a:pt x="210614" y="783520"/>
                  <a:pt x="298620" y="774934"/>
                </a:cubicBezTo>
                <a:cubicBezTo>
                  <a:pt x="386626" y="766348"/>
                  <a:pt x="526147" y="504477"/>
                  <a:pt x="530440" y="375688"/>
                </a:cubicBezTo>
                <a:cubicBezTo>
                  <a:pt x="534733" y="246899"/>
                  <a:pt x="384898" y="79474"/>
                  <a:pt x="324378" y="27959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416D4-9024-7849-9DC9-035A1C9809B5}"/>
              </a:ext>
            </a:extLst>
          </p:cNvPr>
          <p:cNvSpPr txBox="1"/>
          <p:nvPr/>
        </p:nvSpPr>
        <p:spPr>
          <a:xfrm>
            <a:off x="2947942" y="343955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Winding mode.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24FAC2-B32E-D64D-8D4D-F619C7A49F70}"/>
                  </a:ext>
                </a:extLst>
              </p:cNvPr>
              <p:cNvSpPr txBox="1"/>
              <p:nvPr/>
            </p:nvSpPr>
            <p:spPr>
              <a:xfrm>
                <a:off x="1221524" y="5304951"/>
                <a:ext cx="99264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Self interactions </a:t>
                </a:r>
                <a:r>
                  <a:rPr lang="en-US" dirty="0">
                    <a:sym typeface="Wingdings" pitchFamily="2" charset="2"/>
                  </a:rPr>
                  <a:t> most important one is gravity.   It is attractive  somewhat like a negative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term. 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224FAC2-B32E-D64D-8D4D-F619C7A4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24" y="5304951"/>
                <a:ext cx="9926435" cy="369332"/>
              </a:xfrm>
              <a:prstGeom prst="rect">
                <a:avLst/>
              </a:prstGeom>
              <a:blipFill>
                <a:blip r:embed="rId3"/>
                <a:stretch>
                  <a:fillRect l="-512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5EE144-CDEC-3343-ACB3-23D258713704}"/>
                  </a:ext>
                </a:extLst>
              </p:cNvPr>
              <p:cNvSpPr txBox="1"/>
              <p:nvPr/>
            </p:nvSpPr>
            <p:spPr>
              <a:xfrm>
                <a:off x="736904" y="5869499"/>
                <a:ext cx="7495504" cy="75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∫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∫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      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55EE144-CDEC-3343-ACB3-23D258713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04" y="5869499"/>
                <a:ext cx="7495504" cy="750077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9F541F-2784-054B-98E5-E49785FDF236}"/>
                  </a:ext>
                </a:extLst>
              </p:cNvPr>
              <p:cNvSpPr txBox="1"/>
              <p:nvPr/>
            </p:nvSpPr>
            <p:spPr>
              <a:xfrm>
                <a:off x="8031887" y="4422827"/>
                <a:ext cx="41601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When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dirty="0"/>
                  <a:t>winding mode is tachyonic </a:t>
                </a:r>
                <a:r>
                  <a:rPr lang="en-US" sz="1400" b="0" dirty="0">
                    <a:sym typeface="Wingdings" pitchFamily="2" charset="2"/>
                  </a:rPr>
                  <a:t> instability</a:t>
                </a:r>
                <a:endParaRPr lang="en-US" sz="1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9F541F-2784-054B-98E5-E49785FDF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887" y="4422827"/>
                <a:ext cx="4160113" cy="307777"/>
              </a:xfrm>
              <a:prstGeom prst="rect">
                <a:avLst/>
              </a:prstGeom>
              <a:blipFill>
                <a:blip r:embed="rId5"/>
                <a:stretch>
                  <a:fillRect l="-608" t="-8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2CD786-59AE-4048-AA2A-5677D152F391}"/>
                  </a:ext>
                </a:extLst>
              </p:cNvPr>
              <p:cNvSpPr txBox="1"/>
              <p:nvPr/>
            </p:nvSpPr>
            <p:spPr>
              <a:xfrm>
                <a:off x="7516324" y="6070373"/>
                <a:ext cx="35258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1400" b="0" dirty="0"/>
                  <a:t> </a:t>
                </a:r>
                <a:r>
                  <a:rPr lang="en-US" sz="1400" b="0" dirty="0">
                    <a:sym typeface="Wingdings" pitchFamily="2" charset="2"/>
                  </a:rPr>
                  <a:t> winding mode is light and the </a:t>
                </a:r>
              </a:p>
              <a:p>
                <a:r>
                  <a:rPr lang="en-US" sz="1400" b="0" dirty="0">
                    <a:sym typeface="Wingdings" pitchFamily="2" charset="2"/>
                  </a:rPr>
                  <a:t> field theory approximation is good. </a:t>
                </a:r>
                <a:endParaRPr lang="en-US" sz="1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2CD786-59AE-4048-AA2A-5677D152F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24" y="6070373"/>
                <a:ext cx="3525837" cy="523220"/>
              </a:xfrm>
              <a:prstGeom prst="rect">
                <a:avLst/>
              </a:prstGeom>
              <a:blipFill>
                <a:blip r:embed="rId6"/>
                <a:stretch>
                  <a:fillRect t="-4762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4906E-50C5-2341-A62A-F8CE7900EF07}"/>
                  </a:ext>
                </a:extLst>
              </p:cNvPr>
              <p:cNvSpPr txBox="1"/>
              <p:nvPr/>
            </p:nvSpPr>
            <p:spPr>
              <a:xfrm>
                <a:off x="5822173" y="2828002"/>
                <a:ext cx="384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64906E-50C5-2341-A62A-F8CE7900E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173" y="2828002"/>
                <a:ext cx="38401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0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9583-58D6-7F4C-BED2-B3CA825B7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21939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This leads to an interesting solution</a:t>
            </a:r>
          </a:p>
        </p:txBody>
      </p:sp>
    </p:spTree>
    <p:extLst>
      <p:ext uri="{BB962C8B-B14F-4D97-AF65-F5344CB8AC3E}">
        <p14:creationId xmlns:p14="http://schemas.microsoft.com/office/powerpoint/2010/main" val="400450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A1C2-29A7-364E-A666-53E92A60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79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Self gravitating string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778893-E7CD-A145-A429-715B00B4F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071" y="1359079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Localized solution in 3 spatial dimensions. (D=4).  </a:t>
                </a:r>
              </a:p>
              <a:p>
                <a:r>
                  <a:rPr lang="en-US" dirty="0"/>
                  <a:t>Localized profile for the winding mode. </a:t>
                </a:r>
              </a:p>
              <a:p>
                <a:r>
                  <a:rPr lang="en-US" dirty="0"/>
                  <a:t>Describes a self gravitating string in thermodynamic equilibrium.</a:t>
                </a:r>
              </a:p>
              <a:p>
                <a:r>
                  <a:rPr lang="en-US" dirty="0"/>
                  <a:t>Size decreases as mass increases.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r>
                  <a:rPr lang="en-US" dirty="0"/>
                  <a:t> . (This size should be larger than 1 to trust the gravity approximation.)  Breaks down before the correspondence point.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778893-E7CD-A145-A429-715B00B4F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071" y="1359079"/>
                <a:ext cx="10515600" cy="4351338"/>
              </a:xfrm>
              <a:blipFill>
                <a:blip r:embed="rId2"/>
                <a:stretch>
                  <a:fillRect l="-965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149F4B4-6D35-F14B-AF85-26067B05ECC7}"/>
              </a:ext>
            </a:extLst>
          </p:cNvPr>
          <p:cNvSpPr/>
          <p:nvPr/>
        </p:nvSpPr>
        <p:spPr>
          <a:xfrm>
            <a:off x="9409090" y="4495979"/>
            <a:ext cx="1944710" cy="18159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2000"/>
                </a:schemeClr>
              </a:gs>
              <a:gs pos="35000">
                <a:schemeClr val="accent1">
                  <a:tint val="44500"/>
                  <a:satMod val="160000"/>
                  <a:lumMod val="76000"/>
                </a:schemeClr>
              </a:gs>
              <a:gs pos="70000">
                <a:schemeClr val="accent1">
                  <a:tint val="23500"/>
                  <a:satMod val="160000"/>
                  <a:lumMod val="3820"/>
                  <a:lumOff val="961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F3E21-0598-884C-9B61-FF8F69391F3A}"/>
              </a:ext>
            </a:extLst>
          </p:cNvPr>
          <p:cNvSpPr txBox="1"/>
          <p:nvPr/>
        </p:nvSpPr>
        <p:spPr>
          <a:xfrm>
            <a:off x="9085673" y="420947"/>
            <a:ext cx="3120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Horowitz-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Polchinski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(see also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Damour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Veneziano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C67A8D-5A85-D547-91B3-D68C26A29A6D}"/>
              </a:ext>
            </a:extLst>
          </p:cNvPr>
          <p:cNvCxnSpPr/>
          <p:nvPr/>
        </p:nvCxnSpPr>
        <p:spPr>
          <a:xfrm>
            <a:off x="9679546" y="6326702"/>
            <a:ext cx="1403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08F54B-BFB7-F04A-81AC-A02EA6D4AF01}"/>
              </a:ext>
            </a:extLst>
          </p:cNvPr>
          <p:cNvSpPr txBox="1"/>
          <p:nvPr/>
        </p:nvSpPr>
        <p:spPr>
          <a:xfrm>
            <a:off x="10116981" y="6477712"/>
            <a:ext cx="52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C4B97-8F9C-E340-98E2-94B1B05E4121}"/>
              </a:ext>
            </a:extLst>
          </p:cNvPr>
          <p:cNvSpPr txBox="1"/>
          <p:nvPr/>
        </p:nvSpPr>
        <p:spPr>
          <a:xfrm>
            <a:off x="1628775" y="5972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A1C2-29A7-364E-A666-53E92A60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679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Entropy of the self gravitating string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778893-E7CD-A145-A429-715B00B4F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5536" y="1204691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We can compute the entropy from the classical action.</a:t>
                </a:r>
              </a:p>
              <a:p>
                <a:r>
                  <a:rPr lang="en-US" dirty="0"/>
                  <a:t>Entropy of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778893-E7CD-A145-A429-715B00B4F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5536" y="1204691"/>
                <a:ext cx="10515600" cy="4351338"/>
              </a:xfrm>
              <a:blipFill>
                <a:blip r:embed="rId2"/>
                <a:stretch>
                  <a:fillRect l="-965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1149F4B4-6D35-F14B-AF85-26067B05ECC7}"/>
              </a:ext>
            </a:extLst>
          </p:cNvPr>
          <p:cNvSpPr/>
          <p:nvPr/>
        </p:nvSpPr>
        <p:spPr>
          <a:xfrm>
            <a:off x="9409090" y="4495979"/>
            <a:ext cx="1944710" cy="18159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2000"/>
                </a:schemeClr>
              </a:gs>
              <a:gs pos="35000">
                <a:schemeClr val="accent1">
                  <a:tint val="44500"/>
                  <a:satMod val="160000"/>
                  <a:lumMod val="76000"/>
                </a:schemeClr>
              </a:gs>
              <a:gs pos="70000">
                <a:schemeClr val="accent1">
                  <a:tint val="23500"/>
                  <a:satMod val="160000"/>
                  <a:lumMod val="3820"/>
                  <a:lumOff val="961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50ED3-91B0-B244-8B7B-F3D340505F1A}"/>
                  </a:ext>
                </a:extLst>
              </p:cNvPr>
              <p:cNvSpPr txBox="1"/>
              <p:nvPr/>
            </p:nvSpPr>
            <p:spPr>
              <a:xfrm>
                <a:off x="1106012" y="2662347"/>
                <a:ext cx="10282110" cy="710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=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050ED3-91B0-B244-8B7B-F3D340505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12" y="2662347"/>
                <a:ext cx="10282110" cy="710516"/>
              </a:xfrm>
              <a:prstGeom prst="rect">
                <a:avLst/>
              </a:prstGeom>
              <a:blipFill>
                <a:blip r:embed="rId3"/>
                <a:stretch>
                  <a:fillRect l="-123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4D4CD4-ECBC-3E4A-9407-672AE3CB80D5}"/>
              </a:ext>
            </a:extLst>
          </p:cNvPr>
          <p:cNvCxnSpPr>
            <a:cxnSpLocks/>
          </p:cNvCxnSpPr>
          <p:nvPr/>
        </p:nvCxnSpPr>
        <p:spPr>
          <a:xfrm flipV="1">
            <a:off x="6298087" y="3227734"/>
            <a:ext cx="0" cy="5266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66D6E0-940E-704F-8DC1-E02D068D6691}"/>
                  </a:ext>
                </a:extLst>
              </p:cNvPr>
              <p:cNvSpPr txBox="1"/>
              <p:nvPr/>
            </p:nvSpPr>
            <p:spPr>
              <a:xfrm>
                <a:off x="2512545" y="3711671"/>
                <a:ext cx="94648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Only a contribution from the explicit 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b="0" dirty="0"/>
                  <a:t>Non local term in D dimensions.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66D6E0-940E-704F-8DC1-E02D068D6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45" y="3711671"/>
                <a:ext cx="9464862" cy="646331"/>
              </a:xfrm>
              <a:prstGeom prst="rect">
                <a:avLst/>
              </a:prstGeom>
              <a:blipFill>
                <a:blip r:embed="rId4"/>
                <a:stretch>
                  <a:fillRect l="-535" t="-5769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C67A8D-5A85-D547-91B3-D68C26A29A6D}"/>
              </a:ext>
            </a:extLst>
          </p:cNvPr>
          <p:cNvCxnSpPr/>
          <p:nvPr/>
        </p:nvCxnSpPr>
        <p:spPr>
          <a:xfrm>
            <a:off x="9679546" y="6326702"/>
            <a:ext cx="14037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408F54B-BFB7-F04A-81AC-A02EA6D4AF01}"/>
              </a:ext>
            </a:extLst>
          </p:cNvPr>
          <p:cNvSpPr txBox="1"/>
          <p:nvPr/>
        </p:nvSpPr>
        <p:spPr>
          <a:xfrm>
            <a:off x="10116981" y="6477712"/>
            <a:ext cx="52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4E6332-4F49-CF48-976E-04131109393E}"/>
                  </a:ext>
                </a:extLst>
              </p:cNvPr>
              <p:cNvSpPr txBox="1"/>
              <p:nvPr/>
            </p:nvSpPr>
            <p:spPr>
              <a:xfrm>
                <a:off x="960864" y="4809391"/>
                <a:ext cx="3916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 leading order this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+⋯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4E6332-4F49-CF48-976E-041311093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64" y="4809391"/>
                <a:ext cx="3916713" cy="369332"/>
              </a:xfrm>
              <a:prstGeom prst="rect">
                <a:avLst/>
              </a:prstGeom>
              <a:blipFill>
                <a:blip r:embed="rId5"/>
                <a:stretch>
                  <a:fillRect l="-1294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78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B3E5-8095-4A48-8F7C-2D202AC7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Side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836DD7-894D-484A-9313-DD4C69FD27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Localized tachyon condensate.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view Euclidean time as a spatial circle </a:t>
                </a:r>
                <a:r>
                  <a:rPr lang="en-US" dirty="0">
                    <a:sym typeface="Wingdings" pitchFamily="2" charset="2"/>
                  </a:rPr>
                  <a:t> HP solution is a bubble decay solution.  Conceptually related to Witten’s bubble of nothing decay of flat space.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836DD7-894D-484A-9313-DD4C69FD2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01E02D4-243A-0348-A0CD-E577B7A5831B}"/>
              </a:ext>
            </a:extLst>
          </p:cNvPr>
          <p:cNvSpPr/>
          <p:nvPr/>
        </p:nvSpPr>
        <p:spPr>
          <a:xfrm>
            <a:off x="9409090" y="4495979"/>
            <a:ext cx="1944710" cy="181592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72000"/>
                </a:schemeClr>
              </a:gs>
              <a:gs pos="35000">
                <a:schemeClr val="accent1">
                  <a:tint val="44500"/>
                  <a:satMod val="160000"/>
                  <a:lumMod val="76000"/>
                </a:schemeClr>
              </a:gs>
              <a:gs pos="70000">
                <a:schemeClr val="accent1">
                  <a:tint val="23500"/>
                  <a:satMod val="160000"/>
                  <a:lumMod val="3820"/>
                  <a:lumOff val="9618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52FDB-9B6D-C148-BF82-F5D74DEF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Size of the configuration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DD10E-7983-2240-86DB-D3A87205B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2032000"/>
            <a:ext cx="7378700" cy="482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D21DBF-B1F1-B245-96CF-D816FD3CFC52}"/>
              </a:ext>
            </a:extLst>
          </p:cNvPr>
          <p:cNvSpPr txBox="1"/>
          <p:nvPr/>
        </p:nvSpPr>
        <p:spPr>
          <a:xfrm>
            <a:off x="3580206" y="4936812"/>
            <a:ext cx="712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Free </a:t>
            </a:r>
          </a:p>
          <a:p>
            <a:r>
              <a:rPr lang="en-US" dirty="0">
                <a:solidFill>
                  <a:srgbClr val="00B050"/>
                </a:solidFill>
              </a:rPr>
              <a:t>string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ED0CD1-D46B-404A-A884-DBD0510D11E0}"/>
              </a:ext>
            </a:extLst>
          </p:cNvPr>
          <p:cNvSpPr txBox="1"/>
          <p:nvPr/>
        </p:nvSpPr>
        <p:spPr>
          <a:xfrm>
            <a:off x="4759568" y="375428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12E20-3B27-5146-B32A-D00C3F267679}"/>
              </a:ext>
            </a:extLst>
          </p:cNvPr>
          <p:cNvSpPr txBox="1"/>
          <p:nvPr/>
        </p:nvSpPr>
        <p:spPr>
          <a:xfrm>
            <a:off x="7737230" y="3429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Black hole</a:t>
            </a:r>
          </a:p>
        </p:txBody>
      </p:sp>
    </p:spTree>
    <p:extLst>
      <p:ext uri="{BB962C8B-B14F-4D97-AF65-F5344CB8AC3E}">
        <p14:creationId xmlns:p14="http://schemas.microsoft.com/office/powerpoint/2010/main" val="999160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933D-3762-8145-B61C-F3EEF5C2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Euclidean black holes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E643D-1097-7649-8AB1-36847666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b="0" dirty="0">
                <a:sym typeface="Wingdings" pitchFamily="2" charset="2"/>
              </a:rPr>
              <a:t>Geometry of the Euclidean black hole. 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64875-DDD8-3744-8A7A-2A716AAFBA2F}"/>
              </a:ext>
            </a:extLst>
          </p:cNvPr>
          <p:cNvSpPr/>
          <p:nvPr/>
        </p:nvSpPr>
        <p:spPr>
          <a:xfrm>
            <a:off x="6349285" y="4018208"/>
            <a:ext cx="309092" cy="7984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FE9C66C-E80D-5948-B09E-EE2AFC89A210}"/>
              </a:ext>
            </a:extLst>
          </p:cNvPr>
          <p:cNvSpPr/>
          <p:nvPr/>
        </p:nvSpPr>
        <p:spPr>
          <a:xfrm>
            <a:off x="3477269" y="4005330"/>
            <a:ext cx="3000803" cy="824247"/>
          </a:xfrm>
          <a:custGeom>
            <a:avLst/>
            <a:gdLst>
              <a:gd name="connsiteX0" fmla="*/ 2999346 w 2999346"/>
              <a:gd name="connsiteY0" fmla="*/ 0 h 824247"/>
              <a:gd name="connsiteX1" fmla="*/ 1479639 w 2999346"/>
              <a:gd name="connsiteY1" fmla="*/ 77273 h 824247"/>
              <a:gd name="connsiteX2" fmla="*/ 217510 w 2999346"/>
              <a:gd name="connsiteY2" fmla="*/ 257577 h 824247"/>
              <a:gd name="connsiteX3" fmla="*/ 37205 w 2999346"/>
              <a:gd name="connsiteY3" fmla="*/ 489397 h 824247"/>
              <a:gd name="connsiteX4" fmla="*/ 629634 w 2999346"/>
              <a:gd name="connsiteY4" fmla="*/ 669701 h 824247"/>
              <a:gd name="connsiteX5" fmla="*/ 1994794 w 2999346"/>
              <a:gd name="connsiteY5" fmla="*/ 772732 h 824247"/>
              <a:gd name="connsiteX6" fmla="*/ 2999346 w 2999346"/>
              <a:gd name="connsiteY6" fmla="*/ 824247 h 824247"/>
              <a:gd name="connsiteX0" fmla="*/ 3000803 w 3000803"/>
              <a:gd name="connsiteY0" fmla="*/ 0 h 824247"/>
              <a:gd name="connsiteX1" fmla="*/ 1519732 w 3000803"/>
              <a:gd name="connsiteY1" fmla="*/ 38636 h 824247"/>
              <a:gd name="connsiteX2" fmla="*/ 218967 w 3000803"/>
              <a:gd name="connsiteY2" fmla="*/ 257577 h 824247"/>
              <a:gd name="connsiteX3" fmla="*/ 38662 w 3000803"/>
              <a:gd name="connsiteY3" fmla="*/ 489397 h 824247"/>
              <a:gd name="connsiteX4" fmla="*/ 631091 w 3000803"/>
              <a:gd name="connsiteY4" fmla="*/ 669701 h 824247"/>
              <a:gd name="connsiteX5" fmla="*/ 1996251 w 3000803"/>
              <a:gd name="connsiteY5" fmla="*/ 772732 h 824247"/>
              <a:gd name="connsiteX6" fmla="*/ 3000803 w 3000803"/>
              <a:gd name="connsiteY6" fmla="*/ 824247 h 824247"/>
              <a:gd name="connsiteX0" fmla="*/ 3000803 w 3000803"/>
              <a:gd name="connsiteY0" fmla="*/ 0 h 824247"/>
              <a:gd name="connsiteX1" fmla="*/ 1519732 w 3000803"/>
              <a:gd name="connsiteY1" fmla="*/ 38636 h 824247"/>
              <a:gd name="connsiteX2" fmla="*/ 218967 w 3000803"/>
              <a:gd name="connsiteY2" fmla="*/ 257577 h 824247"/>
              <a:gd name="connsiteX3" fmla="*/ 38662 w 3000803"/>
              <a:gd name="connsiteY3" fmla="*/ 489397 h 824247"/>
              <a:gd name="connsiteX4" fmla="*/ 631091 w 3000803"/>
              <a:gd name="connsiteY4" fmla="*/ 669701 h 824247"/>
              <a:gd name="connsiteX5" fmla="*/ 1738674 w 3000803"/>
              <a:gd name="connsiteY5" fmla="*/ 798490 h 824247"/>
              <a:gd name="connsiteX6" fmla="*/ 3000803 w 3000803"/>
              <a:gd name="connsiteY6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803" h="824247">
                <a:moveTo>
                  <a:pt x="3000803" y="0"/>
                </a:moveTo>
                <a:cubicBezTo>
                  <a:pt x="2472769" y="17172"/>
                  <a:pt x="1983371" y="-4293"/>
                  <a:pt x="1519732" y="38636"/>
                </a:cubicBezTo>
                <a:cubicBezTo>
                  <a:pt x="1056093" y="81566"/>
                  <a:pt x="465812" y="182450"/>
                  <a:pt x="218967" y="257577"/>
                </a:cubicBezTo>
                <a:cubicBezTo>
                  <a:pt x="-27878" y="332704"/>
                  <a:pt x="-30025" y="420710"/>
                  <a:pt x="38662" y="489397"/>
                </a:cubicBezTo>
                <a:cubicBezTo>
                  <a:pt x="107349" y="558084"/>
                  <a:pt x="347756" y="618186"/>
                  <a:pt x="631091" y="669701"/>
                </a:cubicBezTo>
                <a:cubicBezTo>
                  <a:pt x="914426" y="721216"/>
                  <a:pt x="1343722" y="772732"/>
                  <a:pt x="1738674" y="798490"/>
                </a:cubicBezTo>
                <a:cubicBezTo>
                  <a:pt x="2133626" y="824248"/>
                  <a:pt x="2696003" y="811368"/>
                  <a:pt x="3000803" y="824247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580F66-4D76-2B41-A208-BFFC7CB2CD92}"/>
              </a:ext>
            </a:extLst>
          </p:cNvPr>
          <p:cNvSpPr/>
          <p:nvPr/>
        </p:nvSpPr>
        <p:spPr>
          <a:xfrm>
            <a:off x="6304208" y="2267018"/>
            <a:ext cx="399245" cy="1589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8071DB-BCD7-9144-A471-AD43FE6AF902}"/>
              </a:ext>
            </a:extLst>
          </p:cNvPr>
          <p:cNvSpPr/>
          <p:nvPr/>
        </p:nvSpPr>
        <p:spPr>
          <a:xfrm>
            <a:off x="3477269" y="3429000"/>
            <a:ext cx="90180" cy="576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F362EA6-B8C8-DF41-BF8C-DF969598A9C3}"/>
              </a:ext>
            </a:extLst>
          </p:cNvPr>
          <p:cNvCxnSpPr>
            <a:cxnSpLocks/>
            <a:stCxn id="8" idx="0"/>
            <a:endCxn id="7" idx="0"/>
          </p:cNvCxnSpPr>
          <p:nvPr/>
        </p:nvCxnSpPr>
        <p:spPr>
          <a:xfrm flipV="1">
            <a:off x="3522359" y="2267018"/>
            <a:ext cx="2981472" cy="1161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CAFDDC-11A3-A446-842A-B3CE3FDB03BA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3532025" y="3856073"/>
            <a:ext cx="2971806" cy="136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750979F-2C2B-9C41-A761-A3C5DEBB7ABC}"/>
              </a:ext>
            </a:extLst>
          </p:cNvPr>
          <p:cNvCxnSpPr>
            <a:endCxn id="5" idx="6"/>
          </p:cNvCxnSpPr>
          <p:nvPr/>
        </p:nvCxnSpPr>
        <p:spPr>
          <a:xfrm flipH="1" flipV="1">
            <a:off x="6658377" y="4417454"/>
            <a:ext cx="425003" cy="10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9676CF6-B705-9842-B5E3-F802063A698F}"/>
              </a:ext>
            </a:extLst>
          </p:cNvPr>
          <p:cNvSpPr txBox="1"/>
          <p:nvPr/>
        </p:nvSpPr>
        <p:spPr>
          <a:xfrm>
            <a:off x="7302321" y="4417453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Euclidean time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EB77EB-0424-044C-A8D9-115FE8A44B0A}"/>
              </a:ext>
            </a:extLst>
          </p:cNvPr>
          <p:cNvCxnSpPr/>
          <p:nvPr/>
        </p:nvCxnSpPr>
        <p:spPr>
          <a:xfrm flipH="1" flipV="1">
            <a:off x="6838682" y="3681691"/>
            <a:ext cx="244698" cy="35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765302-6663-7B43-AECD-2237DFF7A381}"/>
              </a:ext>
            </a:extLst>
          </p:cNvPr>
          <p:cNvSpPr txBox="1"/>
          <p:nvPr/>
        </p:nvSpPr>
        <p:spPr>
          <a:xfrm>
            <a:off x="7302321" y="3717165"/>
            <a:ext cx="186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Transverse sphere</a:t>
            </a:r>
          </a:p>
        </p:txBody>
      </p:sp>
    </p:spTree>
    <p:extLst>
      <p:ext uri="{BB962C8B-B14F-4D97-AF65-F5344CB8AC3E}">
        <p14:creationId xmlns:p14="http://schemas.microsoft.com/office/powerpoint/2010/main" val="1342400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74382537-EC41-5E4C-B7B6-58A4035FC97B}"/>
              </a:ext>
            </a:extLst>
          </p:cNvPr>
          <p:cNvSpPr/>
          <p:nvPr/>
        </p:nvSpPr>
        <p:spPr>
          <a:xfrm>
            <a:off x="1410347" y="1103570"/>
            <a:ext cx="1821111" cy="769513"/>
          </a:xfrm>
          <a:custGeom>
            <a:avLst/>
            <a:gdLst>
              <a:gd name="connsiteX0" fmla="*/ 1626584 w 1821111"/>
              <a:gd name="connsiteY0" fmla="*/ 12879 h 769513"/>
              <a:gd name="connsiteX1" fmla="*/ 982640 w 1821111"/>
              <a:gd name="connsiteY1" fmla="*/ 115910 h 769513"/>
              <a:gd name="connsiteX2" fmla="*/ 274302 w 1821111"/>
              <a:gd name="connsiteY2" fmla="*/ 231820 h 769513"/>
              <a:gd name="connsiteX3" fmla="*/ 16725 w 1821111"/>
              <a:gd name="connsiteY3" fmla="*/ 360609 h 769513"/>
              <a:gd name="connsiteX4" fmla="*/ 55361 w 1821111"/>
              <a:gd name="connsiteY4" fmla="*/ 463640 h 769513"/>
              <a:gd name="connsiteX5" fmla="*/ 300060 w 1821111"/>
              <a:gd name="connsiteY5" fmla="*/ 579550 h 769513"/>
              <a:gd name="connsiteX6" fmla="*/ 802336 w 1821111"/>
              <a:gd name="connsiteY6" fmla="*/ 695459 h 769513"/>
              <a:gd name="connsiteX7" fmla="*/ 1523553 w 1821111"/>
              <a:gd name="connsiteY7" fmla="*/ 759854 h 769513"/>
              <a:gd name="connsiteX8" fmla="*/ 1665220 w 1821111"/>
              <a:gd name="connsiteY8" fmla="*/ 746975 h 769513"/>
              <a:gd name="connsiteX9" fmla="*/ 1768251 w 1821111"/>
              <a:gd name="connsiteY9" fmla="*/ 553792 h 769513"/>
              <a:gd name="connsiteX10" fmla="*/ 1819767 w 1821111"/>
              <a:gd name="connsiteY10" fmla="*/ 231820 h 769513"/>
              <a:gd name="connsiteX11" fmla="*/ 1716736 w 1821111"/>
              <a:gd name="connsiteY11" fmla="*/ 38637 h 769513"/>
              <a:gd name="connsiteX12" fmla="*/ 1678099 w 1821111"/>
              <a:gd name="connsiteY12" fmla="*/ 0 h 769513"/>
              <a:gd name="connsiteX0" fmla="*/ 1626584 w 1821111"/>
              <a:gd name="connsiteY0" fmla="*/ 12879 h 769513"/>
              <a:gd name="connsiteX1" fmla="*/ 982640 w 1821111"/>
              <a:gd name="connsiteY1" fmla="*/ 74659 h 769513"/>
              <a:gd name="connsiteX2" fmla="*/ 274302 w 1821111"/>
              <a:gd name="connsiteY2" fmla="*/ 231820 h 769513"/>
              <a:gd name="connsiteX3" fmla="*/ 16725 w 1821111"/>
              <a:gd name="connsiteY3" fmla="*/ 360609 h 769513"/>
              <a:gd name="connsiteX4" fmla="*/ 55361 w 1821111"/>
              <a:gd name="connsiteY4" fmla="*/ 463640 h 769513"/>
              <a:gd name="connsiteX5" fmla="*/ 300060 w 1821111"/>
              <a:gd name="connsiteY5" fmla="*/ 579550 h 769513"/>
              <a:gd name="connsiteX6" fmla="*/ 802336 w 1821111"/>
              <a:gd name="connsiteY6" fmla="*/ 695459 h 769513"/>
              <a:gd name="connsiteX7" fmla="*/ 1523553 w 1821111"/>
              <a:gd name="connsiteY7" fmla="*/ 759854 h 769513"/>
              <a:gd name="connsiteX8" fmla="*/ 1665220 w 1821111"/>
              <a:gd name="connsiteY8" fmla="*/ 746975 h 769513"/>
              <a:gd name="connsiteX9" fmla="*/ 1768251 w 1821111"/>
              <a:gd name="connsiteY9" fmla="*/ 553792 h 769513"/>
              <a:gd name="connsiteX10" fmla="*/ 1819767 w 1821111"/>
              <a:gd name="connsiteY10" fmla="*/ 231820 h 769513"/>
              <a:gd name="connsiteX11" fmla="*/ 1716736 w 1821111"/>
              <a:gd name="connsiteY11" fmla="*/ 38637 h 769513"/>
              <a:gd name="connsiteX12" fmla="*/ 1678099 w 1821111"/>
              <a:gd name="connsiteY12" fmla="*/ 0 h 76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1111" h="769513">
                <a:moveTo>
                  <a:pt x="1626584" y="12879"/>
                </a:moveTo>
                <a:cubicBezTo>
                  <a:pt x="1411936" y="47223"/>
                  <a:pt x="1197288" y="40315"/>
                  <a:pt x="982640" y="74659"/>
                </a:cubicBezTo>
                <a:cubicBezTo>
                  <a:pt x="757260" y="111149"/>
                  <a:pt x="435288" y="184162"/>
                  <a:pt x="274302" y="231820"/>
                </a:cubicBezTo>
                <a:cubicBezTo>
                  <a:pt x="113316" y="279478"/>
                  <a:pt x="53215" y="321972"/>
                  <a:pt x="16725" y="360609"/>
                </a:cubicBezTo>
                <a:cubicBezTo>
                  <a:pt x="-19765" y="399246"/>
                  <a:pt x="8139" y="427150"/>
                  <a:pt x="55361" y="463640"/>
                </a:cubicBezTo>
                <a:cubicBezTo>
                  <a:pt x="102583" y="500130"/>
                  <a:pt x="175564" y="540914"/>
                  <a:pt x="300060" y="579550"/>
                </a:cubicBezTo>
                <a:cubicBezTo>
                  <a:pt x="424556" y="618187"/>
                  <a:pt x="598420" y="665408"/>
                  <a:pt x="802336" y="695459"/>
                </a:cubicBezTo>
                <a:cubicBezTo>
                  <a:pt x="1006252" y="725510"/>
                  <a:pt x="1379739" y="751268"/>
                  <a:pt x="1523553" y="759854"/>
                </a:cubicBezTo>
                <a:cubicBezTo>
                  <a:pt x="1667367" y="768440"/>
                  <a:pt x="1624437" y="781319"/>
                  <a:pt x="1665220" y="746975"/>
                </a:cubicBezTo>
                <a:cubicBezTo>
                  <a:pt x="1706003" y="712631"/>
                  <a:pt x="1742493" y="639651"/>
                  <a:pt x="1768251" y="553792"/>
                </a:cubicBezTo>
                <a:cubicBezTo>
                  <a:pt x="1794009" y="467933"/>
                  <a:pt x="1828353" y="317679"/>
                  <a:pt x="1819767" y="231820"/>
                </a:cubicBezTo>
                <a:cubicBezTo>
                  <a:pt x="1811181" y="145961"/>
                  <a:pt x="1716736" y="38637"/>
                  <a:pt x="1716736" y="38637"/>
                </a:cubicBezTo>
                <a:cubicBezTo>
                  <a:pt x="1693125" y="0"/>
                  <a:pt x="1685612" y="0"/>
                  <a:pt x="1678099" y="0"/>
                </a:cubicBezTo>
              </a:path>
            </a:pathLst>
          </a:cu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52933D-3762-8145-B61C-F3EEF5C2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74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Black holes and winding condensates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64875-DDD8-3744-8A7A-2A716AAFBA2F}"/>
              </a:ext>
            </a:extLst>
          </p:cNvPr>
          <p:cNvSpPr/>
          <p:nvPr/>
        </p:nvSpPr>
        <p:spPr>
          <a:xfrm>
            <a:off x="4286182" y="1090691"/>
            <a:ext cx="309092" cy="79849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FE9C66C-E80D-5948-B09E-EE2AFC89A210}"/>
              </a:ext>
            </a:extLst>
          </p:cNvPr>
          <p:cNvSpPr/>
          <p:nvPr/>
        </p:nvSpPr>
        <p:spPr>
          <a:xfrm>
            <a:off x="1414166" y="1077813"/>
            <a:ext cx="3000803" cy="824247"/>
          </a:xfrm>
          <a:custGeom>
            <a:avLst/>
            <a:gdLst>
              <a:gd name="connsiteX0" fmla="*/ 2999346 w 2999346"/>
              <a:gd name="connsiteY0" fmla="*/ 0 h 824247"/>
              <a:gd name="connsiteX1" fmla="*/ 1479639 w 2999346"/>
              <a:gd name="connsiteY1" fmla="*/ 77273 h 824247"/>
              <a:gd name="connsiteX2" fmla="*/ 217510 w 2999346"/>
              <a:gd name="connsiteY2" fmla="*/ 257577 h 824247"/>
              <a:gd name="connsiteX3" fmla="*/ 37205 w 2999346"/>
              <a:gd name="connsiteY3" fmla="*/ 489397 h 824247"/>
              <a:gd name="connsiteX4" fmla="*/ 629634 w 2999346"/>
              <a:gd name="connsiteY4" fmla="*/ 669701 h 824247"/>
              <a:gd name="connsiteX5" fmla="*/ 1994794 w 2999346"/>
              <a:gd name="connsiteY5" fmla="*/ 772732 h 824247"/>
              <a:gd name="connsiteX6" fmla="*/ 2999346 w 2999346"/>
              <a:gd name="connsiteY6" fmla="*/ 824247 h 824247"/>
              <a:gd name="connsiteX0" fmla="*/ 3000803 w 3000803"/>
              <a:gd name="connsiteY0" fmla="*/ 0 h 824247"/>
              <a:gd name="connsiteX1" fmla="*/ 1519732 w 3000803"/>
              <a:gd name="connsiteY1" fmla="*/ 38636 h 824247"/>
              <a:gd name="connsiteX2" fmla="*/ 218967 w 3000803"/>
              <a:gd name="connsiteY2" fmla="*/ 257577 h 824247"/>
              <a:gd name="connsiteX3" fmla="*/ 38662 w 3000803"/>
              <a:gd name="connsiteY3" fmla="*/ 489397 h 824247"/>
              <a:gd name="connsiteX4" fmla="*/ 631091 w 3000803"/>
              <a:gd name="connsiteY4" fmla="*/ 669701 h 824247"/>
              <a:gd name="connsiteX5" fmla="*/ 1996251 w 3000803"/>
              <a:gd name="connsiteY5" fmla="*/ 772732 h 824247"/>
              <a:gd name="connsiteX6" fmla="*/ 3000803 w 3000803"/>
              <a:gd name="connsiteY6" fmla="*/ 824247 h 824247"/>
              <a:gd name="connsiteX0" fmla="*/ 3000803 w 3000803"/>
              <a:gd name="connsiteY0" fmla="*/ 0 h 824247"/>
              <a:gd name="connsiteX1" fmla="*/ 1519732 w 3000803"/>
              <a:gd name="connsiteY1" fmla="*/ 38636 h 824247"/>
              <a:gd name="connsiteX2" fmla="*/ 218967 w 3000803"/>
              <a:gd name="connsiteY2" fmla="*/ 257577 h 824247"/>
              <a:gd name="connsiteX3" fmla="*/ 38662 w 3000803"/>
              <a:gd name="connsiteY3" fmla="*/ 489397 h 824247"/>
              <a:gd name="connsiteX4" fmla="*/ 631091 w 3000803"/>
              <a:gd name="connsiteY4" fmla="*/ 669701 h 824247"/>
              <a:gd name="connsiteX5" fmla="*/ 1738674 w 3000803"/>
              <a:gd name="connsiteY5" fmla="*/ 798490 h 824247"/>
              <a:gd name="connsiteX6" fmla="*/ 3000803 w 3000803"/>
              <a:gd name="connsiteY6" fmla="*/ 824247 h 82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0803" h="824247">
                <a:moveTo>
                  <a:pt x="3000803" y="0"/>
                </a:moveTo>
                <a:cubicBezTo>
                  <a:pt x="2472769" y="17172"/>
                  <a:pt x="1983371" y="-4293"/>
                  <a:pt x="1519732" y="38636"/>
                </a:cubicBezTo>
                <a:cubicBezTo>
                  <a:pt x="1056093" y="81566"/>
                  <a:pt x="465812" y="182450"/>
                  <a:pt x="218967" y="257577"/>
                </a:cubicBezTo>
                <a:cubicBezTo>
                  <a:pt x="-27878" y="332704"/>
                  <a:pt x="-30025" y="420710"/>
                  <a:pt x="38662" y="489397"/>
                </a:cubicBezTo>
                <a:cubicBezTo>
                  <a:pt x="107349" y="558084"/>
                  <a:pt x="347756" y="618186"/>
                  <a:pt x="631091" y="669701"/>
                </a:cubicBezTo>
                <a:cubicBezTo>
                  <a:pt x="914426" y="721216"/>
                  <a:pt x="1343722" y="772732"/>
                  <a:pt x="1738674" y="798490"/>
                </a:cubicBezTo>
                <a:cubicBezTo>
                  <a:pt x="2133626" y="824248"/>
                  <a:pt x="2696003" y="811368"/>
                  <a:pt x="3000803" y="824247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A60F6D0-2A20-2F45-A4F6-94E5E8C28328}"/>
              </a:ext>
            </a:extLst>
          </p:cNvPr>
          <p:cNvSpPr/>
          <p:nvPr/>
        </p:nvSpPr>
        <p:spPr>
          <a:xfrm>
            <a:off x="2933865" y="1129306"/>
            <a:ext cx="283505" cy="721249"/>
          </a:xfrm>
          <a:custGeom>
            <a:avLst/>
            <a:gdLst>
              <a:gd name="connsiteX0" fmla="*/ 141702 w 283505"/>
              <a:gd name="connsiteY0" fmla="*/ 22 h 721249"/>
              <a:gd name="connsiteX1" fmla="*/ 35 w 283505"/>
              <a:gd name="connsiteY1" fmla="*/ 283357 h 721249"/>
              <a:gd name="connsiteX2" fmla="*/ 154581 w 283505"/>
              <a:gd name="connsiteY2" fmla="*/ 721239 h 721249"/>
              <a:gd name="connsiteX3" fmla="*/ 283370 w 283505"/>
              <a:gd name="connsiteY3" fmla="*/ 270478 h 721249"/>
              <a:gd name="connsiteX4" fmla="*/ 141702 w 283505"/>
              <a:gd name="connsiteY4" fmla="*/ 22 h 72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05" h="721249">
                <a:moveTo>
                  <a:pt x="141702" y="22"/>
                </a:moveTo>
                <a:cubicBezTo>
                  <a:pt x="94480" y="2168"/>
                  <a:pt x="-2111" y="163154"/>
                  <a:pt x="35" y="283357"/>
                </a:cubicBezTo>
                <a:cubicBezTo>
                  <a:pt x="2181" y="403560"/>
                  <a:pt x="107359" y="723385"/>
                  <a:pt x="154581" y="721239"/>
                </a:cubicBezTo>
                <a:cubicBezTo>
                  <a:pt x="201803" y="719093"/>
                  <a:pt x="279077" y="390681"/>
                  <a:pt x="283370" y="270478"/>
                </a:cubicBezTo>
                <a:cubicBezTo>
                  <a:pt x="287663" y="150275"/>
                  <a:pt x="188924" y="-2124"/>
                  <a:pt x="141702" y="22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D0158-FF5A-0349-A967-EB04415BF557}"/>
              </a:ext>
            </a:extLst>
          </p:cNvPr>
          <p:cNvSpPr txBox="1"/>
          <p:nvPr/>
        </p:nvSpPr>
        <p:spPr>
          <a:xfrm>
            <a:off x="602994" y="2291914"/>
            <a:ext cx="8286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Winding one point function </a:t>
            </a:r>
            <a:r>
              <a:rPr lang="en-US" sz="2000" dirty="0">
                <a:sym typeface="Wingdings" pitchFamily="2" charset="2"/>
              </a:rPr>
              <a:t> computed by a </a:t>
            </a:r>
            <a:r>
              <a:rPr lang="en-US" sz="2000" dirty="0" err="1">
                <a:sym typeface="Wingdings" pitchFamily="2" charset="2"/>
              </a:rPr>
              <a:t>worldsheet</a:t>
            </a:r>
            <a:r>
              <a:rPr lang="en-US" sz="2000" dirty="0">
                <a:sym typeface="Wingdings" pitchFamily="2" charset="2"/>
              </a:rPr>
              <a:t> wrapping the cigar.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AF11B-97B5-6142-BEA1-4051032FE790}"/>
                  </a:ext>
                </a:extLst>
              </p:cNvPr>
              <p:cNvSpPr txBox="1"/>
              <p:nvPr/>
            </p:nvSpPr>
            <p:spPr>
              <a:xfrm>
                <a:off x="838200" y="2918369"/>
                <a:ext cx="6710290" cy="76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1AF11B-97B5-6142-BEA1-4051032FE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18369"/>
                <a:ext cx="6710290" cy="764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16C1BD2-F1E0-4B4B-BCDA-43D0FEBC1976}"/>
              </a:ext>
            </a:extLst>
          </p:cNvPr>
          <p:cNvSpPr txBox="1"/>
          <p:nvPr/>
        </p:nvSpPr>
        <p:spPr>
          <a:xfrm>
            <a:off x="2924387" y="187091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658364-42F1-834D-B1C4-47B635948DD2}"/>
              </a:ext>
            </a:extLst>
          </p:cNvPr>
          <p:cNvSpPr txBox="1"/>
          <p:nvPr/>
        </p:nvSpPr>
        <p:spPr>
          <a:xfrm>
            <a:off x="1230042" y="16305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2BD1C1-6D6C-5649-BA33-29844CEA3D78}"/>
                  </a:ext>
                </a:extLst>
              </p:cNvPr>
              <p:cNvSpPr txBox="1"/>
              <p:nvPr/>
            </p:nvSpPr>
            <p:spPr>
              <a:xfrm>
                <a:off x="602994" y="3697075"/>
                <a:ext cx="8297015" cy="9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Breaking of the winding symmetry.   Phase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 integral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𝜇𝜈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 field over the cigar. 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sym typeface="Wingdings" pitchFamily="2" charset="2"/>
                  </a:rPr>
                  <a:t>Integrating over it  restores symmetry. 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𝜒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0.</m:t>
                    </m:r>
                  </m:oMath>
                </a14:m>
                <a:endParaRPr lang="en-US" b="0" dirty="0">
                  <a:solidFill>
                    <a:srgbClr val="0070C0"/>
                  </a:solidFill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2BD1C1-6D6C-5649-BA33-29844CEA3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94" y="3697075"/>
                <a:ext cx="8297015" cy="945643"/>
              </a:xfrm>
              <a:prstGeom prst="rect">
                <a:avLst/>
              </a:prstGeom>
              <a:blipFill>
                <a:blip r:embed="rId3"/>
                <a:stretch>
                  <a:fillRect l="-61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EEA663-786A-7347-BA05-371F2CAE9DC4}"/>
                  </a:ext>
                </a:extLst>
              </p:cNvPr>
              <p:cNvSpPr txBox="1"/>
              <p:nvPr/>
            </p:nvSpPr>
            <p:spPr>
              <a:xfrm>
                <a:off x="585023" y="5333381"/>
                <a:ext cx="9780819" cy="1347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It is a classical contribution to the entropy, formally of order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but not calculable (to my knowledge),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since it is concentrated near the horizon. 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sz="1600" dirty="0">
                    <a:solidFill>
                      <a:srgbClr val="0070C0"/>
                    </a:solidFill>
                  </a:rPr>
                  <a:t>(Some authors have conjectured, or claimed to prove, it is all the entropy. No convincing argument.  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EEA663-786A-7347-BA05-371F2CAE9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3" y="5333381"/>
                <a:ext cx="9780819" cy="1347548"/>
              </a:xfrm>
              <a:prstGeom prst="rect">
                <a:avLst/>
              </a:prstGeom>
              <a:blipFill>
                <a:blip r:embed="rId4"/>
                <a:stretch>
                  <a:fillRect l="-519" r="-2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9D995C3-336C-A84D-AABD-059C026014D0}"/>
              </a:ext>
            </a:extLst>
          </p:cNvPr>
          <p:cNvSpPr txBox="1"/>
          <p:nvPr/>
        </p:nvSpPr>
        <p:spPr>
          <a:xfrm>
            <a:off x="8978312" y="5840926"/>
            <a:ext cx="295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Susskind,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Uglum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;  Dabholkar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E365BF-205E-004E-9094-24EE96AB8702}"/>
              </a:ext>
            </a:extLst>
          </p:cNvPr>
          <p:cNvSpPr txBox="1"/>
          <p:nvPr/>
        </p:nvSpPr>
        <p:spPr>
          <a:xfrm>
            <a:off x="602994" y="4473340"/>
            <a:ext cx="66222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view it as a thermal  atmosphere of strings. </a:t>
            </a:r>
          </a:p>
          <a:p>
            <a:r>
              <a:rPr lang="en-US" sz="2400" dirty="0"/>
              <a:t>Strings coming out of the horizon and back in. 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36DCFEE-E22D-6049-A4B8-19FBF1090C0C}"/>
              </a:ext>
            </a:extLst>
          </p:cNvPr>
          <p:cNvSpPr/>
          <p:nvPr/>
        </p:nvSpPr>
        <p:spPr>
          <a:xfrm>
            <a:off x="10365842" y="3359108"/>
            <a:ext cx="938878" cy="845512"/>
          </a:xfrm>
          <a:custGeom>
            <a:avLst/>
            <a:gdLst>
              <a:gd name="connsiteX0" fmla="*/ 213719 w 938878"/>
              <a:gd name="connsiteY0" fmla="*/ 312705 h 845512"/>
              <a:gd name="connsiteX1" fmla="*/ 190030 w 938878"/>
              <a:gd name="connsiteY1" fmla="*/ 80552 h 845512"/>
              <a:gd name="connsiteX2" fmla="*/ 251621 w 938878"/>
              <a:gd name="connsiteY2" fmla="*/ 52125 h 845512"/>
              <a:gd name="connsiteX3" fmla="*/ 370067 w 938878"/>
              <a:gd name="connsiteY3" fmla="*/ 108979 h 845512"/>
              <a:gd name="connsiteX4" fmla="*/ 512202 w 938878"/>
              <a:gd name="connsiteY4" fmla="*/ 18960 h 845512"/>
              <a:gd name="connsiteX5" fmla="*/ 554842 w 938878"/>
              <a:gd name="connsiteY5" fmla="*/ 80552 h 845512"/>
              <a:gd name="connsiteX6" fmla="*/ 678025 w 938878"/>
              <a:gd name="connsiteY6" fmla="*/ 61601 h 845512"/>
              <a:gd name="connsiteX7" fmla="*/ 659074 w 938878"/>
              <a:gd name="connsiteY7" fmla="*/ 9 h 845512"/>
              <a:gd name="connsiteX8" fmla="*/ 749093 w 938878"/>
              <a:gd name="connsiteY8" fmla="*/ 66339 h 845512"/>
              <a:gd name="connsiteX9" fmla="*/ 744355 w 938878"/>
              <a:gd name="connsiteY9" fmla="*/ 132668 h 845512"/>
              <a:gd name="connsiteX10" fmla="*/ 744355 w 938878"/>
              <a:gd name="connsiteY10" fmla="*/ 236900 h 845512"/>
              <a:gd name="connsiteX11" fmla="*/ 924392 w 938878"/>
              <a:gd name="connsiteY11" fmla="*/ 393248 h 845512"/>
              <a:gd name="connsiteX12" fmla="*/ 905441 w 938878"/>
              <a:gd name="connsiteY12" fmla="*/ 459578 h 845512"/>
              <a:gd name="connsiteX13" fmla="*/ 905441 w 938878"/>
              <a:gd name="connsiteY13" fmla="*/ 516432 h 845512"/>
              <a:gd name="connsiteX14" fmla="*/ 905441 w 938878"/>
              <a:gd name="connsiteY14" fmla="*/ 516432 h 845512"/>
              <a:gd name="connsiteX15" fmla="*/ 805947 w 938878"/>
              <a:gd name="connsiteY15" fmla="*/ 421675 h 845512"/>
              <a:gd name="connsiteX16" fmla="*/ 938606 w 938878"/>
              <a:gd name="connsiteY16" fmla="*/ 317443 h 845512"/>
              <a:gd name="connsiteX17" fmla="*/ 763306 w 938878"/>
              <a:gd name="connsiteY17" fmla="*/ 317443 h 845512"/>
              <a:gd name="connsiteX18" fmla="*/ 692239 w 938878"/>
              <a:gd name="connsiteY18" fmla="*/ 431151 h 845512"/>
              <a:gd name="connsiteX19" fmla="*/ 872276 w 938878"/>
              <a:gd name="connsiteY19" fmla="*/ 653829 h 845512"/>
              <a:gd name="connsiteX20" fmla="*/ 753831 w 938878"/>
              <a:gd name="connsiteY20" fmla="*/ 649091 h 845512"/>
              <a:gd name="connsiteX21" fmla="*/ 786995 w 938878"/>
              <a:gd name="connsiteY21" fmla="*/ 781750 h 845512"/>
              <a:gd name="connsiteX22" fmla="*/ 853325 w 938878"/>
              <a:gd name="connsiteY22" fmla="*/ 805439 h 845512"/>
              <a:gd name="connsiteX23" fmla="*/ 730141 w 938878"/>
              <a:gd name="connsiteY23" fmla="*/ 791226 h 845512"/>
              <a:gd name="connsiteX24" fmla="*/ 777520 w 938878"/>
              <a:gd name="connsiteY24" fmla="*/ 843342 h 845512"/>
              <a:gd name="connsiteX25" fmla="*/ 635385 w 938878"/>
              <a:gd name="connsiteY25" fmla="*/ 705945 h 845512"/>
              <a:gd name="connsiteX26" fmla="*/ 630647 w 938878"/>
              <a:gd name="connsiteY26" fmla="*/ 833866 h 845512"/>
              <a:gd name="connsiteX27" fmla="*/ 497988 w 938878"/>
              <a:gd name="connsiteY27" fmla="*/ 772274 h 845512"/>
              <a:gd name="connsiteX28" fmla="*/ 360591 w 938878"/>
              <a:gd name="connsiteY28" fmla="*/ 824390 h 845512"/>
              <a:gd name="connsiteX29" fmla="*/ 199505 w 938878"/>
              <a:gd name="connsiteY29" fmla="*/ 701207 h 845512"/>
              <a:gd name="connsiteX30" fmla="*/ 95273 w 938878"/>
              <a:gd name="connsiteY30" fmla="*/ 686994 h 845512"/>
              <a:gd name="connsiteX31" fmla="*/ 38419 w 938878"/>
              <a:gd name="connsiteY31" fmla="*/ 682256 h 845512"/>
              <a:gd name="connsiteX32" fmla="*/ 38419 w 938878"/>
              <a:gd name="connsiteY32" fmla="*/ 644353 h 845512"/>
              <a:gd name="connsiteX33" fmla="*/ 142651 w 938878"/>
              <a:gd name="connsiteY33" fmla="*/ 691731 h 845512"/>
              <a:gd name="connsiteX34" fmla="*/ 161603 w 938878"/>
              <a:gd name="connsiteY34" fmla="*/ 596975 h 845512"/>
              <a:gd name="connsiteX35" fmla="*/ 52633 w 938878"/>
              <a:gd name="connsiteY35" fmla="*/ 516432 h 845512"/>
              <a:gd name="connsiteX36" fmla="*/ 161603 w 938878"/>
              <a:gd name="connsiteY36" fmla="*/ 492743 h 845512"/>
              <a:gd name="connsiteX37" fmla="*/ 517 w 938878"/>
              <a:gd name="connsiteY37" fmla="*/ 350608 h 845512"/>
              <a:gd name="connsiteX38" fmla="*/ 109486 w 938878"/>
              <a:gd name="connsiteY38" fmla="*/ 284279 h 845512"/>
              <a:gd name="connsiteX39" fmla="*/ 85797 w 938878"/>
              <a:gd name="connsiteY39" fmla="*/ 208473 h 845512"/>
              <a:gd name="connsiteX40" fmla="*/ 213719 w 938878"/>
              <a:gd name="connsiteY40" fmla="*/ 312705 h 8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8878" h="845512">
                <a:moveTo>
                  <a:pt x="213719" y="312705"/>
                </a:moveTo>
                <a:cubicBezTo>
                  <a:pt x="231091" y="291385"/>
                  <a:pt x="183713" y="123982"/>
                  <a:pt x="190030" y="80552"/>
                </a:cubicBezTo>
                <a:cubicBezTo>
                  <a:pt x="196347" y="37122"/>
                  <a:pt x="221615" y="47387"/>
                  <a:pt x="251621" y="52125"/>
                </a:cubicBezTo>
                <a:cubicBezTo>
                  <a:pt x="281627" y="56863"/>
                  <a:pt x="326637" y="114506"/>
                  <a:pt x="370067" y="108979"/>
                </a:cubicBezTo>
                <a:cubicBezTo>
                  <a:pt x="413497" y="103452"/>
                  <a:pt x="481406" y="23698"/>
                  <a:pt x="512202" y="18960"/>
                </a:cubicBezTo>
                <a:cubicBezTo>
                  <a:pt x="542998" y="14222"/>
                  <a:pt x="527205" y="73445"/>
                  <a:pt x="554842" y="80552"/>
                </a:cubicBezTo>
                <a:cubicBezTo>
                  <a:pt x="582479" y="87659"/>
                  <a:pt x="660653" y="75025"/>
                  <a:pt x="678025" y="61601"/>
                </a:cubicBezTo>
                <a:cubicBezTo>
                  <a:pt x="695397" y="48177"/>
                  <a:pt x="647229" y="-781"/>
                  <a:pt x="659074" y="9"/>
                </a:cubicBezTo>
                <a:cubicBezTo>
                  <a:pt x="670919" y="799"/>
                  <a:pt x="734880" y="44229"/>
                  <a:pt x="749093" y="66339"/>
                </a:cubicBezTo>
                <a:cubicBezTo>
                  <a:pt x="763307" y="88449"/>
                  <a:pt x="745145" y="104241"/>
                  <a:pt x="744355" y="132668"/>
                </a:cubicBezTo>
                <a:cubicBezTo>
                  <a:pt x="743565" y="161095"/>
                  <a:pt x="714349" y="193470"/>
                  <a:pt x="744355" y="236900"/>
                </a:cubicBezTo>
                <a:cubicBezTo>
                  <a:pt x="774361" y="280330"/>
                  <a:pt x="897544" y="356135"/>
                  <a:pt x="924392" y="393248"/>
                </a:cubicBezTo>
                <a:cubicBezTo>
                  <a:pt x="951240" y="430361"/>
                  <a:pt x="908599" y="439047"/>
                  <a:pt x="905441" y="459578"/>
                </a:cubicBezTo>
                <a:cubicBezTo>
                  <a:pt x="902283" y="480109"/>
                  <a:pt x="905441" y="516432"/>
                  <a:pt x="905441" y="516432"/>
                </a:cubicBezTo>
                <a:lnTo>
                  <a:pt x="905441" y="516432"/>
                </a:lnTo>
                <a:cubicBezTo>
                  <a:pt x="888859" y="500639"/>
                  <a:pt x="800419" y="454840"/>
                  <a:pt x="805947" y="421675"/>
                </a:cubicBezTo>
                <a:cubicBezTo>
                  <a:pt x="811475" y="388510"/>
                  <a:pt x="945713" y="334815"/>
                  <a:pt x="938606" y="317443"/>
                </a:cubicBezTo>
                <a:cubicBezTo>
                  <a:pt x="931499" y="300071"/>
                  <a:pt x="804367" y="298492"/>
                  <a:pt x="763306" y="317443"/>
                </a:cubicBezTo>
                <a:cubicBezTo>
                  <a:pt x="722245" y="336394"/>
                  <a:pt x="674077" y="375087"/>
                  <a:pt x="692239" y="431151"/>
                </a:cubicBezTo>
                <a:cubicBezTo>
                  <a:pt x="710401" y="487215"/>
                  <a:pt x="862011" y="617506"/>
                  <a:pt x="872276" y="653829"/>
                </a:cubicBezTo>
                <a:cubicBezTo>
                  <a:pt x="882541" y="690152"/>
                  <a:pt x="768044" y="627771"/>
                  <a:pt x="753831" y="649091"/>
                </a:cubicBezTo>
                <a:cubicBezTo>
                  <a:pt x="739618" y="670411"/>
                  <a:pt x="770413" y="755692"/>
                  <a:pt x="786995" y="781750"/>
                </a:cubicBezTo>
                <a:cubicBezTo>
                  <a:pt x="803577" y="807808"/>
                  <a:pt x="862801" y="803860"/>
                  <a:pt x="853325" y="805439"/>
                </a:cubicBezTo>
                <a:cubicBezTo>
                  <a:pt x="843849" y="807018"/>
                  <a:pt x="742775" y="784909"/>
                  <a:pt x="730141" y="791226"/>
                </a:cubicBezTo>
                <a:cubicBezTo>
                  <a:pt x="717507" y="797543"/>
                  <a:pt x="793313" y="857556"/>
                  <a:pt x="777520" y="843342"/>
                </a:cubicBezTo>
                <a:cubicBezTo>
                  <a:pt x="761727" y="829129"/>
                  <a:pt x="659864" y="707524"/>
                  <a:pt x="635385" y="705945"/>
                </a:cubicBezTo>
                <a:cubicBezTo>
                  <a:pt x="610906" y="704366"/>
                  <a:pt x="653546" y="822811"/>
                  <a:pt x="630647" y="833866"/>
                </a:cubicBezTo>
                <a:cubicBezTo>
                  <a:pt x="607748" y="844921"/>
                  <a:pt x="542997" y="773853"/>
                  <a:pt x="497988" y="772274"/>
                </a:cubicBezTo>
                <a:cubicBezTo>
                  <a:pt x="452979" y="770695"/>
                  <a:pt x="410338" y="836234"/>
                  <a:pt x="360591" y="824390"/>
                </a:cubicBezTo>
                <a:cubicBezTo>
                  <a:pt x="310844" y="812546"/>
                  <a:pt x="243725" y="724106"/>
                  <a:pt x="199505" y="701207"/>
                </a:cubicBezTo>
                <a:cubicBezTo>
                  <a:pt x="155285" y="678308"/>
                  <a:pt x="122121" y="690153"/>
                  <a:pt x="95273" y="686994"/>
                </a:cubicBezTo>
                <a:cubicBezTo>
                  <a:pt x="68425" y="683835"/>
                  <a:pt x="38419" y="682256"/>
                  <a:pt x="38419" y="682256"/>
                </a:cubicBezTo>
                <a:cubicBezTo>
                  <a:pt x="28943" y="675149"/>
                  <a:pt x="21047" y="642774"/>
                  <a:pt x="38419" y="644353"/>
                </a:cubicBezTo>
                <a:cubicBezTo>
                  <a:pt x="55791" y="645932"/>
                  <a:pt x="122120" y="699627"/>
                  <a:pt x="142651" y="691731"/>
                </a:cubicBezTo>
                <a:cubicBezTo>
                  <a:pt x="163182" y="683835"/>
                  <a:pt x="176606" y="626192"/>
                  <a:pt x="161603" y="596975"/>
                </a:cubicBezTo>
                <a:cubicBezTo>
                  <a:pt x="146600" y="567759"/>
                  <a:pt x="52633" y="533804"/>
                  <a:pt x="52633" y="516432"/>
                </a:cubicBezTo>
                <a:cubicBezTo>
                  <a:pt x="52633" y="499060"/>
                  <a:pt x="170289" y="520380"/>
                  <a:pt x="161603" y="492743"/>
                </a:cubicBezTo>
                <a:cubicBezTo>
                  <a:pt x="152917" y="465106"/>
                  <a:pt x="9203" y="385352"/>
                  <a:pt x="517" y="350608"/>
                </a:cubicBezTo>
                <a:cubicBezTo>
                  <a:pt x="-8169" y="315864"/>
                  <a:pt x="95273" y="307968"/>
                  <a:pt x="109486" y="284279"/>
                </a:cubicBezTo>
                <a:cubicBezTo>
                  <a:pt x="123699" y="260590"/>
                  <a:pt x="65266" y="199787"/>
                  <a:pt x="85797" y="208473"/>
                </a:cubicBezTo>
                <a:cubicBezTo>
                  <a:pt x="106328" y="217159"/>
                  <a:pt x="196347" y="334025"/>
                  <a:pt x="213719" y="31270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756FA09-802E-524C-A230-D42F41FDC630}"/>
              </a:ext>
            </a:extLst>
          </p:cNvPr>
          <p:cNvSpPr/>
          <p:nvPr/>
        </p:nvSpPr>
        <p:spPr>
          <a:xfrm>
            <a:off x="10456057" y="3408919"/>
            <a:ext cx="774895" cy="7609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4" grpId="0"/>
      <p:bldP spid="2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63B0-832F-7F47-8D34-845999C0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Comment on the broken symmetries.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D4900-4036-EF4A-8049-815DEAC41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Notice that the winding symmetry is spontaneously broken both on the black hole phase and the highly excited string phase.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In both cases there is a winding condensate.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This is consistent with the suggestion that they could be continuously connected. 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E256-4197-F243-9C5F-D960954F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65917-8F5B-D648-AB65-1AFE59A81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black hole solution is good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The HP solution is good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Both have a non-zero classical entropy</a:t>
                </a:r>
                <a:endParaRPr lang="en-US" b="0" dirty="0"/>
              </a:p>
              <a:p>
                <a:r>
                  <a:rPr lang="en-US" dirty="0"/>
                  <a:t>Is there an interpolating solution ? </a:t>
                </a:r>
              </a:p>
              <a:p>
                <a:pPr lvl="1"/>
                <a:r>
                  <a:rPr lang="en-US" b="0" dirty="0"/>
                  <a:t>Classical solution of string th</a:t>
                </a:r>
                <a:r>
                  <a:rPr lang="en-US" dirty="0"/>
                  <a:t>eory</a:t>
                </a:r>
              </a:p>
              <a:p>
                <a:pPr lvl="1"/>
                <a:r>
                  <a:rPr lang="en-US" b="0" dirty="0"/>
                  <a:t>Described by a 2d CFT (The </a:t>
                </a:r>
                <a:r>
                  <a:rPr lang="en-US" b="0" dirty="0" err="1"/>
                  <a:t>worldsheet</a:t>
                </a:r>
                <a:r>
                  <a:rPr lang="en-US" b="0" dirty="0"/>
                  <a:t> CFT</a:t>
                </a:r>
                <a:r>
                  <a:rPr lang="en-US" b="0" baseline="-25000" dirty="0"/>
                  <a:t>4</a:t>
                </a:r>
                <a:r>
                  <a:rPr lang="en-US" b="0" dirty="0"/>
                  <a:t>).     CFT</a:t>
                </a:r>
                <a:r>
                  <a:rPr lang="en-US" b="0" baseline="-25000" dirty="0"/>
                  <a:t>4   </a:t>
                </a:r>
                <a:r>
                  <a:rPr lang="en-US" b="0" dirty="0"/>
                  <a:t>x CFT</a:t>
                </a:r>
                <a:r>
                  <a:rPr lang="en-US" b="0" baseline="-25000" dirty="0"/>
                  <a:t>6</a:t>
                </a:r>
                <a:endParaRPr lang="en-US" b="0" dirty="0"/>
              </a:p>
              <a:p>
                <a:pPr lvl="1"/>
                <a:r>
                  <a:rPr lang="en-US" dirty="0"/>
                  <a:t>With one 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165917-8F5B-D648-AB65-1AFE59A8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0F29E3-23AB-5341-B709-256D66D7D491}"/>
              </a:ext>
            </a:extLst>
          </p:cNvPr>
          <p:cNvCxnSpPr>
            <a:cxnSpLocks/>
          </p:cNvCxnSpPr>
          <p:nvPr/>
        </p:nvCxnSpPr>
        <p:spPr>
          <a:xfrm>
            <a:off x="2754928" y="6013108"/>
            <a:ext cx="7306608" cy="0"/>
          </a:xfrm>
          <a:prstGeom prst="line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A1CD02-FE68-7044-875C-7CD773A80DBA}"/>
              </a:ext>
            </a:extLst>
          </p:cNvPr>
          <p:cNvCxnSpPr>
            <a:cxnSpLocks/>
          </p:cNvCxnSpPr>
          <p:nvPr/>
        </p:nvCxnSpPr>
        <p:spPr>
          <a:xfrm>
            <a:off x="2745408" y="6013108"/>
            <a:ext cx="29783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1717DD-29D6-B349-B405-E60AA22AAF45}"/>
              </a:ext>
            </a:extLst>
          </p:cNvPr>
          <p:cNvCxnSpPr>
            <a:cxnSpLocks/>
          </p:cNvCxnSpPr>
          <p:nvPr/>
        </p:nvCxnSpPr>
        <p:spPr>
          <a:xfrm>
            <a:off x="5857875" y="6013108"/>
            <a:ext cx="4100512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BC3697-0ECD-E34E-9D9E-C44E0A1D966E}"/>
              </a:ext>
            </a:extLst>
          </p:cNvPr>
          <p:cNvSpPr txBox="1"/>
          <p:nvPr/>
        </p:nvSpPr>
        <p:spPr>
          <a:xfrm>
            <a:off x="7328210" y="61235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Black hole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B28DA-2252-F240-B6D0-93A299162765}"/>
              </a:ext>
            </a:extLst>
          </p:cNvPr>
          <p:cNvSpPr txBox="1"/>
          <p:nvPr/>
        </p:nvSpPr>
        <p:spPr>
          <a:xfrm>
            <a:off x="2670544" y="612002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A52E3-124D-CF4E-9767-563EDF8F0F61}"/>
              </a:ext>
            </a:extLst>
          </p:cNvPr>
          <p:cNvCxnSpPr>
            <a:cxnSpLocks/>
          </p:cNvCxnSpPr>
          <p:nvPr/>
        </p:nvCxnSpPr>
        <p:spPr>
          <a:xfrm flipV="1">
            <a:off x="2754928" y="5927380"/>
            <a:ext cx="0" cy="15240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2A76E-DD3D-2E4E-A15D-8F31F8FB81CF}"/>
                  </a:ext>
                </a:extLst>
              </p:cNvPr>
              <p:cNvSpPr txBox="1"/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12A76E-DD3D-2E4E-A15D-8F31F8FB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CC83A4B-9161-3040-B4C2-8190D2F3C59D}"/>
              </a:ext>
            </a:extLst>
          </p:cNvPr>
          <p:cNvSpPr txBox="1"/>
          <p:nvPr/>
        </p:nvSpPr>
        <p:spPr>
          <a:xfrm>
            <a:off x="3443434" y="6120026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Interpolating solution?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594E37-878D-F949-9434-F4A677A958A2}"/>
              </a:ext>
            </a:extLst>
          </p:cNvPr>
          <p:cNvSpPr/>
          <p:nvPr/>
        </p:nvSpPr>
        <p:spPr>
          <a:xfrm>
            <a:off x="7482588" y="4191995"/>
            <a:ext cx="699510" cy="46243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C2F8-6540-5B4D-BA46-F335366D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3039" y="35787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3D912-0031-AD40-BDE3-47F9C511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96" y="181447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 Consider black holes in weakly coupled string theory. </a:t>
            </a:r>
          </a:p>
          <a:p>
            <a:r>
              <a:rPr lang="en-US" dirty="0"/>
              <a:t>When the black hole size is close to the string scale, they are supposed to turn into highly excited strings. </a:t>
            </a:r>
          </a:p>
          <a:p>
            <a:r>
              <a:rPr lang="en-US" dirty="0"/>
              <a:t>We will discuss some aspects of this transition. </a:t>
            </a:r>
          </a:p>
          <a:p>
            <a:r>
              <a:rPr lang="en-US" dirty="0"/>
              <a:t>Surprisingly,  the situation is different in the heterotic and type II string cases. </a:t>
            </a:r>
          </a:p>
          <a:p>
            <a:r>
              <a:rPr lang="en-US" dirty="0"/>
              <a:t>We will discuss the implications for charged black holes.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03E5-B0A1-6F46-B0D3-41A91E43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No smooth interpolation for type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EE738-0125-1F40-9F7A-3DD275DE06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Consider a CFT quantity that is invariant under small deformations. </a:t>
                </a:r>
              </a:p>
              <a:p>
                <a:r>
                  <a:rPr lang="en-US" dirty="0"/>
                  <a:t>The Witten index of the (1,1) supersymmetric </a:t>
                </a:r>
                <a:r>
                  <a:rPr lang="en-US" dirty="0" err="1"/>
                  <a:t>worldsheet</a:t>
                </a:r>
                <a:r>
                  <a:rPr lang="en-US" dirty="0"/>
                  <a:t> CFT.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On the HP side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 . </m:t>
                    </m:r>
                  </m:oMath>
                </a14:m>
                <a:r>
                  <a:rPr lang="en-US" b="0" dirty="0"/>
                  <a:t>We can consider a flat space target space,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On the Black hole side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b="0" dirty="0"/>
                  <a:t>. Index for a sigma model is equal to the Euler characteristic of th</a:t>
                </a:r>
                <a:r>
                  <a:rPr lang="en-US" dirty="0"/>
                  <a:t>e target space. </a:t>
                </a:r>
                <a:endParaRPr lang="en-US" b="0" dirty="0"/>
              </a:p>
              <a:p>
                <a:r>
                  <a:rPr lang="en-US" dirty="0"/>
                  <a:t>Since they are different, there cannot be a continuous connection. 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9EE738-0125-1F40-9F7A-3DD275DE0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351338"/>
              </a:xfrm>
              <a:blipFill>
                <a:blip r:embed="rId2"/>
                <a:stretch>
                  <a:fillRect l="-1086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444FDB-AED1-474D-BE78-A2C844E8431B}"/>
              </a:ext>
            </a:extLst>
          </p:cNvPr>
          <p:cNvCxnSpPr>
            <a:cxnSpLocks/>
          </p:cNvCxnSpPr>
          <p:nvPr/>
        </p:nvCxnSpPr>
        <p:spPr>
          <a:xfrm>
            <a:off x="2754928" y="6013108"/>
            <a:ext cx="7306608" cy="0"/>
          </a:xfrm>
          <a:prstGeom prst="line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0A704-5CBB-8642-A300-53264528453A}"/>
              </a:ext>
            </a:extLst>
          </p:cNvPr>
          <p:cNvCxnSpPr>
            <a:cxnSpLocks/>
          </p:cNvCxnSpPr>
          <p:nvPr/>
        </p:nvCxnSpPr>
        <p:spPr>
          <a:xfrm>
            <a:off x="2745408" y="6013108"/>
            <a:ext cx="29783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6327D-AF92-544C-8886-988568AC6D5F}"/>
              </a:ext>
            </a:extLst>
          </p:cNvPr>
          <p:cNvCxnSpPr>
            <a:cxnSpLocks/>
          </p:cNvCxnSpPr>
          <p:nvPr/>
        </p:nvCxnSpPr>
        <p:spPr>
          <a:xfrm>
            <a:off x="5857875" y="6013108"/>
            <a:ext cx="4100512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B73A51-4E56-664D-AE35-E4DA9019114E}"/>
              </a:ext>
            </a:extLst>
          </p:cNvPr>
          <p:cNvSpPr txBox="1"/>
          <p:nvPr/>
        </p:nvSpPr>
        <p:spPr>
          <a:xfrm>
            <a:off x="7328210" y="61235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Black hole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FB67E-A8B4-AD42-B2E3-1B232ACF89EF}"/>
              </a:ext>
            </a:extLst>
          </p:cNvPr>
          <p:cNvSpPr txBox="1"/>
          <p:nvPr/>
        </p:nvSpPr>
        <p:spPr>
          <a:xfrm>
            <a:off x="2670544" y="612002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BBBE7-8481-4C4A-A088-D7665B3A794F}"/>
              </a:ext>
            </a:extLst>
          </p:cNvPr>
          <p:cNvCxnSpPr>
            <a:cxnSpLocks/>
          </p:cNvCxnSpPr>
          <p:nvPr/>
        </p:nvCxnSpPr>
        <p:spPr>
          <a:xfrm flipV="1">
            <a:off x="2754928" y="5927380"/>
            <a:ext cx="0" cy="15240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35275-827E-9842-9FA2-0A8E4892B302}"/>
                  </a:ext>
                </a:extLst>
              </p:cNvPr>
              <p:cNvSpPr txBox="1"/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D35275-827E-9842-9FA2-0A8E4892B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F313EB-8BF1-8A4A-A4D9-7DB356BC5E42}"/>
              </a:ext>
            </a:extLst>
          </p:cNvPr>
          <p:cNvSpPr txBox="1"/>
          <p:nvPr/>
        </p:nvSpPr>
        <p:spPr>
          <a:xfrm>
            <a:off x="4125388" y="5676901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4583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4FF8-41C8-4947-B323-B6A1C2A3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Heterotic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A41B9-1355-AA43-B874-828E20337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have a (1,0) CFT. </a:t>
            </a:r>
          </a:p>
          <a:p>
            <a:r>
              <a:rPr lang="en-US" dirty="0"/>
              <a:t>The index can also be computed and it is equal to zero on both sides. </a:t>
            </a:r>
          </a:p>
          <a:p>
            <a:r>
              <a:rPr lang="en-US" dirty="0"/>
              <a:t>Other known invariants are also the same. </a:t>
            </a:r>
          </a:p>
          <a:p>
            <a:r>
              <a:rPr lang="en-US" dirty="0"/>
              <a:t>There is a linear sigma model analysis which suggests that they continuously connected.  </a:t>
            </a:r>
          </a:p>
        </p:txBody>
      </p:sp>
    </p:spTree>
    <p:extLst>
      <p:ext uri="{BB962C8B-B14F-4D97-AF65-F5344CB8AC3E}">
        <p14:creationId xmlns:p14="http://schemas.microsoft.com/office/powerpoint/2010/main" val="20909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2D6D-3289-9040-9D2D-F705BD4F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Heterotic linear sigma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BD4C-2E0F-A248-88B3-4D0EFBCC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the </a:t>
            </a:r>
            <a:r>
              <a:rPr lang="en-US" dirty="0" err="1"/>
              <a:t>worldsheet</a:t>
            </a:r>
            <a:r>
              <a:rPr lang="en-US" dirty="0"/>
              <a:t> CFT as the IR limit of a simpler problem involving free fields + a potential.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C82D80-B6F5-FB4C-B7E3-2D6C082A2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64040"/>
            <a:ext cx="7910513" cy="729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5AAF4-5A1E-874B-93B7-208698981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4328614"/>
            <a:ext cx="4048125" cy="437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FE7D3-7A09-8F45-A939-A5349F4E9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88" y="4342403"/>
            <a:ext cx="4546299" cy="35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AF7D2-FA00-1F49-B77F-2DFFB24487A7}"/>
                  </a:ext>
                </a:extLst>
              </p:cNvPr>
              <p:cNvSpPr txBox="1"/>
              <p:nvPr/>
            </p:nvSpPr>
            <p:spPr>
              <a:xfrm>
                <a:off x="6096000" y="5193683"/>
                <a:ext cx="3298211" cy="1387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  </a:t>
                </a:r>
                <a:r>
                  <a:rPr lang="en-US" b="0" dirty="0">
                    <a:sym typeface="Wingdings" pitchFamily="2" charset="2"/>
                  </a:rPr>
                  <a:t> HP topology</a:t>
                </a:r>
              </a:p>
              <a:p>
                <a:endParaRPr lang="en-US" b="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ym typeface="Wingdings" pitchFamily="2" charset="2"/>
                  </a:rPr>
                  <a:t> Black hole topology</a:t>
                </a:r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AF7D2-FA00-1F49-B77F-2DFFB244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93683"/>
                <a:ext cx="3298211" cy="1387559"/>
              </a:xfrm>
              <a:prstGeom prst="rect">
                <a:avLst/>
              </a:prstGeom>
              <a:blipFill>
                <a:blip r:embed="rId5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EB78819-172F-744A-A047-CF86F46075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50" y="5301166"/>
            <a:ext cx="2901804" cy="437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73A70D-6E21-2E4A-B95F-2577885DC663}"/>
              </a:ext>
            </a:extLst>
          </p:cNvPr>
          <p:cNvSpPr txBox="1"/>
          <p:nvPr/>
        </p:nvSpPr>
        <p:spPr>
          <a:xfrm>
            <a:off x="1500188" y="6492875"/>
            <a:ext cx="979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we vary the parameters the classical vacuum manifold similar to the HP or the  black hole topology. </a:t>
            </a:r>
          </a:p>
        </p:txBody>
      </p:sp>
    </p:spTree>
    <p:extLst>
      <p:ext uri="{BB962C8B-B14F-4D97-AF65-F5344CB8AC3E}">
        <p14:creationId xmlns:p14="http://schemas.microsoft.com/office/powerpoint/2010/main" val="12024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36943F-07B5-E048-A6BD-3340BC77C0B2}"/>
              </a:ext>
            </a:extLst>
          </p:cNvPr>
          <p:cNvSpPr txBox="1"/>
          <p:nvPr/>
        </p:nvSpPr>
        <p:spPr>
          <a:xfrm>
            <a:off x="1143000" y="243245"/>
            <a:ext cx="233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fields + potential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AF2FEA-F669-794E-B417-5EF3D697F0CF}"/>
              </a:ext>
            </a:extLst>
          </p:cNvPr>
          <p:cNvCxnSpPr>
            <a:cxnSpLocks/>
          </p:cNvCxnSpPr>
          <p:nvPr/>
        </p:nvCxnSpPr>
        <p:spPr>
          <a:xfrm flipH="1">
            <a:off x="1609726" y="714732"/>
            <a:ext cx="4762" cy="31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C12B42-62FC-5F41-A75E-C0CF0D492C40}"/>
              </a:ext>
            </a:extLst>
          </p:cNvPr>
          <p:cNvSpPr txBox="1"/>
          <p:nvPr/>
        </p:nvSpPr>
        <p:spPr>
          <a:xfrm>
            <a:off x="994690" y="1158360"/>
            <a:ext cx="401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vacuum manifold given by W =0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053731-C690-0145-B102-612CE0F37513}"/>
              </a:ext>
            </a:extLst>
          </p:cNvPr>
          <p:cNvCxnSpPr>
            <a:cxnSpLocks/>
          </p:cNvCxnSpPr>
          <p:nvPr/>
        </p:nvCxnSpPr>
        <p:spPr>
          <a:xfrm>
            <a:off x="1609726" y="1527692"/>
            <a:ext cx="0" cy="415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2A7A8BE-36C6-E94F-98E3-59F11570F570}"/>
              </a:ext>
            </a:extLst>
          </p:cNvPr>
          <p:cNvSpPr txBox="1"/>
          <p:nvPr/>
        </p:nvSpPr>
        <p:spPr>
          <a:xfrm>
            <a:off x="1746787" y="1621989"/>
            <a:ext cx="652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to a CFT ,  metric is adjusted. (we did not analyze this in detail)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B6B4A-3D05-CF46-A604-F00FAD32AC39}"/>
              </a:ext>
            </a:extLst>
          </p:cNvPr>
          <p:cNvSpPr txBox="1"/>
          <p:nvPr/>
        </p:nvSpPr>
        <p:spPr>
          <a:xfrm>
            <a:off x="1252968" y="207347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AF18BE-D775-E744-800A-3848E5FCE2A8}"/>
                  </a:ext>
                </a:extLst>
              </p:cNvPr>
              <p:cNvSpPr txBox="1"/>
              <p:nvPr/>
            </p:nvSpPr>
            <p:spPr>
              <a:xfrm>
                <a:off x="371476" y="2698819"/>
                <a:ext cx="1156096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3 parameters in the UV theory: </a:t>
                </a:r>
                <a:r>
                  <a:rPr lang="en-US" dirty="0" err="1">
                    <a:solidFill>
                      <a:srgbClr val="0070C0"/>
                    </a:solidFill>
                  </a:rPr>
                  <a:t>a,b,c</a:t>
                </a:r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In IR theory we expect: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 	- One marginal parameter: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	-  One </a:t>
                </a:r>
                <a:r>
                  <a:rPr lang="en-US" b="0" dirty="0">
                    <a:solidFill>
                      <a:srgbClr val="0070C0"/>
                    </a:solidFill>
                  </a:rPr>
                  <a:t>relevant parameter</a:t>
                </a:r>
                <a:r>
                  <a:rPr lang="en-US" dirty="0">
                    <a:solidFill>
                      <a:srgbClr val="0070C0"/>
                    </a:solidFill>
                  </a:rPr>
                  <a:t>.  </a:t>
                </a:r>
                <a:r>
                  <a:rPr lang="en-US" sz="1600" dirty="0">
                    <a:solidFill>
                      <a:srgbClr val="0070C0"/>
                    </a:solidFill>
                  </a:rPr>
                  <a:t>(This is because both the black hole and the HP solutions have one negative mode.)</a:t>
                </a:r>
                <a:r>
                  <a:rPr lang="en-US" sz="1600" b="0" dirty="0">
                    <a:solidFill>
                      <a:srgbClr val="0070C0"/>
                    </a:solidFill>
                  </a:rPr>
                  <a:t> </a:t>
                </a:r>
                <a:r>
                  <a:rPr lang="en-US" b="0" dirty="0">
                    <a:solidFill>
                      <a:srgbClr val="0070C0"/>
                    </a:solidFill>
                  </a:rPr>
                  <a:t>So one 	    combination of a, b, c should be fine tuned.</a:t>
                </a: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	- We e</a:t>
                </a:r>
                <a:r>
                  <a:rPr lang="en-US" dirty="0">
                    <a:solidFill>
                      <a:srgbClr val="0070C0"/>
                    </a:solidFill>
                  </a:rPr>
                  <a:t>xpect that the third parameter is irrelevant, but we did not check it explicitly. </a:t>
                </a:r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AF18BE-D775-E744-800A-3848E5FCE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6" y="2698819"/>
                <a:ext cx="11560968" cy="2031325"/>
              </a:xfrm>
              <a:prstGeom prst="rect">
                <a:avLst/>
              </a:prstGeom>
              <a:blipFill>
                <a:blip r:embed="rId2"/>
                <a:stretch>
                  <a:fillRect l="-439" t="-124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AC87C03-8459-FA40-ABBC-30107985CC57}"/>
              </a:ext>
            </a:extLst>
          </p:cNvPr>
          <p:cNvSpPr txBox="1"/>
          <p:nvPr/>
        </p:nvSpPr>
        <p:spPr>
          <a:xfrm>
            <a:off x="259556" y="4730144"/>
            <a:ext cx="1167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we vary the parameters nothing special happens when  b-c/a=0. There is no new branch appearing there. So we expect that the flow to an IR CFT does not show any surprise. </a:t>
            </a:r>
          </a:p>
          <a:p>
            <a:r>
              <a:rPr lang="en-US" sz="2000" dirty="0"/>
              <a:t>In the intermediate stage the two theories are continuously connected, after we flow all the way to the IR we expect that to be the case too, but this is not a proof. We view it simply as an indication for a continuous connection.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CC72B4-BBE9-C445-99E0-E2E76DF52101}"/>
              </a:ext>
            </a:extLst>
          </p:cNvPr>
          <p:cNvSpPr txBox="1"/>
          <p:nvPr/>
        </p:nvSpPr>
        <p:spPr>
          <a:xfrm>
            <a:off x="299805" y="24324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FD97E-B9D6-E141-8313-9FD436B89E6E}"/>
              </a:ext>
            </a:extLst>
          </p:cNvPr>
          <p:cNvSpPr txBox="1"/>
          <p:nvPr/>
        </p:nvSpPr>
        <p:spPr>
          <a:xfrm>
            <a:off x="371476" y="207347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IR</a:t>
            </a:r>
          </a:p>
        </p:txBody>
      </p:sp>
    </p:spTree>
    <p:extLst>
      <p:ext uri="{BB962C8B-B14F-4D97-AF65-F5344CB8AC3E}">
        <p14:creationId xmlns:p14="http://schemas.microsoft.com/office/powerpoint/2010/main" val="16455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2D6D-3289-9040-9D2D-F705BD4F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Type II linear sigma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BBD4C-2E0F-A248-88B3-4D0EFBCC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the CFT as the IR limit of a simpler problem involving free fields + a potential.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5AAF4-5A1E-874B-93B7-20869898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4328614"/>
            <a:ext cx="4048125" cy="437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FE7D3-7A09-8F45-A939-A5349F4E9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88" y="4342403"/>
            <a:ext cx="4546299" cy="350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AF7D2-FA00-1F49-B77F-2DFFB24487A7}"/>
                  </a:ext>
                </a:extLst>
              </p:cNvPr>
              <p:cNvSpPr txBox="1"/>
              <p:nvPr/>
            </p:nvSpPr>
            <p:spPr>
              <a:xfrm>
                <a:off x="6096000" y="5193683"/>
                <a:ext cx="3298211" cy="1387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  </a:t>
                </a:r>
                <a:r>
                  <a:rPr lang="en-US" b="0" dirty="0">
                    <a:sym typeface="Wingdings" pitchFamily="2" charset="2"/>
                  </a:rPr>
                  <a:t> HP topology</a:t>
                </a:r>
              </a:p>
              <a:p>
                <a:endParaRPr lang="en-US" b="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ym typeface="Wingdings" pitchFamily="2" charset="2"/>
                  </a:rPr>
                  <a:t> Black hole topology</a:t>
                </a:r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EAF7D2-FA00-1F49-B77F-2DFFB244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93683"/>
                <a:ext cx="3298211" cy="1387559"/>
              </a:xfrm>
              <a:prstGeom prst="rect">
                <a:avLst/>
              </a:prstGeom>
              <a:blipFill>
                <a:blip r:embed="rId4"/>
                <a:stretch>
                  <a:fillRect r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EB78819-172F-744A-A047-CF86F4607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550" y="5301166"/>
            <a:ext cx="2901804" cy="437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379F8-B743-EB46-9D37-168CE59D4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79249"/>
            <a:ext cx="8210797" cy="917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F42370-E801-6B47-A2AA-81FE9D7FA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326" y="3932038"/>
            <a:ext cx="1343337" cy="2386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620D4D-C578-BE4A-AB84-23FCA86D6E09}"/>
              </a:ext>
            </a:extLst>
          </p:cNvPr>
          <p:cNvSpPr txBox="1"/>
          <p:nvPr/>
        </p:nvSpPr>
        <p:spPr>
          <a:xfrm>
            <a:off x="3198391" y="3831385"/>
            <a:ext cx="21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is a new </a:t>
            </a:r>
            <a:r>
              <a:rPr lang="en-US" dirty="0" err="1"/>
              <a:t>superfield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2DDC-0800-B144-9E49-C360705023D8}"/>
                  </a:ext>
                </a:extLst>
              </p:cNvPr>
              <p:cNvSpPr txBox="1"/>
              <p:nvPr/>
            </p:nvSpPr>
            <p:spPr>
              <a:xfrm>
                <a:off x="1314326" y="6377530"/>
                <a:ext cx="6878165" cy="679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When b-c/a =0 , a new classical branch appears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≠0,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4A92DDC-0800-B144-9E49-C36070502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26" y="6377530"/>
                <a:ext cx="6878165" cy="679930"/>
              </a:xfrm>
              <a:prstGeom prst="rect">
                <a:avLst/>
              </a:prstGeom>
              <a:blipFill>
                <a:blip r:embed="rId8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C388AF-B3BF-C143-9332-C77494F17F6E}"/>
                  </a:ext>
                </a:extLst>
              </p:cNvPr>
              <p:cNvSpPr txBox="1"/>
              <p:nvPr/>
            </p:nvSpPr>
            <p:spPr>
              <a:xfrm>
                <a:off x="1078985" y="5640107"/>
                <a:ext cx="1153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C388AF-B3BF-C143-9332-C77494F17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85" y="5640107"/>
                <a:ext cx="115357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2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D8EBDF-8CF8-E34C-9136-8505C6C4094B}"/>
              </a:ext>
            </a:extLst>
          </p:cNvPr>
          <p:cNvSpPr txBox="1"/>
          <p:nvPr/>
        </p:nvSpPr>
        <p:spPr>
          <a:xfrm>
            <a:off x="328333" y="332509"/>
            <a:ext cx="11826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this classical P branch a </a:t>
            </a:r>
            <a:r>
              <a:rPr lang="en-US" dirty="0" err="1"/>
              <a:t>superpotential</a:t>
            </a:r>
            <a:r>
              <a:rPr lang="en-US" dirty="0"/>
              <a:t> is generated.  Depending on the sign of b-c/a we do or do not have isolated </a:t>
            </a:r>
            <a:r>
              <a:rPr lang="en-US" dirty="0" err="1"/>
              <a:t>vacua</a:t>
            </a:r>
            <a:r>
              <a:rPr lang="en-US" dirty="0"/>
              <a:t> </a:t>
            </a:r>
          </a:p>
          <a:p>
            <a:r>
              <a:rPr lang="en-US" dirty="0"/>
              <a:t> on this branch. </a:t>
            </a:r>
          </a:p>
          <a:p>
            <a:endParaRPr lang="en-US" dirty="0"/>
          </a:p>
          <a:p>
            <a:r>
              <a:rPr lang="en-US" dirty="0"/>
              <a:t>These isolated </a:t>
            </a:r>
            <a:r>
              <a:rPr lang="en-US" dirty="0" err="1"/>
              <a:t>vacua</a:t>
            </a:r>
            <a:r>
              <a:rPr lang="en-US" dirty="0"/>
              <a:t> are massive. </a:t>
            </a:r>
          </a:p>
          <a:p>
            <a:endParaRPr lang="en-US" dirty="0"/>
          </a:p>
          <a:p>
            <a:r>
              <a:rPr lang="en-US" dirty="0"/>
              <a:t>Now the index has the same value on both sides, in the full UV theory. </a:t>
            </a:r>
          </a:p>
          <a:p>
            <a:endParaRPr lang="en-US" dirty="0"/>
          </a:p>
          <a:p>
            <a:r>
              <a:rPr lang="en-US" dirty="0"/>
              <a:t>What happens is that the UV theory flows in the IR to a CFT + isolated massive </a:t>
            </a:r>
            <a:r>
              <a:rPr lang="en-US" dirty="0" err="1"/>
              <a:t>vacua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523FD-4BBD-204B-9EDA-1CF06D960E67}"/>
              </a:ext>
            </a:extLst>
          </p:cNvPr>
          <p:cNvSpPr txBox="1"/>
          <p:nvPr/>
        </p:nvSpPr>
        <p:spPr>
          <a:xfrm>
            <a:off x="1523011" y="2962695"/>
            <a:ext cx="233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fields + potential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2FD1C-C312-5140-BE50-2C50954FF6B5}"/>
              </a:ext>
            </a:extLst>
          </p:cNvPr>
          <p:cNvCxnSpPr>
            <a:cxnSpLocks/>
          </p:cNvCxnSpPr>
          <p:nvPr/>
        </p:nvCxnSpPr>
        <p:spPr>
          <a:xfrm flipH="1">
            <a:off x="1989737" y="3434182"/>
            <a:ext cx="4762" cy="313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9252BDB-1ED2-C94B-A93A-21D0F7FF098A}"/>
              </a:ext>
            </a:extLst>
          </p:cNvPr>
          <p:cNvSpPr txBox="1"/>
          <p:nvPr/>
        </p:nvSpPr>
        <p:spPr>
          <a:xfrm>
            <a:off x="1374701" y="3877810"/>
            <a:ext cx="401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vacuum manifold given by W =0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FD2B82-E441-6A42-AC8B-8ED5248BEA41}"/>
              </a:ext>
            </a:extLst>
          </p:cNvPr>
          <p:cNvCxnSpPr>
            <a:cxnSpLocks/>
          </p:cNvCxnSpPr>
          <p:nvPr/>
        </p:nvCxnSpPr>
        <p:spPr>
          <a:xfrm>
            <a:off x="1989737" y="4247142"/>
            <a:ext cx="0" cy="415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3F8ED09-8072-B645-B806-3EFAC38FA9CD}"/>
              </a:ext>
            </a:extLst>
          </p:cNvPr>
          <p:cNvSpPr txBox="1"/>
          <p:nvPr/>
        </p:nvSpPr>
        <p:spPr>
          <a:xfrm>
            <a:off x="2126798" y="4341439"/>
            <a:ext cx="652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to a CFT ,  metric is adjusted. (we did not analyze this in detail)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75FFD-5633-3549-A28C-B61C731CDD80}"/>
              </a:ext>
            </a:extLst>
          </p:cNvPr>
          <p:cNvSpPr txBox="1"/>
          <p:nvPr/>
        </p:nvSpPr>
        <p:spPr>
          <a:xfrm>
            <a:off x="1632979" y="4792925"/>
            <a:ext cx="3069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CFT  + possible massive </a:t>
            </a:r>
            <a:r>
              <a:rPr lang="en-US" dirty="0" err="1"/>
              <a:t>vacua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83673-B878-CC46-A29B-43C32F71BE3C}"/>
              </a:ext>
            </a:extLst>
          </p:cNvPr>
          <p:cNvSpPr txBox="1"/>
          <p:nvPr/>
        </p:nvSpPr>
        <p:spPr>
          <a:xfrm>
            <a:off x="679816" y="29626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5C584A-6C07-0F41-8E86-DB84B28EFE23}"/>
              </a:ext>
            </a:extLst>
          </p:cNvPr>
          <p:cNvSpPr txBox="1"/>
          <p:nvPr/>
        </p:nvSpPr>
        <p:spPr>
          <a:xfrm>
            <a:off x="751487" y="479292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FC604-63EA-2F48-BE0D-FBDDCDAC36F3}"/>
              </a:ext>
            </a:extLst>
          </p:cNvPr>
          <p:cNvSpPr txBox="1"/>
          <p:nvPr/>
        </p:nvSpPr>
        <p:spPr>
          <a:xfrm>
            <a:off x="3167598" y="5401966"/>
            <a:ext cx="337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Appear only for one sign of b-c/a.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9F1813-E0AB-494D-A48E-BB7D610879D7}"/>
              </a:ext>
            </a:extLst>
          </p:cNvPr>
          <p:cNvCxnSpPr>
            <a:cxnSpLocks/>
          </p:cNvCxnSpPr>
          <p:nvPr/>
        </p:nvCxnSpPr>
        <p:spPr>
          <a:xfrm flipV="1">
            <a:off x="3503221" y="5032634"/>
            <a:ext cx="0" cy="43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0C6448-F241-8C43-BD53-8447278600AD}"/>
              </a:ext>
            </a:extLst>
          </p:cNvPr>
          <p:cNvSpPr txBox="1"/>
          <p:nvPr/>
        </p:nvSpPr>
        <p:spPr>
          <a:xfrm>
            <a:off x="751488" y="6092042"/>
            <a:ext cx="1118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Index of the full theory is the same for both signs of b-c/a. But the index of the CFT part in the IR is different due to the extra massive </a:t>
            </a:r>
            <a:r>
              <a:rPr lang="en-US" dirty="0" err="1"/>
              <a:t>vacua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61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34C2-28F9-9547-8AB7-6F03E5C3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20" y="12761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Index and D-branes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55707-4C07-2B46-948F-6CAA56D57349}"/>
              </a:ext>
            </a:extLst>
          </p:cNvPr>
          <p:cNvSpPr txBox="1"/>
          <p:nvPr/>
        </p:nvSpPr>
        <p:spPr>
          <a:xfrm>
            <a:off x="380010" y="1864426"/>
            <a:ext cx="11782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some D-branes that exist on the HP side but not the BH side and vice versa. </a:t>
            </a:r>
          </a:p>
          <a:p>
            <a:endParaRPr lang="en-US" dirty="0"/>
          </a:p>
          <a:p>
            <a:r>
              <a:rPr lang="en-US" dirty="0"/>
              <a:t>For example, a D0 brane localized at the origin and wrapping the time circle exists on the HP side. </a:t>
            </a:r>
          </a:p>
          <a:p>
            <a:endParaRPr lang="en-US" dirty="0"/>
          </a:p>
          <a:p>
            <a:r>
              <a:rPr lang="en-US" dirty="0"/>
              <a:t>There is no such brane on the black hole side (the Euclidean time circle is contractible)</a:t>
            </a:r>
          </a:p>
          <a:p>
            <a:endParaRPr lang="en-US" dirty="0"/>
          </a:p>
          <a:p>
            <a:r>
              <a:rPr lang="en-US" dirty="0"/>
              <a:t>These branes generate some fluxes at infinity. On the black hole side the flux is carried as an electrically charged black hole, </a:t>
            </a:r>
          </a:p>
          <a:p>
            <a:r>
              <a:rPr lang="en-US" dirty="0"/>
              <a:t>without an explicit brane source.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2B3537-461D-8C4B-B60C-AB42706D0D2E}"/>
              </a:ext>
            </a:extLst>
          </p:cNvPr>
          <p:cNvCxnSpPr>
            <a:cxnSpLocks/>
          </p:cNvCxnSpPr>
          <p:nvPr/>
        </p:nvCxnSpPr>
        <p:spPr>
          <a:xfrm>
            <a:off x="2754928" y="6013108"/>
            <a:ext cx="7306608" cy="0"/>
          </a:xfrm>
          <a:prstGeom prst="line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B25E6-F60B-A742-BD6D-0010DFD2D3DE}"/>
              </a:ext>
            </a:extLst>
          </p:cNvPr>
          <p:cNvCxnSpPr>
            <a:cxnSpLocks/>
          </p:cNvCxnSpPr>
          <p:nvPr/>
        </p:nvCxnSpPr>
        <p:spPr>
          <a:xfrm>
            <a:off x="2745408" y="6013108"/>
            <a:ext cx="297830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E3C2CD-99E8-5147-884A-E1764D5EF069}"/>
              </a:ext>
            </a:extLst>
          </p:cNvPr>
          <p:cNvCxnSpPr>
            <a:cxnSpLocks/>
          </p:cNvCxnSpPr>
          <p:nvPr/>
        </p:nvCxnSpPr>
        <p:spPr>
          <a:xfrm>
            <a:off x="5857875" y="6013108"/>
            <a:ext cx="4100512" cy="0"/>
          </a:xfrm>
          <a:prstGeom prst="line">
            <a:avLst/>
          </a:prstGeom>
          <a:ln w="603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D839BD-64F9-D44E-8F5D-772F9AB9E5BD}"/>
              </a:ext>
            </a:extLst>
          </p:cNvPr>
          <p:cNvSpPr txBox="1"/>
          <p:nvPr/>
        </p:nvSpPr>
        <p:spPr>
          <a:xfrm>
            <a:off x="7328210" y="61235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Black hole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6AB2A-9F36-714E-B3B9-C9F8319C924E}"/>
              </a:ext>
            </a:extLst>
          </p:cNvPr>
          <p:cNvSpPr txBox="1"/>
          <p:nvPr/>
        </p:nvSpPr>
        <p:spPr>
          <a:xfrm>
            <a:off x="2670544" y="612002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CD9DB-DD5B-8049-9E56-92C89D9CFA43}"/>
              </a:ext>
            </a:extLst>
          </p:cNvPr>
          <p:cNvCxnSpPr>
            <a:cxnSpLocks/>
          </p:cNvCxnSpPr>
          <p:nvPr/>
        </p:nvCxnSpPr>
        <p:spPr>
          <a:xfrm flipV="1">
            <a:off x="2754928" y="5927380"/>
            <a:ext cx="0" cy="152400"/>
          </a:xfrm>
          <a:prstGeom prst="line">
            <a:avLst/>
          </a:prstGeom>
          <a:ln w="603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8AEB91-F39B-FD45-B85B-F9FBAFF832B5}"/>
                  </a:ext>
                </a:extLst>
              </p:cNvPr>
              <p:cNvSpPr txBox="1"/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8AEB91-F39B-FD45-B85B-F9FBAFF83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373" y="5554613"/>
                <a:ext cx="60272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2C75F15-E74B-8845-8E5C-A66B867E5C58}"/>
              </a:ext>
            </a:extLst>
          </p:cNvPr>
          <p:cNvSpPr txBox="1"/>
          <p:nvPr/>
        </p:nvSpPr>
        <p:spPr>
          <a:xfrm>
            <a:off x="4125388" y="5676901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6565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EE98-8823-8644-820D-D3FC4E045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6" y="-2540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 curiosity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59A92-F1FE-AD40-B2CD-03B5DAD03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756"/>
            <a:ext cx="10515600" cy="4351338"/>
          </a:xfrm>
        </p:spPr>
        <p:txBody>
          <a:bodyPr/>
          <a:lstStyle/>
          <a:p>
            <a:r>
              <a:rPr lang="en-US" dirty="0"/>
              <a:t>The on shell action of classical string theory solutions is purely given by a boundary term.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0DFDF3-7A73-9441-9C4F-1DCC42D5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6" y="2229517"/>
            <a:ext cx="4449131" cy="689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D5D521-1D66-CD4D-ABB3-874DB930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151" y="2422707"/>
            <a:ext cx="5849849" cy="1150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E4EDE-D261-674F-82DD-C85CC2674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118" y="7227888"/>
            <a:ext cx="500380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90655-0831-094A-83DF-24F84137E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28" y="3606501"/>
            <a:ext cx="3440379" cy="618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9B225-3A42-DA45-B60D-65515855B33F}"/>
                  </a:ext>
                </a:extLst>
              </p:cNvPr>
              <p:cNvSpPr txBox="1"/>
              <p:nvPr/>
            </p:nvSpPr>
            <p:spPr>
              <a:xfrm>
                <a:off x="838200" y="4438290"/>
                <a:ext cx="9829800" cy="206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dirty="0"/>
                  <a:t>  depend on the solution. </a:t>
                </a:r>
              </a:p>
              <a:p>
                <a:endParaRPr lang="en-US" dirty="0"/>
              </a:p>
              <a:p>
                <a:r>
                  <a:rPr lang="en-US" dirty="0"/>
                  <a:t>It is true to all orders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due to the overall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en-US" b="0" dirty="0"/>
                  <a:t> dependence of the action on the </a:t>
                </a:r>
                <a:r>
                  <a:rPr lang="en-US" b="0" dirty="0" err="1"/>
                  <a:t>dilaton</a:t>
                </a:r>
                <a:r>
                  <a:rPr lang="en-US" b="0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This is not true for some Einstein gravity + higher derivative corrections, as in M-theory.</a:t>
                </a:r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19B225-3A42-DA45-B60D-65515855B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38290"/>
                <a:ext cx="9829800" cy="2066720"/>
              </a:xfrm>
              <a:prstGeom prst="rect">
                <a:avLst/>
              </a:prstGeom>
              <a:blipFill>
                <a:blip r:embed="rId6"/>
                <a:stretch>
                  <a:fillRect l="-64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AD060908-1FF2-7643-BB43-208F3469F9A2}"/>
              </a:ext>
            </a:extLst>
          </p:cNvPr>
          <p:cNvSpPr/>
          <p:nvPr/>
        </p:nvSpPr>
        <p:spPr>
          <a:xfrm>
            <a:off x="7532059" y="2469328"/>
            <a:ext cx="373205" cy="3353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87F8-E875-2B47-AAFA-DBBA6CD6991D}"/>
              </a:ext>
            </a:extLst>
          </p:cNvPr>
          <p:cNvSpPr/>
          <p:nvPr/>
        </p:nvSpPr>
        <p:spPr>
          <a:xfrm>
            <a:off x="11471997" y="2919050"/>
            <a:ext cx="373205" cy="33530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80C89-5D3F-034E-93F2-FD13CE296D64}"/>
              </a:ext>
            </a:extLst>
          </p:cNvPr>
          <p:cNvSpPr txBox="1"/>
          <p:nvPr/>
        </p:nvSpPr>
        <p:spPr>
          <a:xfrm>
            <a:off x="9926073" y="1580173"/>
            <a:ext cx="173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Kazakov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Tseytlin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17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B77D-ADBF-7C46-94E7-CBE1480A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80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Charged black holes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8DB04-F095-1240-B402-72E37C9116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9588" y="1147762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the internal theory has a circle </a:t>
                </a:r>
                <a:r>
                  <a:rPr lang="en-US" dirty="0">
                    <a:sym typeface="Wingdings" pitchFamily="2" charset="2"/>
                  </a:rPr>
                  <a:t> we can have black hole with momentum and fundamental string winding charges on this extra circle. </a:t>
                </a:r>
              </a:p>
              <a:p>
                <a:r>
                  <a:rPr lang="en-US" dirty="0">
                    <a:sym typeface="Wingdings" pitchFamily="2" charset="2"/>
                  </a:rPr>
                  <a:t>These solutions are obtained from a  solution generating transformation that is a symmetry of the </a:t>
                </a:r>
                <a:r>
                  <a:rPr lang="en-US" dirty="0" err="1">
                    <a:sym typeface="Wingdings" pitchFamily="2" charset="2"/>
                  </a:rPr>
                  <a:t>worldsheet</a:t>
                </a:r>
                <a:r>
                  <a:rPr lang="en-US" dirty="0">
                    <a:sym typeface="Wingdings" pitchFamily="2" charset="2"/>
                  </a:rPr>
                  <a:t> CFT. </a:t>
                </a:r>
              </a:p>
              <a:p>
                <a:r>
                  <a:rPr lang="en-US" dirty="0">
                    <a:sym typeface="Wingdings" pitchFamily="2" charset="2"/>
                  </a:rPr>
                  <a:t>Given the uncharged seed solution  obtain the charged solution. </a:t>
                </a:r>
              </a:p>
              <a:p>
                <a:r>
                  <a:rPr lang="en-US" dirty="0">
                    <a:sym typeface="Wingdings" pitchFamily="2" charset="2"/>
                  </a:rPr>
                  <a:t>Thermodynamics of uncharged solution  thermodynamics of charged solution. </a:t>
                </a:r>
              </a:p>
              <a:p>
                <a:r>
                  <a:rPr lang="en-US" dirty="0">
                    <a:sym typeface="Wingdings" pitchFamily="2" charset="2"/>
                  </a:rPr>
                  <a:t>We only need to know the asymptotic form of the uncharged solution. 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All these statements are to all orders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.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The transformations are different in the type II vs. the heterotic string.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E8DB04-F095-1240-B402-72E37C911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8" y="1147762"/>
                <a:ext cx="10515600" cy="4351338"/>
              </a:xfrm>
              <a:blipFill>
                <a:blip r:embed="rId2"/>
                <a:stretch>
                  <a:fillRect l="-965" t="-2915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DCC80D-A449-2A41-A0AB-C598B59EF8B7}"/>
                  </a:ext>
                </a:extLst>
              </p:cNvPr>
              <p:cNvSpPr txBox="1"/>
              <p:nvPr/>
            </p:nvSpPr>
            <p:spPr>
              <a:xfrm>
                <a:off x="9135514" y="273657"/>
                <a:ext cx="29051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Horne,  Horowitz, </a:t>
                </a:r>
                <a:r>
                  <a:rPr lang="en-US" dirty="0" err="1">
                    <a:solidFill>
                      <a:schemeClr val="accent6">
                        <a:lumMod val="50000"/>
                      </a:schemeClr>
                    </a:solidFill>
                  </a:rPr>
                  <a:t>Steif</a:t>
                </a:r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Sen. (for leading order in</a:t>
                </a:r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𝛼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DCC80D-A449-2A41-A0AB-C598B59EF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514" y="273657"/>
                <a:ext cx="2905154" cy="646331"/>
              </a:xfrm>
              <a:prstGeom prst="rect">
                <a:avLst/>
              </a:prstGeom>
              <a:blipFill>
                <a:blip r:embed="rId3"/>
                <a:stretch>
                  <a:fillRect l="-1739" t="-3846" r="-435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439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B77D-ADBF-7C46-94E7-CBE1480A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451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Charged black 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DB04-F095-1240-B402-72E37C91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88" y="87953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The transitions happen as we approach extremality. </a:t>
            </a:r>
          </a:p>
          <a:p>
            <a:r>
              <a:rPr lang="en-US" dirty="0">
                <a:sym typeface="Wingdings" pitchFamily="2" charset="2"/>
              </a:rPr>
              <a:t>Go over to a free string phase as we approach extremality. </a:t>
            </a:r>
          </a:p>
          <a:p>
            <a:r>
              <a:rPr lang="en-US" dirty="0">
                <a:sym typeface="Wingdings" pitchFamily="2" charset="2"/>
              </a:rPr>
              <a:t>Their entropies qualitatively agree </a:t>
            </a:r>
            <a:r>
              <a:rPr lang="en-US" sz="2000" dirty="0">
                <a:sym typeface="Wingdings" pitchFamily="2" charset="2"/>
              </a:rPr>
              <a:t>(up to a numerical factor) 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HP or free string phases look a bit like a fuzzball (a configuration whose microstates are very clear)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33A3AE-F5E9-2041-A1BC-C82F5FF8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352" y="3132836"/>
            <a:ext cx="5483636" cy="368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BAB924-8195-D740-9DB5-BAC5C8806492}"/>
              </a:ext>
            </a:extLst>
          </p:cNvPr>
          <p:cNvSpPr txBox="1"/>
          <p:nvPr/>
        </p:nvSpPr>
        <p:spPr>
          <a:xfrm>
            <a:off x="10049897" y="3132836"/>
            <a:ext cx="2044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Damour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Veneziano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Mathur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47E85D-37AC-B342-A7E9-4D3EE4FDA448}"/>
              </a:ext>
            </a:extLst>
          </p:cNvPr>
          <p:cNvSpPr txBox="1"/>
          <p:nvPr/>
        </p:nvSpPr>
        <p:spPr>
          <a:xfrm>
            <a:off x="11025188" y="2288659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Sen</a:t>
            </a:r>
          </a:p>
        </p:txBody>
      </p:sp>
    </p:spTree>
    <p:extLst>
      <p:ext uri="{BB962C8B-B14F-4D97-AF65-F5344CB8AC3E}">
        <p14:creationId xmlns:p14="http://schemas.microsoft.com/office/powerpoint/2010/main" val="120044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E09E8-9B08-6A49-BB49-8A7EB8CE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29BE1-69EA-6C42-A2E5-DA60738C4C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be considering a weakly coupled string theory,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 .  </a:t>
                </a:r>
              </a:p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=1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can consider the type II  or  heterotic superstring.  </a:t>
                </a:r>
              </a:p>
              <a:p>
                <a:r>
                  <a:rPr lang="en-US" dirty="0"/>
                  <a:t>We work in D=4. Four non-compact dimensions, and six compact dimensions.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629BE1-69EA-6C42-A2E5-DA60738C4C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3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C487-DDC3-D340-AEDE-A1E64C46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DCD2-475B-F548-BC38-C9AE660A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discussed the possible connection between the black hole and the self gravitating string solution of Horowitz and </a:t>
            </a:r>
            <a:r>
              <a:rPr lang="en-US" dirty="0" err="1"/>
              <a:t>Polchinski</a:t>
            </a:r>
            <a:r>
              <a:rPr lang="en-US" dirty="0"/>
              <a:t>.</a:t>
            </a:r>
          </a:p>
          <a:p>
            <a:r>
              <a:rPr lang="en-US" dirty="0"/>
              <a:t>For the type II case, we showed that the two could not be continuously connected as classical solutions. </a:t>
            </a:r>
          </a:p>
          <a:p>
            <a:r>
              <a:rPr lang="en-US" dirty="0"/>
              <a:t>For the heterotic case, it seems that they could be continuously connected. </a:t>
            </a:r>
          </a:p>
          <a:p>
            <a:r>
              <a:rPr lang="en-US" dirty="0"/>
              <a:t>We also discussed how to generate the charged solutions. The transition is relevant when we approach extremality.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9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C487-DDC3-D340-AEDE-A1E64C46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9DCD2-475B-F548-BC38-C9AE660A0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Can we say more about the CFT at intermediate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Can we track the picture of the microstates through this intermediate region?. </a:t>
                </a:r>
              </a:p>
              <a:p>
                <a:r>
                  <a:rPr lang="en-US" dirty="0"/>
                  <a:t>Why is the heterotic and type II picture different ?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89DCD2-475B-F548-BC38-C9AE660A0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ADC1C-1A7A-334B-BFF3-786CB9BA750F}"/>
                  </a:ext>
                </a:extLst>
              </p:cNvPr>
              <p:cNvSpPr txBox="1"/>
              <p:nvPr/>
            </p:nvSpPr>
            <p:spPr>
              <a:xfrm>
                <a:off x="1402447" y="2521572"/>
                <a:ext cx="3028842" cy="40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ADC1C-1A7A-334B-BFF3-786CB9BA7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447" y="2521572"/>
                <a:ext cx="3028842" cy="40197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 5">
            <a:extLst>
              <a:ext uri="{FF2B5EF4-FFF2-40B4-BE49-F238E27FC236}">
                <a16:creationId xmlns:a16="http://schemas.microsoft.com/office/drawing/2014/main" id="{6FA7FA4B-BC0F-1641-8A1F-D85573A480E9}"/>
              </a:ext>
            </a:extLst>
          </p:cNvPr>
          <p:cNvSpPr/>
          <p:nvPr/>
        </p:nvSpPr>
        <p:spPr>
          <a:xfrm>
            <a:off x="7227154" y="3147857"/>
            <a:ext cx="2433505" cy="1913682"/>
          </a:xfrm>
          <a:custGeom>
            <a:avLst/>
            <a:gdLst>
              <a:gd name="connsiteX0" fmla="*/ 1089532 w 2433505"/>
              <a:gd name="connsiteY0" fmla="*/ 1881786 h 1908164"/>
              <a:gd name="connsiteX1" fmla="*/ 621447 w 2433505"/>
              <a:gd name="connsiteY1" fmla="*/ 1740271 h 1908164"/>
              <a:gd name="connsiteX2" fmla="*/ 599675 w 2433505"/>
              <a:gd name="connsiteY2" fmla="*/ 1141557 h 1908164"/>
              <a:gd name="connsiteX3" fmla="*/ 1416104 w 2433505"/>
              <a:gd name="connsiteY3" fmla="*/ 989157 h 1908164"/>
              <a:gd name="connsiteX4" fmla="*/ 1514075 w 2433505"/>
              <a:gd name="connsiteY4" fmla="*/ 85643 h 1908164"/>
              <a:gd name="connsiteX5" fmla="*/ 752075 w 2433505"/>
              <a:gd name="connsiteY5" fmla="*/ 96528 h 1908164"/>
              <a:gd name="connsiteX6" fmla="*/ 969789 w 2433505"/>
              <a:gd name="connsiteY6" fmla="*/ 608157 h 1908164"/>
              <a:gd name="connsiteX7" fmla="*/ 1982161 w 2433505"/>
              <a:gd name="connsiteY7" fmla="*/ 1043586 h 1908164"/>
              <a:gd name="connsiteX8" fmla="*/ 2428475 w 2433505"/>
              <a:gd name="connsiteY8" fmla="*/ 771443 h 1908164"/>
              <a:gd name="connsiteX9" fmla="*/ 1720904 w 2433505"/>
              <a:gd name="connsiteY9" fmla="*/ 695243 h 1908164"/>
              <a:gd name="connsiteX10" fmla="*/ 1252818 w 2433505"/>
              <a:gd name="connsiteY10" fmla="*/ 314243 h 1908164"/>
              <a:gd name="connsiteX11" fmla="*/ 784732 w 2433505"/>
              <a:gd name="connsiteY11" fmla="*/ 673471 h 1908164"/>
              <a:gd name="connsiteX12" fmla="*/ 1274589 w 2433505"/>
              <a:gd name="connsiteY12" fmla="*/ 1272186 h 1908164"/>
              <a:gd name="connsiteX13" fmla="*/ 1960389 w 2433505"/>
              <a:gd name="connsiteY13" fmla="*/ 1457243 h 1908164"/>
              <a:gd name="connsiteX14" fmla="*/ 1307247 w 2433505"/>
              <a:gd name="connsiteY14" fmla="*/ 1664071 h 1908164"/>
              <a:gd name="connsiteX15" fmla="*/ 719418 w 2433505"/>
              <a:gd name="connsiteY15" fmla="*/ 1370157 h 1908164"/>
              <a:gd name="connsiteX16" fmla="*/ 632332 w 2433505"/>
              <a:gd name="connsiteY16" fmla="*/ 684357 h 1908164"/>
              <a:gd name="connsiteX17" fmla="*/ 251332 w 2433505"/>
              <a:gd name="connsiteY17" fmla="*/ 608157 h 1908164"/>
              <a:gd name="connsiteX18" fmla="*/ 44504 w 2433505"/>
              <a:gd name="connsiteY18" fmla="*/ 1457243 h 1908164"/>
              <a:gd name="connsiteX19" fmla="*/ 1133075 w 2433505"/>
              <a:gd name="connsiteY19" fmla="*/ 1130671 h 1908164"/>
              <a:gd name="connsiteX20" fmla="*/ 2308732 w 2433505"/>
              <a:gd name="connsiteY20" fmla="*/ 1065357 h 1908164"/>
              <a:gd name="connsiteX21" fmla="*/ 1916847 w 2433505"/>
              <a:gd name="connsiteY21" fmla="*/ 1827357 h 1908164"/>
              <a:gd name="connsiteX22" fmla="*/ 1035104 w 2433505"/>
              <a:gd name="connsiteY22" fmla="*/ 1849128 h 1908164"/>
              <a:gd name="connsiteX0" fmla="*/ 1089532 w 2433505"/>
              <a:gd name="connsiteY0" fmla="*/ 1881786 h 1932299"/>
              <a:gd name="connsiteX1" fmla="*/ 621447 w 2433505"/>
              <a:gd name="connsiteY1" fmla="*/ 1740271 h 1932299"/>
              <a:gd name="connsiteX2" fmla="*/ 599675 w 2433505"/>
              <a:gd name="connsiteY2" fmla="*/ 1141557 h 1932299"/>
              <a:gd name="connsiteX3" fmla="*/ 1416104 w 2433505"/>
              <a:gd name="connsiteY3" fmla="*/ 989157 h 1932299"/>
              <a:gd name="connsiteX4" fmla="*/ 1514075 w 2433505"/>
              <a:gd name="connsiteY4" fmla="*/ 85643 h 1932299"/>
              <a:gd name="connsiteX5" fmla="*/ 752075 w 2433505"/>
              <a:gd name="connsiteY5" fmla="*/ 96528 h 1932299"/>
              <a:gd name="connsiteX6" fmla="*/ 969789 w 2433505"/>
              <a:gd name="connsiteY6" fmla="*/ 608157 h 1932299"/>
              <a:gd name="connsiteX7" fmla="*/ 1982161 w 2433505"/>
              <a:gd name="connsiteY7" fmla="*/ 1043586 h 1932299"/>
              <a:gd name="connsiteX8" fmla="*/ 2428475 w 2433505"/>
              <a:gd name="connsiteY8" fmla="*/ 771443 h 1932299"/>
              <a:gd name="connsiteX9" fmla="*/ 1720904 w 2433505"/>
              <a:gd name="connsiteY9" fmla="*/ 695243 h 1932299"/>
              <a:gd name="connsiteX10" fmla="*/ 1252818 w 2433505"/>
              <a:gd name="connsiteY10" fmla="*/ 314243 h 1932299"/>
              <a:gd name="connsiteX11" fmla="*/ 784732 w 2433505"/>
              <a:gd name="connsiteY11" fmla="*/ 673471 h 1932299"/>
              <a:gd name="connsiteX12" fmla="*/ 1274589 w 2433505"/>
              <a:gd name="connsiteY12" fmla="*/ 1272186 h 1932299"/>
              <a:gd name="connsiteX13" fmla="*/ 1960389 w 2433505"/>
              <a:gd name="connsiteY13" fmla="*/ 1457243 h 1932299"/>
              <a:gd name="connsiteX14" fmla="*/ 1307247 w 2433505"/>
              <a:gd name="connsiteY14" fmla="*/ 1664071 h 1932299"/>
              <a:gd name="connsiteX15" fmla="*/ 719418 w 2433505"/>
              <a:gd name="connsiteY15" fmla="*/ 1370157 h 1932299"/>
              <a:gd name="connsiteX16" fmla="*/ 632332 w 2433505"/>
              <a:gd name="connsiteY16" fmla="*/ 684357 h 1932299"/>
              <a:gd name="connsiteX17" fmla="*/ 251332 w 2433505"/>
              <a:gd name="connsiteY17" fmla="*/ 608157 h 1932299"/>
              <a:gd name="connsiteX18" fmla="*/ 44504 w 2433505"/>
              <a:gd name="connsiteY18" fmla="*/ 1457243 h 1932299"/>
              <a:gd name="connsiteX19" fmla="*/ 1133075 w 2433505"/>
              <a:gd name="connsiteY19" fmla="*/ 1130671 h 1932299"/>
              <a:gd name="connsiteX20" fmla="*/ 2308732 w 2433505"/>
              <a:gd name="connsiteY20" fmla="*/ 1065357 h 1932299"/>
              <a:gd name="connsiteX21" fmla="*/ 1916847 w 2433505"/>
              <a:gd name="connsiteY21" fmla="*/ 1827357 h 1932299"/>
              <a:gd name="connsiteX22" fmla="*/ 1093887 w 2433505"/>
              <a:gd name="connsiteY22" fmla="*/ 1894848 h 1932299"/>
              <a:gd name="connsiteX0" fmla="*/ 1089532 w 2433505"/>
              <a:gd name="connsiteY0" fmla="*/ 1881786 h 1922961"/>
              <a:gd name="connsiteX1" fmla="*/ 621447 w 2433505"/>
              <a:gd name="connsiteY1" fmla="*/ 1740271 h 1922961"/>
              <a:gd name="connsiteX2" fmla="*/ 599675 w 2433505"/>
              <a:gd name="connsiteY2" fmla="*/ 1141557 h 1922961"/>
              <a:gd name="connsiteX3" fmla="*/ 1416104 w 2433505"/>
              <a:gd name="connsiteY3" fmla="*/ 989157 h 1922961"/>
              <a:gd name="connsiteX4" fmla="*/ 1514075 w 2433505"/>
              <a:gd name="connsiteY4" fmla="*/ 85643 h 1922961"/>
              <a:gd name="connsiteX5" fmla="*/ 752075 w 2433505"/>
              <a:gd name="connsiteY5" fmla="*/ 96528 h 1922961"/>
              <a:gd name="connsiteX6" fmla="*/ 969789 w 2433505"/>
              <a:gd name="connsiteY6" fmla="*/ 608157 h 1922961"/>
              <a:gd name="connsiteX7" fmla="*/ 1982161 w 2433505"/>
              <a:gd name="connsiteY7" fmla="*/ 1043586 h 1922961"/>
              <a:gd name="connsiteX8" fmla="*/ 2428475 w 2433505"/>
              <a:gd name="connsiteY8" fmla="*/ 771443 h 1922961"/>
              <a:gd name="connsiteX9" fmla="*/ 1720904 w 2433505"/>
              <a:gd name="connsiteY9" fmla="*/ 695243 h 1922961"/>
              <a:gd name="connsiteX10" fmla="*/ 1252818 w 2433505"/>
              <a:gd name="connsiteY10" fmla="*/ 314243 h 1922961"/>
              <a:gd name="connsiteX11" fmla="*/ 784732 w 2433505"/>
              <a:gd name="connsiteY11" fmla="*/ 673471 h 1922961"/>
              <a:gd name="connsiteX12" fmla="*/ 1274589 w 2433505"/>
              <a:gd name="connsiteY12" fmla="*/ 1272186 h 1922961"/>
              <a:gd name="connsiteX13" fmla="*/ 1960389 w 2433505"/>
              <a:gd name="connsiteY13" fmla="*/ 1457243 h 1922961"/>
              <a:gd name="connsiteX14" fmla="*/ 1307247 w 2433505"/>
              <a:gd name="connsiteY14" fmla="*/ 1664071 h 1922961"/>
              <a:gd name="connsiteX15" fmla="*/ 719418 w 2433505"/>
              <a:gd name="connsiteY15" fmla="*/ 1370157 h 1922961"/>
              <a:gd name="connsiteX16" fmla="*/ 632332 w 2433505"/>
              <a:gd name="connsiteY16" fmla="*/ 684357 h 1922961"/>
              <a:gd name="connsiteX17" fmla="*/ 251332 w 2433505"/>
              <a:gd name="connsiteY17" fmla="*/ 608157 h 1922961"/>
              <a:gd name="connsiteX18" fmla="*/ 44504 w 2433505"/>
              <a:gd name="connsiteY18" fmla="*/ 1457243 h 1922961"/>
              <a:gd name="connsiteX19" fmla="*/ 1133075 w 2433505"/>
              <a:gd name="connsiteY19" fmla="*/ 1130671 h 1922961"/>
              <a:gd name="connsiteX20" fmla="*/ 2308732 w 2433505"/>
              <a:gd name="connsiteY20" fmla="*/ 1065357 h 1922961"/>
              <a:gd name="connsiteX21" fmla="*/ 1916847 w 2433505"/>
              <a:gd name="connsiteY21" fmla="*/ 1827357 h 1922961"/>
              <a:gd name="connsiteX22" fmla="*/ 1082011 w 2433505"/>
              <a:gd name="connsiteY22" fmla="*/ 1879014 h 1922961"/>
              <a:gd name="connsiteX0" fmla="*/ 1089532 w 2433505"/>
              <a:gd name="connsiteY0" fmla="*/ 1881786 h 1913682"/>
              <a:gd name="connsiteX1" fmla="*/ 621447 w 2433505"/>
              <a:gd name="connsiteY1" fmla="*/ 1740271 h 1913682"/>
              <a:gd name="connsiteX2" fmla="*/ 599675 w 2433505"/>
              <a:gd name="connsiteY2" fmla="*/ 1141557 h 1913682"/>
              <a:gd name="connsiteX3" fmla="*/ 1416104 w 2433505"/>
              <a:gd name="connsiteY3" fmla="*/ 989157 h 1913682"/>
              <a:gd name="connsiteX4" fmla="*/ 1514075 w 2433505"/>
              <a:gd name="connsiteY4" fmla="*/ 85643 h 1913682"/>
              <a:gd name="connsiteX5" fmla="*/ 752075 w 2433505"/>
              <a:gd name="connsiteY5" fmla="*/ 96528 h 1913682"/>
              <a:gd name="connsiteX6" fmla="*/ 969789 w 2433505"/>
              <a:gd name="connsiteY6" fmla="*/ 608157 h 1913682"/>
              <a:gd name="connsiteX7" fmla="*/ 1982161 w 2433505"/>
              <a:gd name="connsiteY7" fmla="*/ 1043586 h 1913682"/>
              <a:gd name="connsiteX8" fmla="*/ 2428475 w 2433505"/>
              <a:gd name="connsiteY8" fmla="*/ 771443 h 1913682"/>
              <a:gd name="connsiteX9" fmla="*/ 1720904 w 2433505"/>
              <a:gd name="connsiteY9" fmla="*/ 695243 h 1913682"/>
              <a:gd name="connsiteX10" fmla="*/ 1252818 w 2433505"/>
              <a:gd name="connsiteY10" fmla="*/ 314243 h 1913682"/>
              <a:gd name="connsiteX11" fmla="*/ 784732 w 2433505"/>
              <a:gd name="connsiteY11" fmla="*/ 673471 h 1913682"/>
              <a:gd name="connsiteX12" fmla="*/ 1274589 w 2433505"/>
              <a:gd name="connsiteY12" fmla="*/ 1272186 h 1913682"/>
              <a:gd name="connsiteX13" fmla="*/ 1960389 w 2433505"/>
              <a:gd name="connsiteY13" fmla="*/ 1457243 h 1913682"/>
              <a:gd name="connsiteX14" fmla="*/ 1307247 w 2433505"/>
              <a:gd name="connsiteY14" fmla="*/ 1664071 h 1913682"/>
              <a:gd name="connsiteX15" fmla="*/ 719418 w 2433505"/>
              <a:gd name="connsiteY15" fmla="*/ 1370157 h 1913682"/>
              <a:gd name="connsiteX16" fmla="*/ 632332 w 2433505"/>
              <a:gd name="connsiteY16" fmla="*/ 684357 h 1913682"/>
              <a:gd name="connsiteX17" fmla="*/ 251332 w 2433505"/>
              <a:gd name="connsiteY17" fmla="*/ 608157 h 1913682"/>
              <a:gd name="connsiteX18" fmla="*/ 44504 w 2433505"/>
              <a:gd name="connsiteY18" fmla="*/ 1457243 h 1913682"/>
              <a:gd name="connsiteX19" fmla="*/ 1133075 w 2433505"/>
              <a:gd name="connsiteY19" fmla="*/ 1130671 h 1913682"/>
              <a:gd name="connsiteX20" fmla="*/ 2308732 w 2433505"/>
              <a:gd name="connsiteY20" fmla="*/ 1065357 h 1913682"/>
              <a:gd name="connsiteX21" fmla="*/ 1916847 w 2433505"/>
              <a:gd name="connsiteY21" fmla="*/ 1827357 h 1913682"/>
              <a:gd name="connsiteX22" fmla="*/ 1082011 w 2433505"/>
              <a:gd name="connsiteY22" fmla="*/ 1879014 h 191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3505" h="1913682">
                <a:moveTo>
                  <a:pt x="1089532" y="1881786"/>
                </a:moveTo>
                <a:cubicBezTo>
                  <a:pt x="896311" y="1872714"/>
                  <a:pt x="703090" y="1863642"/>
                  <a:pt x="621447" y="1740271"/>
                </a:cubicBezTo>
                <a:cubicBezTo>
                  <a:pt x="539804" y="1616900"/>
                  <a:pt x="467232" y="1266743"/>
                  <a:pt x="599675" y="1141557"/>
                </a:cubicBezTo>
                <a:cubicBezTo>
                  <a:pt x="732118" y="1016371"/>
                  <a:pt x="1263704" y="1165143"/>
                  <a:pt x="1416104" y="989157"/>
                </a:cubicBezTo>
                <a:cubicBezTo>
                  <a:pt x="1568504" y="813171"/>
                  <a:pt x="1624747" y="234415"/>
                  <a:pt x="1514075" y="85643"/>
                </a:cubicBezTo>
                <a:cubicBezTo>
                  <a:pt x="1403403" y="-63129"/>
                  <a:pt x="842789" y="9442"/>
                  <a:pt x="752075" y="96528"/>
                </a:cubicBezTo>
                <a:cubicBezTo>
                  <a:pt x="661361" y="183614"/>
                  <a:pt x="764775" y="450314"/>
                  <a:pt x="969789" y="608157"/>
                </a:cubicBezTo>
                <a:cubicBezTo>
                  <a:pt x="1174803" y="766000"/>
                  <a:pt x="1739047" y="1016372"/>
                  <a:pt x="1982161" y="1043586"/>
                </a:cubicBezTo>
                <a:cubicBezTo>
                  <a:pt x="2225275" y="1070800"/>
                  <a:pt x="2472018" y="829500"/>
                  <a:pt x="2428475" y="771443"/>
                </a:cubicBezTo>
                <a:cubicBezTo>
                  <a:pt x="2384932" y="713386"/>
                  <a:pt x="1916847" y="771443"/>
                  <a:pt x="1720904" y="695243"/>
                </a:cubicBezTo>
                <a:cubicBezTo>
                  <a:pt x="1524961" y="619043"/>
                  <a:pt x="1408847" y="317872"/>
                  <a:pt x="1252818" y="314243"/>
                </a:cubicBezTo>
                <a:cubicBezTo>
                  <a:pt x="1096789" y="310614"/>
                  <a:pt x="781104" y="513814"/>
                  <a:pt x="784732" y="673471"/>
                </a:cubicBezTo>
                <a:cubicBezTo>
                  <a:pt x="788360" y="833128"/>
                  <a:pt x="1078646" y="1141557"/>
                  <a:pt x="1274589" y="1272186"/>
                </a:cubicBezTo>
                <a:cubicBezTo>
                  <a:pt x="1470532" y="1402815"/>
                  <a:pt x="1954946" y="1391929"/>
                  <a:pt x="1960389" y="1457243"/>
                </a:cubicBezTo>
                <a:cubicBezTo>
                  <a:pt x="1965832" y="1522557"/>
                  <a:pt x="1514075" y="1678585"/>
                  <a:pt x="1307247" y="1664071"/>
                </a:cubicBezTo>
                <a:cubicBezTo>
                  <a:pt x="1100419" y="1649557"/>
                  <a:pt x="831904" y="1533443"/>
                  <a:pt x="719418" y="1370157"/>
                </a:cubicBezTo>
                <a:cubicBezTo>
                  <a:pt x="606932" y="1206871"/>
                  <a:pt x="710346" y="811357"/>
                  <a:pt x="632332" y="684357"/>
                </a:cubicBezTo>
                <a:cubicBezTo>
                  <a:pt x="554318" y="557357"/>
                  <a:pt x="349303" y="479343"/>
                  <a:pt x="251332" y="608157"/>
                </a:cubicBezTo>
                <a:cubicBezTo>
                  <a:pt x="153361" y="736971"/>
                  <a:pt x="-102453" y="1370157"/>
                  <a:pt x="44504" y="1457243"/>
                </a:cubicBezTo>
                <a:cubicBezTo>
                  <a:pt x="191461" y="1544329"/>
                  <a:pt x="755704" y="1195985"/>
                  <a:pt x="1133075" y="1130671"/>
                </a:cubicBezTo>
                <a:cubicBezTo>
                  <a:pt x="1510446" y="1065357"/>
                  <a:pt x="2178103" y="949243"/>
                  <a:pt x="2308732" y="1065357"/>
                </a:cubicBezTo>
                <a:cubicBezTo>
                  <a:pt x="2439361" y="1181471"/>
                  <a:pt x="2129118" y="1696728"/>
                  <a:pt x="1916847" y="1827357"/>
                </a:cubicBezTo>
                <a:cubicBezTo>
                  <a:pt x="1704576" y="1957986"/>
                  <a:pt x="1424664" y="1909692"/>
                  <a:pt x="1082011" y="187901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641BF4-7A0B-3346-B3F4-BD3AFA8C48B7}"/>
                  </a:ext>
                </a:extLst>
              </p:cNvPr>
              <p:cNvSpPr txBox="1"/>
              <p:nvPr/>
            </p:nvSpPr>
            <p:spPr>
              <a:xfrm>
                <a:off x="10328382" y="3892731"/>
                <a:ext cx="1287275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Size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rad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641BF4-7A0B-3346-B3F4-BD3AFA8C4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382" y="3892731"/>
                <a:ext cx="1287275" cy="395429"/>
              </a:xfrm>
              <a:prstGeom prst="rect">
                <a:avLst/>
              </a:prstGeom>
              <a:blipFill>
                <a:blip r:embed="rId3"/>
                <a:stretch>
                  <a:fillRect l="-392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C6FF377F-A31C-5B4F-A158-D2ACED80D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93" y="31769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Highly excited string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311E3-51C7-3A48-96D2-E5FAFD8410A3}"/>
              </a:ext>
            </a:extLst>
          </p:cNvPr>
          <p:cNvCxnSpPr/>
          <p:nvPr/>
        </p:nvCxnSpPr>
        <p:spPr>
          <a:xfrm>
            <a:off x="10045337" y="3030583"/>
            <a:ext cx="0" cy="20309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73C79-D20A-ED46-9B1F-83414964AC53}"/>
                  </a:ext>
                </a:extLst>
              </p:cNvPr>
              <p:cNvSpPr txBox="1"/>
              <p:nvPr/>
            </p:nvSpPr>
            <p:spPr>
              <a:xfrm>
                <a:off x="2049474" y="5695406"/>
                <a:ext cx="48756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Thermal ensemble is well defined only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D73C79-D20A-ED46-9B1F-83414964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74" y="5695406"/>
                <a:ext cx="4875630" cy="646331"/>
              </a:xfrm>
              <a:prstGeom prst="rect">
                <a:avLst/>
              </a:prstGeom>
              <a:blipFill>
                <a:blip r:embed="rId5"/>
                <a:stretch>
                  <a:fillRect l="-1039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F0BF02-8660-344C-AFD3-BED47586CE2E}"/>
                  </a:ext>
                </a:extLst>
              </p:cNvPr>
              <p:cNvSpPr txBox="1"/>
              <p:nvPr/>
            </p:nvSpPr>
            <p:spPr>
              <a:xfrm>
                <a:off x="1585458" y="3409320"/>
                <a:ext cx="3822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Hagedorn (inverse) temperature.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F0BF02-8660-344C-AFD3-BED47586C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58" y="3409320"/>
                <a:ext cx="3822521" cy="369332"/>
              </a:xfrm>
              <a:prstGeom prst="rect">
                <a:avLst/>
              </a:prstGeom>
              <a:blipFill>
                <a:blip r:embed="rId6"/>
                <a:stretch>
                  <a:fillRect l="-331" t="-6667" r="-33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CD4018-D31E-A043-982E-88500AB5C467}"/>
                  </a:ext>
                </a:extLst>
              </p:cNvPr>
              <p:cNvSpPr txBox="1"/>
              <p:nvPr/>
            </p:nvSpPr>
            <p:spPr>
              <a:xfrm>
                <a:off x="7864438" y="5777088"/>
                <a:ext cx="2698431" cy="664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CD4018-D31E-A043-982E-88500AB5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438" y="5777088"/>
                <a:ext cx="2698431" cy="6649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2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D74-EC17-1941-AE6C-3446AF9E9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Black holes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5CCDE-BB0D-E143-BFB1-9730B369F8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 defined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Leading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corrections were computed.</a:t>
                </a:r>
              </a:p>
              <a:p>
                <a:endParaRPr lang="en-US" dirty="0"/>
              </a:p>
              <a:p>
                <a:r>
                  <a:rPr lang="en-US" dirty="0"/>
                  <a:t>What happens as they approach the string size?.  </a:t>
                </a:r>
              </a:p>
              <a:p>
                <a:endParaRPr lang="en-US" dirty="0"/>
              </a:p>
              <a:p>
                <a:r>
                  <a:rPr lang="en-US" dirty="0"/>
                  <a:t>Stringy generalization of the Schwarzschild solution? What is the simplest spherically symmetric solution of classical string field theory?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5CCDE-BB0D-E143-BFB1-9730B369F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D26FA9-AC4F-0846-9C41-96AF96A64C63}"/>
              </a:ext>
            </a:extLst>
          </p:cNvPr>
          <p:cNvSpPr txBox="1"/>
          <p:nvPr/>
        </p:nvSpPr>
        <p:spPr>
          <a:xfrm>
            <a:off x="9875520" y="2782669"/>
            <a:ext cx="2248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Callan, Myers, Perry; 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Myers, Chen (type II). </a:t>
            </a:r>
          </a:p>
        </p:txBody>
      </p:sp>
    </p:spTree>
    <p:extLst>
      <p:ext uri="{BB962C8B-B14F-4D97-AF65-F5344CB8AC3E}">
        <p14:creationId xmlns:p14="http://schemas.microsoft.com/office/powerpoint/2010/main" val="27817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6A6350-84FA-A741-BD25-379F1A851DC1}"/>
              </a:ext>
            </a:extLst>
          </p:cNvPr>
          <p:cNvCxnSpPr/>
          <p:nvPr/>
        </p:nvCxnSpPr>
        <p:spPr>
          <a:xfrm>
            <a:off x="2769326" y="5003074"/>
            <a:ext cx="777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6D0252-A517-1146-AE15-2736BA5A6765}"/>
              </a:ext>
            </a:extLst>
          </p:cNvPr>
          <p:cNvCxnSpPr>
            <a:cxnSpLocks/>
          </p:cNvCxnSpPr>
          <p:nvPr/>
        </p:nvCxnSpPr>
        <p:spPr>
          <a:xfrm flipV="1">
            <a:off x="2769326" y="121920"/>
            <a:ext cx="0" cy="488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EB348-7DF7-C54C-9EAE-E66C2F9672CC}"/>
              </a:ext>
            </a:extLst>
          </p:cNvPr>
          <p:cNvCxnSpPr>
            <a:cxnSpLocks/>
          </p:cNvCxnSpPr>
          <p:nvPr/>
        </p:nvCxnSpPr>
        <p:spPr>
          <a:xfrm flipV="1">
            <a:off x="2769326" y="3278777"/>
            <a:ext cx="1907177" cy="172429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19350D-55D0-DF42-AE71-95A7D35E5309}"/>
              </a:ext>
            </a:extLst>
          </p:cNvPr>
          <p:cNvCxnSpPr>
            <a:cxnSpLocks/>
          </p:cNvCxnSpPr>
          <p:nvPr/>
        </p:nvCxnSpPr>
        <p:spPr>
          <a:xfrm flipV="1">
            <a:off x="4676503" y="1554479"/>
            <a:ext cx="1907177" cy="1724298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DC0D14AC-3B5D-B340-8A38-0438A8ED6318}"/>
              </a:ext>
            </a:extLst>
          </p:cNvPr>
          <p:cNvSpPr/>
          <p:nvPr/>
        </p:nvSpPr>
        <p:spPr>
          <a:xfrm>
            <a:off x="5919386" y="156754"/>
            <a:ext cx="209006" cy="1606732"/>
          </a:xfrm>
          <a:custGeom>
            <a:avLst/>
            <a:gdLst>
              <a:gd name="connsiteX0" fmla="*/ 209006 w 209006"/>
              <a:gd name="connsiteY0" fmla="*/ 0 h 1606732"/>
              <a:gd name="connsiteX1" fmla="*/ 104503 w 209006"/>
              <a:gd name="connsiteY1" fmla="*/ 1058092 h 1606732"/>
              <a:gd name="connsiteX2" fmla="*/ 0 w 209006"/>
              <a:gd name="connsiteY2" fmla="*/ 1606732 h 1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06" h="1606732">
                <a:moveTo>
                  <a:pt x="209006" y="0"/>
                </a:moveTo>
                <a:cubicBezTo>
                  <a:pt x="174171" y="395151"/>
                  <a:pt x="139337" y="790303"/>
                  <a:pt x="104503" y="1058092"/>
                </a:cubicBezTo>
                <a:cubicBezTo>
                  <a:pt x="69669" y="1325881"/>
                  <a:pt x="34834" y="1466306"/>
                  <a:pt x="0" y="1606732"/>
                </a:cubicBezTo>
              </a:path>
            </a:pathLst>
          </a:cu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EB5BDD7-4575-8140-9969-7AEA04A4FF45}"/>
              </a:ext>
            </a:extLst>
          </p:cNvPr>
          <p:cNvSpPr/>
          <p:nvPr/>
        </p:nvSpPr>
        <p:spPr>
          <a:xfrm>
            <a:off x="2834640" y="1724297"/>
            <a:ext cx="3095897" cy="3291840"/>
          </a:xfrm>
          <a:custGeom>
            <a:avLst/>
            <a:gdLst>
              <a:gd name="connsiteX0" fmla="*/ 3095897 w 3095897"/>
              <a:gd name="connsiteY0" fmla="*/ 0 h 3291840"/>
              <a:gd name="connsiteX1" fmla="*/ 2965269 w 3095897"/>
              <a:gd name="connsiteY1" fmla="*/ 444137 h 3291840"/>
              <a:gd name="connsiteX2" fmla="*/ 2664823 w 3095897"/>
              <a:gd name="connsiteY2" fmla="*/ 1162594 h 3291840"/>
              <a:gd name="connsiteX3" fmla="*/ 1946366 w 3095897"/>
              <a:gd name="connsiteY3" fmla="*/ 2181497 h 3291840"/>
              <a:gd name="connsiteX4" fmla="*/ 1332411 w 3095897"/>
              <a:gd name="connsiteY4" fmla="*/ 2717074 h 3291840"/>
              <a:gd name="connsiteX5" fmla="*/ 535577 w 3095897"/>
              <a:gd name="connsiteY5" fmla="*/ 3108960 h 3291840"/>
              <a:gd name="connsiteX6" fmla="*/ 0 w 3095897"/>
              <a:gd name="connsiteY6" fmla="*/ 3291840 h 3291840"/>
              <a:gd name="connsiteX0" fmla="*/ 3095897 w 3095897"/>
              <a:gd name="connsiteY0" fmla="*/ 0 h 3291840"/>
              <a:gd name="connsiteX1" fmla="*/ 2965269 w 3095897"/>
              <a:gd name="connsiteY1" fmla="*/ 444137 h 3291840"/>
              <a:gd name="connsiteX2" fmla="*/ 2664823 w 3095897"/>
              <a:gd name="connsiteY2" fmla="*/ 1162594 h 3291840"/>
              <a:gd name="connsiteX3" fmla="*/ 2194560 w 3095897"/>
              <a:gd name="connsiteY3" fmla="*/ 1894115 h 3291840"/>
              <a:gd name="connsiteX4" fmla="*/ 1332411 w 3095897"/>
              <a:gd name="connsiteY4" fmla="*/ 2717074 h 3291840"/>
              <a:gd name="connsiteX5" fmla="*/ 535577 w 3095897"/>
              <a:gd name="connsiteY5" fmla="*/ 3108960 h 3291840"/>
              <a:gd name="connsiteX6" fmla="*/ 0 w 3095897"/>
              <a:gd name="connsiteY6" fmla="*/ 329184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897" h="3291840">
                <a:moveTo>
                  <a:pt x="3095897" y="0"/>
                </a:moveTo>
                <a:cubicBezTo>
                  <a:pt x="3066506" y="125185"/>
                  <a:pt x="3037115" y="250371"/>
                  <a:pt x="2965269" y="444137"/>
                </a:cubicBezTo>
                <a:cubicBezTo>
                  <a:pt x="2893423" y="637903"/>
                  <a:pt x="2793274" y="920931"/>
                  <a:pt x="2664823" y="1162594"/>
                </a:cubicBezTo>
                <a:cubicBezTo>
                  <a:pt x="2536372" y="1404257"/>
                  <a:pt x="2416629" y="1635035"/>
                  <a:pt x="2194560" y="1894115"/>
                </a:cubicBezTo>
                <a:cubicBezTo>
                  <a:pt x="1972491" y="2153195"/>
                  <a:pt x="1608908" y="2514600"/>
                  <a:pt x="1332411" y="2717074"/>
                </a:cubicBezTo>
                <a:cubicBezTo>
                  <a:pt x="1055914" y="2919548"/>
                  <a:pt x="757645" y="3013166"/>
                  <a:pt x="535577" y="3108960"/>
                </a:cubicBezTo>
                <a:cubicBezTo>
                  <a:pt x="313509" y="3204754"/>
                  <a:pt x="156754" y="3248297"/>
                  <a:pt x="0" y="3291840"/>
                </a:cubicBezTo>
              </a:path>
            </a:pathLst>
          </a:custGeom>
          <a:noFill/>
          <a:ln w="254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F3305-CAA9-BE4F-9C78-F0F01A84AE6E}"/>
              </a:ext>
            </a:extLst>
          </p:cNvPr>
          <p:cNvSpPr txBox="1"/>
          <p:nvPr/>
        </p:nvSpPr>
        <p:spPr>
          <a:xfrm>
            <a:off x="6309360" y="27432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Black hole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9640E-99C6-6E41-8308-6309BF476C65}"/>
              </a:ext>
            </a:extLst>
          </p:cNvPr>
          <p:cNvSpPr txBox="1"/>
          <p:nvPr/>
        </p:nvSpPr>
        <p:spPr>
          <a:xfrm>
            <a:off x="3011963" y="3253043"/>
            <a:ext cx="11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Free string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58381-A5ED-F44E-B65A-7FDFBADF7104}"/>
              </a:ext>
            </a:extLst>
          </p:cNvPr>
          <p:cNvSpPr txBox="1"/>
          <p:nvPr/>
        </p:nvSpPr>
        <p:spPr>
          <a:xfrm>
            <a:off x="1515292" y="458986"/>
            <a:ext cx="9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4A4C5-A9B2-6A49-8FD1-AAB9B186DD9D}"/>
              </a:ext>
            </a:extLst>
          </p:cNvPr>
          <p:cNvSpPr txBox="1"/>
          <p:nvPr/>
        </p:nvSpPr>
        <p:spPr>
          <a:xfrm>
            <a:off x="10136777" y="53165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3CB7EB-ED1F-F04B-A6B1-415D5148E194}"/>
                  </a:ext>
                </a:extLst>
              </p:cNvPr>
              <p:cNvSpPr txBox="1"/>
              <p:nvPr/>
            </p:nvSpPr>
            <p:spPr>
              <a:xfrm>
                <a:off x="5489276" y="5109364"/>
                <a:ext cx="715581" cy="93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3CB7EB-ED1F-F04B-A6B1-415D5148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76" y="5109364"/>
                <a:ext cx="715581" cy="938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868D66-9792-A142-99A3-B76217688DA8}"/>
              </a:ext>
            </a:extLst>
          </p:cNvPr>
          <p:cNvCxnSpPr/>
          <p:nvPr/>
        </p:nvCxnSpPr>
        <p:spPr>
          <a:xfrm>
            <a:off x="5799909" y="4937760"/>
            <a:ext cx="0" cy="11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6EEEFE-D3BA-EB4B-AA6E-11DB76C01574}"/>
              </a:ext>
            </a:extLst>
          </p:cNvPr>
          <p:cNvSpPr txBox="1"/>
          <p:nvPr/>
        </p:nvSpPr>
        <p:spPr>
          <a:xfrm>
            <a:off x="6428776" y="2093462"/>
            <a:ext cx="52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 size black hole ?   “Correspondence point”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FAD7F-B39B-9F42-8F2F-C785320BEFE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930538" y="2278128"/>
            <a:ext cx="498238" cy="8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0464DF2-F65A-8A42-9A78-60C8EDCA1D67}"/>
              </a:ext>
            </a:extLst>
          </p:cNvPr>
          <p:cNvSpPr txBox="1"/>
          <p:nvPr/>
        </p:nvSpPr>
        <p:spPr>
          <a:xfrm>
            <a:off x="5967219" y="5723492"/>
            <a:ext cx="6224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Bowick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Smolin,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Wijewardhana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  Susskind;  Horowitz,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Polchinski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Damour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Veneziano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; …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ACF283-AAC1-B942-961C-373697A7B777}"/>
              </a:ext>
            </a:extLst>
          </p:cNvPr>
          <p:cNvSpPr txBox="1"/>
          <p:nvPr/>
        </p:nvSpPr>
        <p:spPr>
          <a:xfrm>
            <a:off x="2431953" y="6452884"/>
            <a:ext cx="71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Corrections are important before we can reach the correspondence point.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6D9F9-53DE-0245-9208-FC967948B9F8}"/>
                  </a:ext>
                </a:extLst>
              </p:cNvPr>
              <p:cNvSpPr txBox="1"/>
              <p:nvPr/>
            </p:nvSpPr>
            <p:spPr>
              <a:xfrm>
                <a:off x="7796758" y="285354"/>
                <a:ext cx="3567643" cy="9287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b="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A6D9F9-53DE-0245-9208-FC967948B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758" y="285354"/>
                <a:ext cx="3567643" cy="9287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E4B3B-925D-3E40-9529-5271A12E2A80}"/>
                  </a:ext>
                </a:extLst>
              </p:cNvPr>
              <p:cNvSpPr txBox="1"/>
              <p:nvPr/>
            </p:nvSpPr>
            <p:spPr>
              <a:xfrm>
                <a:off x="6583680" y="2462794"/>
                <a:ext cx="8501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7E4B3B-925D-3E40-9529-5271A12E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680" y="2462794"/>
                <a:ext cx="8501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29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4C3D-F01A-E24B-AA46-9D9BA14E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Is there a smooth transition between black holes and highly excited strings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8503-E44F-5046-8128-B0D28144B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09" y="3429000"/>
            <a:ext cx="105156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String picture:  Microstates are explicit, but no interior. </a:t>
            </a:r>
          </a:p>
          <a:p>
            <a:endParaRPr lang="en-US" dirty="0"/>
          </a:p>
          <a:p>
            <a:r>
              <a:rPr lang="en-US" dirty="0"/>
              <a:t>Black holes:  there is an interior, but not obvious microstates.</a:t>
            </a:r>
          </a:p>
          <a:p>
            <a:endParaRPr lang="en-US" dirty="0"/>
          </a:p>
          <a:p>
            <a:r>
              <a:rPr lang="en-US" dirty="0"/>
              <a:t>How does string theory change black hole thermodynamics?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9513DF-EFDA-8040-B16F-AC30BFC45F2A}"/>
              </a:ext>
            </a:extLst>
          </p:cNvPr>
          <p:cNvSpPr txBox="1"/>
          <p:nvPr/>
        </p:nvSpPr>
        <p:spPr>
          <a:xfrm>
            <a:off x="838200" y="2390503"/>
            <a:ext cx="2133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Motivation:</a:t>
            </a:r>
          </a:p>
        </p:txBody>
      </p:sp>
    </p:spTree>
    <p:extLst>
      <p:ext uri="{BB962C8B-B14F-4D97-AF65-F5344CB8AC3E}">
        <p14:creationId xmlns:p14="http://schemas.microsoft.com/office/powerpoint/2010/main" val="4512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F6A6350-84FA-A741-BD25-379F1A851DC1}"/>
              </a:ext>
            </a:extLst>
          </p:cNvPr>
          <p:cNvCxnSpPr/>
          <p:nvPr/>
        </p:nvCxnSpPr>
        <p:spPr>
          <a:xfrm>
            <a:off x="2769326" y="5003074"/>
            <a:ext cx="777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6D0252-A517-1146-AE15-2736BA5A6765}"/>
              </a:ext>
            </a:extLst>
          </p:cNvPr>
          <p:cNvCxnSpPr>
            <a:cxnSpLocks/>
          </p:cNvCxnSpPr>
          <p:nvPr/>
        </p:nvCxnSpPr>
        <p:spPr>
          <a:xfrm flipV="1">
            <a:off x="2769326" y="121920"/>
            <a:ext cx="0" cy="4881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EB348-7DF7-C54C-9EAE-E66C2F9672CC}"/>
              </a:ext>
            </a:extLst>
          </p:cNvPr>
          <p:cNvCxnSpPr>
            <a:cxnSpLocks/>
          </p:cNvCxnSpPr>
          <p:nvPr/>
        </p:nvCxnSpPr>
        <p:spPr>
          <a:xfrm flipV="1">
            <a:off x="2769326" y="3278777"/>
            <a:ext cx="1907177" cy="172429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19350D-55D0-DF42-AE71-95A7D35E5309}"/>
              </a:ext>
            </a:extLst>
          </p:cNvPr>
          <p:cNvCxnSpPr>
            <a:cxnSpLocks/>
          </p:cNvCxnSpPr>
          <p:nvPr/>
        </p:nvCxnSpPr>
        <p:spPr>
          <a:xfrm flipV="1">
            <a:off x="4676503" y="1554479"/>
            <a:ext cx="1907177" cy="1724298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DC0D14AC-3B5D-B340-8A38-0438A8ED6318}"/>
              </a:ext>
            </a:extLst>
          </p:cNvPr>
          <p:cNvSpPr/>
          <p:nvPr/>
        </p:nvSpPr>
        <p:spPr>
          <a:xfrm>
            <a:off x="5930537" y="156754"/>
            <a:ext cx="209006" cy="1606732"/>
          </a:xfrm>
          <a:custGeom>
            <a:avLst/>
            <a:gdLst>
              <a:gd name="connsiteX0" fmla="*/ 209006 w 209006"/>
              <a:gd name="connsiteY0" fmla="*/ 0 h 1606732"/>
              <a:gd name="connsiteX1" fmla="*/ 104503 w 209006"/>
              <a:gd name="connsiteY1" fmla="*/ 1058092 h 1606732"/>
              <a:gd name="connsiteX2" fmla="*/ 0 w 209006"/>
              <a:gd name="connsiteY2" fmla="*/ 1606732 h 1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06" h="1606732">
                <a:moveTo>
                  <a:pt x="209006" y="0"/>
                </a:moveTo>
                <a:cubicBezTo>
                  <a:pt x="174171" y="395151"/>
                  <a:pt x="139337" y="790303"/>
                  <a:pt x="104503" y="1058092"/>
                </a:cubicBezTo>
                <a:cubicBezTo>
                  <a:pt x="69669" y="1325881"/>
                  <a:pt x="34834" y="1466306"/>
                  <a:pt x="0" y="1606732"/>
                </a:cubicBezTo>
              </a:path>
            </a:pathLst>
          </a:cu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EB5BDD7-4575-8140-9969-7AEA04A4FF45}"/>
              </a:ext>
            </a:extLst>
          </p:cNvPr>
          <p:cNvSpPr/>
          <p:nvPr/>
        </p:nvSpPr>
        <p:spPr>
          <a:xfrm>
            <a:off x="2834640" y="1724297"/>
            <a:ext cx="3095897" cy="3291840"/>
          </a:xfrm>
          <a:custGeom>
            <a:avLst/>
            <a:gdLst>
              <a:gd name="connsiteX0" fmla="*/ 3095897 w 3095897"/>
              <a:gd name="connsiteY0" fmla="*/ 0 h 3291840"/>
              <a:gd name="connsiteX1" fmla="*/ 2965269 w 3095897"/>
              <a:gd name="connsiteY1" fmla="*/ 444137 h 3291840"/>
              <a:gd name="connsiteX2" fmla="*/ 2664823 w 3095897"/>
              <a:gd name="connsiteY2" fmla="*/ 1162594 h 3291840"/>
              <a:gd name="connsiteX3" fmla="*/ 1946366 w 3095897"/>
              <a:gd name="connsiteY3" fmla="*/ 2181497 h 3291840"/>
              <a:gd name="connsiteX4" fmla="*/ 1332411 w 3095897"/>
              <a:gd name="connsiteY4" fmla="*/ 2717074 h 3291840"/>
              <a:gd name="connsiteX5" fmla="*/ 535577 w 3095897"/>
              <a:gd name="connsiteY5" fmla="*/ 3108960 h 3291840"/>
              <a:gd name="connsiteX6" fmla="*/ 0 w 3095897"/>
              <a:gd name="connsiteY6" fmla="*/ 3291840 h 3291840"/>
              <a:gd name="connsiteX0" fmla="*/ 3095897 w 3095897"/>
              <a:gd name="connsiteY0" fmla="*/ 0 h 3291840"/>
              <a:gd name="connsiteX1" fmla="*/ 2965269 w 3095897"/>
              <a:gd name="connsiteY1" fmla="*/ 444137 h 3291840"/>
              <a:gd name="connsiteX2" fmla="*/ 2664823 w 3095897"/>
              <a:gd name="connsiteY2" fmla="*/ 1162594 h 3291840"/>
              <a:gd name="connsiteX3" fmla="*/ 2194560 w 3095897"/>
              <a:gd name="connsiteY3" fmla="*/ 1894115 h 3291840"/>
              <a:gd name="connsiteX4" fmla="*/ 1332411 w 3095897"/>
              <a:gd name="connsiteY4" fmla="*/ 2717074 h 3291840"/>
              <a:gd name="connsiteX5" fmla="*/ 535577 w 3095897"/>
              <a:gd name="connsiteY5" fmla="*/ 3108960 h 3291840"/>
              <a:gd name="connsiteX6" fmla="*/ 0 w 3095897"/>
              <a:gd name="connsiteY6" fmla="*/ 329184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897" h="3291840">
                <a:moveTo>
                  <a:pt x="3095897" y="0"/>
                </a:moveTo>
                <a:cubicBezTo>
                  <a:pt x="3066506" y="125185"/>
                  <a:pt x="3037115" y="250371"/>
                  <a:pt x="2965269" y="444137"/>
                </a:cubicBezTo>
                <a:cubicBezTo>
                  <a:pt x="2893423" y="637903"/>
                  <a:pt x="2793274" y="920931"/>
                  <a:pt x="2664823" y="1162594"/>
                </a:cubicBezTo>
                <a:cubicBezTo>
                  <a:pt x="2536372" y="1404257"/>
                  <a:pt x="2416629" y="1635035"/>
                  <a:pt x="2194560" y="1894115"/>
                </a:cubicBezTo>
                <a:cubicBezTo>
                  <a:pt x="1972491" y="2153195"/>
                  <a:pt x="1608908" y="2514600"/>
                  <a:pt x="1332411" y="2717074"/>
                </a:cubicBezTo>
                <a:cubicBezTo>
                  <a:pt x="1055914" y="2919548"/>
                  <a:pt x="757645" y="3013166"/>
                  <a:pt x="535577" y="3108960"/>
                </a:cubicBezTo>
                <a:cubicBezTo>
                  <a:pt x="313509" y="3204754"/>
                  <a:pt x="156754" y="3248297"/>
                  <a:pt x="0" y="3291840"/>
                </a:cubicBezTo>
              </a:path>
            </a:pathLst>
          </a:custGeom>
          <a:noFill/>
          <a:ln w="2540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F3305-CAA9-BE4F-9C78-F0F01A84AE6E}"/>
              </a:ext>
            </a:extLst>
          </p:cNvPr>
          <p:cNvSpPr txBox="1"/>
          <p:nvPr/>
        </p:nvSpPr>
        <p:spPr>
          <a:xfrm>
            <a:off x="6309360" y="27432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Black hole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19640E-99C6-6E41-8308-6309BF476C65}"/>
              </a:ext>
            </a:extLst>
          </p:cNvPr>
          <p:cNvSpPr txBox="1"/>
          <p:nvPr/>
        </p:nvSpPr>
        <p:spPr>
          <a:xfrm>
            <a:off x="3011963" y="3253043"/>
            <a:ext cx="117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Free string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58381-A5ED-F44E-B65A-7FDFBADF7104}"/>
              </a:ext>
            </a:extLst>
          </p:cNvPr>
          <p:cNvSpPr txBox="1"/>
          <p:nvPr/>
        </p:nvSpPr>
        <p:spPr>
          <a:xfrm>
            <a:off x="1515292" y="458986"/>
            <a:ext cx="9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4A4C5-A9B2-6A49-8FD1-AAB9B186DD9D}"/>
              </a:ext>
            </a:extLst>
          </p:cNvPr>
          <p:cNvSpPr txBox="1"/>
          <p:nvPr/>
        </p:nvSpPr>
        <p:spPr>
          <a:xfrm>
            <a:off x="10136777" y="531658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3CB7EB-ED1F-F04B-A6B1-415D5148E194}"/>
                  </a:ext>
                </a:extLst>
              </p:cNvPr>
              <p:cNvSpPr txBox="1"/>
              <p:nvPr/>
            </p:nvSpPr>
            <p:spPr>
              <a:xfrm>
                <a:off x="5489276" y="5109364"/>
                <a:ext cx="715581" cy="93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3CB7EB-ED1F-F04B-A6B1-415D5148E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276" y="5109364"/>
                <a:ext cx="715581" cy="9383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868D66-9792-A142-99A3-B76217688DA8}"/>
              </a:ext>
            </a:extLst>
          </p:cNvPr>
          <p:cNvCxnSpPr/>
          <p:nvPr/>
        </p:nvCxnSpPr>
        <p:spPr>
          <a:xfrm>
            <a:off x="5799909" y="4937760"/>
            <a:ext cx="0" cy="117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6EEEFE-D3BA-EB4B-AA6E-11DB76C01574}"/>
              </a:ext>
            </a:extLst>
          </p:cNvPr>
          <p:cNvSpPr txBox="1"/>
          <p:nvPr/>
        </p:nvSpPr>
        <p:spPr>
          <a:xfrm>
            <a:off x="6428776" y="2093462"/>
            <a:ext cx="319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String size black hole 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0EFAD7F-B39B-9F42-8F2F-C785320BEFED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930538" y="2278128"/>
            <a:ext cx="498238" cy="89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35A5C5-A351-2A41-939F-E9155B2579A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058781" y="1639389"/>
            <a:ext cx="741128" cy="267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581040-DE71-0E4A-8187-8A689D65C5B8}"/>
              </a:ext>
            </a:extLst>
          </p:cNvPr>
          <p:cNvSpPr txBox="1"/>
          <p:nvPr/>
        </p:nvSpPr>
        <p:spPr>
          <a:xfrm>
            <a:off x="3069134" y="1316223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Modifications from</a:t>
            </a:r>
          </a:p>
          <a:p>
            <a:r>
              <a:rPr lang="en-US" dirty="0"/>
              <a:t> the black hole side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30DBCF-2493-624F-BD8A-DDA7D474B634}"/>
              </a:ext>
            </a:extLst>
          </p:cNvPr>
          <p:cNvCxnSpPr>
            <a:cxnSpLocks/>
          </p:cNvCxnSpPr>
          <p:nvPr/>
        </p:nvCxnSpPr>
        <p:spPr>
          <a:xfrm>
            <a:off x="4483064" y="2488475"/>
            <a:ext cx="624513" cy="119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F3565EC-89DD-AC4E-9921-FC48713815AD}"/>
              </a:ext>
            </a:extLst>
          </p:cNvPr>
          <p:cNvSpPr txBox="1"/>
          <p:nvPr/>
        </p:nvSpPr>
        <p:spPr>
          <a:xfrm>
            <a:off x="2876453" y="2200810"/>
            <a:ext cx="2018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Modifications </a:t>
            </a:r>
          </a:p>
          <a:p>
            <a:r>
              <a:rPr lang="en-US" dirty="0"/>
              <a:t>from the string side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A32B0438-8436-2042-A824-6C3CD29D5643}"/>
              </a:ext>
            </a:extLst>
          </p:cNvPr>
          <p:cNvSpPr/>
          <p:nvPr/>
        </p:nvSpPr>
        <p:spPr>
          <a:xfrm>
            <a:off x="4767072" y="1536192"/>
            <a:ext cx="1377696" cy="1609344"/>
          </a:xfrm>
          <a:custGeom>
            <a:avLst/>
            <a:gdLst>
              <a:gd name="connsiteX0" fmla="*/ 0 w 1377696"/>
              <a:gd name="connsiteY0" fmla="*/ 1609344 h 1609344"/>
              <a:gd name="connsiteX1" fmla="*/ 231648 w 1377696"/>
              <a:gd name="connsiteY1" fmla="*/ 1365504 h 1609344"/>
              <a:gd name="connsiteX2" fmla="*/ 548640 w 1377696"/>
              <a:gd name="connsiteY2" fmla="*/ 999744 h 1609344"/>
              <a:gd name="connsiteX3" fmla="*/ 963168 w 1377696"/>
              <a:gd name="connsiteY3" fmla="*/ 585216 h 1609344"/>
              <a:gd name="connsiteX4" fmla="*/ 1377696 w 1377696"/>
              <a:gd name="connsiteY4" fmla="*/ 0 h 1609344"/>
              <a:gd name="connsiteX0" fmla="*/ 0 w 1377696"/>
              <a:gd name="connsiteY0" fmla="*/ 1609344 h 1609344"/>
              <a:gd name="connsiteX1" fmla="*/ 231648 w 1377696"/>
              <a:gd name="connsiteY1" fmla="*/ 1365504 h 1609344"/>
              <a:gd name="connsiteX2" fmla="*/ 597408 w 1377696"/>
              <a:gd name="connsiteY2" fmla="*/ 999744 h 1609344"/>
              <a:gd name="connsiteX3" fmla="*/ 963168 w 1377696"/>
              <a:gd name="connsiteY3" fmla="*/ 585216 h 1609344"/>
              <a:gd name="connsiteX4" fmla="*/ 1377696 w 1377696"/>
              <a:gd name="connsiteY4" fmla="*/ 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7696" h="1609344">
                <a:moveTo>
                  <a:pt x="0" y="1609344"/>
                </a:moveTo>
                <a:cubicBezTo>
                  <a:pt x="70104" y="1538224"/>
                  <a:pt x="132080" y="1467104"/>
                  <a:pt x="231648" y="1365504"/>
                </a:cubicBezTo>
                <a:cubicBezTo>
                  <a:pt x="331216" y="1263904"/>
                  <a:pt x="475488" y="1129792"/>
                  <a:pt x="597408" y="999744"/>
                </a:cubicBezTo>
                <a:cubicBezTo>
                  <a:pt x="719328" y="869696"/>
                  <a:pt x="824992" y="751840"/>
                  <a:pt x="963168" y="585216"/>
                </a:cubicBezTo>
                <a:cubicBezTo>
                  <a:pt x="1101344" y="418592"/>
                  <a:pt x="1239520" y="209296"/>
                  <a:pt x="1377696" y="0"/>
                </a:cubicBezTo>
              </a:path>
            </a:pathLst>
          </a:cu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55209BE-AD9E-4648-B047-BBD419C192A9}"/>
              </a:ext>
            </a:extLst>
          </p:cNvPr>
          <p:cNvSpPr/>
          <p:nvPr/>
        </p:nvSpPr>
        <p:spPr>
          <a:xfrm>
            <a:off x="5303520" y="1584960"/>
            <a:ext cx="670560" cy="1292352"/>
          </a:xfrm>
          <a:custGeom>
            <a:avLst/>
            <a:gdLst>
              <a:gd name="connsiteX0" fmla="*/ 670560 w 670560"/>
              <a:gd name="connsiteY0" fmla="*/ 0 h 1292352"/>
              <a:gd name="connsiteX1" fmla="*/ 341376 w 670560"/>
              <a:gd name="connsiteY1" fmla="*/ 768096 h 1292352"/>
              <a:gd name="connsiteX2" fmla="*/ 0 w 670560"/>
              <a:gd name="connsiteY2" fmla="*/ 1292352 h 129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292352">
                <a:moveTo>
                  <a:pt x="670560" y="0"/>
                </a:moveTo>
                <a:cubicBezTo>
                  <a:pt x="561848" y="276352"/>
                  <a:pt x="453136" y="552704"/>
                  <a:pt x="341376" y="768096"/>
                </a:cubicBezTo>
                <a:cubicBezTo>
                  <a:pt x="229616" y="983488"/>
                  <a:pt x="114808" y="1137920"/>
                  <a:pt x="0" y="1292352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6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CB26-5891-8D44-BB09-AE64CFD0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12" y="237234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Some comments on strings at finite temperature</a:t>
            </a:r>
          </a:p>
        </p:txBody>
      </p:sp>
    </p:spTree>
    <p:extLst>
      <p:ext uri="{BB962C8B-B14F-4D97-AF65-F5344CB8AC3E}">
        <p14:creationId xmlns:p14="http://schemas.microsoft.com/office/powerpoint/2010/main" val="918355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2042</Words>
  <Application>Microsoft Macintosh PowerPoint</Application>
  <PresentationFormat>Widescreen</PresentationFormat>
  <Paragraphs>244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Office Theme</vt:lpstr>
      <vt:lpstr>String scale black holes</vt:lpstr>
      <vt:lpstr>Outline</vt:lpstr>
      <vt:lpstr>Assumptions</vt:lpstr>
      <vt:lpstr>Highly excited string</vt:lpstr>
      <vt:lpstr>Black holes</vt:lpstr>
      <vt:lpstr>PowerPoint Presentation</vt:lpstr>
      <vt:lpstr>Is there a smooth transition between black holes and highly excited strings ?</vt:lpstr>
      <vt:lpstr>PowerPoint Presentation</vt:lpstr>
      <vt:lpstr>Some comments on strings at finite temperature</vt:lpstr>
      <vt:lpstr>Winding mode formalism</vt:lpstr>
      <vt:lpstr>This leads to an interesting solution</vt:lpstr>
      <vt:lpstr>Self gravitating string </vt:lpstr>
      <vt:lpstr>Entropy of the self gravitating string </vt:lpstr>
      <vt:lpstr>Side comments</vt:lpstr>
      <vt:lpstr>Size of the configuration</vt:lpstr>
      <vt:lpstr>Euclidean black holes</vt:lpstr>
      <vt:lpstr>Black holes and winding condensates</vt:lpstr>
      <vt:lpstr> Comment on the broken symmetries. </vt:lpstr>
      <vt:lpstr>PowerPoint Presentation</vt:lpstr>
      <vt:lpstr>No smooth interpolation for type II</vt:lpstr>
      <vt:lpstr>Heterotic theory</vt:lpstr>
      <vt:lpstr>Heterotic linear sigma model</vt:lpstr>
      <vt:lpstr>PowerPoint Presentation</vt:lpstr>
      <vt:lpstr>Type II linear sigma model</vt:lpstr>
      <vt:lpstr>PowerPoint Presentation</vt:lpstr>
      <vt:lpstr>Index and D-branes</vt:lpstr>
      <vt:lpstr>A curiosity</vt:lpstr>
      <vt:lpstr>Charged black holes</vt:lpstr>
      <vt:lpstr>Charged black holes</vt:lpstr>
      <vt:lpstr>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Maldacena</dc:creator>
  <cp:lastModifiedBy>Juan Maldacena</cp:lastModifiedBy>
  <cp:revision>57</cp:revision>
  <dcterms:created xsi:type="dcterms:W3CDTF">2021-04-19T13:10:05Z</dcterms:created>
  <dcterms:modified xsi:type="dcterms:W3CDTF">2021-10-28T20:53:36Z</dcterms:modified>
</cp:coreProperties>
</file>