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61" r:id="rId4"/>
    <p:sldId id="262" r:id="rId5"/>
    <p:sldId id="258" r:id="rId6"/>
    <p:sldId id="263" r:id="rId7"/>
    <p:sldId id="266" r:id="rId8"/>
    <p:sldId id="265" r:id="rId9"/>
    <p:sldId id="269" r:id="rId10"/>
    <p:sldId id="271" r:id="rId11"/>
    <p:sldId id="272" r:id="rId12"/>
    <p:sldId id="276" r:id="rId13"/>
    <p:sldId id="273" r:id="rId14"/>
    <p:sldId id="274" r:id="rId15"/>
    <p:sldId id="279" r:id="rId16"/>
    <p:sldId id="280" r:id="rId17"/>
    <p:sldId id="277" r:id="rId18"/>
    <p:sldId id="278" r:id="rId19"/>
    <p:sldId id="267" r:id="rId20"/>
    <p:sldId id="264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E Karoly" initials="SEK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FF"/>
    <a:srgbClr val="E3050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9" autoAdjust="0"/>
    <p:restoredTop sz="83816" autoAdjust="0"/>
  </p:normalViewPr>
  <p:slideViewPr>
    <p:cSldViewPr snapToGrid="0">
      <p:cViewPr>
        <p:scale>
          <a:sx n="114" d="100"/>
          <a:sy n="114" d="100"/>
        </p:scale>
        <p:origin x="68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BF401-F161-46F7-AC8C-ED5F4F27C18B}" type="datetimeFigureOut">
              <a:rPr lang="en-US" smtClean="0"/>
              <a:t>6/25/22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F0958-2B94-4D4F-823B-45C8109F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tsmtechnologies.com/" TargetMode="External"/><Relationship Id="rId4" Type="http://schemas.openxmlformats.org/officeDocument/2006/relationships/hyperlink" Target="https://www.unavco.org/instrumentation/geophysical/borehole/bsm/lib/images/B944_drawing.jpg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www.unavco.org</a:t>
            </a:r>
            <a:r>
              <a:rPr lang="en-US" dirty="0" smtClean="0"/>
              <a:t>/instrumentation/geophysical/borehole/</a:t>
            </a:r>
            <a:r>
              <a:rPr lang="en-US" dirty="0" err="1" smtClean="0"/>
              <a:t>bsm</a:t>
            </a:r>
            <a:r>
              <a:rPr lang="en-US" dirty="0" smtClean="0"/>
              <a:t>/</a:t>
            </a:r>
            <a:r>
              <a:rPr lang="en-US" dirty="0" err="1" smtClean="0"/>
              <a:t>bsm.html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6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Silver, P. G., Y. Bock, D. Agnew, T.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Henyey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T. Linde , T. V.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McEvilly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B. Minster, B.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Romanowicz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I. S. Sacks, R. B. Smith, S. C. Solomon, and S. A. Stein, A Plate Boundary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Observatory, IRIS Newsletter,16, 3-9, 1999.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www.usgs.gov</a:t>
            </a:r>
            <a:r>
              <a:rPr lang="en-US" dirty="0" smtClean="0"/>
              <a:t>/centers/land-subsidence-in-</a:t>
            </a:r>
            <a:r>
              <a:rPr lang="en-US" dirty="0" err="1" smtClean="0"/>
              <a:t>california</a:t>
            </a:r>
            <a:r>
              <a:rPr lang="en-US" dirty="0" smtClean="0"/>
              <a:t>/science/interferometric-synthetic-aperture-radar-</a:t>
            </a:r>
            <a:r>
              <a:rPr lang="en-US" dirty="0" err="1" smtClean="0"/>
              <a:t>insar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75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IntroToStrain_Roeloffs_2018.pdf</a:t>
            </a:r>
          </a:p>
          <a:p>
            <a:pPr fontAlgn="base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typical installation starts with a borehole that is 15 cm in diameter and approximately 200 m deep, the actual depth depends on the location of desirable rock. 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strainmeter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installed at the bottom of the borehole with specialized expansive grout. A seismometer is then installed from three to ten meters above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strainmeter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upper portion of the borehole is used for auxiliary instruments such as: pore pressure transducers,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tiltmeters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continuous thermal measurements. In total the borehole network contains nearly 300 instruments and produces close to 1800 channels of data.</a:t>
            </a:r>
          </a:p>
          <a:p>
            <a:pPr fontAlgn="base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GAGE Facility uses a instrument developed and constructed by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GTSM Technologies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which measure the change in borehole diameter along three azimuths separated by 120 degrees perpendicular to the borehole.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detect changes in the diameter of a borehole on the order of four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about one ten millionth of the width of a human hair and smaller than the width of a Hydrogen atom. A change of four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along the ten cm width of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equates to approximately 0.05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while signals of geophysical interest range from several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many hundreds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example the strains induced by earth tides, the effect of the Sun and Moon on the Earth's crust, are ten's of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picometers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0.05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picometers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0.5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400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picometers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5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4000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picometers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50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nanostrain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6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Hodgkinson et al., 2013.</a:t>
            </a:r>
            <a:r>
              <a:rPr lang="en-US" baseline="0" dirty="0" smtClean="0"/>
              <a:t> Tidal calibration of PBO borehole </a:t>
            </a:r>
            <a:r>
              <a:rPr lang="en-US" baseline="0" dirty="0" err="1" smtClean="0"/>
              <a:t>strainmeters</a:t>
            </a:r>
            <a:r>
              <a:rPr lang="en-US" baseline="0" dirty="0" smtClean="0"/>
              <a:t>, JGR.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2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~1,000,000 data points</a:t>
            </a:r>
          </a:p>
          <a:p>
            <a:pPr marL="742950" lvl="1" indent="-285750">
              <a:buFont typeface="Wingdings" charset="2"/>
              <a:buChar char="à"/>
            </a:pPr>
            <a:endParaRPr lang="en-US" sz="2400" dirty="0" smtClean="0"/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B001</a:t>
            </a:r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Cascadia Subduction Zone</a:t>
            </a:r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Pacific Ocean</a:t>
            </a:r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Maritime climate</a:t>
            </a:r>
          </a:p>
          <a:p>
            <a:pPr marL="742950" lvl="1" indent="-285750">
              <a:buFont typeface="Wingdings" charset="2"/>
              <a:buChar char="à"/>
            </a:pPr>
            <a:endParaRPr lang="en-US" sz="2400" dirty="0" smtClean="0"/>
          </a:p>
          <a:p>
            <a:pPr marL="742950" lvl="1" indent="-285750">
              <a:buFont typeface="Wingdings" charset="2"/>
              <a:buChar char="à"/>
            </a:pPr>
            <a:endParaRPr lang="en-US" sz="2400" dirty="0" smtClean="0"/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B944</a:t>
            </a:r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Mantle Plume</a:t>
            </a:r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~100</a:t>
            </a:r>
            <a:r>
              <a:rPr lang="en-US" sz="2400" baseline="0" dirty="0" smtClean="0"/>
              <a:t> m from </a:t>
            </a:r>
            <a:r>
              <a:rPr lang="en-US" sz="2400" dirty="0" smtClean="0"/>
              <a:t>Yellowstone Lake</a:t>
            </a:r>
          </a:p>
          <a:p>
            <a:pPr marL="742950" lvl="1" indent="-285750">
              <a:buFont typeface="Wingdings" charset="2"/>
              <a:buChar char="à"/>
            </a:pPr>
            <a:r>
              <a:rPr lang="en-US" sz="2400" dirty="0" smtClean="0"/>
              <a:t>Continental climate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46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typical installation starts with a borehole that is 15 cm in diameter and approximately 200 m deep, the actual depth depends on the location of desirable rock. A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strainmeter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installed at the bottom of the borehole with specialized expansive grout. A seismometer is then installed from three to ten meters above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strainmeter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upper portion of the borehole is used for auxiliary instruments such as: pore pressure transducers,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tiltmeters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continuous thermal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29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psi1</a:t>
            </a:r>
          </a:p>
          <a:p>
            <a:r>
              <a:rPr lang="en-US" dirty="0" smtClean="0"/>
              <a:t>phi1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2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www.unavco.org</a:t>
            </a:r>
            <a:r>
              <a:rPr lang="en-US" dirty="0" smtClean="0"/>
              <a:t>/instrumentation/geophysical/borehole/</a:t>
            </a:r>
            <a:r>
              <a:rPr lang="en-US" dirty="0" err="1" smtClean="0"/>
              <a:t>bsm</a:t>
            </a:r>
            <a:r>
              <a:rPr lang="en-US" dirty="0" smtClean="0"/>
              <a:t>/lib/images/</a:t>
            </a:r>
            <a:r>
              <a:rPr lang="en-US" dirty="0" err="1" smtClean="0"/>
              <a:t>pbo_borehole_network.jpg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0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0958-2B94-4D4F-823B-45C8109FA9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2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8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0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8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0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3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67069-1AEB-400E-A2E1-7B1993FB80E0}" type="datetimeFigureOut">
              <a:rPr lang="en-US" smtClean="0"/>
              <a:t>6/25/22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1FB9-4309-4686-80E9-E8C5AFED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9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emf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2351"/>
          <a:stretch/>
        </p:blipFill>
        <p:spPr>
          <a:xfrm>
            <a:off x="631" y="3411289"/>
            <a:ext cx="12191369" cy="3446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663" y="410577"/>
            <a:ext cx="108382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charset="0"/>
                <a:ea typeface="Arial" charset="0"/>
                <a:cs typeface="Arial" charset="0"/>
              </a:rPr>
              <a:t>Multitaper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 estimates of solid Earth tidal constituents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from Plate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Boundary Observatory borehole </a:t>
            </a:r>
            <a:r>
              <a:rPr lang="en-US" sz="3200" b="1" dirty="0" err="1">
                <a:latin typeface="Arial" charset="0"/>
                <a:ea typeface="Arial" charset="0"/>
                <a:cs typeface="Arial" charset="0"/>
              </a:rPr>
              <a:t>strainmeters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, western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USA</a:t>
            </a:r>
          </a:p>
          <a:p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Linda A. Hinnov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Jood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A. Al Aswad</a:t>
            </a:r>
            <a:r>
              <a:rPr lang="en-US" b="1" baseline="300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Department of Atmospheric, Oceanic, and Earth Sciences, George Mason University, Fairfax, VA, USA </a:t>
            </a:r>
          </a:p>
          <a:p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Department of Geological Sciences, Stanford University, Palo Alto, CA,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USA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41" y="619929"/>
            <a:ext cx="107946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• Program </a:t>
            </a:r>
            <a:r>
              <a:rPr lang="en-US" i="1" dirty="0" err="1"/>
              <a:t>solid.f</a:t>
            </a:r>
            <a:r>
              <a:rPr lang="en-US" dirty="0"/>
              <a:t> </a:t>
            </a:r>
            <a:r>
              <a:rPr lang="en-US" dirty="0" smtClean="0"/>
              <a:t>computes cyclic and permanent tidal deformation; </a:t>
            </a:r>
            <a:r>
              <a:rPr lang="en-US" dirty="0"/>
              <a:t>2018 </a:t>
            </a:r>
            <a:r>
              <a:rPr lang="en-US" dirty="0" smtClean="0"/>
              <a:t>version </a:t>
            </a:r>
            <a:r>
              <a:rPr lang="en-US" dirty="0"/>
              <a:t>references UTC </a:t>
            </a:r>
            <a:r>
              <a:rPr lang="en-US" dirty="0" smtClean="0"/>
              <a:t>time</a:t>
            </a:r>
          </a:p>
          <a:p>
            <a:r>
              <a:rPr lang="en-US" dirty="0" smtClean="0"/>
              <a:t>• Based on </a:t>
            </a:r>
            <a:r>
              <a:rPr lang="en-US" i="1" dirty="0" err="1" smtClean="0"/>
              <a:t>dehanttideinelMJD.f</a:t>
            </a:r>
            <a:r>
              <a:rPr lang="en-US" dirty="0" smtClean="0"/>
              <a:t> by V. </a:t>
            </a:r>
            <a:r>
              <a:rPr lang="en-US" dirty="0" err="1" smtClean="0"/>
              <a:t>Dehant</a:t>
            </a:r>
            <a:r>
              <a:rPr lang="en-US" dirty="0" smtClean="0"/>
              <a:t>, S. Mathews, J. Gipson and C. </a:t>
            </a:r>
            <a:r>
              <a:rPr lang="en-US" dirty="0" err="1" smtClean="0"/>
              <a:t>Bruyninx</a:t>
            </a:r>
            <a:endParaRPr lang="en-US" dirty="0" smtClean="0"/>
          </a:p>
          <a:p>
            <a:r>
              <a:rPr lang="en-US" dirty="0" smtClean="0"/>
              <a:t>• The 2018 version of </a:t>
            </a:r>
            <a:r>
              <a:rPr lang="en-US" i="1" dirty="0" err="1" smtClean="0"/>
              <a:t>solid.f</a:t>
            </a:r>
            <a:r>
              <a:rPr lang="en-US" dirty="0" smtClean="0"/>
              <a:t> references UTC time</a:t>
            </a:r>
          </a:p>
          <a:p>
            <a:r>
              <a:rPr lang="en-US" dirty="0" smtClean="0"/>
              <a:t>• Output solid earth tide </a:t>
            </a:r>
            <a:r>
              <a:rPr lang="en-US" dirty="0" err="1" smtClean="0"/>
              <a:t>u,v,w</a:t>
            </a:r>
            <a:r>
              <a:rPr lang="en-US" dirty="0" smtClean="0"/>
              <a:t> components in meters, North, East, and Up in the local geodetic (ellipsoidal) horizon system at 1 minute intervals.</a:t>
            </a:r>
          </a:p>
          <a:p>
            <a:r>
              <a:rPr lang="en-US" dirty="0" smtClean="0"/>
              <a:t>• Includes degree 2 and 3 Love/</a:t>
            </a:r>
            <a:r>
              <a:rPr lang="en-US" dirty="0" err="1" smtClean="0"/>
              <a:t>Shida</a:t>
            </a:r>
            <a:r>
              <a:rPr lang="en-US" dirty="0" smtClean="0"/>
              <a:t> displacement corrections</a:t>
            </a:r>
          </a:p>
          <a:p>
            <a:r>
              <a:rPr lang="en-US" dirty="0" smtClean="0"/>
              <a:t>• No ocean, atmospheric loading, or polar motion deformation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6372" y="35625"/>
            <a:ext cx="4053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Solid Earth </a:t>
            </a:r>
            <a:r>
              <a:rPr lang="en-US" sz="3200" b="1" smtClean="0">
                <a:ea typeface="Helvetica" charset="0"/>
                <a:cs typeface="Helvetica" charset="0"/>
              </a:rPr>
              <a:t>tidal model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6"/>
          <a:stretch/>
        </p:blipFill>
        <p:spPr>
          <a:xfrm>
            <a:off x="81546" y="2785753"/>
            <a:ext cx="11859834" cy="407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8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599745"/>
            <a:ext cx="11915896" cy="6258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2297" y="35625"/>
            <a:ext cx="4147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Power spectral analysis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2" name="Left Arrow 1"/>
          <p:cNvSpPr/>
          <p:nvPr/>
        </p:nvSpPr>
        <p:spPr>
          <a:xfrm rot="19203817">
            <a:off x="3366655" y="3408218"/>
            <a:ext cx="360218" cy="1801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9203817">
            <a:off x="5403275" y="3560618"/>
            <a:ext cx="360218" cy="1801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954982" y="1565564"/>
            <a:ext cx="609600" cy="221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598727" y="1842657"/>
            <a:ext cx="609600" cy="221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853"/>
          <a:stretch/>
        </p:blipFill>
        <p:spPr>
          <a:xfrm>
            <a:off x="7684733" y="405672"/>
            <a:ext cx="3814540" cy="5898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6424" y="6337502"/>
            <a:ext cx="18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Lutrell</a:t>
            </a:r>
            <a:r>
              <a:rPr lang="en-US" dirty="0" smtClean="0"/>
              <a:t> et al.,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9"/>
          <a:stretch/>
        </p:blipFill>
        <p:spPr>
          <a:xfrm>
            <a:off x="1385013" y="1325217"/>
            <a:ext cx="5225846" cy="2431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0" y="3768819"/>
            <a:ext cx="6236353" cy="2938015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 flipH="1">
            <a:off x="1564672" y="2611069"/>
            <a:ext cx="484576" cy="450866"/>
          </a:xfrm>
          <a:prstGeom prst="star5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8831" y="298475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B944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 flipH="1">
            <a:off x="4347504" y="2611069"/>
            <a:ext cx="484576" cy="450866"/>
          </a:xfrm>
          <a:prstGeom prst="star5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6581" y="298475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B944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06429" y="307438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B944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26922" y="3098621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B944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7981" y="88821"/>
            <a:ext cx="4461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a typeface="Helvetica" charset="0"/>
                <a:cs typeface="Helvetica" charset="0"/>
              </a:rPr>
              <a:t>Yellowstone Lake </a:t>
            </a:r>
            <a:r>
              <a:rPr lang="en-US" sz="3200" b="1" dirty="0" err="1" smtClean="0">
                <a:ea typeface="Helvetica" charset="0"/>
                <a:cs typeface="Helvetica" charset="0"/>
              </a:rPr>
              <a:t>Seiches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16" name="5-Point Star 15"/>
          <p:cNvSpPr/>
          <p:nvPr/>
        </p:nvSpPr>
        <p:spPr>
          <a:xfrm flipH="1">
            <a:off x="2989280" y="669625"/>
            <a:ext cx="484576" cy="450866"/>
          </a:xfrm>
          <a:prstGeom prst="star5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 flipH="1">
            <a:off x="5646342" y="649749"/>
            <a:ext cx="484576" cy="450866"/>
          </a:xfrm>
          <a:prstGeom prst="star5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1189" y="110061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B206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8251" y="104985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B206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" y="3379016"/>
            <a:ext cx="6367070" cy="3478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960"/>
          <a:stretch/>
        </p:blipFill>
        <p:spPr>
          <a:xfrm>
            <a:off x="53851" y="41414"/>
            <a:ext cx="6346436" cy="35053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162071" y="706503"/>
            <a:ext cx="119742" cy="119743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2162071" y="4044105"/>
            <a:ext cx="119742" cy="119743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341350" y="773514"/>
            <a:ext cx="119742" cy="119743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59304" y="426356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baseline="-25000" dirty="0" smtClean="0"/>
              <a:t>2</a:t>
            </a:r>
            <a:endParaRPr lang="en-US" sz="1200" baseline="-25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59304" y="766374"/>
            <a:ext cx="39946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41056" y="308482"/>
            <a:ext cx="3276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ea typeface="Helvetica" charset="0"/>
                <a:cs typeface="Helvetica" charset="0"/>
              </a:rPr>
              <a:t>Harmonic analysis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8324" y="1520282"/>
            <a:ext cx="5001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Diurnal band lines:</a:t>
            </a:r>
            <a:endParaRPr lang="en-US" u="sng" dirty="0"/>
          </a:p>
          <a:p>
            <a:r>
              <a:rPr lang="en-US" dirty="0" smtClean="0"/>
              <a:t>P1 </a:t>
            </a:r>
            <a:r>
              <a:rPr lang="mr-IN" dirty="0"/>
              <a:t>–</a:t>
            </a:r>
            <a:r>
              <a:rPr lang="en-US" dirty="0" smtClean="0"/>
              <a:t> </a:t>
            </a:r>
            <a:r>
              <a:rPr lang="nb-NO" altLang="en-US" dirty="0" smtClean="0">
                <a:solidFill>
                  <a:srgbClr val="000000"/>
                </a:solidFill>
                <a:sym typeface="Wingdings"/>
              </a:rPr>
              <a:t>0.997258 </a:t>
            </a:r>
            <a:r>
              <a:rPr lang="en-US" altLang="en-US" dirty="0" smtClean="0">
                <a:solidFill>
                  <a:srgbClr val="000000"/>
                </a:solidFill>
                <a:sym typeface="Wingdings"/>
              </a:rPr>
              <a:t>cycles/day (Solar diurnal)</a:t>
            </a:r>
            <a:endParaRPr lang="en-US" dirty="0" smtClean="0"/>
          </a:p>
          <a:p>
            <a:r>
              <a:rPr lang="en-US" dirty="0" smtClean="0"/>
              <a:t>Temp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1 cycles/day (</a:t>
            </a:r>
            <a:r>
              <a:rPr lang="en-US" dirty="0" smtClean="0"/>
              <a:t>seasonal temperature effect)</a:t>
            </a:r>
            <a:endParaRPr lang="en-US" dirty="0" smtClean="0"/>
          </a:p>
          <a:p>
            <a:r>
              <a:rPr lang="en-US" dirty="0" smtClean="0"/>
              <a:t>K1</a:t>
            </a:r>
            <a:r>
              <a:rPr lang="mr-IN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is-IS" altLang="en-US" dirty="0" smtClean="0">
                <a:solidFill>
                  <a:srgbClr val="000000"/>
                </a:solidFill>
                <a:sym typeface="Wingdings"/>
              </a:rPr>
              <a:t>1.002758 </a:t>
            </a:r>
            <a:r>
              <a:rPr lang="en-US" altLang="en-US" dirty="0" smtClean="0">
                <a:solidFill>
                  <a:srgbClr val="000000"/>
                </a:solidFill>
                <a:sym typeface="Wingdings"/>
              </a:rPr>
              <a:t>cycles/day (Lunar diurnal)</a:t>
            </a:r>
            <a:endParaRPr lang="en-US" dirty="0"/>
          </a:p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aseline="-25000" dirty="0" smtClean="0"/>
              <a:t>1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is-IS" altLang="en-US" dirty="0" smtClean="0">
                <a:solidFill>
                  <a:srgbClr val="000000"/>
                </a:solidFill>
                <a:sym typeface="Wingdings"/>
              </a:rPr>
              <a:t>1.005488 cycles/day </a:t>
            </a:r>
          </a:p>
          <a:p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baseline="-25000" dirty="0" smtClean="0"/>
              <a:t>1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is-IS" altLang="en-US" dirty="0" smtClean="0">
                <a:solidFill>
                  <a:srgbClr val="000000"/>
                </a:solidFill>
                <a:sym typeface="Wingdings"/>
              </a:rPr>
              <a:t>1.008234 cycles/day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30291" y="3701533"/>
            <a:ext cx="5204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Semi-diurnal band lines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T2</a:t>
            </a:r>
            <a:r>
              <a:rPr lang="en-US" dirty="0" smtClean="0"/>
              <a:t>  -- </a:t>
            </a:r>
            <a:r>
              <a:rPr lang="is-IS" dirty="0" smtClean="0"/>
              <a:t>1.997262 cycles/day </a:t>
            </a:r>
            <a:r>
              <a:rPr lang="en-US" dirty="0" smtClean="0"/>
              <a:t>(Larger </a:t>
            </a:r>
            <a:r>
              <a:rPr lang="en-US" dirty="0"/>
              <a:t>solar </a:t>
            </a:r>
            <a:r>
              <a:rPr lang="en-US" dirty="0" smtClean="0"/>
              <a:t>elliptic)</a:t>
            </a:r>
            <a:endParaRPr lang="en-US" dirty="0" smtClean="0"/>
          </a:p>
          <a:p>
            <a:r>
              <a:rPr lang="en-US" dirty="0" smtClean="0"/>
              <a:t>S2 </a:t>
            </a:r>
            <a:r>
              <a:rPr lang="mr-IN" dirty="0" smtClean="0"/>
              <a:t>–</a:t>
            </a:r>
            <a:r>
              <a:rPr lang="en-US" dirty="0" smtClean="0"/>
              <a:t> 2.000000 cycles/day (Principal solar semidiurnal)</a:t>
            </a:r>
            <a:endParaRPr lang="en-US" dirty="0" smtClean="0"/>
          </a:p>
          <a:p>
            <a:r>
              <a:rPr lang="en-US" dirty="0" smtClean="0"/>
              <a:t>K2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is-IS" dirty="0" smtClean="0"/>
              <a:t>2.005515 cycles/day (Lunisolar semidiurnal)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34361" y="3222816"/>
            <a:ext cx="0" cy="3358093"/>
          </a:xfrm>
          <a:prstGeom prst="line">
            <a:avLst/>
          </a:prstGeom>
          <a:ln w="31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3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854"/>
          <a:stretch/>
        </p:blipFill>
        <p:spPr>
          <a:xfrm>
            <a:off x="1357746" y="585777"/>
            <a:ext cx="8804466" cy="6157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63167" y="1002"/>
            <a:ext cx="5558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ea typeface="Helvetica" charset="0"/>
                <a:cs typeface="Helvetica" charset="0"/>
              </a:rPr>
              <a:t>O</a:t>
            </a:r>
            <a:r>
              <a:rPr lang="en-US" sz="3200" b="1" smtClean="0">
                <a:ea typeface="Helvetica" charset="0"/>
                <a:cs typeface="Helvetica" charset="0"/>
              </a:rPr>
              <a:t>bserved </a:t>
            </a:r>
            <a:r>
              <a:rPr lang="en-US" sz="3200" b="1" dirty="0" smtClean="0">
                <a:ea typeface="Helvetica" charset="0"/>
                <a:cs typeface="Helvetica" charset="0"/>
              </a:rPr>
              <a:t>vs. predicted time lag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4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66" y="91361"/>
            <a:ext cx="3050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ea typeface="Helvetica" charset="0"/>
                <a:cs typeface="Helvetica" charset="0"/>
              </a:rPr>
              <a:t>Radiational</a:t>
            </a:r>
            <a:r>
              <a:rPr lang="en-US" sz="3200" b="1" dirty="0" smtClean="0">
                <a:ea typeface="Helvetica" charset="0"/>
                <a:cs typeface="Helvetica" charset="0"/>
              </a:rPr>
              <a:t> tides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2" y="1108364"/>
            <a:ext cx="5179290" cy="4142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07925" y="6012096"/>
            <a:ext cx="178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Agnew, 2007</a:t>
            </a:r>
            <a:endParaRPr lang="en-US" sz="240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156366" y="3047863"/>
            <a:ext cx="119742" cy="119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888455" y="2868746"/>
            <a:ext cx="119742" cy="119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3322" y="518109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crosses show </a:t>
            </a:r>
            <a:r>
              <a:rPr lang="en-US" dirty="0" smtClean="0"/>
              <a:t>the amplitudes </a:t>
            </a:r>
            <a:r>
              <a:rPr lang="en-US" dirty="0"/>
              <a:t>of the </a:t>
            </a:r>
            <a:r>
              <a:rPr lang="en-US" dirty="0" err="1"/>
              <a:t>radiational</a:t>
            </a:r>
            <a:r>
              <a:rPr lang="en-US" dirty="0"/>
              <a:t> tidal harmonics (degree 1 </a:t>
            </a:r>
            <a:r>
              <a:rPr lang="en-US" dirty="0" smtClean="0"/>
              <a:t>and 2</a:t>
            </a:r>
            <a:r>
              <a:rPr lang="en-US" dirty="0"/>
              <a:t>) from Cartwright and Tayler (1971); the amplitudes are </a:t>
            </a:r>
            <a:r>
              <a:rPr lang="en-US" dirty="0" smtClean="0"/>
              <a:t>for the </a:t>
            </a:r>
            <a:r>
              <a:rPr lang="en-US" dirty="0"/>
              <a:t>solar constant S being taken to be 1.0. The lines </a:t>
            </a:r>
            <a:r>
              <a:rPr lang="en-US" dirty="0" smtClean="0"/>
              <a:t>are harmonics </a:t>
            </a:r>
            <a:r>
              <a:rPr lang="en-US" dirty="0"/>
              <a:t>of the gravitational </a:t>
            </a:r>
            <a:r>
              <a:rPr lang="en-US" dirty="0" smtClean="0"/>
              <a:t>tides</a:t>
            </a:r>
            <a:r>
              <a:rPr lang="en-US" dirty="0"/>
              <a:t>.</a:t>
            </a:r>
            <a:endParaRPr 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0118" y="1155037"/>
            <a:ext cx="5251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hanges </a:t>
            </a:r>
            <a:r>
              <a:rPr lang="en-US" sz="2400" dirty="0"/>
              <a:t>in solar irradiation drive </a:t>
            </a:r>
            <a:r>
              <a:rPr lang="en-US" sz="2400" dirty="0" smtClean="0"/>
              <a:t>changes in </a:t>
            </a:r>
            <a:r>
              <a:rPr lang="en-US" sz="2400" dirty="0"/>
              <a:t>ground temperature fairly directly, and changes </a:t>
            </a:r>
            <a:r>
              <a:rPr lang="en-US" sz="2400" dirty="0" smtClean="0"/>
              <a:t>in air </a:t>
            </a:r>
            <a:r>
              <a:rPr lang="en-US" sz="2400" dirty="0"/>
              <a:t>temperature and pressure in very </a:t>
            </a:r>
            <a:r>
              <a:rPr lang="en-US" sz="2400" dirty="0" smtClean="0"/>
              <a:t>complicated ways</a:t>
            </a:r>
            <a:r>
              <a:rPr lang="en-US" sz="2400" dirty="0"/>
              <a:t>. Ground-temperature changes cause </a:t>
            </a:r>
            <a:r>
              <a:rPr lang="en-US" sz="2400" dirty="0" err="1" smtClean="0"/>
              <a:t>thermoelastic</a:t>
            </a:r>
            <a:r>
              <a:rPr lang="en-US" sz="2400" dirty="0"/>
              <a:t> </a:t>
            </a:r>
            <a:r>
              <a:rPr lang="en-US" sz="2400" dirty="0" smtClean="0"/>
              <a:t>deformations </a:t>
            </a:r>
            <a:r>
              <a:rPr lang="en-US" sz="2400" dirty="0"/>
              <a:t>with tidal </a:t>
            </a:r>
            <a:r>
              <a:rPr lang="en-US" sz="2400" dirty="0" smtClean="0"/>
              <a:t>periods. Air pressure changes</a:t>
            </a:r>
            <a:r>
              <a:rPr lang="en-US" sz="2400" dirty="0"/>
              <a:t>, usually known as ‘atmospheric tides</a:t>
            </a:r>
            <a:r>
              <a:rPr lang="en-US" sz="2400" dirty="0" smtClean="0"/>
              <a:t>’, </a:t>
            </a:r>
            <a:r>
              <a:rPr lang="en-US" sz="2400" dirty="0"/>
              <a:t>load the </a:t>
            </a:r>
            <a:r>
              <a:rPr lang="en-US" sz="2400" dirty="0" smtClean="0"/>
              <a:t>Earth enough </a:t>
            </a:r>
            <a:r>
              <a:rPr lang="en-US" sz="2400" dirty="0"/>
              <a:t>to cause deformations and changes in gravity</a:t>
            </a:r>
            <a:r>
              <a:rPr lang="en-US" sz="2400" dirty="0" smtClean="0"/>
              <a:t>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9486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899" y="120413"/>
            <a:ext cx="8184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Nearly Diurnal Free Wobble (NDFW) resonance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409712" y="4197791"/>
            <a:ext cx="119742" cy="119743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8432475" y="1532570"/>
            <a:ext cx="119742" cy="119743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0533" y="5923425"/>
            <a:ext cx="208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Ray et al., 2021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75"/>
          <a:stretch/>
        </p:blipFill>
        <p:spPr>
          <a:xfrm>
            <a:off x="5105905" y="1236814"/>
            <a:ext cx="6847097" cy="51314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1236814"/>
            <a:ext cx="45165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Love number combination </a:t>
            </a:r>
            <a:r>
              <a:rPr lang="en-US" sz="2400" dirty="0" smtClean="0"/>
              <a:t>γ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= 1 + k</a:t>
            </a:r>
            <a:r>
              <a:rPr lang="en-US" sz="2400" baseline="-25000" dirty="0"/>
              <a:t>2</a:t>
            </a:r>
            <a:r>
              <a:rPr lang="en-US" sz="2400" dirty="0"/>
              <a:t> − h</a:t>
            </a:r>
            <a:r>
              <a:rPr lang="en-US" sz="2400" baseline="-25000" dirty="0"/>
              <a:t>2</a:t>
            </a:r>
            <a:r>
              <a:rPr lang="en-US" sz="2400" dirty="0"/>
              <a:t> across </a:t>
            </a:r>
            <a:r>
              <a:rPr lang="en-US" sz="2400" dirty="0" smtClean="0"/>
              <a:t>the diurnal </a:t>
            </a:r>
            <a:r>
              <a:rPr lang="en-US" sz="2400" dirty="0"/>
              <a:t>tidal band. The nearly diurnal free wobble (NDFW) </a:t>
            </a:r>
            <a:r>
              <a:rPr lang="en-US" sz="2400" dirty="0" smtClean="0"/>
              <a:t>resonance, sitting </a:t>
            </a:r>
            <a:r>
              <a:rPr lang="en-US" sz="2400" dirty="0"/>
              <a:t>between constituents K</a:t>
            </a:r>
            <a:r>
              <a:rPr lang="en-US" sz="2400" baseline="-25000" dirty="0"/>
              <a:t>1</a:t>
            </a:r>
            <a:r>
              <a:rPr lang="en-US" sz="2400" dirty="0"/>
              <a:t> and ψ</a:t>
            </a:r>
            <a:r>
              <a:rPr lang="en-US" sz="2400" baseline="-25000" dirty="0"/>
              <a:t>1</a:t>
            </a:r>
            <a:r>
              <a:rPr lang="en-US" sz="2400" dirty="0"/>
              <a:t> at </a:t>
            </a:r>
            <a:r>
              <a:rPr lang="en-US" sz="2400" dirty="0" smtClean="0"/>
              <a:t>approx. </a:t>
            </a:r>
            <a:r>
              <a:rPr lang="en-US" sz="2400" dirty="0"/>
              <a:t>frequency </a:t>
            </a:r>
            <a:r>
              <a:rPr lang="en-US" sz="2400" u="sng" dirty="0" smtClean="0"/>
              <a:t>1.005067 </a:t>
            </a:r>
            <a:r>
              <a:rPr lang="en-US" sz="2400" u="sng" dirty="0" err="1" smtClean="0"/>
              <a:t>cpd</a:t>
            </a:r>
            <a:r>
              <a:rPr lang="en-US" sz="2400" u="sng" dirty="0" smtClean="0"/>
              <a:t> </a:t>
            </a:r>
            <a:r>
              <a:rPr lang="en-US" sz="2400" dirty="0"/>
              <a:t>is evident; the resonance affects primarily ψ</a:t>
            </a:r>
            <a:r>
              <a:rPr lang="en-US" sz="2400" baseline="-25000" dirty="0"/>
              <a:t>1</a:t>
            </a:r>
            <a:r>
              <a:rPr lang="en-US" sz="2400" dirty="0"/>
              <a:t>. Displayed values of </a:t>
            </a:r>
            <a:r>
              <a:rPr lang="en-US" sz="2400" dirty="0" smtClean="0"/>
              <a:t>γ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are </a:t>
            </a:r>
            <a:r>
              <a:rPr lang="en-US" sz="2400" dirty="0"/>
              <a:t>taken from Mathews et al</a:t>
            </a:r>
            <a:r>
              <a:rPr lang="en-US" sz="2400" b="1" dirty="0"/>
              <a:t>. </a:t>
            </a:r>
            <a:r>
              <a:rPr lang="en-US" sz="2400" dirty="0"/>
              <a:t>(1995); the solid line follows their eq. (35).</a:t>
            </a:r>
            <a:endParaRPr lang="en-US" sz="2400" dirty="0">
              <a:effectLst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206851" y="2604654"/>
            <a:ext cx="415636" cy="1108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999033" y="4793672"/>
            <a:ext cx="415636" cy="1108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622487" y="1413164"/>
            <a:ext cx="0" cy="3978634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605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038" y="358946"/>
            <a:ext cx="2152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What next?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0546" y="1260766"/>
            <a:ext cx="10861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19075"/>
            <a:r>
              <a:rPr lang="en-US" sz="2400" u="sng" dirty="0" smtClean="0"/>
              <a:t>Future tasks:</a:t>
            </a:r>
          </a:p>
          <a:p>
            <a:pPr marL="231775" indent="-219075"/>
            <a:r>
              <a:rPr lang="en-US" sz="2400" dirty="0" smtClean="0"/>
              <a:t>• Analyze additional PBO </a:t>
            </a:r>
            <a:r>
              <a:rPr lang="en-US" sz="2400" dirty="0" err="1" smtClean="0"/>
              <a:t>strainmeter</a:t>
            </a:r>
            <a:r>
              <a:rPr lang="en-US" sz="2400" dirty="0" smtClean="0"/>
              <a:t> records to develop robust tidal lag information for the PBO region (western USA)</a:t>
            </a:r>
          </a:p>
          <a:p>
            <a:pPr marL="231775" indent="-219075"/>
            <a:r>
              <a:rPr lang="en-US" sz="2400" dirty="0" smtClean="0"/>
              <a:t>• Investigate ocean tidal records for effects on </a:t>
            </a:r>
            <a:r>
              <a:rPr lang="en-US" sz="2400" dirty="0" err="1" smtClean="0"/>
              <a:t>strainmeter</a:t>
            </a:r>
            <a:r>
              <a:rPr lang="en-US" sz="2400" dirty="0" smtClean="0"/>
              <a:t> Earth tide signals</a:t>
            </a:r>
          </a:p>
          <a:p>
            <a:pPr marL="231775" indent="-219075"/>
            <a:r>
              <a:rPr lang="en-US" sz="2400" dirty="0" smtClean="0"/>
              <a:t>• Analyze meteorological records for </a:t>
            </a:r>
            <a:r>
              <a:rPr lang="en-US" sz="2400" dirty="0" err="1" smtClean="0"/>
              <a:t>radiational</a:t>
            </a:r>
            <a:r>
              <a:rPr lang="en-US" sz="2400" dirty="0" smtClean="0"/>
              <a:t> tidal corrections to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and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.</a:t>
            </a:r>
          </a:p>
          <a:p>
            <a:pPr marL="231775" indent="-219075"/>
            <a:endParaRPr lang="en-US" sz="2400" dirty="0" smtClean="0"/>
          </a:p>
          <a:p>
            <a:pPr marL="231775" indent="-219075"/>
            <a:r>
              <a:rPr lang="en-US" sz="2400" u="sng" dirty="0" smtClean="0"/>
              <a:t>Goals</a:t>
            </a:r>
            <a:r>
              <a:rPr lang="en-US" sz="2400" dirty="0" smtClean="0"/>
              <a:t>:</a:t>
            </a:r>
          </a:p>
          <a:p>
            <a:pPr marL="231775" indent="-219075"/>
            <a:r>
              <a:rPr lang="en-US" sz="2400" dirty="0" smtClean="0"/>
              <a:t>• Construct a tidally derived crustal gravity profile across the western US</a:t>
            </a:r>
          </a:p>
          <a:p>
            <a:pPr marL="231775" indent="-219075"/>
            <a:r>
              <a:rPr lang="en-US" sz="2400" dirty="0" smtClean="0"/>
              <a:t>• Apply </a:t>
            </a:r>
            <a:r>
              <a:rPr lang="en-US" sz="2400" dirty="0" err="1" smtClean="0"/>
              <a:t>strainmeter</a:t>
            </a:r>
            <a:r>
              <a:rPr lang="en-US" sz="2400" dirty="0" smtClean="0"/>
              <a:t>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aseline="-25000" dirty="0" smtClean="0"/>
              <a:t>1</a:t>
            </a:r>
            <a:r>
              <a:rPr lang="en-US" sz="2400" dirty="0"/>
              <a:t> </a:t>
            </a:r>
            <a:r>
              <a:rPr lang="en-US" sz="2400" dirty="0" smtClean="0"/>
              <a:t>tidal constituents to the </a:t>
            </a:r>
            <a:r>
              <a:rPr lang="en-US" sz="2400" dirty="0" smtClean="0">
                <a:ea typeface="Helvetica" charset="0"/>
                <a:cs typeface="Helvetica" charset="0"/>
              </a:rPr>
              <a:t>NDFW resonance model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098190" y="5748364"/>
            <a:ext cx="2083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Thank you!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39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8951" y="2783491"/>
            <a:ext cx="2689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Extras </a:t>
            </a:r>
            <a:r>
              <a:rPr lang="en-US" sz="3200" b="1" dirty="0" smtClean="0">
                <a:ea typeface="Helvetica" charset="0"/>
                <a:cs typeface="Helvetica" charset="0"/>
              </a:rPr>
              <a:t>follow</a:t>
            </a:r>
            <a:r>
              <a:rPr lang="mr-IN" sz="3200" b="1" dirty="0" smtClean="0">
                <a:ea typeface="Helvetica" charset="0"/>
                <a:cs typeface="Helvetica" charset="0"/>
              </a:rPr>
              <a:t>…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74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57" y="657999"/>
            <a:ext cx="9677400" cy="57419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8643" y="196334"/>
            <a:ext cx="5804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GAGE Facility Borehole </a:t>
            </a:r>
            <a:r>
              <a:rPr lang="en-US" sz="2400" dirty="0" err="1"/>
              <a:t>Strainmeter</a:t>
            </a:r>
            <a:r>
              <a:rPr lang="en-US" sz="2400" dirty="0"/>
              <a:t> Network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69819" y="6492256"/>
            <a:ext cx="10571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www.unavco.org</a:t>
            </a:r>
            <a:r>
              <a:rPr lang="en-US" dirty="0"/>
              <a:t>/instrumentation/geophysical/borehole/</a:t>
            </a:r>
            <a:r>
              <a:rPr lang="en-US" dirty="0" err="1"/>
              <a:t>bsm</a:t>
            </a:r>
            <a:r>
              <a:rPr lang="en-US" dirty="0"/>
              <a:t>/lib/images/</a:t>
            </a:r>
            <a:r>
              <a:rPr lang="en-US" dirty="0" err="1"/>
              <a:t>pbo_borehole_network.jpg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6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0931" y="1266269"/>
            <a:ext cx="63005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Plate Boundary Observatory (PBO) </a:t>
            </a:r>
            <a:r>
              <a:rPr lang="en-US" sz="2400" dirty="0" smtClean="0"/>
              <a:t>is the </a:t>
            </a:r>
            <a:r>
              <a:rPr lang="en-US" sz="2400" dirty="0"/>
              <a:t>geodetic component </a:t>
            </a:r>
            <a:r>
              <a:rPr lang="en-US" sz="2400" dirty="0" smtClean="0"/>
              <a:t>of </a:t>
            </a:r>
            <a:r>
              <a:rPr lang="en-US" sz="2400" dirty="0" err="1" smtClean="0"/>
              <a:t>EarthScope</a:t>
            </a:r>
            <a:r>
              <a:rPr lang="en-US" sz="2400" dirty="0" smtClean="0"/>
              <a:t>, with 75 </a:t>
            </a:r>
            <a:r>
              <a:rPr lang="en-US" sz="2400" dirty="0"/>
              <a:t>borehole </a:t>
            </a:r>
            <a:r>
              <a:rPr lang="en-US" sz="2400" dirty="0" err="1"/>
              <a:t>strainmeters</a:t>
            </a:r>
            <a:r>
              <a:rPr lang="en-US" sz="2400" dirty="0"/>
              <a:t> (red) and 6 laser </a:t>
            </a:r>
            <a:r>
              <a:rPr lang="en-US" sz="2400" dirty="0" err="1"/>
              <a:t>strainmeters</a:t>
            </a:r>
            <a:r>
              <a:rPr lang="en-US" sz="2400" dirty="0"/>
              <a:t> (yellow) </a:t>
            </a:r>
            <a:r>
              <a:rPr lang="en-US" sz="2400" dirty="0" smtClean="0"/>
              <a:t>at </a:t>
            </a:r>
            <a:r>
              <a:rPr lang="en-US" sz="2400" dirty="0"/>
              <a:t>the western U.S. plate boundary</a:t>
            </a:r>
            <a:r>
              <a:rPr lang="en-US" sz="2400" dirty="0" smtClean="0"/>
              <a:t>, Mount </a:t>
            </a:r>
            <a:r>
              <a:rPr lang="en-US" sz="2400" dirty="0"/>
              <a:t>St. Helens and </a:t>
            </a:r>
            <a:r>
              <a:rPr lang="en-US" sz="2400" dirty="0" smtClean="0"/>
              <a:t>Yellowstone - the first were installed in 2003.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They have </a:t>
            </a:r>
            <a:r>
              <a:rPr lang="en-US" sz="2400" dirty="0"/>
              <a:t>recorded multiple Episodic Tremor and </a:t>
            </a:r>
            <a:r>
              <a:rPr lang="en-US" sz="2400" dirty="0" smtClean="0"/>
              <a:t>Slip (ETS) events, </a:t>
            </a:r>
            <a:r>
              <a:rPr lang="en-US" sz="2400" dirty="0"/>
              <a:t>aseismic creep events, </a:t>
            </a:r>
            <a:r>
              <a:rPr lang="en-US" sz="2400" dirty="0" err="1"/>
              <a:t>coseismic</a:t>
            </a:r>
            <a:r>
              <a:rPr lang="en-US" sz="2400" dirty="0"/>
              <a:t> deformation, </a:t>
            </a:r>
            <a:r>
              <a:rPr lang="en-US" sz="2400" dirty="0" err="1"/>
              <a:t>seiches</a:t>
            </a:r>
            <a:r>
              <a:rPr lang="en-US" sz="2400" dirty="0"/>
              <a:t> </a:t>
            </a:r>
            <a:r>
              <a:rPr lang="en-US" sz="2400" dirty="0" smtClean="0"/>
              <a:t>and tsunami-related </a:t>
            </a:r>
            <a:r>
              <a:rPr lang="en-US" sz="2400" dirty="0"/>
              <a:t>strain </a:t>
            </a:r>
            <a:r>
              <a:rPr lang="en-US" sz="2400" dirty="0" smtClean="0"/>
              <a:t>signals, and Earth tides.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20965" y="6249623"/>
            <a:ext cx="4977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From UNAVCO’s “2012_Strain_Workshop.pdf”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6483" y="872996"/>
            <a:ext cx="6849266" cy="5111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2371" y="99344"/>
            <a:ext cx="50825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a typeface="Helvetica" charset="0"/>
                <a:cs typeface="Helvetica" charset="0"/>
              </a:rPr>
              <a:t>Plate Boundary Observatory </a:t>
            </a:r>
          </a:p>
          <a:p>
            <a:pPr algn="ctr"/>
            <a:r>
              <a:rPr lang="en-US" sz="3200" b="1" dirty="0" err="1" smtClean="0">
                <a:ea typeface="Helvetica" charset="0"/>
                <a:cs typeface="Helvetica" charset="0"/>
              </a:rPr>
              <a:t>strainmeters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0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1066802" y="914400"/>
            <a:ext cx="89154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9144002" y="1219200"/>
            <a:ext cx="533400" cy="3276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724402" y="1524000"/>
            <a:ext cx="3810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9220202" y="1524000"/>
            <a:ext cx="3048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724402" y="6096000"/>
            <a:ext cx="381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9144002" y="6096000"/>
            <a:ext cx="381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26" descr="ets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2" y="1504950"/>
            <a:ext cx="4232275" cy="439102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27"/>
          <p:cNvSpPr>
            <a:spLocks noChangeAspect="1" noChangeArrowheads="1"/>
          </p:cNvSpPr>
          <p:nvPr/>
        </p:nvSpPr>
        <p:spPr bwMode="auto">
          <a:xfrm>
            <a:off x="2874965" y="3121025"/>
            <a:ext cx="149225" cy="1412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28"/>
          <p:cNvSpPr>
            <a:spLocks noChangeAspect="1" noChangeArrowheads="1"/>
          </p:cNvSpPr>
          <p:nvPr/>
        </p:nvSpPr>
        <p:spPr bwMode="auto">
          <a:xfrm>
            <a:off x="4926015" y="5681663"/>
            <a:ext cx="147637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29"/>
          <p:cNvSpPr>
            <a:spLocks noChangeAspect="1" noChangeArrowheads="1"/>
          </p:cNvSpPr>
          <p:nvPr/>
        </p:nvSpPr>
        <p:spPr bwMode="auto">
          <a:xfrm>
            <a:off x="3314702" y="3443288"/>
            <a:ext cx="14922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30"/>
          <p:cNvSpPr>
            <a:spLocks noChangeAspect="1" noChangeArrowheads="1"/>
          </p:cNvSpPr>
          <p:nvPr/>
        </p:nvSpPr>
        <p:spPr bwMode="auto">
          <a:xfrm>
            <a:off x="4705352" y="3490913"/>
            <a:ext cx="14922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31"/>
          <p:cNvSpPr>
            <a:spLocks noChangeAspect="1" noChangeArrowheads="1"/>
          </p:cNvSpPr>
          <p:nvPr/>
        </p:nvSpPr>
        <p:spPr bwMode="auto">
          <a:xfrm>
            <a:off x="4268790" y="2163763"/>
            <a:ext cx="149225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32"/>
          <p:cNvSpPr>
            <a:spLocks noChangeAspect="1" noChangeArrowheads="1"/>
          </p:cNvSpPr>
          <p:nvPr/>
        </p:nvSpPr>
        <p:spPr bwMode="auto">
          <a:xfrm>
            <a:off x="1266827" y="1577975"/>
            <a:ext cx="149225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33"/>
          <p:cNvSpPr txBox="1">
            <a:spLocks noChangeAspect="1" noChangeArrowheads="1"/>
          </p:cNvSpPr>
          <p:nvPr/>
        </p:nvSpPr>
        <p:spPr bwMode="auto">
          <a:xfrm>
            <a:off x="1339852" y="1798638"/>
            <a:ext cx="65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B012</a:t>
            </a:r>
            <a:endParaRPr lang="en-US" altLang="en-US"/>
          </a:p>
        </p:txBody>
      </p:sp>
      <p:sp>
        <p:nvSpPr>
          <p:cNvPr id="19" name="Text Box 34"/>
          <p:cNvSpPr txBox="1">
            <a:spLocks noChangeAspect="1" noChangeArrowheads="1"/>
          </p:cNvSpPr>
          <p:nvPr/>
        </p:nvSpPr>
        <p:spPr bwMode="auto">
          <a:xfrm>
            <a:off x="3976690" y="1871663"/>
            <a:ext cx="658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B009</a:t>
            </a:r>
            <a:endParaRPr lang="en-US" altLang="en-US"/>
          </a:p>
        </p:txBody>
      </p:sp>
      <p:sp>
        <p:nvSpPr>
          <p:cNvPr id="20" name="Text Box 35"/>
          <p:cNvSpPr txBox="1">
            <a:spLocks noChangeAspect="1" noChangeArrowheads="1"/>
          </p:cNvSpPr>
          <p:nvPr/>
        </p:nvSpPr>
        <p:spPr bwMode="auto">
          <a:xfrm>
            <a:off x="2146302" y="3043238"/>
            <a:ext cx="65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B004</a:t>
            </a:r>
            <a:endParaRPr lang="en-US" altLang="en-US"/>
          </a:p>
        </p:txBody>
      </p:sp>
      <p:sp>
        <p:nvSpPr>
          <p:cNvPr id="21" name="Text Box 36"/>
          <p:cNvSpPr txBox="1">
            <a:spLocks noChangeAspect="1" noChangeArrowheads="1"/>
          </p:cNvSpPr>
          <p:nvPr/>
        </p:nvSpPr>
        <p:spPr bwMode="auto">
          <a:xfrm>
            <a:off x="2971802" y="3586163"/>
            <a:ext cx="65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B003</a:t>
            </a:r>
            <a:endParaRPr lang="en-US" altLang="en-US"/>
          </a:p>
        </p:txBody>
      </p:sp>
      <p:sp>
        <p:nvSpPr>
          <p:cNvPr id="22" name="Text Box 37"/>
          <p:cNvSpPr txBox="1">
            <a:spLocks noChangeAspect="1" noChangeArrowheads="1"/>
          </p:cNvSpPr>
          <p:nvPr/>
        </p:nvSpPr>
        <p:spPr bwMode="auto">
          <a:xfrm>
            <a:off x="3608390" y="3159125"/>
            <a:ext cx="839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B005-7</a:t>
            </a:r>
            <a:endParaRPr lang="en-US" altLang="en-US"/>
          </a:p>
        </p:txBody>
      </p:sp>
      <p:sp>
        <p:nvSpPr>
          <p:cNvPr id="23" name="Text Box 38"/>
          <p:cNvSpPr txBox="1">
            <a:spLocks noChangeAspect="1" noChangeArrowheads="1"/>
          </p:cNvSpPr>
          <p:nvPr/>
        </p:nvSpPr>
        <p:spPr bwMode="auto">
          <a:xfrm>
            <a:off x="4587877" y="3189288"/>
            <a:ext cx="65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B001</a:t>
            </a:r>
            <a:endParaRPr lang="en-US" altLang="en-US"/>
          </a:p>
        </p:txBody>
      </p:sp>
      <p:sp>
        <p:nvSpPr>
          <p:cNvPr id="24" name="Text Box 39"/>
          <p:cNvSpPr txBox="1">
            <a:spLocks noChangeAspect="1" noChangeArrowheads="1"/>
          </p:cNvSpPr>
          <p:nvPr/>
        </p:nvSpPr>
        <p:spPr bwMode="auto">
          <a:xfrm>
            <a:off x="4195765" y="5384800"/>
            <a:ext cx="658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</a:rPr>
              <a:t>B018</a:t>
            </a:r>
            <a:endParaRPr lang="en-US" altLang="en-US"/>
          </a:p>
        </p:txBody>
      </p:sp>
      <p:pic>
        <p:nvPicPr>
          <p:cNvPr id="25" name="Picture 40" descr="2008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7" y="476905"/>
            <a:ext cx="5037137" cy="58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41"/>
          <p:cNvSpPr txBox="1">
            <a:spLocks noChangeAspect="1" noChangeArrowheads="1"/>
          </p:cNvSpPr>
          <p:nvPr/>
        </p:nvSpPr>
        <p:spPr bwMode="auto">
          <a:xfrm rot="-5400000">
            <a:off x="5247194" y="3152775"/>
            <a:ext cx="928687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microstrain</a:t>
            </a:r>
            <a:endParaRPr lang="en-US" altLang="en-US" dirty="0"/>
          </a:p>
        </p:txBody>
      </p:sp>
      <p:sp>
        <p:nvSpPr>
          <p:cNvPr id="27" name="Text Box 42"/>
          <p:cNvSpPr txBox="1">
            <a:spLocks noChangeAspect="1" noChangeArrowheads="1"/>
          </p:cNvSpPr>
          <p:nvPr/>
        </p:nvSpPr>
        <p:spPr bwMode="auto">
          <a:xfrm>
            <a:off x="1143002" y="1050925"/>
            <a:ext cx="4405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chemeClr val="bg1"/>
                </a:solidFill>
              </a:rPr>
              <a:t>Pacific Northwest BSMs: Shear strain</a:t>
            </a:r>
            <a:endParaRPr lang="en-US" altLang="en-US"/>
          </a:p>
        </p:txBody>
      </p:sp>
      <p:sp>
        <p:nvSpPr>
          <p:cNvPr id="28" name="Line 43"/>
          <p:cNvSpPr>
            <a:spLocks noChangeAspect="1" noChangeShapeType="1"/>
          </p:cNvSpPr>
          <p:nvPr/>
        </p:nvSpPr>
        <p:spPr bwMode="auto">
          <a:xfrm flipH="1" flipV="1">
            <a:off x="3902077" y="2603500"/>
            <a:ext cx="879475" cy="234315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44"/>
          <p:cNvSpPr txBox="1">
            <a:spLocks noChangeAspect="1" noChangeArrowheads="1"/>
          </p:cNvSpPr>
          <p:nvPr/>
        </p:nvSpPr>
        <p:spPr bwMode="auto">
          <a:xfrm>
            <a:off x="1120777" y="4946650"/>
            <a:ext cx="2343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propagation of tremor (</a:t>
            </a:r>
            <a:r>
              <a:rPr lang="en-US" altLang="en-US" sz="1800" dirty="0" err="1"/>
              <a:t>www.pnsn.org</a:t>
            </a:r>
            <a:r>
              <a:rPr lang="en-US" altLang="en-US" sz="1800" dirty="0"/>
              <a:t>)</a:t>
            </a:r>
            <a:endParaRPr lang="en-US" altLang="en-US" dirty="0"/>
          </a:p>
        </p:txBody>
      </p:sp>
      <p:sp>
        <p:nvSpPr>
          <p:cNvPr id="30" name="Oval 45"/>
          <p:cNvSpPr>
            <a:spLocks noChangeAspect="1" noChangeArrowheads="1"/>
          </p:cNvSpPr>
          <p:nvPr/>
        </p:nvSpPr>
        <p:spPr bwMode="auto">
          <a:xfrm>
            <a:off x="4192590" y="3443288"/>
            <a:ext cx="14922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46"/>
          <p:cNvSpPr>
            <a:spLocks noChangeAspect="1" noChangeShapeType="1"/>
          </p:cNvSpPr>
          <p:nvPr/>
        </p:nvSpPr>
        <p:spPr bwMode="auto">
          <a:xfrm flipH="1" flipV="1">
            <a:off x="2878140" y="5311775"/>
            <a:ext cx="219075" cy="439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47"/>
          <p:cNvSpPr txBox="1">
            <a:spLocks noChangeAspect="1" noChangeArrowheads="1"/>
          </p:cNvSpPr>
          <p:nvPr/>
        </p:nvSpPr>
        <p:spPr bwMode="auto">
          <a:xfrm>
            <a:off x="4560890" y="4946650"/>
            <a:ext cx="738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May 4</a:t>
            </a:r>
            <a:endParaRPr lang="en-US" altLang="en-US"/>
          </a:p>
        </p:txBody>
      </p:sp>
      <p:sp>
        <p:nvSpPr>
          <p:cNvPr id="33" name="Text Box 48"/>
          <p:cNvSpPr txBox="1">
            <a:spLocks noChangeAspect="1" noChangeArrowheads="1"/>
          </p:cNvSpPr>
          <p:nvPr/>
        </p:nvSpPr>
        <p:spPr bwMode="auto">
          <a:xfrm>
            <a:off x="4049715" y="2749550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May 15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4" name="Line 49"/>
          <p:cNvSpPr>
            <a:spLocks noChangeAspect="1" noChangeShapeType="1"/>
          </p:cNvSpPr>
          <p:nvPr/>
        </p:nvSpPr>
        <p:spPr bwMode="auto">
          <a:xfrm flipH="1" flipV="1">
            <a:off x="2878140" y="2017713"/>
            <a:ext cx="1023937" cy="658812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50"/>
          <p:cNvSpPr txBox="1">
            <a:spLocks noChangeAspect="1" noChangeArrowheads="1"/>
          </p:cNvSpPr>
          <p:nvPr/>
        </p:nvSpPr>
        <p:spPr bwMode="auto">
          <a:xfrm>
            <a:off x="2292352" y="1725613"/>
            <a:ext cx="850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chemeClr val="bg1"/>
                </a:solidFill>
              </a:rPr>
              <a:t>May 31</a:t>
            </a:r>
            <a:endParaRPr lang="en-US" altLang="en-US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358064" y="119535"/>
            <a:ext cx="2319338" cy="33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/>
              <a:t>April 2008	</a:t>
            </a:r>
            <a:r>
              <a:rPr lang="en-US" altLang="en-US" sz="1600" smtClean="0"/>
              <a:t> - May </a:t>
            </a:r>
            <a:r>
              <a:rPr lang="en-US" altLang="en-US" sz="1600"/>
              <a:t>2008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76690" y="6460670"/>
            <a:ext cx="49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2009_Signals_and_trends-strainmeter-course.pptx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194699" y="397887"/>
            <a:ext cx="4444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Spring 2008 Cascadia ETS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875820" y="4807527"/>
            <a:ext cx="52647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8254" r="5803"/>
          <a:stretch/>
        </p:blipFill>
        <p:spPr>
          <a:xfrm>
            <a:off x="1212921" y="748746"/>
            <a:ext cx="9829151" cy="508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92666" y="1101218"/>
            <a:ext cx="5601768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Strainmeters</a:t>
            </a:r>
            <a:r>
              <a:rPr lang="en-US" sz="2000" dirty="0"/>
              <a:t> bridge the gap between the detection envelopes of GPS and </a:t>
            </a:r>
            <a:r>
              <a:rPr lang="en-US" sz="2000" dirty="0" smtClean="0"/>
              <a:t>seismology.</a:t>
            </a:r>
          </a:p>
          <a:p>
            <a:endParaRPr lang="en-US" sz="2000" dirty="0"/>
          </a:p>
          <a:p>
            <a:pPr marL="285750" indent="-285750">
              <a:spcAft>
                <a:spcPts val="400"/>
              </a:spcAft>
              <a:buFont typeface="Arial" charset="0"/>
              <a:buChar char="•"/>
            </a:pPr>
            <a:r>
              <a:rPr lang="en-US" sz="2000" dirty="0" smtClean="0"/>
              <a:t>At </a:t>
            </a:r>
            <a:r>
              <a:rPr lang="en-US" sz="2000" dirty="0"/>
              <a:t>long periods (months to a decade) </a:t>
            </a:r>
            <a:r>
              <a:rPr lang="en-US" sz="2000" dirty="0" smtClean="0"/>
              <a:t>GPS </a:t>
            </a:r>
            <a:r>
              <a:rPr lang="en-US" sz="2000" dirty="0"/>
              <a:t>has greater sensitivity than </a:t>
            </a:r>
            <a:r>
              <a:rPr lang="en-US" sz="2000" dirty="0" err="1"/>
              <a:t>strainmeters</a:t>
            </a:r>
            <a:r>
              <a:rPr lang="en-US" sz="2000" dirty="0"/>
              <a:t> </a:t>
            </a:r>
            <a:r>
              <a:rPr lang="en-US" sz="2000" dirty="0" smtClean="0"/>
              <a:t>by 1 </a:t>
            </a:r>
            <a:r>
              <a:rPr lang="en-US" sz="2000" dirty="0"/>
              <a:t>to </a:t>
            </a:r>
            <a:r>
              <a:rPr lang="en-US" sz="2000" dirty="0" smtClean="0"/>
              <a:t>2 </a:t>
            </a:r>
            <a:r>
              <a:rPr lang="en-US" sz="2000" dirty="0"/>
              <a:t>orders of magnitude. </a:t>
            </a:r>
          </a:p>
          <a:p>
            <a:pPr marL="285750" indent="-285750">
              <a:spcAft>
                <a:spcPts val="400"/>
              </a:spcAft>
              <a:buFont typeface="Arial" charset="0"/>
              <a:buChar char="•"/>
            </a:pPr>
            <a:r>
              <a:rPr lang="en-US" sz="2000" dirty="0" smtClean="0"/>
              <a:t>At </a:t>
            </a:r>
            <a:r>
              <a:rPr lang="en-US" sz="2000" dirty="0"/>
              <a:t>intermediate periods (one week to months) sensitivities </a:t>
            </a:r>
            <a:r>
              <a:rPr lang="en-US" sz="2000" dirty="0" smtClean="0"/>
              <a:t>are comparable, and </a:t>
            </a:r>
            <a:endParaRPr lang="en-US" sz="2000" dirty="0"/>
          </a:p>
          <a:p>
            <a:pPr marL="285750" indent="-285750">
              <a:spcAft>
                <a:spcPts val="400"/>
              </a:spcAft>
              <a:buFont typeface="Arial" charset="0"/>
              <a:buChar char="•"/>
            </a:pPr>
            <a:r>
              <a:rPr lang="en-US" sz="2000" u="sng" dirty="0"/>
              <a:t>A</a:t>
            </a:r>
            <a:r>
              <a:rPr lang="en-US" sz="2000" u="sng" dirty="0" smtClean="0"/>
              <a:t>t short </a:t>
            </a:r>
            <a:r>
              <a:rPr lang="en-US" sz="2000" u="sng" dirty="0"/>
              <a:t>periods (seconds to a month) </a:t>
            </a:r>
            <a:r>
              <a:rPr lang="en-US" sz="2000" u="sng" dirty="0" err="1" smtClean="0"/>
              <a:t>strainmeter</a:t>
            </a:r>
            <a:r>
              <a:rPr lang="en-US" sz="2000" u="sng" dirty="0" smtClean="0"/>
              <a:t> </a:t>
            </a:r>
            <a:r>
              <a:rPr lang="en-US" sz="2000" u="sng" dirty="0"/>
              <a:t>sensitivity is </a:t>
            </a:r>
            <a:r>
              <a:rPr lang="en-US" sz="2000" u="sng" dirty="0" smtClean="0"/>
              <a:t>1 </a:t>
            </a:r>
            <a:r>
              <a:rPr lang="en-US" sz="2000" u="sng" dirty="0"/>
              <a:t>to </a:t>
            </a:r>
            <a:r>
              <a:rPr lang="en-US" sz="2000" u="sng" dirty="0" smtClean="0"/>
              <a:t>3 </a:t>
            </a:r>
            <a:r>
              <a:rPr lang="en-US" sz="2000" u="sng" dirty="0"/>
              <a:t>orders of </a:t>
            </a:r>
            <a:r>
              <a:rPr lang="en-US" sz="2000" u="sng" dirty="0" smtClean="0"/>
              <a:t>magnitude greater </a:t>
            </a:r>
            <a:r>
              <a:rPr lang="en-US" sz="2000" u="sng" dirty="0"/>
              <a:t>than GPS. </a:t>
            </a:r>
            <a:endParaRPr lang="en-US" sz="2000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790927" y="6469486"/>
            <a:ext cx="261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a typeface="Helvetica" charset="0"/>
                <a:cs typeface="Helvetica" charset="0"/>
              </a:rPr>
              <a:t>Silver et al., 1999, 2000</a:t>
            </a:r>
            <a:endParaRPr lang="en-US" sz="2000" dirty="0"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5918" y="4822597"/>
            <a:ext cx="4152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Post-seismic deformation (triangles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slow </a:t>
            </a:r>
            <a:r>
              <a:rPr lang="en-US" sz="1600" dirty="0"/>
              <a:t>earthquakes (squares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long-period </a:t>
            </a:r>
            <a:r>
              <a:rPr lang="en-US" sz="1600" dirty="0"/>
              <a:t>aseismic deformation (</a:t>
            </a:r>
            <a:r>
              <a:rPr lang="en-US" sz="1600" dirty="0" smtClean="0"/>
              <a:t>diamonds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preseismic</a:t>
            </a:r>
            <a:r>
              <a:rPr lang="en-US" sz="1600" dirty="0" smtClean="0"/>
              <a:t> </a:t>
            </a:r>
            <a:r>
              <a:rPr lang="en-US" sz="1600" dirty="0"/>
              <a:t>transients (circles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volcanic </a:t>
            </a:r>
            <a:r>
              <a:rPr lang="en-US" sz="1600" dirty="0"/>
              <a:t>strain transients (stars)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9" y="247502"/>
            <a:ext cx="6348063" cy="45548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40413" y="338611"/>
            <a:ext cx="16031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GPS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00B050"/>
                </a:solidFill>
              </a:rPr>
              <a:t>green</a:t>
            </a:r>
            <a:r>
              <a:rPr lang="en-US" sz="1600" dirty="0"/>
              <a:t>) </a:t>
            </a:r>
            <a:r>
              <a:rPr lang="en-US" sz="1600" dirty="0" smtClean="0"/>
              <a:t>and </a:t>
            </a:r>
          </a:p>
          <a:p>
            <a:pPr algn="r"/>
            <a:r>
              <a:rPr lang="en-US" sz="1600" dirty="0" err="1" smtClean="0"/>
              <a:t>InSAR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002AFF"/>
                </a:solidFill>
              </a:rPr>
              <a:t>blue</a:t>
            </a:r>
            <a:r>
              <a:rPr lang="en-US" sz="1600" dirty="0" smtClean="0"/>
              <a:t>)</a:t>
            </a:r>
          </a:p>
          <a:p>
            <a:pPr algn="r"/>
            <a:r>
              <a:rPr lang="en-US" sz="1600" dirty="0" smtClean="0"/>
              <a:t>detection</a:t>
            </a:r>
          </a:p>
          <a:p>
            <a:pPr algn="r"/>
            <a:r>
              <a:rPr lang="en-US" sz="1600" dirty="0" smtClean="0"/>
              <a:t>thresholds</a:t>
            </a:r>
            <a:endParaRPr lang="en-US" sz="1600" dirty="0"/>
          </a:p>
        </p:txBody>
      </p:sp>
      <p:cxnSp>
        <p:nvCxnSpPr>
          <p:cNvPr id="10" name="Curved Connector 9"/>
          <p:cNvCxnSpPr/>
          <p:nvPr/>
        </p:nvCxnSpPr>
        <p:spPr>
          <a:xfrm rot="10800000" flipV="1">
            <a:off x="3628717" y="699132"/>
            <a:ext cx="710105" cy="22197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2776189" y="518723"/>
            <a:ext cx="1451795" cy="443948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08140" y="364882"/>
            <a:ext cx="377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ea typeface="Helvetica" charset="0"/>
                <a:cs typeface="Helvetica" charset="0"/>
              </a:rPr>
              <a:t>Strain rate sensitivity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221" y="4949047"/>
            <a:ext cx="44195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Strain-rate </a:t>
            </a:r>
            <a:r>
              <a:rPr lang="en-US" sz="2000" dirty="0"/>
              <a:t>sensitivity for borehole </a:t>
            </a:r>
            <a:r>
              <a:rPr lang="en-US" sz="2000" dirty="0" err="1"/>
              <a:t>strainmeters</a:t>
            </a:r>
            <a:r>
              <a:rPr lang="en-US" sz="2000" dirty="0"/>
              <a:t>, GPS (=Global Positioning System), and </a:t>
            </a:r>
            <a:r>
              <a:rPr lang="en-US" sz="2000" dirty="0" err="1"/>
              <a:t>InSAR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171717"/>
                </a:solidFill>
              </a:rPr>
              <a:t>= Interferometric Synthetic Aperture Radar)</a:t>
            </a:r>
            <a:r>
              <a:rPr lang="en-US" sz="2000" dirty="0"/>
              <a:t> is shown as a function of period.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29522" y="4505093"/>
            <a:ext cx="0" cy="4439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4" y="28651126"/>
            <a:ext cx="2662205" cy="2501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4" y="28803526"/>
            <a:ext cx="2662205" cy="2501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04" y="28955926"/>
            <a:ext cx="2662205" cy="2501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04" y="29108326"/>
            <a:ext cx="2662205" cy="2501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04" y="29260726"/>
            <a:ext cx="2662205" cy="2501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6268" y="6396553"/>
            <a:ext cx="1265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" charset="0"/>
                <a:ea typeface="Helvetica" charset="0"/>
                <a:cs typeface="Helvetica" charset="0"/>
              </a:rPr>
              <a:t>UNAVCO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29" y="22754277"/>
            <a:ext cx="4790295" cy="7280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98" y="22782853"/>
            <a:ext cx="4790295" cy="7280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91770" y="536004"/>
            <a:ext cx="56864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39725"/>
            <a:r>
              <a:rPr lang="en-US" dirty="0" smtClean="0">
                <a:effectLst/>
                <a:ea typeface="Helvetica" charset="0"/>
                <a:cs typeface="Helvetica" charset="0"/>
                <a:sym typeface="Wingdings"/>
              </a:rPr>
              <a:t> </a:t>
            </a:r>
            <a:r>
              <a:rPr lang="en-US" dirty="0" smtClean="0">
                <a:effectLst/>
                <a:ea typeface="Helvetica" charset="0"/>
                <a:cs typeface="Helvetica" charset="0"/>
              </a:rPr>
              <a:t>4 vertically equally spaced gauges that measure strain extension and compression at different orientations. </a:t>
            </a:r>
          </a:p>
          <a:p>
            <a:pPr marL="352425" indent="-339725"/>
            <a:r>
              <a:rPr lang="en-US" dirty="0" smtClean="0">
                <a:effectLst/>
                <a:ea typeface="Helvetica" charset="0"/>
                <a:cs typeface="Helvetica" charset="0"/>
                <a:sym typeface="Wingdings"/>
              </a:rPr>
              <a:t> </a:t>
            </a:r>
            <a:r>
              <a:rPr lang="en-US" dirty="0" smtClean="0">
                <a:effectLst/>
                <a:ea typeface="Helvetica" charset="0"/>
                <a:cs typeface="Helvetica" charset="0"/>
              </a:rPr>
              <a:t>Grouted into boreholes in competent rock (~100 m). </a:t>
            </a:r>
          </a:p>
          <a:p>
            <a:pPr marL="352425" indent="-339725"/>
            <a:r>
              <a:rPr lang="en-US" dirty="0" smtClean="0">
                <a:effectLst/>
                <a:ea typeface="Helvetica" charset="0"/>
                <a:cs typeface="Helvetica" charset="0"/>
                <a:sym typeface="Wingdings"/>
              </a:rPr>
              <a:t> </a:t>
            </a:r>
            <a:r>
              <a:rPr lang="en-US" dirty="0" smtClean="0">
                <a:effectLst/>
                <a:ea typeface="Helvetica" charset="0"/>
                <a:cs typeface="Helvetica" charset="0"/>
              </a:rPr>
              <a:t>Gauges change diameter in response to strain along gauge axis, recorded by capacitance change across gap </a:t>
            </a:r>
            <a:r>
              <a:rPr lang="en-US" i="1" dirty="0" smtClean="0">
                <a:effectLst/>
                <a:ea typeface="Helvetica" charset="0"/>
                <a:cs typeface="Helvetica" charset="0"/>
              </a:rPr>
              <a:t>d</a:t>
            </a:r>
            <a:r>
              <a:rPr lang="en-US" i="1" baseline="-25000" dirty="0" smtClean="0">
                <a:effectLst/>
                <a:ea typeface="Helvetica" charset="0"/>
                <a:cs typeface="Helvetica" charset="0"/>
              </a:rPr>
              <a:t>2</a:t>
            </a:r>
            <a:r>
              <a:rPr lang="en-US" i="1" dirty="0" smtClean="0">
                <a:effectLst/>
                <a:ea typeface="Helvetica" charset="0"/>
                <a:cs typeface="Helvetica" charset="0"/>
              </a:rPr>
              <a:t>.</a:t>
            </a:r>
            <a:endParaRPr lang="en-US" dirty="0" smtClean="0">
              <a:effectLst/>
              <a:ea typeface="Helvetica" charset="0"/>
              <a:cs typeface="Helvetica" charset="0"/>
              <a:sym typeface="Wingdings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dirty="0" smtClean="0"/>
              <a:t>A </a:t>
            </a:r>
            <a:r>
              <a:rPr lang="en-US" dirty="0"/>
              <a:t>change of </a:t>
            </a:r>
            <a:r>
              <a:rPr lang="en-US" dirty="0" smtClean="0"/>
              <a:t>4 </a:t>
            </a:r>
            <a:r>
              <a:rPr lang="en-US" dirty="0" err="1"/>
              <a:t>picometers</a:t>
            </a:r>
            <a:r>
              <a:rPr lang="en-US" dirty="0"/>
              <a:t> </a:t>
            </a:r>
            <a:r>
              <a:rPr lang="en-US" dirty="0" smtClean="0"/>
              <a:t>horizontally along </a:t>
            </a:r>
            <a:r>
              <a:rPr lang="en-US" dirty="0"/>
              <a:t>the </a:t>
            </a:r>
            <a:r>
              <a:rPr lang="en-US" dirty="0" smtClean="0"/>
              <a:t>10 </a:t>
            </a:r>
            <a:r>
              <a:rPr lang="en-US" dirty="0"/>
              <a:t>cm width of the </a:t>
            </a:r>
            <a:r>
              <a:rPr lang="en-US" dirty="0" err="1"/>
              <a:t>strainmeters</a:t>
            </a:r>
            <a:r>
              <a:rPr lang="en-US" dirty="0"/>
              <a:t> equates to </a:t>
            </a:r>
            <a:r>
              <a:rPr lang="en-US" dirty="0" smtClean="0"/>
              <a:t>approximately </a:t>
            </a:r>
            <a:r>
              <a:rPr lang="en-US" dirty="0"/>
              <a:t>0.05 </a:t>
            </a:r>
            <a:r>
              <a:rPr lang="en-US" dirty="0" err="1" smtClean="0"/>
              <a:t>nanostrain</a:t>
            </a:r>
            <a:endParaRPr lang="en-US" dirty="0" smtClean="0">
              <a:effectLst/>
              <a:ea typeface="Helvetica" charset="0"/>
              <a:cs typeface="Helvetica" charset="0"/>
              <a:sym typeface="Wingdings"/>
            </a:endParaRPr>
          </a:p>
          <a:p>
            <a:pPr marL="342900" indent="-342900">
              <a:buFont typeface="Wingdings" charset="2"/>
              <a:buChar char="à"/>
            </a:pPr>
            <a:r>
              <a:rPr lang="en-US" dirty="0"/>
              <a:t>S</a:t>
            </a:r>
            <a:r>
              <a:rPr lang="en-US" dirty="0" smtClean="0"/>
              <a:t>trains </a:t>
            </a:r>
            <a:r>
              <a:rPr lang="en-US" dirty="0"/>
              <a:t>induced by earth tides, </a:t>
            </a:r>
            <a:r>
              <a:rPr lang="en-US" dirty="0" smtClean="0"/>
              <a:t>are 10's </a:t>
            </a:r>
            <a:r>
              <a:rPr lang="en-US" dirty="0"/>
              <a:t>of </a:t>
            </a:r>
            <a:r>
              <a:rPr lang="en-US" dirty="0" err="1" smtClean="0"/>
              <a:t>nanostrain</a:t>
            </a:r>
            <a:r>
              <a:rPr lang="en-US" dirty="0" smtClean="0">
                <a:effectLst/>
                <a:ea typeface="Helvetica" charset="0"/>
                <a:cs typeface="Helvetica" charset="0"/>
              </a:rPr>
              <a:t> (1000’s </a:t>
            </a:r>
            <a:r>
              <a:rPr lang="en-US" dirty="0" err="1" smtClean="0">
                <a:effectLst/>
                <a:ea typeface="Helvetica" charset="0"/>
                <a:cs typeface="Helvetica" charset="0"/>
              </a:rPr>
              <a:t>picometers</a:t>
            </a:r>
            <a:r>
              <a:rPr lang="en-US" dirty="0" smtClean="0">
                <a:effectLst/>
                <a:ea typeface="Helvetica" charset="0"/>
                <a:cs typeface="Helvetica" charset="0"/>
              </a:rPr>
              <a:t>) in this environment</a:t>
            </a:r>
          </a:p>
          <a:p>
            <a:pPr marL="342900" indent="-342900">
              <a:buFont typeface="Wingdings" charset="2"/>
              <a:buChar char="à"/>
            </a:pPr>
            <a:r>
              <a:rPr lang="en-US" dirty="0" smtClean="0">
                <a:ea typeface="Helvetica" charset="0"/>
                <a:cs typeface="Helvetica" charset="0"/>
                <a:sym typeface="Wingdings"/>
              </a:rPr>
              <a:t>Recording is at 5-minute intervals</a:t>
            </a:r>
            <a:endParaRPr lang="en-US" dirty="0">
              <a:ea typeface="Helvetica" charset="0"/>
              <a:cs typeface="Helvetica" charset="0"/>
              <a:sym typeface="Wingding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" y="567294"/>
            <a:ext cx="3828008" cy="58150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4629" y="-48771"/>
            <a:ext cx="3974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Borehole </a:t>
            </a:r>
            <a:r>
              <a:rPr lang="en-US" sz="3200" b="1" dirty="0" err="1" smtClean="0">
                <a:ea typeface="Helvetica" charset="0"/>
                <a:cs typeface="Helvetica" charset="0"/>
              </a:rPr>
              <a:t>strainmeters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3512" b="38889"/>
          <a:stretch/>
        </p:blipFill>
        <p:spPr>
          <a:xfrm>
            <a:off x="4168409" y="735814"/>
            <a:ext cx="2465894" cy="4825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8" t="12530" r="32187" b="50116"/>
          <a:stretch/>
        </p:blipFill>
        <p:spPr>
          <a:xfrm>
            <a:off x="4359966" y="4858308"/>
            <a:ext cx="1814434" cy="1632991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 flipH="1">
            <a:off x="5614857" y="3763617"/>
            <a:ext cx="289421" cy="1457740"/>
          </a:xfrm>
          <a:custGeom>
            <a:avLst/>
            <a:gdLst>
              <a:gd name="connsiteX0" fmla="*/ 467889 w 467889"/>
              <a:gd name="connsiteY0" fmla="*/ 0 h 1457740"/>
              <a:gd name="connsiteX1" fmla="*/ 4063 w 467889"/>
              <a:gd name="connsiteY1" fmla="*/ 397566 h 1457740"/>
              <a:gd name="connsiteX2" fmla="*/ 229350 w 467889"/>
              <a:gd name="connsiteY2" fmla="*/ 1457740 h 1457740"/>
              <a:gd name="connsiteX3" fmla="*/ 229350 w 467889"/>
              <a:gd name="connsiteY3" fmla="*/ 1457740 h 145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889" h="1457740">
                <a:moveTo>
                  <a:pt x="467889" y="0"/>
                </a:moveTo>
                <a:cubicBezTo>
                  <a:pt x="255854" y="77304"/>
                  <a:pt x="43819" y="154609"/>
                  <a:pt x="4063" y="397566"/>
                </a:cubicBezTo>
                <a:cubicBezTo>
                  <a:pt x="-35693" y="640523"/>
                  <a:pt x="229350" y="1457740"/>
                  <a:pt x="229350" y="1457740"/>
                </a:cubicBezTo>
                <a:lnTo>
                  <a:pt x="229350" y="1457740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21124" y="6444941"/>
            <a:ext cx="356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AFF"/>
                </a:solidFill>
              </a:rPr>
              <a:t>http://</a:t>
            </a:r>
            <a:r>
              <a:rPr lang="en-US" dirty="0" err="1">
                <a:solidFill>
                  <a:srgbClr val="002AFF"/>
                </a:solidFill>
              </a:rPr>
              <a:t>www.gtsmtechnologies.com</a:t>
            </a:r>
            <a:r>
              <a:rPr lang="en-US" dirty="0">
                <a:solidFill>
                  <a:srgbClr val="002AFF"/>
                </a:solidFill>
              </a:rPr>
              <a:t>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24605"/>
          <a:stretch/>
        </p:blipFill>
        <p:spPr>
          <a:xfrm>
            <a:off x="6722947" y="4193325"/>
            <a:ext cx="5336531" cy="222032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760980" y="5700173"/>
            <a:ext cx="612038" cy="556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962495" y="6411811"/>
            <a:ext cx="3223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defRPr/>
            </a:pPr>
            <a:r>
              <a:rPr lang="en-US"/>
              <a:t>IntroToStrain_Roeloffs_2018.pdf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7" r="47982" b="9472"/>
          <a:stretch/>
        </p:blipFill>
        <p:spPr>
          <a:xfrm>
            <a:off x="3841414" y="2226366"/>
            <a:ext cx="4426226" cy="2725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8156" y="5951349"/>
            <a:ext cx="3199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Hodgkinson, 2018, UNVACO</a:t>
            </a:r>
          </a:p>
          <a:p>
            <a:r>
              <a:rPr lang="en-US" sz="2000" dirty="0" err="1" smtClean="0"/>
              <a:t>Baytap</a:t>
            </a:r>
            <a:r>
              <a:rPr lang="en-US" sz="2000" dirty="0" smtClean="0"/>
              <a:t>-intro-</a:t>
            </a:r>
            <a:r>
              <a:rPr lang="en-US" sz="2000" dirty="0" err="1" smtClean="0"/>
              <a:t>Hodgkinson.pdf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390898" y="1276959"/>
            <a:ext cx="332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Strain signal </a:t>
            </a:r>
            <a:r>
              <a:rPr lang="en-US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r>
              <a:rPr lang="en-US" sz="2400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400" dirty="0" smtClean="0"/>
              <a:t> at time </a:t>
            </a:r>
            <a:r>
              <a:rPr lang="en-US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400" dirty="0"/>
              <a:t> </a:t>
            </a:r>
            <a:r>
              <a:rPr lang="en-US" sz="2400" dirty="0" smtClean="0"/>
              <a:t>-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96661" y="195982"/>
            <a:ext cx="5715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The borehole </a:t>
            </a:r>
            <a:r>
              <a:rPr lang="en-US" sz="3200" b="1" dirty="0" err="1" smtClean="0">
                <a:ea typeface="Helvetica" charset="0"/>
                <a:cs typeface="Helvetica" charset="0"/>
              </a:rPr>
              <a:t>strainmeter</a:t>
            </a:r>
            <a:r>
              <a:rPr lang="en-US" sz="3200" b="1" dirty="0" smtClean="0">
                <a:ea typeface="Helvetica" charset="0"/>
                <a:cs typeface="Helvetica" charset="0"/>
              </a:rPr>
              <a:t> signal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51583" y="2928730"/>
            <a:ext cx="3631095" cy="437322"/>
          </a:xfrm>
          <a:prstGeom prst="ellipse">
            <a:avLst/>
          </a:prstGeom>
          <a:noFill/>
          <a:ln>
            <a:solidFill>
              <a:srgbClr val="E305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02730" y="3930732"/>
            <a:ext cx="301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 </a:t>
            </a:r>
            <a:r>
              <a:rPr lang="en-US" dirty="0" smtClean="0"/>
              <a:t>pressure, temperature, rainstorms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02730" y="3403151"/>
            <a:ext cx="301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borehole </a:t>
            </a:r>
            <a:r>
              <a:rPr lang="en-US" dirty="0" smtClean="0"/>
              <a:t>relaxation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02730" y="2965126"/>
            <a:ext cx="301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tides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502730" y="4582566"/>
            <a:ext cx="330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deformation</a:t>
            </a:r>
            <a:r>
              <a:rPr lang="en-US" dirty="0" smtClean="0"/>
              <a:t>, instrument issues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7"/>
          <a:stretch>
            <a:fillRect/>
          </a:stretch>
        </p:blipFill>
        <p:spPr bwMode="auto">
          <a:xfrm>
            <a:off x="1686970" y="984605"/>
            <a:ext cx="7678737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79107" y="704238"/>
            <a:ext cx="4589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B022 , May 31, 2008, 1-sps data</a:t>
            </a:r>
            <a:endParaRPr lang="en-US" alt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 rot="-5400000">
            <a:off x="964657" y="3549038"/>
            <a:ext cx="15621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  <a:latin typeface="Verdana" charset="0"/>
              </a:rPr>
              <a:t>Digital Counts  </a:t>
            </a:r>
            <a:endParaRPr lang="en-US" altLang="en-US" sz="20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3426" y="6464368"/>
            <a:ext cx="49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2009_Signals_and_trends-strainmeter-course.pptx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07068" y="101221"/>
            <a:ext cx="5053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High frequency strain signals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243426" y="644367"/>
            <a:ext cx="53769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smtClean="0"/>
              <a:t>Sea Side, Oregon, B022 </a:t>
            </a:r>
            <a:r>
              <a:rPr lang="en-US" altLang="en-US" sz="2000"/>
              <a:t>, May 31, 2008, 1-sps 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65707" y="1972126"/>
            <a:ext cx="141372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Orientations</a:t>
            </a:r>
            <a:r>
              <a:rPr lang="tr-TR" dirty="0" smtClean="0"/>
              <a:t>:</a:t>
            </a:r>
          </a:p>
          <a:p>
            <a:r>
              <a:rPr lang="tr-TR" b="1" dirty="0" smtClean="0">
                <a:solidFill>
                  <a:srgbClr val="002AFF"/>
                </a:solidFill>
              </a:rPr>
              <a:t>CH0=199.2</a:t>
            </a:r>
          </a:p>
          <a:p>
            <a:r>
              <a:rPr lang="tr-TR" dirty="0" smtClean="0"/>
              <a:t>CH1=139.2</a:t>
            </a:r>
          </a:p>
          <a:p>
            <a:r>
              <a:rPr lang="tr-TR" dirty="0" smtClean="0"/>
              <a:t>CH2=79.2</a:t>
            </a:r>
          </a:p>
          <a:p>
            <a:r>
              <a:rPr lang="tr-TR" dirty="0" smtClean="0"/>
              <a:t>CH3=49.2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712036" y="4444445"/>
            <a:ext cx="2368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lose to the gauge</a:t>
            </a:r>
          </a:p>
          <a:p>
            <a:r>
              <a:rPr lang="en-US" dirty="0" smtClean="0"/>
              <a:t>orientations of our</a:t>
            </a:r>
          </a:p>
          <a:p>
            <a:r>
              <a:rPr lang="en-US" dirty="0" smtClean="0"/>
              <a:t>two stations (see next).</a:t>
            </a:r>
            <a:endParaRPr lang="en-US" dirty="0"/>
          </a:p>
        </p:txBody>
      </p:sp>
      <p:sp>
        <p:nvSpPr>
          <p:cNvPr id="3" name="Arc 2"/>
          <p:cNvSpPr/>
          <p:nvPr/>
        </p:nvSpPr>
        <p:spPr>
          <a:xfrm>
            <a:off x="10307778" y="2507673"/>
            <a:ext cx="775855" cy="3671454"/>
          </a:xfrm>
          <a:prstGeom prst="arc">
            <a:avLst/>
          </a:prstGeom>
          <a:ln>
            <a:solidFill>
              <a:srgbClr val="002A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98895" y="1061549"/>
            <a:ext cx="1697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/>
              <a:t>ONE DAY</a:t>
            </a:r>
            <a:endParaRPr lang="en-US" sz="3200" b="1" i="1"/>
          </a:p>
        </p:txBody>
      </p:sp>
    </p:spTree>
    <p:extLst>
      <p:ext uri="{BB962C8B-B14F-4D97-AF65-F5344CB8AC3E}">
        <p14:creationId xmlns:p14="http://schemas.microsoft.com/office/powerpoint/2010/main" val="4245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9" t="38110" r="19899" b="16911"/>
          <a:stretch/>
        </p:blipFill>
        <p:spPr>
          <a:xfrm>
            <a:off x="6500825" y="2319060"/>
            <a:ext cx="5329811" cy="4346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4016" y="650572"/>
            <a:ext cx="559640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Strainmeter</a:t>
            </a:r>
            <a:r>
              <a:rPr lang="en-US" sz="2400" b="1" dirty="0" smtClean="0"/>
              <a:t> </a:t>
            </a:r>
            <a:r>
              <a:rPr lang="en-US" sz="2400" b="1" dirty="0"/>
              <a:t>B944, Yellowstone, </a:t>
            </a:r>
            <a:r>
              <a:rPr lang="en-US" sz="2400" b="1" dirty="0" smtClean="0"/>
              <a:t>Wyoming</a:t>
            </a:r>
            <a:endParaRPr lang="en-US" sz="2400" b="1" dirty="0"/>
          </a:p>
          <a:p>
            <a:r>
              <a:rPr lang="en-US" sz="2400" b="1" dirty="0">
                <a:sym typeface="Wingdings"/>
              </a:rPr>
              <a:t></a:t>
            </a:r>
            <a:r>
              <a:rPr lang="en-US" sz="2400" dirty="0"/>
              <a:t>Gauge 2, oriented at 205.1</a:t>
            </a:r>
            <a:r>
              <a:rPr lang="en-US" sz="2400" baseline="30000" dirty="0"/>
              <a:t>o</a:t>
            </a:r>
            <a:r>
              <a:rPr lang="en-US" sz="2400" dirty="0"/>
              <a:t> east </a:t>
            </a:r>
            <a:r>
              <a:rPr lang="en-US" sz="2400" dirty="0" smtClean="0"/>
              <a:t>of north</a:t>
            </a:r>
          </a:p>
          <a:p>
            <a:r>
              <a:rPr lang="en-US" dirty="0" smtClean="0"/>
              <a:t>	• mantle plume</a:t>
            </a:r>
          </a:p>
          <a:p>
            <a:r>
              <a:rPr lang="en-US" dirty="0" smtClean="0"/>
              <a:t>	• ~100 m from Yellowstone Lake </a:t>
            </a:r>
          </a:p>
          <a:p>
            <a:r>
              <a:rPr lang="en-US" dirty="0" smtClean="0"/>
              <a:t>	• continental climate</a:t>
            </a:r>
          </a:p>
          <a:p>
            <a:pPr marL="742950" lvl="1" indent="-285750">
              <a:buFont typeface="Wingdings" charset="2"/>
              <a:buChar char="à"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623402" y="5772846"/>
            <a:ext cx="4215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231900">
                    <a:schemeClr val="tx1">
                      <a:alpha val="54000"/>
                    </a:schemeClr>
                  </a:glow>
                </a:effectLst>
              </a:rPr>
              <a:t>B944: </a:t>
            </a:r>
            <a:r>
              <a:rPr lang="en-US" sz="2000" smtClean="0">
                <a:solidFill>
                  <a:schemeClr val="bg1"/>
                </a:solidFill>
                <a:effectLst>
                  <a:glow rad="1231900">
                    <a:schemeClr val="tx1">
                      <a:alpha val="54000"/>
                    </a:schemeClr>
                  </a:glow>
                </a:effectLst>
              </a:rPr>
              <a:t>Yellowstone Caldera</a:t>
            </a:r>
            <a:endParaRPr lang="en-US" sz="2000" dirty="0">
              <a:solidFill>
                <a:schemeClr val="bg1"/>
              </a:solidFill>
              <a:effectLst>
                <a:glow rad="1231900">
                  <a:schemeClr val="tx1">
                    <a:alpha val="54000"/>
                  </a:schemeClr>
                </a:glow>
              </a:effectLst>
            </a:endParaRP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 t="11167" r="9398" b="2900"/>
          <a:stretch/>
        </p:blipFill>
        <p:spPr>
          <a:xfrm>
            <a:off x="166232" y="2305808"/>
            <a:ext cx="5812563" cy="44426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0374" y="5720925"/>
            <a:ext cx="4708041" cy="54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glow rad="1231900">
                    <a:schemeClr val="tx1">
                      <a:alpha val="54000"/>
                    </a:schemeClr>
                  </a:glow>
                </a:effectLst>
              </a:rPr>
              <a:t>B001: Olympic Peninsula</a:t>
            </a:r>
            <a:endParaRPr lang="en-US" sz="2000" dirty="0">
              <a:solidFill>
                <a:schemeClr val="bg1"/>
              </a:solidFill>
              <a:effectLst>
                <a:glow rad="1231900">
                  <a:schemeClr val="tx1">
                    <a:alpha val="54000"/>
                  </a:schemeClr>
                </a:glow>
              </a:effectLst>
            </a:endParaRPr>
          </a:p>
        </p:txBody>
      </p:sp>
      <p:pic>
        <p:nvPicPr>
          <p:cNvPr id="16" name="Content Placeholder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86134" r="74455" b="7204"/>
          <a:stretch/>
        </p:blipFill>
        <p:spPr>
          <a:xfrm>
            <a:off x="9904451" y="2319060"/>
            <a:ext cx="1868605" cy="5608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9979" y="81089"/>
            <a:ext cx="10936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a typeface="Helvetica" charset="0"/>
                <a:cs typeface="Helvetica" charset="0"/>
              </a:rPr>
              <a:t>2 borehole </a:t>
            </a:r>
            <a:r>
              <a:rPr lang="en-US" sz="3200" b="1" dirty="0" err="1" smtClean="0">
                <a:ea typeface="Helvetica" charset="0"/>
                <a:cs typeface="Helvetica" charset="0"/>
              </a:rPr>
              <a:t>strainmeters</a:t>
            </a:r>
            <a:r>
              <a:rPr lang="en-US" sz="3200" b="1" dirty="0" smtClean="0">
                <a:ea typeface="Helvetica" charset="0"/>
                <a:cs typeface="Helvetica" charset="0"/>
              </a:rPr>
              <a:t>; 5 years of synchronized 5-minute data</a:t>
            </a:r>
            <a:endParaRPr lang="en-US" sz="3200" b="1" dirty="0"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232" y="65057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/>
              <a:t>Strainmeter</a:t>
            </a:r>
            <a:r>
              <a:rPr lang="en-US" sz="2400" b="1" dirty="0" smtClean="0"/>
              <a:t> B001, Sequim, Washington</a:t>
            </a:r>
            <a:endParaRPr lang="en-US" sz="2400" b="1" dirty="0"/>
          </a:p>
          <a:p>
            <a:r>
              <a:rPr lang="en-US" sz="2400" b="1" dirty="0" smtClean="0">
                <a:sym typeface="Wingdings"/>
              </a:rPr>
              <a:t></a:t>
            </a:r>
            <a:r>
              <a:rPr lang="en-US" sz="2400" dirty="0" smtClean="0"/>
              <a:t>Gauge 0, </a:t>
            </a:r>
            <a:r>
              <a:rPr lang="en-US" sz="2400" dirty="0"/>
              <a:t>oriented at 200.2</a:t>
            </a:r>
            <a:r>
              <a:rPr lang="en-US" sz="2400" baseline="30000" dirty="0"/>
              <a:t>o</a:t>
            </a:r>
            <a:r>
              <a:rPr lang="en-US" sz="2400" dirty="0"/>
              <a:t> east of </a:t>
            </a:r>
            <a:r>
              <a:rPr lang="en-US" sz="2400" dirty="0" smtClean="0"/>
              <a:t>north</a:t>
            </a:r>
          </a:p>
          <a:p>
            <a:r>
              <a:rPr lang="en-US" dirty="0" smtClean="0"/>
              <a:t>	• Cascadia subduction zone</a:t>
            </a:r>
          </a:p>
          <a:p>
            <a:r>
              <a:rPr lang="en-US" dirty="0" smtClean="0"/>
              <a:t>	• Pacific Ocean</a:t>
            </a:r>
          </a:p>
          <a:p>
            <a:r>
              <a:rPr lang="en-US" dirty="0" smtClean="0"/>
              <a:t>	• maritime climate</a:t>
            </a:r>
          </a:p>
          <a:p>
            <a:pPr marL="742950" lvl="1" indent="-285750">
              <a:buFont typeface="Wingdings" charset="2"/>
              <a:buChar char="à"/>
            </a:pPr>
            <a:endParaRPr lang="en-US" sz="2400" dirty="0" smtClean="0"/>
          </a:p>
        </p:txBody>
      </p:sp>
      <p:sp>
        <p:nvSpPr>
          <p:cNvPr id="18" name="Oval 17"/>
          <p:cNvSpPr/>
          <p:nvPr/>
        </p:nvSpPr>
        <p:spPr>
          <a:xfrm>
            <a:off x="3578088" y="3829878"/>
            <a:ext cx="834887" cy="689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912090" y="5015949"/>
            <a:ext cx="834887" cy="6891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4198"/>
          <a:stretch/>
        </p:blipFill>
        <p:spPr>
          <a:xfrm>
            <a:off x="6334536" y="278816"/>
            <a:ext cx="5314124" cy="639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12367" b="12657"/>
          <a:stretch/>
        </p:blipFill>
        <p:spPr>
          <a:xfrm>
            <a:off x="357806" y="158168"/>
            <a:ext cx="5990439" cy="648100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05946" y="5618920"/>
            <a:ext cx="662610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77268" y="2601521"/>
            <a:ext cx="662610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7807" y="146293"/>
            <a:ext cx="5486400" cy="652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21899" y="139668"/>
            <a:ext cx="5486400" cy="6526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55374" y="6003233"/>
            <a:ext cx="450572" cy="278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460440" y="2935353"/>
            <a:ext cx="450572" cy="278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007114" y="183816"/>
            <a:ext cx="1482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Sequim</a:t>
            </a:r>
            <a:r>
              <a:rPr lang="en-US" sz="2000" b="1"/>
              <a:t>, </a:t>
            </a:r>
            <a:r>
              <a:rPr lang="en-US" sz="2000" b="1" smtClean="0"/>
              <a:t>WA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9774187" y="183816"/>
            <a:ext cx="1958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Yellowstone</a:t>
            </a:r>
            <a:r>
              <a:rPr lang="en-US" sz="2000" b="1"/>
              <a:t>, </a:t>
            </a:r>
            <a:r>
              <a:rPr lang="en-US" sz="2000" b="1" smtClean="0"/>
              <a:t>WY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05739" y="6162261"/>
            <a:ext cx="583096" cy="0"/>
          </a:xfrm>
          <a:prstGeom prst="line">
            <a:avLst/>
          </a:prstGeom>
          <a:ln w="28575">
            <a:solidFill>
              <a:srgbClr val="E30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09582" y="4896679"/>
            <a:ext cx="583096" cy="0"/>
          </a:xfrm>
          <a:prstGeom prst="line">
            <a:avLst/>
          </a:prstGeom>
          <a:ln w="28575">
            <a:solidFill>
              <a:srgbClr val="E305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84773" y="513706"/>
            <a:ext cx="1948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Installed: 2005-06-29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9785088" y="458797"/>
            <a:ext cx="1948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Installed: 2008-08-06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20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7278" y="92764"/>
            <a:ext cx="10741462" cy="6668680"/>
            <a:chOff x="807278" y="92764"/>
            <a:chExt cx="10741462" cy="66686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6"/>
            <a:stretch/>
          </p:blipFill>
          <p:spPr>
            <a:xfrm>
              <a:off x="807278" y="92764"/>
              <a:ext cx="10741462" cy="66686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468140" y="848139"/>
              <a:ext cx="268535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smtClean="0">
                  <a:latin typeface="Arial" charset="0"/>
                  <a:ea typeface="Arial" charset="0"/>
                  <a:cs typeface="Arial" charset="0"/>
                </a:rPr>
                <a:t>               CH2 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orientation: 205.1 degrees East of North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5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7258</TotalTime>
  <Words>1384</Words>
  <Application>Microsoft Macintosh PowerPoint</Application>
  <PresentationFormat>Widescreen</PresentationFormat>
  <Paragraphs>187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</vt:lpstr>
      <vt:lpstr>Calibri Light</vt:lpstr>
      <vt:lpstr>Helvetica</vt:lpstr>
      <vt:lpstr>Mangal</vt:lpstr>
      <vt:lpstr>Symbol</vt:lpstr>
      <vt:lpstr>Times New Roman</vt:lpstr>
      <vt:lpstr>Verdana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MILANKOVITCH SCALE CYCLICITY DURING CRETACEOUS OCEANIC ANOXIC EVENT 2 AT DEMERARA RISE, WESTERN EQUATORIAL ATLANTIC OCEAN</dc:title>
  <dc:creator>Sean E Karoly</dc:creator>
  <cp:lastModifiedBy>Linda A Hinnov</cp:lastModifiedBy>
  <cp:revision>343</cp:revision>
  <dcterms:created xsi:type="dcterms:W3CDTF">2017-03-05T00:10:10Z</dcterms:created>
  <dcterms:modified xsi:type="dcterms:W3CDTF">2022-06-25T20:23:44Z</dcterms:modified>
</cp:coreProperties>
</file>