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5" r:id="rId4"/>
    <p:sldId id="258" r:id="rId5"/>
    <p:sldId id="264" r:id="rId6"/>
    <p:sldId id="276" r:id="rId7"/>
    <p:sldId id="278" r:id="rId8"/>
    <p:sldId id="279" r:id="rId9"/>
    <p:sldId id="265" r:id="rId10"/>
    <p:sldId id="266" r:id="rId11"/>
    <p:sldId id="261" r:id="rId12"/>
    <p:sldId id="272" r:id="rId13"/>
    <p:sldId id="262" r:id="rId14"/>
    <p:sldId id="273" r:id="rId15"/>
    <p:sldId id="274" r:id="rId16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" initials="S" lastIdx="4" clrIdx="0">
    <p:extLst>
      <p:ext uri="{19B8F6BF-5375-455C-9EA6-DF929625EA0E}">
        <p15:presenceInfo xmlns:p15="http://schemas.microsoft.com/office/powerpoint/2012/main" userId="St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0" autoAdjust="0"/>
    <p:restoredTop sz="94660"/>
  </p:normalViewPr>
  <p:slideViewPr>
    <p:cSldViewPr>
      <p:cViewPr>
        <p:scale>
          <a:sx n="120" d="100"/>
          <a:sy n="120" d="100"/>
        </p:scale>
        <p:origin x="1764" y="19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27D1B-2549-45FE-B1D6-BD9651960C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CA2D648-53CA-41F2-83D3-C34D6CB2A132}">
      <dgm:prSet phldrT="[Text]"/>
      <dgm:spPr/>
      <dgm:t>
        <a:bodyPr/>
        <a:lstStyle/>
        <a:p>
          <a:r>
            <a:rPr lang="en-CA" dirty="0"/>
            <a:t>Variational definition of excited states:</a:t>
          </a:r>
        </a:p>
      </dgm:t>
    </dgm:pt>
    <dgm:pt modelId="{ADB7F87F-577B-4700-A22A-0925C352EA72}" type="parTrans" cxnId="{EE968E17-4778-434C-822E-27DEC0F84219}">
      <dgm:prSet/>
      <dgm:spPr/>
      <dgm:t>
        <a:bodyPr/>
        <a:lstStyle/>
        <a:p>
          <a:endParaRPr lang="en-CA"/>
        </a:p>
      </dgm:t>
    </dgm:pt>
    <dgm:pt modelId="{B70E28DE-183A-4E7E-AB01-7B089D7AACF2}" type="sibTrans" cxnId="{EE968E17-4778-434C-822E-27DEC0F84219}">
      <dgm:prSet/>
      <dgm:spPr/>
      <dgm:t>
        <a:bodyPr/>
        <a:lstStyle/>
        <a:p>
          <a:endParaRPr lang="en-CA"/>
        </a:p>
      </dgm:t>
    </dgm:pt>
    <dgm:pt modelId="{DADC96DF-4B49-4A30-8838-F569BEBD9FC1}">
      <dgm:prSet phldrT="[Text]"/>
      <dgm:spPr/>
      <dgm:t>
        <a:bodyPr/>
        <a:lstStyle/>
        <a:p>
          <a:r>
            <a:rPr lang="en-CA" dirty="0"/>
            <a:t>Nonlinear variational models;</a:t>
          </a:r>
        </a:p>
      </dgm:t>
    </dgm:pt>
    <dgm:pt modelId="{47EE5AE4-4DE0-4E43-A648-44ECD598B1E7}" type="parTrans" cxnId="{A42EC8B9-C481-4C2F-8058-D25664969E56}">
      <dgm:prSet/>
      <dgm:spPr/>
      <dgm:t>
        <a:bodyPr/>
        <a:lstStyle/>
        <a:p>
          <a:endParaRPr lang="en-CA"/>
        </a:p>
      </dgm:t>
    </dgm:pt>
    <dgm:pt modelId="{17BA757F-BE57-4B7D-A73A-95BD2379C13C}" type="sibTrans" cxnId="{A42EC8B9-C481-4C2F-8058-D25664969E56}">
      <dgm:prSet/>
      <dgm:spPr/>
      <dgm:t>
        <a:bodyPr/>
        <a:lstStyle/>
        <a:p>
          <a:endParaRPr lang="en-CA"/>
        </a:p>
      </dgm:t>
    </dgm:pt>
    <dgm:pt modelId="{DF01EEB2-8FF5-4E1B-A5EE-916F189FBEA3}">
      <dgm:prSet phldrT="[Text]"/>
      <dgm:spPr/>
      <dgm:t>
        <a:bodyPr/>
        <a:lstStyle/>
        <a:p>
          <a:r>
            <a:rPr lang="en-CA" dirty="0"/>
            <a:t>Linear scaling algorithms for metallic systems:</a:t>
          </a:r>
        </a:p>
      </dgm:t>
    </dgm:pt>
    <dgm:pt modelId="{46767286-C59C-49B7-AF3B-0EF12AD38722}" type="parTrans" cxnId="{3123283F-0B0E-4B76-B22E-D0C084597438}">
      <dgm:prSet/>
      <dgm:spPr/>
      <dgm:t>
        <a:bodyPr/>
        <a:lstStyle/>
        <a:p>
          <a:endParaRPr lang="en-CA"/>
        </a:p>
      </dgm:t>
    </dgm:pt>
    <dgm:pt modelId="{65D6EEC9-C0F2-4173-BC7C-F3D108586385}" type="sibTrans" cxnId="{3123283F-0B0E-4B76-B22E-D0C084597438}">
      <dgm:prSet/>
      <dgm:spPr/>
      <dgm:t>
        <a:bodyPr/>
        <a:lstStyle/>
        <a:p>
          <a:endParaRPr lang="en-CA"/>
        </a:p>
      </dgm:t>
    </dgm:pt>
    <dgm:pt modelId="{7AD07965-A861-4649-B6A0-6273C8865109}">
      <dgm:prSet phldrT="[Text]"/>
      <dgm:spPr/>
      <dgm:t>
        <a:bodyPr/>
        <a:lstStyle/>
        <a:p>
          <a:r>
            <a:rPr lang="en-CA" dirty="0"/>
            <a:t>Close-to-zero gap between Eigenvalues.</a:t>
          </a:r>
        </a:p>
      </dgm:t>
    </dgm:pt>
    <dgm:pt modelId="{B828F6DD-925A-41F1-895F-E11311334FCA}" type="parTrans" cxnId="{D9B95DDC-4A87-40E5-8BDC-81A4FCE2430F}">
      <dgm:prSet/>
      <dgm:spPr/>
      <dgm:t>
        <a:bodyPr/>
        <a:lstStyle/>
        <a:p>
          <a:endParaRPr lang="en-CA"/>
        </a:p>
      </dgm:t>
    </dgm:pt>
    <dgm:pt modelId="{49628E09-00AE-465F-A15E-C9176555EFA0}" type="sibTrans" cxnId="{D9B95DDC-4A87-40E5-8BDC-81A4FCE2430F}">
      <dgm:prSet/>
      <dgm:spPr/>
      <dgm:t>
        <a:bodyPr/>
        <a:lstStyle/>
        <a:p>
          <a:endParaRPr lang="en-CA"/>
        </a:p>
      </dgm:t>
    </dgm:pt>
    <dgm:pt modelId="{65D6C56E-7F9E-40A9-86EF-8543CA663C7F}">
      <dgm:prSet/>
      <dgm:spPr/>
      <dgm:t>
        <a:bodyPr/>
        <a:lstStyle/>
        <a:p>
          <a:r>
            <a:rPr lang="en-CA" dirty="0"/>
            <a:t>An excited state is mathematically unclear.</a:t>
          </a:r>
        </a:p>
      </dgm:t>
    </dgm:pt>
    <dgm:pt modelId="{F2DF980A-8ACC-4432-82EE-17F52A8689E0}" type="parTrans" cxnId="{7966E46B-17B6-4B9C-ACAF-59555FF410BB}">
      <dgm:prSet/>
      <dgm:spPr/>
      <dgm:t>
        <a:bodyPr/>
        <a:lstStyle/>
        <a:p>
          <a:endParaRPr lang="en-CA"/>
        </a:p>
      </dgm:t>
    </dgm:pt>
    <dgm:pt modelId="{896A2020-38F6-4B70-B586-142706AC28E5}" type="sibTrans" cxnId="{7966E46B-17B6-4B9C-ACAF-59555FF410BB}">
      <dgm:prSet/>
      <dgm:spPr/>
      <dgm:t>
        <a:bodyPr/>
        <a:lstStyle/>
        <a:p>
          <a:endParaRPr lang="en-CA"/>
        </a:p>
      </dgm:t>
    </dgm:pt>
    <dgm:pt modelId="{10777218-577A-4CE2-BB25-65FCDE3A2ED6}">
      <dgm:prSet phldrT="[Text]"/>
      <dgm:spPr/>
      <dgm:t>
        <a:bodyPr/>
        <a:lstStyle/>
        <a:p>
          <a:r>
            <a:rPr lang="en-CA" dirty="0"/>
            <a:t>Thermodynamic limit (or bulk limit) problems:</a:t>
          </a:r>
        </a:p>
      </dgm:t>
    </dgm:pt>
    <dgm:pt modelId="{C676DDB4-85C5-44C7-A0C3-F8A302412396}" type="parTrans" cxnId="{4F9B7123-C146-4C9D-90A3-E506B4451F89}">
      <dgm:prSet/>
      <dgm:spPr/>
      <dgm:t>
        <a:bodyPr/>
        <a:lstStyle/>
        <a:p>
          <a:endParaRPr lang="en-CA"/>
        </a:p>
      </dgm:t>
    </dgm:pt>
    <dgm:pt modelId="{1EAF020D-4DA3-4D5A-8D5E-145BD058A98F}" type="sibTrans" cxnId="{4F9B7123-C146-4C9D-90A3-E506B4451F89}">
      <dgm:prSet/>
      <dgm:spPr/>
      <dgm:t>
        <a:bodyPr/>
        <a:lstStyle/>
        <a:p>
          <a:endParaRPr lang="en-CA"/>
        </a:p>
      </dgm:t>
    </dgm:pt>
    <dgm:pt modelId="{882EF9D0-B1BC-485A-84A0-2981CEC40F72}">
      <dgm:prSet phldrT="[Text]"/>
      <dgm:spPr/>
      <dgm:t>
        <a:bodyPr/>
        <a:lstStyle/>
        <a:p>
          <a:r>
            <a:rPr lang="en-CA" dirty="0"/>
            <a:t>The crystal problem at 0K;</a:t>
          </a:r>
        </a:p>
      </dgm:t>
    </dgm:pt>
    <dgm:pt modelId="{97BCBEF9-25BB-4935-8ABD-3674FF26CC73}" type="parTrans" cxnId="{E04C994E-7738-4A52-9B17-7FFCBDAD1410}">
      <dgm:prSet/>
      <dgm:spPr/>
      <dgm:t>
        <a:bodyPr/>
        <a:lstStyle/>
        <a:p>
          <a:endParaRPr lang="en-CA"/>
        </a:p>
      </dgm:t>
    </dgm:pt>
    <dgm:pt modelId="{E5EDE619-447B-432C-9757-1F792CF1A165}" type="sibTrans" cxnId="{E04C994E-7738-4A52-9B17-7FFCBDAD1410}">
      <dgm:prSet/>
      <dgm:spPr/>
      <dgm:t>
        <a:bodyPr/>
        <a:lstStyle/>
        <a:p>
          <a:endParaRPr lang="en-CA"/>
        </a:p>
      </dgm:t>
    </dgm:pt>
    <dgm:pt modelId="{0DBB68EE-E3FE-4EE8-B463-3DD0528B02C0}">
      <dgm:prSet phldrT="[Text]"/>
      <dgm:spPr/>
      <dgm:t>
        <a:bodyPr/>
        <a:lstStyle/>
        <a:p>
          <a:r>
            <a:rPr lang="en-CA" dirty="0"/>
            <a:t>Coupling and change of scales:</a:t>
          </a:r>
        </a:p>
      </dgm:t>
    </dgm:pt>
    <dgm:pt modelId="{CDDE035B-C5A5-43DD-826C-B2C1535E8E87}" type="parTrans" cxnId="{5CA4473B-145C-45BB-B08E-4D8F45598735}">
      <dgm:prSet/>
      <dgm:spPr/>
      <dgm:t>
        <a:bodyPr/>
        <a:lstStyle/>
        <a:p>
          <a:endParaRPr lang="en-CA"/>
        </a:p>
      </dgm:t>
    </dgm:pt>
    <dgm:pt modelId="{0E59AA61-065A-4A51-B96A-A9427D8BDD98}" type="sibTrans" cxnId="{5CA4473B-145C-45BB-B08E-4D8F45598735}">
      <dgm:prSet/>
      <dgm:spPr/>
      <dgm:t>
        <a:bodyPr/>
        <a:lstStyle/>
        <a:p>
          <a:endParaRPr lang="en-CA"/>
        </a:p>
      </dgm:t>
    </dgm:pt>
    <dgm:pt modelId="{3D335E3D-4F7D-4630-88D3-4C584328F352}">
      <dgm:prSet phldrT="[Text]"/>
      <dgm:spPr/>
      <dgm:t>
        <a:bodyPr/>
        <a:lstStyle/>
        <a:p>
          <a:r>
            <a:rPr lang="en-CA" dirty="0"/>
            <a:t>Current pseudopotentials still lack mathematical rigour;</a:t>
          </a:r>
        </a:p>
      </dgm:t>
    </dgm:pt>
    <dgm:pt modelId="{F364484D-3CF0-4346-B625-6F355220A3DD}" type="parTrans" cxnId="{DF5892F2-897D-44D0-8AC8-448E8CC3D9D8}">
      <dgm:prSet/>
      <dgm:spPr/>
      <dgm:t>
        <a:bodyPr/>
        <a:lstStyle/>
        <a:p>
          <a:endParaRPr lang="en-CA"/>
        </a:p>
      </dgm:t>
    </dgm:pt>
    <dgm:pt modelId="{9928935E-DEF3-4721-AC88-15FDC173DA41}" type="sibTrans" cxnId="{DF5892F2-897D-44D0-8AC8-448E8CC3D9D8}">
      <dgm:prSet/>
      <dgm:spPr/>
      <dgm:t>
        <a:bodyPr/>
        <a:lstStyle/>
        <a:p>
          <a:endParaRPr lang="en-CA"/>
        </a:p>
      </dgm:t>
    </dgm:pt>
    <dgm:pt modelId="{09E28557-847A-4A7E-B6CA-20C4E819418D}">
      <dgm:prSet/>
      <dgm:spPr/>
      <dgm:t>
        <a:bodyPr/>
        <a:lstStyle/>
        <a:p>
          <a:r>
            <a:rPr lang="en-CA" dirty="0"/>
            <a:t>The limit of largely correlated systems.</a:t>
          </a:r>
        </a:p>
      </dgm:t>
    </dgm:pt>
    <dgm:pt modelId="{E0E32CD8-7D20-4658-914E-E17BAA4D224D}" type="parTrans" cxnId="{EE2B22CB-F37F-4E2C-B1E4-F3B739799454}">
      <dgm:prSet/>
      <dgm:spPr/>
      <dgm:t>
        <a:bodyPr/>
        <a:lstStyle/>
        <a:p>
          <a:endParaRPr lang="en-CA"/>
        </a:p>
      </dgm:t>
    </dgm:pt>
    <dgm:pt modelId="{796DF4C7-DA09-4FAA-9D50-B1A1102AE2B4}" type="sibTrans" cxnId="{EE2B22CB-F37F-4E2C-B1E4-F3B739799454}">
      <dgm:prSet/>
      <dgm:spPr/>
      <dgm:t>
        <a:bodyPr/>
        <a:lstStyle/>
        <a:p>
          <a:endParaRPr lang="en-CA"/>
        </a:p>
      </dgm:t>
    </dgm:pt>
    <dgm:pt modelId="{9331FD76-F0C3-4458-BA5A-31D3425D882E}">
      <dgm:prSet/>
      <dgm:spPr/>
      <dgm:t>
        <a:bodyPr/>
        <a:lstStyle/>
        <a:p>
          <a:r>
            <a:rPr lang="en-CA" dirty="0"/>
            <a:t>Analytical solution for Quantum Mechanics/Molecular Mechanics models;</a:t>
          </a:r>
        </a:p>
      </dgm:t>
    </dgm:pt>
    <dgm:pt modelId="{B299D383-3A5A-4F21-A443-13FE5466A29E}" type="parTrans" cxnId="{C1804C75-3142-4D68-9F20-6C01FF6892AE}">
      <dgm:prSet/>
      <dgm:spPr/>
      <dgm:t>
        <a:bodyPr/>
        <a:lstStyle/>
        <a:p>
          <a:endParaRPr lang="en-CA"/>
        </a:p>
      </dgm:t>
    </dgm:pt>
    <dgm:pt modelId="{6472B859-3ADA-4FAE-BD0F-E47FF19ABAAB}" type="sibTrans" cxnId="{C1804C75-3142-4D68-9F20-6C01FF6892AE}">
      <dgm:prSet/>
      <dgm:spPr/>
      <dgm:t>
        <a:bodyPr/>
        <a:lstStyle/>
        <a:p>
          <a:endParaRPr lang="en-CA"/>
        </a:p>
      </dgm:t>
    </dgm:pt>
    <dgm:pt modelId="{7787C27A-8F0A-4408-87BC-AF204C1CCE8E}">
      <dgm:prSet/>
      <dgm:spPr/>
      <dgm:t>
        <a:bodyPr/>
        <a:lstStyle/>
        <a:p>
          <a:r>
            <a:rPr lang="en-CA" dirty="0"/>
            <a:t>Newton equation</a:t>
          </a:r>
          <a:r>
            <a:rPr lang="pl-PL" dirty="0"/>
            <a:t> </a:t>
          </a:r>
          <a:r>
            <a:rPr lang="en-CA" dirty="0"/>
            <a:t>of motion for large systems.</a:t>
          </a:r>
        </a:p>
      </dgm:t>
    </dgm:pt>
    <dgm:pt modelId="{CC684134-C14F-4DEA-8763-8667BAC66581}" type="parTrans" cxnId="{475C6F0C-DC0A-4433-A8A9-3EF01238B36C}">
      <dgm:prSet/>
      <dgm:spPr/>
      <dgm:t>
        <a:bodyPr/>
        <a:lstStyle/>
        <a:p>
          <a:endParaRPr lang="en-CA"/>
        </a:p>
      </dgm:t>
    </dgm:pt>
    <dgm:pt modelId="{A5110D59-0C0A-40D5-92A5-4167A16E87BE}" type="sibTrans" cxnId="{475C6F0C-DC0A-4433-A8A9-3EF01238B36C}">
      <dgm:prSet/>
      <dgm:spPr/>
      <dgm:t>
        <a:bodyPr/>
        <a:lstStyle/>
        <a:p>
          <a:endParaRPr lang="en-CA"/>
        </a:p>
      </dgm:t>
    </dgm:pt>
    <dgm:pt modelId="{DEF3242E-35B4-406A-9318-4BD8C4B7812D}">
      <dgm:prSet/>
      <dgm:spPr/>
      <dgm:t>
        <a:bodyPr/>
        <a:lstStyle/>
        <a:p>
          <a:endParaRPr lang="en-CA" dirty="0"/>
        </a:p>
      </dgm:t>
    </dgm:pt>
    <dgm:pt modelId="{B6CF0FA8-357B-40B9-BFD0-38E94DFE5E29}" type="parTrans" cxnId="{BED6FC2F-4EF1-4696-88B6-172738E01634}">
      <dgm:prSet/>
      <dgm:spPr/>
      <dgm:t>
        <a:bodyPr/>
        <a:lstStyle/>
        <a:p>
          <a:endParaRPr lang="en-CA"/>
        </a:p>
      </dgm:t>
    </dgm:pt>
    <dgm:pt modelId="{1EE07673-4314-4190-9621-829E98BE76C3}" type="sibTrans" cxnId="{BED6FC2F-4EF1-4696-88B6-172738E01634}">
      <dgm:prSet/>
      <dgm:spPr/>
      <dgm:t>
        <a:bodyPr/>
        <a:lstStyle/>
        <a:p>
          <a:endParaRPr lang="en-CA"/>
        </a:p>
      </dgm:t>
    </dgm:pt>
    <dgm:pt modelId="{92D9FEC1-9A27-4D60-BC4A-C9BF2945E884}">
      <dgm:prSet phldrT="[Text]"/>
      <dgm:spPr/>
      <dgm:t>
        <a:bodyPr/>
        <a:lstStyle/>
        <a:p>
          <a:endParaRPr lang="en-CA" dirty="0"/>
        </a:p>
      </dgm:t>
    </dgm:pt>
    <dgm:pt modelId="{7442CF36-DBDE-4CE5-90B8-132D75A8F25B}" type="parTrans" cxnId="{14048EB9-8945-4828-A556-32E417E33071}">
      <dgm:prSet/>
      <dgm:spPr/>
      <dgm:t>
        <a:bodyPr/>
        <a:lstStyle/>
        <a:p>
          <a:endParaRPr lang="en-CA"/>
        </a:p>
      </dgm:t>
    </dgm:pt>
    <dgm:pt modelId="{74212B0C-CE9D-4155-BA93-224B9198EA7A}" type="sibTrans" cxnId="{14048EB9-8945-4828-A556-32E417E33071}">
      <dgm:prSet/>
      <dgm:spPr/>
      <dgm:t>
        <a:bodyPr/>
        <a:lstStyle/>
        <a:p>
          <a:endParaRPr lang="en-CA"/>
        </a:p>
      </dgm:t>
    </dgm:pt>
    <dgm:pt modelId="{B274C867-FE18-4189-A142-106B706C1A61}">
      <dgm:prSet/>
      <dgm:spPr/>
      <dgm:t>
        <a:bodyPr/>
        <a:lstStyle/>
        <a:p>
          <a:endParaRPr lang="en-CA" dirty="0"/>
        </a:p>
      </dgm:t>
    </dgm:pt>
    <dgm:pt modelId="{0787495D-602E-4269-817F-7EC2EB573816}" type="parTrans" cxnId="{EAAF3309-B8A8-4BEA-875D-6B4C79DA90B8}">
      <dgm:prSet/>
      <dgm:spPr/>
      <dgm:t>
        <a:bodyPr/>
        <a:lstStyle/>
        <a:p>
          <a:endParaRPr lang="en-CA"/>
        </a:p>
      </dgm:t>
    </dgm:pt>
    <dgm:pt modelId="{D5C45C1E-89A5-4EC1-89C9-7E1546261B33}" type="sibTrans" cxnId="{EAAF3309-B8A8-4BEA-875D-6B4C79DA90B8}">
      <dgm:prSet/>
      <dgm:spPr/>
      <dgm:t>
        <a:bodyPr/>
        <a:lstStyle/>
        <a:p>
          <a:endParaRPr lang="en-CA"/>
        </a:p>
      </dgm:t>
    </dgm:pt>
    <dgm:pt modelId="{5A9818A3-0F9A-4980-88FC-314ACB5ED225}" type="pres">
      <dgm:prSet presAssocID="{70127D1B-2549-45FE-B1D6-BD9651960C80}" presName="linear" presStyleCnt="0">
        <dgm:presLayoutVars>
          <dgm:animLvl val="lvl"/>
          <dgm:resizeHandles val="exact"/>
        </dgm:presLayoutVars>
      </dgm:prSet>
      <dgm:spPr/>
    </dgm:pt>
    <dgm:pt modelId="{C7B85D06-5CDC-4A38-B3FE-59D9CFC44851}" type="pres">
      <dgm:prSet presAssocID="{8CA2D648-53CA-41F2-83D3-C34D6CB2A1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1AED71-5FB1-4D13-AA35-B41DB35115AA}" type="pres">
      <dgm:prSet presAssocID="{8CA2D648-53CA-41F2-83D3-C34D6CB2A132}" presName="childText" presStyleLbl="revTx" presStyleIdx="0" presStyleCnt="4">
        <dgm:presLayoutVars>
          <dgm:bulletEnabled val="1"/>
        </dgm:presLayoutVars>
      </dgm:prSet>
      <dgm:spPr/>
    </dgm:pt>
    <dgm:pt modelId="{09F2DA79-8966-41A3-BC40-98D4E66D13E9}" type="pres">
      <dgm:prSet presAssocID="{DF01EEB2-8FF5-4E1B-A5EE-916F189FBE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A7820D-B543-42CD-8FFF-E4015E493DEE}" type="pres">
      <dgm:prSet presAssocID="{DF01EEB2-8FF5-4E1B-A5EE-916F189FBEA3}" presName="childText" presStyleLbl="revTx" presStyleIdx="1" presStyleCnt="4">
        <dgm:presLayoutVars>
          <dgm:bulletEnabled val="1"/>
        </dgm:presLayoutVars>
      </dgm:prSet>
      <dgm:spPr/>
    </dgm:pt>
    <dgm:pt modelId="{4E251F42-8D98-45AD-831A-3466C8A5227C}" type="pres">
      <dgm:prSet presAssocID="{10777218-577A-4CE2-BB25-65FCDE3A2ED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5FF8B51-EE17-45DF-8D96-87E79E632EC3}" type="pres">
      <dgm:prSet presAssocID="{10777218-577A-4CE2-BB25-65FCDE3A2ED6}" presName="childText" presStyleLbl="revTx" presStyleIdx="2" presStyleCnt="4">
        <dgm:presLayoutVars>
          <dgm:bulletEnabled val="1"/>
        </dgm:presLayoutVars>
      </dgm:prSet>
      <dgm:spPr/>
    </dgm:pt>
    <dgm:pt modelId="{CBBAF26F-2435-45AF-80DC-BFD5233C39C5}" type="pres">
      <dgm:prSet presAssocID="{0DBB68EE-E3FE-4EE8-B463-3DD0528B02C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7259AA5-98DD-46B7-8DF8-9F97707AAF6C}" type="pres">
      <dgm:prSet presAssocID="{0DBB68EE-E3FE-4EE8-B463-3DD0528B02C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AAF3309-B8A8-4BEA-875D-6B4C79DA90B8}" srcId="{10777218-577A-4CE2-BB25-65FCDE3A2ED6}" destId="{B274C867-FE18-4189-A142-106B706C1A61}" srcOrd="2" destOrd="0" parTransId="{0787495D-602E-4269-817F-7EC2EB573816}" sibTransId="{D5C45C1E-89A5-4EC1-89C9-7E1546261B33}"/>
    <dgm:cxn modelId="{475C6F0C-DC0A-4433-A8A9-3EF01238B36C}" srcId="{0DBB68EE-E3FE-4EE8-B463-3DD0528B02C0}" destId="{7787C27A-8F0A-4408-87BC-AF204C1CCE8E}" srcOrd="2" destOrd="0" parTransId="{CC684134-C14F-4DEA-8763-8667BAC66581}" sibTransId="{A5110D59-0C0A-40D5-92A5-4167A16E87BE}"/>
    <dgm:cxn modelId="{7E9F200D-63F3-410B-9600-3C1929453C33}" type="presOf" srcId="{3D335E3D-4F7D-4630-88D3-4C584328F352}" destId="{27259AA5-98DD-46B7-8DF8-9F97707AAF6C}" srcOrd="0" destOrd="0" presId="urn:microsoft.com/office/officeart/2005/8/layout/vList2"/>
    <dgm:cxn modelId="{EE968E17-4778-434C-822E-27DEC0F84219}" srcId="{70127D1B-2549-45FE-B1D6-BD9651960C80}" destId="{8CA2D648-53CA-41F2-83D3-C34D6CB2A132}" srcOrd="0" destOrd="0" parTransId="{ADB7F87F-577B-4700-A22A-0925C352EA72}" sibTransId="{B70E28DE-183A-4E7E-AB01-7B089D7AACF2}"/>
    <dgm:cxn modelId="{97922121-2587-4794-ADF9-CF7229F684F7}" type="presOf" srcId="{882EF9D0-B1BC-485A-84A0-2981CEC40F72}" destId="{35FF8B51-EE17-45DF-8D96-87E79E632EC3}" srcOrd="0" destOrd="0" presId="urn:microsoft.com/office/officeart/2005/8/layout/vList2"/>
    <dgm:cxn modelId="{4F9B7123-C146-4C9D-90A3-E506B4451F89}" srcId="{70127D1B-2549-45FE-B1D6-BD9651960C80}" destId="{10777218-577A-4CE2-BB25-65FCDE3A2ED6}" srcOrd="2" destOrd="0" parTransId="{C676DDB4-85C5-44C7-A0C3-F8A302412396}" sibTransId="{1EAF020D-4DA3-4D5A-8D5E-145BD058A98F}"/>
    <dgm:cxn modelId="{67A32E29-A6D2-4BC1-9522-9194885E607D}" type="presOf" srcId="{7787C27A-8F0A-4408-87BC-AF204C1CCE8E}" destId="{27259AA5-98DD-46B7-8DF8-9F97707AAF6C}" srcOrd="0" destOrd="2" presId="urn:microsoft.com/office/officeart/2005/8/layout/vList2"/>
    <dgm:cxn modelId="{BED6FC2F-4EF1-4696-88B6-172738E01634}" srcId="{8CA2D648-53CA-41F2-83D3-C34D6CB2A132}" destId="{DEF3242E-35B4-406A-9318-4BD8C4B7812D}" srcOrd="2" destOrd="0" parTransId="{B6CF0FA8-357B-40B9-BFD0-38E94DFE5E29}" sibTransId="{1EE07673-4314-4190-9621-829E98BE76C3}"/>
    <dgm:cxn modelId="{5CA4473B-145C-45BB-B08E-4D8F45598735}" srcId="{70127D1B-2549-45FE-B1D6-BD9651960C80}" destId="{0DBB68EE-E3FE-4EE8-B463-3DD0528B02C0}" srcOrd="3" destOrd="0" parTransId="{CDDE035B-C5A5-43DD-826C-B2C1535E8E87}" sibTransId="{0E59AA61-065A-4A51-B96A-A9427D8BDD98}"/>
    <dgm:cxn modelId="{A9DBD13E-7B65-4F2D-BDD8-CF57394D028C}" type="presOf" srcId="{9331FD76-F0C3-4458-BA5A-31D3425D882E}" destId="{27259AA5-98DD-46B7-8DF8-9F97707AAF6C}" srcOrd="0" destOrd="1" presId="urn:microsoft.com/office/officeart/2005/8/layout/vList2"/>
    <dgm:cxn modelId="{3123283F-0B0E-4B76-B22E-D0C084597438}" srcId="{70127D1B-2549-45FE-B1D6-BD9651960C80}" destId="{DF01EEB2-8FF5-4E1B-A5EE-916F189FBEA3}" srcOrd="1" destOrd="0" parTransId="{46767286-C59C-49B7-AF3B-0EF12AD38722}" sibTransId="{65D6EEC9-C0F2-4173-BC7C-F3D108586385}"/>
    <dgm:cxn modelId="{6C1BA361-7DDB-4938-ABDE-EC46FE271158}" type="presOf" srcId="{0DBB68EE-E3FE-4EE8-B463-3DD0528B02C0}" destId="{CBBAF26F-2435-45AF-80DC-BFD5233C39C5}" srcOrd="0" destOrd="0" presId="urn:microsoft.com/office/officeart/2005/8/layout/vList2"/>
    <dgm:cxn modelId="{BD419849-98C6-4168-8F12-0BB7872A47B0}" type="presOf" srcId="{70127D1B-2549-45FE-B1D6-BD9651960C80}" destId="{5A9818A3-0F9A-4980-88FC-314ACB5ED225}" srcOrd="0" destOrd="0" presId="urn:microsoft.com/office/officeart/2005/8/layout/vList2"/>
    <dgm:cxn modelId="{7966E46B-17B6-4B9C-ACAF-59555FF410BB}" srcId="{8CA2D648-53CA-41F2-83D3-C34D6CB2A132}" destId="{65D6C56E-7F9E-40A9-86EF-8543CA663C7F}" srcOrd="1" destOrd="0" parTransId="{F2DF980A-8ACC-4432-82EE-17F52A8689E0}" sibTransId="{896A2020-38F6-4B70-B586-142706AC28E5}"/>
    <dgm:cxn modelId="{4CCF004D-A024-4425-AC9F-6E94AB55A42E}" type="presOf" srcId="{10777218-577A-4CE2-BB25-65FCDE3A2ED6}" destId="{4E251F42-8D98-45AD-831A-3466C8A5227C}" srcOrd="0" destOrd="0" presId="urn:microsoft.com/office/officeart/2005/8/layout/vList2"/>
    <dgm:cxn modelId="{E04C994E-7738-4A52-9B17-7FFCBDAD1410}" srcId="{10777218-577A-4CE2-BB25-65FCDE3A2ED6}" destId="{882EF9D0-B1BC-485A-84A0-2981CEC40F72}" srcOrd="0" destOrd="0" parTransId="{97BCBEF9-25BB-4935-8ABD-3674FF26CC73}" sibTransId="{E5EDE619-447B-432C-9757-1F792CF1A165}"/>
    <dgm:cxn modelId="{C1804C75-3142-4D68-9F20-6C01FF6892AE}" srcId="{0DBB68EE-E3FE-4EE8-B463-3DD0528B02C0}" destId="{9331FD76-F0C3-4458-BA5A-31D3425D882E}" srcOrd="1" destOrd="0" parTransId="{B299D383-3A5A-4F21-A443-13FE5466A29E}" sibTransId="{6472B859-3ADA-4FAE-BD0F-E47FF19ABAAB}"/>
    <dgm:cxn modelId="{29D28679-B854-4324-9932-F3D78FD3408B}" type="presOf" srcId="{DADC96DF-4B49-4A30-8838-F569BEBD9FC1}" destId="{EC1AED71-5FB1-4D13-AA35-B41DB35115AA}" srcOrd="0" destOrd="0" presId="urn:microsoft.com/office/officeart/2005/8/layout/vList2"/>
    <dgm:cxn modelId="{0855FA7B-2BA8-41EE-8858-BDBC8D44F44A}" type="presOf" srcId="{DF01EEB2-8FF5-4E1B-A5EE-916F189FBEA3}" destId="{09F2DA79-8966-41A3-BC40-98D4E66D13E9}" srcOrd="0" destOrd="0" presId="urn:microsoft.com/office/officeart/2005/8/layout/vList2"/>
    <dgm:cxn modelId="{FEE94B7F-6838-48C8-997C-B7B5FD38FBD9}" type="presOf" srcId="{DEF3242E-35B4-406A-9318-4BD8C4B7812D}" destId="{EC1AED71-5FB1-4D13-AA35-B41DB35115AA}" srcOrd="0" destOrd="2" presId="urn:microsoft.com/office/officeart/2005/8/layout/vList2"/>
    <dgm:cxn modelId="{9675139E-FF30-4A5D-A9E2-9637A64BACB8}" type="presOf" srcId="{09E28557-847A-4A7E-B6CA-20C4E819418D}" destId="{35FF8B51-EE17-45DF-8D96-87E79E632EC3}" srcOrd="0" destOrd="1" presId="urn:microsoft.com/office/officeart/2005/8/layout/vList2"/>
    <dgm:cxn modelId="{201FD1A5-2AE8-4C0E-9A03-B03502A80EA9}" type="presOf" srcId="{92D9FEC1-9A27-4D60-BC4A-C9BF2945E884}" destId="{08A7820D-B543-42CD-8FFF-E4015E493DEE}" srcOrd="0" destOrd="1" presId="urn:microsoft.com/office/officeart/2005/8/layout/vList2"/>
    <dgm:cxn modelId="{F1F904B4-95BA-40D3-9F04-EB20D2EDC737}" type="presOf" srcId="{7AD07965-A861-4649-B6A0-6273C8865109}" destId="{08A7820D-B543-42CD-8FFF-E4015E493DEE}" srcOrd="0" destOrd="0" presId="urn:microsoft.com/office/officeart/2005/8/layout/vList2"/>
    <dgm:cxn modelId="{14048EB9-8945-4828-A556-32E417E33071}" srcId="{DF01EEB2-8FF5-4E1B-A5EE-916F189FBEA3}" destId="{92D9FEC1-9A27-4D60-BC4A-C9BF2945E884}" srcOrd="1" destOrd="0" parTransId="{7442CF36-DBDE-4CE5-90B8-132D75A8F25B}" sibTransId="{74212B0C-CE9D-4155-BA93-224B9198EA7A}"/>
    <dgm:cxn modelId="{A42EC8B9-C481-4C2F-8058-D25664969E56}" srcId="{8CA2D648-53CA-41F2-83D3-C34D6CB2A132}" destId="{DADC96DF-4B49-4A30-8838-F569BEBD9FC1}" srcOrd="0" destOrd="0" parTransId="{47EE5AE4-4DE0-4E43-A648-44ECD598B1E7}" sibTransId="{17BA757F-BE57-4B7D-A73A-95BD2379C13C}"/>
    <dgm:cxn modelId="{B6BCE6BD-475D-48C4-91DF-E7E044508BED}" type="presOf" srcId="{B274C867-FE18-4189-A142-106B706C1A61}" destId="{35FF8B51-EE17-45DF-8D96-87E79E632EC3}" srcOrd="0" destOrd="2" presId="urn:microsoft.com/office/officeart/2005/8/layout/vList2"/>
    <dgm:cxn modelId="{EE2B22CB-F37F-4E2C-B1E4-F3B739799454}" srcId="{10777218-577A-4CE2-BB25-65FCDE3A2ED6}" destId="{09E28557-847A-4A7E-B6CA-20C4E819418D}" srcOrd="1" destOrd="0" parTransId="{E0E32CD8-7D20-4658-914E-E17BAA4D224D}" sibTransId="{796DF4C7-DA09-4FAA-9D50-B1A1102AE2B4}"/>
    <dgm:cxn modelId="{D9B95DDC-4A87-40E5-8BDC-81A4FCE2430F}" srcId="{DF01EEB2-8FF5-4E1B-A5EE-916F189FBEA3}" destId="{7AD07965-A861-4649-B6A0-6273C8865109}" srcOrd="0" destOrd="0" parTransId="{B828F6DD-925A-41F1-895F-E11311334FCA}" sibTransId="{49628E09-00AE-465F-A15E-C9176555EFA0}"/>
    <dgm:cxn modelId="{53D057EA-DE2F-46E1-8061-829A250B7527}" type="presOf" srcId="{65D6C56E-7F9E-40A9-86EF-8543CA663C7F}" destId="{EC1AED71-5FB1-4D13-AA35-B41DB35115AA}" srcOrd="0" destOrd="1" presId="urn:microsoft.com/office/officeart/2005/8/layout/vList2"/>
    <dgm:cxn modelId="{DF5892F2-897D-44D0-8AC8-448E8CC3D9D8}" srcId="{0DBB68EE-E3FE-4EE8-B463-3DD0528B02C0}" destId="{3D335E3D-4F7D-4630-88D3-4C584328F352}" srcOrd="0" destOrd="0" parTransId="{F364484D-3CF0-4346-B625-6F355220A3DD}" sibTransId="{9928935E-DEF3-4721-AC88-15FDC173DA41}"/>
    <dgm:cxn modelId="{42A588FB-9425-4B31-8EE5-CA0208FC4388}" type="presOf" srcId="{8CA2D648-53CA-41F2-83D3-C34D6CB2A132}" destId="{C7B85D06-5CDC-4A38-B3FE-59D9CFC44851}" srcOrd="0" destOrd="0" presId="urn:microsoft.com/office/officeart/2005/8/layout/vList2"/>
    <dgm:cxn modelId="{14C110E4-8524-462E-ACA0-638333DFEAE2}" type="presParOf" srcId="{5A9818A3-0F9A-4980-88FC-314ACB5ED225}" destId="{C7B85D06-5CDC-4A38-B3FE-59D9CFC44851}" srcOrd="0" destOrd="0" presId="urn:microsoft.com/office/officeart/2005/8/layout/vList2"/>
    <dgm:cxn modelId="{E59466F2-9F39-4180-B8AD-5A0335FC1B39}" type="presParOf" srcId="{5A9818A3-0F9A-4980-88FC-314ACB5ED225}" destId="{EC1AED71-5FB1-4D13-AA35-B41DB35115AA}" srcOrd="1" destOrd="0" presId="urn:microsoft.com/office/officeart/2005/8/layout/vList2"/>
    <dgm:cxn modelId="{97C2A3D8-6398-4AE4-97E1-21CD33AB25E9}" type="presParOf" srcId="{5A9818A3-0F9A-4980-88FC-314ACB5ED225}" destId="{09F2DA79-8966-41A3-BC40-98D4E66D13E9}" srcOrd="2" destOrd="0" presId="urn:microsoft.com/office/officeart/2005/8/layout/vList2"/>
    <dgm:cxn modelId="{526A846F-1E15-4AF4-ACEE-164BA93FED37}" type="presParOf" srcId="{5A9818A3-0F9A-4980-88FC-314ACB5ED225}" destId="{08A7820D-B543-42CD-8FFF-E4015E493DEE}" srcOrd="3" destOrd="0" presId="urn:microsoft.com/office/officeart/2005/8/layout/vList2"/>
    <dgm:cxn modelId="{42201767-FB5E-4BEA-99B2-4A800528E362}" type="presParOf" srcId="{5A9818A3-0F9A-4980-88FC-314ACB5ED225}" destId="{4E251F42-8D98-45AD-831A-3466C8A5227C}" srcOrd="4" destOrd="0" presId="urn:microsoft.com/office/officeart/2005/8/layout/vList2"/>
    <dgm:cxn modelId="{5FE51A5B-06C2-4586-960A-E1E0A3711C45}" type="presParOf" srcId="{5A9818A3-0F9A-4980-88FC-314ACB5ED225}" destId="{35FF8B51-EE17-45DF-8D96-87E79E632EC3}" srcOrd="5" destOrd="0" presId="urn:microsoft.com/office/officeart/2005/8/layout/vList2"/>
    <dgm:cxn modelId="{361CE002-42AD-4EF5-B886-23CFA7FDBC11}" type="presParOf" srcId="{5A9818A3-0F9A-4980-88FC-314ACB5ED225}" destId="{CBBAF26F-2435-45AF-80DC-BFD5233C39C5}" srcOrd="6" destOrd="0" presId="urn:microsoft.com/office/officeart/2005/8/layout/vList2"/>
    <dgm:cxn modelId="{B6E9DE93-0465-44CD-B211-412678EA14BF}" type="presParOf" srcId="{5A9818A3-0F9A-4980-88FC-314ACB5ED225}" destId="{27259AA5-98DD-46B7-8DF8-9F97707AAF6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97350-FA32-462A-BB4E-828B8273877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9B43838-75A3-4F14-90FE-47D2EE2E4A30}">
      <dgm:prSet phldrT="[Text]" custT="1"/>
      <dgm:spPr/>
      <dgm:t>
        <a:bodyPr/>
        <a:lstStyle/>
        <a:p>
          <a:pPr algn="ctr"/>
          <a:r>
            <a:rPr lang="en-CA" sz="1800" b="1" dirty="0"/>
            <a:t>Hardware development</a:t>
          </a:r>
        </a:p>
      </dgm:t>
    </dgm:pt>
    <dgm:pt modelId="{8BFB14E6-7CF1-42B1-AC72-0E0F6E51F588}" type="parTrans" cxnId="{4618EFB4-086F-4931-B8FA-2BACA9F9F2CB}">
      <dgm:prSet/>
      <dgm:spPr/>
      <dgm:t>
        <a:bodyPr/>
        <a:lstStyle/>
        <a:p>
          <a:endParaRPr lang="en-CA" sz="2000"/>
        </a:p>
      </dgm:t>
    </dgm:pt>
    <dgm:pt modelId="{35A72ED7-77AA-4178-A4C6-99C40D5A396A}" type="sibTrans" cxnId="{4618EFB4-086F-4931-B8FA-2BACA9F9F2CB}">
      <dgm:prSet/>
      <dgm:spPr/>
      <dgm:t>
        <a:bodyPr/>
        <a:lstStyle/>
        <a:p>
          <a:endParaRPr lang="en-CA" sz="2000"/>
        </a:p>
      </dgm:t>
    </dgm:pt>
    <dgm:pt modelId="{21967606-542E-4910-B451-6B3B0E5B7189}">
      <dgm:prSet phldrT="[Text]" custT="1"/>
      <dgm:spPr/>
      <dgm:t>
        <a:bodyPr/>
        <a:lstStyle/>
        <a:p>
          <a:r>
            <a:rPr lang="en-CA" sz="1400" dirty="0"/>
            <a:t>Extensive GPU utilization;</a:t>
          </a:r>
        </a:p>
      </dgm:t>
    </dgm:pt>
    <dgm:pt modelId="{71E23812-A9AD-4536-94C0-A9A90E8AC25B}" type="parTrans" cxnId="{7F03A3CF-B61B-4783-807A-F86135BED818}">
      <dgm:prSet/>
      <dgm:spPr/>
      <dgm:t>
        <a:bodyPr/>
        <a:lstStyle/>
        <a:p>
          <a:endParaRPr lang="en-CA" sz="2000"/>
        </a:p>
      </dgm:t>
    </dgm:pt>
    <dgm:pt modelId="{6C87FC18-C553-4B24-9D3E-B13ABC005541}" type="sibTrans" cxnId="{7F03A3CF-B61B-4783-807A-F86135BED818}">
      <dgm:prSet/>
      <dgm:spPr/>
      <dgm:t>
        <a:bodyPr/>
        <a:lstStyle/>
        <a:p>
          <a:endParaRPr lang="en-CA" sz="2000"/>
        </a:p>
      </dgm:t>
    </dgm:pt>
    <dgm:pt modelId="{937D0AB8-2F7E-4DDF-8DF1-61781B717063}">
      <dgm:prSet phldrT="[Text]" custT="1"/>
      <dgm:spPr/>
      <dgm:t>
        <a:bodyPr/>
        <a:lstStyle/>
        <a:p>
          <a:pPr algn="ctr"/>
          <a:r>
            <a:rPr lang="en-CA" sz="1800" b="1" dirty="0"/>
            <a:t>Software/Algorithms refinement:</a:t>
          </a:r>
        </a:p>
      </dgm:t>
    </dgm:pt>
    <dgm:pt modelId="{E325B48A-8210-4F8F-BA39-BBCCC011CDF7}" type="parTrans" cxnId="{838F027F-6B39-4124-897E-64953C2E6179}">
      <dgm:prSet/>
      <dgm:spPr/>
      <dgm:t>
        <a:bodyPr/>
        <a:lstStyle/>
        <a:p>
          <a:endParaRPr lang="en-CA" sz="2000"/>
        </a:p>
      </dgm:t>
    </dgm:pt>
    <dgm:pt modelId="{4BD49014-0641-4F02-A493-3C124E74E529}" type="sibTrans" cxnId="{838F027F-6B39-4124-897E-64953C2E6179}">
      <dgm:prSet/>
      <dgm:spPr/>
      <dgm:t>
        <a:bodyPr/>
        <a:lstStyle/>
        <a:p>
          <a:endParaRPr lang="en-CA" sz="2000"/>
        </a:p>
      </dgm:t>
    </dgm:pt>
    <dgm:pt modelId="{70576DCE-94B8-4B85-93A4-D5C7954FE792}">
      <dgm:prSet phldrT="[Text]" custT="1"/>
      <dgm:spPr/>
      <dgm:t>
        <a:bodyPr/>
        <a:lstStyle/>
        <a:p>
          <a:r>
            <a:rPr lang="en-CA" sz="1400" dirty="0"/>
            <a:t>Physics-based methods:</a:t>
          </a:r>
        </a:p>
      </dgm:t>
    </dgm:pt>
    <dgm:pt modelId="{FE9A624B-555E-4CCA-A009-B7DEA3413CD0}" type="parTrans" cxnId="{43B5DD61-FF50-4B0D-B5EA-2BC530953C24}">
      <dgm:prSet/>
      <dgm:spPr/>
      <dgm:t>
        <a:bodyPr/>
        <a:lstStyle/>
        <a:p>
          <a:endParaRPr lang="en-CA" sz="2000"/>
        </a:p>
      </dgm:t>
    </dgm:pt>
    <dgm:pt modelId="{0DCFA608-D37B-47C8-B30D-618409BC95FC}" type="sibTrans" cxnId="{43B5DD61-FF50-4B0D-B5EA-2BC530953C24}">
      <dgm:prSet/>
      <dgm:spPr/>
      <dgm:t>
        <a:bodyPr/>
        <a:lstStyle/>
        <a:p>
          <a:endParaRPr lang="en-CA" sz="2000"/>
        </a:p>
      </dgm:t>
    </dgm:pt>
    <dgm:pt modelId="{4364AE61-A55C-4FCA-82EA-6AE83B7DB7C9}">
      <dgm:prSet custT="1"/>
      <dgm:spPr/>
      <dgm:t>
        <a:bodyPr/>
        <a:lstStyle/>
        <a:p>
          <a:r>
            <a:rPr lang="en-CA" sz="1400" dirty="0"/>
            <a:t>Cloud-based;</a:t>
          </a:r>
        </a:p>
      </dgm:t>
    </dgm:pt>
    <dgm:pt modelId="{550161D7-84BB-4E53-8718-63C978CEA428}" type="parTrans" cxnId="{EAB064CC-1F84-451F-92EB-50468F0BBBA7}">
      <dgm:prSet/>
      <dgm:spPr/>
      <dgm:t>
        <a:bodyPr/>
        <a:lstStyle/>
        <a:p>
          <a:endParaRPr lang="en-CA" sz="2000"/>
        </a:p>
      </dgm:t>
    </dgm:pt>
    <dgm:pt modelId="{49B98489-CDC4-40EC-BED7-7673C4B61DDE}" type="sibTrans" cxnId="{EAB064CC-1F84-451F-92EB-50468F0BBBA7}">
      <dgm:prSet/>
      <dgm:spPr/>
      <dgm:t>
        <a:bodyPr/>
        <a:lstStyle/>
        <a:p>
          <a:endParaRPr lang="en-CA" sz="2000"/>
        </a:p>
      </dgm:t>
    </dgm:pt>
    <dgm:pt modelId="{2A5DC11F-A7E5-463B-94A8-007B0D20AE22}">
      <dgm:prSet custT="1"/>
      <dgm:spPr/>
      <dgm:t>
        <a:bodyPr/>
        <a:lstStyle/>
        <a:p>
          <a:r>
            <a:rPr lang="en-CA" sz="1400"/>
            <a:t>Parallelization;</a:t>
          </a:r>
          <a:endParaRPr lang="en-CA" sz="1400" dirty="0"/>
        </a:p>
      </dgm:t>
    </dgm:pt>
    <dgm:pt modelId="{CDE24CAF-4500-4D6D-A76C-C4A6CD84B11B}" type="parTrans" cxnId="{5D727D6F-0074-472A-A412-309BAF40389E}">
      <dgm:prSet/>
      <dgm:spPr/>
      <dgm:t>
        <a:bodyPr/>
        <a:lstStyle/>
        <a:p>
          <a:endParaRPr lang="en-CA" sz="2000"/>
        </a:p>
      </dgm:t>
    </dgm:pt>
    <dgm:pt modelId="{2E1E3A1D-75E3-4C95-BD9C-606D2BC11FCD}" type="sibTrans" cxnId="{5D727D6F-0074-472A-A412-309BAF40389E}">
      <dgm:prSet/>
      <dgm:spPr/>
      <dgm:t>
        <a:bodyPr/>
        <a:lstStyle/>
        <a:p>
          <a:endParaRPr lang="en-CA" sz="2000"/>
        </a:p>
      </dgm:t>
    </dgm:pt>
    <dgm:pt modelId="{003026B9-2F02-4303-BFB0-D67E362D19B8}">
      <dgm:prSet custT="1"/>
      <dgm:spPr/>
      <dgm:t>
        <a:bodyPr/>
        <a:lstStyle/>
        <a:p>
          <a:r>
            <a:rPr lang="en-CA" sz="1400" dirty="0"/>
            <a:t>Quantum computers (QC).</a:t>
          </a:r>
        </a:p>
      </dgm:t>
    </dgm:pt>
    <dgm:pt modelId="{7E8A12DE-20C8-4386-9AC7-E2516F2F439E}" type="parTrans" cxnId="{DB5841E2-1EEF-4117-80D7-CBA9B9C6CB36}">
      <dgm:prSet/>
      <dgm:spPr/>
      <dgm:t>
        <a:bodyPr/>
        <a:lstStyle/>
        <a:p>
          <a:endParaRPr lang="en-CA" sz="2000"/>
        </a:p>
      </dgm:t>
    </dgm:pt>
    <dgm:pt modelId="{1DF0A8CA-98AA-4F50-8BC0-A7DB258ABCBA}" type="sibTrans" cxnId="{DB5841E2-1EEF-4117-80D7-CBA9B9C6CB36}">
      <dgm:prSet/>
      <dgm:spPr/>
      <dgm:t>
        <a:bodyPr/>
        <a:lstStyle/>
        <a:p>
          <a:endParaRPr lang="en-CA" sz="2000"/>
        </a:p>
      </dgm:t>
    </dgm:pt>
    <dgm:pt modelId="{AA3DCBDE-3C45-483A-9697-0562746B164C}">
      <dgm:prSet custT="1"/>
      <dgm:spPr/>
      <dgm:t>
        <a:bodyPr/>
        <a:lstStyle/>
        <a:p>
          <a:r>
            <a:rPr lang="en-CA" sz="1400" dirty="0"/>
            <a:t>Knowledge-based methods:</a:t>
          </a:r>
        </a:p>
      </dgm:t>
    </dgm:pt>
    <dgm:pt modelId="{6B6D52D7-53EB-4789-B3F2-53B810C4F3CE}" type="parTrans" cxnId="{E1CAF401-181A-447F-B7FC-5EC00640950D}">
      <dgm:prSet/>
      <dgm:spPr/>
      <dgm:t>
        <a:bodyPr/>
        <a:lstStyle/>
        <a:p>
          <a:endParaRPr lang="en-CA" sz="2000"/>
        </a:p>
      </dgm:t>
    </dgm:pt>
    <dgm:pt modelId="{7AF43654-3D69-4CF0-8D26-F2FC6AE1E7EA}" type="sibTrans" cxnId="{E1CAF401-181A-447F-B7FC-5EC00640950D}">
      <dgm:prSet/>
      <dgm:spPr/>
      <dgm:t>
        <a:bodyPr/>
        <a:lstStyle/>
        <a:p>
          <a:endParaRPr lang="en-CA" sz="2000"/>
        </a:p>
      </dgm:t>
    </dgm:pt>
    <dgm:pt modelId="{54A360FB-6AFB-47BA-AA3A-CD85CF307419}">
      <dgm:prSet custT="1"/>
      <dgm:spPr/>
      <dgm:t>
        <a:bodyPr/>
        <a:lstStyle/>
        <a:p>
          <a:r>
            <a:rPr lang="en-CA" sz="1400" dirty="0"/>
            <a:t>Databases and analytical tools.</a:t>
          </a:r>
        </a:p>
      </dgm:t>
    </dgm:pt>
    <dgm:pt modelId="{51BE4266-3F8D-456A-89F7-5C9903B00002}" type="parTrans" cxnId="{25543828-D567-4299-8594-83E4DA987BE6}">
      <dgm:prSet/>
      <dgm:spPr/>
      <dgm:t>
        <a:bodyPr/>
        <a:lstStyle/>
        <a:p>
          <a:endParaRPr lang="en-CA" sz="2000"/>
        </a:p>
      </dgm:t>
    </dgm:pt>
    <dgm:pt modelId="{8ABD14C9-63E1-45A7-BAD3-FD1A386F98B3}" type="sibTrans" cxnId="{25543828-D567-4299-8594-83E4DA987BE6}">
      <dgm:prSet/>
      <dgm:spPr/>
      <dgm:t>
        <a:bodyPr/>
        <a:lstStyle/>
        <a:p>
          <a:endParaRPr lang="en-CA" sz="2000"/>
        </a:p>
      </dgm:t>
    </dgm:pt>
    <dgm:pt modelId="{4D112DB0-6D3C-48E4-B5CA-7018407BECED}">
      <dgm:prSet phldrT="[Text]" custT="1"/>
      <dgm:spPr/>
      <dgm:t>
        <a:bodyPr/>
        <a:lstStyle/>
        <a:p>
          <a:r>
            <a:rPr lang="en-CA" sz="1400" dirty="0"/>
            <a:t>Theory and mathematical refinement.</a:t>
          </a:r>
        </a:p>
      </dgm:t>
    </dgm:pt>
    <dgm:pt modelId="{ACC4A92B-C22B-4540-9FAD-B06C3DAF07E7}" type="parTrans" cxnId="{7671C603-7D1D-4181-8C7B-10A660478EDD}">
      <dgm:prSet/>
      <dgm:spPr/>
      <dgm:t>
        <a:bodyPr/>
        <a:lstStyle/>
        <a:p>
          <a:endParaRPr lang="en-CA"/>
        </a:p>
      </dgm:t>
    </dgm:pt>
    <dgm:pt modelId="{ABC89D12-B78E-41C5-914F-08C8E65DBD15}" type="sibTrans" cxnId="{7671C603-7D1D-4181-8C7B-10A660478EDD}">
      <dgm:prSet/>
      <dgm:spPr/>
      <dgm:t>
        <a:bodyPr/>
        <a:lstStyle/>
        <a:p>
          <a:endParaRPr lang="en-CA"/>
        </a:p>
      </dgm:t>
    </dgm:pt>
    <dgm:pt modelId="{56510464-A9C1-4141-AC89-24887E412443}" type="pres">
      <dgm:prSet presAssocID="{F9197350-FA32-462A-BB4E-828B8273877B}" presName="Name0" presStyleCnt="0">
        <dgm:presLayoutVars>
          <dgm:dir/>
          <dgm:animLvl val="lvl"/>
          <dgm:resizeHandles val="exact"/>
        </dgm:presLayoutVars>
      </dgm:prSet>
      <dgm:spPr/>
    </dgm:pt>
    <dgm:pt modelId="{C94649B4-731B-4773-808C-B93565B5E48A}" type="pres">
      <dgm:prSet presAssocID="{59B43838-75A3-4F14-90FE-47D2EE2E4A30}" presName="linNode" presStyleCnt="0"/>
      <dgm:spPr/>
    </dgm:pt>
    <dgm:pt modelId="{2EEBE9AD-C500-4165-932A-77CBD58D877E}" type="pres">
      <dgm:prSet presAssocID="{59B43838-75A3-4F14-90FE-47D2EE2E4A30}" presName="parTx" presStyleLbl="revTx" presStyleIdx="0" presStyleCnt="2" custScaleX="137036">
        <dgm:presLayoutVars>
          <dgm:chMax val="1"/>
          <dgm:bulletEnabled val="1"/>
        </dgm:presLayoutVars>
      </dgm:prSet>
      <dgm:spPr/>
    </dgm:pt>
    <dgm:pt modelId="{63C6ABAB-0D2B-41C5-93C5-A1133A57DA64}" type="pres">
      <dgm:prSet presAssocID="{59B43838-75A3-4F14-90FE-47D2EE2E4A30}" presName="bracket" presStyleLbl="parChTrans1D1" presStyleIdx="0" presStyleCnt="2"/>
      <dgm:spPr/>
    </dgm:pt>
    <dgm:pt modelId="{36D0447E-29DC-4F49-A69A-2A86FFE0ADD5}" type="pres">
      <dgm:prSet presAssocID="{59B43838-75A3-4F14-90FE-47D2EE2E4A30}" presName="spH" presStyleCnt="0"/>
      <dgm:spPr/>
    </dgm:pt>
    <dgm:pt modelId="{FF7FE4A9-F6B5-436B-88AD-84CDD5F1ADD0}" type="pres">
      <dgm:prSet presAssocID="{59B43838-75A3-4F14-90FE-47D2EE2E4A30}" presName="desTx" presStyleLbl="node1" presStyleIdx="0" presStyleCnt="2" custScaleX="72767">
        <dgm:presLayoutVars>
          <dgm:bulletEnabled val="1"/>
        </dgm:presLayoutVars>
      </dgm:prSet>
      <dgm:spPr/>
    </dgm:pt>
    <dgm:pt modelId="{F28BF0B4-0C3D-48FD-8025-F322DBA2E6C1}" type="pres">
      <dgm:prSet presAssocID="{35A72ED7-77AA-4178-A4C6-99C40D5A396A}" presName="spV" presStyleCnt="0"/>
      <dgm:spPr/>
    </dgm:pt>
    <dgm:pt modelId="{FD62E4B8-E2A8-4ADC-B005-63512F4E7C7A}" type="pres">
      <dgm:prSet presAssocID="{937D0AB8-2F7E-4DDF-8DF1-61781B717063}" presName="linNode" presStyleCnt="0"/>
      <dgm:spPr/>
    </dgm:pt>
    <dgm:pt modelId="{9A0E4BCE-F3DC-484F-A31F-8D77FEF11F00}" type="pres">
      <dgm:prSet presAssocID="{937D0AB8-2F7E-4DDF-8DF1-61781B717063}" presName="parTx" presStyleLbl="revTx" presStyleIdx="1" presStyleCnt="2" custScaleX="137037">
        <dgm:presLayoutVars>
          <dgm:chMax val="1"/>
          <dgm:bulletEnabled val="1"/>
        </dgm:presLayoutVars>
      </dgm:prSet>
      <dgm:spPr/>
    </dgm:pt>
    <dgm:pt modelId="{6585F44B-41B4-4F33-AA76-282B87721582}" type="pres">
      <dgm:prSet presAssocID="{937D0AB8-2F7E-4DDF-8DF1-61781B717063}" presName="bracket" presStyleLbl="parChTrans1D1" presStyleIdx="1" presStyleCnt="2"/>
      <dgm:spPr/>
    </dgm:pt>
    <dgm:pt modelId="{8E0ED477-70E4-4407-BEF1-27A69E4AD6AF}" type="pres">
      <dgm:prSet presAssocID="{937D0AB8-2F7E-4DDF-8DF1-61781B717063}" presName="spH" presStyleCnt="0"/>
      <dgm:spPr/>
    </dgm:pt>
    <dgm:pt modelId="{C2349235-5A5F-4325-8012-3ADB476CAD38}" type="pres">
      <dgm:prSet presAssocID="{937D0AB8-2F7E-4DDF-8DF1-61781B717063}" presName="desTx" presStyleLbl="node1" presStyleIdx="1" presStyleCnt="2" custScaleX="72767">
        <dgm:presLayoutVars>
          <dgm:bulletEnabled val="1"/>
        </dgm:presLayoutVars>
      </dgm:prSet>
      <dgm:spPr/>
    </dgm:pt>
  </dgm:ptLst>
  <dgm:cxnLst>
    <dgm:cxn modelId="{E1CAF401-181A-447F-B7FC-5EC00640950D}" srcId="{937D0AB8-2F7E-4DDF-8DF1-61781B717063}" destId="{AA3DCBDE-3C45-483A-9697-0562746B164C}" srcOrd="1" destOrd="0" parTransId="{6B6D52D7-53EB-4789-B3F2-53B810C4F3CE}" sibTransId="{7AF43654-3D69-4CF0-8D26-F2FC6AE1E7EA}"/>
    <dgm:cxn modelId="{7671C603-7D1D-4181-8C7B-10A660478EDD}" srcId="{70576DCE-94B8-4B85-93A4-D5C7954FE792}" destId="{4D112DB0-6D3C-48E4-B5CA-7018407BECED}" srcOrd="0" destOrd="0" parTransId="{ACC4A92B-C22B-4540-9FAD-B06C3DAF07E7}" sibTransId="{ABC89D12-B78E-41C5-914F-08C8E65DBD15}"/>
    <dgm:cxn modelId="{0EFF2121-F27A-4536-9AC0-28323FAC23AF}" type="presOf" srcId="{AA3DCBDE-3C45-483A-9697-0562746B164C}" destId="{C2349235-5A5F-4325-8012-3ADB476CAD38}" srcOrd="0" destOrd="2" presId="urn:diagrams.loki3.com/BracketList"/>
    <dgm:cxn modelId="{25543828-D567-4299-8594-83E4DA987BE6}" srcId="{AA3DCBDE-3C45-483A-9697-0562746B164C}" destId="{54A360FB-6AFB-47BA-AA3A-CD85CF307419}" srcOrd="0" destOrd="0" parTransId="{51BE4266-3F8D-456A-89F7-5C9903B00002}" sibTransId="{8ABD14C9-63E1-45A7-BAD3-FD1A386F98B3}"/>
    <dgm:cxn modelId="{B6617C32-4384-4681-9833-E5E66B532197}" type="presOf" srcId="{21967606-542E-4910-B451-6B3B0E5B7189}" destId="{FF7FE4A9-F6B5-436B-88AD-84CDD5F1ADD0}" srcOrd="0" destOrd="0" presId="urn:diagrams.loki3.com/BracketList"/>
    <dgm:cxn modelId="{FAACDB5D-806D-4915-9C1C-4F067F556B87}" type="presOf" srcId="{2A5DC11F-A7E5-463B-94A8-007B0D20AE22}" destId="{FF7FE4A9-F6B5-436B-88AD-84CDD5F1ADD0}" srcOrd="0" destOrd="2" presId="urn:diagrams.loki3.com/BracketList"/>
    <dgm:cxn modelId="{43B5DD61-FF50-4B0D-B5EA-2BC530953C24}" srcId="{937D0AB8-2F7E-4DDF-8DF1-61781B717063}" destId="{70576DCE-94B8-4B85-93A4-D5C7954FE792}" srcOrd="0" destOrd="0" parTransId="{FE9A624B-555E-4CCA-A009-B7DEA3413CD0}" sibTransId="{0DCFA608-D37B-47C8-B30D-618409BC95FC}"/>
    <dgm:cxn modelId="{495ADC63-B8EA-40DB-B965-0347C62633BF}" type="presOf" srcId="{70576DCE-94B8-4B85-93A4-D5C7954FE792}" destId="{C2349235-5A5F-4325-8012-3ADB476CAD38}" srcOrd="0" destOrd="0" presId="urn:diagrams.loki3.com/BracketList"/>
    <dgm:cxn modelId="{98F80467-3C46-4657-AE99-FEDE0DCD4335}" type="presOf" srcId="{4364AE61-A55C-4FCA-82EA-6AE83B7DB7C9}" destId="{FF7FE4A9-F6B5-436B-88AD-84CDD5F1ADD0}" srcOrd="0" destOrd="1" presId="urn:diagrams.loki3.com/BracketList"/>
    <dgm:cxn modelId="{5D727D6F-0074-472A-A412-309BAF40389E}" srcId="{59B43838-75A3-4F14-90FE-47D2EE2E4A30}" destId="{2A5DC11F-A7E5-463B-94A8-007B0D20AE22}" srcOrd="2" destOrd="0" parTransId="{CDE24CAF-4500-4D6D-A76C-C4A6CD84B11B}" sibTransId="{2E1E3A1D-75E3-4C95-BD9C-606D2BC11FCD}"/>
    <dgm:cxn modelId="{ED7B4259-427D-4E66-ADF1-DE60491C272F}" type="presOf" srcId="{003026B9-2F02-4303-BFB0-D67E362D19B8}" destId="{FF7FE4A9-F6B5-436B-88AD-84CDD5F1ADD0}" srcOrd="0" destOrd="3" presId="urn:diagrams.loki3.com/BracketList"/>
    <dgm:cxn modelId="{838F027F-6B39-4124-897E-64953C2E6179}" srcId="{F9197350-FA32-462A-BB4E-828B8273877B}" destId="{937D0AB8-2F7E-4DDF-8DF1-61781B717063}" srcOrd="1" destOrd="0" parTransId="{E325B48A-8210-4F8F-BA39-BBCCC011CDF7}" sibTransId="{4BD49014-0641-4F02-A493-3C124E74E529}"/>
    <dgm:cxn modelId="{7F11AD85-681E-4A0B-ABA7-A438399D8C2A}" type="presOf" srcId="{59B43838-75A3-4F14-90FE-47D2EE2E4A30}" destId="{2EEBE9AD-C500-4165-932A-77CBD58D877E}" srcOrd="0" destOrd="0" presId="urn:diagrams.loki3.com/BracketList"/>
    <dgm:cxn modelId="{76A309A9-D8D2-465D-BB0A-922D0DCB4C5B}" type="presOf" srcId="{937D0AB8-2F7E-4DDF-8DF1-61781B717063}" destId="{9A0E4BCE-F3DC-484F-A31F-8D77FEF11F00}" srcOrd="0" destOrd="0" presId="urn:diagrams.loki3.com/BracketList"/>
    <dgm:cxn modelId="{4618EFB4-086F-4931-B8FA-2BACA9F9F2CB}" srcId="{F9197350-FA32-462A-BB4E-828B8273877B}" destId="{59B43838-75A3-4F14-90FE-47D2EE2E4A30}" srcOrd="0" destOrd="0" parTransId="{8BFB14E6-7CF1-42B1-AC72-0E0F6E51F588}" sibTransId="{35A72ED7-77AA-4178-A4C6-99C40D5A396A}"/>
    <dgm:cxn modelId="{EAB064CC-1F84-451F-92EB-50468F0BBBA7}" srcId="{59B43838-75A3-4F14-90FE-47D2EE2E4A30}" destId="{4364AE61-A55C-4FCA-82EA-6AE83B7DB7C9}" srcOrd="1" destOrd="0" parTransId="{550161D7-84BB-4E53-8718-63C978CEA428}" sibTransId="{49B98489-CDC4-40EC-BED7-7673C4B61DDE}"/>
    <dgm:cxn modelId="{7F03A3CF-B61B-4783-807A-F86135BED818}" srcId="{59B43838-75A3-4F14-90FE-47D2EE2E4A30}" destId="{21967606-542E-4910-B451-6B3B0E5B7189}" srcOrd="0" destOrd="0" parTransId="{71E23812-A9AD-4536-94C0-A9A90E8AC25B}" sibTransId="{6C87FC18-C553-4B24-9D3E-B13ABC005541}"/>
    <dgm:cxn modelId="{BBDB0AD0-48D9-421A-9604-EF5A7040C087}" type="presOf" srcId="{F9197350-FA32-462A-BB4E-828B8273877B}" destId="{56510464-A9C1-4141-AC89-24887E412443}" srcOrd="0" destOrd="0" presId="urn:diagrams.loki3.com/BracketList"/>
    <dgm:cxn modelId="{DB5841E2-1EEF-4117-80D7-CBA9B9C6CB36}" srcId="{59B43838-75A3-4F14-90FE-47D2EE2E4A30}" destId="{003026B9-2F02-4303-BFB0-D67E362D19B8}" srcOrd="3" destOrd="0" parTransId="{7E8A12DE-20C8-4386-9AC7-E2516F2F439E}" sibTransId="{1DF0A8CA-98AA-4F50-8BC0-A7DB258ABCBA}"/>
    <dgm:cxn modelId="{0A27B7EC-D6B3-427F-A985-4999FA715C42}" type="presOf" srcId="{54A360FB-6AFB-47BA-AA3A-CD85CF307419}" destId="{C2349235-5A5F-4325-8012-3ADB476CAD38}" srcOrd="0" destOrd="3" presId="urn:diagrams.loki3.com/BracketList"/>
    <dgm:cxn modelId="{4C3D70F1-5543-4C71-87A0-0130DD56AC37}" type="presOf" srcId="{4D112DB0-6D3C-48E4-B5CA-7018407BECED}" destId="{C2349235-5A5F-4325-8012-3ADB476CAD38}" srcOrd="0" destOrd="1" presId="urn:diagrams.loki3.com/BracketList"/>
    <dgm:cxn modelId="{643D20EF-8DC5-4676-A924-39BF47138985}" type="presParOf" srcId="{56510464-A9C1-4141-AC89-24887E412443}" destId="{C94649B4-731B-4773-808C-B93565B5E48A}" srcOrd="0" destOrd="0" presId="urn:diagrams.loki3.com/BracketList"/>
    <dgm:cxn modelId="{8753B730-3CC7-4C13-BA4B-74C5D103122F}" type="presParOf" srcId="{C94649B4-731B-4773-808C-B93565B5E48A}" destId="{2EEBE9AD-C500-4165-932A-77CBD58D877E}" srcOrd="0" destOrd="0" presId="urn:diagrams.loki3.com/BracketList"/>
    <dgm:cxn modelId="{EFF4EA01-1045-4C71-A9DC-A41C01EAC820}" type="presParOf" srcId="{C94649B4-731B-4773-808C-B93565B5E48A}" destId="{63C6ABAB-0D2B-41C5-93C5-A1133A57DA64}" srcOrd="1" destOrd="0" presId="urn:diagrams.loki3.com/BracketList"/>
    <dgm:cxn modelId="{68F0B465-302B-45D4-A457-58BBC016BA27}" type="presParOf" srcId="{C94649B4-731B-4773-808C-B93565B5E48A}" destId="{36D0447E-29DC-4F49-A69A-2A86FFE0ADD5}" srcOrd="2" destOrd="0" presId="urn:diagrams.loki3.com/BracketList"/>
    <dgm:cxn modelId="{2B3A2C16-3674-4C6F-9A3A-575F24D8090B}" type="presParOf" srcId="{C94649B4-731B-4773-808C-B93565B5E48A}" destId="{FF7FE4A9-F6B5-436B-88AD-84CDD5F1ADD0}" srcOrd="3" destOrd="0" presId="urn:diagrams.loki3.com/BracketList"/>
    <dgm:cxn modelId="{237266FC-891E-4477-BDCC-0F00E0113E6E}" type="presParOf" srcId="{56510464-A9C1-4141-AC89-24887E412443}" destId="{F28BF0B4-0C3D-48FD-8025-F322DBA2E6C1}" srcOrd="1" destOrd="0" presId="urn:diagrams.loki3.com/BracketList"/>
    <dgm:cxn modelId="{875EBC52-DCCE-4C4C-95F8-4F38FD794708}" type="presParOf" srcId="{56510464-A9C1-4141-AC89-24887E412443}" destId="{FD62E4B8-E2A8-4ADC-B005-63512F4E7C7A}" srcOrd="2" destOrd="0" presId="urn:diagrams.loki3.com/BracketList"/>
    <dgm:cxn modelId="{66E11FC7-FE2F-4824-9443-904F383C5D9A}" type="presParOf" srcId="{FD62E4B8-E2A8-4ADC-B005-63512F4E7C7A}" destId="{9A0E4BCE-F3DC-484F-A31F-8D77FEF11F00}" srcOrd="0" destOrd="0" presId="urn:diagrams.loki3.com/BracketList"/>
    <dgm:cxn modelId="{26525083-A0E1-4522-A9FB-AE288283E35A}" type="presParOf" srcId="{FD62E4B8-E2A8-4ADC-B005-63512F4E7C7A}" destId="{6585F44B-41B4-4F33-AA76-282B87721582}" srcOrd="1" destOrd="0" presId="urn:diagrams.loki3.com/BracketList"/>
    <dgm:cxn modelId="{1AD56226-4A2E-4995-952B-86A6E6EDD9C9}" type="presParOf" srcId="{FD62E4B8-E2A8-4ADC-B005-63512F4E7C7A}" destId="{8E0ED477-70E4-4407-BEF1-27A69E4AD6AF}" srcOrd="2" destOrd="0" presId="urn:diagrams.loki3.com/BracketList"/>
    <dgm:cxn modelId="{47F2E9CA-5A04-405C-A84B-AA06BC516BA9}" type="presParOf" srcId="{FD62E4B8-E2A8-4ADC-B005-63512F4E7C7A}" destId="{C2349235-5A5F-4325-8012-3ADB476CAD3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B9675-F5A5-4F92-8EC4-0156D45EEC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78D2E74-6649-45E6-AA77-E4AE305F7456}">
      <dgm:prSet phldrT="[Text]" custT="1"/>
      <dgm:spPr/>
      <dgm:t>
        <a:bodyPr/>
        <a:lstStyle/>
        <a:p>
          <a:r>
            <a:rPr lang="en-CA" sz="2000" dirty="0"/>
            <a:t>Physics-based</a:t>
          </a:r>
        </a:p>
      </dgm:t>
    </dgm:pt>
    <dgm:pt modelId="{225A1783-ECFA-4B6D-BEE7-AC088407216D}" type="parTrans" cxnId="{A1154C8C-E70E-4685-859D-91AC4A458D92}">
      <dgm:prSet/>
      <dgm:spPr/>
      <dgm:t>
        <a:bodyPr/>
        <a:lstStyle/>
        <a:p>
          <a:endParaRPr lang="en-CA"/>
        </a:p>
      </dgm:t>
    </dgm:pt>
    <dgm:pt modelId="{780EF3AB-1331-47C4-B36D-409CCC9ECDEC}" type="sibTrans" cxnId="{A1154C8C-E70E-4685-859D-91AC4A458D92}">
      <dgm:prSet/>
      <dgm:spPr/>
      <dgm:t>
        <a:bodyPr/>
        <a:lstStyle/>
        <a:p>
          <a:endParaRPr lang="en-CA"/>
        </a:p>
      </dgm:t>
    </dgm:pt>
    <dgm:pt modelId="{D6FFBEBE-15A6-4FD4-B45E-A7891DC8CDAC}">
      <dgm:prSet phldrT="[Text]" custT="1"/>
      <dgm:spPr/>
      <dgm:t>
        <a:bodyPr/>
        <a:lstStyle/>
        <a:p>
          <a:r>
            <a:rPr lang="en-CA" sz="2000" dirty="0"/>
            <a:t>Knowledge-based</a:t>
          </a:r>
        </a:p>
      </dgm:t>
    </dgm:pt>
    <dgm:pt modelId="{3C5C2F12-D27D-43CC-BFBB-076AAA9516E7}" type="parTrans" cxnId="{5329EB61-A1D1-49EA-8A4C-99A35A801595}">
      <dgm:prSet/>
      <dgm:spPr/>
      <dgm:t>
        <a:bodyPr/>
        <a:lstStyle/>
        <a:p>
          <a:endParaRPr lang="en-CA"/>
        </a:p>
      </dgm:t>
    </dgm:pt>
    <dgm:pt modelId="{AF92E8B3-F6EF-478C-A698-C731C5472A40}" type="sibTrans" cxnId="{5329EB61-A1D1-49EA-8A4C-99A35A801595}">
      <dgm:prSet/>
      <dgm:spPr/>
      <dgm:t>
        <a:bodyPr/>
        <a:lstStyle/>
        <a:p>
          <a:endParaRPr lang="en-CA"/>
        </a:p>
      </dgm:t>
    </dgm:pt>
    <dgm:pt modelId="{05A88966-6B4D-4E45-9BCC-0CCAE6850616}" type="pres">
      <dgm:prSet presAssocID="{3A8B9675-F5A5-4F92-8EC4-0156D45EECBF}" presName="diagram" presStyleCnt="0">
        <dgm:presLayoutVars>
          <dgm:dir/>
          <dgm:resizeHandles val="exact"/>
        </dgm:presLayoutVars>
      </dgm:prSet>
      <dgm:spPr/>
    </dgm:pt>
    <dgm:pt modelId="{BDFD63A3-155C-4262-97CC-5F8E6A170031}" type="pres">
      <dgm:prSet presAssocID="{178D2E74-6649-45E6-AA77-E4AE305F7456}" presName="node" presStyleLbl="node1" presStyleIdx="0" presStyleCnt="2" custScaleX="119916" custLinFactNeighborX="-46379" custLinFactNeighborY="58333">
        <dgm:presLayoutVars>
          <dgm:bulletEnabled val="1"/>
        </dgm:presLayoutVars>
      </dgm:prSet>
      <dgm:spPr/>
    </dgm:pt>
    <dgm:pt modelId="{C27A904A-5940-4E0E-83C5-32A60EE7E5C0}" type="pres">
      <dgm:prSet presAssocID="{780EF3AB-1331-47C4-B36D-409CCC9ECDEC}" presName="sibTrans" presStyleCnt="0"/>
      <dgm:spPr/>
    </dgm:pt>
    <dgm:pt modelId="{AE2CBA07-B50A-4B5E-AE2C-893C1FCDB86F}" type="pres">
      <dgm:prSet presAssocID="{D6FFBEBE-15A6-4FD4-B45E-A7891DC8CDAC}" presName="node" presStyleLbl="node1" presStyleIdx="1" presStyleCnt="2" custScaleX="119916" custLinFactNeighborX="47696" custLinFactNeighborY="-58333">
        <dgm:presLayoutVars>
          <dgm:bulletEnabled val="1"/>
        </dgm:presLayoutVars>
      </dgm:prSet>
      <dgm:spPr/>
    </dgm:pt>
  </dgm:ptLst>
  <dgm:cxnLst>
    <dgm:cxn modelId="{2A4C541D-CE08-4E0B-B621-E17CD8269835}" type="presOf" srcId="{D6FFBEBE-15A6-4FD4-B45E-A7891DC8CDAC}" destId="{AE2CBA07-B50A-4B5E-AE2C-893C1FCDB86F}" srcOrd="0" destOrd="0" presId="urn:microsoft.com/office/officeart/2005/8/layout/default"/>
    <dgm:cxn modelId="{5329EB61-A1D1-49EA-8A4C-99A35A801595}" srcId="{3A8B9675-F5A5-4F92-8EC4-0156D45EECBF}" destId="{D6FFBEBE-15A6-4FD4-B45E-A7891DC8CDAC}" srcOrd="1" destOrd="0" parTransId="{3C5C2F12-D27D-43CC-BFBB-076AAA9516E7}" sibTransId="{AF92E8B3-F6EF-478C-A698-C731C5472A40}"/>
    <dgm:cxn modelId="{A1154C8C-E70E-4685-859D-91AC4A458D92}" srcId="{3A8B9675-F5A5-4F92-8EC4-0156D45EECBF}" destId="{178D2E74-6649-45E6-AA77-E4AE305F7456}" srcOrd="0" destOrd="0" parTransId="{225A1783-ECFA-4B6D-BEE7-AC088407216D}" sibTransId="{780EF3AB-1331-47C4-B36D-409CCC9ECDEC}"/>
    <dgm:cxn modelId="{5044E5AB-5DBD-4F78-B125-B4E530386062}" type="presOf" srcId="{3A8B9675-F5A5-4F92-8EC4-0156D45EECBF}" destId="{05A88966-6B4D-4E45-9BCC-0CCAE6850616}" srcOrd="0" destOrd="0" presId="urn:microsoft.com/office/officeart/2005/8/layout/default"/>
    <dgm:cxn modelId="{AF9B98B8-8A64-462B-8E1B-2E52BBA73683}" type="presOf" srcId="{178D2E74-6649-45E6-AA77-E4AE305F7456}" destId="{BDFD63A3-155C-4262-97CC-5F8E6A170031}" srcOrd="0" destOrd="0" presId="urn:microsoft.com/office/officeart/2005/8/layout/default"/>
    <dgm:cxn modelId="{7CDAA57C-74B2-4225-9CA4-DF9D3F9CD0C5}" type="presParOf" srcId="{05A88966-6B4D-4E45-9BCC-0CCAE6850616}" destId="{BDFD63A3-155C-4262-97CC-5F8E6A170031}" srcOrd="0" destOrd="0" presId="urn:microsoft.com/office/officeart/2005/8/layout/default"/>
    <dgm:cxn modelId="{EC7B68CB-95B5-448D-A956-D2C269706F6C}" type="presParOf" srcId="{05A88966-6B4D-4E45-9BCC-0CCAE6850616}" destId="{C27A904A-5940-4E0E-83C5-32A60EE7E5C0}" srcOrd="1" destOrd="0" presId="urn:microsoft.com/office/officeart/2005/8/layout/default"/>
    <dgm:cxn modelId="{F98009CA-4397-4733-A39B-8B48AFE4CA93}" type="presParOf" srcId="{05A88966-6B4D-4E45-9BCC-0CCAE6850616}" destId="{AE2CBA07-B50A-4B5E-AE2C-893C1FCDB86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235C7-152F-4C44-892E-7D5D292A23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03B6B8C-60AF-40C7-911C-D32794E1AF05}">
      <dgm:prSet phldrT="[Text]"/>
      <dgm:spPr/>
      <dgm:t>
        <a:bodyPr/>
        <a:lstStyle/>
        <a:p>
          <a:r>
            <a:rPr lang="en-CA" dirty="0"/>
            <a:t>Multiscale and multiple timestep models</a:t>
          </a:r>
        </a:p>
      </dgm:t>
    </dgm:pt>
    <dgm:pt modelId="{E9C6B9BD-A653-46CA-B0DC-F1A2A994B1F3}" type="parTrans" cxnId="{DFA3800F-C4FF-49A7-85DD-EBC39C2A69CF}">
      <dgm:prSet/>
      <dgm:spPr/>
      <dgm:t>
        <a:bodyPr/>
        <a:lstStyle/>
        <a:p>
          <a:endParaRPr lang="en-CA"/>
        </a:p>
      </dgm:t>
    </dgm:pt>
    <dgm:pt modelId="{C2618342-1FB9-4CDB-9EED-57964A21D6E3}" type="sibTrans" cxnId="{DFA3800F-C4FF-49A7-85DD-EBC39C2A69CF}">
      <dgm:prSet/>
      <dgm:spPr/>
      <dgm:t>
        <a:bodyPr/>
        <a:lstStyle/>
        <a:p>
          <a:endParaRPr lang="en-CA"/>
        </a:p>
      </dgm:t>
    </dgm:pt>
    <dgm:pt modelId="{FEA129FE-E661-4ECD-8FAA-921288B666D7}">
      <dgm:prSet phldrT="[Text]"/>
      <dgm:spPr/>
      <dgm:t>
        <a:bodyPr/>
        <a:lstStyle/>
        <a:p>
          <a:r>
            <a:rPr lang="en-CA" dirty="0"/>
            <a:t>Redefinition of concepts mathematically</a:t>
          </a:r>
        </a:p>
      </dgm:t>
    </dgm:pt>
    <dgm:pt modelId="{8EA0B975-4461-49A8-90C2-A31A7E98DE6C}" type="parTrans" cxnId="{6BD7CFEF-E5BF-42C8-8F4A-27D94D119BE6}">
      <dgm:prSet/>
      <dgm:spPr/>
      <dgm:t>
        <a:bodyPr/>
        <a:lstStyle/>
        <a:p>
          <a:endParaRPr lang="en-CA"/>
        </a:p>
      </dgm:t>
    </dgm:pt>
    <dgm:pt modelId="{0EF4498E-79CC-4F37-9084-497A61563938}" type="sibTrans" cxnId="{6BD7CFEF-E5BF-42C8-8F4A-27D94D119BE6}">
      <dgm:prSet/>
      <dgm:spPr/>
      <dgm:t>
        <a:bodyPr/>
        <a:lstStyle/>
        <a:p>
          <a:endParaRPr lang="en-CA"/>
        </a:p>
      </dgm:t>
    </dgm:pt>
    <dgm:pt modelId="{905D6493-2C15-47F3-860D-1F0ACF211F8F}">
      <dgm:prSet phldrT="[Text]"/>
      <dgm:spPr/>
      <dgm:t>
        <a:bodyPr/>
        <a:lstStyle/>
        <a:p>
          <a:r>
            <a:rPr lang="en-CA" dirty="0"/>
            <a:t>Current formalism for bigger systems </a:t>
          </a:r>
        </a:p>
      </dgm:t>
    </dgm:pt>
    <dgm:pt modelId="{EC14B358-BFFD-4FC7-88F4-CFBAB2B7FA56}" type="parTrans" cxnId="{BF06EC0E-B5FB-448A-BF0B-D04905B9658F}">
      <dgm:prSet/>
      <dgm:spPr/>
      <dgm:t>
        <a:bodyPr/>
        <a:lstStyle/>
        <a:p>
          <a:endParaRPr lang="en-CA"/>
        </a:p>
      </dgm:t>
    </dgm:pt>
    <dgm:pt modelId="{6AB2733E-D6CB-49CD-B410-F1BD5FF5707A}" type="sibTrans" cxnId="{BF06EC0E-B5FB-448A-BF0B-D04905B9658F}">
      <dgm:prSet/>
      <dgm:spPr/>
      <dgm:t>
        <a:bodyPr/>
        <a:lstStyle/>
        <a:p>
          <a:endParaRPr lang="en-CA"/>
        </a:p>
      </dgm:t>
    </dgm:pt>
    <dgm:pt modelId="{129BF939-BDA5-400D-B852-B074D790B9D2}">
      <dgm:prSet phldrT="[Text]"/>
      <dgm:spPr/>
      <dgm:t>
        <a:bodyPr/>
        <a:lstStyle/>
        <a:p>
          <a:r>
            <a:rPr lang="en-CA" dirty="0"/>
            <a:t>Unification of potentials</a:t>
          </a:r>
        </a:p>
      </dgm:t>
    </dgm:pt>
    <dgm:pt modelId="{62938D1B-4429-453C-A28C-C2EB93A54FAA}" type="parTrans" cxnId="{3118AE51-846D-4DA2-B04A-A7D5355323D6}">
      <dgm:prSet/>
      <dgm:spPr/>
      <dgm:t>
        <a:bodyPr/>
        <a:lstStyle/>
        <a:p>
          <a:endParaRPr lang="en-CA"/>
        </a:p>
      </dgm:t>
    </dgm:pt>
    <dgm:pt modelId="{D9F4CA1D-00D5-43DF-ACC3-787324E1348E}" type="sibTrans" cxnId="{3118AE51-846D-4DA2-B04A-A7D5355323D6}">
      <dgm:prSet/>
      <dgm:spPr/>
      <dgm:t>
        <a:bodyPr/>
        <a:lstStyle/>
        <a:p>
          <a:endParaRPr lang="en-CA"/>
        </a:p>
      </dgm:t>
    </dgm:pt>
    <dgm:pt modelId="{30DEE128-AC0B-4F42-A395-4D9A2F332632}" type="pres">
      <dgm:prSet presAssocID="{291235C7-152F-4C44-892E-7D5D292A2302}" presName="diagram" presStyleCnt="0">
        <dgm:presLayoutVars>
          <dgm:dir/>
          <dgm:resizeHandles val="exact"/>
        </dgm:presLayoutVars>
      </dgm:prSet>
      <dgm:spPr/>
    </dgm:pt>
    <dgm:pt modelId="{70FAE1B7-4F0F-4965-B06E-4224FE0163ED}" type="pres">
      <dgm:prSet presAssocID="{D03B6B8C-60AF-40C7-911C-D32794E1AF05}" presName="node" presStyleLbl="node1" presStyleIdx="0" presStyleCnt="4">
        <dgm:presLayoutVars>
          <dgm:bulletEnabled val="1"/>
        </dgm:presLayoutVars>
      </dgm:prSet>
      <dgm:spPr/>
    </dgm:pt>
    <dgm:pt modelId="{5811972C-BE85-45DD-856B-8A239DE3BC85}" type="pres">
      <dgm:prSet presAssocID="{C2618342-1FB9-4CDB-9EED-57964A21D6E3}" presName="sibTrans" presStyleCnt="0"/>
      <dgm:spPr/>
    </dgm:pt>
    <dgm:pt modelId="{B6605793-134E-4FDA-9376-357999808BAD}" type="pres">
      <dgm:prSet presAssocID="{FEA129FE-E661-4ECD-8FAA-921288B666D7}" presName="node" presStyleLbl="node1" presStyleIdx="1" presStyleCnt="4">
        <dgm:presLayoutVars>
          <dgm:bulletEnabled val="1"/>
        </dgm:presLayoutVars>
      </dgm:prSet>
      <dgm:spPr/>
    </dgm:pt>
    <dgm:pt modelId="{96BDD1D9-50BD-4DA8-83F6-D1750AD8EA5B}" type="pres">
      <dgm:prSet presAssocID="{0EF4498E-79CC-4F37-9084-497A61563938}" presName="sibTrans" presStyleCnt="0"/>
      <dgm:spPr/>
    </dgm:pt>
    <dgm:pt modelId="{4C8C2204-92BD-45F2-A7A1-874D431F5D73}" type="pres">
      <dgm:prSet presAssocID="{905D6493-2C15-47F3-860D-1F0ACF211F8F}" presName="node" presStyleLbl="node1" presStyleIdx="2" presStyleCnt="4">
        <dgm:presLayoutVars>
          <dgm:bulletEnabled val="1"/>
        </dgm:presLayoutVars>
      </dgm:prSet>
      <dgm:spPr/>
    </dgm:pt>
    <dgm:pt modelId="{E1471E53-FF81-4A6E-9CB4-C3B1F11D5363}" type="pres">
      <dgm:prSet presAssocID="{6AB2733E-D6CB-49CD-B410-F1BD5FF5707A}" presName="sibTrans" presStyleCnt="0"/>
      <dgm:spPr/>
    </dgm:pt>
    <dgm:pt modelId="{9B11C477-E51B-459F-AA6B-394FFBFBC7AE}" type="pres">
      <dgm:prSet presAssocID="{129BF939-BDA5-400D-B852-B074D790B9D2}" presName="node" presStyleLbl="node1" presStyleIdx="3" presStyleCnt="4">
        <dgm:presLayoutVars>
          <dgm:bulletEnabled val="1"/>
        </dgm:presLayoutVars>
      </dgm:prSet>
      <dgm:spPr/>
    </dgm:pt>
  </dgm:ptLst>
  <dgm:cxnLst>
    <dgm:cxn modelId="{BF06EC0E-B5FB-448A-BF0B-D04905B9658F}" srcId="{291235C7-152F-4C44-892E-7D5D292A2302}" destId="{905D6493-2C15-47F3-860D-1F0ACF211F8F}" srcOrd="2" destOrd="0" parTransId="{EC14B358-BFFD-4FC7-88F4-CFBAB2B7FA56}" sibTransId="{6AB2733E-D6CB-49CD-B410-F1BD5FF5707A}"/>
    <dgm:cxn modelId="{DFA3800F-C4FF-49A7-85DD-EBC39C2A69CF}" srcId="{291235C7-152F-4C44-892E-7D5D292A2302}" destId="{D03B6B8C-60AF-40C7-911C-D32794E1AF05}" srcOrd="0" destOrd="0" parTransId="{E9C6B9BD-A653-46CA-B0DC-F1A2A994B1F3}" sibTransId="{C2618342-1FB9-4CDB-9EED-57964A21D6E3}"/>
    <dgm:cxn modelId="{74B09123-00E6-437C-AB36-A501C3B39014}" type="presOf" srcId="{129BF939-BDA5-400D-B852-B074D790B9D2}" destId="{9B11C477-E51B-459F-AA6B-394FFBFBC7AE}" srcOrd="0" destOrd="0" presId="urn:microsoft.com/office/officeart/2005/8/layout/default"/>
    <dgm:cxn modelId="{93C55538-B5AA-464C-A997-2023AB1F8414}" type="presOf" srcId="{905D6493-2C15-47F3-860D-1F0ACF211F8F}" destId="{4C8C2204-92BD-45F2-A7A1-874D431F5D73}" srcOrd="0" destOrd="0" presId="urn:microsoft.com/office/officeart/2005/8/layout/default"/>
    <dgm:cxn modelId="{3118AE51-846D-4DA2-B04A-A7D5355323D6}" srcId="{291235C7-152F-4C44-892E-7D5D292A2302}" destId="{129BF939-BDA5-400D-B852-B074D790B9D2}" srcOrd="3" destOrd="0" parTransId="{62938D1B-4429-453C-A28C-C2EB93A54FAA}" sibTransId="{D9F4CA1D-00D5-43DF-ACC3-787324E1348E}"/>
    <dgm:cxn modelId="{DA710B7A-2E89-4CD1-A003-A3538D7EA524}" type="presOf" srcId="{D03B6B8C-60AF-40C7-911C-D32794E1AF05}" destId="{70FAE1B7-4F0F-4965-B06E-4224FE0163ED}" srcOrd="0" destOrd="0" presId="urn:microsoft.com/office/officeart/2005/8/layout/default"/>
    <dgm:cxn modelId="{937364BE-505E-4F6B-9A8C-62C0297D1FEB}" type="presOf" srcId="{291235C7-152F-4C44-892E-7D5D292A2302}" destId="{30DEE128-AC0B-4F42-A395-4D9A2F332632}" srcOrd="0" destOrd="0" presId="urn:microsoft.com/office/officeart/2005/8/layout/default"/>
    <dgm:cxn modelId="{6BD7CFEF-E5BF-42C8-8F4A-27D94D119BE6}" srcId="{291235C7-152F-4C44-892E-7D5D292A2302}" destId="{FEA129FE-E661-4ECD-8FAA-921288B666D7}" srcOrd="1" destOrd="0" parTransId="{8EA0B975-4461-49A8-90C2-A31A7E98DE6C}" sibTransId="{0EF4498E-79CC-4F37-9084-497A61563938}"/>
    <dgm:cxn modelId="{E4329CFF-D3A5-4E24-8646-3224442A4B26}" type="presOf" srcId="{FEA129FE-E661-4ECD-8FAA-921288B666D7}" destId="{B6605793-134E-4FDA-9376-357999808BAD}" srcOrd="0" destOrd="0" presId="urn:microsoft.com/office/officeart/2005/8/layout/default"/>
    <dgm:cxn modelId="{2127D058-CCF1-479A-9482-42474C1B3084}" type="presParOf" srcId="{30DEE128-AC0B-4F42-A395-4D9A2F332632}" destId="{70FAE1B7-4F0F-4965-B06E-4224FE0163ED}" srcOrd="0" destOrd="0" presId="urn:microsoft.com/office/officeart/2005/8/layout/default"/>
    <dgm:cxn modelId="{A139F7A9-4964-4239-8A67-9FC03F863191}" type="presParOf" srcId="{30DEE128-AC0B-4F42-A395-4D9A2F332632}" destId="{5811972C-BE85-45DD-856B-8A239DE3BC85}" srcOrd="1" destOrd="0" presId="urn:microsoft.com/office/officeart/2005/8/layout/default"/>
    <dgm:cxn modelId="{76956C5F-02F6-4C4B-9645-AE68512E531B}" type="presParOf" srcId="{30DEE128-AC0B-4F42-A395-4D9A2F332632}" destId="{B6605793-134E-4FDA-9376-357999808BAD}" srcOrd="2" destOrd="0" presId="urn:microsoft.com/office/officeart/2005/8/layout/default"/>
    <dgm:cxn modelId="{1277BE80-4A21-42D7-BF72-B93D112FA7C5}" type="presParOf" srcId="{30DEE128-AC0B-4F42-A395-4D9A2F332632}" destId="{96BDD1D9-50BD-4DA8-83F6-D1750AD8EA5B}" srcOrd="3" destOrd="0" presId="urn:microsoft.com/office/officeart/2005/8/layout/default"/>
    <dgm:cxn modelId="{1D7E4351-AE54-4393-92D8-7E1E3BF16732}" type="presParOf" srcId="{30DEE128-AC0B-4F42-A395-4D9A2F332632}" destId="{4C8C2204-92BD-45F2-A7A1-874D431F5D73}" srcOrd="4" destOrd="0" presId="urn:microsoft.com/office/officeart/2005/8/layout/default"/>
    <dgm:cxn modelId="{334A16A3-893C-4EC9-BC2B-85743772021A}" type="presParOf" srcId="{30DEE128-AC0B-4F42-A395-4D9A2F332632}" destId="{E1471E53-FF81-4A6E-9CB4-C3B1F11D5363}" srcOrd="5" destOrd="0" presId="urn:microsoft.com/office/officeart/2005/8/layout/default"/>
    <dgm:cxn modelId="{F3262C5D-9B61-4142-AFCB-6D2D94ACEA78}" type="presParOf" srcId="{30DEE128-AC0B-4F42-A395-4D9A2F332632}" destId="{9B11C477-E51B-459F-AA6B-394FFBFBC7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3546DF-3475-4CAD-8BC3-688A605D6B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086E795-2272-4A69-91B4-BAB614D1B4D9}">
      <dgm:prSet phldrT="[Text]"/>
      <dgm:spPr/>
      <dgm:t>
        <a:bodyPr/>
        <a:lstStyle/>
        <a:p>
          <a:pPr>
            <a:buClr>
              <a:schemeClr val="accent1"/>
            </a:buClr>
            <a:buSzPct val="68000"/>
            <a:buFont typeface="Courier New" pitchFamily="49" charset="0"/>
            <a:buChar char="o"/>
          </a:pPr>
          <a:r>
            <a:rPr lang="en-CA" dirty="0"/>
            <a:t>Multiscale and multiple timesteps models:</a:t>
          </a:r>
        </a:p>
      </dgm:t>
    </dgm:pt>
    <dgm:pt modelId="{7EE72CDF-13B7-47E6-B9C1-C721AF29E7AE}" type="parTrans" cxnId="{E4F0E94B-9F1D-4336-AE07-D1092E75465B}">
      <dgm:prSet/>
      <dgm:spPr/>
      <dgm:t>
        <a:bodyPr/>
        <a:lstStyle/>
        <a:p>
          <a:endParaRPr lang="en-CA"/>
        </a:p>
      </dgm:t>
    </dgm:pt>
    <dgm:pt modelId="{262CB62D-2E92-426C-906C-62BD438F98DC}" type="sibTrans" cxnId="{E4F0E94B-9F1D-4336-AE07-D1092E75465B}">
      <dgm:prSet/>
      <dgm:spPr/>
      <dgm:t>
        <a:bodyPr/>
        <a:lstStyle/>
        <a:p>
          <a:endParaRPr lang="en-CA"/>
        </a:p>
      </dgm:t>
    </dgm:pt>
    <dgm:pt modelId="{4541B942-CD05-4721-8C9D-84DCE17BFCC7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Mathematically sound pseudopotentials;</a:t>
          </a:r>
        </a:p>
      </dgm:t>
    </dgm:pt>
    <dgm:pt modelId="{0D07C642-35A4-40AB-8374-8DD0D3CFC82B}" type="parTrans" cxnId="{C869B955-7DB4-4EEF-B781-34A7118DD303}">
      <dgm:prSet/>
      <dgm:spPr/>
      <dgm:t>
        <a:bodyPr/>
        <a:lstStyle/>
        <a:p>
          <a:endParaRPr lang="en-CA"/>
        </a:p>
      </dgm:t>
    </dgm:pt>
    <dgm:pt modelId="{19FC7C58-620A-44D8-B232-FA90E3672A1D}" type="sibTrans" cxnId="{C869B955-7DB4-4EEF-B781-34A7118DD303}">
      <dgm:prSet/>
      <dgm:spPr/>
      <dgm:t>
        <a:bodyPr/>
        <a:lstStyle/>
        <a:p>
          <a:endParaRPr lang="en-CA"/>
        </a:p>
      </dgm:t>
    </dgm:pt>
    <dgm:pt modelId="{800E226F-476D-4FBF-947D-02AF8B5BC702}">
      <dgm:prSet phldrT="[Text]"/>
      <dgm:spPr/>
      <dgm:t>
        <a:bodyPr/>
        <a:lstStyle/>
        <a:p>
          <a:pPr>
            <a:buClr>
              <a:schemeClr val="accent1"/>
            </a:buClr>
            <a:buSzPct val="68000"/>
            <a:buFont typeface="Courier New" pitchFamily="49" charset="0"/>
            <a:buChar char="o"/>
          </a:pPr>
          <a:r>
            <a:rPr lang="en-CA" dirty="0"/>
            <a:t>Redefinition of mathematical concepts:</a:t>
          </a:r>
        </a:p>
      </dgm:t>
    </dgm:pt>
    <dgm:pt modelId="{C54181D9-F882-4B57-A4F2-196329858A90}" type="parTrans" cxnId="{447A65CB-C948-45DE-9D60-76605D155738}">
      <dgm:prSet/>
      <dgm:spPr/>
      <dgm:t>
        <a:bodyPr/>
        <a:lstStyle/>
        <a:p>
          <a:endParaRPr lang="en-CA"/>
        </a:p>
      </dgm:t>
    </dgm:pt>
    <dgm:pt modelId="{852A3B4E-8C86-40AA-8FC7-D2E600E5CC8E}" type="sibTrans" cxnId="{447A65CB-C948-45DE-9D60-76605D155738}">
      <dgm:prSet/>
      <dgm:spPr/>
      <dgm:t>
        <a:bodyPr/>
        <a:lstStyle/>
        <a:p>
          <a:endParaRPr lang="en-CA"/>
        </a:p>
      </dgm:t>
    </dgm:pt>
    <dgm:pt modelId="{7DBB6A5B-2B45-4E66-99E8-ACF77B8286C5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Rare events;</a:t>
          </a:r>
        </a:p>
      </dgm:t>
    </dgm:pt>
    <dgm:pt modelId="{030AA13B-53E2-46C1-81C4-140F891D7DC1}" type="parTrans" cxnId="{1BB69E3A-6CCB-451D-89DA-EB2B9B722C13}">
      <dgm:prSet/>
      <dgm:spPr/>
      <dgm:t>
        <a:bodyPr/>
        <a:lstStyle/>
        <a:p>
          <a:endParaRPr lang="en-CA"/>
        </a:p>
      </dgm:t>
    </dgm:pt>
    <dgm:pt modelId="{EB2E76CD-724E-4B59-8B57-E5D804416E87}" type="sibTrans" cxnId="{1BB69E3A-6CCB-451D-89DA-EB2B9B722C13}">
      <dgm:prSet/>
      <dgm:spPr/>
      <dgm:t>
        <a:bodyPr/>
        <a:lstStyle/>
        <a:p>
          <a:endParaRPr lang="en-CA"/>
        </a:p>
      </dgm:t>
    </dgm:pt>
    <dgm:pt modelId="{E26D8C52-0AAE-4780-B985-EA212B408BB1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Analytical representation of potentials;</a:t>
          </a:r>
        </a:p>
      </dgm:t>
    </dgm:pt>
    <dgm:pt modelId="{433DBB57-881A-4995-87F4-B1608D23FEDE}" type="parTrans" cxnId="{D892B70E-0D4C-4AA1-AC64-AADD91038C6C}">
      <dgm:prSet/>
      <dgm:spPr/>
      <dgm:t>
        <a:bodyPr/>
        <a:lstStyle/>
        <a:p>
          <a:endParaRPr lang="en-CA"/>
        </a:p>
      </dgm:t>
    </dgm:pt>
    <dgm:pt modelId="{40D20388-C979-4B72-A7DE-063D0F79980F}" type="sibTrans" cxnId="{D892B70E-0D4C-4AA1-AC64-AADD91038C6C}">
      <dgm:prSet/>
      <dgm:spPr/>
      <dgm:t>
        <a:bodyPr/>
        <a:lstStyle/>
        <a:p>
          <a:endParaRPr lang="en-CA"/>
        </a:p>
      </dgm:t>
    </dgm:pt>
    <dgm:pt modelId="{0C07487F-A129-4421-8DF8-947B41C59BC9}">
      <dgm:prSet phldrT="[Text]"/>
      <dgm:spPr/>
      <dgm:t>
        <a:bodyPr/>
        <a:lstStyle/>
        <a:p>
          <a:pPr>
            <a:buClr>
              <a:schemeClr val="accent1"/>
            </a:buClr>
            <a:buSzPct val="68000"/>
            <a:buFont typeface="Courier New" pitchFamily="49" charset="0"/>
            <a:buChar char="o"/>
          </a:pPr>
          <a:r>
            <a:rPr lang="en-CA" dirty="0"/>
            <a:t>Current formalism:</a:t>
          </a:r>
        </a:p>
      </dgm:t>
    </dgm:pt>
    <dgm:pt modelId="{BF88D1C6-64A1-4E19-8EAD-048A32F981BE}" type="parTrans" cxnId="{5D1B3E82-3BED-4F10-A4D9-8A4411242B79}">
      <dgm:prSet/>
      <dgm:spPr/>
      <dgm:t>
        <a:bodyPr/>
        <a:lstStyle/>
        <a:p>
          <a:endParaRPr lang="en-CA"/>
        </a:p>
      </dgm:t>
    </dgm:pt>
    <dgm:pt modelId="{9A49DBB7-A8AB-4F69-8951-FFD19440F9BE}" type="sibTrans" cxnId="{5D1B3E82-3BED-4F10-A4D9-8A4411242B79}">
      <dgm:prSet/>
      <dgm:spPr/>
      <dgm:t>
        <a:bodyPr/>
        <a:lstStyle/>
        <a:p>
          <a:endParaRPr lang="en-CA"/>
        </a:p>
      </dgm:t>
    </dgm:pt>
    <dgm:pt modelId="{6A5AC247-394F-4DB0-8275-5A163F77B517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Semiempirical Molecular Orbital theory (SMO)</a:t>
          </a:r>
        </a:p>
      </dgm:t>
    </dgm:pt>
    <dgm:pt modelId="{BBE2DF44-7F43-4BE5-84FD-69C8BBDAF03F}" type="parTrans" cxnId="{056E8830-D1E2-4C10-B2CE-A6AC1F86FBAD}">
      <dgm:prSet/>
      <dgm:spPr/>
      <dgm:t>
        <a:bodyPr/>
        <a:lstStyle/>
        <a:p>
          <a:endParaRPr lang="en-CA"/>
        </a:p>
      </dgm:t>
    </dgm:pt>
    <dgm:pt modelId="{FE503B06-0C8B-4806-B7BF-862D6A35AD79}" type="sibTrans" cxnId="{056E8830-D1E2-4C10-B2CE-A6AC1F86FBAD}">
      <dgm:prSet/>
      <dgm:spPr/>
      <dgm:t>
        <a:bodyPr/>
        <a:lstStyle/>
        <a:p>
          <a:endParaRPr lang="en-CA"/>
        </a:p>
      </dgm:t>
    </dgm:pt>
    <dgm:pt modelId="{7B0B9940-CA3B-4C29-9D24-4FAA003A8860}">
      <dgm:prSet phldrT="[Text]"/>
      <dgm:spPr/>
      <dgm:t>
        <a:bodyPr/>
        <a:lstStyle/>
        <a:p>
          <a:pPr>
            <a:buClr>
              <a:schemeClr val="accent1"/>
            </a:buClr>
            <a:buSzPct val="68000"/>
            <a:buFont typeface="Courier New" pitchFamily="49" charset="0"/>
            <a:buChar char="o"/>
          </a:pPr>
          <a:r>
            <a:rPr lang="en-CA" dirty="0"/>
            <a:t>Unification of potentials:</a:t>
          </a:r>
        </a:p>
      </dgm:t>
    </dgm:pt>
    <dgm:pt modelId="{12072BDC-7AD4-44FE-AA6C-6E141CBF4463}" type="parTrans" cxnId="{E3292299-1F6B-41E9-AC66-46C33235B87A}">
      <dgm:prSet/>
      <dgm:spPr/>
      <dgm:t>
        <a:bodyPr/>
        <a:lstStyle/>
        <a:p>
          <a:endParaRPr lang="en-CA"/>
        </a:p>
      </dgm:t>
    </dgm:pt>
    <dgm:pt modelId="{A81D9198-A710-4571-9F3F-395FB82199D4}" type="sibTrans" cxnId="{E3292299-1F6B-41E9-AC66-46C33235B87A}">
      <dgm:prSet/>
      <dgm:spPr/>
      <dgm:t>
        <a:bodyPr/>
        <a:lstStyle/>
        <a:p>
          <a:endParaRPr lang="en-CA"/>
        </a:p>
      </dgm:t>
    </dgm:pt>
    <dgm:pt modelId="{FC68864F-7259-496E-AED0-FA588D70E449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Unification of coarse-grained potentials;</a:t>
          </a:r>
        </a:p>
      </dgm:t>
    </dgm:pt>
    <dgm:pt modelId="{1FFA41A5-F0D3-4C27-ABB7-7FD046A77365}" type="parTrans" cxnId="{73799AFA-D9B2-4CB9-A02B-FEADA0BDE4A2}">
      <dgm:prSet/>
      <dgm:spPr/>
      <dgm:t>
        <a:bodyPr/>
        <a:lstStyle/>
        <a:p>
          <a:endParaRPr lang="en-CA"/>
        </a:p>
      </dgm:t>
    </dgm:pt>
    <dgm:pt modelId="{D93DC214-F3D2-4279-B46B-844636241C21}" type="sibTrans" cxnId="{73799AFA-D9B2-4CB9-A02B-FEADA0BDE4A2}">
      <dgm:prSet/>
      <dgm:spPr/>
      <dgm:t>
        <a:bodyPr/>
        <a:lstStyle/>
        <a:p>
          <a:endParaRPr lang="en-CA"/>
        </a:p>
      </dgm:t>
    </dgm:pt>
    <dgm:pt modelId="{C68B611C-2523-4D8C-AAEF-A00BAD3E555D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Enhanced sampling;</a:t>
          </a:r>
        </a:p>
      </dgm:t>
    </dgm:pt>
    <dgm:pt modelId="{9740F6A7-0B63-47EC-91A3-4194D2F9C522}" type="parTrans" cxnId="{94E0FE86-1F3C-4881-8DB2-035B9BE63B57}">
      <dgm:prSet/>
      <dgm:spPr/>
      <dgm:t>
        <a:bodyPr/>
        <a:lstStyle/>
        <a:p>
          <a:endParaRPr lang="en-CA"/>
        </a:p>
      </dgm:t>
    </dgm:pt>
    <dgm:pt modelId="{0537B3BC-BD92-4D29-9911-E385A22821BE}" type="sibTrans" cxnId="{94E0FE86-1F3C-4881-8DB2-035B9BE63B57}">
      <dgm:prSet/>
      <dgm:spPr/>
      <dgm:t>
        <a:bodyPr/>
        <a:lstStyle/>
        <a:p>
          <a:endParaRPr lang="en-CA"/>
        </a:p>
      </dgm:t>
    </dgm:pt>
    <dgm:pt modelId="{DBE284A9-B5CF-48EA-AF58-AE65FC4D31FD}">
      <dgm:prSet phldrT="[Text]"/>
      <dgm:spPr/>
      <dgm:t>
        <a:bodyPr/>
        <a:lstStyle/>
        <a:p>
          <a:r>
            <a:rPr lang="en-CA" dirty="0"/>
            <a:t>Resolution-of-the-identity (RI);</a:t>
          </a:r>
        </a:p>
      </dgm:t>
    </dgm:pt>
    <dgm:pt modelId="{E16F847A-E421-4FF7-99E6-E1E6E83E24C2}" type="parTrans" cxnId="{15335A40-08BC-4F60-AF19-A31E9B7A2BE0}">
      <dgm:prSet/>
      <dgm:spPr/>
      <dgm:t>
        <a:bodyPr/>
        <a:lstStyle/>
        <a:p>
          <a:endParaRPr lang="en-CA"/>
        </a:p>
      </dgm:t>
    </dgm:pt>
    <dgm:pt modelId="{106E190E-5647-4165-8257-2329630DB3EB}" type="sibTrans" cxnId="{15335A40-08BC-4F60-AF19-A31E9B7A2BE0}">
      <dgm:prSet/>
      <dgm:spPr/>
      <dgm:t>
        <a:bodyPr/>
        <a:lstStyle/>
        <a:p>
          <a:endParaRPr lang="en-CA"/>
        </a:p>
      </dgm:t>
    </dgm:pt>
    <dgm:pt modelId="{2E5ED611-F798-4755-B3F8-DD581CAC92FA}">
      <dgm:prSet/>
      <dgm:spPr/>
      <dgm:t>
        <a:bodyPr/>
        <a:lstStyle/>
        <a:p>
          <a:r>
            <a:rPr lang="en-CA" dirty="0"/>
            <a:t>Pair-natural orbital (PNO) expansion.</a:t>
          </a:r>
        </a:p>
      </dgm:t>
    </dgm:pt>
    <dgm:pt modelId="{2788859D-3B26-4B56-B028-4DE37CCF1723}" type="parTrans" cxnId="{BFEC9E15-FB68-4F8F-907F-B796E1A6A6E9}">
      <dgm:prSet/>
      <dgm:spPr/>
      <dgm:t>
        <a:bodyPr/>
        <a:lstStyle/>
        <a:p>
          <a:endParaRPr lang="en-CA"/>
        </a:p>
      </dgm:t>
    </dgm:pt>
    <dgm:pt modelId="{1E3B9981-85A4-40A7-BBD9-9FAE5AE0C2AA}" type="sibTrans" cxnId="{BFEC9E15-FB68-4F8F-907F-B796E1A6A6E9}">
      <dgm:prSet/>
      <dgm:spPr/>
      <dgm:t>
        <a:bodyPr/>
        <a:lstStyle/>
        <a:p>
          <a:endParaRPr lang="en-CA"/>
        </a:p>
      </dgm:t>
    </dgm:pt>
    <dgm:pt modelId="{B426E7DC-5F6E-4EC3-BDF7-AC607C38DCC0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Covalent vs. noncovalent interaction.</a:t>
          </a:r>
        </a:p>
      </dgm:t>
    </dgm:pt>
    <dgm:pt modelId="{3D04ECB0-DBB1-4791-B56A-1E51E8CB5B6F}" type="parTrans" cxnId="{51BDF112-9EE5-4B61-9877-4E1BEC722630}">
      <dgm:prSet/>
      <dgm:spPr/>
      <dgm:t>
        <a:bodyPr/>
        <a:lstStyle/>
        <a:p>
          <a:endParaRPr lang="en-CA"/>
        </a:p>
      </dgm:t>
    </dgm:pt>
    <dgm:pt modelId="{C0258D93-2BDF-436F-8B24-0D6FB05DFF5A}" type="sibTrans" cxnId="{51BDF112-9EE5-4B61-9877-4E1BEC722630}">
      <dgm:prSet/>
      <dgm:spPr/>
      <dgm:t>
        <a:bodyPr/>
        <a:lstStyle/>
        <a:p>
          <a:endParaRPr lang="en-CA"/>
        </a:p>
      </dgm:t>
    </dgm:pt>
    <dgm:pt modelId="{66FE709E-C14B-49F8-9161-7A5514463A3E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Steric effects;</a:t>
          </a:r>
        </a:p>
      </dgm:t>
    </dgm:pt>
    <dgm:pt modelId="{88E362F2-414B-4B0F-AA48-F371EC588336}" type="parTrans" cxnId="{20DB3241-236A-4FFE-B50F-0979A7156B80}">
      <dgm:prSet/>
      <dgm:spPr/>
      <dgm:t>
        <a:bodyPr/>
        <a:lstStyle/>
        <a:p>
          <a:endParaRPr lang="en-CA"/>
        </a:p>
      </dgm:t>
    </dgm:pt>
    <dgm:pt modelId="{C89FA63C-D4C1-48BB-B0C7-9CFB4AB3C28A}" type="sibTrans" cxnId="{20DB3241-236A-4FFE-B50F-0979A7156B80}">
      <dgm:prSet/>
      <dgm:spPr/>
      <dgm:t>
        <a:bodyPr/>
        <a:lstStyle/>
        <a:p>
          <a:endParaRPr lang="en-CA"/>
        </a:p>
      </dgm:t>
    </dgm:pt>
    <dgm:pt modelId="{75FFA66B-AE0A-4F4F-A6D4-8959F565316C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Electronic effects and partial charges;</a:t>
          </a:r>
        </a:p>
      </dgm:t>
    </dgm:pt>
    <dgm:pt modelId="{CD416FA4-070A-4D19-8C59-750F47200C6A}" type="parTrans" cxnId="{C53A0ADF-539B-4707-A57B-CFAF9F20223A}">
      <dgm:prSet/>
      <dgm:spPr/>
      <dgm:t>
        <a:bodyPr/>
        <a:lstStyle/>
        <a:p>
          <a:endParaRPr lang="en-CA"/>
        </a:p>
      </dgm:t>
    </dgm:pt>
    <dgm:pt modelId="{9E166E5B-1BFA-4221-AA4A-AFAF309FE3CE}" type="sibTrans" cxnId="{C53A0ADF-539B-4707-A57B-CFAF9F20223A}">
      <dgm:prSet/>
      <dgm:spPr/>
      <dgm:t>
        <a:bodyPr/>
        <a:lstStyle/>
        <a:p>
          <a:endParaRPr lang="en-CA"/>
        </a:p>
      </dgm:t>
    </dgm:pt>
    <dgm:pt modelId="{6F0EEDE9-A40C-4DB5-BEE8-A0884BE68A01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Solution of DFT inconsistencies;</a:t>
          </a:r>
        </a:p>
      </dgm:t>
    </dgm:pt>
    <dgm:pt modelId="{C1717B6D-2C17-477A-8359-7C820CD0DC45}" type="parTrans" cxnId="{A17F6E48-6573-4A5E-813B-D98ED1A00861}">
      <dgm:prSet/>
      <dgm:spPr/>
      <dgm:t>
        <a:bodyPr/>
        <a:lstStyle/>
        <a:p>
          <a:endParaRPr lang="en-CA"/>
        </a:p>
      </dgm:t>
    </dgm:pt>
    <dgm:pt modelId="{C5C9B434-35F1-4898-973F-F223A4C8D081}" type="sibTrans" cxnId="{A17F6E48-6573-4A5E-813B-D98ED1A00861}">
      <dgm:prSet/>
      <dgm:spPr/>
      <dgm:t>
        <a:bodyPr/>
        <a:lstStyle/>
        <a:p>
          <a:endParaRPr lang="en-CA"/>
        </a:p>
      </dgm:t>
    </dgm:pt>
    <dgm:pt modelId="{A24B9F80-9350-4ACD-BA25-27A77EF3782F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Wavefunction Theory (WFT) solution</a:t>
          </a:r>
        </a:p>
      </dgm:t>
    </dgm:pt>
    <dgm:pt modelId="{C4E2B139-0CAD-4F1F-9ADB-0A4F6F097E64}" type="parTrans" cxnId="{2D7A51F0-46CC-49E1-AD4F-1A5606C6CFC2}">
      <dgm:prSet/>
      <dgm:spPr/>
      <dgm:t>
        <a:bodyPr/>
        <a:lstStyle/>
        <a:p>
          <a:endParaRPr lang="en-CA"/>
        </a:p>
      </dgm:t>
    </dgm:pt>
    <dgm:pt modelId="{E05CE3B1-96CE-43E6-902E-EDB54A425711}" type="sibTrans" cxnId="{2D7A51F0-46CC-49E1-AD4F-1A5606C6CFC2}">
      <dgm:prSet/>
      <dgm:spPr/>
      <dgm:t>
        <a:bodyPr/>
        <a:lstStyle/>
        <a:p>
          <a:endParaRPr lang="en-CA"/>
        </a:p>
      </dgm:t>
    </dgm:pt>
    <dgm:pt modelId="{509E79F9-A4B6-4778-ADEF-AD9D5B0194F5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Approximate Full Configuration Interaction (FCI) in Quantum Computers.</a:t>
          </a:r>
        </a:p>
      </dgm:t>
    </dgm:pt>
    <dgm:pt modelId="{BEDF03B8-5099-4946-B8A0-99A755B0D00C}" type="parTrans" cxnId="{0D1C5A01-0F41-40B9-BB6C-04B8168A71CE}">
      <dgm:prSet/>
      <dgm:spPr/>
      <dgm:t>
        <a:bodyPr/>
        <a:lstStyle/>
        <a:p>
          <a:endParaRPr lang="en-CA"/>
        </a:p>
      </dgm:t>
    </dgm:pt>
    <dgm:pt modelId="{492A2ED2-00BB-499A-82C1-C5720530EB60}" type="sibTrans" cxnId="{0D1C5A01-0F41-40B9-BB6C-04B8168A71CE}">
      <dgm:prSet/>
      <dgm:spPr/>
      <dgm:t>
        <a:bodyPr/>
        <a:lstStyle/>
        <a:p>
          <a:endParaRPr lang="en-CA"/>
        </a:p>
      </dgm:t>
    </dgm:pt>
    <dgm:pt modelId="{5D7C9527-82BF-4D37-81D3-582C9D6499BF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Low-cost DFT;</a:t>
          </a:r>
        </a:p>
      </dgm:t>
    </dgm:pt>
    <dgm:pt modelId="{3954ADF2-FF90-4226-96F2-F0A6B8F0EEF0}" type="parTrans" cxnId="{A6A32DC5-66CB-4578-990F-883A5AFAC0B3}">
      <dgm:prSet/>
      <dgm:spPr/>
      <dgm:t>
        <a:bodyPr/>
        <a:lstStyle/>
        <a:p>
          <a:endParaRPr lang="en-CA"/>
        </a:p>
      </dgm:t>
    </dgm:pt>
    <dgm:pt modelId="{733BD9E7-BB03-4E0C-94DE-1A56F8EEBC69}" type="sibTrans" cxnId="{A6A32DC5-66CB-4578-990F-883A5AFAC0B3}">
      <dgm:prSet/>
      <dgm:spPr/>
      <dgm:t>
        <a:bodyPr/>
        <a:lstStyle/>
        <a:p>
          <a:endParaRPr lang="en-CA"/>
        </a:p>
      </dgm:t>
    </dgm:pt>
    <dgm:pt modelId="{6C5FB988-00F9-452B-B609-A6B5486118FF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Standardization of Force Field (FF) potentials;</a:t>
          </a:r>
        </a:p>
      </dgm:t>
    </dgm:pt>
    <dgm:pt modelId="{6E5F83DE-7137-4AB6-8D1A-F96D23478CD8}" type="parTrans" cxnId="{77677956-01D2-46E7-999A-F964B98047F0}">
      <dgm:prSet/>
      <dgm:spPr/>
      <dgm:t>
        <a:bodyPr/>
        <a:lstStyle/>
        <a:p>
          <a:endParaRPr lang="en-CA"/>
        </a:p>
      </dgm:t>
    </dgm:pt>
    <dgm:pt modelId="{4EA37C9D-F744-4F20-92FD-DB364D493744}" type="sibTrans" cxnId="{77677956-01D2-46E7-999A-F964B98047F0}">
      <dgm:prSet/>
      <dgm:spPr/>
      <dgm:t>
        <a:bodyPr/>
        <a:lstStyle/>
        <a:p>
          <a:endParaRPr lang="en-CA"/>
        </a:p>
      </dgm:t>
    </dgm:pt>
    <dgm:pt modelId="{3DAD271C-0298-4163-9942-523FA371C2E9}">
      <dgm:prSet phldrT="[Text]"/>
      <dgm:spPr/>
      <dgm:t>
        <a:bodyPr/>
        <a:lstStyle/>
        <a:p>
          <a:pPr>
            <a:buSzPct val="68000"/>
            <a:buFont typeface="Arial" pitchFamily="34" charset="0"/>
            <a:buChar char="•"/>
          </a:pPr>
          <a:r>
            <a:rPr lang="en-CA" dirty="0"/>
            <a:t>Machine-Learning (ML) for FF restrains</a:t>
          </a:r>
        </a:p>
      </dgm:t>
    </dgm:pt>
    <dgm:pt modelId="{F6EC42A3-8E01-4E24-A027-5F66FBCBB81E}" type="parTrans" cxnId="{2462A8C5-1F07-499E-AE46-225F1914F54E}">
      <dgm:prSet/>
      <dgm:spPr/>
      <dgm:t>
        <a:bodyPr/>
        <a:lstStyle/>
        <a:p>
          <a:endParaRPr lang="en-CA"/>
        </a:p>
      </dgm:t>
    </dgm:pt>
    <dgm:pt modelId="{1C74AC1B-D87B-4C57-A49D-8278FA33F66F}" type="sibTrans" cxnId="{2462A8C5-1F07-499E-AE46-225F1914F54E}">
      <dgm:prSet/>
      <dgm:spPr/>
      <dgm:t>
        <a:bodyPr/>
        <a:lstStyle/>
        <a:p>
          <a:endParaRPr lang="en-CA"/>
        </a:p>
      </dgm:t>
    </dgm:pt>
    <dgm:pt modelId="{DDF36C27-F163-4336-8981-6B77F7CF55F6}" type="pres">
      <dgm:prSet presAssocID="{563546DF-3475-4CAD-8BC3-688A605D6B4B}" presName="Name0" presStyleCnt="0">
        <dgm:presLayoutVars>
          <dgm:dir/>
          <dgm:animLvl val="lvl"/>
          <dgm:resizeHandles val="exact"/>
        </dgm:presLayoutVars>
      </dgm:prSet>
      <dgm:spPr/>
    </dgm:pt>
    <dgm:pt modelId="{DF4B7DE7-3AE3-403A-94F4-8A47E1D30192}" type="pres">
      <dgm:prSet presAssocID="{1086E795-2272-4A69-91B4-BAB614D1B4D9}" presName="composite" presStyleCnt="0"/>
      <dgm:spPr/>
    </dgm:pt>
    <dgm:pt modelId="{B11B2FB0-A156-4758-A4F4-B817B0E9919F}" type="pres">
      <dgm:prSet presAssocID="{1086E795-2272-4A69-91B4-BAB614D1B4D9}" presName="parTx" presStyleLbl="alignNode1" presStyleIdx="0" presStyleCnt="4" custScaleX="108836">
        <dgm:presLayoutVars>
          <dgm:chMax val="0"/>
          <dgm:chPref val="0"/>
          <dgm:bulletEnabled val="1"/>
        </dgm:presLayoutVars>
      </dgm:prSet>
      <dgm:spPr/>
    </dgm:pt>
    <dgm:pt modelId="{743F4F07-E20F-4029-B78A-07C76F194809}" type="pres">
      <dgm:prSet presAssocID="{1086E795-2272-4A69-91B4-BAB614D1B4D9}" presName="desTx" presStyleLbl="alignAccFollowNode1" presStyleIdx="0" presStyleCnt="4" custScaleX="108836">
        <dgm:presLayoutVars>
          <dgm:bulletEnabled val="1"/>
        </dgm:presLayoutVars>
      </dgm:prSet>
      <dgm:spPr/>
    </dgm:pt>
    <dgm:pt modelId="{0106F61D-0D61-4826-97FB-D3FA32790EFA}" type="pres">
      <dgm:prSet presAssocID="{262CB62D-2E92-426C-906C-62BD438F98DC}" presName="space" presStyleCnt="0"/>
      <dgm:spPr/>
    </dgm:pt>
    <dgm:pt modelId="{BB293B20-F2F8-46DD-948B-C6ADF06192A4}" type="pres">
      <dgm:prSet presAssocID="{800E226F-476D-4FBF-947D-02AF8B5BC702}" presName="composite" presStyleCnt="0"/>
      <dgm:spPr/>
    </dgm:pt>
    <dgm:pt modelId="{0433AC57-FB2E-4B91-925E-5E7C12DEEC7C}" type="pres">
      <dgm:prSet presAssocID="{800E226F-476D-4FBF-947D-02AF8B5BC702}" presName="parTx" presStyleLbl="alignNode1" presStyleIdx="1" presStyleCnt="4" custScaleX="108836" custLinFactNeighborX="339">
        <dgm:presLayoutVars>
          <dgm:chMax val="0"/>
          <dgm:chPref val="0"/>
          <dgm:bulletEnabled val="1"/>
        </dgm:presLayoutVars>
      </dgm:prSet>
      <dgm:spPr/>
    </dgm:pt>
    <dgm:pt modelId="{3A2C1821-BE20-4054-BC97-F1D086188D12}" type="pres">
      <dgm:prSet presAssocID="{800E226F-476D-4FBF-947D-02AF8B5BC702}" presName="desTx" presStyleLbl="alignAccFollowNode1" presStyleIdx="1" presStyleCnt="4" custScaleX="108836" custLinFactNeighborX="339">
        <dgm:presLayoutVars>
          <dgm:bulletEnabled val="1"/>
        </dgm:presLayoutVars>
      </dgm:prSet>
      <dgm:spPr/>
    </dgm:pt>
    <dgm:pt modelId="{90AA7A3F-C3B6-4229-8553-999D5FB4948A}" type="pres">
      <dgm:prSet presAssocID="{852A3B4E-8C86-40AA-8FC7-D2E600E5CC8E}" presName="space" presStyleCnt="0"/>
      <dgm:spPr/>
    </dgm:pt>
    <dgm:pt modelId="{302618D3-7284-41DA-B4B9-6DA3E09BCA17}" type="pres">
      <dgm:prSet presAssocID="{0C07487F-A129-4421-8DF8-947B41C59BC9}" presName="composite" presStyleCnt="0"/>
      <dgm:spPr/>
    </dgm:pt>
    <dgm:pt modelId="{5DB1F0EB-DAC7-42A8-B6DC-B20CBDAF206A}" type="pres">
      <dgm:prSet presAssocID="{0C07487F-A129-4421-8DF8-947B41C59BC9}" presName="parTx" presStyleLbl="alignNode1" presStyleIdx="2" presStyleCnt="4" custScaleX="108836">
        <dgm:presLayoutVars>
          <dgm:chMax val="0"/>
          <dgm:chPref val="0"/>
          <dgm:bulletEnabled val="1"/>
        </dgm:presLayoutVars>
      </dgm:prSet>
      <dgm:spPr/>
    </dgm:pt>
    <dgm:pt modelId="{86C3950B-B063-4487-857D-04DB0A6B67A4}" type="pres">
      <dgm:prSet presAssocID="{0C07487F-A129-4421-8DF8-947B41C59BC9}" presName="desTx" presStyleLbl="alignAccFollowNode1" presStyleIdx="2" presStyleCnt="4" custScaleX="108836">
        <dgm:presLayoutVars>
          <dgm:bulletEnabled val="1"/>
        </dgm:presLayoutVars>
      </dgm:prSet>
      <dgm:spPr/>
    </dgm:pt>
    <dgm:pt modelId="{A0902C0A-AFE0-48AF-9741-B99E028C4809}" type="pres">
      <dgm:prSet presAssocID="{9A49DBB7-A8AB-4F69-8951-FFD19440F9BE}" presName="space" presStyleCnt="0"/>
      <dgm:spPr/>
    </dgm:pt>
    <dgm:pt modelId="{A4609C15-A741-49EC-9030-6D7BA9E3104E}" type="pres">
      <dgm:prSet presAssocID="{7B0B9940-CA3B-4C29-9D24-4FAA003A8860}" presName="composite" presStyleCnt="0"/>
      <dgm:spPr/>
    </dgm:pt>
    <dgm:pt modelId="{6F567C4F-1F41-4408-8059-89C5AEC5EA6A}" type="pres">
      <dgm:prSet presAssocID="{7B0B9940-CA3B-4C29-9D24-4FAA003A8860}" presName="parTx" presStyleLbl="alignNode1" presStyleIdx="3" presStyleCnt="4" custScaleX="108836">
        <dgm:presLayoutVars>
          <dgm:chMax val="0"/>
          <dgm:chPref val="0"/>
          <dgm:bulletEnabled val="1"/>
        </dgm:presLayoutVars>
      </dgm:prSet>
      <dgm:spPr/>
    </dgm:pt>
    <dgm:pt modelId="{F683D14B-6B01-46B9-A455-25B4176C3E7F}" type="pres">
      <dgm:prSet presAssocID="{7B0B9940-CA3B-4C29-9D24-4FAA003A8860}" presName="desTx" presStyleLbl="alignAccFollowNode1" presStyleIdx="3" presStyleCnt="4" custScaleX="108836">
        <dgm:presLayoutVars>
          <dgm:bulletEnabled val="1"/>
        </dgm:presLayoutVars>
      </dgm:prSet>
      <dgm:spPr/>
    </dgm:pt>
  </dgm:ptLst>
  <dgm:cxnLst>
    <dgm:cxn modelId="{0D1C5A01-0F41-40B9-BB6C-04B8168A71CE}" srcId="{0C07487F-A129-4421-8DF8-947B41C59BC9}" destId="{509E79F9-A4B6-4778-ADEF-AD9D5B0194F5}" srcOrd="3" destOrd="0" parTransId="{BEDF03B8-5099-4946-B8A0-99A755B0D00C}" sibTransId="{492A2ED2-00BB-499A-82C1-C5720530EB60}"/>
    <dgm:cxn modelId="{91192B03-FBDA-4463-8E71-AE1A4ED549EC}" type="presOf" srcId="{800E226F-476D-4FBF-947D-02AF8B5BC702}" destId="{0433AC57-FB2E-4B91-925E-5E7C12DEEC7C}" srcOrd="0" destOrd="0" presId="urn:microsoft.com/office/officeart/2005/8/layout/hList1"/>
    <dgm:cxn modelId="{56783908-1B25-4077-9D22-D58E1B6C3458}" type="presOf" srcId="{6C5FB988-00F9-452B-B609-A6B5486118FF}" destId="{F683D14B-6B01-46B9-A455-25B4176C3E7F}" srcOrd="0" destOrd="1" presId="urn:microsoft.com/office/officeart/2005/8/layout/hList1"/>
    <dgm:cxn modelId="{D892B70E-0D4C-4AA1-AC64-AADD91038C6C}" srcId="{1086E795-2272-4A69-91B4-BAB614D1B4D9}" destId="{E26D8C52-0AAE-4780-B985-EA212B408BB1}" srcOrd="1" destOrd="0" parTransId="{433DBB57-881A-4995-87F4-B1608D23FEDE}" sibTransId="{40D20388-C979-4B72-A7DE-063D0F79980F}"/>
    <dgm:cxn modelId="{51BDF112-9EE5-4B61-9877-4E1BEC722630}" srcId="{800E226F-476D-4FBF-947D-02AF8B5BC702}" destId="{B426E7DC-5F6E-4EC3-BDF7-AC607C38DCC0}" srcOrd="4" destOrd="0" parTransId="{3D04ECB0-DBB1-4791-B56A-1E51E8CB5B6F}" sibTransId="{C0258D93-2BDF-436F-8B24-0D6FB05DFF5A}"/>
    <dgm:cxn modelId="{6612D814-F19A-4BE8-89C3-8C4A95384967}" type="presOf" srcId="{A24B9F80-9350-4ACD-BA25-27A77EF3782F}" destId="{86C3950B-B063-4487-857D-04DB0A6B67A4}" srcOrd="0" destOrd="2" presId="urn:microsoft.com/office/officeart/2005/8/layout/hList1"/>
    <dgm:cxn modelId="{BFEC9E15-FB68-4F8F-907F-B796E1A6A6E9}" srcId="{1086E795-2272-4A69-91B4-BAB614D1B4D9}" destId="{2E5ED611-F798-4755-B3F8-DD581CAC92FA}" srcOrd="4" destOrd="0" parTransId="{2788859D-3B26-4B56-B028-4DE37CCF1723}" sibTransId="{1E3B9981-85A4-40A7-BBD9-9FAE5AE0C2AA}"/>
    <dgm:cxn modelId="{79AF9E28-B35C-4265-B67A-41501B36D2C1}" type="presOf" srcId="{1086E795-2272-4A69-91B4-BAB614D1B4D9}" destId="{B11B2FB0-A156-4758-A4F4-B817B0E9919F}" srcOrd="0" destOrd="0" presId="urn:microsoft.com/office/officeart/2005/8/layout/hList1"/>
    <dgm:cxn modelId="{056E8830-D1E2-4C10-B2CE-A6AC1F86FBAD}" srcId="{0C07487F-A129-4421-8DF8-947B41C59BC9}" destId="{6A5AC247-394F-4DB0-8275-5A163F77B517}" srcOrd="0" destOrd="0" parTransId="{BBE2DF44-7F43-4BE5-84FD-69C8BBDAF03F}" sibTransId="{FE503B06-0C8B-4806-B7BF-862D6A35AD79}"/>
    <dgm:cxn modelId="{A4C70E32-16C9-4491-BCBE-75BE505D030D}" type="presOf" srcId="{5D7C9527-82BF-4D37-81D3-582C9D6499BF}" destId="{86C3950B-B063-4487-857D-04DB0A6B67A4}" srcOrd="0" destOrd="1" presId="urn:microsoft.com/office/officeart/2005/8/layout/hList1"/>
    <dgm:cxn modelId="{36015332-2541-4E45-93FC-30BBD9DE71F3}" type="presOf" srcId="{FC68864F-7259-496E-AED0-FA588D70E449}" destId="{F683D14B-6B01-46B9-A455-25B4176C3E7F}" srcOrd="0" destOrd="0" presId="urn:microsoft.com/office/officeart/2005/8/layout/hList1"/>
    <dgm:cxn modelId="{1BB69E3A-6CCB-451D-89DA-EB2B9B722C13}" srcId="{800E226F-476D-4FBF-947D-02AF8B5BC702}" destId="{7DBB6A5B-2B45-4E66-99E8-ACF77B8286C5}" srcOrd="0" destOrd="0" parTransId="{030AA13B-53E2-46C1-81C4-140F891D7DC1}" sibTransId="{EB2E76CD-724E-4B59-8B57-E5D804416E87}"/>
    <dgm:cxn modelId="{15335A40-08BC-4F60-AF19-A31E9B7A2BE0}" srcId="{1086E795-2272-4A69-91B4-BAB614D1B4D9}" destId="{DBE284A9-B5CF-48EA-AF58-AE65FC4D31FD}" srcOrd="3" destOrd="0" parTransId="{E16F847A-E421-4FF7-99E6-E1E6E83E24C2}" sibTransId="{106E190E-5647-4165-8257-2329630DB3EB}"/>
    <dgm:cxn modelId="{C718B65E-2A60-4AB0-84C2-939EF03BEFC0}" type="presOf" srcId="{509E79F9-A4B6-4778-ADEF-AD9D5B0194F5}" destId="{86C3950B-B063-4487-857D-04DB0A6B67A4}" srcOrd="0" destOrd="3" presId="urn:microsoft.com/office/officeart/2005/8/layout/hList1"/>
    <dgm:cxn modelId="{20DB3241-236A-4FFE-B50F-0979A7156B80}" srcId="{800E226F-476D-4FBF-947D-02AF8B5BC702}" destId="{66FE709E-C14B-49F8-9161-7A5514463A3E}" srcOrd="1" destOrd="0" parTransId="{88E362F2-414B-4B0F-AA48-F371EC588336}" sibTransId="{C89FA63C-D4C1-48BB-B0C7-9CFB4AB3C28A}"/>
    <dgm:cxn modelId="{B9E87B65-4023-4992-9181-3E9D22B09EBD}" type="presOf" srcId="{2E5ED611-F798-4755-B3F8-DD581CAC92FA}" destId="{743F4F07-E20F-4029-B78A-07C76F194809}" srcOrd="0" destOrd="4" presId="urn:microsoft.com/office/officeart/2005/8/layout/hList1"/>
    <dgm:cxn modelId="{80D90D66-59E5-4D34-BBEB-66718C596798}" type="presOf" srcId="{66FE709E-C14B-49F8-9161-7A5514463A3E}" destId="{3A2C1821-BE20-4054-BC97-F1D086188D12}" srcOrd="0" destOrd="1" presId="urn:microsoft.com/office/officeart/2005/8/layout/hList1"/>
    <dgm:cxn modelId="{A17F6E48-6573-4A5E-813B-D98ED1A00861}" srcId="{800E226F-476D-4FBF-947D-02AF8B5BC702}" destId="{6F0EEDE9-A40C-4DB5-BEE8-A0884BE68A01}" srcOrd="3" destOrd="0" parTransId="{C1717B6D-2C17-477A-8359-7C820CD0DC45}" sibTransId="{C5C9B434-35F1-4898-973F-F223A4C8D081}"/>
    <dgm:cxn modelId="{E4F0E94B-9F1D-4336-AE07-D1092E75465B}" srcId="{563546DF-3475-4CAD-8BC3-688A605D6B4B}" destId="{1086E795-2272-4A69-91B4-BAB614D1B4D9}" srcOrd="0" destOrd="0" parTransId="{7EE72CDF-13B7-47E6-B9C1-C721AF29E7AE}" sibTransId="{262CB62D-2E92-426C-906C-62BD438F98DC}"/>
    <dgm:cxn modelId="{C0198050-726D-493C-83B9-0CDE9F9D69BC}" type="presOf" srcId="{4541B942-CD05-4721-8C9D-84DCE17BFCC7}" destId="{743F4F07-E20F-4029-B78A-07C76F194809}" srcOrd="0" destOrd="0" presId="urn:microsoft.com/office/officeart/2005/8/layout/hList1"/>
    <dgm:cxn modelId="{C869B955-7DB4-4EEF-B781-34A7118DD303}" srcId="{1086E795-2272-4A69-91B4-BAB614D1B4D9}" destId="{4541B942-CD05-4721-8C9D-84DCE17BFCC7}" srcOrd="0" destOrd="0" parTransId="{0D07C642-35A4-40AB-8374-8DD0D3CFC82B}" sibTransId="{19FC7C58-620A-44D8-B232-FA90E3672A1D}"/>
    <dgm:cxn modelId="{77677956-01D2-46E7-999A-F964B98047F0}" srcId="{7B0B9940-CA3B-4C29-9D24-4FAA003A8860}" destId="{6C5FB988-00F9-452B-B609-A6B5486118FF}" srcOrd="1" destOrd="0" parTransId="{6E5F83DE-7137-4AB6-8D1A-F96D23478CD8}" sibTransId="{4EA37C9D-F744-4F20-92FD-DB364D493744}"/>
    <dgm:cxn modelId="{5D1B3E82-3BED-4F10-A4D9-8A4411242B79}" srcId="{563546DF-3475-4CAD-8BC3-688A605D6B4B}" destId="{0C07487F-A129-4421-8DF8-947B41C59BC9}" srcOrd="2" destOrd="0" parTransId="{BF88D1C6-64A1-4E19-8EAD-048A32F981BE}" sibTransId="{9A49DBB7-A8AB-4F69-8951-FFD19440F9BE}"/>
    <dgm:cxn modelId="{94E0FE86-1F3C-4881-8DB2-035B9BE63B57}" srcId="{1086E795-2272-4A69-91B4-BAB614D1B4D9}" destId="{C68B611C-2523-4D8C-AAEF-A00BAD3E555D}" srcOrd="2" destOrd="0" parTransId="{9740F6A7-0B63-47EC-91A3-4194D2F9C522}" sibTransId="{0537B3BC-BD92-4D29-9911-E385A22821BE}"/>
    <dgm:cxn modelId="{09CB678D-FEFF-433A-8DBB-981FE8B910E9}" type="presOf" srcId="{E26D8C52-0AAE-4780-B985-EA212B408BB1}" destId="{743F4F07-E20F-4029-B78A-07C76F194809}" srcOrd="0" destOrd="1" presId="urn:microsoft.com/office/officeart/2005/8/layout/hList1"/>
    <dgm:cxn modelId="{6A605D8E-791E-4A50-9C84-58FAD157A2BE}" type="presOf" srcId="{7B0B9940-CA3B-4C29-9D24-4FAA003A8860}" destId="{6F567C4F-1F41-4408-8059-89C5AEC5EA6A}" srcOrd="0" destOrd="0" presId="urn:microsoft.com/office/officeart/2005/8/layout/hList1"/>
    <dgm:cxn modelId="{45906B91-76C8-4DDD-83E8-24D9A263BDE9}" type="presOf" srcId="{75FFA66B-AE0A-4F4F-A6D4-8959F565316C}" destId="{3A2C1821-BE20-4054-BC97-F1D086188D12}" srcOrd="0" destOrd="2" presId="urn:microsoft.com/office/officeart/2005/8/layout/hList1"/>
    <dgm:cxn modelId="{E3292299-1F6B-41E9-AC66-46C33235B87A}" srcId="{563546DF-3475-4CAD-8BC3-688A605D6B4B}" destId="{7B0B9940-CA3B-4C29-9D24-4FAA003A8860}" srcOrd="3" destOrd="0" parTransId="{12072BDC-7AD4-44FE-AA6C-6E141CBF4463}" sibTransId="{A81D9198-A710-4571-9F3F-395FB82199D4}"/>
    <dgm:cxn modelId="{6D5E9DAD-D929-44B8-AD67-5621F4EA288E}" type="presOf" srcId="{7DBB6A5B-2B45-4E66-99E8-ACF77B8286C5}" destId="{3A2C1821-BE20-4054-BC97-F1D086188D12}" srcOrd="0" destOrd="0" presId="urn:microsoft.com/office/officeart/2005/8/layout/hList1"/>
    <dgm:cxn modelId="{A712F2C0-2FD2-4423-8E0B-F750D62B56EC}" type="presOf" srcId="{6F0EEDE9-A40C-4DB5-BEE8-A0884BE68A01}" destId="{3A2C1821-BE20-4054-BC97-F1D086188D12}" srcOrd="0" destOrd="3" presId="urn:microsoft.com/office/officeart/2005/8/layout/hList1"/>
    <dgm:cxn modelId="{A6A32DC5-66CB-4578-990F-883A5AFAC0B3}" srcId="{0C07487F-A129-4421-8DF8-947B41C59BC9}" destId="{5D7C9527-82BF-4D37-81D3-582C9D6499BF}" srcOrd="1" destOrd="0" parTransId="{3954ADF2-FF90-4226-96F2-F0A6B8F0EEF0}" sibTransId="{733BD9E7-BB03-4E0C-94DE-1A56F8EEBC69}"/>
    <dgm:cxn modelId="{2462A8C5-1F07-499E-AE46-225F1914F54E}" srcId="{7B0B9940-CA3B-4C29-9D24-4FAA003A8860}" destId="{3DAD271C-0298-4163-9942-523FA371C2E9}" srcOrd="2" destOrd="0" parTransId="{F6EC42A3-8E01-4E24-A027-5F66FBCBB81E}" sibTransId="{1C74AC1B-D87B-4C57-A49D-8278FA33F66F}"/>
    <dgm:cxn modelId="{447A65CB-C948-45DE-9D60-76605D155738}" srcId="{563546DF-3475-4CAD-8BC3-688A605D6B4B}" destId="{800E226F-476D-4FBF-947D-02AF8B5BC702}" srcOrd="1" destOrd="0" parTransId="{C54181D9-F882-4B57-A4F2-196329858A90}" sibTransId="{852A3B4E-8C86-40AA-8FC7-D2E600E5CC8E}"/>
    <dgm:cxn modelId="{B03184CD-7D48-41B5-9E91-99A334676904}" type="presOf" srcId="{C68B611C-2523-4D8C-AAEF-A00BAD3E555D}" destId="{743F4F07-E20F-4029-B78A-07C76F194809}" srcOrd="0" destOrd="2" presId="urn:microsoft.com/office/officeart/2005/8/layout/hList1"/>
    <dgm:cxn modelId="{8D9CFDD2-3EC6-469F-ADD5-559160B55386}" type="presOf" srcId="{B426E7DC-5F6E-4EC3-BDF7-AC607C38DCC0}" destId="{3A2C1821-BE20-4054-BC97-F1D086188D12}" srcOrd="0" destOrd="4" presId="urn:microsoft.com/office/officeart/2005/8/layout/hList1"/>
    <dgm:cxn modelId="{21DE63DA-2794-4691-8AA4-1C7391A4E7BF}" type="presOf" srcId="{563546DF-3475-4CAD-8BC3-688A605D6B4B}" destId="{DDF36C27-F163-4336-8981-6B77F7CF55F6}" srcOrd="0" destOrd="0" presId="urn:microsoft.com/office/officeart/2005/8/layout/hList1"/>
    <dgm:cxn modelId="{C53A0ADF-539B-4707-A57B-CFAF9F20223A}" srcId="{800E226F-476D-4FBF-947D-02AF8B5BC702}" destId="{75FFA66B-AE0A-4F4F-A6D4-8959F565316C}" srcOrd="2" destOrd="0" parTransId="{CD416FA4-070A-4D19-8C59-750F47200C6A}" sibTransId="{9E166E5B-1BFA-4221-AA4A-AFAF309FE3CE}"/>
    <dgm:cxn modelId="{F1936DE1-8FEE-425E-BCBC-D93F4947A990}" type="presOf" srcId="{3DAD271C-0298-4163-9942-523FA371C2E9}" destId="{F683D14B-6B01-46B9-A455-25B4176C3E7F}" srcOrd="0" destOrd="2" presId="urn:microsoft.com/office/officeart/2005/8/layout/hList1"/>
    <dgm:cxn modelId="{2D7A51F0-46CC-49E1-AD4F-1A5606C6CFC2}" srcId="{0C07487F-A129-4421-8DF8-947B41C59BC9}" destId="{A24B9F80-9350-4ACD-BA25-27A77EF3782F}" srcOrd="2" destOrd="0" parTransId="{C4E2B139-0CAD-4F1F-9ADB-0A4F6F097E64}" sibTransId="{E05CE3B1-96CE-43E6-902E-EDB54A425711}"/>
    <dgm:cxn modelId="{24DDDAF1-96A2-4796-BAAC-A6304BBD538E}" type="presOf" srcId="{0C07487F-A129-4421-8DF8-947B41C59BC9}" destId="{5DB1F0EB-DAC7-42A8-B6DC-B20CBDAF206A}" srcOrd="0" destOrd="0" presId="urn:microsoft.com/office/officeart/2005/8/layout/hList1"/>
    <dgm:cxn modelId="{A3BB28F7-3A33-4C03-86AA-024AD9F5FF98}" type="presOf" srcId="{6A5AC247-394F-4DB0-8275-5A163F77B517}" destId="{86C3950B-B063-4487-857D-04DB0A6B67A4}" srcOrd="0" destOrd="0" presId="urn:microsoft.com/office/officeart/2005/8/layout/hList1"/>
    <dgm:cxn modelId="{614836F9-F9D9-4770-A50F-E389DBF47077}" type="presOf" srcId="{DBE284A9-B5CF-48EA-AF58-AE65FC4D31FD}" destId="{743F4F07-E20F-4029-B78A-07C76F194809}" srcOrd="0" destOrd="3" presId="urn:microsoft.com/office/officeart/2005/8/layout/hList1"/>
    <dgm:cxn modelId="{73799AFA-D9B2-4CB9-A02B-FEADA0BDE4A2}" srcId="{7B0B9940-CA3B-4C29-9D24-4FAA003A8860}" destId="{FC68864F-7259-496E-AED0-FA588D70E449}" srcOrd="0" destOrd="0" parTransId="{1FFA41A5-F0D3-4C27-ABB7-7FD046A77365}" sibTransId="{D93DC214-F3D2-4279-B46B-844636241C21}"/>
    <dgm:cxn modelId="{BFF0E5EE-03E7-4040-92D3-774401425D7C}" type="presParOf" srcId="{DDF36C27-F163-4336-8981-6B77F7CF55F6}" destId="{DF4B7DE7-3AE3-403A-94F4-8A47E1D30192}" srcOrd="0" destOrd="0" presId="urn:microsoft.com/office/officeart/2005/8/layout/hList1"/>
    <dgm:cxn modelId="{0916FC41-52A6-47ED-B285-596CFD3AC78A}" type="presParOf" srcId="{DF4B7DE7-3AE3-403A-94F4-8A47E1D30192}" destId="{B11B2FB0-A156-4758-A4F4-B817B0E9919F}" srcOrd="0" destOrd="0" presId="urn:microsoft.com/office/officeart/2005/8/layout/hList1"/>
    <dgm:cxn modelId="{31A08DE2-A400-4C0D-9B61-33F8233BB93A}" type="presParOf" srcId="{DF4B7DE7-3AE3-403A-94F4-8A47E1D30192}" destId="{743F4F07-E20F-4029-B78A-07C76F194809}" srcOrd="1" destOrd="0" presId="urn:microsoft.com/office/officeart/2005/8/layout/hList1"/>
    <dgm:cxn modelId="{796C0314-7BD9-46EA-8D54-C70031B18FD6}" type="presParOf" srcId="{DDF36C27-F163-4336-8981-6B77F7CF55F6}" destId="{0106F61D-0D61-4826-97FB-D3FA32790EFA}" srcOrd="1" destOrd="0" presId="urn:microsoft.com/office/officeart/2005/8/layout/hList1"/>
    <dgm:cxn modelId="{294BAD2A-4A87-40A2-AF6D-A355C0D346D0}" type="presParOf" srcId="{DDF36C27-F163-4336-8981-6B77F7CF55F6}" destId="{BB293B20-F2F8-46DD-948B-C6ADF06192A4}" srcOrd="2" destOrd="0" presId="urn:microsoft.com/office/officeart/2005/8/layout/hList1"/>
    <dgm:cxn modelId="{7093674C-7C40-40FE-BD93-CA3AA22EF788}" type="presParOf" srcId="{BB293B20-F2F8-46DD-948B-C6ADF06192A4}" destId="{0433AC57-FB2E-4B91-925E-5E7C12DEEC7C}" srcOrd="0" destOrd="0" presId="urn:microsoft.com/office/officeart/2005/8/layout/hList1"/>
    <dgm:cxn modelId="{D41FD12B-4323-4559-8BDD-CE847191CB30}" type="presParOf" srcId="{BB293B20-F2F8-46DD-948B-C6ADF06192A4}" destId="{3A2C1821-BE20-4054-BC97-F1D086188D12}" srcOrd="1" destOrd="0" presId="urn:microsoft.com/office/officeart/2005/8/layout/hList1"/>
    <dgm:cxn modelId="{195D67F0-1B1A-4A28-ACAC-5021BEBFC722}" type="presParOf" srcId="{DDF36C27-F163-4336-8981-6B77F7CF55F6}" destId="{90AA7A3F-C3B6-4229-8553-999D5FB4948A}" srcOrd="3" destOrd="0" presId="urn:microsoft.com/office/officeart/2005/8/layout/hList1"/>
    <dgm:cxn modelId="{1F3B2D8E-C56D-44E8-943C-8D72133DF4BD}" type="presParOf" srcId="{DDF36C27-F163-4336-8981-6B77F7CF55F6}" destId="{302618D3-7284-41DA-B4B9-6DA3E09BCA17}" srcOrd="4" destOrd="0" presId="urn:microsoft.com/office/officeart/2005/8/layout/hList1"/>
    <dgm:cxn modelId="{DB675CFD-3077-4734-A5D1-E6CAB4392A17}" type="presParOf" srcId="{302618D3-7284-41DA-B4B9-6DA3E09BCA17}" destId="{5DB1F0EB-DAC7-42A8-B6DC-B20CBDAF206A}" srcOrd="0" destOrd="0" presId="urn:microsoft.com/office/officeart/2005/8/layout/hList1"/>
    <dgm:cxn modelId="{C4283D63-07B2-44C8-953F-8D8F9DDE89C3}" type="presParOf" srcId="{302618D3-7284-41DA-B4B9-6DA3E09BCA17}" destId="{86C3950B-B063-4487-857D-04DB0A6B67A4}" srcOrd="1" destOrd="0" presId="urn:microsoft.com/office/officeart/2005/8/layout/hList1"/>
    <dgm:cxn modelId="{2E8AA896-25D9-4FE8-BB71-3B768EE8844F}" type="presParOf" srcId="{DDF36C27-F163-4336-8981-6B77F7CF55F6}" destId="{A0902C0A-AFE0-48AF-9741-B99E028C4809}" srcOrd="5" destOrd="0" presId="urn:microsoft.com/office/officeart/2005/8/layout/hList1"/>
    <dgm:cxn modelId="{9B10051A-D327-440A-8566-AC033978F99E}" type="presParOf" srcId="{DDF36C27-F163-4336-8981-6B77F7CF55F6}" destId="{A4609C15-A741-49EC-9030-6D7BA9E3104E}" srcOrd="6" destOrd="0" presId="urn:microsoft.com/office/officeart/2005/8/layout/hList1"/>
    <dgm:cxn modelId="{7D497FF2-E89E-4139-A45B-59943E1598A2}" type="presParOf" srcId="{A4609C15-A741-49EC-9030-6D7BA9E3104E}" destId="{6F567C4F-1F41-4408-8059-89C5AEC5EA6A}" srcOrd="0" destOrd="0" presId="urn:microsoft.com/office/officeart/2005/8/layout/hList1"/>
    <dgm:cxn modelId="{F49DC580-1EB4-42BB-9F5E-B59F7C96A2F3}" type="presParOf" srcId="{A4609C15-A741-49EC-9030-6D7BA9E3104E}" destId="{F683D14B-6B01-46B9-A455-25B4176C3E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85D06-5CDC-4A38-B3FE-59D9CFC44851}">
      <dsp:nvSpPr>
        <dsp:cNvPr id="0" name=""/>
        <dsp:cNvSpPr/>
      </dsp:nvSpPr>
      <dsp:spPr>
        <a:xfrm>
          <a:off x="0" y="221034"/>
          <a:ext cx="4368532" cy="343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Variational definition of excited states:</a:t>
          </a:r>
        </a:p>
      </dsp:txBody>
      <dsp:txXfrm>
        <a:off x="16792" y="237826"/>
        <a:ext cx="4334948" cy="310396"/>
      </dsp:txXfrm>
    </dsp:sp>
    <dsp:sp modelId="{EC1AED71-5FB1-4D13-AA35-B41DB35115AA}">
      <dsp:nvSpPr>
        <dsp:cNvPr id="0" name=""/>
        <dsp:cNvSpPr/>
      </dsp:nvSpPr>
      <dsp:spPr>
        <a:xfrm>
          <a:off x="0" y="565014"/>
          <a:ext cx="4368532" cy="58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01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kern="1200" dirty="0"/>
            <a:t>Nonlinear variational models;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kern="1200" dirty="0"/>
            <a:t>An excited state is mathematically unclear.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A" sz="900" kern="1200" dirty="0"/>
        </a:p>
      </dsp:txBody>
      <dsp:txXfrm>
        <a:off x="0" y="565014"/>
        <a:ext cx="4368532" cy="583740"/>
      </dsp:txXfrm>
    </dsp:sp>
    <dsp:sp modelId="{09F2DA79-8966-41A3-BC40-98D4E66D13E9}">
      <dsp:nvSpPr>
        <dsp:cNvPr id="0" name=""/>
        <dsp:cNvSpPr/>
      </dsp:nvSpPr>
      <dsp:spPr>
        <a:xfrm>
          <a:off x="0" y="1148754"/>
          <a:ext cx="4368532" cy="343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Linear scaling algorithms for metallic systems:</a:t>
          </a:r>
        </a:p>
      </dsp:txBody>
      <dsp:txXfrm>
        <a:off x="16792" y="1165546"/>
        <a:ext cx="4334948" cy="310396"/>
      </dsp:txXfrm>
    </dsp:sp>
    <dsp:sp modelId="{08A7820D-B543-42CD-8FFF-E4015E493DEE}">
      <dsp:nvSpPr>
        <dsp:cNvPr id="0" name=""/>
        <dsp:cNvSpPr/>
      </dsp:nvSpPr>
      <dsp:spPr>
        <a:xfrm>
          <a:off x="0" y="1492734"/>
          <a:ext cx="4368532" cy="39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01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kern="1200" dirty="0"/>
            <a:t>Close-to-zero gap between Eigenvalues.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A" sz="900" kern="1200" dirty="0"/>
        </a:p>
      </dsp:txBody>
      <dsp:txXfrm>
        <a:off x="0" y="1492734"/>
        <a:ext cx="4368532" cy="391230"/>
      </dsp:txXfrm>
    </dsp:sp>
    <dsp:sp modelId="{4E251F42-8D98-45AD-831A-3466C8A5227C}">
      <dsp:nvSpPr>
        <dsp:cNvPr id="0" name=""/>
        <dsp:cNvSpPr/>
      </dsp:nvSpPr>
      <dsp:spPr>
        <a:xfrm>
          <a:off x="0" y="1883964"/>
          <a:ext cx="4368532" cy="343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Thermodynamic limit (or bulk limit) problems:</a:t>
          </a:r>
        </a:p>
      </dsp:txBody>
      <dsp:txXfrm>
        <a:off x="16792" y="1900756"/>
        <a:ext cx="4334948" cy="310396"/>
      </dsp:txXfrm>
    </dsp:sp>
    <dsp:sp modelId="{35FF8B51-EE17-45DF-8D96-87E79E632EC3}">
      <dsp:nvSpPr>
        <dsp:cNvPr id="0" name=""/>
        <dsp:cNvSpPr/>
      </dsp:nvSpPr>
      <dsp:spPr>
        <a:xfrm>
          <a:off x="0" y="2227944"/>
          <a:ext cx="4368532" cy="58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01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kern="1200" dirty="0"/>
            <a:t>The crystal problem at 0K;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kern="1200" dirty="0"/>
            <a:t>The limit of largely correlated systems.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CA" sz="900" kern="1200" dirty="0"/>
        </a:p>
      </dsp:txBody>
      <dsp:txXfrm>
        <a:off x="0" y="2227944"/>
        <a:ext cx="4368532" cy="583740"/>
      </dsp:txXfrm>
    </dsp:sp>
    <dsp:sp modelId="{CBBAF26F-2435-45AF-80DC-BFD5233C39C5}">
      <dsp:nvSpPr>
        <dsp:cNvPr id="0" name=""/>
        <dsp:cNvSpPr/>
      </dsp:nvSpPr>
      <dsp:spPr>
        <a:xfrm>
          <a:off x="0" y="2811685"/>
          <a:ext cx="4368532" cy="343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Coupling and change of scales:</a:t>
          </a:r>
        </a:p>
      </dsp:txBody>
      <dsp:txXfrm>
        <a:off x="16792" y="2828477"/>
        <a:ext cx="4334948" cy="310396"/>
      </dsp:txXfrm>
    </dsp:sp>
    <dsp:sp modelId="{27259AA5-98DD-46B7-8DF8-9F97707AAF6C}">
      <dsp:nvSpPr>
        <dsp:cNvPr id="0" name=""/>
        <dsp:cNvSpPr/>
      </dsp:nvSpPr>
      <dsp:spPr>
        <a:xfrm>
          <a:off x="0" y="3155665"/>
          <a:ext cx="4368532" cy="58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01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kern="1200" dirty="0"/>
            <a:t>Current pseudopotentials still lack mathematical rigour;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kern="1200" dirty="0"/>
            <a:t>Analytical solution for Quantum Mechanics/Molecular Mechanics models;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kern="1200" dirty="0"/>
            <a:t>Newton equation</a:t>
          </a:r>
          <a:r>
            <a:rPr lang="pl-PL" sz="900" kern="1200" dirty="0"/>
            <a:t> </a:t>
          </a:r>
          <a:r>
            <a:rPr lang="en-CA" sz="900" kern="1200" dirty="0"/>
            <a:t>of motion for large systems.</a:t>
          </a:r>
        </a:p>
      </dsp:txBody>
      <dsp:txXfrm>
        <a:off x="0" y="3155665"/>
        <a:ext cx="4368532" cy="583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BE9AD-C500-4165-932A-77CBD58D877E}">
      <dsp:nvSpPr>
        <dsp:cNvPr id="0" name=""/>
        <dsp:cNvSpPr/>
      </dsp:nvSpPr>
      <dsp:spPr>
        <a:xfrm>
          <a:off x="360037" y="785727"/>
          <a:ext cx="2664275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Hardware development</a:t>
          </a:r>
        </a:p>
      </dsp:txBody>
      <dsp:txXfrm>
        <a:off x="360037" y="785727"/>
        <a:ext cx="2664275" cy="1267200"/>
      </dsp:txXfrm>
    </dsp:sp>
    <dsp:sp modelId="{63C6ABAB-0D2B-41C5-93C5-A1133A57DA64}">
      <dsp:nvSpPr>
        <dsp:cNvPr id="0" name=""/>
        <dsp:cNvSpPr/>
      </dsp:nvSpPr>
      <dsp:spPr>
        <a:xfrm>
          <a:off x="3024313" y="785727"/>
          <a:ext cx="388843" cy="1267200"/>
        </a:xfrm>
        <a:prstGeom prst="leftBrace">
          <a:avLst>
            <a:gd name="adj1" fmla="val 35000"/>
            <a:gd name="adj2" fmla="val 5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FE4A9-F6B5-436B-88AD-84CDD5F1ADD0}">
      <dsp:nvSpPr>
        <dsp:cNvPr id="0" name=""/>
        <dsp:cNvSpPr/>
      </dsp:nvSpPr>
      <dsp:spPr>
        <a:xfrm>
          <a:off x="3568693" y="785727"/>
          <a:ext cx="3848113" cy="126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Extensive GPU utilization;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Cloud-based;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/>
            <a:t>Parallelization;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Quantum computers (QC).</a:t>
          </a:r>
        </a:p>
      </dsp:txBody>
      <dsp:txXfrm>
        <a:off x="3568693" y="785727"/>
        <a:ext cx="3848113" cy="1267200"/>
      </dsp:txXfrm>
    </dsp:sp>
    <dsp:sp modelId="{9A0E4BCE-F3DC-484F-A31F-8D77FEF11F00}">
      <dsp:nvSpPr>
        <dsp:cNvPr id="0" name=""/>
        <dsp:cNvSpPr/>
      </dsp:nvSpPr>
      <dsp:spPr>
        <a:xfrm>
          <a:off x="360037" y="2283327"/>
          <a:ext cx="2664295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Software/Algorithms refinement:</a:t>
          </a:r>
        </a:p>
      </dsp:txBody>
      <dsp:txXfrm>
        <a:off x="360037" y="2283327"/>
        <a:ext cx="2664295" cy="1267200"/>
      </dsp:txXfrm>
    </dsp:sp>
    <dsp:sp modelId="{6585F44B-41B4-4F33-AA76-282B87721582}">
      <dsp:nvSpPr>
        <dsp:cNvPr id="0" name=""/>
        <dsp:cNvSpPr/>
      </dsp:nvSpPr>
      <dsp:spPr>
        <a:xfrm>
          <a:off x="3024332" y="2283327"/>
          <a:ext cx="388843" cy="1267200"/>
        </a:xfrm>
        <a:prstGeom prst="leftBrace">
          <a:avLst>
            <a:gd name="adj1" fmla="val 35000"/>
            <a:gd name="adj2" fmla="val 50000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49235-5A5F-4325-8012-3ADB476CAD38}">
      <dsp:nvSpPr>
        <dsp:cNvPr id="0" name=""/>
        <dsp:cNvSpPr/>
      </dsp:nvSpPr>
      <dsp:spPr>
        <a:xfrm>
          <a:off x="3568713" y="2283327"/>
          <a:ext cx="3848113" cy="126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Physics-based methods: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Theory and mathematical refinement.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Knowledge-based methods: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/>
            <a:t>Databases and analytical tools.</a:t>
          </a:r>
        </a:p>
      </dsp:txBody>
      <dsp:txXfrm>
        <a:off x="3568713" y="2283327"/>
        <a:ext cx="3848113" cy="1267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D63A3-155C-4262-97CC-5F8E6A170031}">
      <dsp:nvSpPr>
        <dsp:cNvPr id="0" name=""/>
        <dsp:cNvSpPr/>
      </dsp:nvSpPr>
      <dsp:spPr>
        <a:xfrm>
          <a:off x="0" y="1402"/>
          <a:ext cx="2639955" cy="132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Physics-based</a:t>
          </a:r>
        </a:p>
      </dsp:txBody>
      <dsp:txXfrm>
        <a:off x="0" y="1402"/>
        <a:ext cx="2639955" cy="1320902"/>
      </dsp:txXfrm>
    </dsp:sp>
    <dsp:sp modelId="{AE2CBA07-B50A-4B5E-AE2C-893C1FCDB86F}">
      <dsp:nvSpPr>
        <dsp:cNvPr id="0" name=""/>
        <dsp:cNvSpPr/>
      </dsp:nvSpPr>
      <dsp:spPr>
        <a:xfrm>
          <a:off x="4296476" y="0"/>
          <a:ext cx="2639955" cy="132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Knowledge-based</a:t>
          </a:r>
        </a:p>
      </dsp:txBody>
      <dsp:txXfrm>
        <a:off x="4296476" y="0"/>
        <a:ext cx="2639955" cy="1320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AE1B7-4F0F-4965-B06E-4224FE0163ED}">
      <dsp:nvSpPr>
        <dsp:cNvPr id="0" name=""/>
        <dsp:cNvSpPr/>
      </dsp:nvSpPr>
      <dsp:spPr>
        <a:xfrm>
          <a:off x="2032" y="541549"/>
          <a:ext cx="1612178" cy="967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Multiscale and multiple timestep models</a:t>
          </a:r>
        </a:p>
      </dsp:txBody>
      <dsp:txXfrm>
        <a:off x="2032" y="541549"/>
        <a:ext cx="1612178" cy="967307"/>
      </dsp:txXfrm>
    </dsp:sp>
    <dsp:sp modelId="{B6605793-134E-4FDA-9376-357999808BAD}">
      <dsp:nvSpPr>
        <dsp:cNvPr id="0" name=""/>
        <dsp:cNvSpPr/>
      </dsp:nvSpPr>
      <dsp:spPr>
        <a:xfrm>
          <a:off x="1775428" y="541549"/>
          <a:ext cx="1612178" cy="967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Redefinition of concepts mathematically</a:t>
          </a:r>
        </a:p>
      </dsp:txBody>
      <dsp:txXfrm>
        <a:off x="1775428" y="541549"/>
        <a:ext cx="1612178" cy="967307"/>
      </dsp:txXfrm>
    </dsp:sp>
    <dsp:sp modelId="{4C8C2204-92BD-45F2-A7A1-874D431F5D73}">
      <dsp:nvSpPr>
        <dsp:cNvPr id="0" name=""/>
        <dsp:cNvSpPr/>
      </dsp:nvSpPr>
      <dsp:spPr>
        <a:xfrm>
          <a:off x="3548824" y="541549"/>
          <a:ext cx="1612178" cy="967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Current formalism for bigger systems </a:t>
          </a:r>
        </a:p>
      </dsp:txBody>
      <dsp:txXfrm>
        <a:off x="3548824" y="541549"/>
        <a:ext cx="1612178" cy="967307"/>
      </dsp:txXfrm>
    </dsp:sp>
    <dsp:sp modelId="{9B11C477-E51B-459F-AA6B-394FFBFBC7AE}">
      <dsp:nvSpPr>
        <dsp:cNvPr id="0" name=""/>
        <dsp:cNvSpPr/>
      </dsp:nvSpPr>
      <dsp:spPr>
        <a:xfrm>
          <a:off x="5322221" y="541549"/>
          <a:ext cx="1612178" cy="967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Unification of potentials</a:t>
          </a:r>
        </a:p>
      </dsp:txBody>
      <dsp:txXfrm>
        <a:off x="5322221" y="541549"/>
        <a:ext cx="1612178" cy="967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B2FB0-A156-4758-A4F4-B817B0E9919F}">
      <dsp:nvSpPr>
        <dsp:cNvPr id="0" name=""/>
        <dsp:cNvSpPr/>
      </dsp:nvSpPr>
      <dsp:spPr>
        <a:xfrm>
          <a:off x="375" y="209531"/>
          <a:ext cx="1806566" cy="440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68000"/>
            <a:buFont typeface="Courier New" pitchFamily="49" charset="0"/>
            <a:buNone/>
          </a:pPr>
          <a:r>
            <a:rPr lang="en-CA" sz="1000" kern="1200" dirty="0"/>
            <a:t>Multiscale and multiple timesteps models:</a:t>
          </a:r>
        </a:p>
      </dsp:txBody>
      <dsp:txXfrm>
        <a:off x="375" y="209531"/>
        <a:ext cx="1806566" cy="440733"/>
      </dsp:txXfrm>
    </dsp:sp>
    <dsp:sp modelId="{743F4F07-E20F-4029-B78A-07C76F194809}">
      <dsp:nvSpPr>
        <dsp:cNvPr id="0" name=""/>
        <dsp:cNvSpPr/>
      </dsp:nvSpPr>
      <dsp:spPr>
        <a:xfrm>
          <a:off x="375" y="650264"/>
          <a:ext cx="1806566" cy="2027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Mathematically sound pseudopotentials;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Analytical representation of potentials;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Enhanced sampling;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kern="1200" dirty="0"/>
            <a:t>Resolution-of-the-identity (RI);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kern="1200" dirty="0"/>
            <a:t>Pair-natural orbital (PNO) expansion.</a:t>
          </a:r>
        </a:p>
      </dsp:txBody>
      <dsp:txXfrm>
        <a:off x="375" y="650264"/>
        <a:ext cx="1806566" cy="2027282"/>
      </dsp:txXfrm>
    </dsp:sp>
    <dsp:sp modelId="{0433AC57-FB2E-4B91-925E-5E7C12DEEC7C}">
      <dsp:nvSpPr>
        <dsp:cNvPr id="0" name=""/>
        <dsp:cNvSpPr/>
      </dsp:nvSpPr>
      <dsp:spPr>
        <a:xfrm>
          <a:off x="2044955" y="209531"/>
          <a:ext cx="1806566" cy="440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68000"/>
            <a:buFont typeface="Courier New" pitchFamily="49" charset="0"/>
            <a:buNone/>
          </a:pPr>
          <a:r>
            <a:rPr lang="en-CA" sz="1000" kern="1200" dirty="0"/>
            <a:t>Redefinition of mathematical concepts:</a:t>
          </a:r>
        </a:p>
      </dsp:txBody>
      <dsp:txXfrm>
        <a:off x="2044955" y="209531"/>
        <a:ext cx="1806566" cy="440733"/>
      </dsp:txXfrm>
    </dsp:sp>
    <dsp:sp modelId="{3A2C1821-BE20-4054-BC97-F1D086188D12}">
      <dsp:nvSpPr>
        <dsp:cNvPr id="0" name=""/>
        <dsp:cNvSpPr/>
      </dsp:nvSpPr>
      <dsp:spPr>
        <a:xfrm>
          <a:off x="2044955" y="650264"/>
          <a:ext cx="1806566" cy="2027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Rare events;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Steric effects;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Electronic effects and partial charges;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Solution of DFT inconsistencies;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Covalent vs. noncovalent interaction.</a:t>
          </a:r>
        </a:p>
      </dsp:txBody>
      <dsp:txXfrm>
        <a:off x="2044955" y="650264"/>
        <a:ext cx="1806566" cy="2027282"/>
      </dsp:txXfrm>
    </dsp:sp>
    <dsp:sp modelId="{5DB1F0EB-DAC7-42A8-B6DC-B20CBDAF206A}">
      <dsp:nvSpPr>
        <dsp:cNvPr id="0" name=""/>
        <dsp:cNvSpPr/>
      </dsp:nvSpPr>
      <dsp:spPr>
        <a:xfrm>
          <a:off x="4078280" y="209531"/>
          <a:ext cx="1806566" cy="440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68000"/>
            <a:buFont typeface="Courier New" pitchFamily="49" charset="0"/>
            <a:buNone/>
          </a:pPr>
          <a:r>
            <a:rPr lang="en-CA" sz="1000" kern="1200" dirty="0"/>
            <a:t>Current formalism:</a:t>
          </a:r>
        </a:p>
      </dsp:txBody>
      <dsp:txXfrm>
        <a:off x="4078280" y="209531"/>
        <a:ext cx="1806566" cy="440733"/>
      </dsp:txXfrm>
    </dsp:sp>
    <dsp:sp modelId="{86C3950B-B063-4487-857D-04DB0A6B67A4}">
      <dsp:nvSpPr>
        <dsp:cNvPr id="0" name=""/>
        <dsp:cNvSpPr/>
      </dsp:nvSpPr>
      <dsp:spPr>
        <a:xfrm>
          <a:off x="4078280" y="650264"/>
          <a:ext cx="1806566" cy="2027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kern="1200" dirty="0">
              <a:solidFill>
                <a:schemeClr val="tx1"/>
              </a:solidFill>
            </a:rPr>
            <a:t>Semiempirical Molecular Orbital theory (SMO)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kern="1200" dirty="0">
              <a:solidFill>
                <a:schemeClr val="tx1"/>
              </a:solidFill>
            </a:rPr>
            <a:t>Low-cost DFT;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kern="1200" dirty="0">
              <a:solidFill>
                <a:schemeClr val="tx1"/>
              </a:solidFill>
            </a:rPr>
            <a:t>Wavefunction Theory (WFT) solution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000" kern="1200" dirty="0">
              <a:solidFill>
                <a:schemeClr val="tx1"/>
              </a:solidFill>
            </a:rPr>
            <a:t>Approximate Full Configuration Interaction (FCI) in Quantum Computers.</a:t>
          </a:r>
        </a:p>
      </dsp:txBody>
      <dsp:txXfrm>
        <a:off x="4078280" y="650264"/>
        <a:ext cx="1806566" cy="2027282"/>
      </dsp:txXfrm>
    </dsp:sp>
    <dsp:sp modelId="{6F567C4F-1F41-4408-8059-89C5AEC5EA6A}">
      <dsp:nvSpPr>
        <dsp:cNvPr id="0" name=""/>
        <dsp:cNvSpPr/>
      </dsp:nvSpPr>
      <dsp:spPr>
        <a:xfrm>
          <a:off x="6117233" y="209531"/>
          <a:ext cx="1806566" cy="440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68000"/>
            <a:buFont typeface="Courier New" pitchFamily="49" charset="0"/>
            <a:buNone/>
          </a:pPr>
          <a:r>
            <a:rPr lang="en-CA" sz="1000" kern="1200" dirty="0"/>
            <a:t>Unification of potentials:</a:t>
          </a:r>
        </a:p>
      </dsp:txBody>
      <dsp:txXfrm>
        <a:off x="6117233" y="209531"/>
        <a:ext cx="1806566" cy="440733"/>
      </dsp:txXfrm>
    </dsp:sp>
    <dsp:sp modelId="{F683D14B-6B01-46B9-A455-25B4176C3E7F}">
      <dsp:nvSpPr>
        <dsp:cNvPr id="0" name=""/>
        <dsp:cNvSpPr/>
      </dsp:nvSpPr>
      <dsp:spPr>
        <a:xfrm>
          <a:off x="6117233" y="650264"/>
          <a:ext cx="1806566" cy="2027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Unification of coarse-grained potentials;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Standardization of Force Field (FF) potentials;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68000"/>
            <a:buFont typeface="Arial" pitchFamily="34" charset="0"/>
            <a:buChar char="•"/>
          </a:pPr>
          <a:r>
            <a:rPr lang="en-CA" sz="1000" kern="1200" dirty="0"/>
            <a:t>Machine-Learning (ML) for FF restrains</a:t>
          </a:r>
        </a:p>
      </dsp:txBody>
      <dsp:txXfrm>
        <a:off x="6117233" y="650264"/>
        <a:ext cx="1806566" cy="202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B26DF-36F6-4B71-8541-12DC6F27E208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D49FE-50CB-4EAB-A626-FADF8E64286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75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D49FE-50CB-4EAB-A626-FADF8E64286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70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D49FE-50CB-4EAB-A626-FADF8E64286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58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“Oak Ridge National Laboratory, with more than 27,000 NVIDIA GPUs and 9,000 IBM Power9 CPUs—was used to explore SARS-CoV-2 virus inhibitors among more than 8,000 compounds. Such simulations were conducted in just a few days, with 77 compound candidates found.”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49FE-50CB-4EAB-A626-FADF8E64286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60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“Oak Ridge National Laboratory, with more than 27,000 NVIDIA GPUs and 9,000 IBM Power9 CPUs—was used to explore SARS-CoV-2 virus inhibitors among more than 8,000 compounds. Such simulations were conducted in just a few days, with 77 compound candidates found.”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49FE-50CB-4EAB-A626-FADF8E64286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73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3886789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460501"/>
            <a:ext cx="7772400" cy="152480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009673"/>
            <a:ext cx="7772400" cy="999753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127500"/>
            <a:ext cx="9147765" cy="1593407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546735-80FE-4686-909E-F14B5BC3B2F5}" type="datetime1">
              <a:rPr lang="pt-BR" smtClean="0"/>
              <a:t>06/07/2022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34441"/>
            <a:ext cx="8229600" cy="3655059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994E-7C7E-4A23-8E1D-85A16D939AC3}" type="datetime1">
              <a:rPr lang="pt-BR" smtClean="0"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28867"/>
            <a:ext cx="1777470" cy="4660634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324600" cy="466063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1A63-E992-47A0-BBFD-36083536FBAF}" type="datetime1">
              <a:rPr lang="pt-BR" smtClean="0"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7860-7562-4DC1-9A89-BDDE84893C74}" type="datetime1">
              <a:rPr lang="pt-BR" smtClean="0"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883093"/>
            <a:ext cx="7772400" cy="15240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443093"/>
            <a:ext cx="4572000" cy="1212407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4C10-B297-48FC-B1A4-C154F6D1663B}" type="datetime1">
              <a:rPr lang="pt-BR" smtClean="0"/>
              <a:t>06/07/2022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2504560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2504560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BFC6-C39C-44F0-8299-02E91BF7C605}" type="datetime1">
              <a:rPr lang="pt-BR" smtClean="0"/>
              <a:t>06/07/2022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4508500"/>
            <a:ext cx="4040188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4508500"/>
            <a:ext cx="4041775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203579"/>
            <a:ext cx="4040188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203579"/>
            <a:ext cx="4041775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0A4-CF8E-403C-874F-D79216127981}" type="datetime1">
              <a:rPr lang="pt-BR" smtClean="0"/>
              <a:t>06/07/2022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2389-DEF6-4246-8C88-C9FB0F9DB122}" type="datetime1">
              <a:rPr lang="pt-BR" smtClean="0"/>
              <a:t>06/07/2022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715E-A8CE-473D-80BD-C0CCF1D88495}" type="datetime1">
              <a:rPr lang="pt-BR" smtClean="0"/>
              <a:t>06/07/2022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064000"/>
            <a:ext cx="7481776" cy="3810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4462585"/>
            <a:ext cx="3974592" cy="7620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7479792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5339953"/>
            <a:ext cx="1920240" cy="304800"/>
          </a:xfrm>
        </p:spPr>
        <p:txBody>
          <a:bodyPr/>
          <a:lstStyle/>
          <a:p>
            <a:fld id="{7B34D4E5-D45F-478B-AD45-B00614FE7673}" type="datetime1">
              <a:rPr lang="pt-BR" smtClean="0"/>
              <a:t>06/07/2022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4536169"/>
            <a:ext cx="7162800" cy="540193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58307"/>
            <a:ext cx="8686800" cy="3657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F813B-2F2B-4F97-A56E-66C75DCD135D}" type="datetime1">
              <a:rPr lang="pt-BR" smtClean="0"/>
              <a:t>06/07/2022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3" y="5339954"/>
            <a:ext cx="2350681" cy="3042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054269"/>
            <a:ext cx="8075432" cy="46889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4954114"/>
            <a:ext cx="4940624" cy="767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4949176"/>
            <a:ext cx="3690451" cy="777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4826044"/>
            <a:ext cx="3402314" cy="900723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4823115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157033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157033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4954114"/>
            <a:ext cx="4940624" cy="767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4949176"/>
            <a:ext cx="3690451" cy="777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4826044"/>
            <a:ext cx="3402314" cy="900723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4823115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7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5339953"/>
            <a:ext cx="192024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9D82CF-4541-4D3B-A035-2CDF0F79E355}" type="datetime1">
              <a:rPr lang="pt-BR" smtClean="0"/>
              <a:t>06/07/2022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3" y="5339954"/>
            <a:ext cx="2350681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5339954"/>
            <a:ext cx="365760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663D09-025E-42ED-9E9E-7ACF63C9AE3B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6.png"/><Relationship Id="rId10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9348"/>
            <a:ext cx="7772400" cy="1524801"/>
          </a:xfrm>
        </p:spPr>
        <p:txBody>
          <a:bodyPr>
            <a:normAutofit fontScale="90000"/>
          </a:bodyPr>
          <a:lstStyle/>
          <a:p>
            <a:r>
              <a:rPr lang="en-CA" dirty="0"/>
              <a:t>Perspectives: what the future holds for 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3217540"/>
            <a:ext cx="7342584" cy="999753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Ph.D. Student Gabriel Pereira da Costa</a:t>
            </a:r>
          </a:p>
          <a:p>
            <a:r>
              <a:rPr lang="pt-BR" dirty="0"/>
              <a:t>University of Alberta</a:t>
            </a:r>
          </a:p>
          <a:p>
            <a:endParaRPr lang="pt-BR" dirty="0"/>
          </a:p>
          <a:p>
            <a:r>
              <a:rPr lang="pt-BR" dirty="0"/>
              <a:t>Supervisors: Dr. Phillip Choi and Dr. Stanislav Stoyanov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0"/>
            <a:ext cx="9132889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5868144" y="1234440"/>
            <a:ext cx="2818656" cy="4287356"/>
          </a:xfrm>
        </p:spPr>
        <p:txBody>
          <a:bodyPr>
            <a:normAutofit lnSpcReduction="10000"/>
          </a:bodyPr>
          <a:lstStyle/>
          <a:p>
            <a:r>
              <a:rPr lang="pt-BR" sz="1600" dirty="0"/>
              <a:t>a: </a:t>
            </a:r>
            <a:r>
              <a:rPr lang="pt-BR" sz="1600" dirty="0" err="1"/>
              <a:t>AlphaFold</a:t>
            </a:r>
            <a:r>
              <a:rPr lang="pt-BR" sz="1600" dirty="0"/>
              <a:t> workflow</a:t>
            </a:r>
          </a:p>
          <a:p>
            <a:pPr lvl="1"/>
            <a:r>
              <a:rPr lang="pt-BR" sz="1200" dirty="0" err="1"/>
              <a:t>Deep</a:t>
            </a:r>
            <a:r>
              <a:rPr lang="pt-BR" sz="1200" dirty="0"/>
              <a:t> neural networks </a:t>
            </a:r>
            <a:r>
              <a:rPr lang="pt-BR" sz="1200" dirty="0" err="1"/>
              <a:t>trained</a:t>
            </a:r>
            <a:r>
              <a:rPr lang="pt-BR" sz="1200" dirty="0"/>
              <a:t> </a:t>
            </a:r>
            <a:r>
              <a:rPr lang="pt-BR" sz="1200" dirty="0" err="1"/>
              <a:t>with</a:t>
            </a:r>
            <a:r>
              <a:rPr lang="pt-BR" sz="1200" dirty="0"/>
              <a:t> </a:t>
            </a:r>
            <a:r>
              <a:rPr lang="pt-BR" sz="1200" dirty="0" err="1"/>
              <a:t>structures</a:t>
            </a:r>
            <a:r>
              <a:rPr lang="pt-BR" sz="1200" dirty="0"/>
              <a:t> </a:t>
            </a:r>
            <a:r>
              <a:rPr lang="pt-BR" sz="1200" dirty="0" err="1"/>
              <a:t>from</a:t>
            </a:r>
            <a:r>
              <a:rPr lang="pt-BR" sz="1200" dirty="0"/>
              <a:t> </a:t>
            </a:r>
            <a:r>
              <a:rPr lang="pt-BR" sz="1200" dirty="0" err="1"/>
              <a:t>Protein</a:t>
            </a:r>
            <a:r>
              <a:rPr lang="pt-BR" sz="1200" dirty="0"/>
              <a:t> Data </a:t>
            </a:r>
            <a:r>
              <a:rPr lang="pt-BR" sz="1200" dirty="0" err="1"/>
              <a:t>Bank</a:t>
            </a:r>
            <a:endParaRPr lang="pt-BR" sz="1200" dirty="0"/>
          </a:p>
          <a:p>
            <a:endParaRPr lang="pt-BR" sz="1600" dirty="0"/>
          </a:p>
          <a:p>
            <a:r>
              <a:rPr lang="pt-BR" sz="1600" dirty="0"/>
              <a:t>b: RNA </a:t>
            </a:r>
            <a:r>
              <a:rPr lang="pt-BR" sz="1600" dirty="0" err="1"/>
              <a:t>mesoscale</a:t>
            </a:r>
            <a:r>
              <a:rPr lang="pt-BR" sz="1600" dirty="0"/>
              <a:t> </a:t>
            </a:r>
            <a:r>
              <a:rPr lang="pt-BR" sz="1600" dirty="0" err="1"/>
              <a:t>modeling</a:t>
            </a:r>
            <a:endParaRPr lang="pt-BR" sz="1600" dirty="0"/>
          </a:p>
          <a:p>
            <a:pPr lvl="1"/>
            <a:r>
              <a:rPr lang="en-US" sz="1200" dirty="0"/>
              <a:t>Target residues for drugs or gene editing in SARS-2-CoV </a:t>
            </a:r>
            <a:r>
              <a:rPr lang="en-US" sz="1200" dirty="0" err="1"/>
              <a:t>frameshifting</a:t>
            </a:r>
            <a:r>
              <a:rPr lang="en-US" sz="1200" dirty="0"/>
              <a:t> element</a:t>
            </a:r>
            <a:endParaRPr lang="pt-BR" sz="1200" dirty="0"/>
          </a:p>
          <a:p>
            <a:endParaRPr lang="pt-BR" sz="1600" dirty="0"/>
          </a:p>
          <a:p>
            <a:r>
              <a:rPr lang="pt-BR" sz="1600" dirty="0"/>
              <a:t>c: </a:t>
            </a:r>
            <a:r>
              <a:rPr lang="pt-BR" sz="1600" dirty="0" err="1"/>
              <a:t>Chromatin</a:t>
            </a:r>
            <a:r>
              <a:rPr lang="pt-BR" sz="1600" dirty="0"/>
              <a:t> </a:t>
            </a:r>
            <a:r>
              <a:rPr lang="pt-BR" sz="1600" dirty="0" err="1"/>
              <a:t>mesoscale</a:t>
            </a:r>
            <a:r>
              <a:rPr lang="pt-BR" sz="1600" dirty="0"/>
              <a:t> </a:t>
            </a:r>
            <a:r>
              <a:rPr lang="pt-BR" sz="1600" dirty="0" err="1"/>
              <a:t>modeling</a:t>
            </a:r>
            <a:endParaRPr lang="pt-BR" sz="1600" dirty="0"/>
          </a:p>
          <a:p>
            <a:pPr lvl="1"/>
            <a:r>
              <a:rPr lang="en-US" sz="1200" i="1" dirty="0"/>
              <a:t>HOXC</a:t>
            </a:r>
            <a:r>
              <a:rPr lang="en-US" sz="1200" dirty="0"/>
              <a:t> </a:t>
            </a:r>
            <a:r>
              <a:rPr lang="en-US" sz="1200" dirty="0" err="1"/>
              <a:t>mesoscale</a:t>
            </a:r>
            <a:r>
              <a:rPr lang="en-US" sz="1200" dirty="0"/>
              <a:t> model at </a:t>
            </a:r>
            <a:r>
              <a:rPr lang="en-US" sz="1200" dirty="0" err="1"/>
              <a:t>nucleosome</a:t>
            </a:r>
            <a:r>
              <a:rPr lang="en-US" sz="1200" dirty="0"/>
              <a:t> resolution</a:t>
            </a:r>
            <a:endParaRPr lang="pt-BR" sz="1200" dirty="0"/>
          </a:p>
          <a:p>
            <a:endParaRPr lang="pt-BR" sz="1600" dirty="0"/>
          </a:p>
          <a:p>
            <a:r>
              <a:rPr lang="pt-BR" sz="1600" dirty="0"/>
              <a:t>d: </a:t>
            </a:r>
            <a:r>
              <a:rPr lang="pt-BR" sz="1600" dirty="0" err="1"/>
              <a:t>Cloud-computing</a:t>
            </a:r>
            <a:endParaRPr lang="pt-BR" sz="1600" dirty="0"/>
          </a:p>
          <a:p>
            <a:pPr lvl="1"/>
            <a:r>
              <a:rPr lang="pt-BR" sz="1200" dirty="0" err="1"/>
              <a:t>SARS-CoV</a:t>
            </a:r>
            <a:r>
              <a:rPr lang="pt-BR" sz="1200" dirty="0"/>
              <a:t>-2 </a:t>
            </a:r>
            <a:r>
              <a:rPr lang="pt-BR" sz="1200" dirty="0" err="1"/>
              <a:t>with</a:t>
            </a:r>
            <a:r>
              <a:rPr lang="pt-BR" sz="1200" dirty="0"/>
              <a:t> </a:t>
            </a:r>
            <a:r>
              <a:rPr lang="pt-BR" sz="1200" dirty="0" err="1"/>
              <a:t>bound</a:t>
            </a:r>
            <a:r>
              <a:rPr lang="pt-BR" sz="1200" dirty="0"/>
              <a:t> </a:t>
            </a:r>
            <a:r>
              <a:rPr lang="pt-BR" sz="1200" dirty="0" err="1"/>
              <a:t>ligands</a:t>
            </a:r>
            <a:endParaRPr lang="pt-BR" sz="1200" dirty="0"/>
          </a:p>
          <a:p>
            <a:endParaRPr lang="pt-BR" sz="1600" dirty="0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Examples</a:t>
            </a:r>
            <a:endParaRPr lang="pt-BR" dirty="0"/>
          </a:p>
        </p:txBody>
      </p:sp>
      <p:pic>
        <p:nvPicPr>
          <p:cNvPr id="1026" name="Picture 2" descr="Fig.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7340"/>
            <a:ext cx="4896544" cy="3925557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306594" y="1155730"/>
            <a:ext cx="541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/>
              <a:t>Applications of </a:t>
            </a:r>
            <a:r>
              <a:rPr lang="en-CA" sz="1000" b="1" dirty="0" err="1"/>
              <a:t>biomolecular</a:t>
            </a:r>
            <a:r>
              <a:rPr lang="en-CA" sz="1000" b="1" dirty="0"/>
              <a:t> modeling made possible by technology advances²</a:t>
            </a: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10</a:t>
            </a:fld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040264" y="5419591"/>
            <a:ext cx="35317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err="1"/>
              <a:t>Schlick</a:t>
            </a:r>
            <a:r>
              <a:rPr lang="pt-BR" sz="1000" dirty="0"/>
              <a:t>, T. </a:t>
            </a:r>
            <a:r>
              <a:rPr lang="pt-BR" sz="1000" i="1" dirty="0" err="1"/>
              <a:t>et</a:t>
            </a:r>
            <a:r>
              <a:rPr lang="pt-BR" sz="1000" i="1" dirty="0"/>
              <a:t> al.</a:t>
            </a:r>
            <a:r>
              <a:rPr lang="pt-BR" sz="1000" dirty="0"/>
              <a:t> </a:t>
            </a:r>
            <a:r>
              <a:rPr lang="pt-BR" sz="1000" i="1" dirty="0"/>
              <a:t>Nat. </a:t>
            </a:r>
            <a:r>
              <a:rPr lang="pt-BR" sz="1000" i="1" dirty="0" err="1"/>
              <a:t>Comput</a:t>
            </a:r>
            <a:r>
              <a:rPr lang="pt-BR" sz="1000" i="1" dirty="0"/>
              <a:t>. Sci. </a:t>
            </a:r>
            <a:r>
              <a:rPr lang="pt-BR" sz="1000" dirty="0"/>
              <a:t>1, 321–331 (2021)</a:t>
            </a:r>
            <a:endParaRPr lang="pt-BR" sz="10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else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expect</a:t>
            </a:r>
            <a:r>
              <a:rPr lang="pt-BR" dirty="0"/>
              <a:t> to compute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9EDE2965-60D4-5385-75BD-73EC20F4CBC1}"/>
              </a:ext>
            </a:extLst>
          </p:cNvPr>
          <p:cNvSpPr txBox="1">
            <a:spLocks/>
          </p:cNvSpPr>
          <p:nvPr/>
        </p:nvSpPr>
        <p:spPr>
          <a:xfrm>
            <a:off x="457200" y="1234440"/>
            <a:ext cx="4038600" cy="37716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sz="1600" dirty="0"/>
              <a:t>Nuclear dynamics:</a:t>
            </a:r>
          </a:p>
          <a:p>
            <a:pPr lvl="1"/>
            <a:r>
              <a:rPr lang="en-CA" sz="1200" dirty="0"/>
              <a:t>Non-Born-Oppenheimer algorithms:</a:t>
            </a:r>
          </a:p>
          <a:p>
            <a:pPr lvl="2">
              <a:buClr>
                <a:schemeClr val="accent1"/>
              </a:buClr>
            </a:pPr>
            <a:r>
              <a:rPr lang="en-CA" sz="1200" dirty="0"/>
              <a:t>Tunneling;</a:t>
            </a:r>
          </a:p>
          <a:p>
            <a:pPr lvl="2">
              <a:buClr>
                <a:schemeClr val="accent1"/>
              </a:buClr>
            </a:pPr>
            <a:r>
              <a:rPr lang="en-CA" sz="1200" dirty="0"/>
              <a:t>Spectroscopies;</a:t>
            </a:r>
          </a:p>
          <a:p>
            <a:pPr lvl="2">
              <a:buClr>
                <a:schemeClr val="accent1"/>
              </a:buClr>
            </a:pPr>
            <a:r>
              <a:rPr lang="en-CA" sz="1200" dirty="0"/>
              <a:t>Electronic and optical properties.</a:t>
            </a:r>
          </a:p>
          <a:p>
            <a:pPr lvl="1"/>
            <a:endParaRPr lang="en-CA" sz="1200" dirty="0"/>
          </a:p>
          <a:p>
            <a:r>
              <a:rPr lang="en-US" sz="1600" dirty="0"/>
              <a:t>Dynamics of rare events</a:t>
            </a:r>
          </a:p>
          <a:p>
            <a:pPr lvl="1"/>
            <a:r>
              <a:rPr lang="en-US" sz="1200" dirty="0"/>
              <a:t>Artificially enhancing probability to describe unbiased systems.</a:t>
            </a:r>
          </a:p>
          <a:p>
            <a:pPr lvl="1"/>
            <a:endParaRPr lang="en-US" sz="1200" dirty="0"/>
          </a:p>
          <a:p>
            <a:r>
              <a:rPr lang="en-CA" sz="1600" dirty="0"/>
              <a:t>Finding new paths and new reactions automatically:</a:t>
            </a:r>
          </a:p>
          <a:p>
            <a:pPr lvl="1"/>
            <a:r>
              <a:rPr lang="en-CA" sz="1200" dirty="0"/>
              <a:t>Inversion of computational vs. experimental priority.</a:t>
            </a:r>
          </a:p>
          <a:p>
            <a:endParaRPr lang="en-CA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73DB54-0474-BC6E-7F2C-C506FE9E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70" y="1419763"/>
            <a:ext cx="1927063" cy="384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2A0634-9D68-BA2E-50BB-37CCAB2FA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235" y="1748248"/>
            <a:ext cx="2380902" cy="300230"/>
          </a:xfrm>
          <a:prstGeom prst="rect">
            <a:avLst/>
          </a:prstGeom>
        </p:spPr>
      </p:pic>
      <p:sp>
        <p:nvSpPr>
          <p:cNvPr id="15" name="CaixaDeTexto 5">
            <a:extLst>
              <a:ext uri="{FF2B5EF4-FFF2-40B4-BE49-F238E27FC236}">
                <a16:creationId xmlns:a16="http://schemas.microsoft.com/office/drawing/2014/main" id="{53F70310-72FF-8B14-738C-1F31731BCE7D}"/>
              </a:ext>
            </a:extLst>
          </p:cNvPr>
          <p:cNvSpPr txBox="1"/>
          <p:nvPr/>
        </p:nvSpPr>
        <p:spPr>
          <a:xfrm>
            <a:off x="5389042" y="1305058"/>
            <a:ext cx="21387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Time-dependant Hartree-Fock:</a:t>
            </a:r>
            <a:endParaRPr lang="pt-BR" sz="1000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E0A315-690B-E0FA-A904-700239B77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760" b="22814"/>
          <a:stretch/>
        </p:blipFill>
        <p:spPr>
          <a:xfrm>
            <a:off x="5235804" y="2065412"/>
            <a:ext cx="2457704" cy="2360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436E2F-A328-6C97-DBD2-54EE5328A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571" y="2353444"/>
            <a:ext cx="3770344" cy="509694"/>
          </a:xfrm>
          <a:prstGeom prst="rect">
            <a:avLst/>
          </a:prstGeom>
        </p:spPr>
      </p:pic>
      <p:sp>
        <p:nvSpPr>
          <p:cNvPr id="22" name="CaixaDeTexto 5">
            <a:extLst>
              <a:ext uri="{FF2B5EF4-FFF2-40B4-BE49-F238E27FC236}">
                <a16:creationId xmlns:a16="http://schemas.microsoft.com/office/drawing/2014/main" id="{D055F0C5-4317-7784-94C8-4FF9ED019CB0}"/>
              </a:ext>
            </a:extLst>
          </p:cNvPr>
          <p:cNvSpPr txBox="1"/>
          <p:nvPr/>
        </p:nvSpPr>
        <p:spPr>
          <a:xfrm>
            <a:off x="4995017" y="5093733"/>
            <a:ext cx="3164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Ayik, S. </a:t>
            </a:r>
            <a:r>
              <a:rPr lang="pt-BR" sz="1000" i="1" dirty="0"/>
              <a:t>et al.</a:t>
            </a:r>
            <a:r>
              <a:rPr lang="pt-BR" sz="1000" dirty="0"/>
              <a:t> </a:t>
            </a:r>
            <a:r>
              <a:rPr lang="pt-BR" sz="1000" i="1" dirty="0"/>
              <a:t>Phys. Lett. B </a:t>
            </a:r>
            <a:r>
              <a:rPr lang="pt-BR" sz="1000" dirty="0"/>
              <a:t>658, 174-179 (2008)</a:t>
            </a:r>
            <a:endParaRPr lang="pt-BR" sz="1000" i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D79AEAC-FD5F-8C83-82C8-ADAA89F6C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2945256"/>
            <a:ext cx="1739994" cy="3457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58283A-A300-6943-3213-6FBB708D2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529" y="3232488"/>
            <a:ext cx="2221751" cy="3230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E0D6-309E-81C0-7B72-8545F0747E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631" y="3478534"/>
            <a:ext cx="2352109" cy="4590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2F22A1-A7C7-0E48-60CD-7451B16D0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0770" y="3865612"/>
            <a:ext cx="1774000" cy="4364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281F62-FAAE-25E9-7D9D-612A7ACF5F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704" y="4242998"/>
            <a:ext cx="3343962" cy="2097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73A00AB-85C3-3010-A2C6-1513BBFA47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5861" y="4499564"/>
            <a:ext cx="4063764" cy="4704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34440"/>
            <a:ext cx="4042792" cy="3771636"/>
          </a:xfrm>
        </p:spPr>
        <p:txBody>
          <a:bodyPr>
            <a:normAutofit/>
          </a:bodyPr>
          <a:lstStyle/>
          <a:p>
            <a:r>
              <a:rPr lang="en-CA" sz="1600" dirty="0"/>
              <a:t>Prediction of bulk properties from molecular level simulation</a:t>
            </a:r>
          </a:p>
          <a:p>
            <a:endParaRPr lang="en-CA" sz="1600" dirty="0"/>
          </a:p>
          <a:p>
            <a:r>
              <a:rPr lang="en-US" sz="1600" dirty="0"/>
              <a:t>Entropy calculation:</a:t>
            </a:r>
          </a:p>
          <a:p>
            <a:pPr lvl="1"/>
            <a:r>
              <a:rPr lang="en-US" sz="1200" dirty="0"/>
              <a:t>Zero-point vibrational energy;</a:t>
            </a:r>
          </a:p>
          <a:p>
            <a:pPr lvl="1"/>
            <a:r>
              <a:rPr lang="en-US" sz="1200" dirty="0"/>
              <a:t>Free solvation energy.</a:t>
            </a:r>
          </a:p>
          <a:p>
            <a:endParaRPr lang="en-US" sz="1600" dirty="0"/>
          </a:p>
          <a:p>
            <a:r>
              <a:rPr lang="en-CA" sz="1600" dirty="0"/>
              <a:t>Transport and non-equilibrium dynamics</a:t>
            </a:r>
          </a:p>
          <a:p>
            <a:pPr lvl="1"/>
            <a:r>
              <a:rPr lang="en-CA" sz="1200" dirty="0"/>
              <a:t>Combination of transport coefficients with spectral analysis of the fluxes;</a:t>
            </a:r>
          </a:p>
          <a:p>
            <a:pPr lvl="1"/>
            <a:r>
              <a:rPr lang="en-CA" sz="1200" dirty="0"/>
              <a:t>Phoretic phenomena (</a:t>
            </a:r>
            <a:r>
              <a:rPr lang="en-CA" sz="1200" dirty="0" err="1"/>
              <a:t>thermo</a:t>
            </a:r>
            <a:r>
              <a:rPr lang="en-CA" sz="1200" dirty="0"/>
              <a:t> and </a:t>
            </a:r>
            <a:r>
              <a:rPr lang="en-CA" sz="1200" dirty="0" err="1"/>
              <a:t>diffusiophoresis</a:t>
            </a:r>
            <a:r>
              <a:rPr lang="en-CA" sz="1200" dirty="0"/>
              <a:t>);</a:t>
            </a:r>
          </a:p>
          <a:p>
            <a:pPr lvl="1"/>
            <a:r>
              <a:rPr lang="en-CA" sz="1200" dirty="0"/>
              <a:t>Stochastic thermodynamics for large external perturbation.</a:t>
            </a:r>
          </a:p>
          <a:p>
            <a:pPr lvl="1"/>
            <a:endParaRPr lang="en-CA" sz="1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else</a:t>
            </a:r>
            <a:r>
              <a:rPr lang="pt-BR" dirty="0"/>
              <a:t> 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expect</a:t>
            </a:r>
            <a:r>
              <a:rPr lang="pt-BR" dirty="0"/>
              <a:t> to compute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12</a:t>
            </a:fld>
            <a:endParaRPr lang="pt-BR"/>
          </a:p>
        </p:txBody>
      </p:sp>
      <p:sp>
        <p:nvSpPr>
          <p:cNvPr id="5" name="CaixaDeTexto 5">
            <a:extLst>
              <a:ext uri="{FF2B5EF4-FFF2-40B4-BE49-F238E27FC236}">
                <a16:creationId xmlns:a16="http://schemas.microsoft.com/office/drawing/2014/main" id="{122B9CD9-B5B9-313A-5353-1D34B77B414F}"/>
              </a:ext>
            </a:extLst>
          </p:cNvPr>
          <p:cNvSpPr txBox="1"/>
          <p:nvPr/>
        </p:nvSpPr>
        <p:spPr>
          <a:xfrm>
            <a:off x="4860032" y="1291351"/>
            <a:ext cx="3693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Zero-point energy density associated with the free field:</a:t>
            </a:r>
            <a:endParaRPr lang="pt-BR" sz="1000" i="1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F961B79-BFDB-6E47-F4D6-755725C34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1356"/>
            <a:ext cx="4074112" cy="32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5">
            <a:extLst>
              <a:ext uri="{FF2B5EF4-FFF2-40B4-BE49-F238E27FC236}">
                <a16:creationId xmlns:a16="http://schemas.microsoft.com/office/drawing/2014/main" id="{72FE0CE6-DF62-ADC8-8690-B89EEDA53187}"/>
              </a:ext>
            </a:extLst>
          </p:cNvPr>
          <p:cNvSpPr txBox="1"/>
          <p:nvPr/>
        </p:nvSpPr>
        <p:spPr>
          <a:xfrm>
            <a:off x="5026005" y="4867533"/>
            <a:ext cx="336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Rahal, M. </a:t>
            </a:r>
            <a:r>
              <a:rPr lang="pt-BR" sz="1000" i="1" dirty="0"/>
              <a:t>et al. </a:t>
            </a:r>
            <a:r>
              <a:rPr lang="pt-BR" sz="1000" dirty="0"/>
              <a:t>In Modern</a:t>
            </a:r>
            <a:r>
              <a:rPr lang="en-US" sz="1000" dirty="0"/>
              <a:t> Spectroscopic Techniques and Applications</a:t>
            </a:r>
            <a:r>
              <a:rPr lang="pt-BR" sz="1000" dirty="0"/>
              <a:t> </a:t>
            </a:r>
            <a:r>
              <a:rPr lang="pt-BR" sz="1000" i="1" dirty="0"/>
              <a:t>IntechOpen </a:t>
            </a:r>
            <a:r>
              <a:rPr lang="pt-BR" sz="1000" dirty="0"/>
              <a:t>(2019)</a:t>
            </a:r>
            <a:endParaRPr lang="pt-BR" sz="10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Summary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13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951723" y="4873724"/>
            <a:ext cx="4084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err="1"/>
              <a:t>Grimme</a:t>
            </a:r>
            <a:r>
              <a:rPr lang="pt-BR" sz="1000" dirty="0"/>
              <a:t>, S. </a:t>
            </a:r>
            <a:r>
              <a:rPr lang="pt-BR" sz="1000" i="1" dirty="0" err="1"/>
              <a:t>et</a:t>
            </a:r>
            <a:r>
              <a:rPr lang="pt-BR" sz="1000" i="1" dirty="0"/>
              <a:t> al.</a:t>
            </a:r>
            <a:r>
              <a:rPr lang="pt-BR" sz="1000" dirty="0"/>
              <a:t> </a:t>
            </a:r>
            <a:r>
              <a:rPr lang="pt-BR" sz="1000" i="1" dirty="0" err="1"/>
              <a:t>Angew</a:t>
            </a:r>
            <a:r>
              <a:rPr lang="pt-BR" sz="1000" i="1" dirty="0"/>
              <a:t>. </a:t>
            </a:r>
            <a:r>
              <a:rPr lang="pt-BR" sz="1000" i="1" dirty="0" err="1"/>
              <a:t>Chem</a:t>
            </a:r>
            <a:r>
              <a:rPr lang="pt-BR" sz="1000" i="1" dirty="0"/>
              <a:t>. Int. Ed.</a:t>
            </a:r>
            <a:r>
              <a:rPr lang="pt-BR" sz="1000" dirty="0"/>
              <a:t> 57, 4170–4176 (2018)</a:t>
            </a:r>
            <a:endParaRPr lang="pt-BR" sz="1000" i="1" dirty="0"/>
          </a:p>
        </p:txBody>
      </p:sp>
      <p:sp>
        <p:nvSpPr>
          <p:cNvPr id="11" name="Espaço Reservado para Conteúdo 1">
            <a:extLst>
              <a:ext uri="{FF2B5EF4-FFF2-40B4-BE49-F238E27FC236}">
                <a16:creationId xmlns:a16="http://schemas.microsoft.com/office/drawing/2014/main" id="{EFFF0CAD-CF54-1A84-8284-61B6834C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3869927" cy="3771636"/>
          </a:xfrm>
        </p:spPr>
        <p:txBody>
          <a:bodyPr>
            <a:noAutofit/>
          </a:bodyPr>
          <a:lstStyle/>
          <a:p>
            <a:r>
              <a:rPr lang="en-CA" sz="1600" dirty="0"/>
              <a:t>Prof </a:t>
            </a:r>
            <a:r>
              <a:rPr lang="en-CA" sz="1600" dirty="0" err="1"/>
              <a:t>Grimme</a:t>
            </a:r>
            <a:r>
              <a:rPr lang="en-CA" sz="1600" dirty="0"/>
              <a:t> and Prof Schreiner’s Perspectives:¹</a:t>
            </a:r>
          </a:p>
          <a:p>
            <a:pPr lvl="1"/>
            <a:endParaRPr lang="en-CA" sz="1200" dirty="0"/>
          </a:p>
          <a:p>
            <a:pPr lvl="1"/>
            <a:r>
              <a:rPr lang="en-CA" sz="1200" dirty="0"/>
              <a:t>“Force Field speed” for full ab initio Molecular Dynamics;</a:t>
            </a:r>
          </a:p>
          <a:p>
            <a:pPr lvl="1"/>
            <a:endParaRPr lang="en-CA" sz="1200" dirty="0"/>
          </a:p>
          <a:p>
            <a:pPr lvl="1"/>
            <a:r>
              <a:rPr lang="en-CA" sz="1200" dirty="0"/>
              <a:t>Force Field replacement with Semiempirical Molecular Orbital/Low-cost DFT;</a:t>
            </a:r>
          </a:p>
          <a:p>
            <a:pPr lvl="1"/>
            <a:endParaRPr lang="en-CA" sz="1200" dirty="0"/>
          </a:p>
          <a:p>
            <a:pPr lvl="1"/>
            <a:r>
              <a:rPr lang="en-CA" sz="1200" dirty="0"/>
              <a:t>Polarizable FF and Machine-Learning FF for large biological systems and coarse-graining approaches;</a:t>
            </a:r>
          </a:p>
          <a:p>
            <a:pPr lvl="1"/>
            <a:endParaRPr lang="en-CA" sz="1200" dirty="0"/>
          </a:p>
          <a:p>
            <a:pPr lvl="1"/>
            <a:r>
              <a:rPr lang="en-CA" sz="1200" dirty="0"/>
              <a:t>Accessible WFT solution with Quantum Computers and interchange with DFT.</a:t>
            </a:r>
          </a:p>
          <a:p>
            <a:pPr lvl="1"/>
            <a:endParaRPr lang="en-CA" sz="1200" dirty="0"/>
          </a:p>
        </p:txBody>
      </p:sp>
      <p:pic>
        <p:nvPicPr>
          <p:cNvPr id="12" name="Picture 7" descr="C:\Users\gabri\Downloads\anie201709943-fig-0001-m.jpg">
            <a:extLst>
              <a:ext uri="{FF2B5EF4-FFF2-40B4-BE49-F238E27FC236}">
                <a16:creationId xmlns:a16="http://schemas.microsoft.com/office/drawing/2014/main" id="{26C736B8-ECED-87AB-69D8-C8CF99E5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73324"/>
            <a:ext cx="386992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Grimme, S., &amp; Schreiner, P. R. Computational chemistry: the fate of current methods and future challenges. </a:t>
            </a:r>
            <a:r>
              <a:rPr lang="en-US" i="1" dirty="0" err="1"/>
              <a:t>Angew</a:t>
            </a:r>
            <a:r>
              <a:rPr lang="en-US" i="1" dirty="0"/>
              <a:t>. Chem. Int. Ed.</a:t>
            </a:r>
            <a:r>
              <a:rPr lang="en-US" dirty="0"/>
              <a:t> </a:t>
            </a:r>
            <a:r>
              <a:rPr lang="en-US" b="1" dirty="0"/>
              <a:t>57</a:t>
            </a:r>
            <a:r>
              <a:rPr lang="en-US" dirty="0"/>
              <a:t>, 4170-4176 (2018).</a:t>
            </a:r>
            <a:endParaRPr lang="pt-BR" dirty="0"/>
          </a:p>
          <a:p>
            <a:endParaRPr lang="en-US" dirty="0"/>
          </a:p>
          <a:p>
            <a:r>
              <a:rPr lang="en-US" dirty="0" err="1"/>
              <a:t>Schlick</a:t>
            </a:r>
            <a:r>
              <a:rPr lang="en-US" dirty="0"/>
              <a:t>, T., Portillo-Ledesma, S. Biomolecular modeling thrives in the age of technology. </a:t>
            </a:r>
            <a:r>
              <a:rPr lang="en-US" i="1" dirty="0"/>
              <a:t>Nat. </a:t>
            </a:r>
            <a:r>
              <a:rPr lang="en-US" i="1" dirty="0" err="1"/>
              <a:t>Comput</a:t>
            </a:r>
            <a:r>
              <a:rPr lang="en-US" i="1" dirty="0"/>
              <a:t>. Sci.</a:t>
            </a:r>
            <a:r>
              <a:rPr lang="en-US" dirty="0"/>
              <a:t> </a:t>
            </a:r>
            <a:r>
              <a:rPr lang="en-US" b="1" dirty="0"/>
              <a:t>1, </a:t>
            </a:r>
            <a:r>
              <a:rPr lang="en-US" dirty="0"/>
              <a:t>321–331 (2021). </a:t>
            </a:r>
          </a:p>
          <a:p>
            <a:endParaRPr lang="en-US" dirty="0"/>
          </a:p>
          <a:p>
            <a:r>
              <a:rPr lang="en-US" dirty="0" err="1"/>
              <a:t>Cances</a:t>
            </a:r>
            <a:r>
              <a:rPr lang="en-US" dirty="0"/>
              <a:t>, E., Le Bris, C., &amp; Lions, P. L. Molecular simulation and related topics: some open mathematical problems. </a:t>
            </a:r>
            <a:r>
              <a:rPr lang="en-US" i="1" dirty="0"/>
              <a:t>Nonlinearity</a:t>
            </a:r>
            <a:r>
              <a:rPr lang="en-US" dirty="0"/>
              <a:t>, </a:t>
            </a:r>
            <a:r>
              <a:rPr lang="en-US" b="1" dirty="0"/>
              <a:t>21</a:t>
            </a:r>
            <a:r>
              <a:rPr lang="en-US" dirty="0"/>
              <a:t>, T165 (2008).</a:t>
            </a:r>
          </a:p>
          <a:p>
            <a:endParaRPr lang="en-US" dirty="0"/>
          </a:p>
          <a:p>
            <a:r>
              <a:rPr lang="en-US" dirty="0" err="1"/>
              <a:t>Ciccotti</a:t>
            </a:r>
            <a:r>
              <a:rPr lang="en-US" dirty="0"/>
              <a:t>, G., </a:t>
            </a:r>
            <a:r>
              <a:rPr lang="en-US" dirty="0" err="1"/>
              <a:t>Dellago</a:t>
            </a:r>
            <a:r>
              <a:rPr lang="en-US" dirty="0"/>
              <a:t>, C., </a:t>
            </a:r>
            <a:r>
              <a:rPr lang="en-US" dirty="0" err="1"/>
              <a:t>Ferrario</a:t>
            </a:r>
            <a:r>
              <a:rPr lang="en-US" dirty="0"/>
              <a:t>, M. </a:t>
            </a:r>
            <a:r>
              <a:rPr lang="en-US" i="1" dirty="0"/>
              <a:t>et al.</a:t>
            </a:r>
            <a:r>
              <a:rPr lang="en-US" dirty="0"/>
              <a:t> Molecular simulations: past, present, and future (a Topical Issue in EPJB). </a:t>
            </a:r>
            <a:r>
              <a:rPr lang="en-US" i="1" dirty="0"/>
              <a:t>Eur. Phys. J. B</a:t>
            </a:r>
            <a:r>
              <a:rPr lang="en-US" dirty="0"/>
              <a:t> </a:t>
            </a:r>
            <a:r>
              <a:rPr lang="en-US" b="1" dirty="0"/>
              <a:t>95, </a:t>
            </a:r>
            <a:r>
              <a:rPr lang="en-US" dirty="0"/>
              <a:t>3 (2022). </a:t>
            </a:r>
          </a:p>
          <a:p>
            <a:endParaRPr lang="en-US" dirty="0"/>
          </a:p>
          <a:p>
            <a:r>
              <a:rPr lang="en-US" dirty="0" err="1"/>
              <a:t>Dral</a:t>
            </a:r>
            <a:r>
              <a:rPr lang="en-US" dirty="0"/>
              <a:t>, P. O. Quantum chemistry in the age of machine learning. </a:t>
            </a:r>
            <a:r>
              <a:rPr lang="en-US" i="1" dirty="0"/>
              <a:t>J. Phys. Chem.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 </a:t>
            </a:r>
            <a:r>
              <a:rPr lang="en-US" b="1" dirty="0"/>
              <a:t>11</a:t>
            </a:r>
            <a:r>
              <a:rPr lang="en-US" dirty="0"/>
              <a:t>, 2336-2347 (2020).</a:t>
            </a:r>
          </a:p>
          <a:p>
            <a:endParaRPr lang="en-US" dirty="0"/>
          </a:p>
          <a:p>
            <a:r>
              <a:rPr lang="en-US" dirty="0"/>
              <a:t>Bernal, D. E., </a:t>
            </a:r>
            <a:r>
              <a:rPr lang="en-US" dirty="0" err="1"/>
              <a:t>Ajagekar</a:t>
            </a:r>
            <a:r>
              <a:rPr lang="en-US" dirty="0"/>
              <a:t>, A., Harwood, S. M., </a:t>
            </a:r>
            <a:r>
              <a:rPr lang="en-US" dirty="0" err="1"/>
              <a:t>Stober</a:t>
            </a:r>
            <a:r>
              <a:rPr lang="en-US" dirty="0"/>
              <a:t>, S. T., </a:t>
            </a:r>
            <a:r>
              <a:rPr lang="en-US" dirty="0" err="1"/>
              <a:t>Trenev</a:t>
            </a:r>
            <a:r>
              <a:rPr lang="en-US" dirty="0"/>
              <a:t>, D., &amp; You, F. Perspectives of quantum computing for chemical engineering. </a:t>
            </a:r>
            <a:r>
              <a:rPr lang="en-US" i="1" dirty="0" err="1"/>
              <a:t>AIChE</a:t>
            </a:r>
            <a:r>
              <a:rPr lang="en-US" i="1" dirty="0"/>
              <a:t> Journal</a:t>
            </a:r>
            <a:r>
              <a:rPr lang="en-US" dirty="0"/>
              <a:t>, </a:t>
            </a:r>
            <a:r>
              <a:rPr lang="en-US" b="1" dirty="0"/>
              <a:t>68</a:t>
            </a:r>
            <a:r>
              <a:rPr lang="en-US" dirty="0"/>
              <a:t>(6), e17651 (2022). </a:t>
            </a:r>
          </a:p>
          <a:p>
            <a:endParaRPr lang="en-US" dirty="0"/>
          </a:p>
          <a:p>
            <a:r>
              <a:rPr lang="en-US" dirty="0" err="1"/>
              <a:t>Ayik</a:t>
            </a:r>
            <a:r>
              <a:rPr lang="en-US" dirty="0"/>
              <a:t>, S. A stochastic mean-field approach for nuclear dynamics. </a:t>
            </a:r>
            <a:r>
              <a:rPr lang="en-US" i="1" dirty="0"/>
              <a:t>Phys. Lett. B</a:t>
            </a:r>
            <a:r>
              <a:rPr lang="en-US" dirty="0"/>
              <a:t>, </a:t>
            </a:r>
            <a:r>
              <a:rPr lang="en-US" b="1" dirty="0"/>
              <a:t>658</a:t>
            </a:r>
            <a:r>
              <a:rPr lang="en-US" dirty="0"/>
              <a:t>(4), 174-179 (2008).</a:t>
            </a:r>
          </a:p>
          <a:p>
            <a:endParaRPr lang="en-US" dirty="0"/>
          </a:p>
          <a:p>
            <a:r>
              <a:rPr lang="en-US" dirty="0"/>
              <a:t>Rahal, M., &amp; </a:t>
            </a:r>
            <a:r>
              <a:rPr lang="en-US" dirty="0" err="1"/>
              <a:t>Hajbi</a:t>
            </a:r>
            <a:r>
              <a:rPr lang="en-US" dirty="0"/>
              <a:t>, A. E. Vibrational Zero-Point Energy of Organosilicon Compounds. In M. Khan, G. M. d.  Nascimento, &amp; M. El-</a:t>
            </a:r>
            <a:r>
              <a:rPr lang="en-US" dirty="0" err="1"/>
              <a:t>Azazy</a:t>
            </a:r>
            <a:r>
              <a:rPr lang="en-US" dirty="0"/>
              <a:t> (Eds.), Modern Spectroscopic Techniques and Applications. </a:t>
            </a:r>
            <a:r>
              <a:rPr lang="en-US" dirty="0" err="1"/>
              <a:t>IntechOpen</a:t>
            </a:r>
            <a:r>
              <a:rPr lang="en-US" dirty="0"/>
              <a:t>. (2019).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14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References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755576" y="2713484"/>
            <a:ext cx="6980312" cy="1440160"/>
          </a:xfrm>
        </p:spPr>
        <p:txBody>
          <a:bodyPr>
            <a:noAutofit/>
          </a:bodyPr>
          <a:lstStyle/>
          <a:p>
            <a:pPr algn="l"/>
            <a:endParaRPr lang="pt-BR" sz="2000" dirty="0"/>
          </a:p>
          <a:p>
            <a:pPr algn="l"/>
            <a:r>
              <a:rPr lang="pt-BR" sz="2000" dirty="0"/>
              <a:t>gpereir1@ualberta.ca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Brief review: where we are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7199" y="1273324"/>
            <a:ext cx="855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“It is difficult to make predictions, especially about the future” - Niels Bohr</a:t>
            </a:r>
          </a:p>
        </p:txBody>
      </p:sp>
      <p:pic>
        <p:nvPicPr>
          <p:cNvPr id="8" name="Picture 2" descr="Fig.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28451"/>
            <a:ext cx="3589502" cy="3019740"/>
          </a:xfrm>
          <a:prstGeom prst="rect">
            <a:avLst/>
          </a:prstGeom>
          <a:noFill/>
        </p:spPr>
      </p:pic>
      <p:sp>
        <p:nvSpPr>
          <p:cNvPr id="10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29004"/>
            <a:ext cx="4042792" cy="3630547"/>
          </a:xfrm>
        </p:spPr>
        <p:txBody>
          <a:bodyPr>
            <a:normAutofit fontScale="92500" lnSpcReduction="20000"/>
          </a:bodyPr>
          <a:lstStyle/>
          <a:p>
            <a:endParaRPr lang="en-CA" sz="1400" dirty="0"/>
          </a:p>
          <a:p>
            <a:endParaRPr lang="en-CA" sz="1400" dirty="0"/>
          </a:p>
          <a:p>
            <a:r>
              <a:rPr lang="en-CA" sz="1600" dirty="0"/>
              <a:t>Molecular Simulation (MS) is key for future scientific development</a:t>
            </a:r>
          </a:p>
          <a:p>
            <a:pPr lvl="1"/>
            <a:r>
              <a:rPr lang="en-CA" sz="1400" dirty="0"/>
              <a:t>Great advance in the past 50 years.</a:t>
            </a:r>
          </a:p>
          <a:p>
            <a:endParaRPr lang="en-CA" sz="1800" dirty="0"/>
          </a:p>
          <a:p>
            <a:endParaRPr lang="en-CA" sz="1800" dirty="0"/>
          </a:p>
          <a:p>
            <a:r>
              <a:rPr lang="en-CA" sz="1600" dirty="0"/>
              <a:t>Major scientific breakthroughs:</a:t>
            </a:r>
          </a:p>
          <a:p>
            <a:pPr lvl="1"/>
            <a:r>
              <a:rPr lang="en-CA" sz="1400" dirty="0"/>
              <a:t>The constraint method;</a:t>
            </a:r>
          </a:p>
          <a:p>
            <a:pPr lvl="1"/>
            <a:r>
              <a:rPr lang="en-CA" sz="1400" dirty="0"/>
              <a:t>Multiple time-scale algorithms;</a:t>
            </a:r>
          </a:p>
          <a:p>
            <a:pPr lvl="1"/>
            <a:r>
              <a:rPr lang="en-CA" sz="1400" dirty="0"/>
              <a:t>Variational Monte Carlo;</a:t>
            </a:r>
          </a:p>
          <a:p>
            <a:pPr lvl="1"/>
            <a:r>
              <a:rPr lang="en-CA" sz="1400" dirty="0"/>
              <a:t>Car-</a:t>
            </a:r>
            <a:r>
              <a:rPr lang="en-CA" sz="1400" dirty="0" err="1"/>
              <a:t>Parrinello</a:t>
            </a:r>
            <a:r>
              <a:rPr lang="en-CA" sz="1400" dirty="0"/>
              <a:t> method.</a:t>
            </a:r>
          </a:p>
          <a:p>
            <a:pPr lvl="1"/>
            <a:endParaRPr lang="en-CA" sz="1400" dirty="0"/>
          </a:p>
          <a:p>
            <a:pPr lvl="1"/>
            <a:endParaRPr lang="en-CA" sz="1400" dirty="0"/>
          </a:p>
          <a:p>
            <a:r>
              <a:rPr lang="en-CA" sz="1600" dirty="0"/>
              <a:t>Technological advance:</a:t>
            </a:r>
          </a:p>
          <a:p>
            <a:pPr lvl="1"/>
            <a:r>
              <a:rPr lang="en-CA" sz="1400" dirty="0"/>
              <a:t>Moore’s law – 2x transistor counts/2 yr.</a:t>
            </a:r>
          </a:p>
          <a:p>
            <a:endParaRPr lang="en-CA" sz="1400" dirty="0"/>
          </a:p>
          <a:p>
            <a:endParaRPr lang="en-CA" sz="1400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2</a:t>
            </a:fld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5059551"/>
            <a:ext cx="3466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Schlick</a:t>
            </a:r>
            <a:r>
              <a:rPr lang="pt-BR" sz="1000" dirty="0"/>
              <a:t>, T. </a:t>
            </a:r>
            <a:r>
              <a:rPr lang="pt-BR" sz="1000" i="1" dirty="0" err="1"/>
              <a:t>et</a:t>
            </a:r>
            <a:r>
              <a:rPr lang="pt-BR" sz="1000" i="1" dirty="0"/>
              <a:t> al.</a:t>
            </a:r>
            <a:r>
              <a:rPr lang="pt-BR" sz="1000" dirty="0"/>
              <a:t> </a:t>
            </a:r>
            <a:r>
              <a:rPr lang="pt-BR" sz="1000" i="1" dirty="0"/>
              <a:t>Nat. </a:t>
            </a:r>
            <a:r>
              <a:rPr lang="pt-BR" sz="1000" i="1" dirty="0" err="1"/>
              <a:t>Comput</a:t>
            </a:r>
            <a:r>
              <a:rPr lang="pt-BR" sz="1000" i="1" dirty="0"/>
              <a:t>. Sci. </a:t>
            </a:r>
            <a:r>
              <a:rPr lang="pt-BR" sz="1000" dirty="0"/>
              <a:t>1, 321–331 (2021)</a:t>
            </a:r>
            <a:endParaRPr lang="pt-BR" sz="1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Brief review: current challenges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3</a:t>
            </a:fld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F0E971-1586-A68B-D7D3-4A130C4C2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618" y="1685021"/>
            <a:ext cx="2446392" cy="51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600E9B-BBFD-B2DE-6D88-C154A9E74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07"/>
          <a:stretch/>
        </p:blipFill>
        <p:spPr>
          <a:xfrm>
            <a:off x="5728610" y="2119634"/>
            <a:ext cx="2875838" cy="3058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B81593-1926-80C7-EB2B-E17E481B4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06" y="1267149"/>
            <a:ext cx="648072" cy="247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32ECC5-3B2F-79AF-B89B-3A4BFA9C3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576" y="1527778"/>
            <a:ext cx="582166" cy="175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1079F6-5EA7-25C7-547D-EB92F936E3D8}"/>
                  </a:ext>
                </a:extLst>
              </p:cNvPr>
              <p:cNvSpPr txBox="1"/>
              <p:nvPr/>
            </p:nvSpPr>
            <p:spPr>
              <a:xfrm>
                <a:off x="5839840" y="2855651"/>
                <a:ext cx="2380204" cy="691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0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CA" sz="10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1000" b="0" i="0" dirty="0" smtClean="0">
                          <a:latin typeface="Cambria Math" panose="02040503050406030204" pitchFamily="18" charset="0"/>
                        </a:rPr>
                        <m:t>lim</m:t>
                      </m:r>
                      <m:f>
                        <m:fPr>
                          <m:ctrlP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𝑠𝑦𝑠𝑡𝑒𝑚</m:t>
                          </m:r>
                        </m:num>
                        <m:den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𝑝𝑎𝑟𝑡𝑖𝑐𝑙𝑒𝑠</m:t>
                          </m:r>
                        </m:den>
                      </m:f>
                      <m:r>
                        <a:rPr lang="en-CA" sz="1000" b="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CA" sz="1000" b="0" i="1" dirty="0">
                  <a:latin typeface="Cambria Math" panose="02040503050406030204" pitchFamily="18" charset="0"/>
                </a:endParaRPr>
              </a:p>
              <a:p>
                <a:endParaRPr lang="en-CA" sz="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000" i="1" dirty="0">
                          <a:latin typeface="Cambria Math" panose="02040503050406030204" pitchFamily="18" charset="0"/>
                        </a:rPr>
                        <m:t>∃</m:t>
                      </m:r>
                      <m:func>
                        <m:funcPr>
                          <m:ctrlPr>
                            <a:rPr lang="pl-PL" sz="1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1000" i="0" dirty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CA" sz="1000" b="0" i="1" dirty="0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CA" sz="1000" b="0" i="1" dirty="0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CA" sz="1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1000" b="0" i="1" dirty="0" smtClean="0">
                                  <a:latin typeface="Cambria Math" panose="02040503050406030204" pitchFamily="18" charset="0"/>
                                </a:rPr>
                                <m:t>𝑝𝑎𝑟𝑡𝑖𝑐𝑙𝑒𝑠</m:t>
                              </m:r>
                              <m:r>
                                <a:rPr lang="en-CA" sz="1000" b="0" i="1" dirty="0" smtClean="0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𝑔𝑟𝑜𝑢𝑛𝑑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1000" b="0" i="1" dirty="0" smtClean="0">
                              <a:latin typeface="Cambria Math" panose="02040503050406030204" pitchFamily="18" charset="0"/>
                            </a:rPr>
                            <m:t>𝑑𝑒𝑛𝑠𝑖𝑡𝑦</m:t>
                          </m:r>
                        </m:e>
                      </m:func>
                    </m:oMath>
                  </m:oMathPara>
                </a14:m>
                <a:endParaRPr lang="en-CA" sz="1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1079F6-5EA7-25C7-547D-EB92F936E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840" y="2855651"/>
                <a:ext cx="2380204" cy="691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568FF1C-428A-2064-2B41-64A948DE3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630" y="4043607"/>
            <a:ext cx="2664513" cy="3336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8AD1EB-6A0D-2348-F05B-CEC4D0148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096" y="4521275"/>
            <a:ext cx="3360012" cy="352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A808DA-47B4-4701-7DA7-6CA19A0326F1}"/>
                  </a:ext>
                </a:extLst>
              </p:cNvPr>
              <p:cNvSpPr txBox="1"/>
              <p:nvPr/>
            </p:nvSpPr>
            <p:spPr>
              <a:xfrm>
                <a:off x="6922960" y="4297660"/>
                <a:ext cx="243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A808DA-47B4-4701-7DA7-6CA19A032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60" y="4297660"/>
                <a:ext cx="243656" cy="276999"/>
              </a:xfrm>
              <a:prstGeom prst="rect">
                <a:avLst/>
              </a:prstGeom>
              <a:blipFill>
                <a:blip r:embed="rId9"/>
                <a:stretch>
                  <a:fillRect l="-7500" r="-7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ixaDeTexto 5">
            <a:extLst>
              <a:ext uri="{FF2B5EF4-FFF2-40B4-BE49-F238E27FC236}">
                <a16:creationId xmlns:a16="http://schemas.microsoft.com/office/drawing/2014/main" id="{A0CA06B0-6A23-C202-579C-65725F06EC9E}"/>
              </a:ext>
            </a:extLst>
          </p:cNvPr>
          <p:cNvSpPr txBox="1"/>
          <p:nvPr/>
        </p:nvSpPr>
        <p:spPr>
          <a:xfrm>
            <a:off x="5519752" y="5059551"/>
            <a:ext cx="3020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Cances, E. </a:t>
            </a:r>
            <a:r>
              <a:rPr lang="pt-BR" sz="1000" i="1" dirty="0"/>
              <a:t>et al.</a:t>
            </a:r>
            <a:r>
              <a:rPr lang="pt-BR" sz="1000" dirty="0"/>
              <a:t> </a:t>
            </a:r>
            <a:r>
              <a:rPr lang="pt-BR" sz="1000" i="1" dirty="0"/>
              <a:t>Nonlinearity</a:t>
            </a:r>
            <a:r>
              <a:rPr lang="pt-BR" sz="1000" dirty="0"/>
              <a:t> 21, T165 (2008)</a:t>
            </a:r>
            <a:endParaRPr lang="pt-BR" sz="1000" i="1" dirty="0"/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E812B317-64A8-93F5-98E7-B3C0F18BE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376050"/>
              </p:ext>
            </p:extLst>
          </p:nvPr>
        </p:nvGraphicFramePr>
        <p:xfrm>
          <a:off x="539552" y="1057300"/>
          <a:ext cx="436853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8" name="CaixaDeTexto 5">
            <a:extLst>
              <a:ext uri="{FF2B5EF4-FFF2-40B4-BE49-F238E27FC236}">
                <a16:creationId xmlns:a16="http://schemas.microsoft.com/office/drawing/2014/main" id="{D11D0332-14D5-5C7B-0D39-6FB73CD98360}"/>
              </a:ext>
            </a:extLst>
          </p:cNvPr>
          <p:cNvSpPr txBox="1"/>
          <p:nvPr/>
        </p:nvSpPr>
        <p:spPr>
          <a:xfrm>
            <a:off x="6419597" y="1071737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Excited state:</a:t>
            </a:r>
            <a:endParaRPr lang="pt-BR" sz="1000" i="1" dirty="0"/>
          </a:p>
        </p:txBody>
      </p:sp>
      <p:sp>
        <p:nvSpPr>
          <p:cNvPr id="39" name="CaixaDeTexto 5">
            <a:extLst>
              <a:ext uri="{FF2B5EF4-FFF2-40B4-BE49-F238E27FC236}">
                <a16:creationId xmlns:a16="http://schemas.microsoft.com/office/drawing/2014/main" id="{383CC58D-2868-C34E-88A7-8D288652C22E}"/>
              </a:ext>
            </a:extLst>
          </p:cNvPr>
          <p:cNvSpPr txBox="1"/>
          <p:nvPr/>
        </p:nvSpPr>
        <p:spPr>
          <a:xfrm>
            <a:off x="6248602" y="2641067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Thermodynamic limit:</a:t>
            </a:r>
            <a:endParaRPr lang="pt-BR" sz="1000" i="1" dirty="0"/>
          </a:p>
        </p:txBody>
      </p:sp>
      <p:sp>
        <p:nvSpPr>
          <p:cNvPr id="40" name="CaixaDeTexto 5">
            <a:extLst>
              <a:ext uri="{FF2B5EF4-FFF2-40B4-BE49-F238E27FC236}">
                <a16:creationId xmlns:a16="http://schemas.microsoft.com/office/drawing/2014/main" id="{014568DD-3BDA-C3DC-0D0E-73A2CE0A9B24}"/>
              </a:ext>
            </a:extLst>
          </p:cNvPr>
          <p:cNvSpPr txBox="1"/>
          <p:nvPr/>
        </p:nvSpPr>
        <p:spPr>
          <a:xfrm>
            <a:off x="6175800" y="3752374"/>
            <a:ext cx="1737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Coupling approximation: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364852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4</a:t>
            </a:fld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Major contributors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0AC7EF-6EE8-1EA0-9ED9-59145AACE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13741"/>
              </p:ext>
            </p:extLst>
          </p:nvPr>
        </p:nvGraphicFramePr>
        <p:xfrm>
          <a:off x="683568" y="825501"/>
          <a:ext cx="7776864" cy="433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34440"/>
            <a:ext cx="3682752" cy="3771636"/>
          </a:xfrm>
        </p:spPr>
        <p:txBody>
          <a:bodyPr>
            <a:normAutofit/>
          </a:bodyPr>
          <a:lstStyle/>
          <a:p>
            <a:r>
              <a:rPr lang="en-CA" sz="2000" dirty="0"/>
              <a:t>Hardware:</a:t>
            </a:r>
          </a:p>
          <a:p>
            <a:pPr lvl="1"/>
            <a:r>
              <a:rPr lang="en-CA" sz="1600" dirty="0"/>
              <a:t>GPU:</a:t>
            </a:r>
          </a:p>
          <a:p>
            <a:pPr lvl="2">
              <a:buClr>
                <a:schemeClr val="accent1"/>
              </a:buClr>
            </a:pPr>
            <a:r>
              <a:rPr lang="en-CA" sz="1400" dirty="0"/>
              <a:t>Current algorithms – 200x faster than CPU.</a:t>
            </a:r>
          </a:p>
          <a:p>
            <a:pPr lvl="2">
              <a:buClr>
                <a:schemeClr val="accent1"/>
              </a:buClr>
            </a:pPr>
            <a:endParaRPr lang="en-CA" sz="1400" dirty="0"/>
          </a:p>
          <a:p>
            <a:pPr lvl="1"/>
            <a:r>
              <a:rPr lang="en-CA" sz="1600" dirty="0"/>
              <a:t>Cloud-based computing:</a:t>
            </a:r>
          </a:p>
          <a:p>
            <a:pPr lvl="2">
              <a:buClr>
                <a:schemeClr val="accent1"/>
              </a:buClr>
            </a:pPr>
            <a:r>
              <a:rPr lang="en-CA" sz="1400" dirty="0"/>
              <a:t>Remote high-performance computing.</a:t>
            </a:r>
          </a:p>
          <a:p>
            <a:pPr lvl="2">
              <a:buClr>
                <a:schemeClr val="accent1"/>
              </a:buClr>
            </a:pPr>
            <a:endParaRPr lang="en-CA" sz="1400" dirty="0"/>
          </a:p>
          <a:p>
            <a:pPr lvl="1"/>
            <a:r>
              <a:rPr lang="en-CA" sz="1600" dirty="0"/>
              <a:t>Parallelized calculations:</a:t>
            </a:r>
          </a:p>
          <a:p>
            <a:pPr lvl="2">
              <a:buClr>
                <a:schemeClr val="accent1"/>
              </a:buClr>
            </a:pPr>
            <a:r>
              <a:rPr lang="en-CA" sz="1400" dirty="0"/>
              <a:t>Stochastic parallel tempering;</a:t>
            </a:r>
          </a:p>
          <a:p>
            <a:pPr lvl="2">
              <a:buClr>
                <a:schemeClr val="accent1"/>
              </a:buClr>
            </a:pPr>
            <a:r>
              <a:rPr lang="en-CA" sz="1400" dirty="0"/>
              <a:t>Parallel replica dynamics;</a:t>
            </a:r>
          </a:p>
          <a:p>
            <a:pPr lvl="2">
              <a:buClr>
                <a:schemeClr val="accent1"/>
              </a:buClr>
            </a:pPr>
            <a:r>
              <a:rPr lang="en-CA" sz="1400" dirty="0"/>
              <a:t>Optimized architectures for GPU, CPU and Cloud-based.</a:t>
            </a:r>
          </a:p>
          <a:p>
            <a:pPr lvl="1"/>
            <a:endParaRPr lang="en-CA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Hardware vs. Algorithm</a:t>
            </a: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4572000" y="1234440"/>
            <a:ext cx="4114800" cy="37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5</a:t>
            </a:fld>
            <a:endParaRPr lang="pt-BR"/>
          </a:p>
        </p:txBody>
      </p:sp>
      <p:pic>
        <p:nvPicPr>
          <p:cNvPr id="7" name="Picture 2" descr="Fig. 2">
            <a:extLst>
              <a:ext uri="{FF2B5EF4-FFF2-40B4-BE49-F238E27FC236}">
                <a16:creationId xmlns:a16="http://schemas.microsoft.com/office/drawing/2014/main" id="{1A0F3539-4D00-E691-60F6-03075AFB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21396"/>
            <a:ext cx="4380472" cy="2520280"/>
          </a:xfrm>
          <a:prstGeom prst="rect">
            <a:avLst/>
          </a:prstGeom>
          <a:noFill/>
        </p:spPr>
      </p:pic>
      <p:sp>
        <p:nvSpPr>
          <p:cNvPr id="8" name="CaixaDeTexto 5">
            <a:extLst>
              <a:ext uri="{FF2B5EF4-FFF2-40B4-BE49-F238E27FC236}">
                <a16:creationId xmlns:a16="http://schemas.microsoft.com/office/drawing/2014/main" id="{CC9D364E-E9F4-B80F-C8F6-200B28AAC49B}"/>
              </a:ext>
            </a:extLst>
          </p:cNvPr>
          <p:cNvSpPr txBox="1"/>
          <p:nvPr/>
        </p:nvSpPr>
        <p:spPr>
          <a:xfrm>
            <a:off x="4788024" y="4555495"/>
            <a:ext cx="4084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err="1"/>
              <a:t>Grimme</a:t>
            </a:r>
            <a:r>
              <a:rPr lang="pt-BR" sz="1000" dirty="0"/>
              <a:t>, S. </a:t>
            </a:r>
            <a:r>
              <a:rPr lang="pt-BR" sz="1000" i="1" dirty="0" err="1"/>
              <a:t>et</a:t>
            </a:r>
            <a:r>
              <a:rPr lang="pt-BR" sz="1000" i="1" dirty="0"/>
              <a:t> al.</a:t>
            </a:r>
            <a:r>
              <a:rPr lang="pt-BR" sz="1000" dirty="0"/>
              <a:t> </a:t>
            </a:r>
            <a:r>
              <a:rPr lang="pt-BR" sz="1000" i="1" dirty="0" err="1"/>
              <a:t>Angew</a:t>
            </a:r>
            <a:r>
              <a:rPr lang="pt-BR" sz="1000" i="1" dirty="0"/>
              <a:t>. </a:t>
            </a:r>
            <a:r>
              <a:rPr lang="pt-BR" sz="1000" i="1" dirty="0" err="1"/>
              <a:t>Chem</a:t>
            </a:r>
            <a:r>
              <a:rPr lang="pt-BR" sz="1000" i="1" dirty="0"/>
              <a:t>. Int. Ed.</a:t>
            </a:r>
            <a:r>
              <a:rPr lang="pt-BR" sz="1000" dirty="0"/>
              <a:t> 57, 4170–4176 (2018)</a:t>
            </a:r>
            <a:endParaRPr lang="pt-BR" sz="1000" i="1" dirty="0"/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id="{989DD833-82A9-A7CB-D013-31F902E00D61}"/>
              </a:ext>
            </a:extLst>
          </p:cNvPr>
          <p:cNvSpPr txBox="1"/>
          <p:nvPr/>
        </p:nvSpPr>
        <p:spPr>
          <a:xfrm>
            <a:off x="5174226" y="1633364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Moore’s law and the evolution of supercomputers</a:t>
            </a:r>
            <a:endParaRPr lang="pt-BR" sz="1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3771636"/>
          </a:xfrm>
        </p:spPr>
        <p:txBody>
          <a:bodyPr>
            <a:normAutofit/>
          </a:bodyPr>
          <a:lstStyle/>
          <a:p>
            <a:r>
              <a:rPr lang="en-CA" sz="2000" dirty="0"/>
              <a:t>Hardware:</a:t>
            </a:r>
          </a:p>
          <a:p>
            <a:pPr lvl="1"/>
            <a:r>
              <a:rPr lang="en-CA" sz="1400" dirty="0"/>
              <a:t>Quantum computers:</a:t>
            </a:r>
          </a:p>
          <a:p>
            <a:pPr lvl="2">
              <a:buClr>
                <a:schemeClr val="accent1"/>
              </a:buClr>
            </a:pPr>
            <a:r>
              <a:rPr lang="en-CA" sz="1200" dirty="0"/>
              <a:t>The Variational Quantum </a:t>
            </a:r>
            <a:r>
              <a:rPr lang="en-CA" sz="1200" dirty="0" err="1"/>
              <a:t>Eigensolver</a:t>
            </a:r>
            <a:r>
              <a:rPr lang="en-CA" sz="1200" dirty="0"/>
              <a:t> (VQE) accurately calculates the ground state energy of simple molecules;</a:t>
            </a:r>
          </a:p>
          <a:p>
            <a:pPr lvl="2">
              <a:buClr>
                <a:schemeClr val="accent1"/>
              </a:buClr>
            </a:pPr>
            <a:r>
              <a:rPr lang="en-CA" sz="1200" dirty="0"/>
              <a:t>2</a:t>
            </a:r>
            <a:r>
              <a:rPr lang="en-CA" sz="1200" baseline="30000" dirty="0"/>
              <a:t>N</a:t>
            </a:r>
            <a:r>
              <a:rPr lang="en-CA" sz="1200" dirty="0"/>
              <a:t> dimensional electronic wavefunction can be represented by N qubits;</a:t>
            </a:r>
          </a:p>
          <a:p>
            <a:pPr lvl="2">
              <a:buClr>
                <a:schemeClr val="accent1"/>
              </a:buClr>
            </a:pPr>
            <a:r>
              <a:rPr lang="en-CA" sz="1200" dirty="0"/>
              <a:t>Quantum Machine-Learning (QML) methods (e.g. Gaussian Processes, Kernel Ridge Regression, </a:t>
            </a:r>
            <a:r>
              <a:rPr lang="en-CA" sz="1200" dirty="0" err="1"/>
              <a:t>Suport</a:t>
            </a:r>
            <a:r>
              <a:rPr lang="en-CA" sz="1200" dirty="0"/>
              <a:t> Vector Machines) can solve very complex systems.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Hardware vs. Algorithm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6</a:t>
            </a:fld>
            <a:endParaRPr lang="pt-BR"/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43D09D25-90B3-B68F-59FF-A546579A7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52" y="3145532"/>
            <a:ext cx="3635896" cy="1773525"/>
          </a:xfrm>
          <a:prstGeom prst="rect">
            <a:avLst/>
          </a:prstGeom>
        </p:spPr>
      </p:pic>
      <p:sp>
        <p:nvSpPr>
          <p:cNvPr id="11" name="CaixaDeTexto 5">
            <a:extLst>
              <a:ext uri="{FF2B5EF4-FFF2-40B4-BE49-F238E27FC236}">
                <a16:creationId xmlns:a16="http://schemas.microsoft.com/office/drawing/2014/main" id="{8E7F80E5-29D5-7997-8E2D-469C96BC6A31}"/>
              </a:ext>
            </a:extLst>
          </p:cNvPr>
          <p:cNvSpPr txBox="1"/>
          <p:nvPr/>
        </p:nvSpPr>
        <p:spPr>
          <a:xfrm>
            <a:off x="3134195" y="5059551"/>
            <a:ext cx="3021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Bernal, D. E</a:t>
            </a:r>
            <a:r>
              <a:rPr lang="pt-BR" sz="1000" dirty="0"/>
              <a:t>. </a:t>
            </a:r>
            <a:r>
              <a:rPr lang="pt-BR" sz="1000" i="1" dirty="0"/>
              <a:t>et al.</a:t>
            </a:r>
            <a:r>
              <a:rPr lang="pt-BR" sz="1000" dirty="0"/>
              <a:t> </a:t>
            </a:r>
            <a:r>
              <a:rPr lang="pt-BR" sz="1000" i="1" dirty="0"/>
              <a:t>AIChE J. </a:t>
            </a:r>
            <a:r>
              <a:rPr lang="pt-BR" sz="1000" dirty="0"/>
              <a:t>68, e17651 (2022)</a:t>
            </a:r>
            <a:endParaRPr lang="pt-BR" sz="1000" i="1" dirty="0"/>
          </a:p>
        </p:txBody>
      </p:sp>
      <p:sp>
        <p:nvSpPr>
          <p:cNvPr id="12" name="CaixaDeTexto 5">
            <a:extLst>
              <a:ext uri="{FF2B5EF4-FFF2-40B4-BE49-F238E27FC236}">
                <a16:creationId xmlns:a16="http://schemas.microsoft.com/office/drawing/2014/main" id="{24C08EF3-72FD-C187-402D-A8563D33A82D}"/>
              </a:ext>
            </a:extLst>
          </p:cNvPr>
          <p:cNvSpPr txBox="1"/>
          <p:nvPr/>
        </p:nvSpPr>
        <p:spPr>
          <a:xfrm>
            <a:off x="6590640" y="3793604"/>
            <a:ext cx="192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Schematic of the </a:t>
            </a:r>
            <a:r>
              <a:rPr lang="en-CA" sz="1000" dirty="0"/>
              <a:t>Variational Quantum </a:t>
            </a:r>
            <a:r>
              <a:rPr lang="en-CA" sz="1000" dirty="0" err="1"/>
              <a:t>Eigensolver</a:t>
            </a:r>
            <a:r>
              <a:rPr lang="pt-BR" sz="1000" dirty="0"/>
              <a:t> (VQE)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130843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CA" sz="1800" dirty="0"/>
              <a:t>Algorithm:</a:t>
            </a:r>
            <a:endParaRPr lang="en-CA" sz="1600" dirty="0"/>
          </a:p>
          <a:p>
            <a:pPr lvl="0">
              <a:defRPr/>
            </a:pPr>
            <a:endParaRPr lang="en-CA" sz="1600" dirty="0"/>
          </a:p>
          <a:p>
            <a:pPr lvl="0">
              <a:defRPr/>
            </a:pPr>
            <a:endParaRPr lang="en-CA" sz="1600" dirty="0"/>
          </a:p>
          <a:p>
            <a:pPr lvl="0">
              <a:defRPr/>
            </a:pPr>
            <a:endParaRPr lang="en-CA" sz="1600" dirty="0"/>
          </a:p>
          <a:p>
            <a:pPr lvl="0">
              <a:defRPr/>
            </a:pPr>
            <a:endParaRPr lang="en-CA" sz="1600" dirty="0"/>
          </a:p>
          <a:p>
            <a:pPr lvl="0">
              <a:defRPr/>
            </a:pPr>
            <a:endParaRPr lang="en-CA" sz="1600" dirty="0"/>
          </a:p>
          <a:p>
            <a:pPr lvl="0">
              <a:defRPr/>
            </a:pPr>
            <a:endParaRPr lang="en-CA" sz="1600" dirty="0"/>
          </a:p>
          <a:p>
            <a:pPr lvl="1">
              <a:defRPr/>
            </a:pPr>
            <a:r>
              <a:rPr lang="en-CA" sz="1400" dirty="0"/>
              <a:t>Physics-based methods:</a:t>
            </a:r>
          </a:p>
          <a:p>
            <a:pPr marL="1060704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</a:pPr>
            <a:endParaRPr lang="en-CA" sz="1600" dirty="0"/>
          </a:p>
          <a:p>
            <a:pPr lvl="0">
              <a:defRPr/>
            </a:pPr>
            <a:endParaRPr lang="en-CA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Hardware vs. Algorithm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7</a:t>
            </a:fld>
            <a:endParaRPr lang="pt-B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D88D19-24F7-88B0-08F3-7C29FE9D9ADF}"/>
              </a:ext>
            </a:extLst>
          </p:cNvPr>
          <p:cNvGrpSpPr/>
          <p:nvPr/>
        </p:nvGrpSpPr>
        <p:grpSpPr>
          <a:xfrm>
            <a:off x="1103784" y="1679211"/>
            <a:ext cx="6936432" cy="1322305"/>
            <a:chOff x="1524000" y="3361556"/>
            <a:chExt cx="6936432" cy="1527944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653293D3-7347-791C-4A4D-32EE24A3E8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59247212"/>
                </p:ext>
              </p:extLst>
            </p:nvPr>
          </p:nvGraphicFramePr>
          <p:xfrm>
            <a:off x="1524000" y="3361556"/>
            <a:ext cx="6936432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Multiplication Sign 6">
              <a:extLst>
                <a:ext uri="{FF2B5EF4-FFF2-40B4-BE49-F238E27FC236}">
                  <a16:creationId xmlns:a16="http://schemas.microsoft.com/office/drawing/2014/main" id="{1D32C068-AEF7-2597-33D3-F23584310B81}"/>
                </a:ext>
              </a:extLst>
            </p:cNvPr>
            <p:cNvSpPr/>
            <p:nvPr/>
          </p:nvSpPr>
          <p:spPr>
            <a:xfrm>
              <a:off x="4488160" y="3611175"/>
              <a:ext cx="1008112" cy="1028707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261EDFF-A07A-065B-E378-EDBC10DF8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279334"/>
              </p:ext>
            </p:extLst>
          </p:nvPr>
        </p:nvGraphicFramePr>
        <p:xfrm>
          <a:off x="1103784" y="3289547"/>
          <a:ext cx="6936432" cy="205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569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CA" sz="1800" dirty="0"/>
              <a:t>Physics-based methods: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Physics vs. Knowledge-based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C12A718-787B-DE4F-6B98-EEDD327EE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284352"/>
              </p:ext>
            </p:extLst>
          </p:nvPr>
        </p:nvGraphicFramePr>
        <p:xfrm>
          <a:off x="609912" y="1676719"/>
          <a:ext cx="7924176" cy="2887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90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Knowledge-based methods:</a:t>
            </a:r>
          </a:p>
          <a:p>
            <a:pPr lvl="1"/>
            <a:r>
              <a:rPr lang="en-CA" dirty="0"/>
              <a:t>Great evolution since 2000s;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Already proven effective in protein folding and structure prediction;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Can overcome some of the approximation needed for physics-based methods;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Artificial Intelligence and Machine Learning:</a:t>
            </a:r>
          </a:p>
          <a:p>
            <a:pPr lvl="2">
              <a:buClr>
                <a:schemeClr val="accent1"/>
              </a:buClr>
            </a:pPr>
            <a:r>
              <a:rPr lang="en-CA" dirty="0"/>
              <a:t>Google </a:t>
            </a:r>
            <a:r>
              <a:rPr lang="en-CA" dirty="0" err="1"/>
              <a:t>AlphaFold</a:t>
            </a:r>
            <a:r>
              <a:rPr lang="en-CA" dirty="0"/>
              <a:t> (CASP11, CASP13, CASP14);</a:t>
            </a:r>
          </a:p>
          <a:p>
            <a:pPr lvl="2">
              <a:buClr>
                <a:schemeClr val="accent1"/>
              </a:buClr>
            </a:pPr>
            <a:r>
              <a:rPr lang="en-CA" dirty="0"/>
              <a:t>Transferable Machine-Learning models:</a:t>
            </a:r>
          </a:p>
          <a:p>
            <a:pPr lvl="3">
              <a:buClr>
                <a:schemeClr val="accent1"/>
              </a:buClr>
            </a:pPr>
            <a:r>
              <a:rPr lang="el-GR" dirty="0"/>
              <a:t>Δ</a:t>
            </a:r>
            <a:r>
              <a:rPr lang="en-CA" dirty="0"/>
              <a:t>-learning (</a:t>
            </a:r>
            <a:r>
              <a:rPr lang="el-GR" dirty="0"/>
              <a:t>Δ</a:t>
            </a:r>
            <a:r>
              <a:rPr lang="en-CA" dirty="0"/>
              <a:t>-ML) trained on differences between high-level and low-level Quantum Chemistry can corelate different properties (a current challenge on ML);</a:t>
            </a:r>
          </a:p>
          <a:p>
            <a:pPr lvl="3">
              <a:buClr>
                <a:schemeClr val="accent1"/>
              </a:buClr>
            </a:pPr>
            <a:r>
              <a:rPr lang="en-CA" dirty="0"/>
              <a:t>On-the-fly Machine-Learning Force Field (ML-FF);</a:t>
            </a:r>
          </a:p>
          <a:p>
            <a:pPr lvl="3">
              <a:buClr>
                <a:schemeClr val="accent1"/>
              </a:buClr>
            </a:pPr>
            <a:r>
              <a:rPr lang="en-CA" dirty="0"/>
              <a:t>Coupled to DFT to speed up or design new methods.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Depends on size and quality of databases;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Physics vs. Knowledge-based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3D09-025E-42ED-9E9E-7ACF63C9AE3B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7656</TotalTime>
  <Words>1413</Words>
  <Application>Microsoft Office PowerPoint</Application>
  <PresentationFormat>On-screen Show (16:10)</PresentationFormat>
  <Paragraphs>223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Lucida Sans Unicode</vt:lpstr>
      <vt:lpstr>Verdana</vt:lpstr>
      <vt:lpstr>Wingdings 2</vt:lpstr>
      <vt:lpstr>Wingdings 3</vt:lpstr>
      <vt:lpstr>Concurso</vt:lpstr>
      <vt:lpstr>Perspectives: what the future holds for us</vt:lpstr>
      <vt:lpstr>Brief review: where we are</vt:lpstr>
      <vt:lpstr>Brief review: current challenges</vt:lpstr>
      <vt:lpstr>Major contributors</vt:lpstr>
      <vt:lpstr>Hardware vs. Algorithm</vt:lpstr>
      <vt:lpstr>Hardware vs. Algorithm</vt:lpstr>
      <vt:lpstr>Hardware vs. Algorithm</vt:lpstr>
      <vt:lpstr>Physics vs. Knowledge-based</vt:lpstr>
      <vt:lpstr>Physics vs. Knowledge-based</vt:lpstr>
      <vt:lpstr>Examples</vt:lpstr>
      <vt:lpstr>What else we expect to compute</vt:lpstr>
      <vt:lpstr>What else we expect to compute</vt:lpstr>
      <vt:lpstr>Summary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 Costa</dc:creator>
  <cp:lastModifiedBy>Gabriel Costa</cp:lastModifiedBy>
  <cp:revision>158</cp:revision>
  <dcterms:created xsi:type="dcterms:W3CDTF">2022-06-27T17:00:39Z</dcterms:created>
  <dcterms:modified xsi:type="dcterms:W3CDTF">2022-07-07T19:47:52Z</dcterms:modified>
</cp:coreProperties>
</file>