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80" r:id="rId3"/>
    <p:sldId id="516" r:id="rId4"/>
    <p:sldId id="518" r:id="rId5"/>
    <p:sldId id="347" r:id="rId6"/>
    <p:sldId id="368" r:id="rId7"/>
    <p:sldId id="345" r:id="rId8"/>
    <p:sldId id="447" r:id="rId9"/>
    <p:sldId id="469" r:id="rId10"/>
    <p:sldId id="472" r:id="rId11"/>
    <p:sldId id="515" r:id="rId12"/>
    <p:sldId id="467" r:id="rId13"/>
    <p:sldId id="511" r:id="rId14"/>
    <p:sldId id="326" r:id="rId15"/>
    <p:sldId id="327" r:id="rId16"/>
    <p:sldId id="288" r:id="rId17"/>
    <p:sldId id="329" r:id="rId18"/>
    <p:sldId id="514" r:id="rId19"/>
    <p:sldId id="497" r:id="rId20"/>
    <p:sldId id="498" r:id="rId21"/>
    <p:sldId id="499" r:id="rId22"/>
    <p:sldId id="500" r:id="rId23"/>
    <p:sldId id="501" r:id="rId24"/>
    <p:sldId id="513" r:id="rId25"/>
    <p:sldId id="503" r:id="rId26"/>
    <p:sldId id="504" r:id="rId27"/>
    <p:sldId id="505" r:id="rId28"/>
    <p:sldId id="507" r:id="rId29"/>
    <p:sldId id="354" r:id="rId30"/>
    <p:sldId id="291" r:id="rId31"/>
    <p:sldId id="465" r:id="rId32"/>
    <p:sldId id="33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843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1"/>
    <p:restoredTop sz="86408"/>
  </p:normalViewPr>
  <p:slideViewPr>
    <p:cSldViewPr snapToGrid="0" snapToObjects="1">
      <p:cViewPr varScale="1">
        <p:scale>
          <a:sx n="106" d="100"/>
          <a:sy n="106" d="100"/>
        </p:scale>
        <p:origin x="13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51" d="100"/>
        <a:sy n="5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605DB-5809-4545-98F8-691DFE64F671}" type="datetimeFigureOut">
              <a:rPr lang="en-US" smtClean="0"/>
              <a:t>1/10/22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2EEF9-2A1B-8A4B-B1FC-1DC75D53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C9AD341B-77DF-BB44-BC94-39ECDF6EC0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28BF6AC-0FF2-D445-86BB-52158742E5C8}" type="slidenum">
              <a:rPr lang="en-US" altLang="en-US" sz="1200" b="0" smtClean="0">
                <a:solidFill>
                  <a:schemeClr val="tx1"/>
                </a:solidFill>
              </a:rPr>
              <a:pPr/>
              <a:t>2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41986" name="Rectangle 1026">
            <a:extLst>
              <a:ext uri="{FF2B5EF4-FFF2-40B4-BE49-F238E27FC236}">
                <a16:creationId xmlns:a16="http://schemas.microsoft.com/office/drawing/2014/main" id="{94B3132F-5E94-4644-A970-F18D6D5A69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0643" name="Rectangle 1027">
            <a:extLst>
              <a:ext uri="{FF2B5EF4-FFF2-40B4-BE49-F238E27FC236}">
                <a16:creationId xmlns:a16="http://schemas.microsoft.com/office/drawing/2014/main" id="{B360AD37-5863-774C-B6DC-6670F2DCCF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382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2EEF9-2A1B-8A4B-B1FC-1DC75D5340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64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2EEF9-2A1B-8A4B-B1FC-1DC75D5340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59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2EEF9-2A1B-8A4B-B1FC-1DC75D5340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22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>
            <a:extLst>
              <a:ext uri="{FF2B5EF4-FFF2-40B4-BE49-F238E27FC236}">
                <a16:creationId xmlns:a16="http://schemas.microsoft.com/office/drawing/2014/main" id="{BA394C4E-F1FE-2F4E-90A3-CDF2B2AB08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Notes Placeholder 2">
            <a:extLst>
              <a:ext uri="{FF2B5EF4-FFF2-40B4-BE49-F238E27FC236}">
                <a16:creationId xmlns:a16="http://schemas.microsoft.com/office/drawing/2014/main" id="{E2D6662F-49A8-EA4A-9BD6-3AA287AA2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92163" name="Slide Number Placeholder 3">
            <a:extLst>
              <a:ext uri="{FF2B5EF4-FFF2-40B4-BE49-F238E27FC236}">
                <a16:creationId xmlns:a16="http://schemas.microsoft.com/office/drawing/2014/main" id="{7BC29713-DD80-FB44-85E0-42D1F42110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062902F-F170-794D-8F35-9905610494CD}" type="slidenum">
              <a:rPr lang="en-US" altLang="en-US" sz="1200" b="0" smtClean="0">
                <a:solidFill>
                  <a:schemeClr val="tx1"/>
                </a:solidFill>
              </a:rPr>
              <a:pPr/>
              <a:t>29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35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 dirty="0"/>
              <a:t>Connection with </a:t>
            </a:r>
            <a:r>
              <a:rPr lang="en-US" dirty="0" err="1"/>
              <a:t>Ganguli’s</a:t>
            </a:r>
            <a:r>
              <a:rPr lang="en-US" dirty="0"/>
              <a:t> ideas.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/>
              <a:t>Do we have enough neurons in an array to map the `universal manifold’ that encompasses all natural behaviors? 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/>
              <a:t>Nonlinear methods for</a:t>
            </a:r>
            <a:r>
              <a:rPr lang="en-US" baseline="0" dirty="0"/>
              <a:t> extending these various approaches to dimensionality reduction.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2EEF9-2A1B-8A4B-B1FC-1DC75D5340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68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2EEF9-2A1B-8A4B-B1FC-1DC75D5340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20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42607A80-EF50-0D48-84AE-359DBDC76A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87F45C-680F-9045-8372-2891B002ACBC}" type="slidenum">
              <a:rPr lang="en-US" altLang="en-US" sz="1200" i="0" smtClean="0">
                <a:latin typeface="Times" pitchFamily="2" charset="0"/>
              </a:rPr>
              <a:pPr/>
              <a:t>3</a:t>
            </a:fld>
            <a:endParaRPr lang="en-US" altLang="en-US" sz="1200" i="0">
              <a:latin typeface="Times" pitchFamily="2" charset="0"/>
            </a:endParaRPr>
          </a:p>
        </p:txBody>
      </p:sp>
      <p:sp>
        <p:nvSpPr>
          <p:cNvPr id="23554" name="Rectangle 1026">
            <a:extLst>
              <a:ext uri="{FF2B5EF4-FFF2-40B4-BE49-F238E27FC236}">
                <a16:creationId xmlns:a16="http://schemas.microsoft.com/office/drawing/2014/main" id="{197A7701-1CF7-914D-BEE0-3D711B827D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2755" name="Rectangle 1027">
            <a:extLst>
              <a:ext uri="{FF2B5EF4-FFF2-40B4-BE49-F238E27FC236}">
                <a16:creationId xmlns:a16="http://schemas.microsoft.com/office/drawing/2014/main" id="{2ADCFAFC-E748-D648-BECF-D314B29408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084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28536AB3-1693-8943-8759-6CEDAED1B8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6941879-45C0-9444-830E-D52B2B699FFB}" type="slidenum">
              <a:rPr lang="en-US" altLang="en-US" sz="1200" i="0" smtClean="0">
                <a:solidFill>
                  <a:srgbClr val="000000"/>
                </a:solidFill>
              </a:rPr>
              <a:pPr/>
              <a:t>4</a:t>
            </a:fld>
            <a:endParaRPr lang="en-US" altLang="en-US" sz="1200" i="0">
              <a:solidFill>
                <a:srgbClr val="000000"/>
              </a:solidFill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A2D3F56-2456-D248-880D-4B6F0A8D3B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481214C-63E2-0940-B4E2-53F77A105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6388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FF772FE7-9886-F644-8F95-5B7495E6C8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301839A-D753-FB41-8150-11332A4D5CBA}" type="slidenum">
              <a:rPr lang="en-US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3B39AC0E-B800-8C4F-8B49-567671908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F0EF67F-E5A5-0F45-B1CB-B74295AA47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0059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2EEF9-2A1B-8A4B-B1FC-1DC75D5340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25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>
            <a:extLst>
              <a:ext uri="{FF2B5EF4-FFF2-40B4-BE49-F238E27FC236}">
                <a16:creationId xmlns:a16="http://schemas.microsoft.com/office/drawing/2014/main" id="{387CE504-384B-2141-B0F2-6EF1F626DF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>
            <a:extLst>
              <a:ext uri="{FF2B5EF4-FFF2-40B4-BE49-F238E27FC236}">
                <a16:creationId xmlns:a16="http://schemas.microsoft.com/office/drawing/2014/main" id="{C843890E-C79A-C641-822F-6429641943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0F36FC73-D5C6-BA46-90AF-AC6415240A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A190491-7358-694B-BAC2-D633C1C78CFC}" type="slidenum">
              <a:rPr lang="en-US" altLang="en-US" sz="1200" b="0" smtClean="0">
                <a:solidFill>
                  <a:schemeClr val="tx1"/>
                </a:solidFill>
              </a:rPr>
              <a:pPr/>
              <a:t>13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74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2EEF9-2A1B-8A4B-B1FC-1DC75D5340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08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2EEF9-2A1B-8A4B-B1FC-1DC75D5340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3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>
            <a:extLst>
              <a:ext uri="{FF2B5EF4-FFF2-40B4-BE49-F238E27FC236}">
                <a16:creationId xmlns:a16="http://schemas.microsoft.com/office/drawing/2014/main" id="{2548EBA1-8A2F-4B41-B8A1-A2678F46CD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Notes Placeholder 2">
            <a:extLst>
              <a:ext uri="{FF2B5EF4-FFF2-40B4-BE49-F238E27FC236}">
                <a16:creationId xmlns:a16="http://schemas.microsoft.com/office/drawing/2014/main" id="{76BCE9CC-B3CC-C84E-A6B8-6128B04D1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96259" name="Slide Number Placeholder 3">
            <a:extLst>
              <a:ext uri="{FF2B5EF4-FFF2-40B4-BE49-F238E27FC236}">
                <a16:creationId xmlns:a16="http://schemas.microsoft.com/office/drawing/2014/main" id="{E5987C06-AB82-A74E-AE63-79FDCFAB00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29751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8A92407-8C54-4D49-AF85-00D70B5856A8}" type="slidenum">
              <a:rPr lang="en-US" altLang="en-US" sz="1200" b="0" smtClean="0">
                <a:solidFill>
                  <a:schemeClr val="tx1"/>
                </a:solidFill>
              </a:rPr>
              <a:pPr/>
              <a:t>20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7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941A-3919-7740-B8E6-51984C2D5C18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BB25-26C8-6643-BC18-EB5EA794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2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941A-3919-7740-B8E6-51984C2D5C18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BB25-26C8-6643-BC18-EB5EA794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8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941A-3919-7740-B8E6-51984C2D5C18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BB25-26C8-6643-BC18-EB5EA794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941A-3919-7740-B8E6-51984C2D5C18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BB25-26C8-6643-BC18-EB5EA794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5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941A-3919-7740-B8E6-51984C2D5C18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BB25-26C8-6643-BC18-EB5EA794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7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941A-3919-7740-B8E6-51984C2D5C18}" type="datetimeFigureOut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BB25-26C8-6643-BC18-EB5EA794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21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941A-3919-7740-B8E6-51984C2D5C18}" type="datetimeFigureOut">
              <a:rPr lang="en-US" smtClean="0"/>
              <a:t>1/10/22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BB25-26C8-6643-BC18-EB5EA794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9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941A-3919-7740-B8E6-51984C2D5C18}" type="datetimeFigureOut">
              <a:rPr lang="en-US" smtClean="0"/>
              <a:t>1/10/22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BB25-26C8-6643-BC18-EB5EA794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9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941A-3919-7740-B8E6-51984C2D5C18}" type="datetimeFigureOut">
              <a:rPr lang="en-US" smtClean="0"/>
              <a:t>1/10/22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BB25-26C8-6643-BC18-EB5EA794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73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941A-3919-7740-B8E6-51984C2D5C18}" type="datetimeFigureOut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BB25-26C8-6643-BC18-EB5EA794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941A-3919-7740-B8E6-51984C2D5C18}" type="datetimeFigureOut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0BB25-26C8-6643-BC18-EB5EA794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99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9941A-3919-7740-B8E6-51984C2D5C18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0BB25-26C8-6643-BC18-EB5EA794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9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emf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42.png"/><Relationship Id="rId4" Type="http://schemas.openxmlformats.org/officeDocument/2006/relationships/image" Target="../media/image43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765" y="440110"/>
            <a:ext cx="8815623" cy="22345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F843F"/>
                </a:solidFill>
                <a:latin typeface="Arial" charset="0"/>
                <a:cs typeface="Arial" charset="0"/>
              </a:rPr>
              <a:t>Low Dimensional Manifolds for </a:t>
            </a:r>
            <a:br>
              <a:rPr lang="en-US" dirty="0">
                <a:solidFill>
                  <a:srgbClr val="3F843F"/>
                </a:solidFill>
                <a:latin typeface="Arial" charset="0"/>
                <a:cs typeface="Arial" charset="0"/>
              </a:rPr>
            </a:br>
            <a:r>
              <a:rPr lang="en-US" dirty="0">
                <a:solidFill>
                  <a:srgbClr val="3F843F"/>
                </a:solidFill>
                <a:latin typeface="Arial" charset="0"/>
                <a:cs typeface="Arial" charset="0"/>
              </a:rPr>
              <a:t>Neural Dynamics </a:t>
            </a:r>
            <a:endParaRPr lang="en-US" dirty="0">
              <a:solidFill>
                <a:srgbClr val="3F843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4248" y="3250451"/>
            <a:ext cx="51723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7030A0"/>
                </a:solidFill>
                <a:latin typeface="Arial"/>
                <a:cs typeface="Arial"/>
              </a:rPr>
              <a:t>Sara A. Solla </a:t>
            </a:r>
          </a:p>
          <a:p>
            <a:pPr algn="ctr">
              <a:defRPr/>
            </a:pPr>
            <a:r>
              <a:rPr lang="en-US" sz="28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7030A0"/>
                </a:solidFill>
                <a:latin typeface="Arial"/>
                <a:cs typeface="Arial"/>
              </a:rPr>
              <a:t>Northwestern University</a:t>
            </a:r>
          </a:p>
        </p:txBody>
      </p:sp>
      <p:pic>
        <p:nvPicPr>
          <p:cNvPr id="5" name="Picture 7" descr="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12" y="3168834"/>
            <a:ext cx="1128631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9364" y="4814104"/>
            <a:ext cx="82967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Dynamical Principles of Biological and Artificial Neural Networks</a:t>
            </a:r>
          </a:p>
          <a:p>
            <a:pPr algn="ctr"/>
            <a:r>
              <a:rPr lang="en-US" sz="2800" dirty="0">
                <a:latin typeface="Arial"/>
                <a:cs typeface="Arial"/>
              </a:rPr>
              <a:t>Banff International Research Station</a:t>
            </a:r>
          </a:p>
          <a:p>
            <a:pPr algn="ctr"/>
            <a:r>
              <a:rPr lang="en-US" sz="2400" dirty="0">
                <a:latin typeface="Arial"/>
                <a:cs typeface="Arial"/>
              </a:rPr>
              <a:t>January 10,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F0427-7CA8-5B42-BEB5-4F98F3EC5780}"/>
              </a:ext>
            </a:extLst>
          </p:cNvPr>
          <p:cNvSpPr txBox="1"/>
          <p:nvPr/>
        </p:nvSpPr>
        <p:spPr>
          <a:xfrm>
            <a:off x="1500554" y="24618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5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>
            <a:extLst>
              <a:ext uri="{FF2B5EF4-FFF2-40B4-BE49-F238E27FC236}">
                <a16:creationId xmlns:a16="http://schemas.microsoft.com/office/drawing/2014/main" id="{AFF53C4A-FA34-BE47-88EE-56785EE29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15" b="9473"/>
          <a:stretch/>
        </p:blipFill>
        <p:spPr bwMode="auto">
          <a:xfrm>
            <a:off x="72188" y="60159"/>
            <a:ext cx="9023684" cy="620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BAF8D-1BB2-964C-8020-9B33B06CE526}"/>
              </a:ext>
            </a:extLst>
          </p:cNvPr>
          <p:cNvSpPr txBox="1"/>
          <p:nvPr/>
        </p:nvSpPr>
        <p:spPr>
          <a:xfrm>
            <a:off x="2069434" y="6460964"/>
            <a:ext cx="699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Santhanam, Yu,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Gilja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Ryu,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Afshar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Sahani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Shenoy,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Neurophysiol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(2009) </a:t>
            </a:r>
          </a:p>
        </p:txBody>
      </p:sp>
    </p:spTree>
    <p:extLst>
      <p:ext uri="{BB962C8B-B14F-4D97-AF65-F5344CB8AC3E}">
        <p14:creationId xmlns:p14="http://schemas.microsoft.com/office/powerpoint/2010/main" val="1222312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D081-E67D-6B4B-A92C-4BB7907F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97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97511"/>
                </a:solidFill>
                <a:latin typeface="Arial"/>
                <a:cs typeface="Arial"/>
              </a:rPr>
              <a:t>Neural population activity 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5AD15-F296-C74C-A60A-C28C0684F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50" y="2376082"/>
            <a:ext cx="7835900" cy="23447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400" dirty="0">
              <a:solidFill>
                <a:srgbClr val="297511"/>
              </a:solidFill>
            </a:endParaRPr>
          </a:p>
          <a:p>
            <a:r>
              <a:rPr lang="en-US" sz="2400" dirty="0">
                <a:solidFill>
                  <a:srgbClr val="297511"/>
                </a:solidFill>
              </a:rPr>
              <a:t>A simple motor task</a:t>
            </a:r>
          </a:p>
          <a:p>
            <a:endParaRPr lang="en-US" sz="2400" dirty="0">
              <a:solidFill>
                <a:srgbClr val="297511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Neural manifolds for the control of movement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3F843F"/>
                </a:solidFill>
              </a:rPr>
              <a:t>The unreasonable effectiveness of linear methods</a:t>
            </a:r>
          </a:p>
        </p:txBody>
      </p:sp>
    </p:spTree>
    <p:extLst>
      <p:ext uri="{BB962C8B-B14F-4D97-AF65-F5344CB8AC3E}">
        <p14:creationId xmlns:p14="http://schemas.microsoft.com/office/powerpoint/2010/main" val="2906462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>
            <a:extLst>
              <a:ext uri="{FF2B5EF4-FFF2-40B4-BE49-F238E27FC236}">
                <a16:creationId xmlns:a16="http://schemas.microsoft.com/office/drawing/2014/main" id="{EB7F551E-D668-8344-8E30-0EE0E92EA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153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 descr="Fig 1 - Concept &amp; raw data-03.png">
            <a:extLst>
              <a:ext uri="{FF2B5EF4-FFF2-40B4-BE49-F238E27FC236}">
                <a16:creationId xmlns:a16="http://schemas.microsoft.com/office/drawing/2014/main" id="{BE6489B1-8BE1-9844-8A8B-E54133B11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50988"/>
            <a:ext cx="2971800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4" descr="Fig 1 - Concept &amp; raw data-04.png">
            <a:extLst>
              <a:ext uri="{FF2B5EF4-FFF2-40B4-BE49-F238E27FC236}">
                <a16:creationId xmlns:a16="http://schemas.microsoft.com/office/drawing/2014/main" id="{C8D3D0B8-7103-6A47-A7B6-56A5119B3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r="-3169" b="31026"/>
          <a:stretch>
            <a:fillRect/>
          </a:stretch>
        </p:blipFill>
        <p:spPr bwMode="auto">
          <a:xfrm>
            <a:off x="4181475" y="4144963"/>
            <a:ext cx="40767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itle 5">
            <a:extLst>
              <a:ext uri="{FF2B5EF4-FFF2-40B4-BE49-F238E27FC236}">
                <a16:creationId xmlns:a16="http://schemas.microsoft.com/office/drawing/2014/main" id="{D335F9A7-F6AC-EC43-8AC1-8DECBA0FD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6363" y="122238"/>
            <a:ext cx="9372601" cy="1601787"/>
          </a:xfrm>
        </p:spPr>
        <p:txBody>
          <a:bodyPr/>
          <a:lstStyle/>
          <a:p>
            <a:r>
              <a:rPr lang="en-US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dynamics: the empirical neural space</a:t>
            </a:r>
            <a:endParaRPr lang="en-US" altLang="en-US" sz="3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ACBC8-D980-E144-93DB-FB3795FEB15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80344" y="2243470"/>
            <a:ext cx="2923621" cy="646331"/>
          </a:xfrm>
          <a:prstGeom prst="rect">
            <a:avLst/>
          </a:prstGeom>
          <a:blipFill>
            <a:blip r:embed="rId5"/>
            <a:stretch>
              <a:fillRect l="-1739" t="-3846" r="-870" b="-115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01444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4296" y="-4863"/>
            <a:ext cx="9020100" cy="99933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8000"/>
                </a:solidFill>
                <a:latin typeface="Arial"/>
                <a:cs typeface="Arial"/>
              </a:rPr>
              <a:t>Population dynamics: the empirical neural space</a:t>
            </a: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3E6A8B-857D-4F4F-B304-D5796D98B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25" y="3176439"/>
            <a:ext cx="7620000" cy="3810000"/>
          </a:xfrm>
          <a:prstGeom prst="rect">
            <a:avLst/>
          </a:prstGeom>
        </p:spPr>
      </p:pic>
      <p:pic>
        <p:nvPicPr>
          <p:cNvPr id="19" name="Picture 18" descr="Fig 1 - Concept &amp; raw data-03.png">
            <a:extLst>
              <a:ext uri="{FF2B5EF4-FFF2-40B4-BE49-F238E27FC236}">
                <a16:creationId xmlns:a16="http://schemas.microsoft.com/office/drawing/2014/main" id="{CB51E484-338A-354F-9E7B-975EDEFA9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16" y="1085138"/>
            <a:ext cx="3066917" cy="26602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1D48AE-2426-9C45-B03E-E0098CCDCC4F}"/>
              </a:ext>
            </a:extLst>
          </p:cNvPr>
          <p:cNvSpPr txBox="1"/>
          <p:nvPr/>
        </p:nvSpPr>
        <p:spPr>
          <a:xfrm>
            <a:off x="4004146" y="2397739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39DC81-F9C2-5E42-ADB4-FC91972B2D37}"/>
              </a:ext>
            </a:extLst>
          </p:cNvPr>
          <p:cNvSpPr txBox="1"/>
          <p:nvPr/>
        </p:nvSpPr>
        <p:spPr>
          <a:xfrm>
            <a:off x="4090591" y="1619039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571CA0-5DE2-8E42-89CB-CB88C1258307}"/>
              </a:ext>
            </a:extLst>
          </p:cNvPr>
          <p:cNvSpPr txBox="1"/>
          <p:nvPr/>
        </p:nvSpPr>
        <p:spPr>
          <a:xfrm>
            <a:off x="3164724" y="1070138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60513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 1 - Concept &amp; raw data-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1" t="-1" r="-3171" b="34460"/>
          <a:stretch/>
        </p:blipFill>
        <p:spPr>
          <a:xfrm>
            <a:off x="5231813" y="1479037"/>
            <a:ext cx="3034123" cy="132415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83268" y="10"/>
            <a:ext cx="9372987" cy="160322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8000"/>
                </a:solidFill>
                <a:latin typeface="Arial"/>
                <a:cs typeface="Arial"/>
              </a:rPr>
              <a:t>Dimensionality reduction: neural modes and </a:t>
            </a:r>
            <a:br>
              <a:rPr lang="en-US" sz="3200" dirty="0">
                <a:solidFill>
                  <a:srgbClr val="008000"/>
                </a:solidFill>
                <a:latin typeface="Arial"/>
                <a:cs typeface="Arial"/>
              </a:rPr>
            </a:br>
            <a:r>
              <a:rPr lang="en-US" sz="3200" dirty="0">
                <a:solidFill>
                  <a:srgbClr val="008000"/>
                </a:solidFill>
                <a:latin typeface="Arial"/>
                <a:cs typeface="Arial"/>
              </a:rPr>
              <a:t>latent variables</a:t>
            </a:r>
            <a:endParaRPr lang="en-US" sz="3200" dirty="0"/>
          </a:p>
        </p:txBody>
      </p:sp>
      <p:pic>
        <p:nvPicPr>
          <p:cNvPr id="8" name="Picture 7" descr="Macintosh HD:Users:juangallego:Dropbox:Juan et al - Manifold paper:Figures Perspective:Fig 1 - Hypothesis perspectiv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1" t="52459" r="31902" b="5467"/>
          <a:stretch/>
        </p:blipFill>
        <p:spPr bwMode="auto">
          <a:xfrm>
            <a:off x="6408995" y="4619782"/>
            <a:ext cx="23241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acintosh HD:Users:juangallego:Dropbox:Juan et al - Manifold paper:Figures Perspective:Fig 1 - Hypothesis perspectiv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" t="52959" r="65951" b="4967"/>
          <a:stretch/>
        </p:blipFill>
        <p:spPr bwMode="auto">
          <a:xfrm>
            <a:off x="4614044" y="2959292"/>
            <a:ext cx="2298512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70669" y="5476213"/>
            <a:ext cx="1938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neural manifold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867" y="5861247"/>
            <a:ext cx="3942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  <a:latin typeface="Arial"/>
                <a:cs typeface="Arial"/>
              </a:rPr>
              <a:t>DIMENSIONALITY REDUCTION</a:t>
            </a:r>
          </a:p>
          <a:p>
            <a:r>
              <a:rPr lang="en-US" sz="2000" dirty="0">
                <a:solidFill>
                  <a:srgbClr val="660066"/>
                </a:solidFill>
                <a:latin typeface="Arial"/>
                <a:cs typeface="Arial"/>
              </a:rPr>
              <a:t>           linear or nonlinear?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C5E7C-E64B-3644-B5F1-A5795835EE66}"/>
              </a:ext>
            </a:extLst>
          </p:cNvPr>
          <p:cNvSpPr txBox="1"/>
          <p:nvPr/>
        </p:nvSpPr>
        <p:spPr>
          <a:xfrm>
            <a:off x="6110495" y="331987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neural modes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5534D-2E38-DB40-AAF1-1F3D0499FE60}"/>
              </a:ext>
            </a:extLst>
          </p:cNvPr>
          <p:cNvSpPr txBox="1"/>
          <p:nvPr/>
        </p:nvSpPr>
        <p:spPr>
          <a:xfrm>
            <a:off x="4763206" y="1708276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F2D382-AA74-6747-B07A-0980EF83256F}"/>
              </a:ext>
            </a:extLst>
          </p:cNvPr>
          <p:cNvSpPr/>
          <p:nvPr/>
        </p:nvSpPr>
        <p:spPr>
          <a:xfrm>
            <a:off x="4767974" y="2037338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6DA1B-8FCE-7F46-BBE1-142B958652F2}"/>
              </a:ext>
            </a:extLst>
          </p:cNvPr>
          <p:cNvSpPr/>
          <p:nvPr/>
        </p:nvSpPr>
        <p:spPr>
          <a:xfrm>
            <a:off x="4772584" y="2370587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3</a:t>
            </a:r>
          </a:p>
        </p:txBody>
      </p:sp>
      <p:pic>
        <p:nvPicPr>
          <p:cNvPr id="19" name="Picture 18" descr="Fig 1 - Concept &amp; raw data-03.png">
            <a:extLst>
              <a:ext uri="{FF2B5EF4-FFF2-40B4-BE49-F238E27FC236}">
                <a16:creationId xmlns:a16="http://schemas.microsoft.com/office/drawing/2014/main" id="{5B266E7C-72E1-3942-BB18-15E040AF2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68" y="1747800"/>
            <a:ext cx="3573146" cy="30993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952D090-9986-5842-B5D2-605BE7B42B9C}"/>
              </a:ext>
            </a:extLst>
          </p:cNvPr>
          <p:cNvSpPr txBox="1"/>
          <p:nvPr/>
        </p:nvSpPr>
        <p:spPr>
          <a:xfrm>
            <a:off x="3811983" y="3406008"/>
            <a:ext cx="4180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2ADF7E-02FA-D047-A329-BEC397BD76D2}"/>
              </a:ext>
            </a:extLst>
          </p:cNvPr>
          <p:cNvSpPr txBox="1"/>
          <p:nvPr/>
        </p:nvSpPr>
        <p:spPr>
          <a:xfrm>
            <a:off x="3992375" y="2391944"/>
            <a:ext cx="4180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EB4884-173D-474C-8717-64D5AA117B76}"/>
              </a:ext>
            </a:extLst>
          </p:cNvPr>
          <p:cNvSpPr txBox="1"/>
          <p:nvPr/>
        </p:nvSpPr>
        <p:spPr>
          <a:xfrm>
            <a:off x="2819189" y="1708276"/>
            <a:ext cx="4180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86B8A5-EE1B-AA49-B954-B9FE65B48C3C}"/>
              </a:ext>
            </a:extLst>
          </p:cNvPr>
          <p:cNvSpPr txBox="1"/>
          <p:nvPr/>
        </p:nvSpPr>
        <p:spPr>
          <a:xfrm>
            <a:off x="7692979" y="4602613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B71764-8920-C846-A4D2-4A2FD0EBB1C5}"/>
              </a:ext>
            </a:extLst>
          </p:cNvPr>
          <p:cNvSpPr txBox="1"/>
          <p:nvPr/>
        </p:nvSpPr>
        <p:spPr>
          <a:xfrm>
            <a:off x="8480043" y="6199801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9327C-9F1A-3E46-9730-4045D3557CCC}"/>
              </a:ext>
            </a:extLst>
          </p:cNvPr>
          <p:cNvSpPr txBox="1"/>
          <p:nvPr/>
        </p:nvSpPr>
        <p:spPr>
          <a:xfrm>
            <a:off x="6408995" y="6199821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8EC405-08E5-8E40-AC12-41D7D408DACE}"/>
              </a:ext>
            </a:extLst>
          </p:cNvPr>
          <p:cNvSpPr txBox="1"/>
          <p:nvPr/>
        </p:nvSpPr>
        <p:spPr>
          <a:xfrm>
            <a:off x="5850774" y="2919143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524004-E9C2-4A40-A2AA-33BFFA5EA469}"/>
              </a:ext>
            </a:extLst>
          </p:cNvPr>
          <p:cNvSpPr txBox="1"/>
          <p:nvPr/>
        </p:nvSpPr>
        <p:spPr>
          <a:xfrm>
            <a:off x="6612625" y="4477851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0AC393-FF0D-DB4D-B782-95EABE84DE7B}"/>
              </a:ext>
            </a:extLst>
          </p:cNvPr>
          <p:cNvSpPr txBox="1"/>
          <p:nvPr/>
        </p:nvSpPr>
        <p:spPr>
          <a:xfrm>
            <a:off x="4603225" y="4477851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2E276E6-7488-274F-A6B4-EC7DA6363F5D}"/>
              </a:ext>
            </a:extLst>
          </p:cNvPr>
          <p:cNvSpPr/>
          <p:nvPr/>
        </p:nvSpPr>
        <p:spPr>
          <a:xfrm>
            <a:off x="8107253" y="3139893"/>
            <a:ext cx="625842" cy="26453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E184651-C053-5549-A797-FEB6B2286C23}"/>
              </a:ext>
            </a:extLst>
          </p:cNvPr>
          <p:cNvSpPr/>
          <p:nvPr/>
        </p:nvSpPr>
        <p:spPr>
          <a:xfrm>
            <a:off x="6481670" y="4745200"/>
            <a:ext cx="212024" cy="12364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AB9560-E130-294C-AB9C-3A469305E623}"/>
              </a:ext>
            </a:extLst>
          </p:cNvPr>
          <p:cNvSpPr/>
          <p:nvPr/>
        </p:nvSpPr>
        <p:spPr>
          <a:xfrm>
            <a:off x="6605551" y="4965148"/>
            <a:ext cx="473442" cy="11213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179D8C9-D81F-E147-A358-19D6FC36AC23}"/>
              </a:ext>
            </a:extLst>
          </p:cNvPr>
          <p:cNvSpPr/>
          <p:nvPr/>
        </p:nvSpPr>
        <p:spPr>
          <a:xfrm>
            <a:off x="4718455" y="4825150"/>
            <a:ext cx="473442" cy="11213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DB9B00C-F1D6-BF4A-A878-97D7836BF18C}"/>
              </a:ext>
            </a:extLst>
          </p:cNvPr>
          <p:cNvSpPr/>
          <p:nvPr/>
        </p:nvSpPr>
        <p:spPr>
          <a:xfrm>
            <a:off x="8206214" y="6384467"/>
            <a:ext cx="309959" cy="31840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77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83268" y="10"/>
            <a:ext cx="9372987" cy="160322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8000"/>
                </a:solidFill>
                <a:latin typeface="Arial"/>
                <a:cs typeface="Arial"/>
              </a:rPr>
              <a:t>Dimensionality reduction: neural modes and </a:t>
            </a:r>
            <a:br>
              <a:rPr lang="en-US" sz="3200" dirty="0">
                <a:solidFill>
                  <a:srgbClr val="008000"/>
                </a:solidFill>
                <a:latin typeface="Arial"/>
                <a:cs typeface="Arial"/>
              </a:rPr>
            </a:br>
            <a:r>
              <a:rPr lang="en-US" sz="3200" dirty="0">
                <a:solidFill>
                  <a:srgbClr val="008000"/>
                </a:solidFill>
                <a:latin typeface="Arial"/>
                <a:cs typeface="Arial"/>
              </a:rPr>
              <a:t>latent variables</a:t>
            </a:r>
            <a:endParaRPr lang="en-US" sz="3200" dirty="0"/>
          </a:p>
        </p:txBody>
      </p:sp>
      <p:pic>
        <p:nvPicPr>
          <p:cNvPr id="7" name="Picture 6" descr="Fig 1 - Concept &amp; raw data-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94" y="4423074"/>
            <a:ext cx="3363528" cy="1991019"/>
          </a:xfrm>
          <a:prstGeom prst="rect">
            <a:avLst/>
          </a:prstGeom>
        </p:spPr>
      </p:pic>
      <p:pic>
        <p:nvPicPr>
          <p:cNvPr id="8" name="Picture 7" descr="Fig 1 - Concept &amp; raw data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49" y="1938673"/>
            <a:ext cx="3946101" cy="3706499"/>
          </a:xfrm>
          <a:prstGeom prst="rect">
            <a:avLst/>
          </a:prstGeom>
        </p:spPr>
      </p:pic>
      <p:pic>
        <p:nvPicPr>
          <p:cNvPr id="2" name="Picture 1" descr="Fig 1 - Concept &amp; raw data-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56" y="1834672"/>
            <a:ext cx="3714518" cy="27268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32EF19-B6B2-6844-BFB1-81A2DF104760}"/>
              </a:ext>
            </a:extLst>
          </p:cNvPr>
          <p:cNvSpPr txBox="1"/>
          <p:nvPr/>
        </p:nvSpPr>
        <p:spPr>
          <a:xfrm>
            <a:off x="7089115" y="1923339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68675B-16A9-1D45-89F9-A3D981055D67}"/>
              </a:ext>
            </a:extLst>
          </p:cNvPr>
          <p:cNvSpPr txBox="1"/>
          <p:nvPr/>
        </p:nvSpPr>
        <p:spPr>
          <a:xfrm>
            <a:off x="8474912" y="3822308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FC2DA3-098C-2146-931C-05DA9310D869}"/>
              </a:ext>
            </a:extLst>
          </p:cNvPr>
          <p:cNvSpPr txBox="1"/>
          <p:nvPr/>
        </p:nvSpPr>
        <p:spPr>
          <a:xfrm>
            <a:off x="5639805" y="4019871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7816E2-E80C-BB40-8CA0-4255B23C4F5E}"/>
              </a:ext>
            </a:extLst>
          </p:cNvPr>
          <p:cNvSpPr txBox="1"/>
          <p:nvPr/>
        </p:nvSpPr>
        <p:spPr>
          <a:xfrm>
            <a:off x="4148315" y="3769155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89C417-2A1D-2C46-8628-5DABF999271C}"/>
              </a:ext>
            </a:extLst>
          </p:cNvPr>
          <p:cNvSpPr txBox="1"/>
          <p:nvPr/>
        </p:nvSpPr>
        <p:spPr>
          <a:xfrm>
            <a:off x="4322719" y="2631802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37FE05-301D-7940-A49B-312BF09ABDB4}"/>
              </a:ext>
            </a:extLst>
          </p:cNvPr>
          <p:cNvSpPr txBox="1"/>
          <p:nvPr/>
        </p:nvSpPr>
        <p:spPr>
          <a:xfrm>
            <a:off x="3055187" y="1933239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39753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 1 - Concept &amp; raw data-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3" t="-1" b="34770"/>
          <a:stretch/>
        </p:blipFill>
        <p:spPr>
          <a:xfrm>
            <a:off x="5045890" y="1088850"/>
            <a:ext cx="2917786" cy="13178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2633" y="63510"/>
            <a:ext cx="8947868" cy="113029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8000"/>
                </a:solidFill>
                <a:latin typeface="Arial"/>
                <a:cs typeface="Arial"/>
              </a:rPr>
              <a:t>Population dynamics: latent variables</a:t>
            </a:r>
            <a:br>
              <a:rPr lang="en-US" sz="3200" dirty="0">
                <a:solidFill>
                  <a:srgbClr val="008000"/>
                </a:solidFill>
                <a:latin typeface="Arial"/>
                <a:cs typeface="Arial"/>
              </a:rPr>
            </a:br>
            <a:r>
              <a:rPr lang="en-US" sz="3200" dirty="0">
                <a:solidFill>
                  <a:srgbClr val="008000"/>
                </a:solidFill>
                <a:latin typeface="Arial"/>
                <a:cs typeface="Arial"/>
              </a:rPr>
              <a:t>as a generative model</a:t>
            </a:r>
            <a:endParaRPr lang="en-US" sz="3200" dirty="0"/>
          </a:p>
        </p:txBody>
      </p:sp>
      <p:pic>
        <p:nvPicPr>
          <p:cNvPr id="7" name="Picture 6" descr="Fig 1 - Concept &amp; raw data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57" y="2453981"/>
            <a:ext cx="3363528" cy="1991019"/>
          </a:xfrm>
          <a:prstGeom prst="rect">
            <a:avLst/>
          </a:prstGeom>
        </p:spPr>
      </p:pic>
      <p:pic>
        <p:nvPicPr>
          <p:cNvPr id="9" name="Manifold Hypothesis.png"/>
          <p:cNvPicPr>
            <a:picLocks noChangeAspect="1"/>
          </p:cNvPicPr>
          <p:nvPr/>
        </p:nvPicPr>
        <p:blipFill rotWithShape="1">
          <a:blip r:embed="rId4"/>
          <a:srcRect l="3274" t="1227" r="46037" b="37768"/>
          <a:stretch/>
        </p:blipFill>
        <p:spPr>
          <a:xfrm>
            <a:off x="943484" y="1229486"/>
            <a:ext cx="3200400" cy="3139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Manifold Hypothesis.png"/>
          <p:cNvPicPr>
            <a:picLocks noChangeAspect="1"/>
          </p:cNvPicPr>
          <p:nvPr/>
        </p:nvPicPr>
        <p:blipFill rotWithShape="1">
          <a:blip r:embed="rId4"/>
          <a:srcRect t="68781" r="42317"/>
          <a:stretch/>
        </p:blipFill>
        <p:spPr>
          <a:xfrm>
            <a:off x="1637510" y="4425421"/>
            <a:ext cx="5295581" cy="2336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BED78F-3A4D-324D-B0B5-3F06AE188B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89" t="68198" r="78800" b="12278"/>
          <a:stretch/>
        </p:blipFill>
        <p:spPr>
          <a:xfrm>
            <a:off x="3785176" y="4685017"/>
            <a:ext cx="500126" cy="1554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F637FF-95E2-A842-8A13-804161CB2E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15" t="67849" r="56172" b="13432"/>
          <a:stretch/>
        </p:blipFill>
        <p:spPr>
          <a:xfrm>
            <a:off x="4285301" y="4649331"/>
            <a:ext cx="533279" cy="15357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016BE3-05E1-8B4B-BB2C-C5C8D047A8D4}"/>
              </a:ext>
            </a:extLst>
          </p:cNvPr>
          <p:cNvSpPr txBox="1"/>
          <p:nvPr/>
        </p:nvSpPr>
        <p:spPr>
          <a:xfrm>
            <a:off x="4520015" y="1336550"/>
            <a:ext cx="38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614857-5CD8-7F4D-B79B-858F66388E6E}"/>
              </a:ext>
            </a:extLst>
          </p:cNvPr>
          <p:cNvSpPr/>
          <p:nvPr/>
        </p:nvSpPr>
        <p:spPr>
          <a:xfrm>
            <a:off x="4524783" y="1665612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F6D123-AED7-D141-B81C-6D8F0A19ED0A}"/>
              </a:ext>
            </a:extLst>
          </p:cNvPr>
          <p:cNvSpPr/>
          <p:nvPr/>
        </p:nvSpPr>
        <p:spPr>
          <a:xfrm>
            <a:off x="4529393" y="1998861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D3030-D34A-BF4C-81B5-ED3B333BEF79}"/>
              </a:ext>
            </a:extLst>
          </p:cNvPr>
          <p:cNvSpPr txBox="1"/>
          <p:nvPr/>
        </p:nvSpPr>
        <p:spPr>
          <a:xfrm>
            <a:off x="3748476" y="2846563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42EA4-802C-6A44-90D6-58B9A1C62649}"/>
              </a:ext>
            </a:extLst>
          </p:cNvPr>
          <p:cNvSpPr txBox="1"/>
          <p:nvPr/>
        </p:nvSpPr>
        <p:spPr>
          <a:xfrm>
            <a:off x="3836442" y="1799907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B9E33-BEFA-1847-936C-1486F6DFC49C}"/>
              </a:ext>
            </a:extLst>
          </p:cNvPr>
          <p:cNvSpPr txBox="1"/>
          <p:nvPr/>
        </p:nvSpPr>
        <p:spPr>
          <a:xfrm>
            <a:off x="3724805" y="2788617"/>
            <a:ext cx="4575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977C90-0BD7-6B46-A603-7491C52EDB5A}"/>
              </a:ext>
            </a:extLst>
          </p:cNvPr>
          <p:cNvSpPr txBox="1"/>
          <p:nvPr/>
        </p:nvSpPr>
        <p:spPr>
          <a:xfrm>
            <a:off x="2731541" y="1180219"/>
            <a:ext cx="385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26388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D081-E67D-6B4B-A92C-4BB7907F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97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97511"/>
                </a:solidFill>
                <a:latin typeface="Arial"/>
                <a:cs typeface="Arial"/>
              </a:rPr>
              <a:t>Neural population activity 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5AD15-F296-C74C-A60A-C28C0684F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50" y="2376082"/>
            <a:ext cx="7835900" cy="234477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3F843F"/>
                </a:solidFill>
              </a:rPr>
              <a:t>A simple motor task </a:t>
            </a:r>
          </a:p>
          <a:p>
            <a:endParaRPr lang="en-US" sz="2400" dirty="0">
              <a:solidFill>
                <a:srgbClr val="3F843F"/>
              </a:solidFill>
            </a:endParaRPr>
          </a:p>
          <a:p>
            <a:r>
              <a:rPr lang="en-US" sz="2400" dirty="0">
                <a:solidFill>
                  <a:srgbClr val="3F843F"/>
                </a:solidFill>
              </a:rPr>
              <a:t>Neural manifolds for the control of movement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The unreasonable effectiveness of linear methods</a:t>
            </a:r>
          </a:p>
        </p:txBody>
      </p:sp>
    </p:spTree>
    <p:extLst>
      <p:ext uri="{BB962C8B-B14F-4D97-AF65-F5344CB8AC3E}">
        <p14:creationId xmlns:p14="http://schemas.microsoft.com/office/powerpoint/2010/main" val="1233616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72B8E693-74CF-D543-BE12-B57F30E8F1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50" y="214313"/>
            <a:ext cx="9144000" cy="914400"/>
          </a:xfrm>
        </p:spPr>
        <p:txBody>
          <a:bodyPr/>
          <a:lstStyle/>
          <a:p>
            <a:r>
              <a:rPr lang="en-US" altLang="en-US" sz="3200" dirty="0">
                <a:solidFill>
                  <a:srgbClr val="2975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Behavioral stability</a:t>
            </a:r>
          </a:p>
        </p:txBody>
      </p:sp>
      <p:pic>
        <p:nvPicPr>
          <p:cNvPr id="75778" name="Picture 8">
            <a:extLst>
              <a:ext uri="{FF2B5EF4-FFF2-40B4-BE49-F238E27FC236}">
                <a16:creationId xmlns:a16="http://schemas.microsoft.com/office/drawing/2014/main" id="{6F4591C9-D31C-AD43-8FDF-53DB076D9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/>
          <a:stretch>
            <a:fillRect/>
          </a:stretch>
        </p:blipFill>
        <p:spPr bwMode="auto">
          <a:xfrm>
            <a:off x="2538413" y="1411288"/>
            <a:ext cx="21574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15">
            <a:extLst>
              <a:ext uri="{FF2B5EF4-FFF2-40B4-BE49-F238E27FC236}">
                <a16:creationId xmlns:a16="http://schemas.microsoft.com/office/drawing/2014/main" id="{72983C5F-4700-3F49-B114-39574E76C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3316" r="68797" b="72990"/>
          <a:stretch>
            <a:fillRect/>
          </a:stretch>
        </p:blipFill>
        <p:spPr bwMode="auto">
          <a:xfrm>
            <a:off x="400050" y="1668463"/>
            <a:ext cx="2138363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16">
            <a:extLst>
              <a:ext uri="{FF2B5EF4-FFF2-40B4-BE49-F238E27FC236}">
                <a16:creationId xmlns:a16="http://schemas.microsoft.com/office/drawing/2014/main" id="{257EB10D-69FB-9040-A1B4-C94772344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4" b="70041"/>
          <a:stretch>
            <a:fillRect/>
          </a:stretch>
        </p:blipFill>
        <p:spPr bwMode="auto">
          <a:xfrm>
            <a:off x="4799013" y="1685925"/>
            <a:ext cx="334962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17">
            <a:extLst>
              <a:ext uri="{FF2B5EF4-FFF2-40B4-BE49-F238E27FC236}">
                <a16:creationId xmlns:a16="http://schemas.microsoft.com/office/drawing/2014/main" id="{FCF8C05E-ACEF-E14E-90B1-13C85A6BB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29807" r="153" b="32516"/>
          <a:stretch>
            <a:fillRect/>
          </a:stretch>
        </p:blipFill>
        <p:spPr bwMode="auto">
          <a:xfrm>
            <a:off x="971550" y="3797300"/>
            <a:ext cx="7177088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689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26">
            <a:extLst>
              <a:ext uri="{FF2B5EF4-FFF2-40B4-BE49-F238E27FC236}">
                <a16:creationId xmlns:a16="http://schemas.microsoft.com/office/drawing/2014/main" id="{D261A485-6B97-E644-8621-DF0FF3873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>
                <a:solidFill>
                  <a:srgbClr val="2975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 Electrode Arrays (MEAs)</a:t>
            </a:r>
          </a:p>
        </p:txBody>
      </p:sp>
      <p:pic>
        <p:nvPicPr>
          <p:cNvPr id="40962" name="Picture 1027" descr="Elec Array">
            <a:extLst>
              <a:ext uri="{FF2B5EF4-FFF2-40B4-BE49-F238E27FC236}">
                <a16:creationId xmlns:a16="http://schemas.microsoft.com/office/drawing/2014/main" id="{F9C5D86F-E10E-4C44-BED1-185E29632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1625600"/>
            <a:ext cx="4479925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765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3">
            <a:extLst>
              <a:ext uri="{FF2B5EF4-FFF2-40B4-BE49-F238E27FC236}">
                <a16:creationId xmlns:a16="http://schemas.microsoft.com/office/drawing/2014/main" id="{0EFF1A26-7C3B-D545-9BCF-A2857C75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4">
            <a:extLst>
              <a:ext uri="{FF2B5EF4-FFF2-40B4-BE49-F238E27FC236}">
                <a16:creationId xmlns:a16="http://schemas.microsoft.com/office/drawing/2014/main" id="{A7A20986-FD42-EA42-A3A7-D09F58B19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5410200"/>
            <a:ext cx="8153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0">
                <a:latin typeface="Calibri" panose="020F0502020204030204" pitchFamily="34" charset="0"/>
                <a:cs typeface="Calibri" panose="020F0502020204030204" pitchFamily="34" charset="0"/>
              </a:rPr>
              <a:t>In order to verify this hypothesis, we need to compensate for the fact that the true latent dynamics is being projected onto different empirical manifolds on different days. </a:t>
            </a:r>
          </a:p>
        </p:txBody>
      </p:sp>
    </p:spTree>
    <p:extLst>
      <p:ext uri="{BB962C8B-B14F-4D97-AF65-F5344CB8AC3E}">
        <p14:creationId xmlns:p14="http://schemas.microsoft.com/office/powerpoint/2010/main" val="1184269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6C8446AB-1A92-624E-B641-61CEE6BDC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050" y="77788"/>
            <a:ext cx="8061325" cy="847725"/>
          </a:xfrm>
        </p:spPr>
        <p:txBody>
          <a:bodyPr/>
          <a:lstStyle/>
          <a:p>
            <a:r>
              <a:rPr lang="en-US" altLang="en-US" sz="3200">
                <a:solidFill>
                  <a:srgbClr val="2975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of latent dynamics</a:t>
            </a:r>
            <a:endParaRPr lang="en-US" altLang="en-US" sz="3200"/>
          </a:p>
        </p:txBody>
      </p:sp>
      <p:pic>
        <p:nvPicPr>
          <p:cNvPr id="77826" name="Picture 4">
            <a:extLst>
              <a:ext uri="{FF2B5EF4-FFF2-40B4-BE49-F238E27FC236}">
                <a16:creationId xmlns:a16="http://schemas.microsoft.com/office/drawing/2014/main" id="{B5280524-0AD0-DA44-9ACC-82025B720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914400"/>
            <a:ext cx="8112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002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>
            <a:extLst>
              <a:ext uri="{FF2B5EF4-FFF2-40B4-BE49-F238E27FC236}">
                <a16:creationId xmlns:a16="http://schemas.microsoft.com/office/drawing/2014/main" id="{16D495F6-6C80-A146-B963-7ED39D458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70AC03D1-A61D-1849-8B7B-02431D9694BA}"/>
              </a:ext>
            </a:extLst>
          </p:cNvPr>
          <p:cNvSpPr/>
          <p:nvPr/>
        </p:nvSpPr>
        <p:spPr bwMode="auto">
          <a:xfrm>
            <a:off x="609600" y="228600"/>
            <a:ext cx="7772400" cy="762000"/>
          </a:xfrm>
          <a:prstGeom prst="round1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3200" b="0" dirty="0">
                <a:solidFill>
                  <a:srgbClr val="2C7E1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Day-specific neural modes and manifolds </a:t>
            </a:r>
          </a:p>
        </p:txBody>
      </p:sp>
    </p:spTree>
    <p:extLst>
      <p:ext uri="{BB962C8B-B14F-4D97-AF65-F5344CB8AC3E}">
        <p14:creationId xmlns:p14="http://schemas.microsoft.com/office/powerpoint/2010/main" val="2842300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>
            <a:extLst>
              <a:ext uri="{FF2B5EF4-FFF2-40B4-BE49-F238E27FC236}">
                <a16:creationId xmlns:a16="http://schemas.microsoft.com/office/drawing/2014/main" id="{B3FC87F5-F251-FE4F-B1EB-2DAB35B6F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95" y="228600"/>
            <a:ext cx="868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0" dirty="0">
                <a:solidFill>
                  <a:srgbClr val="2C7E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Day-specific neural modes and manifolds </a:t>
            </a:r>
            <a:endParaRPr lang="en-US" altLang="en-US" sz="3600" dirty="0">
              <a:solidFill>
                <a:srgbClr val="297511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2273AE-B5E0-BD4C-AF55-62043D91FA12}"/>
              </a:ext>
            </a:extLst>
          </p:cNvPr>
          <p:cNvSpPr txBox="1"/>
          <p:nvPr/>
        </p:nvSpPr>
        <p:spPr>
          <a:xfrm>
            <a:off x="6761747" y="1395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BDFAE23-DC30-BA4C-8CCE-B3405B0D7064}"/>
                  </a:ext>
                </a:extLst>
              </p:cNvPr>
              <p:cNvSpPr/>
              <p:nvPr/>
            </p:nvSpPr>
            <p:spPr>
              <a:xfrm>
                <a:off x="794083" y="924829"/>
                <a:ext cx="7218947" cy="840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Arial"/>
                    <a:cs typeface="Arial"/>
                  </a:rPr>
                  <a:t>Keep the first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Arial"/>
                      </a:rPr>
                      <m:t>𝑑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en-US" sz="2400" dirty="0">
                    <a:latin typeface="Arial"/>
                    <a:cs typeface="Arial"/>
                  </a:rPr>
                  <a:t>columns of the matrices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i="1" baseline="-25000" dirty="0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en-US" sz="2400" dirty="0">
                    <a:latin typeface="Arial"/>
                    <a:cs typeface="Arial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/>
                          </a:rPr>
                          <m:t>𝑈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Arial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400" dirty="0">
                    <a:latin typeface="Arial"/>
                    <a:cs typeface="Arial"/>
                  </a:rPr>
                  <a:t>, to 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/>
                              </a:rPr>
                              <m:t>𝑈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Arial"/>
                          </a:rPr>
                          <m:t>𝑛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en-US" sz="2400" dirty="0">
                    <a:latin typeface="Arial"/>
                    <a:cs typeface="Arial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/>
                              </a:rPr>
                              <m:t>𝑈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Arial"/>
                          </a:rPr>
                          <m:t>𝑚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Arial"/>
                      </a:rPr>
                      <m:t>. </m:t>
                    </m:r>
                    <m:r>
                      <a:rPr lang="en-US" sz="2400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BDFAE23-DC30-BA4C-8CCE-B3405B0D70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083" y="924829"/>
                <a:ext cx="7218947" cy="840166"/>
              </a:xfrm>
              <a:prstGeom prst="rect">
                <a:avLst/>
              </a:prstGeom>
              <a:blipFill>
                <a:blip r:embed="rId3"/>
                <a:stretch>
                  <a:fillRect l="-1230" t="-4478" r="-879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1DFFCD7B-C261-7F41-BBCA-ED3C5F38B752}"/>
              </a:ext>
            </a:extLst>
          </p:cNvPr>
          <p:cNvSpPr/>
          <p:nvPr/>
        </p:nvSpPr>
        <p:spPr>
          <a:xfrm>
            <a:off x="5209674" y="1491915"/>
            <a:ext cx="2103120" cy="21031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E21A56-820E-8744-8D54-AFB63E5853A4}"/>
                  </a:ext>
                </a:extLst>
              </p:cNvPr>
              <p:cNvSpPr/>
              <p:nvPr/>
            </p:nvSpPr>
            <p:spPr>
              <a:xfrm>
                <a:off x="5304168" y="1580329"/>
                <a:ext cx="782053" cy="192505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E21A56-820E-8744-8D54-AFB63E5853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168" y="1580329"/>
                <a:ext cx="782053" cy="19250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5686C4F-729C-A149-AFFF-B6706CD2A0F9}"/>
                  </a:ext>
                </a:extLst>
              </p:cNvPr>
              <p:cNvSpPr txBox="1"/>
              <p:nvPr/>
            </p:nvSpPr>
            <p:spPr>
              <a:xfrm>
                <a:off x="4735553" y="1481762"/>
                <a:ext cx="4045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5686C4F-729C-A149-AFFF-B6706CD2A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553" y="1481762"/>
                <a:ext cx="40459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255E04-EB77-2D44-91BE-625EB0192FAD}"/>
                  </a:ext>
                </a:extLst>
              </p:cNvPr>
              <p:cNvSpPr txBox="1"/>
              <p:nvPr/>
            </p:nvSpPr>
            <p:spPr>
              <a:xfrm>
                <a:off x="6978316" y="3645566"/>
                <a:ext cx="4045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255E04-EB77-2D44-91BE-625EB0192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316" y="3645566"/>
                <a:ext cx="40459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7A2326-D61E-8342-80C2-A59E7FB86BA0}"/>
                  </a:ext>
                </a:extLst>
              </p:cNvPr>
              <p:cNvSpPr txBox="1"/>
              <p:nvPr/>
            </p:nvSpPr>
            <p:spPr>
              <a:xfrm>
                <a:off x="5506232" y="3629889"/>
                <a:ext cx="377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7A2326-D61E-8342-80C2-A59E7FB86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232" y="3629889"/>
                <a:ext cx="3779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3809058-DE9F-4845-9483-B5DEE7C39E6F}"/>
                  </a:ext>
                </a:extLst>
              </p:cNvPr>
              <p:cNvSpPr/>
              <p:nvPr/>
            </p:nvSpPr>
            <p:spPr>
              <a:xfrm>
                <a:off x="48125" y="4073813"/>
                <a:ext cx="9144000" cy="1587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>
                    <a:latin typeface="Arial"/>
                    <a:cs typeface="Arial"/>
                  </a:rPr>
                  <a:t>The day-specific low-dimensional manifolds are two hyperplanes:</a:t>
                </a:r>
              </a:p>
              <a:p>
                <a:pPr algn="just"/>
                <a:endParaRPr lang="en-US" sz="2400" dirty="0">
                  <a:latin typeface="Arial"/>
                  <a:cs typeface="Arial"/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  <a:latin typeface="Arial"/>
                    <a:cs typeface="Arial"/>
                  </a:rPr>
                  <a:t>	the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"/>
                      </a:rPr>
                      <m:t>𝑑</m:t>
                    </m:r>
                  </m:oMath>
                </a14:m>
                <a:r>
                  <a:rPr lang="en-US" sz="2400" i="1" dirty="0">
                    <a:solidFill>
                      <a:srgbClr val="7030A0"/>
                    </a:solidFill>
                    <a:latin typeface="Times"/>
                    <a:cs typeface="Times"/>
                  </a:rPr>
                  <a:t>-</a:t>
                </a:r>
                <a:r>
                  <a:rPr lang="en-US" sz="2400" dirty="0">
                    <a:solidFill>
                      <a:srgbClr val="7030A0"/>
                    </a:solidFill>
                    <a:latin typeface="Arial"/>
                    <a:cs typeface="Arial"/>
                  </a:rPr>
                  <a:t>dimensional hyperplane spanned by the columns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𝑈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7030A0"/>
                    </a:solidFill>
                    <a:latin typeface="Arial"/>
                    <a:cs typeface="Arial"/>
                  </a:rPr>
                  <a:t> </a:t>
                </a:r>
              </a:p>
              <a:p>
                <a:r>
                  <a:rPr lang="en-US" sz="2400" dirty="0">
                    <a:solidFill>
                      <a:srgbClr val="7030A0"/>
                    </a:solidFill>
                    <a:latin typeface="Arial"/>
                    <a:cs typeface="Arial"/>
                  </a:rPr>
                  <a:t>	the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"/>
                      </a:rPr>
                      <m:t>𝑑</m:t>
                    </m:r>
                  </m:oMath>
                </a14:m>
                <a:r>
                  <a:rPr lang="en-US" sz="2400" i="1" dirty="0">
                    <a:solidFill>
                      <a:srgbClr val="7030A0"/>
                    </a:solidFill>
                    <a:latin typeface="Times"/>
                    <a:cs typeface="Times"/>
                  </a:rPr>
                  <a:t>-</a:t>
                </a:r>
                <a:r>
                  <a:rPr lang="en-US" sz="2400" dirty="0">
                    <a:solidFill>
                      <a:srgbClr val="7030A0"/>
                    </a:solidFill>
                    <a:latin typeface="Arial"/>
                    <a:cs typeface="Arial"/>
                  </a:rPr>
                  <a:t>dimensional hyperplane spanned by the columns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𝑈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𝑚</m:t>
                        </m:r>
                      </m:sub>
                    </m:sSub>
                  </m:oMath>
                </a14:m>
                <a:endParaRPr lang="en-US" sz="2400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3809058-DE9F-4845-9483-B5DEE7C39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5" y="4073813"/>
                <a:ext cx="9144000" cy="1587999"/>
              </a:xfrm>
              <a:prstGeom prst="rect">
                <a:avLst/>
              </a:prstGeom>
              <a:blipFill>
                <a:blip r:embed="rId8"/>
                <a:stretch>
                  <a:fillRect l="-971" t="-3175" b="-8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DE5E8A-FEA9-6F4F-A2DA-E5258B581C7E}"/>
                  </a:ext>
                </a:extLst>
              </p:cNvPr>
              <p:cNvSpPr txBox="1"/>
              <p:nvPr/>
            </p:nvSpPr>
            <p:spPr>
              <a:xfrm>
                <a:off x="6561371" y="2361789"/>
                <a:ext cx="40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DE5E8A-FEA9-6F4F-A2DA-E5258B581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371" y="2361789"/>
                <a:ext cx="40075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A3DBBB1B-6167-4741-B5D1-46939C640ED5}"/>
              </a:ext>
            </a:extLst>
          </p:cNvPr>
          <p:cNvSpPr txBox="1"/>
          <p:nvPr/>
        </p:nvSpPr>
        <p:spPr>
          <a:xfrm>
            <a:off x="1008951" y="5681845"/>
            <a:ext cx="7234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F843F"/>
                </a:solidFill>
              </a:rPr>
              <a:t>These column vectors are the day-specific neural modes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D1C3C5B-DA70-9144-9DF6-3C4271AD3728}"/>
                  </a:ext>
                </a:extLst>
              </p:cNvPr>
              <p:cNvSpPr/>
              <p:nvPr/>
            </p:nvSpPr>
            <p:spPr>
              <a:xfrm>
                <a:off x="1001824" y="6163543"/>
                <a:ext cx="721716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Arial"/>
                      </a:rPr>
                      <m:t>𝑑</m:t>
                    </m:r>
                    <m:r>
                      <a:rPr lang="en-US" sz="2400" dirty="0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is the </a:t>
                </a:r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flat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dimension of the day-specific manifolds 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D1C3C5B-DA70-9144-9DF6-3C4271AD37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24" y="6163543"/>
                <a:ext cx="7217169" cy="461665"/>
              </a:xfrm>
              <a:prstGeom prst="rect">
                <a:avLst/>
              </a:prstGeom>
              <a:blipFill>
                <a:blip r:embed="rId10"/>
                <a:stretch>
                  <a:fillRect l="-176" t="-7895" r="-351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087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3FEAD7-0837-1E4B-93C4-F2B76A44B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18" b="33419"/>
          <a:stretch/>
        </p:blipFill>
        <p:spPr>
          <a:xfrm>
            <a:off x="0" y="35571"/>
            <a:ext cx="9228221" cy="4698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DCCACA-656A-DF4D-A672-AE9F61AE4600}"/>
              </a:ext>
            </a:extLst>
          </p:cNvPr>
          <p:cNvSpPr txBox="1"/>
          <p:nvPr/>
        </p:nvSpPr>
        <p:spPr>
          <a:xfrm>
            <a:off x="2261928" y="45960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A8023C-7808-F748-AAD9-34C214D59ADA}"/>
              </a:ext>
            </a:extLst>
          </p:cNvPr>
          <p:cNvSpPr/>
          <p:nvPr/>
        </p:nvSpPr>
        <p:spPr>
          <a:xfrm>
            <a:off x="342303" y="5200003"/>
            <a:ext cx="2926080" cy="7315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F294A9-0840-7444-A351-95366ED9BAF8}"/>
              </a:ext>
            </a:extLst>
          </p:cNvPr>
          <p:cNvSpPr/>
          <p:nvPr/>
        </p:nvSpPr>
        <p:spPr>
          <a:xfrm rot="16200000">
            <a:off x="4222002" y="4742803"/>
            <a:ext cx="731520" cy="16459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78BEE8-4800-FB45-8880-A6000582A2EF}"/>
                  </a:ext>
                </a:extLst>
              </p:cNvPr>
              <p:cNvSpPr txBox="1"/>
              <p:nvPr/>
            </p:nvSpPr>
            <p:spPr>
              <a:xfrm>
                <a:off x="19168" y="5091241"/>
                <a:ext cx="377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78BEE8-4800-FB45-8880-A6000582A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8" y="5091241"/>
                <a:ext cx="37792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0C3B14-40B2-7F41-8F9D-D981B99D6008}"/>
                  </a:ext>
                </a:extLst>
              </p:cNvPr>
              <p:cNvSpPr txBox="1"/>
              <p:nvPr/>
            </p:nvSpPr>
            <p:spPr>
              <a:xfrm>
                <a:off x="1508098" y="5309530"/>
                <a:ext cx="3838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0C3B14-40B2-7F41-8F9D-D981B99D6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98" y="5309530"/>
                <a:ext cx="38388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99AFC6C-5FF8-DD46-9479-137969BEC51A}"/>
              </a:ext>
            </a:extLst>
          </p:cNvPr>
          <p:cNvSpPr txBox="1"/>
          <p:nvPr/>
        </p:nvSpPr>
        <p:spPr>
          <a:xfrm flipH="1">
            <a:off x="3307976" y="5378109"/>
            <a:ext cx="34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8E65F3F-DB18-D04A-95D4-17DCEB9B08B8}"/>
                  </a:ext>
                </a:extLst>
              </p:cNvPr>
              <p:cNvSpPr txBox="1"/>
              <p:nvPr/>
            </p:nvSpPr>
            <p:spPr>
              <a:xfrm>
                <a:off x="3421787" y="5157715"/>
                <a:ext cx="377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8E65F3F-DB18-D04A-95D4-17DCEB9B0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787" y="5157715"/>
                <a:ext cx="37792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76C984-46B3-F142-9813-2CE18928A691}"/>
                  </a:ext>
                </a:extLst>
              </p:cNvPr>
              <p:cNvSpPr txBox="1"/>
              <p:nvPr/>
            </p:nvSpPr>
            <p:spPr>
              <a:xfrm>
                <a:off x="2524316" y="5931523"/>
                <a:ext cx="380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76C984-46B3-F142-9813-2CE18928A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316" y="5931523"/>
                <a:ext cx="38048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BF5F89-B264-854A-B10C-EFA5A0731C09}"/>
                  </a:ext>
                </a:extLst>
              </p:cNvPr>
              <p:cNvSpPr txBox="1"/>
              <p:nvPr/>
            </p:nvSpPr>
            <p:spPr>
              <a:xfrm>
                <a:off x="4171599" y="5323113"/>
                <a:ext cx="559769" cy="407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acc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BF5F89-B264-854A-B10C-EFA5A0731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599" y="5323113"/>
                <a:ext cx="559769" cy="4078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93E315-1FE4-5449-A480-12A24265760C}"/>
                  </a:ext>
                </a:extLst>
              </p:cNvPr>
              <p:cNvSpPr txBox="1"/>
              <p:nvPr/>
            </p:nvSpPr>
            <p:spPr>
              <a:xfrm>
                <a:off x="4812633" y="5919529"/>
                <a:ext cx="4045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93E315-1FE4-5449-A480-12A242657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633" y="5919529"/>
                <a:ext cx="40459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33F0F973-4375-244A-95FC-EB7C9CB2AC8C}"/>
              </a:ext>
            </a:extLst>
          </p:cNvPr>
          <p:cNvSpPr/>
          <p:nvPr/>
        </p:nvSpPr>
        <p:spPr>
          <a:xfrm>
            <a:off x="5774793" y="4886701"/>
            <a:ext cx="2926080" cy="164592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886BF4C-4853-8E46-9716-DAF1EE6BAA77}"/>
                  </a:ext>
                </a:extLst>
              </p:cNvPr>
              <p:cNvSpPr txBox="1"/>
              <p:nvPr/>
            </p:nvSpPr>
            <p:spPr>
              <a:xfrm>
                <a:off x="5426242" y="4848721"/>
                <a:ext cx="4045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886BF4C-4853-8E46-9716-DAF1EE6BA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242" y="4848721"/>
                <a:ext cx="40459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0ABCC0-23E9-AF46-8A3D-5971A132E892}"/>
                  </a:ext>
                </a:extLst>
              </p:cNvPr>
              <p:cNvSpPr txBox="1"/>
              <p:nvPr/>
            </p:nvSpPr>
            <p:spPr>
              <a:xfrm>
                <a:off x="8157409" y="6521109"/>
                <a:ext cx="380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0ABCC0-23E9-AF46-8A3D-5971A132E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409" y="6521109"/>
                <a:ext cx="38048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86067CF-847D-7542-887C-2487DFF97A4F}"/>
                  </a:ext>
                </a:extLst>
              </p:cNvPr>
              <p:cNvSpPr txBox="1"/>
              <p:nvPr/>
            </p:nvSpPr>
            <p:spPr>
              <a:xfrm>
                <a:off x="7052490" y="5324919"/>
                <a:ext cx="4137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86067CF-847D-7542-887C-2487DFF97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490" y="5324919"/>
                <a:ext cx="413767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80F9400-9907-ED40-BB6D-4DE3F2FAE93D}"/>
              </a:ext>
            </a:extLst>
          </p:cNvPr>
          <p:cNvSpPr txBox="1"/>
          <p:nvPr/>
        </p:nvSpPr>
        <p:spPr>
          <a:xfrm>
            <a:off x="5450304" y="53901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56516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>
            <a:extLst>
              <a:ext uri="{FF2B5EF4-FFF2-40B4-BE49-F238E27FC236}">
                <a16:creationId xmlns:a16="http://schemas.microsoft.com/office/drawing/2014/main" id="{2150DFDA-BD67-0346-A1B9-C8349004A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3" r="1" b="7368"/>
          <a:stretch/>
        </p:blipFill>
        <p:spPr bwMode="auto">
          <a:xfrm>
            <a:off x="0" y="1552068"/>
            <a:ext cx="9144000" cy="530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969C80C-ADE8-2C40-B815-36689F97915F}"/>
                  </a:ext>
                </a:extLst>
              </p:cNvPr>
              <p:cNvSpPr txBox="1"/>
              <p:nvPr/>
            </p:nvSpPr>
            <p:spPr>
              <a:xfrm>
                <a:off x="313113" y="770022"/>
                <a:ext cx="893916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CCs between the </a:t>
                </a:r>
                <a:r>
                  <a:rPr lang="en-US" sz="2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unaligned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latent dynamics are the pairwise correlations between the rows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  <m:r>
                      <a:rPr lang="en-US" sz="2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p>
                    </m:sSubSup>
                  </m:oMath>
                </a14:m>
                <a:endParaRPr 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969C80C-ADE8-2C40-B815-36689F979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13" y="770022"/>
                <a:ext cx="8939169" cy="769441"/>
              </a:xfrm>
              <a:prstGeom prst="rect">
                <a:avLst/>
              </a:prstGeom>
              <a:blipFill>
                <a:blip r:embed="rId3"/>
                <a:stretch>
                  <a:fillRect l="-851" t="-4918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2758E02-FED1-514F-91EB-5D1621B658CC}"/>
              </a:ext>
            </a:extLst>
          </p:cNvPr>
          <p:cNvSpPr txBox="1"/>
          <p:nvPr/>
        </p:nvSpPr>
        <p:spPr>
          <a:xfrm>
            <a:off x="1082842" y="132341"/>
            <a:ext cx="6937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  <a:latin typeface="Arial"/>
                <a:cs typeface="Arial"/>
              </a:rPr>
              <a:t>Canonical Correlation Analysis (CCA)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139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3">
            <a:extLst>
              <a:ext uri="{FF2B5EF4-FFF2-40B4-BE49-F238E27FC236}">
                <a16:creationId xmlns:a16="http://schemas.microsoft.com/office/drawing/2014/main" id="{1708024F-FEE0-6D44-8282-5625B5D5B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134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AB5D09-6E78-AA4D-83D6-BB4E519D4030}"/>
                  </a:ext>
                </a:extLst>
              </p:cNvPr>
              <p:cNvSpPr txBox="1"/>
              <p:nvPr/>
            </p:nvSpPr>
            <p:spPr>
              <a:xfrm>
                <a:off x="4090737" y="6054986"/>
                <a:ext cx="466825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AB5D09-6E78-AA4D-83D6-BB4E519D4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737" y="6054986"/>
                <a:ext cx="4668252" cy="461665"/>
              </a:xfrm>
              <a:prstGeom prst="rect">
                <a:avLst/>
              </a:prstGeom>
              <a:blipFill>
                <a:blip r:embed="rId3"/>
                <a:stretch>
                  <a:fillRect l="-272" t="-5263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5041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BE25-3B16-EC4D-906A-EFABD29D6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93088" cy="5778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>
                <a:solidFill>
                  <a:srgbClr val="008000"/>
                </a:solidFill>
                <a:latin typeface="Arial"/>
                <a:cs typeface="Arial"/>
              </a:rPr>
              <a:t>Stability of M1 latent dynamics</a:t>
            </a:r>
            <a:endParaRPr lang="en-US" sz="3200" dirty="0"/>
          </a:p>
        </p:txBody>
      </p:sp>
      <p:pic>
        <p:nvPicPr>
          <p:cNvPr id="83970" name="Picture 5">
            <a:extLst>
              <a:ext uri="{FF2B5EF4-FFF2-40B4-BE49-F238E27FC236}">
                <a16:creationId xmlns:a16="http://schemas.microsoft.com/office/drawing/2014/main" id="{2AAADE6A-02F1-C244-A8FC-8544C5469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47" t="21448" r="106708" b="49521"/>
          <a:stretch>
            <a:fillRect/>
          </a:stretch>
        </p:blipFill>
        <p:spPr bwMode="auto">
          <a:xfrm>
            <a:off x="2322513" y="1487488"/>
            <a:ext cx="3205162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6">
            <a:extLst>
              <a:ext uri="{FF2B5EF4-FFF2-40B4-BE49-F238E27FC236}">
                <a16:creationId xmlns:a16="http://schemas.microsoft.com/office/drawing/2014/main" id="{7A99708A-598D-FE41-B0F1-B418EEA9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13" b="1060"/>
          <a:stretch>
            <a:fillRect/>
          </a:stretch>
        </p:blipFill>
        <p:spPr bwMode="auto">
          <a:xfrm>
            <a:off x="0" y="906463"/>
            <a:ext cx="4643438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7">
            <a:extLst>
              <a:ext uri="{FF2B5EF4-FFF2-40B4-BE49-F238E27FC236}">
                <a16:creationId xmlns:a16="http://schemas.microsoft.com/office/drawing/2014/main" id="{6F5F21B4-A25B-1540-A85E-1ADAF106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2" r="54642" b="52321"/>
          <a:stretch>
            <a:fillRect/>
          </a:stretch>
        </p:blipFill>
        <p:spPr bwMode="auto">
          <a:xfrm>
            <a:off x="5067300" y="2435225"/>
            <a:ext cx="3281363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5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25860F0A-EAFB-4C45-B2AA-A488899743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050" y="77788"/>
            <a:ext cx="8061325" cy="847725"/>
          </a:xfrm>
        </p:spPr>
        <p:txBody>
          <a:bodyPr/>
          <a:lstStyle/>
          <a:p>
            <a:r>
              <a:rPr lang="en-US" altLang="en-US" sz="3200">
                <a:solidFill>
                  <a:srgbClr val="2975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of latent dynamics</a:t>
            </a:r>
            <a:endParaRPr lang="en-US" altLang="en-US" sz="3200"/>
          </a:p>
        </p:txBody>
      </p:sp>
      <p:pic>
        <p:nvPicPr>
          <p:cNvPr id="87042" name="Picture 4">
            <a:extLst>
              <a:ext uri="{FF2B5EF4-FFF2-40B4-BE49-F238E27FC236}">
                <a16:creationId xmlns:a16="http://schemas.microsoft.com/office/drawing/2014/main" id="{1803C0A9-59A9-A64A-99DD-98BA1642F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781050"/>
            <a:ext cx="723900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Box 2">
            <a:extLst>
              <a:ext uri="{FF2B5EF4-FFF2-40B4-BE49-F238E27FC236}">
                <a16:creationId xmlns:a16="http://schemas.microsoft.com/office/drawing/2014/main" id="{F94F14F9-6B2F-DC4E-A2A0-101B25EF4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116" y="6469314"/>
            <a:ext cx="61885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Gallego, Perich, Chowdhury, Solla, Miller, </a:t>
            </a:r>
            <a:r>
              <a:rPr lang="en-U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alt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lang="en-U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(2020) </a:t>
            </a:r>
          </a:p>
        </p:txBody>
      </p:sp>
    </p:spTree>
    <p:extLst>
      <p:ext uri="{BB962C8B-B14F-4D97-AF65-F5344CB8AC3E}">
        <p14:creationId xmlns:p14="http://schemas.microsoft.com/office/powerpoint/2010/main" val="2658306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>
            <a:extLst>
              <a:ext uri="{FF2B5EF4-FFF2-40B4-BE49-F238E27FC236}">
                <a16:creationId xmlns:a16="http://schemas.microsoft.com/office/drawing/2014/main" id="{2196D13C-BA20-854E-B630-3EFAE8846E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328613"/>
            <a:ext cx="9144000" cy="2249487"/>
          </a:xfrm>
        </p:spPr>
        <p:txBody>
          <a:bodyPr/>
          <a:lstStyle/>
          <a:p>
            <a:r>
              <a:rPr lang="en-US" altLang="en-US" sz="3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 manifolds for the </a:t>
            </a:r>
            <a:br>
              <a:rPr lang="en-US" altLang="en-US" sz="3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of movement</a:t>
            </a:r>
            <a:endParaRPr lang="en-US" altLang="en-US" sz="3800">
              <a:solidFill>
                <a:srgbClr val="008000"/>
              </a:solidFill>
            </a:endParaRPr>
          </a:p>
        </p:txBody>
      </p:sp>
      <p:sp>
        <p:nvSpPr>
          <p:cNvPr id="91138" name="Rectangle 3">
            <a:extLst>
              <a:ext uri="{FF2B5EF4-FFF2-40B4-BE49-F238E27FC236}">
                <a16:creationId xmlns:a16="http://schemas.microsoft.com/office/drawing/2014/main" id="{D2C1CC02-F2F8-ED4E-B386-EF32B0538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874963"/>
            <a:ext cx="86010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2800" b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 A. Gallego	         Matthew G. Perich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Raeed H. Chowdhury          Lee E. Miller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139" name="Picture 7" descr="NU">
            <a:extLst>
              <a:ext uri="{FF2B5EF4-FFF2-40B4-BE49-F238E27FC236}">
                <a16:creationId xmlns:a16="http://schemas.microsoft.com/office/drawing/2014/main" id="{DFED3B38-2C1D-F440-B3FA-83746944C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259388"/>
            <a:ext cx="93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Box 6">
            <a:extLst>
              <a:ext uri="{FF2B5EF4-FFF2-40B4-BE49-F238E27FC236}">
                <a16:creationId xmlns:a16="http://schemas.microsoft.com/office/drawing/2014/main" id="{EFFB67F2-F766-7D49-B0D1-23D698700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486400"/>
            <a:ext cx="345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Northwestern University</a:t>
            </a:r>
            <a:endParaRPr lang="en-US" altLang="en-US" sz="2400" b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765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5378205-1BA4-704F-A864-E9AD2ACBF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447" y="0"/>
            <a:ext cx="8991600" cy="11430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rgbClr val="2975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activity</a:t>
            </a:r>
          </a:p>
        </p:txBody>
      </p:sp>
      <p:pic>
        <p:nvPicPr>
          <p:cNvPr id="22530" name="Picture 3">
            <a:extLst>
              <a:ext uri="{FF2B5EF4-FFF2-40B4-BE49-F238E27FC236}">
                <a16:creationId xmlns:a16="http://schemas.microsoft.com/office/drawing/2014/main" id="{5790713A-1536-F743-8E29-0D12AF07D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63638"/>
            <a:ext cx="9050337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>
            <a:extLst>
              <a:ext uri="{FF2B5EF4-FFF2-40B4-BE49-F238E27FC236}">
                <a16:creationId xmlns:a16="http://schemas.microsoft.com/office/drawing/2014/main" id="{A117DC2F-DE7B-954B-8E40-46F6BB7B0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48400"/>
            <a:ext cx="792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5">
            <a:extLst>
              <a:ext uri="{FF2B5EF4-FFF2-40B4-BE49-F238E27FC236}">
                <a16:creationId xmlns:a16="http://schemas.microsoft.com/office/drawing/2014/main" id="{A23505FA-1551-A746-9950-26A2145D9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400800"/>
            <a:ext cx="318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>
                <a:latin typeface="Arial" panose="020B0604020202020204" pitchFamily="34" charset="0"/>
              </a:rPr>
              <a:t>110 neurons, M1, hS3</a:t>
            </a:r>
            <a:endParaRPr lang="en-US" altLang="en-US" sz="2400" i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90550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8000"/>
                </a:solidFill>
                <a:latin typeface="Arial"/>
                <a:cs typeface="Arial"/>
              </a:rPr>
              <a:t>The future: natural behavior </a:t>
            </a:r>
          </a:p>
        </p:txBody>
      </p:sp>
      <p:pic>
        <p:nvPicPr>
          <p:cNvPr id="4" name="Picture 3" descr="cage data fig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7" y="1417638"/>
            <a:ext cx="8628133" cy="509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EDDBDC8F-EE4D-8449-8D56-8CDE7AE73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1213" y="304800"/>
            <a:ext cx="7772400" cy="1143000"/>
          </a:xfrm>
        </p:spPr>
        <p:txBody>
          <a:bodyPr/>
          <a:lstStyle/>
          <a:p>
            <a:r>
              <a:rPr lang="en-US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prediction of movement kinematics</a:t>
            </a:r>
            <a:endParaRPr lang="en-US" altLang="en-US" sz="3200"/>
          </a:p>
        </p:txBody>
      </p:sp>
      <p:pic>
        <p:nvPicPr>
          <p:cNvPr id="86018" name="Picture 4">
            <a:extLst>
              <a:ext uri="{FF2B5EF4-FFF2-40B4-BE49-F238E27FC236}">
                <a16:creationId xmlns:a16="http://schemas.microsoft.com/office/drawing/2014/main" id="{886BBD3D-903A-4644-B127-ACBA42467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67" b="74837"/>
          <a:stretch>
            <a:fillRect/>
          </a:stretch>
        </p:blipFill>
        <p:spPr bwMode="auto">
          <a:xfrm>
            <a:off x="990600" y="1538288"/>
            <a:ext cx="2874963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8">
            <a:extLst>
              <a:ext uri="{FF2B5EF4-FFF2-40B4-BE49-F238E27FC236}">
                <a16:creationId xmlns:a16="http://schemas.microsoft.com/office/drawing/2014/main" id="{072C2F03-AA04-7545-AC9F-26D10161B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8" r="429" b="74107"/>
          <a:stretch>
            <a:fillRect/>
          </a:stretch>
        </p:blipFill>
        <p:spPr bwMode="auto">
          <a:xfrm>
            <a:off x="457200" y="3727450"/>
            <a:ext cx="443071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9">
            <a:extLst>
              <a:ext uri="{FF2B5EF4-FFF2-40B4-BE49-F238E27FC236}">
                <a16:creationId xmlns:a16="http://schemas.microsoft.com/office/drawing/2014/main" id="{DAD7037D-A38A-194A-8526-39E5962A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 t="27444" r="54758" b="48544"/>
          <a:stretch>
            <a:fillRect/>
          </a:stretch>
        </p:blipFill>
        <p:spPr bwMode="auto">
          <a:xfrm>
            <a:off x="5248275" y="1649413"/>
            <a:ext cx="3335338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628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8000"/>
                </a:solidFill>
                <a:latin typeface="Arial"/>
                <a:cs typeface="Arial"/>
              </a:rPr>
              <a:t>Prediction of muscle activity</a:t>
            </a:r>
            <a:endParaRPr lang="en-US" sz="3200" dirty="0"/>
          </a:p>
        </p:txBody>
      </p:sp>
      <p:pic>
        <p:nvPicPr>
          <p:cNvPr id="4" name="Picture 3" descr="VAF_latent_variables_vs_EMG_predictions all_tasks_Jango_20140923_fig_11.eps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83" y="1523301"/>
            <a:ext cx="7572091" cy="49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87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4491EDAA-18A0-DA41-94F3-C41E6AB67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>
                <a:solidFill>
                  <a:srgbClr val="297511"/>
                </a:solidFill>
                <a:latin typeface="Arial" panose="020B0604020202020204" pitchFamily="34" charset="0"/>
              </a:rPr>
              <a:t>Analysis of population activity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78" name="Rectangle 4">
                <a:extLst>
                  <a:ext uri="{FF2B5EF4-FFF2-40B4-BE49-F238E27FC236}">
                    <a16:creationId xmlns:a16="http://schemas.microsoft.com/office/drawing/2014/main" id="{2D6CFC61-4115-6747-96CC-06DBAC2A8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" y="1069975"/>
                <a:ext cx="8382000" cy="2308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sym typeface="Symbol" pitchFamily="2" charset="2"/>
                  </a:rPr>
                  <a:t> </a:t>
                </a:r>
                <a:r>
                  <a:rPr lang="en-US" altLang="en-US" sz="2400" i="0" dirty="0">
                    <a:solidFill>
                      <a:srgbClr val="000000"/>
                    </a:solidFill>
                    <a:latin typeface="Arial" panose="020B0604020202020204" pitchFamily="34" charset="0"/>
                    <a:sym typeface="Symbol" pitchFamily="2" charset="2"/>
                  </a:rPr>
                  <a:t>Consider a population of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sym typeface="Symbol" pitchFamily="2" charset="2"/>
                  </a:rPr>
                  <a:t> </a:t>
                </a:r>
                <a:r>
                  <a:rPr lang="en-US" altLang="en-US" sz="2400" i="0" dirty="0">
                    <a:solidFill>
                      <a:srgbClr val="000000"/>
                    </a:solidFill>
                    <a:latin typeface="Arial" panose="020B0604020202020204" pitchFamily="34" charset="0"/>
                    <a:sym typeface="Symbol" pitchFamily="2" charset="2"/>
                  </a:rPr>
                  <a:t>neurons whose spiking activity is observed during a time interval </a:t>
                </a:r>
                <a:r>
                  <a:rPr lang="en-US" altLang="en-US" sz="2400" i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en-US" sz="2400" dirty="0">
                    <a:solidFill>
                      <a:srgbClr val="000000"/>
                    </a:solidFill>
                    <a:latin typeface="Baskerville Old Face" panose="02020602080505020303" pitchFamily="18" charset="77"/>
                  </a:rPr>
                  <a:t> </a:t>
                </a:r>
                <a:r>
                  <a:rPr lang="en-US" altLang="en-US" sz="2400" i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]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.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2400" i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The interval is divided into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2400" i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bins of size 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=</m:t>
                    </m:r>
                    <m:r>
                      <a:rPr lang="en-US" alt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/</m:t>
                    </m:r>
                    <m:r>
                      <a:rPr lang="en-US" alt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, </a:t>
                </a:r>
                <a:r>
                  <a:rPr lang="en-US" altLang="en-US" sz="2400" i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labeled by an index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alt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≤</m:t>
                    </m:r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 </m:t>
                    </m:r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≤ </m:t>
                    </m:r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.</m:t>
                    </m:r>
                  </m:oMath>
                </a14:m>
                <a:r>
                  <a:rPr lang="en-US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sym typeface="Symbol" pitchFamily="2" charset="2"/>
                  </a:rPr>
                  <a:t> 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sym typeface="Symbol" pitchFamily="2" charset="2"/>
                  </a:rPr>
                  <a:t> </a:t>
                </a:r>
                <a:r>
                  <a:rPr lang="en-US" altLang="en-US" sz="2400" i="0" dirty="0">
                    <a:solidFill>
                      <a:srgbClr val="000000"/>
                    </a:solidFill>
                    <a:latin typeface="Arial" panose="020B0604020202020204" pitchFamily="34" charset="0"/>
                    <a:sym typeface="Symbol" pitchFamily="2" charset="2"/>
                  </a:rPr>
                  <a:t>In each time bin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en-US" sz="2400" dirty="0">
                    <a:solidFill>
                      <a:srgbClr val="000000"/>
                    </a:solidFill>
                    <a:latin typeface="Baskerville Old Face" panose="02020602080505020303" pitchFamily="18" charset="77"/>
                  </a:rPr>
                  <a:t> </a:t>
                </a:r>
                <a:r>
                  <a:rPr lang="en-US" altLang="en-US" sz="2400" i="0" dirty="0">
                    <a:solidFill>
                      <a:srgbClr val="000000"/>
                    </a:solidFill>
                    <a:latin typeface="Arial" panose="020B0604020202020204" pitchFamily="34" charset="0"/>
                    <a:sym typeface="Symbol" pitchFamily="2" charset="2"/>
                  </a:rPr>
                  <a:t>we observe the number of spikes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𝑛</m:t>
                    </m:r>
                    <m:r>
                      <a:rPr lang="en-US" altLang="en-US" sz="2400" i="1" baseline="-25000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en-US" sz="2400" i="1" baseline="-25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(</m:t>
                    </m:r>
                    <m:r>
                      <a:rPr lang="en-US" alt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)</m:t>
                    </m:r>
                  </m:oMath>
                </a14:m>
                <a:r>
                  <a:rPr lang="en-US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sym typeface="Symbol" pitchFamily="2" charset="2"/>
                  </a:rPr>
                  <a:t> </a:t>
                </a:r>
                <a:r>
                  <a:rPr lang="en-US" altLang="en-US" sz="2400" i="0" dirty="0">
                    <a:solidFill>
                      <a:srgbClr val="000000"/>
                    </a:solidFill>
                    <a:latin typeface="Arial" panose="020B0604020202020204" pitchFamily="34" charset="0"/>
                    <a:sym typeface="Symbol" pitchFamily="2" charset="2"/>
                  </a:rPr>
                  <a:t>emitted by neuron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en-US" sz="2400" i="0" dirty="0">
                    <a:solidFill>
                      <a:srgbClr val="000000"/>
                    </a:solidFill>
                    <a:latin typeface="Baskerville Old Face" panose="02020602080505020303" pitchFamily="18" charset="77"/>
                  </a:rPr>
                  <a:t>, </a:t>
                </a:r>
                <a:r>
                  <a:rPr lang="en-US" altLang="en-US" sz="2400" i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for all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Baskerville Old Face" panose="02020602080505020303" pitchFamily="18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≤</m:t>
                    </m:r>
                    <m:r>
                      <a:rPr lang="en-US" alt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 </m:t>
                    </m:r>
                    <m:r>
                      <a:rPr lang="en-US" alt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≤ </m:t>
                    </m:r>
                    <m:r>
                      <a:rPr lang="en-US" alt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en-US" sz="2400" dirty="0">
                    <a:solidFill>
                      <a:srgbClr val="000000"/>
                    </a:solidFill>
                    <a:latin typeface="Baskerville Old Face" panose="02020602080505020303" pitchFamily="18" charset="77"/>
                  </a:rPr>
                  <a:t>. </a:t>
                </a:r>
                <a:endParaRPr lang="en-US" altLang="en-US" sz="2400" dirty="0">
                  <a:solidFill>
                    <a:srgbClr val="000000"/>
                  </a:solidFill>
                  <a:latin typeface="Baskerville Old Face" panose="02020602080505020303" pitchFamily="18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578" name="Rectangle 4">
                <a:extLst>
                  <a:ext uri="{FF2B5EF4-FFF2-40B4-BE49-F238E27FC236}">
                    <a16:creationId xmlns:a16="http://schemas.microsoft.com/office/drawing/2014/main" id="{2D6CFC61-4115-6747-96CC-06DBAC2A88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1069975"/>
                <a:ext cx="8382000" cy="2308225"/>
              </a:xfrm>
              <a:prstGeom prst="rect">
                <a:avLst/>
              </a:prstGeom>
              <a:blipFill>
                <a:blip r:embed="rId3"/>
                <a:stretch>
                  <a:fillRect l="-1210" t="-2198" r="-1513" b="-54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845" name="Group 5">
            <a:extLst>
              <a:ext uri="{FF2B5EF4-FFF2-40B4-BE49-F238E27FC236}">
                <a16:creationId xmlns:a16="http://schemas.microsoft.com/office/drawing/2014/main" id="{25EC3965-5DE5-8D44-A7FC-2AD029135EEB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3810000"/>
            <a:ext cx="5638800" cy="304800"/>
            <a:chOff x="768" y="3216"/>
            <a:chExt cx="3552" cy="192"/>
          </a:xfrm>
        </p:grpSpPr>
        <p:sp>
          <p:nvSpPr>
            <p:cNvPr id="24634" name="Line 6">
              <a:extLst>
                <a:ext uri="{FF2B5EF4-FFF2-40B4-BE49-F238E27FC236}">
                  <a16:creationId xmlns:a16="http://schemas.microsoft.com/office/drawing/2014/main" id="{4D95FB36-F25C-A34B-AB4B-F4688CC881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408"/>
              <a:ext cx="35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5" name="Line 7">
              <a:extLst>
                <a:ext uri="{FF2B5EF4-FFF2-40B4-BE49-F238E27FC236}">
                  <a16:creationId xmlns:a16="http://schemas.microsoft.com/office/drawing/2014/main" id="{242DCCCE-0DDC-7F4A-BE3E-2B1EA879E5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321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6" name="Line 8">
              <a:extLst>
                <a:ext uri="{FF2B5EF4-FFF2-40B4-BE49-F238E27FC236}">
                  <a16:creationId xmlns:a16="http://schemas.microsoft.com/office/drawing/2014/main" id="{7D9A5A9A-3020-A848-88AB-F7BB20C9AE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21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7" name="Line 9">
              <a:extLst>
                <a:ext uri="{FF2B5EF4-FFF2-40B4-BE49-F238E27FC236}">
                  <a16:creationId xmlns:a16="http://schemas.microsoft.com/office/drawing/2014/main" id="{49ACAF85-19E2-8C4C-BEB3-4C279B65EC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21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8" name="Line 10">
              <a:extLst>
                <a:ext uri="{FF2B5EF4-FFF2-40B4-BE49-F238E27FC236}">
                  <a16:creationId xmlns:a16="http://schemas.microsoft.com/office/drawing/2014/main" id="{A5CBE81B-0557-A843-B24F-DA0567A0FF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321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9" name="Line 11">
              <a:extLst>
                <a:ext uri="{FF2B5EF4-FFF2-40B4-BE49-F238E27FC236}">
                  <a16:creationId xmlns:a16="http://schemas.microsoft.com/office/drawing/2014/main" id="{7118347A-D0A8-DF43-A383-B44B1421BE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321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Line 12">
              <a:extLst>
                <a:ext uri="{FF2B5EF4-FFF2-40B4-BE49-F238E27FC236}">
                  <a16:creationId xmlns:a16="http://schemas.microsoft.com/office/drawing/2014/main" id="{1C2F18BC-94CA-A84C-8613-E8C139001D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321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1" name="Line 13">
              <a:extLst>
                <a:ext uri="{FF2B5EF4-FFF2-40B4-BE49-F238E27FC236}">
                  <a16:creationId xmlns:a16="http://schemas.microsoft.com/office/drawing/2014/main" id="{922122EC-869A-2740-B5EB-802DE856E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321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580" name="Rectangle 14">
                <a:extLst>
                  <a:ext uri="{FF2B5EF4-FFF2-40B4-BE49-F238E27FC236}">
                    <a16:creationId xmlns:a16="http://schemas.microsoft.com/office/drawing/2014/main" id="{37C961AC-E7BB-C647-8BA9-EF83EEF6F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400" y="3886200"/>
                <a:ext cx="1527175" cy="1570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i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Neuron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i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Neuron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altLang="en-US" sz="2400" i="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580" name="Rectangle 14">
                <a:extLst>
                  <a:ext uri="{FF2B5EF4-FFF2-40B4-BE49-F238E27FC236}">
                    <a16:creationId xmlns:a16="http://schemas.microsoft.com/office/drawing/2014/main" id="{37C961AC-E7BB-C647-8BA9-EF83EEF6FF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0400" y="3886200"/>
                <a:ext cx="1527175" cy="1570038"/>
              </a:xfrm>
              <a:prstGeom prst="rect">
                <a:avLst/>
              </a:prstGeom>
              <a:blipFill>
                <a:blip r:embed="rId4"/>
                <a:stretch>
                  <a:fillRect l="-6667" t="-32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855" name="Group 15">
            <a:extLst>
              <a:ext uri="{FF2B5EF4-FFF2-40B4-BE49-F238E27FC236}">
                <a16:creationId xmlns:a16="http://schemas.microsoft.com/office/drawing/2014/main" id="{F0DAB2AD-22D8-A040-A9B6-DF6755A80D76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4495800"/>
            <a:ext cx="5638800" cy="304800"/>
            <a:chOff x="768" y="3552"/>
            <a:chExt cx="3552" cy="192"/>
          </a:xfrm>
        </p:grpSpPr>
        <p:sp>
          <p:nvSpPr>
            <p:cNvPr id="24628" name="Line 16">
              <a:extLst>
                <a:ext uri="{FF2B5EF4-FFF2-40B4-BE49-F238E27FC236}">
                  <a16:creationId xmlns:a16="http://schemas.microsoft.com/office/drawing/2014/main" id="{2138B5BE-4360-7F4C-80D8-3B6D118D8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744"/>
              <a:ext cx="35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9" name="Line 17">
              <a:extLst>
                <a:ext uri="{FF2B5EF4-FFF2-40B4-BE49-F238E27FC236}">
                  <a16:creationId xmlns:a16="http://schemas.microsoft.com/office/drawing/2014/main" id="{F00F6A70-EB38-CF45-8BBD-B09DF32152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55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0" name="Line 18">
              <a:extLst>
                <a:ext uri="{FF2B5EF4-FFF2-40B4-BE49-F238E27FC236}">
                  <a16:creationId xmlns:a16="http://schemas.microsoft.com/office/drawing/2014/main" id="{53A73BDB-B721-1A40-BAB6-C5B72CD161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355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1" name="Line 19">
              <a:extLst>
                <a:ext uri="{FF2B5EF4-FFF2-40B4-BE49-F238E27FC236}">
                  <a16:creationId xmlns:a16="http://schemas.microsoft.com/office/drawing/2014/main" id="{F1D20B05-C0FA-7F42-9489-AB6547F15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355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2" name="Line 20">
              <a:extLst>
                <a:ext uri="{FF2B5EF4-FFF2-40B4-BE49-F238E27FC236}">
                  <a16:creationId xmlns:a16="http://schemas.microsoft.com/office/drawing/2014/main" id="{5B8C349D-90AD-1D4D-8A05-CC9786D491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355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3" name="Line 21">
              <a:extLst>
                <a:ext uri="{FF2B5EF4-FFF2-40B4-BE49-F238E27FC236}">
                  <a16:creationId xmlns:a16="http://schemas.microsoft.com/office/drawing/2014/main" id="{902C1B54-F86C-934F-BC53-E2E7B28C8C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355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Line 22">
            <a:extLst>
              <a:ext uri="{FF2B5EF4-FFF2-40B4-BE49-F238E27FC236}">
                <a16:creationId xmlns:a16="http://schemas.microsoft.com/office/drawing/2014/main" id="{4643C27B-B0AD-124E-8B6E-5296F3B17C35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5791200"/>
            <a:ext cx="579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Line 23">
            <a:extLst>
              <a:ext uri="{FF2B5EF4-FFF2-40B4-BE49-F238E27FC236}">
                <a16:creationId xmlns:a16="http://schemas.microsoft.com/office/drawing/2014/main" id="{A33A8FFE-1CD5-084C-A084-ACF41B3AA800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Line 24">
            <a:extLst>
              <a:ext uri="{FF2B5EF4-FFF2-40B4-BE49-F238E27FC236}">
                <a16:creationId xmlns:a16="http://schemas.microsoft.com/office/drawing/2014/main" id="{D2FBC510-EBF6-EF48-A737-7C78D8A251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25">
            <a:extLst>
              <a:ext uri="{FF2B5EF4-FFF2-40B4-BE49-F238E27FC236}">
                <a16:creationId xmlns:a16="http://schemas.microsoft.com/office/drawing/2014/main" id="{95D34505-E353-A349-93CB-571C30D13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26">
            <a:extLst>
              <a:ext uri="{FF2B5EF4-FFF2-40B4-BE49-F238E27FC236}">
                <a16:creationId xmlns:a16="http://schemas.microsoft.com/office/drawing/2014/main" id="{94B17B33-0C02-0048-8A98-63350DAD3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Line 27">
            <a:extLst>
              <a:ext uri="{FF2B5EF4-FFF2-40B4-BE49-F238E27FC236}">
                <a16:creationId xmlns:a16="http://schemas.microsoft.com/office/drawing/2014/main" id="{998503B1-1B7F-5E45-AB3E-38B8529E6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Line 28">
            <a:extLst>
              <a:ext uri="{FF2B5EF4-FFF2-40B4-BE49-F238E27FC236}">
                <a16:creationId xmlns:a16="http://schemas.microsoft.com/office/drawing/2014/main" id="{525A8532-D0AE-B247-BB9C-B1A7BCD1E6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Line 29">
            <a:extLst>
              <a:ext uri="{FF2B5EF4-FFF2-40B4-BE49-F238E27FC236}">
                <a16:creationId xmlns:a16="http://schemas.microsoft.com/office/drawing/2014/main" id="{B7EF7BD2-F598-A346-A02E-7E536298C4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Line 30">
            <a:extLst>
              <a:ext uri="{FF2B5EF4-FFF2-40B4-BE49-F238E27FC236}">
                <a16:creationId xmlns:a16="http://schemas.microsoft.com/office/drawing/2014/main" id="{1D87C351-7D3D-C04C-91F0-5A96A6D46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Line 31">
            <a:extLst>
              <a:ext uri="{FF2B5EF4-FFF2-40B4-BE49-F238E27FC236}">
                <a16:creationId xmlns:a16="http://schemas.microsoft.com/office/drawing/2014/main" id="{12072C19-F10F-6A4E-835C-AA4C1427C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2" name="Line 32">
            <a:extLst>
              <a:ext uri="{FF2B5EF4-FFF2-40B4-BE49-F238E27FC236}">
                <a16:creationId xmlns:a16="http://schemas.microsoft.com/office/drawing/2014/main" id="{E8930BAB-12A5-8B4E-886E-2FD2B6D70FA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Line 33">
            <a:extLst>
              <a:ext uri="{FF2B5EF4-FFF2-40B4-BE49-F238E27FC236}">
                <a16:creationId xmlns:a16="http://schemas.microsoft.com/office/drawing/2014/main" id="{963A0B16-6135-4B42-A046-E8ABEBE9256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4" name="Line 34">
            <a:extLst>
              <a:ext uri="{FF2B5EF4-FFF2-40B4-BE49-F238E27FC236}">
                <a16:creationId xmlns:a16="http://schemas.microsoft.com/office/drawing/2014/main" id="{79F34320-33ED-1342-A452-78F43863C7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Line 35">
            <a:extLst>
              <a:ext uri="{FF2B5EF4-FFF2-40B4-BE49-F238E27FC236}">
                <a16:creationId xmlns:a16="http://schemas.microsoft.com/office/drawing/2014/main" id="{90F74523-D4EF-E844-B6B2-6D821B9A6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Line 36">
            <a:extLst>
              <a:ext uri="{FF2B5EF4-FFF2-40B4-BE49-F238E27FC236}">
                <a16:creationId xmlns:a16="http://schemas.microsoft.com/office/drawing/2014/main" id="{4C3E2C4B-7CC0-EF48-B676-98EB65CF21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Line 37">
            <a:extLst>
              <a:ext uri="{FF2B5EF4-FFF2-40B4-BE49-F238E27FC236}">
                <a16:creationId xmlns:a16="http://schemas.microsoft.com/office/drawing/2014/main" id="{6A8EE831-72EE-3142-9A3A-249CAC6F1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8" name="Line 38">
            <a:extLst>
              <a:ext uri="{FF2B5EF4-FFF2-40B4-BE49-F238E27FC236}">
                <a16:creationId xmlns:a16="http://schemas.microsoft.com/office/drawing/2014/main" id="{F30C8E26-690E-6F4B-A2C3-D045BE711C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Line 39">
            <a:extLst>
              <a:ext uri="{FF2B5EF4-FFF2-40B4-BE49-F238E27FC236}">
                <a16:creationId xmlns:a16="http://schemas.microsoft.com/office/drawing/2014/main" id="{0EA3A7C7-8082-2C45-819A-ADE1472E6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0" name="Line 40">
            <a:extLst>
              <a:ext uri="{FF2B5EF4-FFF2-40B4-BE49-F238E27FC236}">
                <a16:creationId xmlns:a16="http://schemas.microsoft.com/office/drawing/2014/main" id="{700856E6-0F4C-2F41-A2F9-FF3A03EC517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601" name="Rectangle 41">
                <a:extLst>
                  <a:ext uri="{FF2B5EF4-FFF2-40B4-BE49-F238E27FC236}">
                    <a16:creationId xmlns:a16="http://schemas.microsoft.com/office/drawing/2014/main" id="{DD3A012A-0284-4545-ABBC-073940FF5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400" y="5410200"/>
                <a:ext cx="1752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i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Neuron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601" name="Rectangle 41">
                <a:extLst>
                  <a:ext uri="{FF2B5EF4-FFF2-40B4-BE49-F238E27FC236}">
                    <a16:creationId xmlns:a16="http://schemas.microsoft.com/office/drawing/2014/main" id="{DD3A012A-0284-4545-ABBC-073940FF5F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0400" y="5410200"/>
                <a:ext cx="1752600" cy="457200"/>
              </a:xfrm>
              <a:prstGeom prst="rect">
                <a:avLst/>
              </a:prstGeom>
              <a:blipFill>
                <a:blip r:embed="rId5"/>
                <a:stretch>
                  <a:fillRect l="-5797" t="-10811" b="-2702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602" name="Line 42">
            <a:extLst>
              <a:ext uri="{FF2B5EF4-FFF2-40B4-BE49-F238E27FC236}">
                <a16:creationId xmlns:a16="http://schemas.microsoft.com/office/drawing/2014/main" id="{859F3886-AACF-7F4C-A425-0A229D83A0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Rectangle 43">
            <a:extLst>
              <a:ext uri="{FF2B5EF4-FFF2-40B4-BE49-F238E27FC236}">
                <a16:creationId xmlns:a16="http://schemas.microsoft.com/office/drawing/2014/main" id="{2061A27F-A798-E048-BE8F-C99F22FB5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53784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04" name="Line 44">
            <a:extLst>
              <a:ext uri="{FF2B5EF4-FFF2-40B4-BE49-F238E27FC236}">
                <a16:creationId xmlns:a16="http://schemas.microsoft.com/office/drawing/2014/main" id="{CCA9FB50-2BC8-EE4F-B9D4-33EA103A3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5" name="Line 45">
            <a:extLst>
              <a:ext uri="{FF2B5EF4-FFF2-40B4-BE49-F238E27FC236}">
                <a16:creationId xmlns:a16="http://schemas.microsoft.com/office/drawing/2014/main" id="{5491D544-7F36-A640-8EAB-740017B0A4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6" name="Line 46">
            <a:extLst>
              <a:ext uri="{FF2B5EF4-FFF2-40B4-BE49-F238E27FC236}">
                <a16:creationId xmlns:a16="http://schemas.microsoft.com/office/drawing/2014/main" id="{57B4F9D0-BC39-5B4D-9AD9-E81E86C50A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7" name="Line 47">
            <a:extLst>
              <a:ext uri="{FF2B5EF4-FFF2-40B4-BE49-F238E27FC236}">
                <a16:creationId xmlns:a16="http://schemas.microsoft.com/office/drawing/2014/main" id="{63E7176E-5020-DA4C-8898-A491A025CC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8" name="Line 48">
            <a:extLst>
              <a:ext uri="{FF2B5EF4-FFF2-40B4-BE49-F238E27FC236}">
                <a16:creationId xmlns:a16="http://schemas.microsoft.com/office/drawing/2014/main" id="{96B8CE1D-C3C4-1C4D-A081-2D997D53ED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9" name="Line 49">
            <a:extLst>
              <a:ext uri="{FF2B5EF4-FFF2-40B4-BE49-F238E27FC236}">
                <a16:creationId xmlns:a16="http://schemas.microsoft.com/office/drawing/2014/main" id="{D8A787EB-38B6-2C4E-B58F-677DFDA0AB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0" name="Line 50">
            <a:extLst>
              <a:ext uri="{FF2B5EF4-FFF2-40B4-BE49-F238E27FC236}">
                <a16:creationId xmlns:a16="http://schemas.microsoft.com/office/drawing/2014/main" id="{98810111-C2F3-D146-B689-B36F59317D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1" name="Line 51">
            <a:extLst>
              <a:ext uri="{FF2B5EF4-FFF2-40B4-BE49-F238E27FC236}">
                <a16:creationId xmlns:a16="http://schemas.microsoft.com/office/drawing/2014/main" id="{3AE12D25-8C8C-B94F-9447-0BA746B7C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2" name="Line 52">
            <a:extLst>
              <a:ext uri="{FF2B5EF4-FFF2-40B4-BE49-F238E27FC236}">
                <a16:creationId xmlns:a16="http://schemas.microsoft.com/office/drawing/2014/main" id="{DB77E444-A7F1-6044-A907-8078572261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3" name="Line 53">
            <a:extLst>
              <a:ext uri="{FF2B5EF4-FFF2-40B4-BE49-F238E27FC236}">
                <a16:creationId xmlns:a16="http://schemas.microsoft.com/office/drawing/2014/main" id="{4C44C2CE-2F3C-F94A-AB07-3AB44FC8B8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54102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614" name="Rectangle 54">
                <a:extLst>
                  <a:ext uri="{FF2B5EF4-FFF2-40B4-BE49-F238E27FC236}">
                    <a16:creationId xmlns:a16="http://schemas.microsoft.com/office/drawing/2014/main" id="{C001BA5B-4AED-F84F-9B5F-49C92F841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58063" y="5943600"/>
                <a:ext cx="106683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en-US" sz="2400" i="1" baseline="-25000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en-US" sz="2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24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(</m:t>
                      </m:r>
                      <m:r>
                        <a:rPr lang="en-US" altLang="en-US" sz="24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en-US" sz="24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</m:t>
                      </m:r>
                    </m:oMath>
                  </m:oMathPara>
                </a14:m>
                <a:endParaRPr lang="en-US" altLang="en-US" sz="2400" i="0" dirty="0">
                  <a:solidFill>
                    <a:srgbClr val="000000"/>
                  </a:solidFill>
                  <a:latin typeface="Cambria Math" panose="02040503050406030204" pitchFamily="18" charset="0"/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24614" name="Rectangle 54">
                <a:extLst>
                  <a:ext uri="{FF2B5EF4-FFF2-40B4-BE49-F238E27FC236}">
                    <a16:creationId xmlns:a16="http://schemas.microsoft.com/office/drawing/2014/main" id="{C001BA5B-4AED-F84F-9B5F-49C92F841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8063" y="5943600"/>
                <a:ext cx="1066831" cy="461665"/>
              </a:xfrm>
              <a:prstGeom prst="rect">
                <a:avLst/>
              </a:prstGeom>
              <a:blipFill>
                <a:blip r:embed="rId6"/>
                <a:stretch>
                  <a:fillRect r="-1176" b="-297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615" name="Rectangle 57">
            <a:extLst>
              <a:ext uri="{FF2B5EF4-FFF2-40B4-BE49-F238E27FC236}">
                <a16:creationId xmlns:a16="http://schemas.microsoft.com/office/drawing/2014/main" id="{5CCB2CB1-36A2-354F-B38A-FF76CC8AB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6019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4616" name="Rectangle 58">
            <a:extLst>
              <a:ext uri="{FF2B5EF4-FFF2-40B4-BE49-F238E27FC236}">
                <a16:creationId xmlns:a16="http://schemas.microsoft.com/office/drawing/2014/main" id="{A3C13626-F329-B041-A97C-40F77DCFC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019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4617" name="Rectangle 59">
            <a:extLst>
              <a:ext uri="{FF2B5EF4-FFF2-40B4-BE49-F238E27FC236}">
                <a16:creationId xmlns:a16="http://schemas.microsoft.com/office/drawing/2014/main" id="{802FF25B-8A8B-0045-B312-C489C484B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019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4618" name="Rectangle 60">
            <a:extLst>
              <a:ext uri="{FF2B5EF4-FFF2-40B4-BE49-F238E27FC236}">
                <a16:creationId xmlns:a16="http://schemas.microsoft.com/office/drawing/2014/main" id="{01EA2E4A-7677-5342-97F8-FBDB3D4F8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019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4619" name="Rectangle 61">
            <a:extLst>
              <a:ext uri="{FF2B5EF4-FFF2-40B4-BE49-F238E27FC236}">
                <a16:creationId xmlns:a16="http://schemas.microsoft.com/office/drawing/2014/main" id="{4FEB2CB3-ECDD-6D49-BEB6-C9D69EB91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019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4620" name="Rectangle 62">
            <a:extLst>
              <a:ext uri="{FF2B5EF4-FFF2-40B4-BE49-F238E27FC236}">
                <a16:creationId xmlns:a16="http://schemas.microsoft.com/office/drawing/2014/main" id="{EA638CD4-099B-C049-A690-6200A7C4D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6019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4621" name="Rectangle 63">
            <a:extLst>
              <a:ext uri="{FF2B5EF4-FFF2-40B4-BE49-F238E27FC236}">
                <a16:creationId xmlns:a16="http://schemas.microsoft.com/office/drawing/2014/main" id="{23294D66-1BE5-3D4E-AE32-C143E54D2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019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4622" name="Rectangle 64">
            <a:extLst>
              <a:ext uri="{FF2B5EF4-FFF2-40B4-BE49-F238E27FC236}">
                <a16:creationId xmlns:a16="http://schemas.microsoft.com/office/drawing/2014/main" id="{20F4C7D2-6157-D14A-834D-FBC8D4A42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6019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4623" name="Rectangle 65">
            <a:extLst>
              <a:ext uri="{FF2B5EF4-FFF2-40B4-BE49-F238E27FC236}">
                <a16:creationId xmlns:a16="http://schemas.microsoft.com/office/drawing/2014/main" id="{DE6D2FED-5C33-0A4A-8F61-0CA879A9B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019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4624" name="Rectangle 66">
            <a:extLst>
              <a:ext uri="{FF2B5EF4-FFF2-40B4-BE49-F238E27FC236}">
                <a16:creationId xmlns:a16="http://schemas.microsoft.com/office/drawing/2014/main" id="{ED14BC64-FAEF-8944-ACFE-72BAD33B3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388" y="60198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4625" name="Rectangle 67">
            <a:extLst>
              <a:ext uri="{FF2B5EF4-FFF2-40B4-BE49-F238E27FC236}">
                <a16:creationId xmlns:a16="http://schemas.microsoft.com/office/drawing/2014/main" id="{56211F65-0D98-9843-9053-57A11F5C5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6019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4626" name="Rectangle 68">
            <a:extLst>
              <a:ext uri="{FF2B5EF4-FFF2-40B4-BE49-F238E27FC236}">
                <a16:creationId xmlns:a16="http://schemas.microsoft.com/office/drawing/2014/main" id="{4DF62EC9-E26E-FA42-8396-73BF0CCF6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663" y="60198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4746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0F0A5CED-E19B-1F46-88E1-A5FE36D39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" b="13860"/>
          <a:stretch/>
        </p:blipFill>
        <p:spPr bwMode="auto">
          <a:xfrm>
            <a:off x="48123" y="240631"/>
            <a:ext cx="9011653" cy="590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87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D081-E67D-6B4B-A92C-4BB7907F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97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97511"/>
                </a:solidFill>
                <a:latin typeface="Arial"/>
                <a:cs typeface="Arial"/>
              </a:rPr>
              <a:t>Neural population activity 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5AD15-F296-C74C-A60A-C28C0684F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50" y="2376082"/>
            <a:ext cx="7835900" cy="234477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 simple motor task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3F843F"/>
                </a:solidFill>
              </a:rPr>
              <a:t>Neural manifolds for motor control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297511"/>
                </a:solidFill>
              </a:rPr>
              <a:t>The unreasonable effectiveness of linear methods</a:t>
            </a:r>
          </a:p>
        </p:txBody>
      </p:sp>
    </p:spTree>
    <p:extLst>
      <p:ext uri="{BB962C8B-B14F-4D97-AF65-F5344CB8AC3E}">
        <p14:creationId xmlns:p14="http://schemas.microsoft.com/office/powerpoint/2010/main" val="409728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E3262650-B93A-1545-9E75-E661929678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8100" y="349250"/>
            <a:ext cx="9220200" cy="914400"/>
          </a:xfrm>
        </p:spPr>
        <p:txBody>
          <a:bodyPr>
            <a:normAutofit fontScale="90000"/>
          </a:bodyPr>
          <a:lstStyle/>
          <a:p>
            <a:r>
              <a:rPr lang="en-US" altLang="en-US" sz="3200">
                <a:solidFill>
                  <a:srgbClr val="2975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simple motor task: center-out reaches</a:t>
            </a:r>
            <a:br>
              <a:rPr lang="en-US" altLang="en-US" sz="3200">
                <a:solidFill>
                  <a:srgbClr val="29751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>
                <a:solidFill>
                  <a:srgbClr val="2C7E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Instructed delay center-out reaching task </a:t>
            </a:r>
          </a:p>
        </p:txBody>
      </p:sp>
      <p:pic>
        <p:nvPicPr>
          <p:cNvPr id="38914" name="Picture 9">
            <a:extLst>
              <a:ext uri="{FF2B5EF4-FFF2-40B4-BE49-F238E27FC236}">
                <a16:creationId xmlns:a16="http://schemas.microsoft.com/office/drawing/2014/main" id="{3E83E46B-A73D-0647-947C-9CF1E122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3316" r="68797" b="72990"/>
          <a:stretch>
            <a:fillRect/>
          </a:stretch>
        </p:blipFill>
        <p:spPr bwMode="auto">
          <a:xfrm>
            <a:off x="1365250" y="2303463"/>
            <a:ext cx="26733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8">
            <a:extLst>
              <a:ext uri="{FF2B5EF4-FFF2-40B4-BE49-F238E27FC236}">
                <a16:creationId xmlns:a16="http://schemas.microsoft.com/office/drawing/2014/main" id="{BE0ED1B3-3023-A64E-87C5-B276ECDFD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/>
          <a:stretch>
            <a:fillRect/>
          </a:stretch>
        </p:blipFill>
        <p:spPr bwMode="auto">
          <a:xfrm>
            <a:off x="5154613" y="2046288"/>
            <a:ext cx="26971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1">
            <a:extLst>
              <a:ext uri="{FF2B5EF4-FFF2-40B4-BE49-F238E27FC236}">
                <a16:creationId xmlns:a16="http://schemas.microsoft.com/office/drawing/2014/main" id="{F75A723B-953C-B049-BD1A-1901A4A0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4" b="70041"/>
          <a:stretch>
            <a:fillRect/>
          </a:stretch>
        </p:blipFill>
        <p:spPr bwMode="auto">
          <a:xfrm>
            <a:off x="1939925" y="4583113"/>
            <a:ext cx="526415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31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EA55A8C7-B20F-DF4B-B78C-ADBE8C3385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2C7E10"/>
                </a:solidFill>
                <a:latin typeface="Arial" panose="020B0604020202020204" pitchFamily="34" charset="0"/>
              </a:rPr>
              <a:t>Neural activity: </a:t>
            </a:r>
            <a:br>
              <a:rPr lang="en-US" altLang="en-US" sz="3200">
                <a:solidFill>
                  <a:srgbClr val="2C7E10"/>
                </a:solidFill>
                <a:latin typeface="Arial" panose="020B0604020202020204" pitchFamily="34" charset="0"/>
              </a:rPr>
            </a:br>
            <a:r>
              <a:rPr lang="en-US" altLang="en-US" sz="3200">
                <a:solidFill>
                  <a:srgbClr val="2C7E10"/>
                </a:solidFill>
                <a:latin typeface="Arial" panose="020B0604020202020204" pitchFamily="34" charset="0"/>
              </a:rPr>
              <a:t>variability and specificity </a:t>
            </a:r>
          </a:p>
        </p:txBody>
      </p:sp>
      <p:sp>
        <p:nvSpPr>
          <p:cNvPr id="39938" name="Rectangle 6">
            <a:extLst>
              <a:ext uri="{FF2B5EF4-FFF2-40B4-BE49-F238E27FC236}">
                <a16:creationId xmlns:a16="http://schemas.microsoft.com/office/drawing/2014/main" id="{4E2A16F4-36AA-2D4D-8CF2-8D65D78CD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5137" y="6519446"/>
            <a:ext cx="59826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0" dirty="0" err="1">
                <a:latin typeface="Arial" panose="020B0604020202020204" pitchFamily="34" charset="0"/>
              </a:rPr>
              <a:t>Georgopoulos</a:t>
            </a:r>
            <a:r>
              <a:rPr lang="en-US" altLang="en-US" sz="1600" b="0" dirty="0">
                <a:latin typeface="Arial" panose="020B0604020202020204" pitchFamily="34" charset="0"/>
              </a:rPr>
              <a:t>, </a:t>
            </a:r>
            <a:r>
              <a:rPr lang="en-US" altLang="en-US" sz="1600" b="0" dirty="0" err="1">
                <a:latin typeface="Arial" panose="020B0604020202020204" pitchFamily="34" charset="0"/>
              </a:rPr>
              <a:t>Kalaska</a:t>
            </a:r>
            <a:r>
              <a:rPr lang="en-US" altLang="en-US" sz="1600" b="0" dirty="0">
                <a:latin typeface="Arial" panose="020B0604020202020204" pitchFamily="34" charset="0"/>
              </a:rPr>
              <a:t>, </a:t>
            </a:r>
            <a:r>
              <a:rPr lang="en-US" altLang="en-US" sz="1600" b="0" dirty="0" err="1">
                <a:latin typeface="Arial" panose="020B0604020202020204" pitchFamily="34" charset="0"/>
              </a:rPr>
              <a:t>Caminity</a:t>
            </a:r>
            <a:r>
              <a:rPr lang="en-US" altLang="en-US" sz="1600" b="0" dirty="0">
                <a:latin typeface="Arial" panose="020B0604020202020204" pitchFamily="34" charset="0"/>
              </a:rPr>
              <a:t>, Massey, </a:t>
            </a:r>
            <a:r>
              <a:rPr lang="en-US" altLang="en-US" sz="1600" b="0" i="1" dirty="0">
                <a:latin typeface="Arial" panose="020B0604020202020204" pitchFamily="34" charset="0"/>
              </a:rPr>
              <a:t>J of </a:t>
            </a:r>
            <a:r>
              <a:rPr lang="en-US" altLang="en-US" sz="1600" b="0" i="1" dirty="0" err="1">
                <a:latin typeface="Arial" panose="020B0604020202020204" pitchFamily="34" charset="0"/>
              </a:rPr>
              <a:t>Neurosci</a:t>
            </a:r>
            <a:r>
              <a:rPr lang="en-US" altLang="en-US" sz="1600" b="0" i="1" dirty="0">
                <a:latin typeface="Arial" panose="020B0604020202020204" pitchFamily="34" charset="0"/>
              </a:rPr>
              <a:t> </a:t>
            </a:r>
            <a:r>
              <a:rPr lang="en-US" altLang="en-US" sz="1600" b="0" dirty="0">
                <a:latin typeface="Arial" panose="020B0604020202020204" pitchFamily="34" charset="0"/>
              </a:rPr>
              <a:t>(1982)</a:t>
            </a:r>
          </a:p>
        </p:txBody>
      </p:sp>
      <p:pic>
        <p:nvPicPr>
          <p:cNvPr id="39939" name="Picture 4" descr="monkeyDo">
            <a:extLst>
              <a:ext uri="{FF2B5EF4-FFF2-40B4-BE49-F238E27FC236}">
                <a16:creationId xmlns:a16="http://schemas.microsoft.com/office/drawing/2014/main" id="{22837712-C5D5-0B47-A7B0-A4A8E3517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2249488" cy="2081213"/>
          </a:xfrm>
          <a:prstGeom prst="rect">
            <a:avLst/>
          </a:prstGeom>
          <a:noFill/>
          <a:ln w="31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Oval 8">
            <a:extLst>
              <a:ext uri="{FF2B5EF4-FFF2-40B4-BE49-F238E27FC236}">
                <a16:creationId xmlns:a16="http://schemas.microsoft.com/office/drawing/2014/main" id="{334F6F1A-B1AF-2641-AD76-921A07A6C7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33600" y="2895600"/>
            <a:ext cx="136525" cy="136525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297511"/>
              </a:solidFill>
            </a:endParaRPr>
          </a:p>
        </p:txBody>
      </p:sp>
      <p:sp>
        <p:nvSpPr>
          <p:cNvPr id="39941" name="Oval 9">
            <a:extLst>
              <a:ext uri="{FF2B5EF4-FFF2-40B4-BE49-F238E27FC236}">
                <a16:creationId xmlns:a16="http://schemas.microsoft.com/office/drawing/2014/main" id="{9B52C0B1-B3B7-FD47-AB94-B68F2BDB11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33600" y="3352800"/>
            <a:ext cx="136525" cy="1365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297511"/>
              </a:solidFill>
            </a:endParaRPr>
          </a:p>
        </p:txBody>
      </p:sp>
      <p:sp>
        <p:nvSpPr>
          <p:cNvPr id="39942" name="Oval 10">
            <a:extLst>
              <a:ext uri="{FF2B5EF4-FFF2-40B4-BE49-F238E27FC236}">
                <a16:creationId xmlns:a16="http://schemas.microsoft.com/office/drawing/2014/main" id="{69C06466-538B-EA4E-B03D-A318DF8F33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49475" y="3886200"/>
            <a:ext cx="136525" cy="1365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297511"/>
              </a:solidFill>
            </a:endParaRPr>
          </a:p>
        </p:txBody>
      </p:sp>
      <p:sp>
        <p:nvSpPr>
          <p:cNvPr id="39943" name="Oval 12">
            <a:extLst>
              <a:ext uri="{FF2B5EF4-FFF2-40B4-BE49-F238E27FC236}">
                <a16:creationId xmlns:a16="http://schemas.microsoft.com/office/drawing/2014/main" id="{27F003A7-32D6-334C-932D-589DA44909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50061" y="2971800"/>
            <a:ext cx="119062" cy="1190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297511"/>
              </a:solidFill>
            </a:endParaRPr>
          </a:p>
        </p:txBody>
      </p:sp>
      <p:sp>
        <p:nvSpPr>
          <p:cNvPr id="39944" name="Oval 13">
            <a:extLst>
              <a:ext uri="{FF2B5EF4-FFF2-40B4-BE49-F238E27FC236}">
                <a16:creationId xmlns:a16="http://schemas.microsoft.com/office/drawing/2014/main" id="{561A3DA7-6995-B648-AD24-4BFCB806A1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38338" y="3810000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297511"/>
              </a:solidFill>
            </a:endParaRPr>
          </a:p>
        </p:txBody>
      </p:sp>
      <p:sp>
        <p:nvSpPr>
          <p:cNvPr id="39945" name="Oval 14">
            <a:extLst>
              <a:ext uri="{FF2B5EF4-FFF2-40B4-BE49-F238E27FC236}">
                <a16:creationId xmlns:a16="http://schemas.microsoft.com/office/drawing/2014/main" id="{0D6D2CF9-2D67-7042-9940-1FD97AF688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28788" y="3024188"/>
            <a:ext cx="100012" cy="10001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297511"/>
              </a:solidFill>
            </a:endParaRPr>
          </a:p>
        </p:txBody>
      </p:sp>
      <p:sp>
        <p:nvSpPr>
          <p:cNvPr id="39946" name="Oval 15">
            <a:extLst>
              <a:ext uri="{FF2B5EF4-FFF2-40B4-BE49-F238E27FC236}">
                <a16:creationId xmlns:a16="http://schemas.microsoft.com/office/drawing/2014/main" id="{2E69F9C4-38E5-F641-91DF-91B484EDE4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28788" y="3733800"/>
            <a:ext cx="100012" cy="10001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297511"/>
              </a:solidFill>
            </a:endParaRPr>
          </a:p>
        </p:txBody>
      </p:sp>
      <p:sp>
        <p:nvSpPr>
          <p:cNvPr id="39947" name="Oval 16">
            <a:extLst>
              <a:ext uri="{FF2B5EF4-FFF2-40B4-BE49-F238E27FC236}">
                <a16:creationId xmlns:a16="http://schemas.microsoft.com/office/drawing/2014/main" id="{886C523E-1C0D-4A4F-91B6-A0E8E894B3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28788" y="3352800"/>
            <a:ext cx="100012" cy="1000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297511"/>
              </a:solidFill>
            </a:endParaRPr>
          </a:p>
        </p:txBody>
      </p:sp>
      <p:pic>
        <p:nvPicPr>
          <p:cNvPr id="39948" name="Picture 1">
            <a:extLst>
              <a:ext uri="{FF2B5EF4-FFF2-40B4-BE49-F238E27FC236}">
                <a16:creationId xmlns:a16="http://schemas.microsoft.com/office/drawing/2014/main" id="{0B3E0BF1-7E7D-0B4E-A339-A5679148D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676400"/>
            <a:ext cx="65246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9" name="TextBox 1">
            <a:extLst>
              <a:ext uri="{FF2B5EF4-FFF2-40B4-BE49-F238E27FC236}">
                <a16:creationId xmlns:a16="http://schemas.microsoft.com/office/drawing/2014/main" id="{528DB052-045D-9745-A99E-6825E266F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44650"/>
            <a:ext cx="3152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neuron recordings</a:t>
            </a:r>
            <a:r>
              <a:rPr lang="en-US" altLang="en-US" sz="360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33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>
            <a:extLst>
              <a:ext uri="{FF2B5EF4-FFF2-40B4-BE49-F238E27FC236}">
                <a16:creationId xmlns:a16="http://schemas.microsoft.com/office/drawing/2014/main" id="{C3865D0D-3625-3845-9B30-D6FA2AA25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22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349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628</Words>
  <Application>Microsoft Macintosh PowerPoint</Application>
  <PresentationFormat>On-screen Show (4:3)</PresentationFormat>
  <Paragraphs>152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Baskerville Old Face</vt:lpstr>
      <vt:lpstr>Calibri</vt:lpstr>
      <vt:lpstr>Cambria Math</vt:lpstr>
      <vt:lpstr>Times</vt:lpstr>
      <vt:lpstr>Times New Roman</vt:lpstr>
      <vt:lpstr>Office Theme</vt:lpstr>
      <vt:lpstr>Low Dimensional Manifolds for  Neural Dynamics </vt:lpstr>
      <vt:lpstr>Multi Electrode Arrays (MEAs)</vt:lpstr>
      <vt:lpstr>Population activity</vt:lpstr>
      <vt:lpstr>Analysis of population activity</vt:lpstr>
      <vt:lpstr>PowerPoint Presentation</vt:lpstr>
      <vt:lpstr>Neural population activity </vt:lpstr>
      <vt:lpstr>A simple motor task: center-out reaches Instructed delay center-out reaching task </vt:lpstr>
      <vt:lpstr>Neural activity:  variability and specificity </vt:lpstr>
      <vt:lpstr>PowerPoint Presentation</vt:lpstr>
      <vt:lpstr>PowerPoint Presentation</vt:lpstr>
      <vt:lpstr>Neural population activity </vt:lpstr>
      <vt:lpstr>PowerPoint Presentation</vt:lpstr>
      <vt:lpstr>Population dynamics: the empirical neural space</vt:lpstr>
      <vt:lpstr>Population dynamics: the empirical neural space</vt:lpstr>
      <vt:lpstr>Dimensionality reduction: neural modes and  latent variables</vt:lpstr>
      <vt:lpstr>Dimensionality reduction: neural modes and  latent variables</vt:lpstr>
      <vt:lpstr>Population dynamics: latent variables as a generative model</vt:lpstr>
      <vt:lpstr>Neural population activity </vt:lpstr>
      <vt:lpstr>Behavioral stability</vt:lpstr>
      <vt:lpstr>PowerPoint Presentation</vt:lpstr>
      <vt:lpstr>Alignment of latent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Stability of M1 latent dynamics</vt:lpstr>
      <vt:lpstr>Alignment of latent dynamics</vt:lpstr>
      <vt:lpstr>Neural manifolds for the  control of movement</vt:lpstr>
      <vt:lpstr>The future: natural behavior </vt:lpstr>
      <vt:lpstr>Stable prediction of movement kinematics</vt:lpstr>
      <vt:lpstr>Prediction of muscle activity</vt:lpstr>
    </vt:vector>
  </TitlesOfParts>
  <Company>Northwestern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manifolds  for the control of movement</dc:title>
  <dc:creator>Sara Solla</dc:creator>
  <cp:lastModifiedBy>Sara A Solla</cp:lastModifiedBy>
  <cp:revision>213</cp:revision>
  <cp:lastPrinted>2022-01-10T14:54:03Z</cp:lastPrinted>
  <dcterms:created xsi:type="dcterms:W3CDTF">2016-09-13T21:11:02Z</dcterms:created>
  <dcterms:modified xsi:type="dcterms:W3CDTF">2022-01-10T14:57:45Z</dcterms:modified>
</cp:coreProperties>
</file>