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7"/>
  </p:notesMasterIdLst>
  <p:sldIdLst>
    <p:sldId id="911" r:id="rId2"/>
    <p:sldId id="910" r:id="rId3"/>
    <p:sldId id="263" r:id="rId4"/>
    <p:sldId id="264" r:id="rId5"/>
    <p:sldId id="265" r:id="rId6"/>
    <p:sldId id="266" r:id="rId7"/>
    <p:sldId id="268" r:id="rId8"/>
    <p:sldId id="269" r:id="rId9"/>
    <p:sldId id="897" r:id="rId10"/>
    <p:sldId id="896" r:id="rId11"/>
    <p:sldId id="892" r:id="rId12"/>
    <p:sldId id="901" r:id="rId13"/>
    <p:sldId id="899" r:id="rId14"/>
    <p:sldId id="900" r:id="rId15"/>
    <p:sldId id="902" r:id="rId16"/>
    <p:sldId id="903" r:id="rId17"/>
    <p:sldId id="934" r:id="rId18"/>
    <p:sldId id="905" r:id="rId19"/>
    <p:sldId id="912" r:id="rId20"/>
    <p:sldId id="906" r:id="rId21"/>
    <p:sldId id="947" r:id="rId22"/>
    <p:sldId id="907" r:id="rId23"/>
    <p:sldId id="281" r:id="rId24"/>
    <p:sldId id="908" r:id="rId25"/>
    <p:sldId id="909" r:id="rId26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48392"/>
    <a:srgbClr val="2B9A84"/>
    <a:srgbClr val="00658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87" autoAdjust="0"/>
    <p:restoredTop sz="94718"/>
  </p:normalViewPr>
  <p:slideViewPr>
    <p:cSldViewPr snapToGrid="0" snapToObjects="1">
      <p:cViewPr varScale="1">
        <p:scale>
          <a:sx n="114" d="100"/>
          <a:sy n="114" d="100"/>
        </p:scale>
        <p:origin x="120" y="228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99" d="100"/>
          <a:sy n="99" d="100"/>
        </p:scale>
        <p:origin x="3064" y="1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B8B643-D15E-4746-8399-7D1C492B727C}" type="datetimeFigureOut">
              <a:rPr lang="es-ES_tradnl" smtClean="0"/>
              <a:t>04/05/2022</a:t>
            </a:fld>
            <a:endParaRPr lang="es-ES_tradnl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_tradnl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7C73EA-5655-3A41-8E58-F1CB194C894E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392734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8D01CC-1F52-E743-A1F8-CDDFC63EF140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58612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355373" y="2015911"/>
            <a:ext cx="8229600" cy="857250"/>
          </a:xfrm>
        </p:spPr>
        <p:txBody>
          <a:bodyPr>
            <a:normAutofit/>
          </a:bodyPr>
          <a:lstStyle>
            <a:lvl1pPr algn="l">
              <a:defRPr sz="4000">
                <a:solidFill>
                  <a:schemeClr val="accent3">
                    <a:lumMod val="75000"/>
                  </a:schemeClr>
                </a:solidFill>
              </a:defRPr>
            </a:lvl1pPr>
          </a:lstStyle>
          <a:p>
            <a:endParaRPr lang="es-ES_tradnl" dirty="0"/>
          </a:p>
        </p:txBody>
      </p:sp>
      <p:sp>
        <p:nvSpPr>
          <p:cNvPr id="4" name="Marcador de texto 3"/>
          <p:cNvSpPr>
            <a:spLocks noGrp="1"/>
          </p:cNvSpPr>
          <p:nvPr>
            <p:ph type="body" idx="1"/>
          </p:nvPr>
        </p:nvSpPr>
        <p:spPr>
          <a:xfrm>
            <a:off x="355373" y="2952990"/>
            <a:ext cx="8229600" cy="39545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800" b="0" i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</a:lstStyle>
          <a:p>
            <a:endParaRPr lang="es-ES_tradnl" dirty="0"/>
          </a:p>
        </p:txBody>
      </p:sp>
      <p:pic>
        <p:nvPicPr>
          <p:cNvPr id="5" name="Imagen 4" descr="Imagen que contiene Diagrama&#10;&#10;Descripción generada automáticamente">
            <a:extLst>
              <a:ext uri="{FF2B5EF4-FFF2-40B4-BE49-F238E27FC236}">
                <a16:creationId xmlns:a16="http://schemas.microsoft.com/office/drawing/2014/main" id="{A680E76B-37EF-46F2-BB47-319A724AD24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9144000" cy="1203158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E0E098DA-53CB-4EE1-B0F0-EA30AE2A6BD7}"/>
              </a:ext>
            </a:extLst>
          </p:cNvPr>
          <p:cNvSpPr/>
          <p:nvPr userDrawn="1"/>
        </p:nvSpPr>
        <p:spPr>
          <a:xfrm>
            <a:off x="0" y="4985657"/>
            <a:ext cx="9144000" cy="157843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535332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A3A16-75B3-404C-90A7-0CB02580D0F4}" type="datetimeFigureOut">
              <a:rPr lang="en-US" smtClean="0"/>
              <a:t>5/4/2022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BFF603-8BF9-DF44-9F8D-61AE813EB71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75335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A3A16-75B3-404C-90A7-0CB02580D0F4}" type="datetimeFigureOut">
              <a:rPr lang="en-US" smtClean="0"/>
              <a:t>5/4/2022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BFF603-8BF9-DF44-9F8D-61AE813EB71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23741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A008EE10-4D29-4E7B-BAA8-E4834D3830DB}"/>
              </a:ext>
            </a:extLst>
          </p:cNvPr>
          <p:cNvSpPr txBox="1"/>
          <p:nvPr userDrawn="1"/>
        </p:nvSpPr>
        <p:spPr>
          <a:xfrm>
            <a:off x="-2613" y="1"/>
            <a:ext cx="2086907" cy="9480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s-ES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242048" y="693791"/>
            <a:ext cx="8612585" cy="4183008"/>
          </a:xfrm>
        </p:spPr>
        <p:txBody>
          <a:bodyPr>
            <a:normAutofit/>
          </a:bodyPr>
          <a:lstStyle>
            <a:lvl1pPr marL="0" indent="0">
              <a:buNone/>
              <a:defRPr sz="1200" b="0" i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dirty="0" err="1"/>
              <a:t>Click</a:t>
            </a:r>
            <a:r>
              <a:rPr lang="es-ES_tradnl" dirty="0"/>
              <a:t> to </a:t>
            </a:r>
            <a:r>
              <a:rPr lang="es-ES_tradnl" dirty="0" err="1"/>
              <a:t>edit</a:t>
            </a:r>
            <a:r>
              <a:rPr lang="es-ES_tradnl" dirty="0"/>
              <a:t> Master </a:t>
            </a:r>
            <a:r>
              <a:rPr lang="es-ES_tradnl" dirty="0" err="1"/>
              <a:t>text</a:t>
            </a:r>
            <a:r>
              <a:rPr lang="es-ES_tradnl" dirty="0"/>
              <a:t> </a:t>
            </a:r>
            <a:r>
              <a:rPr lang="es-ES_tradnl" dirty="0" err="1"/>
              <a:t>styles</a:t>
            </a:r>
            <a:endParaRPr lang="es-ES_tradnl" dirty="0"/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AA20B79C-10F5-406E-8F20-EA728B153472}"/>
              </a:ext>
            </a:extLst>
          </p:cNvPr>
          <p:cNvSpPr/>
          <p:nvPr userDrawn="1"/>
        </p:nvSpPr>
        <p:spPr>
          <a:xfrm>
            <a:off x="0" y="4985657"/>
            <a:ext cx="9144000" cy="157843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49E2AB6C-76E2-4C70-9257-B207AA2FC69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68174" y="3021"/>
            <a:ext cx="1275229" cy="291565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50060EA3-A4CE-4FDB-B3C6-EE12A3A2048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8526" y="49458"/>
            <a:ext cx="638758" cy="490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91084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A3A16-75B3-404C-90A7-0CB02580D0F4}" type="datetimeFigureOut">
              <a:rPr lang="en-US" smtClean="0"/>
              <a:t>5/4/2022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BFF603-8BF9-DF44-9F8D-61AE813EB71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84512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 dirty="0" err="1"/>
              <a:t>Click</a:t>
            </a:r>
            <a:r>
              <a:rPr lang="es-ES_tradnl" dirty="0"/>
              <a:t> to </a:t>
            </a:r>
            <a:r>
              <a:rPr lang="es-ES_tradnl" dirty="0" err="1"/>
              <a:t>edit</a:t>
            </a:r>
            <a:r>
              <a:rPr lang="es-ES_tradnl" dirty="0"/>
              <a:t> Master </a:t>
            </a:r>
            <a:r>
              <a:rPr lang="es-ES_tradnl" dirty="0" err="1"/>
              <a:t>text</a:t>
            </a:r>
            <a:r>
              <a:rPr lang="es-ES_tradnl" dirty="0"/>
              <a:t> </a:t>
            </a:r>
            <a:r>
              <a:rPr lang="es-ES_tradnl" dirty="0" err="1"/>
              <a:t>styles</a:t>
            </a:r>
            <a:endParaRPr lang="es-ES_tradn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A3A16-75B3-404C-90A7-0CB02580D0F4}" type="datetimeFigureOut">
              <a:rPr lang="en-US" smtClean="0"/>
              <a:t>5/4/2022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BFF603-8BF9-DF44-9F8D-61AE813EB71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85246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A3A16-75B3-404C-90A7-0CB02580D0F4}" type="datetimeFigureOut">
              <a:rPr lang="en-US" smtClean="0"/>
              <a:t>5/4/2022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BFF603-8BF9-DF44-9F8D-61AE813EB71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92815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A3A16-75B3-404C-90A7-0CB02580D0F4}" type="datetimeFigureOut">
              <a:rPr lang="en-US" smtClean="0"/>
              <a:t>5/4/2022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BFF603-8BF9-DF44-9F8D-61AE813EB71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4087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A3A16-75B3-404C-90A7-0CB02580D0F4}" type="datetimeFigureOut">
              <a:rPr lang="en-US" smtClean="0"/>
              <a:t>5/4/2022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BFF603-8BF9-DF44-9F8D-61AE813EB71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56903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A3A16-75B3-404C-90A7-0CB02580D0F4}" type="datetimeFigureOut">
              <a:rPr lang="en-US" smtClean="0"/>
              <a:t>5/4/2022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BFF603-8BF9-DF44-9F8D-61AE813EB71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66996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dirty="0" err="1"/>
              <a:t>Click</a:t>
            </a:r>
            <a:r>
              <a:rPr lang="es-ES_tradnl" dirty="0"/>
              <a:t> to </a:t>
            </a:r>
            <a:r>
              <a:rPr lang="es-ES_tradnl" dirty="0" err="1"/>
              <a:t>edit</a:t>
            </a:r>
            <a:r>
              <a:rPr lang="es-ES_tradnl" dirty="0"/>
              <a:t> Master </a:t>
            </a:r>
            <a:r>
              <a:rPr lang="es-ES_tradnl" dirty="0" err="1"/>
              <a:t>text</a:t>
            </a:r>
            <a:r>
              <a:rPr lang="es-ES_tradnl" dirty="0"/>
              <a:t> </a:t>
            </a:r>
            <a:r>
              <a:rPr lang="es-ES_tradnl" dirty="0" err="1"/>
              <a:t>styles</a:t>
            </a:r>
            <a:endParaRPr lang="es-ES_tradnl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A3A16-75B3-404C-90A7-0CB02580D0F4}" type="datetimeFigureOut">
              <a:rPr lang="en-US" smtClean="0"/>
              <a:t>5/4/2022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BFF603-8BF9-DF44-9F8D-61AE813EB71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098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6A3A16-75B3-404C-90A7-0CB02580D0F4}" type="datetimeFigureOut">
              <a:rPr lang="en-US" smtClean="0"/>
              <a:t>5/4/2022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BFF603-8BF9-DF44-9F8D-61AE813EB71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86972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55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46.tiff"/><Relationship Id="rId4" Type="http://schemas.openxmlformats.org/officeDocument/2006/relationships/image" Target="../media/image4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5" Type="http://schemas.openxmlformats.org/officeDocument/2006/relationships/image" Target="../media/image53.gif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3" Type="http://schemas.openxmlformats.org/officeDocument/2006/relationships/image" Target="../media/image58.png"/><Relationship Id="rId7" Type="http://schemas.openxmlformats.org/officeDocument/2006/relationships/image" Target="../media/image62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jpeg"/><Relationship Id="rId5" Type="http://schemas.openxmlformats.org/officeDocument/2006/relationships/image" Target="../media/image60.png"/><Relationship Id="rId4" Type="http://schemas.openxmlformats.org/officeDocument/2006/relationships/image" Target="../media/image59.png"/><Relationship Id="rId9" Type="http://schemas.openxmlformats.org/officeDocument/2006/relationships/image" Target="../media/image6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8.png"/><Relationship Id="rId4" Type="http://schemas.openxmlformats.org/officeDocument/2006/relationships/image" Target="../media/image7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9.png"/><Relationship Id="rId5" Type="http://schemas.openxmlformats.org/officeDocument/2006/relationships/image" Target="../media/image79.png"/><Relationship Id="rId4" Type="http://schemas.openxmlformats.org/officeDocument/2006/relationships/image" Target="../media/image8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7" Type="http://schemas.openxmlformats.org/officeDocument/2006/relationships/image" Target="../media/image92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2.png"/><Relationship Id="rId5" Type="http://schemas.openxmlformats.org/officeDocument/2006/relationships/image" Target="../media/image70.png"/><Relationship Id="rId4" Type="http://schemas.openxmlformats.org/officeDocument/2006/relationships/image" Target="../media/image91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13" Type="http://schemas.openxmlformats.org/officeDocument/2006/relationships/image" Target="../media/image103.png"/><Relationship Id="rId18" Type="http://schemas.openxmlformats.org/officeDocument/2006/relationships/image" Target="../media/image108.png"/><Relationship Id="rId3" Type="http://schemas.openxmlformats.org/officeDocument/2006/relationships/image" Target="../media/image7.png"/><Relationship Id="rId21" Type="http://schemas.openxmlformats.org/officeDocument/2006/relationships/image" Target="../media/image111.png"/><Relationship Id="rId7" Type="http://schemas.openxmlformats.org/officeDocument/2006/relationships/image" Target="../media/image97.png"/><Relationship Id="rId12" Type="http://schemas.openxmlformats.org/officeDocument/2006/relationships/image" Target="../media/image102.jpeg"/><Relationship Id="rId17" Type="http://schemas.openxmlformats.org/officeDocument/2006/relationships/image" Target="../media/image107.png"/><Relationship Id="rId2" Type="http://schemas.openxmlformats.org/officeDocument/2006/relationships/image" Target="../media/image93.png"/><Relationship Id="rId16" Type="http://schemas.openxmlformats.org/officeDocument/2006/relationships/image" Target="../media/image106.png"/><Relationship Id="rId20" Type="http://schemas.openxmlformats.org/officeDocument/2006/relationships/image" Target="../media/image1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6.png"/><Relationship Id="rId11" Type="http://schemas.openxmlformats.org/officeDocument/2006/relationships/image" Target="../media/image101.jpeg"/><Relationship Id="rId5" Type="http://schemas.openxmlformats.org/officeDocument/2006/relationships/image" Target="../media/image95.png"/><Relationship Id="rId15" Type="http://schemas.openxmlformats.org/officeDocument/2006/relationships/image" Target="../media/image105.png"/><Relationship Id="rId10" Type="http://schemas.openxmlformats.org/officeDocument/2006/relationships/image" Target="../media/image100.png"/><Relationship Id="rId19" Type="http://schemas.openxmlformats.org/officeDocument/2006/relationships/image" Target="../media/image109.png"/><Relationship Id="rId4" Type="http://schemas.openxmlformats.org/officeDocument/2006/relationships/image" Target="../media/image94.png"/><Relationship Id="rId9" Type="http://schemas.openxmlformats.org/officeDocument/2006/relationships/image" Target="../media/image99.png"/><Relationship Id="rId14" Type="http://schemas.openxmlformats.org/officeDocument/2006/relationships/image" Target="../media/image10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10" Type="http://schemas.openxmlformats.org/officeDocument/2006/relationships/image" Target="../media/image30.emf"/><Relationship Id="rId4" Type="http://schemas.openxmlformats.org/officeDocument/2006/relationships/image" Target="../media/image24.png"/><Relationship Id="rId9" Type="http://schemas.openxmlformats.org/officeDocument/2006/relationships/image" Target="../media/image29.em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emf"/><Relationship Id="rId7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tiff"/><Relationship Id="rId5" Type="http://schemas.openxmlformats.org/officeDocument/2006/relationships/image" Target="../media/image41.png"/><Relationship Id="rId4" Type="http://schemas.openxmlformats.org/officeDocument/2006/relationships/image" Target="../media/image40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Users\jdopazo\Documents\Documentos\FPS\Documentacion\Logos FPS\CELULA FPS.png">
            <a:extLst>
              <a:ext uri="{FF2B5EF4-FFF2-40B4-BE49-F238E27FC236}">
                <a16:creationId xmlns:a16="http://schemas.microsoft.com/office/drawing/2014/main" id="{FC907F3C-FFA1-483C-B9A9-4BCE56A6FB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4136" y="1995169"/>
            <a:ext cx="2687175" cy="2979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7 CuadroTexto">
            <a:extLst>
              <a:ext uri="{FF2B5EF4-FFF2-40B4-BE49-F238E27FC236}">
                <a16:creationId xmlns:a16="http://schemas.microsoft.com/office/drawing/2014/main" id="{1B06CE4F-2D0B-4B7E-BB98-1D8638BD36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3780" y="2772663"/>
            <a:ext cx="6109748" cy="22775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Joaquín Dopazo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Clinical</a:t>
            </a: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s-E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Bioinformatics</a:t>
            </a: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s-E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Area</a:t>
            </a: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Fundación Progreso y Salud,</a:t>
            </a:r>
          </a:p>
          <a:p>
            <a:pPr lvl="0">
              <a:defRPr/>
            </a:pPr>
            <a:r>
              <a:rPr lang="es-ES" dirty="0">
                <a:solidFill>
                  <a:srgbClr val="000000">
                    <a:lumMod val="50000"/>
                    <a:lumOff val="50000"/>
                  </a:srgbClr>
                </a:solidFill>
                <a:latin typeface="Arial"/>
                <a:cs typeface="+mn-cs"/>
              </a:rPr>
              <a:t>Instituto de Biomedicina de Sevilla (IBIS) </a:t>
            </a: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FPS/ELIXIR-es, RD-</a:t>
            </a:r>
            <a:r>
              <a:rPr kumimoji="0" lang="es-E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Bioinformatics</a:t>
            </a: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CIBERER)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Hospital Virgen del Rocío, Sevilla, </a:t>
            </a:r>
            <a:r>
              <a:rPr kumimoji="0" lang="es-E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Spain</a:t>
            </a: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http://www.clinbioinfosspa.es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   @</a:t>
            </a:r>
            <a:r>
              <a:rPr kumimoji="0" lang="es-E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xdopazo</a:t>
            </a:r>
            <a:r>
              <a:rPr kumimoji="0" lang="es-E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@</a:t>
            </a:r>
            <a:r>
              <a:rPr kumimoji="0" lang="es-E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ClinicalBioinfo</a:t>
            </a:r>
            <a:endParaRPr kumimoji="0" lang="es-ES" sz="16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7" name="Picture 2" descr="C:\Users\Ximo\Downloads\frame.png">
            <a:extLst>
              <a:ext uri="{FF2B5EF4-FFF2-40B4-BE49-F238E27FC236}">
                <a16:creationId xmlns:a16="http://schemas.microsoft.com/office/drawing/2014/main" id="{F94C87D8-4610-4188-A656-881836940F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62092" y="3876939"/>
            <a:ext cx="1228299" cy="1228299"/>
          </a:xfrm>
          <a:prstGeom prst="rect">
            <a:avLst/>
          </a:prstGeom>
          <a:noFill/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3BE192B9-D112-4D71-A7DC-C2A794A4355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253" y="1853625"/>
            <a:ext cx="1994470" cy="780336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CDF572AC-CF7F-4E62-A6FC-8FB95BCBFA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065" y="4740812"/>
            <a:ext cx="238125" cy="238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ítulo 9">
            <a:extLst>
              <a:ext uri="{FF2B5EF4-FFF2-40B4-BE49-F238E27FC236}">
                <a16:creationId xmlns:a16="http://schemas.microsoft.com/office/drawing/2014/main" id="{5995D0B7-C685-4F67-AA92-FEB27BFCED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127" y="609049"/>
            <a:ext cx="8229600" cy="857250"/>
          </a:xfrm>
        </p:spPr>
        <p:txBody>
          <a:bodyPr>
            <a:normAutofit fontScale="90000"/>
          </a:bodyPr>
          <a:lstStyle/>
          <a:p>
            <a:r>
              <a:rPr lang="en-US" dirty="0"/>
              <a:t>Learning biology from the data with interpretable machine learning</a:t>
            </a:r>
            <a:br>
              <a:rPr lang="en-US" dirty="0"/>
            </a:br>
            <a:r>
              <a:rPr lang="en-US" sz="2700" dirty="0">
                <a:solidFill>
                  <a:schemeClr val="tx2"/>
                </a:solidFill>
              </a:rPr>
              <a:t>Interpretability in Artificial Intelligence </a:t>
            </a:r>
            <a:br>
              <a:rPr lang="en-US" sz="2700" dirty="0">
                <a:solidFill>
                  <a:schemeClr val="tx2"/>
                </a:solidFill>
              </a:rPr>
            </a:br>
            <a:r>
              <a:rPr lang="en-US" sz="2700" dirty="0">
                <a:solidFill>
                  <a:schemeClr val="tx2"/>
                </a:solidFill>
              </a:rPr>
              <a:t>1-6 May 2022, BIRS, Canada</a:t>
            </a:r>
            <a:endParaRPr lang="en-US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03593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61C6F7E-A57F-46D9-9728-670D6F42B0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Mechanistic models explain molecular mechanisms of disease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41C632D-7538-445C-993F-88D4578030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3006" y="1647415"/>
            <a:ext cx="2268252" cy="2725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2 CuadroTexto">
            <a:extLst>
              <a:ext uri="{FF2B5EF4-FFF2-40B4-BE49-F238E27FC236}">
                <a16:creationId xmlns:a16="http://schemas.microsoft.com/office/drawing/2014/main" id="{AD2CE762-831A-4500-A4B8-B017B6CC93D6}"/>
              </a:ext>
            </a:extLst>
          </p:cNvPr>
          <p:cNvSpPr txBox="1"/>
          <p:nvPr/>
        </p:nvSpPr>
        <p:spPr>
          <a:xfrm>
            <a:off x="3483006" y="4455727"/>
            <a:ext cx="22682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200" dirty="0" err="1">
                <a:solidFill>
                  <a:srgbClr val="000000"/>
                </a:solidFill>
                <a:latin typeface="Arial"/>
                <a:cs typeface="Arial" pitchFamily="34" charset="0"/>
              </a:rPr>
              <a:t>Hanahan</a:t>
            </a:r>
            <a:r>
              <a:rPr lang="en-GB" sz="1200" dirty="0">
                <a:solidFill>
                  <a:srgbClr val="000000"/>
                </a:solidFill>
                <a:latin typeface="Arial"/>
                <a:cs typeface="Arial" pitchFamily="34" charset="0"/>
              </a:rPr>
              <a:t>, Weinberg, 2011 Hallmarks of cancer: the next generation. Cell 144, 646</a:t>
            </a:r>
            <a:endParaRPr lang="en-US" sz="1200" dirty="0">
              <a:solidFill>
                <a:srgbClr val="000000"/>
              </a:solidFill>
              <a:latin typeface="Arial"/>
              <a:cs typeface="Arial" pitchFamily="34" charset="0"/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DCD43CB8-502D-47CB-A5A0-56D92F6C87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33" b="6966"/>
          <a:stretch/>
        </p:blipFill>
        <p:spPr bwMode="auto">
          <a:xfrm>
            <a:off x="1281486" y="1359381"/>
            <a:ext cx="2133784" cy="1775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6 Grupo">
            <a:extLst>
              <a:ext uri="{FF2B5EF4-FFF2-40B4-BE49-F238E27FC236}">
                <a16:creationId xmlns:a16="http://schemas.microsoft.com/office/drawing/2014/main" id="{937C351F-D73B-4F82-925F-E31FFD33AED9}"/>
              </a:ext>
            </a:extLst>
          </p:cNvPr>
          <p:cNvGrpSpPr/>
          <p:nvPr/>
        </p:nvGrpSpPr>
        <p:grpSpPr>
          <a:xfrm>
            <a:off x="5751259" y="3026578"/>
            <a:ext cx="2053232" cy="1940144"/>
            <a:chOff x="6156176" y="4115756"/>
            <a:chExt cx="2737643" cy="2586859"/>
          </a:xfrm>
        </p:grpSpPr>
        <p:pic>
          <p:nvPicPr>
            <p:cNvPr id="7" name="Picture 3">
              <a:extLst>
                <a:ext uri="{FF2B5EF4-FFF2-40B4-BE49-F238E27FC236}">
                  <a16:creationId xmlns:a16="http://schemas.microsoft.com/office/drawing/2014/main" id="{8859FAF0-8D43-45C0-A91E-3406090962A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1285" r="50000"/>
            <a:stretch/>
          </p:blipFill>
          <p:spPr bwMode="auto">
            <a:xfrm>
              <a:off x="6156176" y="4115756"/>
              <a:ext cx="2737643" cy="258685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8" name="5 Rectángulo">
              <a:extLst>
                <a:ext uri="{FF2B5EF4-FFF2-40B4-BE49-F238E27FC236}">
                  <a16:creationId xmlns:a16="http://schemas.microsoft.com/office/drawing/2014/main" id="{26BEE949-0C70-4B23-93F4-20B4E556B55B}"/>
                </a:ext>
              </a:extLst>
            </p:cNvPr>
            <p:cNvSpPr/>
            <p:nvPr/>
          </p:nvSpPr>
          <p:spPr>
            <a:xfrm>
              <a:off x="6372200" y="4115756"/>
              <a:ext cx="144016" cy="16646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s-ES" sz="1350">
                <a:solidFill>
                  <a:srgbClr val="FFFFFF"/>
                </a:solidFill>
                <a:latin typeface="Arial"/>
              </a:endParaRPr>
            </a:p>
          </p:txBody>
        </p:sp>
      </p:grpSp>
      <p:grpSp>
        <p:nvGrpSpPr>
          <p:cNvPr id="9" name="7 Grupo">
            <a:extLst>
              <a:ext uri="{FF2B5EF4-FFF2-40B4-BE49-F238E27FC236}">
                <a16:creationId xmlns:a16="http://schemas.microsoft.com/office/drawing/2014/main" id="{10BCA3C7-4CE8-49E8-97E1-039DB3BAB1B9}"/>
              </a:ext>
            </a:extLst>
          </p:cNvPr>
          <p:cNvGrpSpPr/>
          <p:nvPr/>
        </p:nvGrpSpPr>
        <p:grpSpPr>
          <a:xfrm>
            <a:off x="5751258" y="1076798"/>
            <a:ext cx="2052229" cy="1991216"/>
            <a:chOff x="6156176" y="1516049"/>
            <a:chExt cx="2736305" cy="2654955"/>
          </a:xfrm>
        </p:grpSpPr>
        <p:pic>
          <p:nvPicPr>
            <p:cNvPr id="10" name="Picture 2" descr="C:\Users\jdopazo\Documents\Manuscritos\00 Enviados\2015 Patiways Metodo Marta\PAASupplementaryFigure-7.tif">
              <a:extLst>
                <a:ext uri="{FF2B5EF4-FFF2-40B4-BE49-F238E27FC236}">
                  <a16:creationId xmlns:a16="http://schemas.microsoft.com/office/drawing/2014/main" id="{18325130-322C-43B6-A816-60510142DEE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00" b="50000"/>
            <a:stretch/>
          </p:blipFill>
          <p:spPr bwMode="auto">
            <a:xfrm>
              <a:off x="6156176" y="1516049"/>
              <a:ext cx="2736305" cy="26549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11 Rectángulo">
              <a:extLst>
                <a:ext uri="{FF2B5EF4-FFF2-40B4-BE49-F238E27FC236}">
                  <a16:creationId xmlns:a16="http://schemas.microsoft.com/office/drawing/2014/main" id="{44B8EFF5-47B9-4D67-8E0C-2F36B90E5A34}"/>
                </a:ext>
              </a:extLst>
            </p:cNvPr>
            <p:cNvSpPr/>
            <p:nvPr/>
          </p:nvSpPr>
          <p:spPr>
            <a:xfrm>
              <a:off x="6444208" y="1534347"/>
              <a:ext cx="144016" cy="16646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s-ES" sz="1350">
                <a:solidFill>
                  <a:srgbClr val="FFFFFF"/>
                </a:solidFill>
                <a:latin typeface="Arial"/>
              </a:endParaRPr>
            </a:p>
          </p:txBody>
        </p:sp>
      </p:grpSp>
      <p:grpSp>
        <p:nvGrpSpPr>
          <p:cNvPr id="12" name="8 Grupo">
            <a:extLst>
              <a:ext uri="{FF2B5EF4-FFF2-40B4-BE49-F238E27FC236}">
                <a16:creationId xmlns:a16="http://schemas.microsoft.com/office/drawing/2014/main" id="{0960B7B9-57CB-413D-ACDE-7DF70E0D6322}"/>
              </a:ext>
            </a:extLst>
          </p:cNvPr>
          <p:cNvGrpSpPr/>
          <p:nvPr/>
        </p:nvGrpSpPr>
        <p:grpSpPr>
          <a:xfrm>
            <a:off x="1362334" y="3151423"/>
            <a:ext cx="2012660" cy="1815299"/>
            <a:chOff x="304278" y="4282217"/>
            <a:chExt cx="2539530" cy="2420397"/>
          </a:xfrm>
        </p:grpSpPr>
        <p:pic>
          <p:nvPicPr>
            <p:cNvPr id="13" name="Picture 3">
              <a:extLst>
                <a:ext uri="{FF2B5EF4-FFF2-40B4-BE49-F238E27FC236}">
                  <a16:creationId xmlns:a16="http://schemas.microsoft.com/office/drawing/2014/main" id="{AFD1B8DD-3F9A-4F74-80D6-5F066013A14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878"/>
            <a:stretch/>
          </p:blipFill>
          <p:spPr bwMode="auto">
            <a:xfrm>
              <a:off x="304278" y="4282217"/>
              <a:ext cx="2539530" cy="24203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4" name="13 Rectángulo">
              <a:extLst>
                <a:ext uri="{FF2B5EF4-FFF2-40B4-BE49-F238E27FC236}">
                  <a16:creationId xmlns:a16="http://schemas.microsoft.com/office/drawing/2014/main" id="{7457575B-4DF9-4BD3-B3B3-43E1F995E774}"/>
                </a:ext>
              </a:extLst>
            </p:cNvPr>
            <p:cNvSpPr/>
            <p:nvPr/>
          </p:nvSpPr>
          <p:spPr>
            <a:xfrm>
              <a:off x="611560" y="4308093"/>
              <a:ext cx="144016" cy="16646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s-ES" sz="1350">
                <a:solidFill>
                  <a:srgbClr val="FFFFFF"/>
                </a:solidFill>
                <a:latin typeface="Arial"/>
              </a:endParaRPr>
            </a:p>
          </p:txBody>
        </p:sp>
      </p:grpSp>
      <p:sp>
        <p:nvSpPr>
          <p:cNvPr id="15" name="CuadroTexto 14">
            <a:extLst>
              <a:ext uri="{FF2B5EF4-FFF2-40B4-BE49-F238E27FC236}">
                <a16:creationId xmlns:a16="http://schemas.microsoft.com/office/drawing/2014/main" id="{12DB400C-8B95-46AD-90DF-46ADC43D38C4}"/>
              </a:ext>
            </a:extLst>
          </p:cNvPr>
          <p:cNvSpPr txBox="1"/>
          <p:nvPr/>
        </p:nvSpPr>
        <p:spPr>
          <a:xfrm>
            <a:off x="2120553" y="1244544"/>
            <a:ext cx="1150374" cy="213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88"/>
              <a:t>Anti-apoptosis</a:t>
            </a:r>
          </a:p>
        </p:txBody>
      </p:sp>
    </p:spTree>
    <p:extLst>
      <p:ext uri="{BB962C8B-B14F-4D97-AF65-F5344CB8AC3E}">
        <p14:creationId xmlns:p14="http://schemas.microsoft.com/office/powerpoint/2010/main" val="29237948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60CFD040-6C4A-48A6-AE3F-AA288DBEBD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2832" y="1173371"/>
            <a:ext cx="3920856" cy="2325781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F0DB9DBE-1359-4BC3-8E74-D0752A3686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89" y="205979"/>
            <a:ext cx="8917497" cy="857250"/>
          </a:xfrm>
        </p:spPr>
        <p:txBody>
          <a:bodyPr>
            <a:noAutofit/>
          </a:bodyPr>
          <a:lstStyle/>
          <a:p>
            <a:r>
              <a:rPr lang="en-US" sz="3200" dirty="0"/>
              <a:t>Mechanistic models predict the effect of interventions</a:t>
            </a:r>
          </a:p>
        </p:txBody>
      </p:sp>
      <p:pic>
        <p:nvPicPr>
          <p:cNvPr id="3" name="Picture 2" descr="C:\Users\jdopazo\Documents\Manuscritos\00 Enviados\_2015 Cankut Cancer metabolism\Figure4-n.png">
            <a:extLst>
              <a:ext uri="{FF2B5EF4-FFF2-40B4-BE49-F238E27FC236}">
                <a16:creationId xmlns:a16="http://schemas.microsoft.com/office/drawing/2014/main" id="{602E58AE-6612-45FD-8010-64A7DF2873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7815" y="1048826"/>
            <a:ext cx="4522307" cy="2450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75D079FB-1299-4252-AEDB-5BC1B1286B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0559" y="3074052"/>
            <a:ext cx="3534104" cy="2069449"/>
          </a:xfrm>
          <a:prstGeom prst="rect">
            <a:avLst/>
          </a:prstGeom>
        </p:spPr>
      </p:pic>
      <p:sp>
        <p:nvSpPr>
          <p:cNvPr id="5" name="3 CuadroTexto">
            <a:extLst>
              <a:ext uri="{FF2B5EF4-FFF2-40B4-BE49-F238E27FC236}">
                <a16:creationId xmlns:a16="http://schemas.microsoft.com/office/drawing/2014/main" id="{C495DDFA-2609-4F97-BF10-704BC6EDB87D}"/>
              </a:ext>
            </a:extLst>
          </p:cNvPr>
          <p:cNvSpPr txBox="1"/>
          <p:nvPr/>
        </p:nvSpPr>
        <p:spPr>
          <a:xfrm>
            <a:off x="5320118" y="3553912"/>
            <a:ext cx="3195232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US" sz="1350" dirty="0">
                <a:solidFill>
                  <a:srgbClr val="000000"/>
                </a:solidFill>
                <a:latin typeface="Arial"/>
              </a:rPr>
              <a:t>Pyrimidine degradation pathway was predicted to be an </a:t>
            </a:r>
            <a:r>
              <a:rPr lang="en-US" sz="1350" dirty="0" err="1">
                <a:solidFill>
                  <a:srgbClr val="000000"/>
                </a:solidFill>
                <a:latin typeface="Arial"/>
              </a:rPr>
              <a:t>onco</a:t>
            </a:r>
            <a:r>
              <a:rPr lang="en-US" sz="1350" dirty="0">
                <a:solidFill>
                  <a:srgbClr val="000000"/>
                </a:solidFill>
                <a:latin typeface="Arial"/>
              </a:rPr>
              <a:t>-module in gastric cancer cell lines. Predicted genes that switch the pathway off are </a:t>
            </a:r>
            <a:r>
              <a:rPr lang="en-US" sz="1350" i="1" dirty="0">
                <a:solidFill>
                  <a:srgbClr val="000000"/>
                </a:solidFill>
                <a:latin typeface="Arial"/>
              </a:rPr>
              <a:t>DPYD</a:t>
            </a:r>
            <a:r>
              <a:rPr lang="en-US" sz="1350" dirty="0">
                <a:solidFill>
                  <a:srgbClr val="000000"/>
                </a:solidFill>
                <a:latin typeface="Arial"/>
              </a:rPr>
              <a:t>, </a:t>
            </a:r>
            <a:r>
              <a:rPr lang="en-US" sz="1350" i="1" dirty="0">
                <a:solidFill>
                  <a:srgbClr val="000000"/>
                </a:solidFill>
                <a:latin typeface="Arial"/>
              </a:rPr>
              <a:t>DPYS</a:t>
            </a:r>
            <a:r>
              <a:rPr lang="en-US" sz="1350" dirty="0">
                <a:solidFill>
                  <a:srgbClr val="000000"/>
                </a:solidFill>
                <a:latin typeface="Arial"/>
              </a:rPr>
              <a:t> (confirmed in Achilles) and </a:t>
            </a:r>
            <a:r>
              <a:rPr lang="en-US" sz="1350" i="1" dirty="0">
                <a:solidFill>
                  <a:srgbClr val="000000"/>
                </a:solidFill>
                <a:latin typeface="Arial"/>
              </a:rPr>
              <a:t>UPB1</a:t>
            </a:r>
          </a:p>
        </p:txBody>
      </p:sp>
    </p:spTree>
    <p:extLst>
      <p:ext uri="{BB962C8B-B14F-4D97-AF65-F5344CB8AC3E}">
        <p14:creationId xmlns:p14="http://schemas.microsoft.com/office/powerpoint/2010/main" val="35079454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43537E10-A88C-47B3-8F77-2F9373EF80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119" y="1441300"/>
            <a:ext cx="3502453" cy="34277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1 Título">
            <a:extLst>
              <a:ext uri="{FF2B5EF4-FFF2-40B4-BE49-F238E27FC236}">
                <a16:creationId xmlns:a16="http://schemas.microsoft.com/office/drawing/2014/main" id="{90B6BCC4-63EE-4E1F-A2F2-4F35ADBA7E0B}"/>
              </a:ext>
            </a:extLst>
          </p:cNvPr>
          <p:cNvSpPr txBox="1">
            <a:spLocks/>
          </p:cNvSpPr>
          <p:nvPr/>
        </p:nvSpPr>
        <p:spPr>
          <a:xfrm>
            <a:off x="1938130" y="13121"/>
            <a:ext cx="7205870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3200" dirty="0"/>
          </a:p>
        </p:txBody>
      </p:sp>
      <p:pic>
        <p:nvPicPr>
          <p:cNvPr id="2050" name="Picture 2" descr="figure 4">
            <a:extLst>
              <a:ext uri="{FF2B5EF4-FFF2-40B4-BE49-F238E27FC236}">
                <a16:creationId xmlns:a16="http://schemas.microsoft.com/office/drawing/2014/main" id="{1B4CE166-F90C-4674-82F6-00F4F480AE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441299"/>
            <a:ext cx="3959881" cy="34277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B9588C89-E1E6-459E-80FB-3066BB7BA4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Gene circuitry can be integrated in NN architectures 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6887941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8829AC8-1F54-4CC7-A62F-B9595E5CA6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Terra incognita: beyond the modellable part of the genome</a:t>
            </a:r>
            <a:endParaRPr lang="es-ES" sz="3200" dirty="0"/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2F9F1DC1-3C11-4C8F-A4C0-3F77D63E16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9940" y="2263105"/>
            <a:ext cx="1554739" cy="12011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6">
            <a:extLst>
              <a:ext uri="{FF2B5EF4-FFF2-40B4-BE49-F238E27FC236}">
                <a16:creationId xmlns:a16="http://schemas.microsoft.com/office/drawing/2014/main" id="{59F63179-406D-4345-8073-5C292F0A54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8111" y="3595390"/>
            <a:ext cx="910118" cy="3857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0">
            <a:extLst>
              <a:ext uri="{FF2B5EF4-FFF2-40B4-BE49-F238E27FC236}">
                <a16:creationId xmlns:a16="http://schemas.microsoft.com/office/drawing/2014/main" id="{E6772162-7E48-4838-889C-66BDB8B3E5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3649" y="3270883"/>
            <a:ext cx="688577" cy="6295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BD01B797-23AA-404C-B0FB-02623F92057C}"/>
              </a:ext>
            </a:extLst>
          </p:cNvPr>
          <p:cNvSpPr txBox="1"/>
          <p:nvPr/>
        </p:nvSpPr>
        <p:spPr>
          <a:xfrm>
            <a:off x="377687" y="1512663"/>
            <a:ext cx="85874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14350">
              <a:defRPr/>
            </a:pPr>
            <a:r>
              <a:rPr lang="en-GB" b="1" dirty="0">
                <a:solidFill>
                  <a:prstClr val="black"/>
                </a:solidFill>
                <a:latin typeface="Calibri" panose="020F0502020204030204"/>
              </a:rPr>
              <a:t>Limitation: </a:t>
            </a:r>
            <a:r>
              <a:rPr lang="en-GB" dirty="0">
                <a:solidFill>
                  <a:prstClr val="black"/>
                </a:solidFill>
                <a:latin typeface="Calibri" panose="020F0502020204030204"/>
              </a:rPr>
              <a:t>the whole architecture of feature relationships</a:t>
            </a:r>
            <a:r>
              <a:rPr lang="en-GB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GB" dirty="0">
                <a:solidFill>
                  <a:prstClr val="black"/>
                </a:solidFill>
                <a:latin typeface="Calibri" panose="020F0502020204030204"/>
              </a:rPr>
              <a:t>relies on </a:t>
            </a:r>
            <a:r>
              <a:rPr lang="en-GB" b="1" dirty="0">
                <a:solidFill>
                  <a:prstClr val="black"/>
                </a:solidFill>
                <a:latin typeface="Calibri" panose="020F0502020204030204"/>
              </a:rPr>
              <a:t>biological knowledge,</a:t>
            </a:r>
            <a:r>
              <a:rPr lang="en-GB" dirty="0">
                <a:solidFill>
                  <a:prstClr val="black"/>
                </a:solidFill>
                <a:latin typeface="Calibri" panose="020F0502020204030204"/>
              </a:rPr>
              <a:t> represented as pathways that describe the functional interplay of molecules in the cell, and how cells behave</a:t>
            </a:r>
            <a:endParaRPr lang="en-GB" b="1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7" name="Google Shape;79;p14">
            <a:extLst>
              <a:ext uri="{FF2B5EF4-FFF2-40B4-BE49-F238E27FC236}">
                <a16:creationId xmlns:a16="http://schemas.microsoft.com/office/drawing/2014/main" id="{5CFCD74E-0174-45C0-9193-8FD695F04553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351437" y="2379992"/>
            <a:ext cx="1988605" cy="1846751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5">
            <a:extLst>
              <a:ext uri="{FF2B5EF4-FFF2-40B4-BE49-F238E27FC236}">
                <a16:creationId xmlns:a16="http://schemas.microsoft.com/office/drawing/2014/main" id="{BFC9A6F7-2512-4AD6-8CF3-233B5F5F7B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4901" y="2784448"/>
            <a:ext cx="656694" cy="4690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8E8F41A1-B3C9-4F87-8125-F5928A62182F}"/>
              </a:ext>
            </a:extLst>
          </p:cNvPr>
          <p:cNvSpPr txBox="1"/>
          <p:nvPr/>
        </p:nvSpPr>
        <p:spPr>
          <a:xfrm>
            <a:off x="6036892" y="2784448"/>
            <a:ext cx="2528268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14350">
              <a:defRPr/>
            </a:pPr>
            <a:r>
              <a:rPr lang="en-GB" sz="2100" b="1" dirty="0">
                <a:solidFill>
                  <a:prstClr val="black"/>
                </a:solidFill>
                <a:latin typeface="Calibri" panose="020F0502020204030204"/>
              </a:rPr>
              <a:t>Currently, only one third of the genome can be modelled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B0A49697-17A1-4729-8A23-9ED9122E32A2}"/>
              </a:ext>
            </a:extLst>
          </p:cNvPr>
          <p:cNvSpPr txBox="1"/>
          <p:nvPr/>
        </p:nvSpPr>
        <p:spPr>
          <a:xfrm>
            <a:off x="457200" y="4478021"/>
            <a:ext cx="85078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GB" dirty="0">
                <a:solidFill>
                  <a:srgbClr val="000000"/>
                </a:solidFill>
              </a:rPr>
              <a:t>Causal relationships gene activity/integrity to effect cannot be modelled and extended beyond all the pathway information available </a:t>
            </a:r>
          </a:p>
        </p:txBody>
      </p:sp>
    </p:spTree>
    <p:extLst>
      <p:ext uri="{BB962C8B-B14F-4D97-AF65-F5344CB8AC3E}">
        <p14:creationId xmlns:p14="http://schemas.microsoft.com/office/powerpoint/2010/main" val="8991352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F1AD125-5C58-47C3-8416-9D5DF042C4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The generation of biological knowledge is a slow process</a:t>
            </a:r>
            <a:endParaRPr lang="es-ES" sz="3200" dirty="0"/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96C46E24-03BF-4E7F-B34B-78348E92D8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2139" y="2084642"/>
            <a:ext cx="2414588" cy="18653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51024561-00C7-4DEF-BD78-7B07C0707477}"/>
              </a:ext>
            </a:extLst>
          </p:cNvPr>
          <p:cNvSpPr txBox="1"/>
          <p:nvPr/>
        </p:nvSpPr>
        <p:spPr>
          <a:xfrm>
            <a:off x="318051" y="1333203"/>
            <a:ext cx="84482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US" sz="1600" dirty="0">
                <a:solidFill>
                  <a:srgbClr val="000000"/>
                </a:solidFill>
                <a:latin typeface="Arial"/>
              </a:rPr>
              <a:t>Pathways represent the current biological knowledge with arrows, that account for functional relationships, which connect nodes, that represent molecules (proteins or others)    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45961AFC-B9F1-4587-8DFC-54FFF3CD17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0156" y="1923678"/>
            <a:ext cx="2187313" cy="2187313"/>
          </a:xfrm>
          <a:prstGeom prst="rect">
            <a:avLst/>
          </a:prstGeom>
        </p:spPr>
      </p:pic>
      <p:sp>
        <p:nvSpPr>
          <p:cNvPr id="6" name="Flecha: a la derecha 5">
            <a:extLst>
              <a:ext uri="{FF2B5EF4-FFF2-40B4-BE49-F238E27FC236}">
                <a16:creationId xmlns:a16="http://schemas.microsoft.com/office/drawing/2014/main" id="{94F32758-AF29-49F1-AA27-70B987484B8B}"/>
              </a:ext>
            </a:extLst>
          </p:cNvPr>
          <p:cNvSpPr/>
          <p:nvPr/>
        </p:nvSpPr>
        <p:spPr>
          <a:xfrm>
            <a:off x="3687468" y="2841780"/>
            <a:ext cx="884642" cy="48605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s-ES" sz="1350">
              <a:solidFill>
                <a:srgbClr val="FFFFFF"/>
              </a:solidFill>
              <a:latin typeface="Arial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0B276A33-27CF-4D19-8514-9C7BC9B308A6}"/>
              </a:ext>
            </a:extLst>
          </p:cNvPr>
          <p:cNvSpPr txBox="1"/>
          <p:nvPr/>
        </p:nvSpPr>
        <p:spPr>
          <a:xfrm>
            <a:off x="318051" y="4245937"/>
            <a:ext cx="85973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US" sz="1600" dirty="0">
                <a:solidFill>
                  <a:srgbClr val="000000"/>
                </a:solidFill>
                <a:latin typeface="Arial"/>
              </a:rPr>
              <a:t>The generation of these “arrows” requires years of laboratory work by formulating and testing specific hypothesis on particular relationships between molecules. </a:t>
            </a:r>
          </a:p>
        </p:txBody>
      </p:sp>
    </p:spTree>
    <p:extLst>
      <p:ext uri="{BB962C8B-B14F-4D97-AF65-F5344CB8AC3E}">
        <p14:creationId xmlns:p14="http://schemas.microsoft.com/office/powerpoint/2010/main" val="20343992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7223AFB-5819-4FD0-AD9B-6110071F55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671" y="129961"/>
            <a:ext cx="8555383" cy="857250"/>
          </a:xfrm>
        </p:spPr>
        <p:txBody>
          <a:bodyPr>
            <a:noAutofit/>
          </a:bodyPr>
          <a:lstStyle/>
          <a:p>
            <a:pPr algn="l"/>
            <a:r>
              <a:rPr lang="en-US" sz="3200" dirty="0"/>
              <a:t>But… would it be possible to use machine learning to generate biological knowledge from data? </a:t>
            </a:r>
            <a:endParaRPr lang="es-ES" sz="3200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D0E9D1FA-9D1D-4514-BA08-C9952ADA3C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5010" y="931249"/>
            <a:ext cx="2518190" cy="2092867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64FB2AC7-2BF3-46D7-A344-88C0B05F63D7}"/>
              </a:ext>
            </a:extLst>
          </p:cNvPr>
          <p:cNvSpPr/>
          <p:nvPr/>
        </p:nvSpPr>
        <p:spPr>
          <a:xfrm>
            <a:off x="1000153" y="1348579"/>
            <a:ext cx="308555" cy="1141634"/>
          </a:xfrm>
          <a:prstGeom prst="rect">
            <a:avLst/>
          </a:prstGeom>
          <a:solidFill>
            <a:srgbClr val="4472C4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685800">
              <a:defRPr/>
            </a:pPr>
            <a:endParaRPr lang="en-US" sz="1013" kern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" name="Abrir llave 6">
            <a:extLst>
              <a:ext uri="{FF2B5EF4-FFF2-40B4-BE49-F238E27FC236}">
                <a16:creationId xmlns:a16="http://schemas.microsoft.com/office/drawing/2014/main" id="{7CB3D4EA-E2A7-4B44-AECF-00DD4D5C2249}"/>
              </a:ext>
            </a:extLst>
          </p:cNvPr>
          <p:cNvSpPr/>
          <p:nvPr/>
        </p:nvSpPr>
        <p:spPr>
          <a:xfrm>
            <a:off x="899587" y="1348579"/>
            <a:ext cx="66275" cy="1141634"/>
          </a:xfrm>
          <a:prstGeom prst="leftBrace">
            <a:avLst/>
          </a:prstGeom>
          <a:noFill/>
          <a:ln w="6350" cap="flat" cmpd="sng" algn="ctr">
            <a:solidFill>
              <a:srgbClr val="4472C4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685800">
              <a:defRPr/>
            </a:pPr>
            <a:endParaRPr lang="en-US" sz="1013" kern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38E386B6-59BE-4389-ABE3-4A7383CE6C68}"/>
              </a:ext>
            </a:extLst>
          </p:cNvPr>
          <p:cNvSpPr txBox="1"/>
          <p:nvPr/>
        </p:nvSpPr>
        <p:spPr>
          <a:xfrm>
            <a:off x="131417" y="1772474"/>
            <a:ext cx="745365" cy="248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GB" sz="1013" dirty="0">
                <a:solidFill>
                  <a:prstClr val="black"/>
                </a:solidFill>
                <a:latin typeface="Calibri" panose="020F0502020204030204"/>
              </a:rPr>
              <a:t>Features</a:t>
            </a:r>
          </a:p>
        </p:txBody>
      </p:sp>
      <p:sp>
        <p:nvSpPr>
          <p:cNvPr id="9" name="Abrir llave 8">
            <a:extLst>
              <a:ext uri="{FF2B5EF4-FFF2-40B4-BE49-F238E27FC236}">
                <a16:creationId xmlns:a16="http://schemas.microsoft.com/office/drawing/2014/main" id="{FD9C8AD4-40FE-438D-802E-E0BB1E5B483F}"/>
              </a:ext>
            </a:extLst>
          </p:cNvPr>
          <p:cNvSpPr/>
          <p:nvPr/>
        </p:nvSpPr>
        <p:spPr>
          <a:xfrm rot="5400000">
            <a:off x="1144303" y="1143117"/>
            <a:ext cx="25717" cy="280233"/>
          </a:xfrm>
          <a:prstGeom prst="leftBrace">
            <a:avLst/>
          </a:prstGeom>
          <a:noFill/>
          <a:ln w="6350" cap="flat" cmpd="sng" algn="ctr">
            <a:solidFill>
              <a:srgbClr val="4472C4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685800">
              <a:defRPr/>
            </a:pPr>
            <a:endParaRPr lang="en-US" sz="1013" kern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E78E3D4A-0E0A-4EA9-A551-2D47753D1C96}"/>
              </a:ext>
            </a:extLst>
          </p:cNvPr>
          <p:cNvSpPr txBox="1"/>
          <p:nvPr/>
        </p:nvSpPr>
        <p:spPr>
          <a:xfrm>
            <a:off x="923497" y="1033331"/>
            <a:ext cx="954405" cy="248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GB" sz="1013" dirty="0">
                <a:solidFill>
                  <a:prstClr val="black"/>
                </a:solidFill>
                <a:latin typeface="Calibri" panose="020F0502020204030204"/>
              </a:rPr>
              <a:t>Samples</a:t>
            </a:r>
          </a:p>
        </p:txBody>
      </p:sp>
      <p:sp>
        <p:nvSpPr>
          <p:cNvPr id="11" name="Flecha: a la derecha 10">
            <a:extLst>
              <a:ext uri="{FF2B5EF4-FFF2-40B4-BE49-F238E27FC236}">
                <a16:creationId xmlns:a16="http://schemas.microsoft.com/office/drawing/2014/main" id="{1736409E-3E82-4B5D-AA48-6223F308A966}"/>
              </a:ext>
            </a:extLst>
          </p:cNvPr>
          <p:cNvSpPr/>
          <p:nvPr/>
        </p:nvSpPr>
        <p:spPr>
          <a:xfrm>
            <a:off x="1342999" y="1807769"/>
            <a:ext cx="176720" cy="207749"/>
          </a:xfrm>
          <a:prstGeom prst="rightArrow">
            <a:avLst/>
          </a:prstGeom>
          <a:solidFill>
            <a:srgbClr val="4472C4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685800">
              <a:defRPr/>
            </a:pPr>
            <a:endParaRPr lang="en-US" sz="1013" kern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D159CFAB-6CD6-42E4-A103-25CD4CAE758D}"/>
              </a:ext>
            </a:extLst>
          </p:cNvPr>
          <p:cNvSpPr txBox="1"/>
          <p:nvPr/>
        </p:nvSpPr>
        <p:spPr>
          <a:xfrm>
            <a:off x="3625600" y="1138144"/>
            <a:ext cx="564858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GB" sz="2000" b="1" dirty="0">
                <a:solidFill>
                  <a:prstClr val="black"/>
                </a:solidFill>
                <a:latin typeface="Calibri" panose="020F0502020204030204"/>
              </a:rPr>
              <a:t>Curse of dimensionality</a:t>
            </a:r>
          </a:p>
          <a:p>
            <a:pPr defTabSz="685800">
              <a:defRPr/>
            </a:pPr>
            <a:r>
              <a:rPr lang="en-GB" sz="2000" dirty="0">
                <a:solidFill>
                  <a:prstClr val="black"/>
                </a:solidFill>
                <a:latin typeface="Calibri" panose="020F0502020204030204"/>
              </a:rPr>
              <a:t>Learning biological knowledge from the data is currently quite complex.</a:t>
            </a:r>
          </a:p>
          <a:p>
            <a:pPr defTabSz="685800">
              <a:defRPr/>
            </a:pPr>
            <a:r>
              <a:rPr lang="en-GB" sz="2000" b="1" dirty="0">
                <a:solidFill>
                  <a:prstClr val="black"/>
                </a:solidFill>
                <a:latin typeface="Calibri" panose="020F0502020204030204"/>
              </a:rPr>
              <a:t>Knowledge-based dimensionality reduction </a:t>
            </a:r>
          </a:p>
        </p:txBody>
      </p:sp>
      <p:grpSp>
        <p:nvGrpSpPr>
          <p:cNvPr id="61" name="Grupo 60">
            <a:extLst>
              <a:ext uri="{FF2B5EF4-FFF2-40B4-BE49-F238E27FC236}">
                <a16:creationId xmlns:a16="http://schemas.microsoft.com/office/drawing/2014/main" id="{CF72B9D7-D7D3-43DC-A487-8A3E51230041}"/>
              </a:ext>
            </a:extLst>
          </p:cNvPr>
          <p:cNvGrpSpPr/>
          <p:nvPr/>
        </p:nvGrpSpPr>
        <p:grpSpPr>
          <a:xfrm>
            <a:off x="199177" y="2391304"/>
            <a:ext cx="8516962" cy="2761242"/>
            <a:chOff x="199177" y="2391304"/>
            <a:chExt cx="8516962" cy="2761242"/>
          </a:xfrm>
        </p:grpSpPr>
        <p:sp>
          <p:nvSpPr>
            <p:cNvPr id="38" name="CuadroTexto 37">
              <a:extLst>
                <a:ext uri="{FF2B5EF4-FFF2-40B4-BE49-F238E27FC236}">
                  <a16:creationId xmlns:a16="http://schemas.microsoft.com/office/drawing/2014/main" id="{89B5D8FE-C196-4A6D-A09F-725F32077F99}"/>
                </a:ext>
              </a:extLst>
            </p:cNvPr>
            <p:cNvSpPr txBox="1"/>
            <p:nvPr/>
          </p:nvSpPr>
          <p:spPr>
            <a:xfrm>
              <a:off x="199177" y="2840699"/>
              <a:ext cx="1965383" cy="17081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>
                <a:defRPr/>
              </a:pPr>
              <a:r>
                <a:rPr lang="en-US" sz="2100" dirty="0">
                  <a:solidFill>
                    <a:prstClr val="black"/>
                  </a:solidFill>
                  <a:latin typeface="Calibri" panose="020F0502020204030204"/>
                </a:rPr>
                <a:t>Learning biology from the data is (at least partly) possible</a:t>
              </a:r>
            </a:p>
          </p:txBody>
        </p:sp>
        <p:sp>
          <p:nvSpPr>
            <p:cNvPr id="39" name="CuadroTexto 38">
              <a:extLst>
                <a:ext uri="{FF2B5EF4-FFF2-40B4-BE49-F238E27FC236}">
                  <a16:creationId xmlns:a16="http://schemas.microsoft.com/office/drawing/2014/main" id="{6291E01C-4B0C-41B8-AE93-6E5BF0CF1415}"/>
                </a:ext>
              </a:extLst>
            </p:cNvPr>
            <p:cNvSpPr txBox="1"/>
            <p:nvPr/>
          </p:nvSpPr>
          <p:spPr>
            <a:xfrm>
              <a:off x="1772369" y="4229216"/>
              <a:ext cx="690638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>
                <a:defRPr/>
              </a:pPr>
              <a:r>
                <a:rPr lang="en-GB" dirty="0">
                  <a:solidFill>
                    <a:srgbClr val="000000"/>
                  </a:solidFill>
                  <a:latin typeface="Arial"/>
                </a:rPr>
                <a:t>By reducing the number of potential causal relationships to learn, we can learn from genomic data such relationships between a few external proteins and the current biological knowledge (pathways)</a:t>
              </a:r>
            </a:p>
          </p:txBody>
        </p:sp>
        <p:grpSp>
          <p:nvGrpSpPr>
            <p:cNvPr id="60" name="Grupo 59">
              <a:extLst>
                <a:ext uri="{FF2B5EF4-FFF2-40B4-BE49-F238E27FC236}">
                  <a16:creationId xmlns:a16="http://schemas.microsoft.com/office/drawing/2014/main" id="{0840E710-5E72-4749-89D3-C83E40521214}"/>
                </a:ext>
              </a:extLst>
            </p:cNvPr>
            <p:cNvGrpSpPr/>
            <p:nvPr/>
          </p:nvGrpSpPr>
          <p:grpSpPr>
            <a:xfrm>
              <a:off x="3070866" y="2391304"/>
              <a:ext cx="5645273" cy="1688524"/>
              <a:chOff x="3070866" y="2391304"/>
              <a:chExt cx="5645273" cy="1688524"/>
            </a:xfrm>
          </p:grpSpPr>
          <p:sp>
            <p:nvSpPr>
              <p:cNvPr id="3" name="Rectángulo 2">
                <a:extLst>
                  <a:ext uri="{FF2B5EF4-FFF2-40B4-BE49-F238E27FC236}">
                    <a16:creationId xmlns:a16="http://schemas.microsoft.com/office/drawing/2014/main" id="{AC9EF80E-ADEF-4B45-B4BD-CD70B3A18EEB}"/>
                  </a:ext>
                </a:extLst>
              </p:cNvPr>
              <p:cNvSpPr/>
              <p:nvPr/>
            </p:nvSpPr>
            <p:spPr>
              <a:xfrm rot="19515698">
                <a:off x="3625333" y="3546685"/>
                <a:ext cx="1041684" cy="324891"/>
              </a:xfrm>
              <a:prstGeom prst="rect">
                <a:avLst/>
              </a:prstGeom>
              <a:solidFill>
                <a:srgbClr val="FFC000">
                  <a:lumMod val="20000"/>
                  <a:lumOff val="8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 kern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4" name="Rectángulo 3">
                <a:extLst>
                  <a:ext uri="{FF2B5EF4-FFF2-40B4-BE49-F238E27FC236}">
                    <a16:creationId xmlns:a16="http://schemas.microsoft.com/office/drawing/2014/main" id="{09C4B560-E91C-480D-B71B-F0C80961F3A3}"/>
                  </a:ext>
                </a:extLst>
              </p:cNvPr>
              <p:cNvSpPr/>
              <p:nvPr/>
            </p:nvSpPr>
            <p:spPr>
              <a:xfrm>
                <a:off x="3441217" y="3287041"/>
                <a:ext cx="2608912" cy="324891"/>
              </a:xfrm>
              <a:prstGeom prst="rect">
                <a:avLst/>
              </a:prstGeom>
              <a:solidFill>
                <a:srgbClr val="FFC000">
                  <a:lumMod val="20000"/>
                  <a:lumOff val="8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 kern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13" name="Google Shape;17527;p46">
                <a:extLst>
                  <a:ext uri="{FF2B5EF4-FFF2-40B4-BE49-F238E27FC236}">
                    <a16:creationId xmlns:a16="http://schemas.microsoft.com/office/drawing/2014/main" id="{E2ABC3A0-4493-4C5B-B47E-186C390AEC28}"/>
                  </a:ext>
                </a:extLst>
              </p:cNvPr>
              <p:cNvSpPr/>
              <p:nvPr/>
            </p:nvSpPr>
            <p:spPr>
              <a:xfrm>
                <a:off x="6151510" y="3345222"/>
                <a:ext cx="1033875" cy="230625"/>
              </a:xfrm>
              <a:prstGeom prst="rect">
                <a:avLst/>
              </a:prstGeom>
              <a:solidFill>
                <a:srgbClr val="FCE5CD"/>
              </a:solidFill>
              <a:ln w="9525" cap="flat" cmpd="sng">
                <a:solidFill>
                  <a:srgbClr val="B45F0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algn="ctr" defTabSz="685800">
                  <a:buClr>
                    <a:srgbClr val="000000"/>
                  </a:buClr>
                  <a:defRPr/>
                </a:pPr>
                <a:r>
                  <a:rPr lang="en-US" sz="1050" kern="0" dirty="0">
                    <a:solidFill>
                      <a:srgbClr val="783F04"/>
                    </a:solidFill>
                    <a:latin typeface="Arial"/>
                    <a:cs typeface="Arial"/>
                    <a:sym typeface="Arial"/>
                  </a:rPr>
                  <a:t>Cell function</a:t>
                </a:r>
                <a:endParaRPr sz="1050" kern="0" dirty="0">
                  <a:solidFill>
                    <a:srgbClr val="783F04"/>
                  </a:solidFill>
                  <a:latin typeface="Arial"/>
                  <a:cs typeface="Arial"/>
                  <a:sym typeface="Arial"/>
                </a:endParaRPr>
              </a:p>
            </p:txBody>
          </p:sp>
          <p:cxnSp>
            <p:nvCxnSpPr>
              <p:cNvPr id="14" name="Google Shape;17532;p46">
                <a:extLst>
                  <a:ext uri="{FF2B5EF4-FFF2-40B4-BE49-F238E27FC236}">
                    <a16:creationId xmlns:a16="http://schemas.microsoft.com/office/drawing/2014/main" id="{EFAFA18C-98A6-440B-8AD1-FAB1605DE1C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784791" y="3461838"/>
                <a:ext cx="528300" cy="0"/>
              </a:xfrm>
              <a:prstGeom prst="straightConnector1">
                <a:avLst/>
              </a:prstGeom>
              <a:noFill/>
              <a:ln w="28575" cap="flat" cmpd="sng">
                <a:solidFill>
                  <a:srgbClr val="595959"/>
                </a:solidFill>
                <a:prstDash val="solid"/>
                <a:round/>
                <a:headEnd type="none" w="med" len="med"/>
                <a:tailEnd type="triangle" w="med" len="med"/>
              </a:ln>
            </p:spPr>
          </p:cxnSp>
          <p:cxnSp>
            <p:nvCxnSpPr>
              <p:cNvPr id="15" name="Google Shape;17535;p46">
                <a:extLst>
                  <a:ext uri="{FF2B5EF4-FFF2-40B4-BE49-F238E27FC236}">
                    <a16:creationId xmlns:a16="http://schemas.microsoft.com/office/drawing/2014/main" id="{21C74120-3E91-43FB-8CD6-831CBACC239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613551" y="3461857"/>
                <a:ext cx="311625" cy="0"/>
              </a:xfrm>
              <a:prstGeom prst="straightConnector1">
                <a:avLst/>
              </a:prstGeom>
              <a:noFill/>
              <a:ln w="28575" cap="flat" cmpd="sng">
                <a:solidFill>
                  <a:srgbClr val="595959"/>
                </a:solidFill>
                <a:prstDash val="solid"/>
                <a:round/>
                <a:headEnd type="none" w="med" len="med"/>
                <a:tailEnd type="triangle" w="med" len="med"/>
              </a:ln>
            </p:spPr>
          </p:cxnSp>
          <p:cxnSp>
            <p:nvCxnSpPr>
              <p:cNvPr id="16" name="Google Shape;17537;p46">
                <a:extLst>
                  <a:ext uri="{FF2B5EF4-FFF2-40B4-BE49-F238E27FC236}">
                    <a16:creationId xmlns:a16="http://schemas.microsoft.com/office/drawing/2014/main" id="{7A2B10C1-DD58-43A3-9280-824113EC083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225560" y="3461857"/>
                <a:ext cx="380250" cy="0"/>
              </a:xfrm>
              <a:prstGeom prst="straightConnector1">
                <a:avLst/>
              </a:prstGeom>
              <a:noFill/>
              <a:ln w="28575" cap="flat" cmpd="sng">
                <a:solidFill>
                  <a:srgbClr val="595959"/>
                </a:solidFill>
                <a:prstDash val="solid"/>
                <a:round/>
                <a:headEnd type="none" w="med" len="med"/>
                <a:tailEnd type="triangle" w="med" len="med"/>
              </a:ln>
            </p:spPr>
          </p:cxnSp>
          <p:cxnSp>
            <p:nvCxnSpPr>
              <p:cNvPr id="17" name="Google Shape;17539;p46">
                <a:extLst>
                  <a:ext uri="{FF2B5EF4-FFF2-40B4-BE49-F238E27FC236}">
                    <a16:creationId xmlns:a16="http://schemas.microsoft.com/office/drawing/2014/main" id="{D430E2D2-0D06-4663-BB67-77D77387897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943621" y="3611932"/>
                <a:ext cx="369470" cy="186855"/>
              </a:xfrm>
              <a:prstGeom prst="straightConnector1">
                <a:avLst/>
              </a:prstGeom>
              <a:noFill/>
              <a:ln w="28575" cap="flat" cmpd="sng">
                <a:solidFill>
                  <a:srgbClr val="595959"/>
                </a:solidFill>
                <a:prstDash val="solid"/>
                <a:round/>
                <a:headEnd type="none" w="med" len="med"/>
                <a:tailEnd type="diamond" w="med" len="med"/>
              </a:ln>
            </p:spPr>
          </p:cxnSp>
          <p:sp>
            <p:nvSpPr>
              <p:cNvPr id="20" name="Google Shape;17559;p46">
                <a:extLst>
                  <a:ext uri="{FF2B5EF4-FFF2-40B4-BE49-F238E27FC236}">
                    <a16:creationId xmlns:a16="http://schemas.microsoft.com/office/drawing/2014/main" id="{22E8E376-1435-4616-9284-DDD2CF8BCCAD}"/>
                  </a:ext>
                </a:extLst>
              </p:cNvPr>
              <p:cNvSpPr/>
              <p:nvPr/>
            </p:nvSpPr>
            <p:spPr>
              <a:xfrm>
                <a:off x="3070866" y="3287041"/>
                <a:ext cx="413550" cy="349650"/>
              </a:xfrm>
              <a:prstGeom prst="rightArrow">
                <a:avLst>
                  <a:gd name="adj1" fmla="val 50000"/>
                  <a:gd name="adj2" fmla="val 50000"/>
                </a:avLst>
              </a:prstGeom>
              <a:solidFill>
                <a:srgbClr val="85200C"/>
              </a:solidFill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algn="ctr" defTabSz="685800">
                  <a:buClr>
                    <a:srgbClr val="000000"/>
                  </a:buClr>
                  <a:defRPr/>
                </a:pPr>
                <a:r>
                  <a:rPr lang="en-US" sz="900" kern="0" dirty="0">
                    <a:solidFill>
                      <a:srgbClr val="FFFFFF"/>
                    </a:solidFill>
                    <a:latin typeface="Arial"/>
                    <a:cs typeface="Arial"/>
                    <a:sym typeface="Arial"/>
                  </a:rPr>
                  <a:t>Signal</a:t>
                </a:r>
                <a:endParaRPr sz="900" kern="0" dirty="0">
                  <a:solidFill>
                    <a:srgbClr val="FFFFFF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" name="Google Shape;17562;p46">
                <a:extLst>
                  <a:ext uri="{FF2B5EF4-FFF2-40B4-BE49-F238E27FC236}">
                    <a16:creationId xmlns:a16="http://schemas.microsoft.com/office/drawing/2014/main" id="{A46CCE81-6C10-4E70-8C01-04508E958941}"/>
                  </a:ext>
                </a:extLst>
              </p:cNvPr>
              <p:cNvSpPr/>
              <p:nvPr/>
            </p:nvSpPr>
            <p:spPr>
              <a:xfrm>
                <a:off x="3273685" y="3730178"/>
                <a:ext cx="413550" cy="349650"/>
              </a:xfrm>
              <a:prstGeom prst="rightArrow">
                <a:avLst>
                  <a:gd name="adj1" fmla="val 50000"/>
                  <a:gd name="adj2" fmla="val 50000"/>
                </a:avLst>
              </a:prstGeom>
              <a:solidFill>
                <a:srgbClr val="85200C"/>
              </a:solidFill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algn="ctr" defTabSz="685800">
                  <a:buClr>
                    <a:srgbClr val="000000"/>
                  </a:buClr>
                  <a:defRPr/>
                </a:pPr>
                <a:r>
                  <a:rPr lang="en-US" sz="900" kern="0" dirty="0">
                    <a:solidFill>
                      <a:srgbClr val="FFFFFF"/>
                    </a:solidFill>
                    <a:latin typeface="Arial"/>
                    <a:cs typeface="Arial"/>
                    <a:sym typeface="Arial"/>
                  </a:rPr>
                  <a:t>Signal</a:t>
                </a:r>
                <a:endParaRPr sz="900" kern="0" dirty="0">
                  <a:solidFill>
                    <a:srgbClr val="FFFFFF"/>
                  </a:solidFill>
                  <a:latin typeface="Arial"/>
                  <a:cs typeface="Arial"/>
                  <a:sym typeface="Arial"/>
                </a:endParaRPr>
              </a:p>
            </p:txBody>
          </p:sp>
          <p:cxnSp>
            <p:nvCxnSpPr>
              <p:cNvPr id="22" name="Google Shape;17563;p46">
                <a:extLst>
                  <a:ext uri="{FF2B5EF4-FFF2-40B4-BE49-F238E27FC236}">
                    <a16:creationId xmlns:a16="http://schemas.microsoft.com/office/drawing/2014/main" id="{B9549DC7-54E8-4CDA-A4E8-D654549D37F6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 flipH="1">
                <a:off x="5906260" y="3460535"/>
                <a:ext cx="245250" cy="1350"/>
              </a:xfrm>
              <a:prstGeom prst="straightConnector1">
                <a:avLst/>
              </a:prstGeom>
              <a:noFill/>
              <a:ln w="28575" cap="flat" cmpd="sng">
                <a:solidFill>
                  <a:srgbClr val="595959"/>
                </a:solidFill>
                <a:prstDash val="solid"/>
                <a:round/>
                <a:headEnd type="none" w="med" len="med"/>
                <a:tailEnd type="triangle" w="med" len="med"/>
              </a:ln>
            </p:spPr>
          </p:cxnSp>
          <p:cxnSp>
            <p:nvCxnSpPr>
              <p:cNvPr id="23" name="Google Shape;17577;p46">
                <a:extLst>
                  <a:ext uri="{FF2B5EF4-FFF2-40B4-BE49-F238E27FC236}">
                    <a16:creationId xmlns:a16="http://schemas.microsoft.com/office/drawing/2014/main" id="{55616F31-9901-477F-8735-1B4B4246EF68}"/>
                  </a:ext>
                </a:extLst>
              </p:cNvPr>
              <p:cNvCxnSpPr>
                <a:cxnSpLocks/>
                <a:stCxn id="33" idx="5"/>
                <a:endCxn id="13" idx="0"/>
              </p:cNvCxnSpPr>
              <p:nvPr/>
            </p:nvCxnSpPr>
            <p:spPr>
              <a:xfrm>
                <a:off x="5366573" y="2770732"/>
                <a:ext cx="1301875" cy="57449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0070C0"/>
                </a:solidFill>
                <a:prstDash val="dash"/>
                <a:round/>
                <a:headEnd type="none" w="med" len="med"/>
                <a:tailEnd type="triangle" w="med" len="med"/>
              </a:ln>
            </p:spPr>
          </p:cxnSp>
          <p:cxnSp>
            <p:nvCxnSpPr>
              <p:cNvPr id="24" name="Google Shape;17579;p46">
                <a:extLst>
                  <a:ext uri="{FF2B5EF4-FFF2-40B4-BE49-F238E27FC236}">
                    <a16:creationId xmlns:a16="http://schemas.microsoft.com/office/drawing/2014/main" id="{01C2E249-9DA3-4F55-BE84-96B435630D7E}"/>
                  </a:ext>
                </a:extLst>
              </p:cNvPr>
              <p:cNvCxnSpPr>
                <a:cxnSpLocks/>
                <a:stCxn id="34" idx="5"/>
                <a:endCxn id="13" idx="0"/>
              </p:cNvCxnSpPr>
              <p:nvPr/>
            </p:nvCxnSpPr>
            <p:spPr>
              <a:xfrm>
                <a:off x="5980650" y="2647690"/>
                <a:ext cx="687798" cy="697532"/>
              </a:xfrm>
              <a:prstGeom prst="straightConnector1">
                <a:avLst/>
              </a:prstGeom>
              <a:noFill/>
              <a:ln w="19050" cap="flat" cmpd="sng">
                <a:solidFill>
                  <a:srgbClr val="C00000"/>
                </a:solidFill>
                <a:prstDash val="dot"/>
                <a:round/>
                <a:headEnd type="none" w="med" len="med"/>
                <a:tailEnd type="triangle" w="med" len="med"/>
              </a:ln>
            </p:spPr>
          </p:cxnSp>
          <p:cxnSp>
            <p:nvCxnSpPr>
              <p:cNvPr id="25" name="Google Shape;17580;p46">
                <a:extLst>
                  <a:ext uri="{FF2B5EF4-FFF2-40B4-BE49-F238E27FC236}">
                    <a16:creationId xmlns:a16="http://schemas.microsoft.com/office/drawing/2014/main" id="{26ED375E-4CC5-4F50-99FB-CC94F51F6A29}"/>
                  </a:ext>
                </a:extLst>
              </p:cNvPr>
              <p:cNvCxnSpPr>
                <a:cxnSpLocks/>
                <a:stCxn id="35" idx="6"/>
              </p:cNvCxnSpPr>
              <p:nvPr/>
            </p:nvCxnSpPr>
            <p:spPr>
              <a:xfrm>
                <a:off x="4300583" y="2758526"/>
                <a:ext cx="2367846" cy="586678"/>
              </a:xfrm>
              <a:prstGeom prst="straightConnector1">
                <a:avLst/>
              </a:prstGeom>
              <a:noFill/>
              <a:ln w="19050" cap="flat" cmpd="sng">
                <a:solidFill>
                  <a:srgbClr val="C00000"/>
                </a:solidFill>
                <a:prstDash val="dot"/>
                <a:round/>
                <a:headEnd type="none" w="med" len="med"/>
                <a:tailEnd type="triangle" w="med" len="med"/>
              </a:ln>
            </p:spPr>
          </p:cxnSp>
          <p:cxnSp>
            <p:nvCxnSpPr>
              <p:cNvPr id="26" name="Google Shape;17584;p46">
                <a:extLst>
                  <a:ext uri="{FF2B5EF4-FFF2-40B4-BE49-F238E27FC236}">
                    <a16:creationId xmlns:a16="http://schemas.microsoft.com/office/drawing/2014/main" id="{DE40CE08-9264-4EF1-BA24-C608E1E9CF07}"/>
                  </a:ext>
                </a:extLst>
              </p:cNvPr>
              <p:cNvCxnSpPr>
                <a:cxnSpLocks/>
                <a:stCxn id="36" idx="6"/>
              </p:cNvCxnSpPr>
              <p:nvPr/>
            </p:nvCxnSpPr>
            <p:spPr>
              <a:xfrm>
                <a:off x="3491822" y="3043366"/>
                <a:ext cx="3176663" cy="301838"/>
              </a:xfrm>
              <a:prstGeom prst="straightConnector1">
                <a:avLst/>
              </a:prstGeom>
              <a:noFill/>
              <a:ln w="19050" cap="flat" cmpd="sng">
                <a:solidFill>
                  <a:srgbClr val="C00000"/>
                </a:solidFill>
                <a:prstDash val="dot"/>
                <a:round/>
                <a:headEnd type="none" w="med" len="med"/>
                <a:tailEnd type="triangle" w="med" len="med"/>
              </a:ln>
            </p:spPr>
          </p:cxnSp>
          <p:sp>
            <p:nvSpPr>
              <p:cNvPr id="27" name="Google Shape;17586;p46">
                <a:extLst>
                  <a:ext uri="{FF2B5EF4-FFF2-40B4-BE49-F238E27FC236}">
                    <a16:creationId xmlns:a16="http://schemas.microsoft.com/office/drawing/2014/main" id="{BD09DDD6-172D-4569-B9F9-4246AB8B9C04}"/>
                  </a:ext>
                </a:extLst>
              </p:cNvPr>
              <p:cNvSpPr/>
              <p:nvPr/>
            </p:nvSpPr>
            <p:spPr>
              <a:xfrm>
                <a:off x="5605791" y="3311678"/>
                <a:ext cx="300375" cy="300375"/>
              </a:xfrm>
              <a:prstGeom prst="ellipse">
                <a:avLst/>
              </a:prstGeom>
              <a:solidFill>
                <a:srgbClr val="00B0F0"/>
              </a:solidFill>
              <a:ln w="19050" cap="flat" cmpd="sng">
                <a:solidFill>
                  <a:srgbClr val="98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0" tIns="68569" rIns="0" bIns="68569" anchor="ctr" anchorCtr="0">
                <a:noAutofit/>
              </a:bodyPr>
              <a:lstStyle/>
              <a:p>
                <a:pPr algn="ctr" defTabSz="685800">
                  <a:buClr>
                    <a:srgbClr val="000000"/>
                  </a:buClr>
                  <a:defRPr/>
                </a:pPr>
                <a:r>
                  <a:rPr lang="es-ES" sz="750" b="1" kern="0" dirty="0">
                    <a:solidFill>
                      <a:srgbClr val="5B0F00"/>
                    </a:solidFill>
                    <a:latin typeface="Arial"/>
                    <a:cs typeface="Arial"/>
                    <a:sym typeface="Arial"/>
                  </a:rPr>
                  <a:t>P</a:t>
                </a:r>
                <a:r>
                  <a:rPr lang="en" sz="750" b="1" kern="0" dirty="0">
                    <a:solidFill>
                      <a:srgbClr val="5B0F00"/>
                    </a:solidFill>
                    <a:latin typeface="Arial"/>
                    <a:cs typeface="Arial"/>
                    <a:sym typeface="Arial"/>
                  </a:rPr>
                  <a:t>G</a:t>
                </a:r>
                <a:endParaRPr sz="750" b="1" kern="0" dirty="0">
                  <a:solidFill>
                    <a:srgbClr val="5B0F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" name="Google Shape;17587;p46">
                <a:extLst>
                  <a:ext uri="{FF2B5EF4-FFF2-40B4-BE49-F238E27FC236}">
                    <a16:creationId xmlns:a16="http://schemas.microsoft.com/office/drawing/2014/main" id="{3E788880-C3B6-4412-9A49-845BEC2E5032}"/>
                  </a:ext>
                </a:extLst>
              </p:cNvPr>
              <p:cNvSpPr/>
              <p:nvPr/>
            </p:nvSpPr>
            <p:spPr>
              <a:xfrm>
                <a:off x="4313176" y="3311669"/>
                <a:ext cx="300375" cy="300375"/>
              </a:xfrm>
              <a:prstGeom prst="ellipse">
                <a:avLst/>
              </a:prstGeom>
              <a:solidFill>
                <a:srgbClr val="00B0F0"/>
              </a:solidFill>
              <a:ln w="19050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0" tIns="68569" rIns="0" bIns="68569" anchor="ctr" anchorCtr="0">
                <a:noAutofit/>
              </a:bodyPr>
              <a:lstStyle/>
              <a:p>
                <a:pPr algn="ctr" defTabSz="685800">
                  <a:buClr>
                    <a:srgbClr val="000000"/>
                  </a:buClr>
                  <a:defRPr/>
                </a:pPr>
                <a:r>
                  <a:rPr lang="es-ES" sz="750" b="1" kern="0" dirty="0">
                    <a:solidFill>
                      <a:srgbClr val="5B0F00"/>
                    </a:solidFill>
                    <a:latin typeface="Arial"/>
                    <a:cs typeface="Arial"/>
                    <a:sym typeface="Arial"/>
                  </a:rPr>
                  <a:t>P</a:t>
                </a:r>
                <a:r>
                  <a:rPr lang="en" sz="750" b="1" kern="0" dirty="0">
                    <a:solidFill>
                      <a:srgbClr val="5B0F00"/>
                    </a:solidFill>
                    <a:latin typeface="Arial"/>
                    <a:cs typeface="Arial"/>
                    <a:sym typeface="Arial"/>
                  </a:rPr>
                  <a:t>G</a:t>
                </a:r>
                <a:endParaRPr sz="750" b="1" kern="0" dirty="0">
                  <a:solidFill>
                    <a:srgbClr val="5B0F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" name="Google Shape;17590;p46">
                <a:extLst>
                  <a:ext uri="{FF2B5EF4-FFF2-40B4-BE49-F238E27FC236}">
                    <a16:creationId xmlns:a16="http://schemas.microsoft.com/office/drawing/2014/main" id="{C1144988-170D-4E51-8C73-C116A6F8D7DF}"/>
                  </a:ext>
                </a:extLst>
              </p:cNvPr>
              <p:cNvSpPr/>
              <p:nvPr/>
            </p:nvSpPr>
            <p:spPr>
              <a:xfrm>
                <a:off x="4925185" y="3311669"/>
                <a:ext cx="300375" cy="300375"/>
              </a:xfrm>
              <a:prstGeom prst="ellipse">
                <a:avLst/>
              </a:prstGeom>
              <a:solidFill>
                <a:srgbClr val="00B0F0"/>
              </a:solidFill>
              <a:ln w="19050" cap="flat" cmpd="sng">
                <a:solidFill>
                  <a:srgbClr val="20124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0" tIns="68569" rIns="0" bIns="68569" anchor="ctr" anchorCtr="0">
                <a:noAutofit/>
              </a:bodyPr>
              <a:lstStyle/>
              <a:p>
                <a:pPr algn="ctr" defTabSz="685800">
                  <a:buClr>
                    <a:srgbClr val="000000"/>
                  </a:buClr>
                  <a:defRPr/>
                </a:pPr>
                <a:r>
                  <a:rPr lang="en" sz="750" b="1" kern="0">
                    <a:solidFill>
                      <a:srgbClr val="20124D"/>
                    </a:solidFill>
                    <a:latin typeface="Arial"/>
                    <a:cs typeface="Arial"/>
                    <a:sym typeface="Arial"/>
                  </a:rPr>
                  <a:t>PG</a:t>
                </a:r>
                <a:endParaRPr sz="750" b="1" kern="0">
                  <a:solidFill>
                    <a:srgbClr val="20124D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" name="Google Shape;17593;p46">
                <a:extLst>
                  <a:ext uri="{FF2B5EF4-FFF2-40B4-BE49-F238E27FC236}">
                    <a16:creationId xmlns:a16="http://schemas.microsoft.com/office/drawing/2014/main" id="{3C9B3A9D-1C01-479F-81ED-4FAED58B6A03}"/>
                  </a:ext>
                </a:extLst>
              </p:cNvPr>
              <p:cNvSpPr/>
              <p:nvPr/>
            </p:nvSpPr>
            <p:spPr>
              <a:xfrm>
                <a:off x="3687235" y="3754797"/>
                <a:ext cx="300375" cy="300375"/>
              </a:xfrm>
              <a:prstGeom prst="ellipse">
                <a:avLst/>
              </a:prstGeom>
              <a:solidFill>
                <a:srgbClr val="00B0F0"/>
              </a:solidFill>
              <a:ln w="19050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0" tIns="68569" rIns="0" bIns="68569" anchor="ctr" anchorCtr="0">
                <a:noAutofit/>
              </a:bodyPr>
              <a:lstStyle/>
              <a:p>
                <a:pPr algn="ctr" defTabSz="685800">
                  <a:buClr>
                    <a:srgbClr val="000000"/>
                  </a:buClr>
                  <a:defRPr/>
                </a:pPr>
                <a:r>
                  <a:rPr lang="en" sz="750" b="1" kern="0">
                    <a:solidFill>
                      <a:srgbClr val="20124D"/>
                    </a:solidFill>
                    <a:latin typeface="Arial"/>
                    <a:cs typeface="Arial"/>
                    <a:sym typeface="Arial"/>
                  </a:rPr>
                  <a:t>PG</a:t>
                </a:r>
                <a:endParaRPr sz="750" b="1" kern="0">
                  <a:solidFill>
                    <a:srgbClr val="20124D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" name="Google Shape;17597;p46">
                <a:extLst>
                  <a:ext uri="{FF2B5EF4-FFF2-40B4-BE49-F238E27FC236}">
                    <a16:creationId xmlns:a16="http://schemas.microsoft.com/office/drawing/2014/main" id="{C9B8AA71-B035-48F3-A3F6-67AD08062BE2}"/>
                  </a:ext>
                </a:extLst>
              </p:cNvPr>
              <p:cNvSpPr/>
              <p:nvPr/>
            </p:nvSpPr>
            <p:spPr>
              <a:xfrm>
                <a:off x="3484416" y="3311651"/>
                <a:ext cx="300375" cy="300375"/>
              </a:xfrm>
              <a:prstGeom prst="ellipse">
                <a:avLst/>
              </a:prstGeom>
              <a:solidFill>
                <a:srgbClr val="00B0F0"/>
              </a:solidFill>
              <a:ln w="19050" cap="flat" cmpd="sng">
                <a:solidFill>
                  <a:srgbClr val="20124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0" tIns="68569" rIns="0" bIns="68569" anchor="ctr" anchorCtr="0">
                <a:noAutofit/>
              </a:bodyPr>
              <a:lstStyle/>
              <a:p>
                <a:pPr algn="ctr" defTabSz="685800">
                  <a:buClr>
                    <a:srgbClr val="000000"/>
                  </a:buClr>
                  <a:defRPr/>
                </a:pPr>
                <a:r>
                  <a:rPr lang="en" sz="750" b="1" kern="0">
                    <a:solidFill>
                      <a:srgbClr val="20124D"/>
                    </a:solidFill>
                    <a:latin typeface="Arial"/>
                    <a:cs typeface="Arial"/>
                    <a:sym typeface="Arial"/>
                  </a:rPr>
                  <a:t>PG</a:t>
                </a:r>
                <a:endParaRPr sz="750" b="1" kern="0">
                  <a:solidFill>
                    <a:srgbClr val="20124D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" name="Google Shape;17599;p46">
                <a:extLst>
                  <a:ext uri="{FF2B5EF4-FFF2-40B4-BE49-F238E27FC236}">
                    <a16:creationId xmlns:a16="http://schemas.microsoft.com/office/drawing/2014/main" id="{442BD87B-BCBD-4D1A-B14E-4BAE349AA500}"/>
                  </a:ext>
                </a:extLst>
              </p:cNvPr>
              <p:cNvSpPr/>
              <p:nvPr/>
            </p:nvSpPr>
            <p:spPr>
              <a:xfrm>
                <a:off x="5110187" y="2514346"/>
                <a:ext cx="300375" cy="300375"/>
              </a:xfrm>
              <a:prstGeom prst="ellipse">
                <a:avLst/>
              </a:prstGeom>
              <a:solidFill>
                <a:srgbClr val="FCD2D2"/>
              </a:solidFill>
              <a:ln w="19050" cap="flat" cmpd="sng">
                <a:solidFill>
                  <a:schemeClr val="tx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0" tIns="68569" rIns="0" bIns="68569" anchor="ctr" anchorCtr="0">
                <a:noAutofit/>
              </a:bodyPr>
              <a:lstStyle/>
              <a:p>
                <a:pPr algn="ctr" defTabSz="685800">
                  <a:buClr>
                    <a:srgbClr val="000000"/>
                  </a:buClr>
                  <a:defRPr/>
                </a:pPr>
                <a:r>
                  <a:rPr lang="es-ES" sz="750" b="1" kern="0" dirty="0">
                    <a:solidFill>
                      <a:srgbClr val="5B0F00"/>
                    </a:solidFill>
                    <a:latin typeface="Arial"/>
                    <a:cs typeface="Arial"/>
                    <a:sym typeface="Arial"/>
                  </a:rPr>
                  <a:t>E</a:t>
                </a:r>
                <a:r>
                  <a:rPr lang="en" sz="750" b="1" kern="0" dirty="0">
                    <a:solidFill>
                      <a:srgbClr val="5B0F00"/>
                    </a:solidFill>
                    <a:latin typeface="Arial"/>
                    <a:cs typeface="Arial"/>
                    <a:sym typeface="Arial"/>
                  </a:rPr>
                  <a:t>G</a:t>
                </a:r>
                <a:endParaRPr sz="750" b="1" kern="0" dirty="0">
                  <a:solidFill>
                    <a:srgbClr val="5B0F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" name="Google Shape;17600;p46">
                <a:extLst>
                  <a:ext uri="{FF2B5EF4-FFF2-40B4-BE49-F238E27FC236}">
                    <a16:creationId xmlns:a16="http://schemas.microsoft.com/office/drawing/2014/main" id="{4DCBAC6D-876B-4FC5-9603-839CA4B9F294}"/>
                  </a:ext>
                </a:extLst>
              </p:cNvPr>
              <p:cNvSpPr/>
              <p:nvPr/>
            </p:nvSpPr>
            <p:spPr>
              <a:xfrm>
                <a:off x="5724264" y="2391304"/>
                <a:ext cx="300375" cy="300375"/>
              </a:xfrm>
              <a:prstGeom prst="ellipse">
                <a:avLst/>
              </a:prstGeom>
              <a:solidFill>
                <a:srgbClr val="F3F3F3"/>
              </a:solidFill>
              <a:ln w="9525" cap="flat" cmpd="sng">
                <a:solidFill>
                  <a:srgbClr val="59595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0" tIns="68569" rIns="0" bIns="68569" anchor="ctr" anchorCtr="0">
                <a:noAutofit/>
              </a:bodyPr>
              <a:lstStyle/>
              <a:p>
                <a:pPr algn="ctr" defTabSz="685800">
                  <a:buClr>
                    <a:srgbClr val="000000"/>
                  </a:buClr>
                  <a:defRPr/>
                </a:pPr>
                <a:r>
                  <a:rPr lang="en" sz="750" b="1" kern="0" dirty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rPr>
                  <a:t>EG</a:t>
                </a:r>
                <a:endParaRPr sz="750" b="1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" name="Google Shape;17601;p46">
                <a:extLst>
                  <a:ext uri="{FF2B5EF4-FFF2-40B4-BE49-F238E27FC236}">
                    <a16:creationId xmlns:a16="http://schemas.microsoft.com/office/drawing/2014/main" id="{206425D2-BDB5-46AC-B561-5EE955B40FC1}"/>
                  </a:ext>
                </a:extLst>
              </p:cNvPr>
              <p:cNvSpPr/>
              <p:nvPr/>
            </p:nvSpPr>
            <p:spPr>
              <a:xfrm>
                <a:off x="4000208" y="2608338"/>
                <a:ext cx="300375" cy="300375"/>
              </a:xfrm>
              <a:prstGeom prst="ellipse">
                <a:avLst/>
              </a:prstGeom>
              <a:solidFill>
                <a:srgbClr val="D9D9D9"/>
              </a:solidFill>
              <a:ln w="9525" cap="flat" cmpd="sng">
                <a:solidFill>
                  <a:srgbClr val="59595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0" tIns="68569" rIns="0" bIns="68569" anchor="ctr" anchorCtr="0">
                <a:noAutofit/>
              </a:bodyPr>
              <a:lstStyle/>
              <a:p>
                <a:pPr algn="ctr" defTabSz="685800">
                  <a:buClr>
                    <a:srgbClr val="000000"/>
                  </a:buClr>
                  <a:defRPr/>
                </a:pPr>
                <a:r>
                  <a:rPr lang="en" sz="750" b="1" kern="0" dirty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rPr>
                  <a:t>EG</a:t>
                </a:r>
                <a:endParaRPr sz="750" b="1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" name="Google Shape;17605;p46">
                <a:extLst>
                  <a:ext uri="{FF2B5EF4-FFF2-40B4-BE49-F238E27FC236}">
                    <a16:creationId xmlns:a16="http://schemas.microsoft.com/office/drawing/2014/main" id="{EB6E3EB7-0F8D-4325-84F0-D803662C9401}"/>
                  </a:ext>
                </a:extLst>
              </p:cNvPr>
              <p:cNvSpPr/>
              <p:nvPr/>
            </p:nvSpPr>
            <p:spPr>
              <a:xfrm>
                <a:off x="3191448" y="2893178"/>
                <a:ext cx="300375" cy="300375"/>
              </a:xfrm>
              <a:prstGeom prst="ellipse">
                <a:avLst/>
              </a:prstGeom>
              <a:solidFill>
                <a:srgbClr val="D9EAD3"/>
              </a:solidFill>
              <a:ln w="19050" cap="flat" cmpd="sng">
                <a:solidFill>
                  <a:srgbClr val="38761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0" tIns="68569" rIns="0" bIns="68569" anchor="ctr" anchorCtr="0">
                <a:noAutofit/>
              </a:bodyPr>
              <a:lstStyle/>
              <a:p>
                <a:pPr algn="ctr" defTabSz="685800">
                  <a:buClr>
                    <a:srgbClr val="000000"/>
                  </a:buClr>
                  <a:defRPr/>
                </a:pPr>
                <a:r>
                  <a:rPr lang="en" sz="750" b="1" kern="0" dirty="0">
                    <a:solidFill>
                      <a:srgbClr val="274E13"/>
                    </a:solidFill>
                    <a:latin typeface="Arial"/>
                    <a:cs typeface="Arial"/>
                    <a:sym typeface="Arial"/>
                  </a:rPr>
                  <a:t>EG</a:t>
                </a:r>
                <a:endParaRPr sz="750" b="1" kern="0" dirty="0">
                  <a:solidFill>
                    <a:srgbClr val="274E13"/>
                  </a:solidFill>
                  <a:latin typeface="Arial"/>
                  <a:cs typeface="Arial"/>
                  <a:sym typeface="Arial"/>
                </a:endParaRPr>
              </a:p>
            </p:txBody>
          </p:sp>
          <p:cxnSp>
            <p:nvCxnSpPr>
              <p:cNvPr id="48" name="Conector recto de flecha 47">
                <a:extLst>
                  <a:ext uri="{FF2B5EF4-FFF2-40B4-BE49-F238E27FC236}">
                    <a16:creationId xmlns:a16="http://schemas.microsoft.com/office/drawing/2014/main" id="{AD0C96EB-1553-40CC-92C9-6286B82AC6F0}"/>
                  </a:ext>
                </a:extLst>
              </p:cNvPr>
              <p:cNvCxnSpPr>
                <a:cxnSpLocks/>
                <a:stCxn id="33" idx="4"/>
                <a:endCxn id="32" idx="7"/>
              </p:cNvCxnSpPr>
              <p:nvPr/>
            </p:nvCxnSpPr>
            <p:spPr>
              <a:xfrm flipH="1">
                <a:off x="3740802" y="2814721"/>
                <a:ext cx="1519573" cy="540919"/>
              </a:xfrm>
              <a:prstGeom prst="straightConnector1">
                <a:avLst/>
              </a:prstGeom>
              <a:ln>
                <a:prstDash val="sysDot"/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Conector recto de flecha 49">
                <a:extLst>
                  <a:ext uri="{FF2B5EF4-FFF2-40B4-BE49-F238E27FC236}">
                    <a16:creationId xmlns:a16="http://schemas.microsoft.com/office/drawing/2014/main" id="{7A8C268E-0161-4399-A3A7-9784A2DD4034}"/>
                  </a:ext>
                </a:extLst>
              </p:cNvPr>
              <p:cNvCxnSpPr>
                <a:cxnSpLocks/>
                <a:stCxn id="33" idx="4"/>
              </p:cNvCxnSpPr>
              <p:nvPr/>
            </p:nvCxnSpPr>
            <p:spPr>
              <a:xfrm flipH="1">
                <a:off x="4540101" y="2814721"/>
                <a:ext cx="720274" cy="482857"/>
              </a:xfrm>
              <a:prstGeom prst="straightConnector1">
                <a:avLst/>
              </a:prstGeom>
              <a:ln>
                <a:prstDash val="sysDot"/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Conector recto de flecha 51">
                <a:extLst>
                  <a:ext uri="{FF2B5EF4-FFF2-40B4-BE49-F238E27FC236}">
                    <a16:creationId xmlns:a16="http://schemas.microsoft.com/office/drawing/2014/main" id="{DB41E685-2029-4756-A81A-DBBDE2B7FD50}"/>
                  </a:ext>
                </a:extLst>
              </p:cNvPr>
              <p:cNvCxnSpPr>
                <a:stCxn id="33" idx="4"/>
                <a:endCxn id="29" idx="0"/>
              </p:cNvCxnSpPr>
              <p:nvPr/>
            </p:nvCxnSpPr>
            <p:spPr>
              <a:xfrm flipH="1">
                <a:off x="5075373" y="2814721"/>
                <a:ext cx="185002" cy="496948"/>
              </a:xfrm>
              <a:prstGeom prst="straightConnector1">
                <a:avLst/>
              </a:prstGeom>
              <a:ln>
                <a:prstDash val="sysDot"/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Conector recto de flecha 53">
                <a:extLst>
                  <a:ext uri="{FF2B5EF4-FFF2-40B4-BE49-F238E27FC236}">
                    <a16:creationId xmlns:a16="http://schemas.microsoft.com/office/drawing/2014/main" id="{57077732-C962-4700-90F4-81E38C27F2AF}"/>
                  </a:ext>
                </a:extLst>
              </p:cNvPr>
              <p:cNvCxnSpPr>
                <a:stCxn id="33" idx="4"/>
                <a:endCxn id="27" idx="1"/>
              </p:cNvCxnSpPr>
              <p:nvPr/>
            </p:nvCxnSpPr>
            <p:spPr>
              <a:xfrm>
                <a:off x="5260375" y="2814721"/>
                <a:ext cx="389405" cy="540946"/>
              </a:xfrm>
              <a:prstGeom prst="straightConnector1">
                <a:avLst/>
              </a:prstGeom>
              <a:ln>
                <a:prstDash val="sysDot"/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7" name="Google Shape;17600;p46">
                <a:extLst>
                  <a:ext uri="{FF2B5EF4-FFF2-40B4-BE49-F238E27FC236}">
                    <a16:creationId xmlns:a16="http://schemas.microsoft.com/office/drawing/2014/main" id="{D3B655AD-8B2D-478C-8902-894FFD7520BB}"/>
                  </a:ext>
                </a:extLst>
              </p:cNvPr>
              <p:cNvSpPr/>
              <p:nvPr/>
            </p:nvSpPr>
            <p:spPr>
              <a:xfrm>
                <a:off x="7203701" y="2514346"/>
                <a:ext cx="300375" cy="300375"/>
              </a:xfrm>
              <a:prstGeom prst="ellipse">
                <a:avLst/>
              </a:prstGeom>
              <a:solidFill>
                <a:srgbClr val="F3F3F3"/>
              </a:solidFill>
              <a:ln w="9525" cap="flat" cmpd="sng">
                <a:solidFill>
                  <a:srgbClr val="59595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0" tIns="68569" rIns="0" bIns="68569" anchor="ctr" anchorCtr="0">
                <a:noAutofit/>
              </a:bodyPr>
              <a:lstStyle/>
              <a:p>
                <a:pPr algn="ctr" defTabSz="685800">
                  <a:buClr>
                    <a:srgbClr val="000000"/>
                  </a:buClr>
                  <a:defRPr/>
                </a:pPr>
                <a:r>
                  <a:rPr lang="en" sz="750" b="1" kern="0" dirty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rPr>
                  <a:t>EG</a:t>
                </a:r>
                <a:endParaRPr sz="750" b="1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" name="CuadroTexto 57">
                <a:extLst>
                  <a:ext uri="{FF2B5EF4-FFF2-40B4-BE49-F238E27FC236}">
                    <a16:creationId xmlns:a16="http://schemas.microsoft.com/office/drawing/2014/main" id="{89F4AB70-C778-4FA9-B5C0-0729BD8C9913}"/>
                  </a:ext>
                </a:extLst>
              </p:cNvPr>
              <p:cNvSpPr txBox="1"/>
              <p:nvPr/>
            </p:nvSpPr>
            <p:spPr>
              <a:xfrm>
                <a:off x="7600426" y="2514346"/>
                <a:ext cx="1115713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/>
                  <a:t>External gene</a:t>
                </a:r>
              </a:p>
              <a:p>
                <a:endParaRPr lang="en-US" sz="1200" dirty="0"/>
              </a:p>
              <a:p>
                <a:r>
                  <a:rPr lang="en-US" sz="1200" dirty="0"/>
                  <a:t>Pathway gene</a:t>
                </a:r>
              </a:p>
            </p:txBody>
          </p:sp>
          <p:sp>
            <p:nvSpPr>
              <p:cNvPr id="59" name="Google Shape;17586;p46">
                <a:extLst>
                  <a:ext uri="{FF2B5EF4-FFF2-40B4-BE49-F238E27FC236}">
                    <a16:creationId xmlns:a16="http://schemas.microsoft.com/office/drawing/2014/main" id="{CF9DD4CE-F580-4A8D-9450-DC18C8378C09}"/>
                  </a:ext>
                </a:extLst>
              </p:cNvPr>
              <p:cNvSpPr/>
              <p:nvPr/>
            </p:nvSpPr>
            <p:spPr>
              <a:xfrm>
                <a:off x="7228210" y="2858395"/>
                <a:ext cx="300375" cy="300375"/>
              </a:xfrm>
              <a:prstGeom prst="ellipse">
                <a:avLst/>
              </a:prstGeom>
              <a:solidFill>
                <a:srgbClr val="00B0F0"/>
              </a:solidFill>
              <a:ln w="19050" cap="flat" cmpd="sng">
                <a:solidFill>
                  <a:srgbClr val="98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0" tIns="68569" rIns="0" bIns="68569" anchor="ctr" anchorCtr="0">
                <a:noAutofit/>
              </a:bodyPr>
              <a:lstStyle/>
              <a:p>
                <a:pPr algn="ctr" defTabSz="685800">
                  <a:buClr>
                    <a:srgbClr val="000000"/>
                  </a:buClr>
                  <a:defRPr/>
                </a:pPr>
                <a:r>
                  <a:rPr lang="es-ES" sz="750" b="1" kern="0" dirty="0">
                    <a:solidFill>
                      <a:srgbClr val="5B0F00"/>
                    </a:solidFill>
                    <a:latin typeface="Arial"/>
                    <a:cs typeface="Arial"/>
                    <a:sym typeface="Arial"/>
                  </a:rPr>
                  <a:t>P</a:t>
                </a:r>
                <a:r>
                  <a:rPr lang="en" sz="750" b="1" kern="0" dirty="0">
                    <a:solidFill>
                      <a:srgbClr val="5B0F00"/>
                    </a:solidFill>
                    <a:latin typeface="Arial"/>
                    <a:cs typeface="Arial"/>
                    <a:sym typeface="Arial"/>
                  </a:rPr>
                  <a:t>G</a:t>
                </a:r>
                <a:endParaRPr sz="750" b="1" kern="0" dirty="0">
                  <a:solidFill>
                    <a:srgbClr val="5B0F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733337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F54C5F6-F0DB-458D-93D7-9CB5793C0A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80655"/>
            <a:ext cx="8229600" cy="857250"/>
          </a:xfrm>
        </p:spPr>
        <p:txBody>
          <a:bodyPr>
            <a:noAutofit/>
          </a:bodyPr>
          <a:lstStyle/>
          <a:p>
            <a:r>
              <a:rPr lang="en-US" sz="3200" dirty="0"/>
              <a:t>Systematic drug repurposing in SARS-CoV-2 with machine learning and mechanistic models</a:t>
            </a:r>
            <a:endParaRPr lang="es-ES" sz="3200" dirty="0"/>
          </a:p>
        </p:txBody>
      </p:sp>
      <p:pic>
        <p:nvPicPr>
          <p:cNvPr id="3" name="Picture 10" descr="Matías Marín">
            <a:extLst>
              <a:ext uri="{FF2B5EF4-FFF2-40B4-BE49-F238E27FC236}">
                <a16:creationId xmlns:a16="http://schemas.microsoft.com/office/drawing/2014/main" id="{31182C09-B4D2-4C9C-8015-99AFDC1613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2413" y="1599538"/>
            <a:ext cx="972932" cy="972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A23D1D10-65C8-4626-A13B-E563512642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9225" y="1634774"/>
            <a:ext cx="1793987" cy="639347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B0BF5BC2-2CB4-4A81-BA0B-2AF5156B20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824" y="2750512"/>
            <a:ext cx="3630389" cy="20653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19BAE74F-2F22-473D-8127-273CAC83FF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97441" y="4229559"/>
            <a:ext cx="4152217" cy="776360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F1D932BE-186F-408B-8EF7-F992E6EA7E94}"/>
              </a:ext>
            </a:extLst>
          </p:cNvPr>
          <p:cNvSpPr txBox="1"/>
          <p:nvPr/>
        </p:nvSpPr>
        <p:spPr>
          <a:xfrm>
            <a:off x="1735515" y="2333078"/>
            <a:ext cx="177163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en-US" sz="1350">
                <a:solidFill>
                  <a:srgbClr val="000000"/>
                </a:solidFill>
                <a:latin typeface="Arial"/>
              </a:rPr>
              <a:t>Funded by the ISCIII</a:t>
            </a:r>
          </a:p>
        </p:txBody>
      </p:sp>
      <p:pic>
        <p:nvPicPr>
          <p:cNvPr id="8" name="Picture 2" descr="Marina Esteban">
            <a:extLst>
              <a:ext uri="{FF2B5EF4-FFF2-40B4-BE49-F238E27FC236}">
                <a16:creationId xmlns:a16="http://schemas.microsoft.com/office/drawing/2014/main" id="{AAC4DDCA-BFEB-4F31-8502-851CFAED67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4736" y="1625206"/>
            <a:ext cx="947264" cy="947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María Peña">
            <a:extLst>
              <a:ext uri="{FF2B5EF4-FFF2-40B4-BE49-F238E27FC236}">
                <a16:creationId xmlns:a16="http://schemas.microsoft.com/office/drawing/2014/main" id="{D79175EB-8C3C-489A-B6CA-E5990A186E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608314"/>
            <a:ext cx="972932" cy="972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Carlos Loucera">
            <a:extLst>
              <a:ext uri="{FF2B5EF4-FFF2-40B4-BE49-F238E27FC236}">
                <a16:creationId xmlns:a16="http://schemas.microsoft.com/office/drawing/2014/main" id="{A480BC7D-14F9-4618-BD32-80C4313B28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6492" y="1609257"/>
            <a:ext cx="972932" cy="972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00E2D84A-4AB6-4119-AEB6-8C53392B5CC4}"/>
              </a:ext>
            </a:extLst>
          </p:cNvPr>
          <p:cNvSpPr txBox="1"/>
          <p:nvPr/>
        </p:nvSpPr>
        <p:spPr>
          <a:xfrm>
            <a:off x="5366759" y="2820622"/>
            <a:ext cx="2062598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s-ES" sz="1350" dirty="0">
                <a:solidFill>
                  <a:srgbClr val="000000"/>
                </a:solidFill>
                <a:latin typeface="Arial"/>
              </a:rPr>
              <a:t>Marina Esteban-Medina</a:t>
            </a:r>
          </a:p>
          <a:p>
            <a:pPr defTabSz="685800">
              <a:defRPr/>
            </a:pPr>
            <a:r>
              <a:rPr lang="es-ES" sz="1350" dirty="0">
                <a:solidFill>
                  <a:srgbClr val="000000"/>
                </a:solidFill>
                <a:latin typeface="Arial"/>
              </a:rPr>
              <a:t>María Peña-</a:t>
            </a:r>
            <a:r>
              <a:rPr lang="es-ES" sz="1350" dirty="0" err="1">
                <a:solidFill>
                  <a:srgbClr val="000000"/>
                </a:solidFill>
                <a:latin typeface="Arial"/>
              </a:rPr>
              <a:t>Chilet</a:t>
            </a:r>
            <a:endParaRPr lang="es-ES" sz="1350" dirty="0">
              <a:solidFill>
                <a:srgbClr val="000000"/>
              </a:solidFill>
              <a:latin typeface="Arial"/>
            </a:endParaRPr>
          </a:p>
          <a:p>
            <a:pPr defTabSz="685800">
              <a:defRPr/>
            </a:pPr>
            <a:r>
              <a:rPr lang="es-ES" sz="1350" dirty="0">
                <a:solidFill>
                  <a:srgbClr val="000000"/>
                </a:solidFill>
                <a:latin typeface="Arial"/>
              </a:rPr>
              <a:t>Carlos </a:t>
            </a:r>
            <a:r>
              <a:rPr lang="es-ES" sz="1350" dirty="0" err="1">
                <a:solidFill>
                  <a:srgbClr val="000000"/>
                </a:solidFill>
                <a:latin typeface="Arial"/>
              </a:rPr>
              <a:t>Loucera</a:t>
            </a:r>
            <a:endParaRPr lang="es-ES" sz="1350" dirty="0">
              <a:solidFill>
                <a:srgbClr val="000000"/>
              </a:solidFill>
              <a:latin typeface="Arial"/>
            </a:endParaRPr>
          </a:p>
          <a:p>
            <a:pPr defTabSz="685800">
              <a:defRPr/>
            </a:pPr>
            <a:r>
              <a:rPr lang="es-ES" sz="1350" dirty="0" err="1">
                <a:solidFill>
                  <a:srgbClr val="000000"/>
                </a:solidFill>
                <a:latin typeface="Arial"/>
              </a:rPr>
              <a:t>Kinza</a:t>
            </a:r>
            <a:r>
              <a:rPr lang="es-ES" sz="1350" dirty="0">
                <a:solidFill>
                  <a:srgbClr val="000000"/>
                </a:solidFill>
                <a:latin typeface="Arial"/>
              </a:rPr>
              <a:t> </a:t>
            </a:r>
            <a:r>
              <a:rPr lang="es-ES" sz="1350" dirty="0" err="1">
                <a:solidFill>
                  <a:srgbClr val="000000"/>
                </a:solidFill>
                <a:latin typeface="Arial"/>
              </a:rPr>
              <a:t>Rian</a:t>
            </a:r>
            <a:endParaRPr lang="es-ES" sz="1350" dirty="0">
              <a:solidFill>
                <a:srgbClr val="000000"/>
              </a:solidFill>
              <a:latin typeface="Arial"/>
            </a:endParaRPr>
          </a:p>
          <a:p>
            <a:pPr defTabSz="685800">
              <a:defRPr/>
            </a:pPr>
            <a:r>
              <a:rPr lang="es-ES" sz="1350" dirty="0">
                <a:solidFill>
                  <a:srgbClr val="000000"/>
                </a:solidFill>
                <a:latin typeface="Arial"/>
              </a:rPr>
              <a:t>Matias M Falco</a:t>
            </a:r>
          </a:p>
          <a:p>
            <a:pPr defTabSz="685800">
              <a:defRPr/>
            </a:pPr>
            <a:r>
              <a:rPr lang="es-ES" sz="1350" dirty="0">
                <a:solidFill>
                  <a:srgbClr val="000000"/>
                </a:solidFill>
                <a:latin typeface="Arial"/>
              </a:rPr>
              <a:t>Joaquin Dopazo</a:t>
            </a:r>
          </a:p>
        </p:txBody>
      </p:sp>
      <p:pic>
        <p:nvPicPr>
          <p:cNvPr id="12" name="Picture 8" descr="Kinza Rian">
            <a:extLst>
              <a:ext uri="{FF2B5EF4-FFF2-40B4-BE49-F238E27FC236}">
                <a16:creationId xmlns:a16="http://schemas.microsoft.com/office/drawing/2014/main" id="{D2EAF982-709F-4897-BDA6-A2FCE37411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9423" y="1606683"/>
            <a:ext cx="972932" cy="972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34286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AC242B1-57A3-4A99-97FD-8322BCB2A7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561" y="88709"/>
            <a:ext cx="8511655" cy="994172"/>
          </a:xfrm>
        </p:spPr>
        <p:txBody>
          <a:bodyPr>
            <a:normAutofit/>
          </a:bodyPr>
          <a:lstStyle/>
          <a:p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COVID-19 disease map community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A9B7A9C8-8AFD-4CC3-9BFA-B2375C985E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506" y="2731137"/>
            <a:ext cx="3162173" cy="22997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219BBD0B-EAFF-4AF5-9A7D-0C9EEC7B28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2794" y="1082881"/>
            <a:ext cx="2168645" cy="26958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8AA86DF5-7ABE-422E-B14D-7EC7ADFB35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54749" y="2731138"/>
            <a:ext cx="3356579" cy="22997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A780A289-64DF-4F4D-8883-0DEDFB1751B4}"/>
              </a:ext>
            </a:extLst>
          </p:cNvPr>
          <p:cNvSpPr/>
          <p:nvPr/>
        </p:nvSpPr>
        <p:spPr>
          <a:xfrm>
            <a:off x="311506" y="915255"/>
            <a:ext cx="632418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>
              <a:defRPr/>
            </a:pPr>
            <a:r>
              <a:rPr lang="en-US" sz="1400" dirty="0">
                <a:solidFill>
                  <a:prstClr val="black"/>
                </a:solidFill>
                <a:latin typeface="Calibri" panose="020F0502020204030204"/>
              </a:rPr>
              <a:t>COVID-19 Disease Map is a large-scale collection of </a:t>
            </a:r>
            <a:r>
              <a:rPr lang="en-US" sz="1400" b="1" dirty="0">
                <a:solidFill>
                  <a:prstClr val="black"/>
                </a:solidFill>
                <a:latin typeface="Calibri" panose="020F0502020204030204"/>
              </a:rPr>
              <a:t>curated computational models </a:t>
            </a:r>
            <a:r>
              <a:rPr lang="en-US" sz="1400" dirty="0">
                <a:solidFill>
                  <a:prstClr val="black"/>
                </a:solidFill>
                <a:latin typeface="Calibri" panose="020F0502020204030204"/>
              </a:rPr>
              <a:t>and diagrams of molecular mechanisms involved in SARS-CoV-2 infection. The map supports the computational exploration of pathways affected by the virus.</a:t>
            </a:r>
          </a:p>
          <a:p>
            <a:pPr defTabSz="685800">
              <a:defRPr/>
            </a:pPr>
            <a:endParaRPr lang="en-US" sz="1400" dirty="0">
              <a:solidFill>
                <a:prstClr val="black"/>
              </a:solidFill>
              <a:latin typeface="Calibri" panose="020F0502020204030204"/>
            </a:endParaRPr>
          </a:p>
          <a:p>
            <a:pPr marL="214313" indent="-214313" defTabSz="685800"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solidFill>
                  <a:prstClr val="black"/>
                </a:solidFill>
                <a:latin typeface="Calibri" panose="020F0502020204030204"/>
              </a:rPr>
              <a:t>Collaborative effort involving over 230 biocurators, domain experts, modelers and data analysts from 120 institutions in 30 countries</a:t>
            </a:r>
          </a:p>
          <a:p>
            <a:pPr marL="214313" indent="-214313" defTabSz="685800">
              <a:buFont typeface="Arial" panose="020B0604020202020204" pitchFamily="34" charset="0"/>
              <a:buChar char="•"/>
              <a:defRPr/>
            </a:pPr>
            <a:r>
              <a:rPr lang="en-US" sz="1400" dirty="0" err="1">
                <a:solidFill>
                  <a:prstClr val="black"/>
                </a:solidFill>
                <a:latin typeface="Calibri" panose="020F0502020204030204"/>
              </a:rPr>
              <a:t>Biocuration</a:t>
            </a:r>
            <a:r>
              <a:rPr lang="en-US" sz="1400" dirty="0">
                <a:solidFill>
                  <a:prstClr val="black"/>
                </a:solidFill>
                <a:latin typeface="Calibri" panose="020F0502020204030204"/>
              </a:rPr>
              <a:t> efforts were assisted by the systematic use of text- and AI-assisted mining of relevant bioinformatic databases and platforms.</a:t>
            </a:r>
            <a:endParaRPr lang="es-ES" sz="14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28EA5C3C-2224-48CB-BF10-114F8FDA07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50482" y="3862731"/>
            <a:ext cx="630957" cy="630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1284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1BE5EEA-EFD2-401C-ADFA-BA22A9E258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Machine learning to find potential causal relationships</a:t>
            </a:r>
            <a:endParaRPr lang="es-ES" sz="3200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49CE45FA-8C9E-427D-8D84-F36BD74A89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1699" y="1063625"/>
            <a:ext cx="4820377" cy="4079876"/>
          </a:xfrm>
          <a:prstGeom prst="rect">
            <a:avLst/>
          </a:prstGeom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23BA52A4-D59F-4445-B804-2C563BF46D02}"/>
              </a:ext>
            </a:extLst>
          </p:cNvPr>
          <p:cNvSpPr/>
          <p:nvPr/>
        </p:nvSpPr>
        <p:spPr>
          <a:xfrm>
            <a:off x="163183" y="3717835"/>
            <a:ext cx="3884943" cy="11310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>
              <a:defRPr/>
            </a:pPr>
            <a:r>
              <a:rPr lang="en-US" sz="1350" dirty="0">
                <a:solidFill>
                  <a:srgbClr val="000000"/>
                </a:solidFill>
                <a:latin typeface="Arial"/>
              </a:rPr>
              <a:t>Machine learning (Multi-Output Random Forest regressor combined with </a:t>
            </a:r>
            <a:r>
              <a:rPr lang="en-US" sz="1350" dirty="0" err="1">
                <a:solidFill>
                  <a:srgbClr val="000000"/>
                </a:solidFill>
                <a:latin typeface="Arial"/>
              </a:rPr>
              <a:t>SHapley</a:t>
            </a:r>
            <a:r>
              <a:rPr lang="en-US" sz="1350" dirty="0">
                <a:solidFill>
                  <a:srgbClr val="000000"/>
                </a:solidFill>
                <a:latin typeface="Arial"/>
              </a:rPr>
              <a:t> Additive </a:t>
            </a:r>
            <a:r>
              <a:rPr lang="en-US" sz="1350" dirty="0" err="1">
                <a:solidFill>
                  <a:srgbClr val="000000"/>
                </a:solidFill>
                <a:latin typeface="Arial"/>
              </a:rPr>
              <a:t>exPlanations</a:t>
            </a:r>
            <a:r>
              <a:rPr lang="en-US" sz="1350" dirty="0">
                <a:solidFill>
                  <a:srgbClr val="000000"/>
                </a:solidFill>
                <a:latin typeface="Arial"/>
              </a:rPr>
              <a:t>) are used to detect potential causal relationships between known drug targets and the activity of COVID-19 hallmarks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C63D46F7-8410-438C-A278-FAAD05A0EA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93" y="1206796"/>
            <a:ext cx="3907000" cy="23674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5643AAE0-6592-4934-A1F0-790A425F8A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75405" y="1288749"/>
            <a:ext cx="708482" cy="708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78584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E593372A-E9D1-4574-953A-419952ED5E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6768" y="2775229"/>
            <a:ext cx="4982381" cy="1649399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DC2CE1CC-09C3-4C56-B052-E447418CFE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3092" y="1281727"/>
            <a:ext cx="2448146" cy="1649399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DFDB4C04-B3B1-4DC8-A1B6-8106746EE7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6768" y="1545698"/>
            <a:ext cx="2548813" cy="1277783"/>
          </a:xfrm>
          <a:prstGeom prst="rect">
            <a:avLst/>
          </a:prstGeom>
        </p:spPr>
      </p:pic>
      <p:sp>
        <p:nvSpPr>
          <p:cNvPr id="8" name="Elipse 7">
            <a:extLst>
              <a:ext uri="{FF2B5EF4-FFF2-40B4-BE49-F238E27FC236}">
                <a16:creationId xmlns:a16="http://schemas.microsoft.com/office/drawing/2014/main" id="{0BE570EA-7AA5-45A1-96C3-68FB22FEC20C}"/>
              </a:ext>
            </a:extLst>
          </p:cNvPr>
          <p:cNvSpPr/>
          <p:nvPr/>
        </p:nvSpPr>
        <p:spPr>
          <a:xfrm>
            <a:off x="4519871" y="2931126"/>
            <a:ext cx="215471" cy="243274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>
              <a:defRPr/>
            </a:pPr>
            <a:endParaRPr lang="es-ES" sz="1013">
              <a:solidFill>
                <a:prstClr val="white"/>
              </a:solidFill>
              <a:latin typeface="Calibri" panose="020F0502020204030204"/>
            </a:endParaRPr>
          </a:p>
        </p:txBody>
      </p:sp>
      <p:cxnSp>
        <p:nvCxnSpPr>
          <p:cNvPr id="10" name="Conector: curvado 9">
            <a:extLst>
              <a:ext uri="{FF2B5EF4-FFF2-40B4-BE49-F238E27FC236}">
                <a16:creationId xmlns:a16="http://schemas.microsoft.com/office/drawing/2014/main" id="{1232BD21-D485-4E14-BE31-D244D77AC066}"/>
              </a:ext>
            </a:extLst>
          </p:cNvPr>
          <p:cNvCxnSpPr>
            <a:cxnSpLocks/>
            <a:stCxn id="8" idx="0"/>
          </p:cNvCxnSpPr>
          <p:nvPr/>
        </p:nvCxnSpPr>
        <p:spPr>
          <a:xfrm rot="16200000" flipV="1">
            <a:off x="2726882" y="1030402"/>
            <a:ext cx="779892" cy="3021557"/>
          </a:xfrm>
          <a:prstGeom prst="curvedConnector2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Elipse 12">
            <a:extLst>
              <a:ext uri="{FF2B5EF4-FFF2-40B4-BE49-F238E27FC236}">
                <a16:creationId xmlns:a16="http://schemas.microsoft.com/office/drawing/2014/main" id="{8344DD29-E587-46CE-B4C5-475A7B84555D}"/>
              </a:ext>
            </a:extLst>
          </p:cNvPr>
          <p:cNvSpPr/>
          <p:nvPr/>
        </p:nvSpPr>
        <p:spPr>
          <a:xfrm rot="2617336">
            <a:off x="4337072" y="3643614"/>
            <a:ext cx="147345" cy="620738"/>
          </a:xfrm>
          <a:prstGeom prst="ellipse">
            <a:avLst/>
          </a:prstGeom>
          <a:noFill/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514350">
              <a:defRPr/>
            </a:pPr>
            <a:endParaRPr lang="es-ES" sz="1013">
              <a:solidFill>
                <a:prstClr val="white"/>
              </a:solidFill>
              <a:latin typeface="Calibri" panose="020F0502020204030204"/>
            </a:endParaRPr>
          </a:p>
        </p:txBody>
      </p:sp>
      <p:cxnSp>
        <p:nvCxnSpPr>
          <p:cNvPr id="16" name="Conector: curvado 15">
            <a:extLst>
              <a:ext uri="{FF2B5EF4-FFF2-40B4-BE49-F238E27FC236}">
                <a16:creationId xmlns:a16="http://schemas.microsoft.com/office/drawing/2014/main" id="{EDD3562C-4862-49D7-AAD6-D171129E2B91}"/>
              </a:ext>
            </a:extLst>
          </p:cNvPr>
          <p:cNvCxnSpPr>
            <a:cxnSpLocks/>
            <a:stCxn id="13" idx="0"/>
          </p:cNvCxnSpPr>
          <p:nvPr/>
        </p:nvCxnSpPr>
        <p:spPr>
          <a:xfrm rot="5400000" flipH="1" flipV="1">
            <a:off x="4845335" y="2222994"/>
            <a:ext cx="1285845" cy="1726780"/>
          </a:xfrm>
          <a:prstGeom prst="curvedConnector2">
            <a:avLst/>
          </a:prstGeom>
          <a:ln w="571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CuadroTexto 18">
            <a:extLst>
              <a:ext uri="{FF2B5EF4-FFF2-40B4-BE49-F238E27FC236}">
                <a16:creationId xmlns:a16="http://schemas.microsoft.com/office/drawing/2014/main" id="{ACFBBE4B-B40C-43E8-9874-470AB1C9F0F0}"/>
              </a:ext>
            </a:extLst>
          </p:cNvPr>
          <p:cNvSpPr txBox="1"/>
          <p:nvPr/>
        </p:nvSpPr>
        <p:spPr>
          <a:xfrm>
            <a:off x="5781612" y="3825378"/>
            <a:ext cx="2219388" cy="7158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14350">
              <a:defRPr/>
            </a:pPr>
            <a:r>
              <a:rPr lang="en-US" sz="1013" dirty="0">
                <a:solidFill>
                  <a:prstClr val="black"/>
                </a:solidFill>
                <a:latin typeface="Calibri" panose="020F0502020204030204"/>
              </a:rPr>
              <a:t>Some drugs affect to many signaling circuits (and consequently many hallmarks) and other ones </a:t>
            </a:r>
            <a:r>
              <a:rPr lang="en-US" sz="1013" dirty="0" err="1">
                <a:solidFill>
                  <a:prstClr val="black"/>
                </a:solidFill>
                <a:latin typeface="Calibri" panose="020F0502020204030204"/>
              </a:rPr>
              <a:t>ara</a:t>
            </a:r>
            <a:r>
              <a:rPr lang="en-US" sz="1013" dirty="0">
                <a:solidFill>
                  <a:prstClr val="black"/>
                </a:solidFill>
                <a:latin typeface="Calibri" panose="020F0502020204030204"/>
              </a:rPr>
              <a:t> highly specific of hallmark and even of circuit</a:t>
            </a:r>
          </a:p>
        </p:txBody>
      </p:sp>
      <p:sp>
        <p:nvSpPr>
          <p:cNvPr id="20" name="Globo: flecha izquierda 19">
            <a:extLst>
              <a:ext uri="{FF2B5EF4-FFF2-40B4-BE49-F238E27FC236}">
                <a16:creationId xmlns:a16="http://schemas.microsoft.com/office/drawing/2014/main" id="{8AD32652-D334-4FC8-BFF1-327A2BDF2E8E}"/>
              </a:ext>
            </a:extLst>
          </p:cNvPr>
          <p:cNvSpPr/>
          <p:nvPr/>
        </p:nvSpPr>
        <p:spPr>
          <a:xfrm>
            <a:off x="3794853" y="1680911"/>
            <a:ext cx="1359364" cy="745629"/>
          </a:xfrm>
          <a:prstGeom prst="leftArrowCallout">
            <a:avLst>
              <a:gd name="adj1" fmla="val 25000"/>
              <a:gd name="adj2" fmla="val 25000"/>
              <a:gd name="adj3" fmla="val 25000"/>
              <a:gd name="adj4" fmla="val 7980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>
              <a:defRPr/>
            </a:pPr>
            <a:r>
              <a:rPr lang="en-US" sz="1013">
                <a:solidFill>
                  <a:prstClr val="white"/>
                </a:solidFill>
                <a:latin typeface="Calibri" panose="020F0502020204030204"/>
              </a:rPr>
              <a:t>Best therapeutic target for each signaling circuit </a:t>
            </a:r>
            <a:endParaRPr lang="en-US" sz="1013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1" name="Globo: flecha hacia arriba 20">
            <a:extLst>
              <a:ext uri="{FF2B5EF4-FFF2-40B4-BE49-F238E27FC236}">
                <a16:creationId xmlns:a16="http://schemas.microsoft.com/office/drawing/2014/main" id="{8B71554A-AB4E-4980-BD42-2553D7D378B8}"/>
              </a:ext>
            </a:extLst>
          </p:cNvPr>
          <p:cNvSpPr/>
          <p:nvPr/>
        </p:nvSpPr>
        <p:spPr>
          <a:xfrm>
            <a:off x="6383717" y="2862921"/>
            <a:ext cx="1262708" cy="803581"/>
          </a:xfrm>
          <a:prstGeom prst="up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>
              <a:defRPr/>
            </a:pPr>
            <a:r>
              <a:rPr lang="en-US" sz="1013">
                <a:solidFill>
                  <a:prstClr val="white"/>
                </a:solidFill>
                <a:latin typeface="Calibri" panose="020F0502020204030204"/>
              </a:rPr>
              <a:t>Specific hallmarks of the Disease can be targeted. </a:t>
            </a:r>
            <a:endParaRPr lang="en-US" sz="1013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FE905736-6720-4F6D-80BD-742DBB7221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558" y="294148"/>
            <a:ext cx="8724549" cy="745629"/>
          </a:xfrm>
        </p:spPr>
        <p:txBody>
          <a:bodyPr>
            <a:noAutofit/>
          </a:bodyPr>
          <a:lstStyle/>
          <a:p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Relevance: impact of potential therapeutic targets over the COVID-19 disease map </a:t>
            </a:r>
          </a:p>
        </p:txBody>
      </p:sp>
    </p:spTree>
    <p:extLst>
      <p:ext uri="{BB962C8B-B14F-4D97-AF65-F5344CB8AC3E}">
        <p14:creationId xmlns:p14="http://schemas.microsoft.com/office/powerpoint/2010/main" val="11098653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texto 1">
            <a:extLst>
              <a:ext uri="{FF2B5EF4-FFF2-40B4-BE49-F238E27FC236}">
                <a16:creationId xmlns:a16="http://schemas.microsoft.com/office/drawing/2014/main" id="{D813C7C4-CB49-46C9-B8CE-95A5EA4FD757}"/>
              </a:ext>
            </a:extLst>
          </p:cNvPr>
          <p:cNvSpPr txBox="1">
            <a:spLocks/>
          </p:cNvSpPr>
          <p:nvPr/>
        </p:nvSpPr>
        <p:spPr>
          <a:xfrm>
            <a:off x="2384996" y="2454965"/>
            <a:ext cx="6103021" cy="2421834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dirty="0"/>
              <a:t>Successful AI applications are related with image, text and signal analysis (see </a:t>
            </a:r>
            <a:r>
              <a:rPr lang="en-US" sz="1600" dirty="0" err="1"/>
              <a:t>Topol</a:t>
            </a:r>
            <a:r>
              <a:rPr lang="en-US" sz="1600" dirty="0"/>
              <a:t>, 2019, Nat. Med.) Properties of these data:</a:t>
            </a:r>
          </a:p>
          <a:p>
            <a:pPr marL="285750" indent="-285750">
              <a:buFontTx/>
              <a:buChar char="-"/>
            </a:pPr>
            <a:r>
              <a:rPr lang="en-US" sz="1600" dirty="0"/>
              <a:t>Easy encoding, </a:t>
            </a:r>
          </a:p>
          <a:p>
            <a:pPr marL="285750" indent="-285750">
              <a:buFontTx/>
              <a:buChar char="-"/>
            </a:pPr>
            <a:r>
              <a:rPr lang="en-US" sz="1600" dirty="0"/>
              <a:t>Simple relationships between features (time or space proximity)</a:t>
            </a:r>
          </a:p>
          <a:p>
            <a:pPr marL="285750" indent="-285750">
              <a:buFontTx/>
              <a:buChar char="-"/>
            </a:pPr>
            <a:r>
              <a:rPr lang="en-US" sz="1600" dirty="0"/>
              <a:t>Many data</a:t>
            </a:r>
          </a:p>
          <a:p>
            <a:endParaRPr lang="en-US" sz="1600" dirty="0"/>
          </a:p>
          <a:p>
            <a:pPr marL="0" indent="0">
              <a:buNone/>
            </a:pPr>
            <a:r>
              <a:rPr lang="en-US" sz="1600" dirty="0"/>
              <a:t>Contrarily, genomic data:</a:t>
            </a:r>
          </a:p>
          <a:p>
            <a:pPr marL="285750" indent="-285750">
              <a:buFontTx/>
              <a:buChar char="-"/>
            </a:pPr>
            <a:r>
              <a:rPr lang="en-US" sz="1600" dirty="0"/>
              <a:t>Complex encoding (different questions different encodings) </a:t>
            </a:r>
          </a:p>
          <a:p>
            <a:pPr marL="285750" indent="-285750">
              <a:buFontTx/>
              <a:buChar char="-"/>
            </a:pPr>
            <a:r>
              <a:rPr lang="en-US" sz="1600" dirty="0"/>
              <a:t>Complex relationships among features (systems biology)</a:t>
            </a:r>
          </a:p>
          <a:p>
            <a:pPr marL="285750" indent="-285750">
              <a:buFontTx/>
              <a:buChar char="-"/>
            </a:pPr>
            <a:r>
              <a:rPr lang="en-US" sz="1600" dirty="0"/>
              <a:t>Not so many data 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1E7BE00F-9DB5-4A54-B0D4-95B8BD3FAA4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250" t="26667" r="6167" b="48148"/>
          <a:stretch/>
        </p:blipFill>
        <p:spPr>
          <a:xfrm>
            <a:off x="905546" y="720729"/>
            <a:ext cx="7955251" cy="1619632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9AF2E320-C42F-4337-BB86-B1DE10268D8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9417" t="16444" r="6875" b="20148"/>
          <a:stretch/>
        </p:blipFill>
        <p:spPr>
          <a:xfrm>
            <a:off x="283202" y="2297254"/>
            <a:ext cx="2101794" cy="2223901"/>
          </a:xfrm>
          <a:prstGeom prst="rect">
            <a:avLst/>
          </a:prstGeom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F497910D-2855-4BAD-9743-B01B18607B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176" y="1283312"/>
            <a:ext cx="899338" cy="899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15C7F021-EB5C-41AD-B292-66F2F6CFC030}"/>
              </a:ext>
            </a:extLst>
          </p:cNvPr>
          <p:cNvSpPr/>
          <p:nvPr/>
        </p:nvSpPr>
        <p:spPr>
          <a:xfrm>
            <a:off x="74481" y="2109147"/>
            <a:ext cx="5019261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050" dirty="0"/>
              <a:t>https://www.nature.com/articles/s41591-018-0300-7</a:t>
            </a:r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1DF75923-BB13-4188-85C1-C06CE1D60F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AI applications in health</a:t>
            </a:r>
          </a:p>
        </p:txBody>
      </p:sp>
    </p:spTree>
    <p:extLst>
      <p:ext uri="{BB962C8B-B14F-4D97-AF65-F5344CB8AC3E}">
        <p14:creationId xmlns:p14="http://schemas.microsoft.com/office/powerpoint/2010/main" val="203900083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6F3AEE1-B3AB-48C3-8929-2D80FD1091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COVID-19 druggable space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9038C2D1-CF0A-41C4-B974-E0114C90DB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6519" y="2640473"/>
            <a:ext cx="3858522" cy="16991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4" name="Grupo 3">
            <a:extLst>
              <a:ext uri="{FF2B5EF4-FFF2-40B4-BE49-F238E27FC236}">
                <a16:creationId xmlns:a16="http://schemas.microsoft.com/office/drawing/2014/main" id="{D5EC8FD9-AD0F-46E9-B3BB-FB3903FC623C}"/>
              </a:ext>
            </a:extLst>
          </p:cNvPr>
          <p:cNvGrpSpPr/>
          <p:nvPr/>
        </p:nvGrpSpPr>
        <p:grpSpPr>
          <a:xfrm>
            <a:off x="67410" y="1247775"/>
            <a:ext cx="4362481" cy="3330423"/>
            <a:chOff x="4007314" y="3239938"/>
            <a:chExt cx="5127836" cy="3618062"/>
          </a:xfrm>
        </p:grpSpPr>
        <p:pic>
          <p:nvPicPr>
            <p:cNvPr id="5" name="Imagen 4">
              <a:extLst>
                <a:ext uri="{FF2B5EF4-FFF2-40B4-BE49-F238E27FC236}">
                  <a16:creationId xmlns:a16="http://schemas.microsoft.com/office/drawing/2014/main" id="{A98A3DE7-2EEF-4C47-B03D-99E8BCF65B6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794669" y="5951236"/>
              <a:ext cx="3340481" cy="742107"/>
            </a:xfrm>
            <a:prstGeom prst="rect">
              <a:avLst/>
            </a:prstGeom>
          </p:spPr>
        </p:pic>
        <p:pic>
          <p:nvPicPr>
            <p:cNvPr id="6" name="Picture 2">
              <a:extLst>
                <a:ext uri="{FF2B5EF4-FFF2-40B4-BE49-F238E27FC236}">
                  <a16:creationId xmlns:a16="http://schemas.microsoft.com/office/drawing/2014/main" id="{09ECAF08-BE81-475F-B47D-FB72387D6DF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07314" y="3239938"/>
              <a:ext cx="5117485" cy="361806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grpSp>
          <p:nvGrpSpPr>
            <p:cNvPr id="7" name="Grupo 6">
              <a:extLst>
                <a:ext uri="{FF2B5EF4-FFF2-40B4-BE49-F238E27FC236}">
                  <a16:creationId xmlns:a16="http://schemas.microsoft.com/office/drawing/2014/main" id="{30FC723B-E219-42AD-87B3-5C24D4CB3A20}"/>
                </a:ext>
              </a:extLst>
            </p:cNvPr>
            <p:cNvGrpSpPr/>
            <p:nvPr/>
          </p:nvGrpSpPr>
          <p:grpSpPr>
            <a:xfrm>
              <a:off x="4133850" y="3534179"/>
              <a:ext cx="3478754" cy="3261567"/>
              <a:chOff x="4133850" y="3534179"/>
              <a:chExt cx="3478754" cy="3261567"/>
            </a:xfrm>
          </p:grpSpPr>
          <p:sp>
            <p:nvSpPr>
              <p:cNvPr id="8" name="Elipse 7">
                <a:extLst>
                  <a:ext uri="{FF2B5EF4-FFF2-40B4-BE49-F238E27FC236}">
                    <a16:creationId xmlns:a16="http://schemas.microsoft.com/office/drawing/2014/main" id="{991F7FB8-0E21-46DB-A15E-2C53F6D30FC7}"/>
                  </a:ext>
                </a:extLst>
              </p:cNvPr>
              <p:cNvSpPr/>
              <p:nvPr/>
            </p:nvSpPr>
            <p:spPr>
              <a:xfrm>
                <a:off x="4133850" y="6442892"/>
                <a:ext cx="1115141" cy="352854"/>
              </a:xfrm>
              <a:prstGeom prst="ellipse">
                <a:avLst/>
              </a:prstGeom>
              <a:noFill/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s-ES" sz="1350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9" name="Elipse 8">
                <a:extLst>
                  <a:ext uri="{FF2B5EF4-FFF2-40B4-BE49-F238E27FC236}">
                    <a16:creationId xmlns:a16="http://schemas.microsoft.com/office/drawing/2014/main" id="{AB8BB2A7-1337-49FA-A196-60284CF8CD4A}"/>
                  </a:ext>
                </a:extLst>
              </p:cNvPr>
              <p:cNvSpPr/>
              <p:nvPr/>
            </p:nvSpPr>
            <p:spPr>
              <a:xfrm>
                <a:off x="6163665" y="6183366"/>
                <a:ext cx="796691" cy="259526"/>
              </a:xfrm>
              <a:prstGeom prst="ellipse">
                <a:avLst/>
              </a:prstGeom>
              <a:noFill/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685800">
                  <a:defRPr/>
                </a:pPr>
                <a:endParaRPr lang="es-ES" sz="1350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0" name="Elipse 9">
                <a:extLst>
                  <a:ext uri="{FF2B5EF4-FFF2-40B4-BE49-F238E27FC236}">
                    <a16:creationId xmlns:a16="http://schemas.microsoft.com/office/drawing/2014/main" id="{FF1302B9-C3BB-49AC-99F2-7AC1DA7DD98C}"/>
                  </a:ext>
                </a:extLst>
              </p:cNvPr>
              <p:cNvSpPr/>
              <p:nvPr/>
            </p:nvSpPr>
            <p:spPr>
              <a:xfrm>
                <a:off x="6497463" y="3778250"/>
                <a:ext cx="1115141" cy="244722"/>
              </a:xfrm>
              <a:prstGeom prst="ellipse">
                <a:avLst/>
              </a:prstGeom>
              <a:noFill/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s-ES" sz="1350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1" name="Elipse 10">
                <a:extLst>
                  <a:ext uri="{FF2B5EF4-FFF2-40B4-BE49-F238E27FC236}">
                    <a16:creationId xmlns:a16="http://schemas.microsoft.com/office/drawing/2014/main" id="{9D38E5B6-8D71-4AD9-BE18-CD6CBBB72E48}"/>
                  </a:ext>
                </a:extLst>
              </p:cNvPr>
              <p:cNvSpPr/>
              <p:nvPr/>
            </p:nvSpPr>
            <p:spPr>
              <a:xfrm>
                <a:off x="6526819" y="4157407"/>
                <a:ext cx="782031" cy="109396"/>
              </a:xfrm>
              <a:prstGeom prst="ellipse">
                <a:avLst/>
              </a:prstGeom>
              <a:noFill/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s-ES" sz="1350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2" name="Elipse 11">
                <a:extLst>
                  <a:ext uri="{FF2B5EF4-FFF2-40B4-BE49-F238E27FC236}">
                    <a16:creationId xmlns:a16="http://schemas.microsoft.com/office/drawing/2014/main" id="{65949DE3-B981-4A7A-B009-803E6EEE2A95}"/>
                  </a:ext>
                </a:extLst>
              </p:cNvPr>
              <p:cNvSpPr/>
              <p:nvPr/>
            </p:nvSpPr>
            <p:spPr>
              <a:xfrm>
                <a:off x="5633648" y="3534179"/>
                <a:ext cx="782031" cy="109396"/>
              </a:xfrm>
              <a:prstGeom prst="ellipse">
                <a:avLst/>
              </a:prstGeom>
              <a:noFill/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s-ES" sz="1350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3" name="Elipse 12">
                <a:extLst>
                  <a:ext uri="{FF2B5EF4-FFF2-40B4-BE49-F238E27FC236}">
                    <a16:creationId xmlns:a16="http://schemas.microsoft.com/office/drawing/2014/main" id="{ED334F95-CA60-4E53-9315-97E298AA5F60}"/>
                  </a:ext>
                </a:extLst>
              </p:cNvPr>
              <p:cNvSpPr/>
              <p:nvPr/>
            </p:nvSpPr>
            <p:spPr>
              <a:xfrm>
                <a:off x="4133850" y="5954942"/>
                <a:ext cx="782031" cy="109396"/>
              </a:xfrm>
              <a:prstGeom prst="ellipse">
                <a:avLst/>
              </a:prstGeom>
              <a:noFill/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s-ES" sz="1350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4" name="Elipse 13">
                <a:extLst>
                  <a:ext uri="{FF2B5EF4-FFF2-40B4-BE49-F238E27FC236}">
                    <a16:creationId xmlns:a16="http://schemas.microsoft.com/office/drawing/2014/main" id="{56304A86-5F74-4BB2-9696-70764CED1EA5}"/>
                  </a:ext>
                </a:extLst>
              </p:cNvPr>
              <p:cNvSpPr/>
              <p:nvPr/>
            </p:nvSpPr>
            <p:spPr>
              <a:xfrm>
                <a:off x="5652931" y="3883118"/>
                <a:ext cx="782031" cy="109396"/>
              </a:xfrm>
              <a:prstGeom prst="ellipse">
                <a:avLst/>
              </a:prstGeom>
              <a:noFill/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s-ES" sz="1350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5" name="Elipse 14">
                <a:extLst>
                  <a:ext uri="{FF2B5EF4-FFF2-40B4-BE49-F238E27FC236}">
                    <a16:creationId xmlns:a16="http://schemas.microsoft.com/office/drawing/2014/main" id="{CF7F46F7-E7AA-4E72-933D-8C839B2F485D}"/>
                  </a:ext>
                </a:extLst>
              </p:cNvPr>
              <p:cNvSpPr/>
              <p:nvPr/>
            </p:nvSpPr>
            <p:spPr>
              <a:xfrm>
                <a:off x="5590793" y="3710606"/>
                <a:ext cx="782031" cy="109396"/>
              </a:xfrm>
              <a:prstGeom prst="ellipse">
                <a:avLst/>
              </a:prstGeom>
              <a:noFill/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s-ES" sz="1350">
                  <a:solidFill>
                    <a:srgbClr val="FFFFFF"/>
                  </a:solidFill>
                  <a:latin typeface="Arial"/>
                </a:endParaRPr>
              </a:p>
            </p:txBody>
          </p:sp>
        </p:grpSp>
      </p:grpSp>
      <p:sp>
        <p:nvSpPr>
          <p:cNvPr id="16" name="CuadroTexto 15">
            <a:extLst>
              <a:ext uri="{FF2B5EF4-FFF2-40B4-BE49-F238E27FC236}">
                <a16:creationId xmlns:a16="http://schemas.microsoft.com/office/drawing/2014/main" id="{493C9781-BB5A-41F2-8EB6-EFA52C0A64E4}"/>
              </a:ext>
            </a:extLst>
          </p:cNvPr>
          <p:cNvSpPr txBox="1"/>
          <p:nvPr/>
        </p:nvSpPr>
        <p:spPr>
          <a:xfrm>
            <a:off x="4872086" y="1281626"/>
            <a:ext cx="38585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US" dirty="0">
                <a:solidFill>
                  <a:srgbClr val="000000"/>
                </a:solidFill>
                <a:latin typeface="Arial"/>
              </a:rPr>
              <a:t>All targeted drugs in clinical trials (listed in a recent review) were predicted by the algorithm</a:t>
            </a:r>
          </a:p>
        </p:txBody>
      </p:sp>
      <p:pic>
        <p:nvPicPr>
          <p:cNvPr id="19" name="Imagen 18">
            <a:extLst>
              <a:ext uri="{FF2B5EF4-FFF2-40B4-BE49-F238E27FC236}">
                <a16:creationId xmlns:a16="http://schemas.microsoft.com/office/drawing/2014/main" id="{EACAE101-F60A-479D-8721-FA96CC1DF1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66174" y="4126185"/>
            <a:ext cx="826661" cy="826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50347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lecha: circular 7">
            <a:extLst>
              <a:ext uri="{FF2B5EF4-FFF2-40B4-BE49-F238E27FC236}">
                <a16:creationId xmlns:a16="http://schemas.microsoft.com/office/drawing/2014/main" id="{BFCB760E-7DEA-44C7-8BBE-A0B78B883422}"/>
              </a:ext>
            </a:extLst>
          </p:cNvPr>
          <p:cNvSpPr/>
          <p:nvPr/>
        </p:nvSpPr>
        <p:spPr>
          <a:xfrm>
            <a:off x="2560226" y="1444386"/>
            <a:ext cx="3433661" cy="3613775"/>
          </a:xfrm>
          <a:prstGeom prst="circularArrow">
            <a:avLst>
              <a:gd name="adj1" fmla="val 12500"/>
              <a:gd name="adj2" fmla="val 1142319"/>
              <a:gd name="adj3" fmla="val 20457681"/>
              <a:gd name="adj4" fmla="val 16167121"/>
              <a:gd name="adj5" fmla="val 125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s-ES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75B1901B-52DF-4CEC-91B5-176C215DDB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8448" y="161070"/>
            <a:ext cx="8556770" cy="994172"/>
          </a:xfrm>
        </p:spPr>
        <p:txBody>
          <a:bodyPr>
            <a:noAutofit/>
          </a:bodyPr>
          <a:lstStyle/>
          <a:p>
            <a:pPr algn="ctr"/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Model of patient disease + RWD = RWE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3B4567A5-14D2-475D-9374-ECD0A190CF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7848" y="3251274"/>
            <a:ext cx="2700749" cy="16809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FB8C5C41-598D-437B-BB78-2415FA8871BC}"/>
              </a:ext>
            </a:extLst>
          </p:cNvPr>
          <p:cNvSpPr txBox="1"/>
          <p:nvPr/>
        </p:nvSpPr>
        <p:spPr>
          <a:xfrm>
            <a:off x="377505" y="3251274"/>
            <a:ext cx="36303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14350">
              <a:defRPr/>
            </a:pP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Drugs predicted by the model to have activity over the COVID-19 disease mechanism can be further validated using real patient data. 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F85A60F7-263B-4CFD-876E-A76E0C7931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9070" y="1255881"/>
            <a:ext cx="2306592" cy="1298542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CBB253E0-7988-4FC2-A668-9C52A99EDB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77601" y="1312090"/>
            <a:ext cx="1321594" cy="1243013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9473735B-F094-4F50-968A-C27204A2E7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55198" y="1444386"/>
            <a:ext cx="1185887" cy="1185887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3EC62663-27AC-4098-8746-AC87EAD91435}"/>
              </a:ext>
            </a:extLst>
          </p:cNvPr>
          <p:cNvSpPr txBox="1"/>
          <p:nvPr/>
        </p:nvSpPr>
        <p:spPr>
          <a:xfrm>
            <a:off x="6920916" y="3251274"/>
            <a:ext cx="208885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Population Health Database, contains detailed clinical information of 13 million patients</a:t>
            </a:r>
          </a:p>
        </p:txBody>
      </p:sp>
    </p:spTree>
    <p:extLst>
      <p:ext uri="{BB962C8B-B14F-4D97-AF65-F5344CB8AC3E}">
        <p14:creationId xmlns:p14="http://schemas.microsoft.com/office/powerpoint/2010/main" val="302628321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C5D07CD-9E8E-474D-9F84-D43D7621F6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613" y="147933"/>
            <a:ext cx="8447713" cy="994172"/>
          </a:xfrm>
        </p:spPr>
        <p:txBody>
          <a:bodyPr>
            <a:noAutofit/>
          </a:bodyPr>
          <a:lstStyle/>
          <a:p>
            <a:pPr algn="ctr"/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An example with the protective effect of vitamin-D over COVID-19 patient mortality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0413852D-6514-4FB2-8783-948587451872}"/>
              </a:ext>
            </a:extLst>
          </p:cNvPr>
          <p:cNvSpPr txBox="1"/>
          <p:nvPr/>
        </p:nvSpPr>
        <p:spPr>
          <a:xfrm>
            <a:off x="352339" y="4534324"/>
            <a:ext cx="81037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14350">
              <a:defRPr/>
            </a:pPr>
            <a:r>
              <a:rPr lang="en-US" sz="1400" dirty="0">
                <a:solidFill>
                  <a:prstClr val="black"/>
                </a:solidFill>
                <a:latin typeface="Calibri" panose="020F0502020204030204"/>
              </a:rPr>
              <a:t>A retrospective cohort of 16.401 patients was used to demonstrate a protective effect (&gt;30%) of calcifediol in COVID-19 hospitalized patients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08B77425-CB9F-4F31-AA4E-8CFBFB32BA0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9926" y="1418484"/>
            <a:ext cx="3066177" cy="3066177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19BFF034-CA42-4DC1-ADC8-C48E344073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870" y="1488376"/>
            <a:ext cx="4550206" cy="25383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7374AC93-BA9E-4536-9F5D-85B1B25215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5094" y="3253075"/>
            <a:ext cx="684963" cy="684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45809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>
            <a:extLst>
              <a:ext uri="{FF2B5EF4-FFF2-40B4-BE49-F238E27FC236}">
                <a16:creationId xmlns:a16="http://schemas.microsoft.com/office/drawing/2014/main" id="{0635B693-5624-4016-9AB5-A682032041A1}"/>
              </a:ext>
            </a:extLst>
          </p:cNvPr>
          <p:cNvSpPr txBox="1"/>
          <p:nvPr/>
        </p:nvSpPr>
        <p:spPr>
          <a:xfrm>
            <a:off x="1168813" y="1179441"/>
            <a:ext cx="567755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/>
              <a:t>Real world evidence of the relationship between the use of drugs previously prioritized by the mechanistic model and mortality rate by COVID-19 in a large retrospective cohort of 15,968 hospitalized Andalusian patients 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F348BC95-A84E-4797-9AA0-6C991FB4DF21}"/>
              </a:ext>
            </a:extLst>
          </p:cNvPr>
          <p:cNvSpPr txBox="1"/>
          <p:nvPr/>
        </p:nvSpPr>
        <p:spPr>
          <a:xfrm>
            <a:off x="4376935" y="2349525"/>
            <a:ext cx="1117854" cy="19628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13" dirty="0"/>
              <a:t>Age</a:t>
            </a:r>
          </a:p>
          <a:p>
            <a:r>
              <a:rPr lang="en-US" sz="1013" dirty="0"/>
              <a:t>Gender</a:t>
            </a:r>
          </a:p>
          <a:p>
            <a:r>
              <a:rPr lang="en-US" sz="1013" dirty="0"/>
              <a:t>Comorbilities</a:t>
            </a:r>
          </a:p>
          <a:p>
            <a:r>
              <a:rPr lang="en-US" sz="1013" dirty="0"/>
              <a:t>Vaccines</a:t>
            </a:r>
          </a:p>
          <a:p>
            <a:r>
              <a:rPr lang="en-US" sz="1013" dirty="0"/>
              <a:t>Other treatments</a:t>
            </a:r>
          </a:p>
          <a:p>
            <a:r>
              <a:rPr lang="en-US" sz="1013" dirty="0"/>
              <a:t>…</a:t>
            </a:r>
          </a:p>
          <a:p>
            <a:endParaRPr lang="en-US" sz="1013" dirty="0"/>
          </a:p>
          <a:p>
            <a:r>
              <a:rPr lang="en-US" sz="1013" dirty="0"/>
              <a:t>Survival</a:t>
            </a:r>
          </a:p>
          <a:p>
            <a:r>
              <a:rPr lang="en-US" sz="1013" dirty="0"/>
              <a:t>Drug 1</a:t>
            </a:r>
          </a:p>
          <a:p>
            <a:r>
              <a:rPr lang="en-US" sz="1013" dirty="0"/>
              <a:t>Drug 2</a:t>
            </a:r>
          </a:p>
          <a:p>
            <a:r>
              <a:rPr lang="en-US" sz="1013" dirty="0"/>
              <a:t>…</a:t>
            </a:r>
          </a:p>
          <a:p>
            <a:endParaRPr lang="en-US" sz="1013" dirty="0"/>
          </a:p>
        </p:txBody>
      </p:sp>
      <p:sp>
        <p:nvSpPr>
          <p:cNvPr id="10" name="Flecha: a la derecha 9">
            <a:extLst>
              <a:ext uri="{FF2B5EF4-FFF2-40B4-BE49-F238E27FC236}">
                <a16:creationId xmlns:a16="http://schemas.microsoft.com/office/drawing/2014/main" id="{FEF0B42A-7E4E-4AC1-8C44-28D60080EC12}"/>
              </a:ext>
            </a:extLst>
          </p:cNvPr>
          <p:cNvSpPr/>
          <p:nvPr/>
        </p:nvSpPr>
        <p:spPr bwMode="auto">
          <a:xfrm rot="20116772">
            <a:off x="3843379" y="3065370"/>
            <a:ext cx="397764" cy="212598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51435" tIns="25718" rIns="51435" bIns="25718" numCol="1" rtlCol="0" anchor="t" anchorCtr="0" compatLnSpc="1">
            <a:prstTxWarp prst="textNoShape">
              <a:avLst/>
            </a:prstTxWarp>
          </a:bodyPr>
          <a:lstStyle/>
          <a:p>
            <a:pPr defTabSz="514350" eaLnBrk="0" fontAlgn="base" hangingPunct="0">
              <a:spcBef>
                <a:spcPct val="0"/>
              </a:spcBef>
              <a:spcAft>
                <a:spcPct val="0"/>
              </a:spcAft>
            </a:pPr>
            <a:endParaRPr lang="es-ES" sz="1350">
              <a:latin typeface="Arial" panose="020B0604020202020204" pitchFamily="34" charset="0"/>
              <a:ea typeface="ヒラギノ角ゴ Pro W3" pitchFamily="48" charset="-128"/>
            </a:endParaRPr>
          </a:p>
        </p:txBody>
      </p:sp>
      <p:sp>
        <p:nvSpPr>
          <p:cNvPr id="12" name="Flecha: a la derecha 11">
            <a:extLst>
              <a:ext uri="{FF2B5EF4-FFF2-40B4-BE49-F238E27FC236}">
                <a16:creationId xmlns:a16="http://schemas.microsoft.com/office/drawing/2014/main" id="{F0D1253D-0885-42A3-9DFC-4183A126001F}"/>
              </a:ext>
            </a:extLst>
          </p:cNvPr>
          <p:cNvSpPr/>
          <p:nvPr/>
        </p:nvSpPr>
        <p:spPr bwMode="auto">
          <a:xfrm rot="1483228" flipV="1">
            <a:off x="3849424" y="3463220"/>
            <a:ext cx="397764" cy="212598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51435" tIns="25718" rIns="51435" bIns="25718" numCol="1" rtlCol="0" anchor="t" anchorCtr="0" compatLnSpc="1">
            <a:prstTxWarp prst="textNoShape">
              <a:avLst/>
            </a:prstTxWarp>
          </a:bodyPr>
          <a:lstStyle/>
          <a:p>
            <a:pPr defTabSz="514350" eaLnBrk="0" fontAlgn="base" hangingPunct="0">
              <a:spcBef>
                <a:spcPct val="0"/>
              </a:spcBef>
              <a:spcAft>
                <a:spcPct val="0"/>
              </a:spcAft>
            </a:pPr>
            <a:endParaRPr lang="es-ES" sz="1350">
              <a:latin typeface="Arial" panose="020B0604020202020204" pitchFamily="34" charset="0"/>
              <a:ea typeface="ヒラギノ角ゴ Pro W3" pitchFamily="48" charset="-128"/>
            </a:endParaRPr>
          </a:p>
        </p:txBody>
      </p:sp>
      <p:sp>
        <p:nvSpPr>
          <p:cNvPr id="13" name="Abrir llave 12">
            <a:extLst>
              <a:ext uri="{FF2B5EF4-FFF2-40B4-BE49-F238E27FC236}">
                <a16:creationId xmlns:a16="http://schemas.microsoft.com/office/drawing/2014/main" id="{64D57D8D-C9B0-41B7-BEFA-0C2630E32B71}"/>
              </a:ext>
            </a:extLst>
          </p:cNvPr>
          <p:cNvSpPr/>
          <p:nvPr/>
        </p:nvSpPr>
        <p:spPr bwMode="auto">
          <a:xfrm>
            <a:off x="4312784" y="2349525"/>
            <a:ext cx="49183" cy="931958"/>
          </a:xfrm>
          <a:prstGeom prst="leftBrac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51435" tIns="25718" rIns="51435" bIns="25718" numCol="1" rtlCol="0" anchor="t" anchorCtr="0" compatLnSpc="1">
            <a:prstTxWarp prst="textNoShape">
              <a:avLst/>
            </a:prstTxWarp>
          </a:bodyPr>
          <a:lstStyle/>
          <a:p>
            <a:pPr defTabSz="514350" eaLnBrk="0" fontAlgn="base" hangingPunct="0">
              <a:spcBef>
                <a:spcPct val="0"/>
              </a:spcBef>
              <a:spcAft>
                <a:spcPct val="0"/>
              </a:spcAft>
            </a:pPr>
            <a:endParaRPr lang="es-ES" sz="1350">
              <a:latin typeface="Arial" panose="020B0604020202020204" pitchFamily="34" charset="0"/>
              <a:ea typeface="ヒラギノ角ゴ Pro W3" pitchFamily="48" charset="-128"/>
            </a:endParaRPr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0AD9557C-7589-4303-B650-9226A58E90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23791" y="3371001"/>
            <a:ext cx="713732" cy="5185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Abrir llave 16">
            <a:extLst>
              <a:ext uri="{FF2B5EF4-FFF2-40B4-BE49-F238E27FC236}">
                <a16:creationId xmlns:a16="http://schemas.microsoft.com/office/drawing/2014/main" id="{57CE9FBF-B596-43D1-B8B0-211DC471E288}"/>
              </a:ext>
            </a:extLst>
          </p:cNvPr>
          <p:cNvSpPr/>
          <p:nvPr/>
        </p:nvSpPr>
        <p:spPr bwMode="auto">
          <a:xfrm>
            <a:off x="4312784" y="3409474"/>
            <a:ext cx="64151" cy="702944"/>
          </a:xfrm>
          <a:prstGeom prst="leftBrac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51435" tIns="25718" rIns="51435" bIns="25718" numCol="1" rtlCol="0" anchor="t" anchorCtr="0" compatLnSpc="1">
            <a:prstTxWarp prst="textNoShape">
              <a:avLst/>
            </a:prstTxWarp>
          </a:bodyPr>
          <a:lstStyle/>
          <a:p>
            <a:pPr defTabSz="514350" eaLnBrk="0" fontAlgn="base" hangingPunct="0">
              <a:spcBef>
                <a:spcPct val="0"/>
              </a:spcBef>
              <a:spcAft>
                <a:spcPct val="0"/>
              </a:spcAft>
            </a:pPr>
            <a:endParaRPr lang="es-ES" sz="1350">
              <a:latin typeface="Arial" panose="020B0604020202020204" pitchFamily="34" charset="0"/>
              <a:ea typeface="ヒラギノ角ゴ Pro W3" pitchFamily="48" charset="-128"/>
            </a:endParaRPr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id="{CA1334C0-D6F0-4EFB-AD70-BC743A6A79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9420" y="3697509"/>
            <a:ext cx="713732" cy="5169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20" name="Conector recto de flecha 19">
            <a:extLst>
              <a:ext uri="{FF2B5EF4-FFF2-40B4-BE49-F238E27FC236}">
                <a16:creationId xmlns:a16="http://schemas.microsoft.com/office/drawing/2014/main" id="{CA3584DC-DAE6-4E1B-93AE-209EB79D1287}"/>
              </a:ext>
            </a:extLst>
          </p:cNvPr>
          <p:cNvCxnSpPr/>
          <p:nvPr/>
        </p:nvCxnSpPr>
        <p:spPr bwMode="auto">
          <a:xfrm flipV="1">
            <a:off x="4885797" y="3630283"/>
            <a:ext cx="383771" cy="6722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2" name="Conector recto de flecha 21">
            <a:extLst>
              <a:ext uri="{FF2B5EF4-FFF2-40B4-BE49-F238E27FC236}">
                <a16:creationId xmlns:a16="http://schemas.microsoft.com/office/drawing/2014/main" id="{92CCD70A-CDFA-4FF8-862A-193E109A250A}"/>
              </a:ext>
            </a:extLst>
          </p:cNvPr>
          <p:cNvCxnSpPr/>
          <p:nvPr/>
        </p:nvCxnSpPr>
        <p:spPr bwMode="auto">
          <a:xfrm>
            <a:off x="4905493" y="3889565"/>
            <a:ext cx="473697" cy="13601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3" name="CuadroTexto 22">
            <a:extLst>
              <a:ext uri="{FF2B5EF4-FFF2-40B4-BE49-F238E27FC236}">
                <a16:creationId xmlns:a16="http://schemas.microsoft.com/office/drawing/2014/main" id="{0DD0E0C9-788F-432E-BD64-3760A558ACCA}"/>
              </a:ext>
            </a:extLst>
          </p:cNvPr>
          <p:cNvSpPr txBox="1"/>
          <p:nvPr/>
        </p:nvSpPr>
        <p:spPr>
          <a:xfrm>
            <a:off x="5734971" y="4217073"/>
            <a:ext cx="605103" cy="248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13" dirty="0"/>
              <a:t>….</a:t>
            </a:r>
          </a:p>
        </p:txBody>
      </p:sp>
      <p:pic>
        <p:nvPicPr>
          <p:cNvPr id="33" name="Imagen 32">
            <a:extLst>
              <a:ext uri="{FF2B5EF4-FFF2-40B4-BE49-F238E27FC236}">
                <a16:creationId xmlns:a16="http://schemas.microsoft.com/office/drawing/2014/main" id="{7B8034B8-3D71-43EC-A145-3DE1375774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73905" y="174654"/>
            <a:ext cx="2275269" cy="4847875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0B96CD6A-8252-42E8-97E9-C0D4C97F8D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Moreover: RWE validated the protective effect of prioritized drugs against COVID-19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23C2483F-F4BB-42F2-9D90-F90FA9238679}"/>
              </a:ext>
            </a:extLst>
          </p:cNvPr>
          <p:cNvSpPr txBox="1"/>
          <p:nvPr/>
        </p:nvSpPr>
        <p:spPr>
          <a:xfrm>
            <a:off x="2481925" y="2360338"/>
            <a:ext cx="1630368" cy="507831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r>
              <a:rPr lang="en-US" sz="1350" dirty="0">
                <a:solidFill>
                  <a:schemeClr val="bg1"/>
                </a:solidFill>
              </a:rPr>
              <a:t>21 drugs validated: (significant LHR &lt; 0)</a:t>
            </a:r>
          </a:p>
        </p:txBody>
      </p:sp>
      <p:pic>
        <p:nvPicPr>
          <p:cNvPr id="19" name="Imagen 18">
            <a:extLst>
              <a:ext uri="{FF2B5EF4-FFF2-40B4-BE49-F238E27FC236}">
                <a16:creationId xmlns:a16="http://schemas.microsoft.com/office/drawing/2014/main" id="{4B15D887-5A66-4025-8454-F6752ADFF1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0305" y="3159461"/>
            <a:ext cx="2002758" cy="12464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1" name="CuadroTexto 20">
            <a:extLst>
              <a:ext uri="{FF2B5EF4-FFF2-40B4-BE49-F238E27FC236}">
                <a16:creationId xmlns:a16="http://schemas.microsoft.com/office/drawing/2014/main" id="{16BF6306-5DC0-4E28-97E3-EE10FEEBFA52}"/>
              </a:ext>
            </a:extLst>
          </p:cNvPr>
          <p:cNvSpPr txBox="1"/>
          <p:nvPr/>
        </p:nvSpPr>
        <p:spPr>
          <a:xfrm>
            <a:off x="117121" y="2315969"/>
            <a:ext cx="1583234" cy="2793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14350">
              <a:defRPr/>
            </a:pPr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Using BPS, a comprehensive repository with all the clinical information (EHRs) of more tan 13 million patients of the Andalusian Public Health System.</a:t>
            </a:r>
          </a:p>
          <a:p>
            <a:pPr defTabSz="514350">
              <a:defRPr/>
            </a:pPr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BPS is used for secondary analysis of clinical </a:t>
            </a:r>
            <a:r>
              <a:rPr lang="en-US" sz="1350" dirty="0">
                <a:solidFill>
                  <a:prstClr val="black"/>
                </a:solidFill>
              </a:rPr>
              <a:t>data</a:t>
            </a:r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25" name="Imagen 24">
            <a:extLst>
              <a:ext uri="{FF2B5EF4-FFF2-40B4-BE49-F238E27FC236}">
                <a16:creationId xmlns:a16="http://schemas.microsoft.com/office/drawing/2014/main" id="{CC64B5D9-2368-4414-8831-7B91A1C63B8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7852" y="1378801"/>
            <a:ext cx="745629" cy="745629"/>
          </a:xfrm>
          <a:prstGeom prst="rect">
            <a:avLst/>
          </a:prstGeom>
        </p:spPr>
      </p:pic>
      <p:sp>
        <p:nvSpPr>
          <p:cNvPr id="24" name="Flecha: a la derecha 23">
            <a:extLst>
              <a:ext uri="{FF2B5EF4-FFF2-40B4-BE49-F238E27FC236}">
                <a16:creationId xmlns:a16="http://schemas.microsoft.com/office/drawing/2014/main" id="{B62D1E65-E987-4314-919A-B6F3ECB19AED}"/>
              </a:ext>
            </a:extLst>
          </p:cNvPr>
          <p:cNvSpPr/>
          <p:nvPr/>
        </p:nvSpPr>
        <p:spPr bwMode="auto">
          <a:xfrm>
            <a:off x="6538574" y="3630283"/>
            <a:ext cx="294894" cy="395293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51435" tIns="25718" rIns="51435" bIns="25718" numCol="1" rtlCol="0" anchor="t" anchorCtr="0" compatLnSpc="1">
            <a:prstTxWarp prst="textNoShape">
              <a:avLst/>
            </a:prstTxWarp>
          </a:bodyPr>
          <a:lstStyle/>
          <a:p>
            <a:pPr defTabSz="514350" eaLnBrk="0" fontAlgn="base" hangingPunct="0">
              <a:spcBef>
                <a:spcPct val="0"/>
              </a:spcBef>
              <a:spcAft>
                <a:spcPct val="0"/>
              </a:spcAft>
            </a:pPr>
            <a:endParaRPr lang="es-ES" sz="1350">
              <a:latin typeface="Arial" panose="020B0604020202020204" pitchFamily="34" charset="0"/>
              <a:ea typeface="ヒラギノ角ゴ Pro W3" pitchFamily="4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8872260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>
            <a:extLst>
              <a:ext uri="{FF2B5EF4-FFF2-40B4-BE49-F238E27FC236}">
                <a16:creationId xmlns:a16="http://schemas.microsoft.com/office/drawing/2014/main" id="{95B6188A-731E-4B64-9334-1F796CFD2D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6485" y="3625168"/>
            <a:ext cx="2387966" cy="13321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7ECD672B-D24C-45CD-9F18-9BAF244530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8122" y="286985"/>
            <a:ext cx="8358678" cy="857250"/>
          </a:xfrm>
        </p:spPr>
        <p:txBody>
          <a:bodyPr>
            <a:noAutofit/>
          </a:bodyPr>
          <a:lstStyle/>
          <a:p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Whole cycle from the hypothesis to the validation: data science with no experiments</a:t>
            </a:r>
            <a:endParaRPr lang="es-E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anose="020B0604020202020204" pitchFamily="34" charset="0"/>
            </a:endParaRPr>
          </a:p>
        </p:txBody>
      </p:sp>
      <p:sp>
        <p:nvSpPr>
          <p:cNvPr id="3" name="Flecha: circular 2">
            <a:extLst>
              <a:ext uri="{FF2B5EF4-FFF2-40B4-BE49-F238E27FC236}">
                <a16:creationId xmlns:a16="http://schemas.microsoft.com/office/drawing/2014/main" id="{BD4A2F7F-54EF-4D63-B73E-53E6102530B1}"/>
              </a:ext>
            </a:extLst>
          </p:cNvPr>
          <p:cNvSpPr/>
          <p:nvPr/>
        </p:nvSpPr>
        <p:spPr>
          <a:xfrm>
            <a:off x="3117015" y="1812023"/>
            <a:ext cx="2586321" cy="2187242"/>
          </a:xfrm>
          <a:prstGeom prst="circularArrow">
            <a:avLst>
              <a:gd name="adj1" fmla="val 12122"/>
              <a:gd name="adj2" fmla="val 1142319"/>
              <a:gd name="adj3" fmla="val 2340922"/>
              <a:gd name="adj4" fmla="val 10320371"/>
              <a:gd name="adj5" fmla="val 12500"/>
            </a:avLst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>
              <a:defRPr/>
            </a:pPr>
            <a:endParaRPr lang="es-ES" sz="1013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5" name="Google Shape;337;p33">
            <a:extLst>
              <a:ext uri="{FF2B5EF4-FFF2-40B4-BE49-F238E27FC236}">
                <a16:creationId xmlns:a16="http://schemas.microsoft.com/office/drawing/2014/main" id="{054FC963-DB33-4CBE-8EE4-474812105716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183341" y="4275593"/>
            <a:ext cx="1215135" cy="57757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9649E337-19AF-4010-945F-046EB2E8D2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7322" y="1544845"/>
            <a:ext cx="761284" cy="755145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E245FE78-B5AE-4E57-AEF9-F17AE5D9A6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83341" y="1540563"/>
            <a:ext cx="2369615" cy="14358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342E2534-9E44-43AF-890C-7409FA0788A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75434" y="1540563"/>
            <a:ext cx="872218" cy="872218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7C83ECD9-EB63-49CA-B8F0-592E7E2D30A7}"/>
              </a:ext>
            </a:extLst>
          </p:cNvPr>
          <p:cNvSpPr txBox="1"/>
          <p:nvPr/>
        </p:nvSpPr>
        <p:spPr>
          <a:xfrm>
            <a:off x="964096" y="3071850"/>
            <a:ext cx="31159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14350">
              <a:defRPr/>
            </a:pPr>
            <a:r>
              <a:rPr lang="en-US" sz="1600" dirty="0">
                <a:solidFill>
                  <a:prstClr val="black"/>
                </a:solidFill>
                <a:latin typeface="Calibri" panose="020F0502020204030204"/>
              </a:rPr>
              <a:t>1. Modeling Biological knowledge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41F254F5-8CC1-4A8F-99E3-2B9C050357D4}"/>
              </a:ext>
            </a:extLst>
          </p:cNvPr>
          <p:cNvSpPr txBox="1"/>
          <p:nvPr/>
        </p:nvSpPr>
        <p:spPr>
          <a:xfrm>
            <a:off x="5699937" y="3074547"/>
            <a:ext cx="31159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14350">
              <a:defRPr/>
            </a:pPr>
            <a:r>
              <a:rPr lang="en-US" sz="1600" dirty="0">
                <a:solidFill>
                  <a:prstClr val="black"/>
                </a:solidFill>
                <a:latin typeface="Calibri" panose="020F0502020204030204"/>
              </a:rPr>
              <a:t>2. Learning from genomic big data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47F263D5-6423-4EE9-AFAD-A232288F199E}"/>
              </a:ext>
            </a:extLst>
          </p:cNvPr>
          <p:cNvSpPr txBox="1"/>
          <p:nvPr/>
        </p:nvSpPr>
        <p:spPr>
          <a:xfrm>
            <a:off x="5441106" y="3961879"/>
            <a:ext cx="32182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14350">
              <a:defRPr/>
            </a:pPr>
            <a:r>
              <a:rPr lang="en-US" sz="1600" dirty="0">
                <a:solidFill>
                  <a:prstClr val="black"/>
                </a:solidFill>
                <a:latin typeface="Calibri" panose="020F0502020204030204"/>
              </a:rPr>
              <a:t>3. Real World Evidence Validation 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A748D0D4-20A5-4DE8-B5D1-E02A22D4BC3A}"/>
              </a:ext>
            </a:extLst>
          </p:cNvPr>
          <p:cNvSpPr txBox="1"/>
          <p:nvPr/>
        </p:nvSpPr>
        <p:spPr>
          <a:xfrm>
            <a:off x="328122" y="3625168"/>
            <a:ext cx="24409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14350">
              <a:defRPr/>
            </a:pPr>
            <a:r>
              <a:rPr lang="en-US" sz="2400" dirty="0">
                <a:solidFill>
                  <a:prstClr val="black"/>
                </a:solidFill>
                <a:latin typeface="Calibri" panose="020F0502020204030204"/>
              </a:rPr>
              <a:t>A new paradigm for knowledge generation</a:t>
            </a:r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A2054EE9-47E5-4572-9343-055E280FD56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45552"/>
          <a:stretch/>
        </p:blipFill>
        <p:spPr>
          <a:xfrm>
            <a:off x="1259845" y="1544846"/>
            <a:ext cx="2369615" cy="13054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3321004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C:\Users\jdopazo\Documents\Documentos\FPS\Documentacion\Logos FPS\CELULA FPS.png">
            <a:extLst>
              <a:ext uri="{FF2B5EF4-FFF2-40B4-BE49-F238E27FC236}">
                <a16:creationId xmlns:a16="http://schemas.microsoft.com/office/drawing/2014/main" id="{284263FF-1C23-406B-909A-5E92BE0CFE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5445" y="0"/>
            <a:ext cx="1020349" cy="1131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Ximo\Downloads\frame.png">
            <a:extLst>
              <a:ext uri="{FF2B5EF4-FFF2-40B4-BE49-F238E27FC236}">
                <a16:creationId xmlns:a16="http://schemas.microsoft.com/office/drawing/2014/main" id="{E1A7E253-97DA-428E-A3D3-F9E80F17BE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015" y="0"/>
            <a:ext cx="857150" cy="857150"/>
          </a:xfrm>
          <a:prstGeom prst="rect">
            <a:avLst/>
          </a:prstGeom>
          <a:noFill/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CBEB2819-4084-4AA7-80BA-916D84C8F3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ES" sz="1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Clinical</a:t>
            </a:r>
            <a:r>
              <a:rPr lang="es-ES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Bioinformatics Area, Fundación Progreso y Salud, Hospital Virgen del Rocío, Sevilla, </a:t>
            </a:r>
            <a:r>
              <a:rPr lang="es-ES" sz="1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Spain</a:t>
            </a:r>
            <a:r>
              <a:rPr lang="es-ES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br>
              <a:rPr lang="es-ES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sz="1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Computational</a:t>
            </a:r>
            <a:r>
              <a:rPr lang="es-ES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Systems</a:t>
            </a:r>
            <a:r>
              <a:rPr lang="es-ES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Medicine, IBIS, Sevilla, Spain</a:t>
            </a:r>
          </a:p>
        </p:txBody>
      </p:sp>
      <p:pic>
        <p:nvPicPr>
          <p:cNvPr id="5" name="Picture 2" descr="Instituto de Biomedicina de Sevilla (IBiS)">
            <a:extLst>
              <a:ext uri="{FF2B5EF4-FFF2-40B4-BE49-F238E27FC236}">
                <a16:creationId xmlns:a16="http://schemas.microsoft.com/office/drawing/2014/main" id="{11BB0208-F46A-4067-987B-5301EB41FA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532" y="1812609"/>
            <a:ext cx="1020349" cy="395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191D0F05-DBBC-4E22-BC21-815A5C6778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2427" y="1199372"/>
            <a:ext cx="1058708" cy="413372"/>
          </a:xfrm>
          <a:prstGeom prst="rect">
            <a:avLst/>
          </a:prstGeom>
        </p:spPr>
      </p:pic>
      <p:sp>
        <p:nvSpPr>
          <p:cNvPr id="7" name="Text Box 6">
            <a:extLst>
              <a:ext uri="{FF2B5EF4-FFF2-40B4-BE49-F238E27FC236}">
                <a16:creationId xmlns:a16="http://schemas.microsoft.com/office/drawing/2014/main" id="{017D14C8-D400-4240-BD12-7BD7C0B74C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67057" y="1056817"/>
            <a:ext cx="4906761" cy="2851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38510" tIns="19256" rIns="38510" bIns="19256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defTabSz="385763">
              <a:spcBef>
                <a:spcPct val="0"/>
              </a:spcBef>
              <a:buNone/>
              <a:defRPr/>
            </a:pPr>
            <a:r>
              <a:rPr lang="en-US" altLang="en-US" sz="16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S PGothic" pitchFamily="34" charset="-128"/>
                <a:cs typeface="Arial" panose="020B0604020202020204" pitchFamily="34" charset="0"/>
              </a:rPr>
              <a:t>and ...the FPS/ELIXIR-ES and the </a:t>
            </a:r>
            <a:r>
              <a:rPr lang="en-US" altLang="en-US" sz="16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S PGothic" pitchFamily="34" charset="-128"/>
                <a:cs typeface="Arial" panose="020B0604020202020204" pitchFamily="34" charset="0"/>
              </a:rPr>
              <a:t>BiER</a:t>
            </a:r>
            <a:r>
              <a:rPr lang="en-US" altLang="en-US" sz="16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S PGothic" pitchFamily="34" charset="-128"/>
                <a:cs typeface="Arial" panose="020B0604020202020204" pitchFamily="34" charset="0"/>
              </a:rPr>
              <a:t> (CIBERER)</a:t>
            </a:r>
          </a:p>
        </p:txBody>
      </p:sp>
      <p:sp>
        <p:nvSpPr>
          <p:cNvPr id="8" name="1 CuadroTexto">
            <a:extLst>
              <a:ext uri="{FF2B5EF4-FFF2-40B4-BE49-F238E27FC236}">
                <a16:creationId xmlns:a16="http://schemas.microsoft.com/office/drawing/2014/main" id="{B7A494DE-4165-438C-88BE-A8A542F25F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01931" y="1790969"/>
            <a:ext cx="787379" cy="2207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38518" tIns="19259" rIns="38518" bIns="19259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defTabSz="385763" eaLnBrk="1" hangingPunct="1">
              <a:spcBef>
                <a:spcPct val="0"/>
              </a:spcBef>
              <a:buNone/>
              <a:defRPr/>
            </a:pPr>
            <a:r>
              <a:rPr lang="en-US" altLang="en-US" sz="591" b="1" dirty="0">
                <a:solidFill>
                  <a:srgbClr val="000000"/>
                </a:solidFill>
              </a:rPr>
              <a:t>@</a:t>
            </a:r>
            <a:r>
              <a:rPr lang="en-US" altLang="en-US" sz="591" b="1" dirty="0" err="1">
                <a:solidFill>
                  <a:srgbClr val="000000"/>
                </a:solidFill>
              </a:rPr>
              <a:t>xdopazo</a:t>
            </a:r>
            <a:r>
              <a:rPr lang="en-US" altLang="en-US" sz="591" b="1" dirty="0">
                <a:solidFill>
                  <a:srgbClr val="000000"/>
                </a:solidFill>
              </a:rPr>
              <a:t> </a:t>
            </a:r>
          </a:p>
          <a:p>
            <a:pPr defTabSz="385763" eaLnBrk="1" hangingPunct="1">
              <a:spcBef>
                <a:spcPct val="0"/>
              </a:spcBef>
              <a:buNone/>
              <a:defRPr/>
            </a:pPr>
            <a:r>
              <a:rPr lang="en-US" altLang="en-US" sz="591" b="1" dirty="0">
                <a:solidFill>
                  <a:srgbClr val="000000"/>
                </a:solidFill>
              </a:rPr>
              <a:t>@</a:t>
            </a:r>
            <a:r>
              <a:rPr lang="en-US" altLang="en-US" sz="591" b="1" dirty="0" err="1">
                <a:solidFill>
                  <a:srgbClr val="000000"/>
                </a:solidFill>
              </a:rPr>
              <a:t>ClinicalBioinfo</a:t>
            </a:r>
            <a:endParaRPr lang="en-US" altLang="en-US" sz="591" b="1" dirty="0">
              <a:solidFill>
                <a:srgbClr val="000000"/>
              </a:solidFill>
            </a:endParaRP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27ED9309-831A-4A5D-B8CF-D5023C9426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2179" y="1855671"/>
            <a:ext cx="109753" cy="1092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2 CuadroTexto">
            <a:extLst>
              <a:ext uri="{FF2B5EF4-FFF2-40B4-BE49-F238E27FC236}">
                <a16:creationId xmlns:a16="http://schemas.microsoft.com/office/drawing/2014/main" id="{584696A7-3DE5-4830-A129-2D61B2ACAE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43026" y="1676983"/>
            <a:ext cx="834709" cy="129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38518" tIns="19259" rIns="38518" bIns="19259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defTabSz="385763" eaLnBrk="1" hangingPunct="1">
              <a:spcBef>
                <a:spcPct val="0"/>
              </a:spcBef>
              <a:buNone/>
              <a:defRPr/>
            </a:pPr>
            <a:r>
              <a:rPr lang="en-US" altLang="en-US" sz="591" b="1" dirty="0">
                <a:solidFill>
                  <a:srgbClr val="000000"/>
                </a:solidFill>
              </a:rPr>
              <a:t>Follow us on twitter</a:t>
            </a:r>
          </a:p>
        </p:txBody>
      </p:sp>
      <p:sp>
        <p:nvSpPr>
          <p:cNvPr id="11" name="21 Rectángulo">
            <a:extLst>
              <a:ext uri="{FF2B5EF4-FFF2-40B4-BE49-F238E27FC236}">
                <a16:creationId xmlns:a16="http://schemas.microsoft.com/office/drawing/2014/main" id="{A3F0C0F8-8409-4A8E-B69E-534CEA7CF060}"/>
              </a:ext>
            </a:extLst>
          </p:cNvPr>
          <p:cNvSpPr/>
          <p:nvPr/>
        </p:nvSpPr>
        <p:spPr>
          <a:xfrm>
            <a:off x="2987755" y="3510857"/>
            <a:ext cx="3857625" cy="561231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8506" tIns="19253" rIns="38506" bIns="19253" anchor="ctr"/>
          <a:lstStyle/>
          <a:p>
            <a:pPr algn="ctr" defTabSz="385763" eaLnBrk="0" hangingPunct="0">
              <a:spcBef>
                <a:spcPct val="50000"/>
              </a:spcBef>
              <a:defRPr/>
            </a:pPr>
            <a:endParaRPr lang="en-US" sz="1013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71266EA5-723B-431E-B041-C9B8320AA8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691" y="4029203"/>
            <a:ext cx="1033990" cy="4884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4">
            <a:extLst>
              <a:ext uri="{FF2B5EF4-FFF2-40B4-BE49-F238E27FC236}">
                <a16:creationId xmlns:a16="http://schemas.microsoft.com/office/drawing/2014/main" id="{5A6E937D-475F-468D-A3C3-B0B5451C35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783" y="3343105"/>
            <a:ext cx="603845" cy="4910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069344AC-AB53-4AD5-83FE-6C906D1666F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91520" y="4765794"/>
            <a:ext cx="2184864" cy="303380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074737FD-9D46-428B-AE3D-AABFB70BAB1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933338" y="1388995"/>
            <a:ext cx="5139427" cy="3316424"/>
          </a:xfrm>
          <a:prstGeom prst="rect">
            <a:avLst/>
          </a:prstGeom>
        </p:spPr>
      </p:pic>
      <p:pic>
        <p:nvPicPr>
          <p:cNvPr id="20" name="Picture 2" descr="part1">
            <a:extLst>
              <a:ext uri="{FF2B5EF4-FFF2-40B4-BE49-F238E27FC236}">
                <a16:creationId xmlns:a16="http://schemas.microsoft.com/office/drawing/2014/main" id="{72418EB9-597B-4AD5-8B62-E5BB7F68F1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4922" y="4692817"/>
            <a:ext cx="1216161" cy="3890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D2243D26-6BC3-4E95-BFF0-811AE7DD8483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64" t="31636" r="10322" b="32978"/>
          <a:stretch/>
        </p:blipFill>
        <p:spPr>
          <a:xfrm>
            <a:off x="7900902" y="4031684"/>
            <a:ext cx="988408" cy="315324"/>
          </a:xfrm>
          <a:prstGeom prst="rect">
            <a:avLst/>
          </a:prstGeom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id="{EDAD4115-A562-45FB-B36C-35674D25B6A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299021" y="2816210"/>
            <a:ext cx="808691" cy="396045"/>
          </a:xfrm>
          <a:prstGeom prst="rect">
            <a:avLst/>
          </a:prstGeom>
        </p:spPr>
      </p:pic>
      <p:pic>
        <p:nvPicPr>
          <p:cNvPr id="23" name="Imagen 22">
            <a:extLst>
              <a:ext uri="{FF2B5EF4-FFF2-40B4-BE49-F238E27FC236}">
                <a16:creationId xmlns:a16="http://schemas.microsoft.com/office/drawing/2014/main" id="{E2DF3D49-8499-48D4-9669-DA8A1BE49D2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21848"/>
          <a:stretch/>
        </p:blipFill>
        <p:spPr>
          <a:xfrm>
            <a:off x="7820904" y="2133847"/>
            <a:ext cx="1068405" cy="326018"/>
          </a:xfrm>
          <a:prstGeom prst="rect">
            <a:avLst/>
          </a:prstGeom>
        </p:spPr>
      </p:pic>
      <p:pic>
        <p:nvPicPr>
          <p:cNvPr id="24" name="Picture 4" descr="Hospital Universitario Virgen del Rocío">
            <a:extLst>
              <a:ext uri="{FF2B5EF4-FFF2-40B4-BE49-F238E27FC236}">
                <a16:creationId xmlns:a16="http://schemas.microsoft.com/office/drawing/2014/main" id="{1125F5C6-A6CC-4DC2-8136-607E101EEB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96" y="2336848"/>
            <a:ext cx="1005007" cy="702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Imagen 25">
            <a:extLst>
              <a:ext uri="{FF2B5EF4-FFF2-40B4-BE49-F238E27FC236}">
                <a16:creationId xmlns:a16="http://schemas.microsoft.com/office/drawing/2014/main" id="{8FEACCBD-6BF6-4FFF-98BE-E90E315A5986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693598" y="3350469"/>
            <a:ext cx="358843" cy="358843"/>
          </a:xfrm>
          <a:prstGeom prst="rect">
            <a:avLst/>
          </a:prstGeom>
        </p:spPr>
      </p:pic>
      <p:pic>
        <p:nvPicPr>
          <p:cNvPr id="27" name="Imagen 26">
            <a:extLst>
              <a:ext uri="{FF2B5EF4-FFF2-40B4-BE49-F238E27FC236}">
                <a16:creationId xmlns:a16="http://schemas.microsoft.com/office/drawing/2014/main" id="{0865A58B-70D9-4FF9-8E0B-6899BC2CA5A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756851" y="3402124"/>
            <a:ext cx="658929" cy="273215"/>
          </a:xfrm>
          <a:prstGeom prst="rect">
            <a:avLst/>
          </a:prstGeom>
        </p:spPr>
      </p:pic>
      <p:pic>
        <p:nvPicPr>
          <p:cNvPr id="28" name="Imagen 27">
            <a:extLst>
              <a:ext uri="{FF2B5EF4-FFF2-40B4-BE49-F238E27FC236}">
                <a16:creationId xmlns:a16="http://schemas.microsoft.com/office/drawing/2014/main" id="{545687CD-862F-4C52-A40E-9E8533CD8FA0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831705" y="4506299"/>
            <a:ext cx="896981" cy="580136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B6D67C9F-2FF5-463E-81C3-840D3F8C49A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249252" y="4443424"/>
            <a:ext cx="603731" cy="644740"/>
          </a:xfrm>
          <a:prstGeom prst="rect">
            <a:avLst/>
          </a:prstGeom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630D4B03-AB3F-4886-BF62-DE49D1E83C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8529" y="4517638"/>
            <a:ext cx="564909" cy="5811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Archivo:Atos logo.png - Wikipedia, la enciclopedia libre">
            <a:extLst>
              <a:ext uri="{FF2B5EF4-FFF2-40B4-BE49-F238E27FC236}">
                <a16:creationId xmlns:a16="http://schemas.microsoft.com/office/drawing/2014/main" id="{3B8D6C34-DD07-4401-8303-7F4CB96273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2525" y="2928413"/>
            <a:ext cx="720700" cy="234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FEDER">
            <a:extLst>
              <a:ext uri="{FF2B5EF4-FFF2-40B4-BE49-F238E27FC236}">
                <a16:creationId xmlns:a16="http://schemas.microsoft.com/office/drawing/2014/main" id="{541A67B3-4877-4D24-B79F-52FB526819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654" y="4529281"/>
            <a:ext cx="1051650" cy="534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47202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7">
            <a:extLst>
              <a:ext uri="{FF2B5EF4-FFF2-40B4-BE49-F238E27FC236}">
                <a16:creationId xmlns:a16="http://schemas.microsoft.com/office/drawing/2014/main" id="{49E102E1-B1A1-4589-AAFD-5BFF10AA43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Biomarkers as proxies of phenotypes</a:t>
            </a:r>
            <a:endParaRPr lang="es-ES" dirty="0"/>
          </a:p>
        </p:txBody>
      </p:sp>
      <p:sp>
        <p:nvSpPr>
          <p:cNvPr id="2" name="Marcador de texto 1">
            <a:extLst>
              <a:ext uri="{FF2B5EF4-FFF2-40B4-BE49-F238E27FC236}">
                <a16:creationId xmlns:a16="http://schemas.microsoft.com/office/drawing/2014/main" id="{C7B0FDE1-A276-4B5C-A28A-6DDB9C0B040C}"/>
              </a:ext>
            </a:extLst>
          </p:cNvPr>
          <p:cNvSpPr>
            <a:spLocks noGrp="1"/>
          </p:cNvSpPr>
          <p:nvPr>
            <p:ph type="body" sz="half" idx="4294967295"/>
          </p:nvPr>
        </p:nvSpPr>
        <p:spPr>
          <a:xfrm>
            <a:off x="201267" y="4482425"/>
            <a:ext cx="8613775" cy="5842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600" dirty="0"/>
              <a:t>Single-gene biomarkers are the result of probabilistic associations between genetic variants and traits (mainly response to drugs) and have had a clear clinical impact. </a:t>
            </a:r>
            <a:endParaRPr lang="es-ES" sz="1600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F471EB9B-44A2-4AF4-A1B8-51C5B7F578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974" y="1165347"/>
            <a:ext cx="4050273" cy="3342695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3C08E5CE-2E2B-4E56-A93B-D2B9285ABCB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9860" y="1343250"/>
            <a:ext cx="3827229" cy="28054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2A1B1C9B-8019-49B4-8EF7-525B04B94B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55375" y="2550055"/>
            <a:ext cx="1065717" cy="1065717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1A678901-57E1-4DC5-9504-4416F5FD30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1267" y="2064579"/>
            <a:ext cx="1091414" cy="1091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73998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>
            <a:extLst>
              <a:ext uri="{FF2B5EF4-FFF2-40B4-BE49-F238E27FC236}">
                <a16:creationId xmlns:a16="http://schemas.microsoft.com/office/drawing/2014/main" id="{1C3D9CA0-7F53-47B6-B097-A1ED2AB104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15800"/>
            <a:ext cx="8229600" cy="857250"/>
          </a:xfrm>
        </p:spPr>
        <p:txBody>
          <a:bodyPr>
            <a:noAutofit/>
          </a:bodyPr>
          <a:lstStyle/>
          <a:p>
            <a:r>
              <a:rPr lang="en-US" sz="3600" dirty="0"/>
              <a:t>While most biomarkers are single gene variants, most human genetic diseases have a modular nature</a:t>
            </a:r>
            <a:endParaRPr lang="es-ES" sz="3600" dirty="0"/>
          </a:p>
        </p:txBody>
      </p:sp>
      <p:sp>
        <p:nvSpPr>
          <p:cNvPr id="2" name="Marcador de texto 1">
            <a:extLst>
              <a:ext uri="{FF2B5EF4-FFF2-40B4-BE49-F238E27FC236}">
                <a16:creationId xmlns:a16="http://schemas.microsoft.com/office/drawing/2014/main" id="{E19C57E2-91EA-45D4-8C8A-2980CADB93D1}"/>
              </a:ext>
            </a:extLst>
          </p:cNvPr>
          <p:cNvSpPr>
            <a:spLocks noGrp="1"/>
          </p:cNvSpPr>
          <p:nvPr>
            <p:ph type="body" sz="half" idx="4294967295"/>
          </p:nvPr>
        </p:nvSpPr>
        <p:spPr>
          <a:xfrm>
            <a:off x="251670" y="2093913"/>
            <a:ext cx="5609380" cy="2789237"/>
          </a:xfrm>
        </p:spPr>
        <p:txBody>
          <a:bodyPr>
            <a:normAutofit fontScale="92500"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800" dirty="0"/>
              <a:t>Conventional single-gene biomarkers have a demonstrated clinical utility. However, their </a:t>
            </a:r>
            <a:r>
              <a:rPr lang="en-US" sz="1800" b="1" dirty="0"/>
              <a:t>success</a:t>
            </a:r>
            <a:r>
              <a:rPr lang="en-US" sz="1800" dirty="0"/>
              <a:t> is purely </a:t>
            </a:r>
            <a:r>
              <a:rPr lang="en-US" sz="1800" b="1" dirty="0"/>
              <a:t>probabilistic</a:t>
            </a:r>
            <a:r>
              <a:rPr lang="en-US" sz="1800" dirty="0"/>
              <a:t>, </a:t>
            </a:r>
            <a:r>
              <a:rPr lang="en-US" sz="1800" b="1" dirty="0"/>
              <a:t>often modest </a:t>
            </a:r>
            <a:r>
              <a:rPr lang="en-US" sz="1800" dirty="0"/>
              <a:t>and frequently </a:t>
            </a:r>
            <a:r>
              <a:rPr lang="en-US" sz="1800" b="1" dirty="0"/>
              <a:t>lack</a:t>
            </a:r>
            <a:r>
              <a:rPr lang="en-US" sz="1800" dirty="0"/>
              <a:t> any </a:t>
            </a:r>
            <a:r>
              <a:rPr lang="en-US" sz="1800" b="1" dirty="0"/>
              <a:t>mechanistic </a:t>
            </a:r>
            <a:r>
              <a:rPr lang="en-US" sz="1800" dirty="0"/>
              <a:t>anchoring</a:t>
            </a:r>
            <a:r>
              <a:rPr lang="en-US" sz="1800" b="1" dirty="0"/>
              <a:t> </a:t>
            </a:r>
            <a:r>
              <a:rPr lang="en-US" sz="1800" dirty="0"/>
              <a:t>to the fundamental cellular processes responsible for the disease or therapeutic response.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800" b="1" dirty="0"/>
              <a:t>Modular nature of genetic diseases</a:t>
            </a:r>
            <a:r>
              <a:rPr lang="en-US" sz="1800" dirty="0"/>
              <a:t>: Causative genes for the same or phenotypically similar diseases generally belong to the same biological module (either a protein complex, a sub-network of protein interactions, a pathway, etc.)</a:t>
            </a:r>
          </a:p>
          <a:p>
            <a:endParaRPr lang="es-ES" sz="1800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10C4F6A9-3A66-433A-A84B-AECF932874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0623" y="2087217"/>
            <a:ext cx="3143377" cy="23120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D2FA0F82-EC4D-4E43-B13D-0CD67F1048DD}"/>
              </a:ext>
            </a:extLst>
          </p:cNvPr>
          <p:cNvSpPr/>
          <p:nvPr/>
        </p:nvSpPr>
        <p:spPr>
          <a:xfrm>
            <a:off x="6102625" y="4497169"/>
            <a:ext cx="287240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Disease genes are close in the interactome (Goh 2007 PNAS)</a:t>
            </a:r>
          </a:p>
        </p:txBody>
      </p:sp>
    </p:spTree>
    <p:extLst>
      <p:ext uri="{BB962C8B-B14F-4D97-AF65-F5344CB8AC3E}">
        <p14:creationId xmlns:p14="http://schemas.microsoft.com/office/powerpoint/2010/main" val="6196826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FABC328-FA23-4436-B99C-570F4F16F1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797" y="2452030"/>
            <a:ext cx="1961441" cy="2568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3A36172-D028-42DF-B7D0-607E2019F5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7498" y="1202719"/>
            <a:ext cx="1759848" cy="11983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56525C76-DC42-45E9-A16C-DF633F2E9B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868" y="1150994"/>
            <a:ext cx="1245593" cy="1174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8 CuadroTexto">
            <a:extLst>
              <a:ext uri="{FF2B5EF4-FFF2-40B4-BE49-F238E27FC236}">
                <a16:creationId xmlns:a16="http://schemas.microsoft.com/office/drawing/2014/main" id="{7E30CFB9-C2E7-4498-8716-90E4011E71D6}"/>
              </a:ext>
            </a:extLst>
          </p:cNvPr>
          <p:cNvSpPr txBox="1"/>
          <p:nvPr/>
        </p:nvSpPr>
        <p:spPr>
          <a:xfrm>
            <a:off x="1381461" y="4536984"/>
            <a:ext cx="32541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cs typeface="Arial" pitchFamily="34" charset="0"/>
              </a:rPr>
              <a:t>risk= </a:t>
            </a:r>
            <a:r>
              <a:rPr lang="en-US" sz="2800" dirty="0">
                <a:solidFill>
                  <a:prstClr val="black"/>
                </a:solidFill>
                <a:latin typeface="Blackadder ITC" panose="04020505051007020D02" pitchFamily="82" charset="0"/>
                <a:cs typeface="Arial" pitchFamily="34" charset="0"/>
              </a:rPr>
              <a:t>f</a:t>
            </a:r>
            <a:r>
              <a:rPr lang="en-US" dirty="0">
                <a:solidFill>
                  <a:prstClr val="black"/>
                </a:solidFill>
                <a:cs typeface="Arial" pitchFamily="34" charset="0"/>
              </a:rPr>
              <a:t>(gene</a:t>
            </a:r>
            <a:r>
              <a:rPr lang="en-US" baseline="-25000" dirty="0">
                <a:solidFill>
                  <a:prstClr val="black"/>
                </a:solidFill>
                <a:cs typeface="Arial" pitchFamily="34" charset="0"/>
              </a:rPr>
              <a:t>1</a:t>
            </a:r>
            <a:r>
              <a:rPr lang="en-US" dirty="0">
                <a:solidFill>
                  <a:prstClr val="black"/>
                </a:solidFill>
                <a:cs typeface="Arial" pitchFamily="34" charset="0"/>
              </a:rPr>
              <a:t>, gene</a:t>
            </a:r>
            <a:r>
              <a:rPr lang="en-US" baseline="-25000" dirty="0">
                <a:solidFill>
                  <a:prstClr val="black"/>
                </a:solidFill>
                <a:cs typeface="Arial" pitchFamily="34" charset="0"/>
              </a:rPr>
              <a:t>2</a:t>
            </a:r>
            <a:r>
              <a:rPr lang="en-US" dirty="0">
                <a:solidFill>
                  <a:prstClr val="black"/>
                </a:solidFill>
                <a:cs typeface="Arial" pitchFamily="34" charset="0"/>
              </a:rPr>
              <a:t>, … gene</a:t>
            </a:r>
            <a:r>
              <a:rPr lang="en-US" baseline="-25000" dirty="0">
                <a:solidFill>
                  <a:prstClr val="black"/>
                </a:solidFill>
                <a:cs typeface="Arial" pitchFamily="34" charset="0"/>
              </a:rPr>
              <a:t>70</a:t>
            </a:r>
            <a:r>
              <a:rPr lang="en-US" dirty="0">
                <a:solidFill>
                  <a:prstClr val="black"/>
                </a:solidFill>
                <a:cs typeface="Arial" pitchFamily="34" charset="0"/>
              </a:rPr>
              <a:t>)</a:t>
            </a: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A8999F5A-6B9A-4079-8A54-1421CF2EAC0F}"/>
              </a:ext>
            </a:extLst>
          </p:cNvPr>
          <p:cNvSpPr/>
          <p:nvPr/>
        </p:nvSpPr>
        <p:spPr>
          <a:xfrm>
            <a:off x="2088835" y="2457847"/>
            <a:ext cx="2067339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MammaPrint, an example of successful breast cancer decision support test based on a multigenic biomarker</a:t>
            </a:r>
            <a:endParaRPr lang="es-ES" dirty="0"/>
          </a:p>
        </p:txBody>
      </p:sp>
      <p:pic>
        <p:nvPicPr>
          <p:cNvPr id="10" name="Picture 3">
            <a:extLst>
              <a:ext uri="{FF2B5EF4-FFF2-40B4-BE49-F238E27FC236}">
                <a16:creationId xmlns:a16="http://schemas.microsoft.com/office/drawing/2014/main" id="{C9DA2775-694C-4E9C-A92A-125389B135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1920" y="853215"/>
            <a:ext cx="2495445" cy="17185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Flecha: a la derecha 10">
            <a:extLst>
              <a:ext uri="{FF2B5EF4-FFF2-40B4-BE49-F238E27FC236}">
                <a16:creationId xmlns:a16="http://schemas.microsoft.com/office/drawing/2014/main" id="{F5A2250B-0F6B-4D15-AF0B-BB509446B1E6}"/>
              </a:ext>
            </a:extLst>
          </p:cNvPr>
          <p:cNvSpPr/>
          <p:nvPr/>
        </p:nvSpPr>
        <p:spPr>
          <a:xfrm>
            <a:off x="4012621" y="2452030"/>
            <a:ext cx="920647" cy="190831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" name="2 CuadroTexto">
            <a:extLst>
              <a:ext uri="{FF2B5EF4-FFF2-40B4-BE49-F238E27FC236}">
                <a16:creationId xmlns:a16="http://schemas.microsoft.com/office/drawing/2014/main" id="{3BE7F955-2D65-4DC2-9938-1BD3DCCFA40A}"/>
              </a:ext>
            </a:extLst>
          </p:cNvPr>
          <p:cNvSpPr txBox="1"/>
          <p:nvPr/>
        </p:nvSpPr>
        <p:spPr>
          <a:xfrm>
            <a:off x="4987829" y="2595881"/>
            <a:ext cx="3940319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rgbClr val="000000"/>
                </a:solidFill>
                <a:cs typeface="Arial" pitchFamily="34" charset="0"/>
              </a:rPr>
              <a:t>Beyond static biomarkers—The activity of signalling networks as an alternate biomarker?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sz="1600" i="1" dirty="0">
                <a:solidFill>
                  <a:srgbClr val="000000">
                    <a:lumMod val="50000"/>
                    <a:lumOff val="50000"/>
                  </a:srgbClr>
                </a:solidFill>
                <a:cs typeface="Arial" pitchFamily="34" charset="0"/>
              </a:rPr>
              <a:t>Fey et al., </a:t>
            </a:r>
            <a:r>
              <a:rPr lang="pt-BR" sz="1600" i="1" dirty="0" err="1">
                <a:solidFill>
                  <a:srgbClr val="000000">
                    <a:lumMod val="50000"/>
                    <a:lumOff val="50000"/>
                  </a:srgbClr>
                </a:solidFill>
                <a:cs typeface="Arial" pitchFamily="34" charset="0"/>
              </a:rPr>
              <a:t>Sci</a:t>
            </a:r>
            <a:r>
              <a:rPr lang="pt-BR" sz="1600" i="1" dirty="0">
                <a:solidFill>
                  <a:srgbClr val="000000">
                    <a:lumMod val="50000"/>
                    <a:lumOff val="50000"/>
                  </a:srgbClr>
                </a:solidFill>
                <a:cs typeface="Arial" pitchFamily="34" charset="0"/>
              </a:rPr>
              <a:t>. </a:t>
            </a:r>
            <a:r>
              <a:rPr lang="pt-BR" sz="1600" i="1" dirty="0" err="1">
                <a:solidFill>
                  <a:srgbClr val="000000">
                    <a:lumMod val="50000"/>
                    <a:lumOff val="50000"/>
                  </a:srgbClr>
                </a:solidFill>
                <a:cs typeface="Arial" pitchFamily="34" charset="0"/>
              </a:rPr>
              <a:t>Signal</a:t>
            </a:r>
            <a:r>
              <a:rPr lang="pt-BR" sz="1600" i="1" dirty="0">
                <a:solidFill>
                  <a:srgbClr val="000000">
                    <a:lumMod val="50000"/>
                    <a:lumOff val="50000"/>
                  </a:srgbClr>
                </a:solidFill>
                <a:cs typeface="Arial" pitchFamily="34" charset="0"/>
              </a:rPr>
              <a:t>. 8, ra130 (2015).</a:t>
            </a:r>
            <a:endParaRPr lang="en-US" sz="1600" i="1" dirty="0">
              <a:solidFill>
                <a:srgbClr val="000000">
                  <a:lumMod val="50000"/>
                  <a:lumOff val="50000"/>
                </a:srgbClr>
              </a:solidFill>
              <a:cs typeface="Arial" pitchFamily="34" charset="0"/>
            </a:endParaRPr>
          </a:p>
        </p:txBody>
      </p:sp>
      <p:sp>
        <p:nvSpPr>
          <p:cNvPr id="13" name="3 CuadroTexto">
            <a:extLst>
              <a:ext uri="{FF2B5EF4-FFF2-40B4-BE49-F238E27FC236}">
                <a16:creationId xmlns:a16="http://schemas.microsoft.com/office/drawing/2014/main" id="{E003624B-F5BB-4CCE-8A4F-662F594B9370}"/>
              </a:ext>
            </a:extLst>
          </p:cNvPr>
          <p:cNvSpPr txBox="1"/>
          <p:nvPr/>
        </p:nvSpPr>
        <p:spPr>
          <a:xfrm>
            <a:off x="4987829" y="3736161"/>
            <a:ext cx="41561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6600FF"/>
                </a:solidFill>
                <a:cs typeface="Arial" pitchFamily="34" charset="0"/>
              </a:rPr>
              <a:t>Inability of JNK activation (that mediates apoptosis) is associated to bad prognostic, irrespective of </a:t>
            </a:r>
            <a:r>
              <a:rPr lang="en-US" sz="1400" i="1" dirty="0">
                <a:solidFill>
                  <a:srgbClr val="6600FF"/>
                </a:solidFill>
                <a:cs typeface="Arial" pitchFamily="34" charset="0"/>
              </a:rPr>
              <a:t>MYCN</a:t>
            </a:r>
            <a:r>
              <a:rPr lang="en-US" sz="1400" dirty="0">
                <a:solidFill>
                  <a:srgbClr val="6600FF"/>
                </a:solidFill>
                <a:cs typeface="Arial" pitchFamily="34" charset="0"/>
              </a:rPr>
              <a:t> amplification status. </a:t>
            </a:r>
            <a:r>
              <a:rPr lang="en-US" sz="1400" b="1" dirty="0">
                <a:solidFill>
                  <a:srgbClr val="6600FF"/>
                </a:solidFill>
                <a:cs typeface="Arial" pitchFamily="34" charset="0"/>
              </a:rPr>
              <a:t>JNK activity </a:t>
            </a:r>
            <a:r>
              <a:rPr lang="en-US" sz="1400" dirty="0">
                <a:solidFill>
                  <a:srgbClr val="6600FF"/>
                </a:solidFill>
                <a:cs typeface="Arial" pitchFamily="34" charset="0"/>
              </a:rPr>
              <a:t>was more </a:t>
            </a:r>
            <a:r>
              <a:rPr lang="en-US" sz="1400" b="1" dirty="0">
                <a:solidFill>
                  <a:srgbClr val="6600FF"/>
                </a:solidFill>
                <a:cs typeface="Arial" pitchFamily="34" charset="0"/>
              </a:rPr>
              <a:t>associated</a:t>
            </a:r>
            <a:r>
              <a:rPr lang="en-US" sz="1400" dirty="0">
                <a:solidFill>
                  <a:srgbClr val="6600FF"/>
                </a:solidFill>
                <a:cs typeface="Arial" pitchFamily="34" charset="0"/>
              </a:rPr>
              <a:t> to </a:t>
            </a:r>
            <a:r>
              <a:rPr lang="en-US" sz="1400" b="1" dirty="0">
                <a:solidFill>
                  <a:srgbClr val="6600FF"/>
                </a:solidFill>
                <a:cs typeface="Arial" pitchFamily="34" charset="0"/>
              </a:rPr>
              <a:t>survival</a:t>
            </a:r>
            <a:r>
              <a:rPr lang="en-US" sz="1400" dirty="0">
                <a:solidFill>
                  <a:srgbClr val="6600FF"/>
                </a:solidFill>
                <a:cs typeface="Arial" pitchFamily="34" charset="0"/>
              </a:rPr>
              <a:t> than any component gene</a:t>
            </a:r>
          </a:p>
        </p:txBody>
      </p:sp>
      <p:sp>
        <p:nvSpPr>
          <p:cNvPr id="14" name="5 CuadroTexto">
            <a:extLst>
              <a:ext uri="{FF2B5EF4-FFF2-40B4-BE49-F238E27FC236}">
                <a16:creationId xmlns:a16="http://schemas.microsoft.com/office/drawing/2014/main" id="{06902DDA-A739-4ADB-B678-7CA594D60BAF}"/>
              </a:ext>
            </a:extLst>
          </p:cNvPr>
          <p:cNvSpPr txBox="1"/>
          <p:nvPr/>
        </p:nvSpPr>
        <p:spPr>
          <a:xfrm>
            <a:off x="5596500" y="4714399"/>
            <a:ext cx="2938829" cy="369332"/>
          </a:xfrm>
          <a:prstGeom prst="rect">
            <a:avLst/>
          </a:prstGeom>
          <a:solidFill>
            <a:srgbClr val="FFFF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cs typeface="Arial" pitchFamily="34" charset="0"/>
              </a:rPr>
              <a:t>Construct: activity inferred</a:t>
            </a:r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AED0FD32-4003-4009-9894-E07DE4A8F3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Multigenic biomarkers: towards mechanistic biomarkers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6457328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1">
            <a:extLst>
              <a:ext uri="{FF2B5EF4-FFF2-40B4-BE49-F238E27FC236}">
                <a16:creationId xmlns:a16="http://schemas.microsoft.com/office/drawing/2014/main" id="{22D102E4-CB71-4990-9BCA-700E0DD9B5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5313" y="2155978"/>
            <a:ext cx="1792153" cy="12311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2 CuadroTexto">
            <a:extLst>
              <a:ext uri="{FF2B5EF4-FFF2-40B4-BE49-F238E27FC236}">
                <a16:creationId xmlns:a16="http://schemas.microsoft.com/office/drawing/2014/main" id="{E6633BFB-1AD5-4483-9447-4696AD6A7BB1}"/>
              </a:ext>
            </a:extLst>
          </p:cNvPr>
          <p:cNvSpPr txBox="1"/>
          <p:nvPr/>
        </p:nvSpPr>
        <p:spPr>
          <a:xfrm>
            <a:off x="6105755" y="1140111"/>
            <a:ext cx="23762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</a:rPr>
              <a:t>disease-maps.org/</a:t>
            </a:r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545ABCD9-6A70-44B0-9DE6-9CF6908F12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705" y="1504308"/>
            <a:ext cx="2285154" cy="17653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>
            <a:extLst>
              <a:ext uri="{FF2B5EF4-FFF2-40B4-BE49-F238E27FC236}">
                <a16:creationId xmlns:a16="http://schemas.microsoft.com/office/drawing/2014/main" id="{9179F8ED-4E27-4E5F-A467-73D633486D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33" y="887147"/>
            <a:ext cx="1656249" cy="11830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3 CuadroTexto">
            <a:extLst>
              <a:ext uri="{FF2B5EF4-FFF2-40B4-BE49-F238E27FC236}">
                <a16:creationId xmlns:a16="http://schemas.microsoft.com/office/drawing/2014/main" id="{CEC75C1C-1843-40CA-8266-E0B16159FC6B}"/>
              </a:ext>
            </a:extLst>
          </p:cNvPr>
          <p:cNvSpPr txBox="1"/>
          <p:nvPr/>
        </p:nvSpPr>
        <p:spPr>
          <a:xfrm>
            <a:off x="1730439" y="1283533"/>
            <a:ext cx="22311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</a:rPr>
              <a:t>www.genome.jp/kegg</a:t>
            </a:r>
          </a:p>
        </p:txBody>
      </p:sp>
      <p:pic>
        <p:nvPicPr>
          <p:cNvPr id="9" name="Picture 7">
            <a:extLst>
              <a:ext uri="{FF2B5EF4-FFF2-40B4-BE49-F238E27FC236}">
                <a16:creationId xmlns:a16="http://schemas.microsoft.com/office/drawing/2014/main" id="{04A85CCD-9070-4411-A3B3-03AF0C265B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107" y="3327548"/>
            <a:ext cx="2370894" cy="15187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6">
            <a:extLst>
              <a:ext uri="{FF2B5EF4-FFF2-40B4-BE49-F238E27FC236}">
                <a16:creationId xmlns:a16="http://schemas.microsoft.com/office/drawing/2014/main" id="{0C69AE6F-29AA-42C1-B56C-F5FE5B0030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838" y="3395421"/>
            <a:ext cx="1438275" cy="609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4 CuadroTexto">
            <a:extLst>
              <a:ext uri="{FF2B5EF4-FFF2-40B4-BE49-F238E27FC236}">
                <a16:creationId xmlns:a16="http://schemas.microsoft.com/office/drawing/2014/main" id="{5C70E09E-4C54-4EE1-BD72-47D090CBDED7}"/>
              </a:ext>
            </a:extLst>
          </p:cNvPr>
          <p:cNvSpPr txBox="1"/>
          <p:nvPr/>
        </p:nvSpPr>
        <p:spPr>
          <a:xfrm>
            <a:off x="55133" y="4005021"/>
            <a:ext cx="20882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</a:rPr>
              <a:t>reactome.org</a:t>
            </a:r>
          </a:p>
        </p:txBody>
      </p:sp>
      <p:sp>
        <p:nvSpPr>
          <p:cNvPr id="12" name="5 CuadroTexto">
            <a:extLst>
              <a:ext uri="{FF2B5EF4-FFF2-40B4-BE49-F238E27FC236}">
                <a16:creationId xmlns:a16="http://schemas.microsoft.com/office/drawing/2014/main" id="{F8B28871-D6F8-4E45-95A0-F2FF986E17DE}"/>
              </a:ext>
            </a:extLst>
          </p:cNvPr>
          <p:cNvSpPr txBox="1"/>
          <p:nvPr/>
        </p:nvSpPr>
        <p:spPr>
          <a:xfrm>
            <a:off x="7120961" y="4268554"/>
            <a:ext cx="23762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</a:rPr>
              <a:t>www.wikipathways.org/</a:t>
            </a:r>
          </a:p>
        </p:txBody>
      </p:sp>
      <p:pic>
        <p:nvPicPr>
          <p:cNvPr id="13" name="Picture 8">
            <a:extLst>
              <a:ext uri="{FF2B5EF4-FFF2-40B4-BE49-F238E27FC236}">
                <a16:creationId xmlns:a16="http://schemas.microsoft.com/office/drawing/2014/main" id="{66A00834-0BA6-4294-9464-FBB2CAD749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6981" y="3876953"/>
            <a:ext cx="1758774" cy="12226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0">
            <a:extLst>
              <a:ext uri="{FF2B5EF4-FFF2-40B4-BE49-F238E27FC236}">
                <a16:creationId xmlns:a16="http://schemas.microsoft.com/office/drawing/2014/main" id="{390DC83A-BAB1-4F18-B451-F74E2D6EBE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6825" y="3922838"/>
            <a:ext cx="1224136" cy="11192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4">
            <a:extLst>
              <a:ext uri="{FF2B5EF4-FFF2-40B4-BE49-F238E27FC236}">
                <a16:creationId xmlns:a16="http://schemas.microsoft.com/office/drawing/2014/main" id="{55CADAA9-7E9F-4A40-BBF4-09111B520A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7200" y="1485594"/>
            <a:ext cx="1530162" cy="13407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3">
            <a:extLst>
              <a:ext uri="{FF2B5EF4-FFF2-40B4-BE49-F238E27FC236}">
                <a16:creationId xmlns:a16="http://schemas.microsoft.com/office/drawing/2014/main" id="{FCBFF7C5-0ED5-4D10-8C0A-D94DBFE42B8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09" r="53111"/>
          <a:stretch/>
        </p:blipFill>
        <p:spPr bwMode="auto">
          <a:xfrm>
            <a:off x="4197675" y="1230103"/>
            <a:ext cx="1802087" cy="13987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17 CuadroTexto">
            <a:extLst>
              <a:ext uri="{FF2B5EF4-FFF2-40B4-BE49-F238E27FC236}">
                <a16:creationId xmlns:a16="http://schemas.microsoft.com/office/drawing/2014/main" id="{9ACD6B53-9EE7-43E3-A1EC-A1AB9952BD21}"/>
              </a:ext>
            </a:extLst>
          </p:cNvPr>
          <p:cNvSpPr txBox="1"/>
          <p:nvPr/>
        </p:nvSpPr>
        <p:spPr>
          <a:xfrm>
            <a:off x="4197675" y="2628888"/>
            <a:ext cx="16190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Calibri"/>
              </a:rPr>
              <a:t>Oncogenesis</a:t>
            </a:r>
          </a:p>
        </p:txBody>
      </p:sp>
      <p:sp>
        <p:nvSpPr>
          <p:cNvPr id="18" name="18 CuadroTexto">
            <a:extLst>
              <a:ext uri="{FF2B5EF4-FFF2-40B4-BE49-F238E27FC236}">
                <a16:creationId xmlns:a16="http://schemas.microsoft.com/office/drawing/2014/main" id="{70E81F06-8010-469E-A60E-685A3433D574}"/>
              </a:ext>
            </a:extLst>
          </p:cNvPr>
          <p:cNvSpPr txBox="1"/>
          <p:nvPr/>
        </p:nvSpPr>
        <p:spPr>
          <a:xfrm>
            <a:off x="6012623" y="2826362"/>
            <a:ext cx="14910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Calibri"/>
              </a:rPr>
              <a:t>Alzheimer</a:t>
            </a:r>
          </a:p>
        </p:txBody>
      </p:sp>
      <p:sp>
        <p:nvSpPr>
          <p:cNvPr id="19" name="19 CuadroTexto">
            <a:extLst>
              <a:ext uri="{FF2B5EF4-FFF2-40B4-BE49-F238E27FC236}">
                <a16:creationId xmlns:a16="http://schemas.microsoft.com/office/drawing/2014/main" id="{B56E4FF9-8F16-4837-89B3-B02293F48ED8}"/>
              </a:ext>
            </a:extLst>
          </p:cNvPr>
          <p:cNvSpPr txBox="1"/>
          <p:nvPr/>
        </p:nvSpPr>
        <p:spPr>
          <a:xfrm>
            <a:off x="4665595" y="3186877"/>
            <a:ext cx="25091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Calibri"/>
              </a:rPr>
              <a:t>More disease maps…</a:t>
            </a:r>
          </a:p>
        </p:txBody>
      </p:sp>
      <p:cxnSp>
        <p:nvCxnSpPr>
          <p:cNvPr id="20" name="7 Conector angular">
            <a:extLst>
              <a:ext uri="{FF2B5EF4-FFF2-40B4-BE49-F238E27FC236}">
                <a16:creationId xmlns:a16="http://schemas.microsoft.com/office/drawing/2014/main" id="{BF0BC142-E231-492F-809B-B3914980E73A}"/>
              </a:ext>
            </a:extLst>
          </p:cNvPr>
          <p:cNvCxnSpPr/>
          <p:nvPr/>
        </p:nvCxnSpPr>
        <p:spPr>
          <a:xfrm>
            <a:off x="4160415" y="1196708"/>
            <a:ext cx="4825660" cy="2623647"/>
          </a:xfrm>
          <a:prstGeom prst="bentConnector3">
            <a:avLst>
              <a:gd name="adj1" fmla="val -456"/>
            </a:avLst>
          </a:prstGeom>
          <a:ln w="762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26 CuadroTexto">
            <a:extLst>
              <a:ext uri="{FF2B5EF4-FFF2-40B4-BE49-F238E27FC236}">
                <a16:creationId xmlns:a16="http://schemas.microsoft.com/office/drawing/2014/main" id="{20199F12-3CE2-4BCA-AD53-5C508287CAE0}"/>
              </a:ext>
            </a:extLst>
          </p:cNvPr>
          <p:cNvSpPr txBox="1"/>
          <p:nvPr/>
        </p:nvSpPr>
        <p:spPr>
          <a:xfrm>
            <a:off x="7576473" y="3382727"/>
            <a:ext cx="14910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Calibri"/>
              </a:rPr>
              <a:t>Parkinson</a:t>
            </a: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2FE77AF1-26A0-44AC-BBB7-5B5B8104C0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30563"/>
            <a:ext cx="8229600" cy="857250"/>
          </a:xfrm>
        </p:spPr>
        <p:txBody>
          <a:bodyPr>
            <a:normAutofit fontScale="90000"/>
          </a:bodyPr>
          <a:lstStyle/>
          <a:p>
            <a:r>
              <a:rPr lang="en-US" dirty="0"/>
              <a:t>Defining the disease map.</a:t>
            </a:r>
            <a:br>
              <a:rPr lang="en-US" dirty="0"/>
            </a:br>
            <a:r>
              <a:rPr lang="en-US" dirty="0"/>
              <a:t>Pathways: maps of cell activity 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5697738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5B858C0-E72A-468D-BDB6-6A103A66F6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2148" y="1411196"/>
            <a:ext cx="3665312" cy="27205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11 CuadroTexto">
            <a:extLst>
              <a:ext uri="{FF2B5EF4-FFF2-40B4-BE49-F238E27FC236}">
                <a16:creationId xmlns:a16="http://schemas.microsoft.com/office/drawing/2014/main" id="{3111CBA5-0520-45AC-B7AD-172DB5547EFB}"/>
              </a:ext>
            </a:extLst>
          </p:cNvPr>
          <p:cNvSpPr txBox="1"/>
          <p:nvPr/>
        </p:nvSpPr>
        <p:spPr>
          <a:xfrm>
            <a:off x="5840469" y="1348642"/>
            <a:ext cx="2262857" cy="1338828"/>
          </a:xfrm>
          <a:prstGeom prst="rect">
            <a:avLst/>
          </a:prstGeom>
          <a:solidFill>
            <a:srgbClr val="FFFFFF"/>
          </a:solidFill>
          <a:ln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350" b="1" dirty="0">
                <a:solidFill>
                  <a:srgbClr val="000000"/>
                </a:solidFill>
                <a:cs typeface="Arial" pitchFamily="34" charset="0"/>
              </a:rPr>
              <a:t>Enrichment methods (pathway-level)</a:t>
            </a:r>
            <a:r>
              <a:rPr lang="en-US" sz="1350" dirty="0">
                <a:solidFill>
                  <a:srgbClr val="000000"/>
                </a:solidFill>
                <a:cs typeface="Arial" pitchFamily="34" charset="0"/>
              </a:rPr>
              <a:t>: Different and often opposite cell behaviors are triggered by the same </a:t>
            </a:r>
            <a:r>
              <a:rPr lang="en-US" sz="1350" b="1" dirty="0">
                <a:solidFill>
                  <a:srgbClr val="000000"/>
                </a:solidFill>
                <a:cs typeface="Arial" pitchFamily="34" charset="0"/>
              </a:rPr>
              <a:t>pathway</a:t>
            </a:r>
            <a:r>
              <a:rPr lang="en-US" sz="1350" dirty="0">
                <a:solidFill>
                  <a:srgbClr val="000000"/>
                </a:solidFill>
                <a:cs typeface="Arial" pitchFamily="34" charset="0"/>
              </a:rPr>
              <a:t>.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350" dirty="0">
                <a:solidFill>
                  <a:srgbClr val="000000"/>
                </a:solidFill>
                <a:cs typeface="Arial" pitchFamily="34" charset="0"/>
              </a:rPr>
              <a:t>E.g.: death and survival</a:t>
            </a:r>
          </a:p>
        </p:txBody>
      </p:sp>
      <p:sp>
        <p:nvSpPr>
          <p:cNvPr id="6" name="14 CuadroTexto">
            <a:extLst>
              <a:ext uri="{FF2B5EF4-FFF2-40B4-BE49-F238E27FC236}">
                <a16:creationId xmlns:a16="http://schemas.microsoft.com/office/drawing/2014/main" id="{82A37034-E6C2-4F2D-83E3-8791BDB887F5}"/>
              </a:ext>
            </a:extLst>
          </p:cNvPr>
          <p:cNvSpPr txBox="1"/>
          <p:nvPr/>
        </p:nvSpPr>
        <p:spPr>
          <a:xfrm>
            <a:off x="1087472" y="4247597"/>
            <a:ext cx="4320480" cy="507831"/>
          </a:xfrm>
          <a:prstGeom prst="rect">
            <a:avLst/>
          </a:prstGeom>
          <a:solidFill>
            <a:srgbClr val="FFFFFF"/>
          </a:solidFill>
          <a:ln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s-ES"/>
            </a:defPPr>
            <a:lvl1pPr>
              <a:defRPr b="1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350" dirty="0">
                <a:solidFill>
                  <a:srgbClr val="000000"/>
                </a:solidFill>
                <a:cs typeface="Arial" pitchFamily="34" charset="0"/>
              </a:rPr>
              <a:t>Gene level: </a:t>
            </a:r>
            <a:r>
              <a:rPr lang="en-US" sz="1350" b="0" dirty="0">
                <a:solidFill>
                  <a:srgbClr val="000000"/>
                </a:solidFill>
                <a:cs typeface="Arial" pitchFamily="34" charset="0"/>
              </a:rPr>
              <a:t>The same gene can trigger different (and often opposite) responses, depending on the stimulus</a:t>
            </a:r>
          </a:p>
        </p:txBody>
      </p:sp>
      <p:sp>
        <p:nvSpPr>
          <p:cNvPr id="7" name="17 Flecha arriba">
            <a:extLst>
              <a:ext uri="{FF2B5EF4-FFF2-40B4-BE49-F238E27FC236}">
                <a16:creationId xmlns:a16="http://schemas.microsoft.com/office/drawing/2014/main" id="{4A407D31-7A08-4F8A-B486-E3C6A1DB1D4B}"/>
              </a:ext>
            </a:extLst>
          </p:cNvPr>
          <p:cNvSpPr/>
          <p:nvPr/>
        </p:nvSpPr>
        <p:spPr>
          <a:xfrm>
            <a:off x="3205572" y="3946826"/>
            <a:ext cx="70793" cy="27003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8" name="18 Flecha izquierda">
            <a:extLst>
              <a:ext uri="{FF2B5EF4-FFF2-40B4-BE49-F238E27FC236}">
                <a16:creationId xmlns:a16="http://schemas.microsoft.com/office/drawing/2014/main" id="{97B5DC35-3FFB-4E57-8BE4-ED82E4CF124B}"/>
              </a:ext>
            </a:extLst>
          </p:cNvPr>
          <p:cNvSpPr/>
          <p:nvPr/>
        </p:nvSpPr>
        <p:spPr>
          <a:xfrm rot="717549">
            <a:off x="4312229" y="3294454"/>
            <a:ext cx="869491" cy="216024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9" name="19 Flecha izquierda">
            <a:extLst>
              <a:ext uri="{FF2B5EF4-FFF2-40B4-BE49-F238E27FC236}">
                <a16:creationId xmlns:a16="http://schemas.microsoft.com/office/drawing/2014/main" id="{BDB55076-75D3-4000-8DA8-497ADCFC000A}"/>
              </a:ext>
            </a:extLst>
          </p:cNvPr>
          <p:cNvSpPr/>
          <p:nvPr/>
        </p:nvSpPr>
        <p:spPr>
          <a:xfrm>
            <a:off x="4819398" y="2990687"/>
            <a:ext cx="434746" cy="216024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10" name="20 CuadroTexto">
            <a:extLst>
              <a:ext uri="{FF2B5EF4-FFF2-40B4-BE49-F238E27FC236}">
                <a16:creationId xmlns:a16="http://schemas.microsoft.com/office/drawing/2014/main" id="{94AC8C46-196B-437A-A507-BE0317226B53}"/>
              </a:ext>
            </a:extLst>
          </p:cNvPr>
          <p:cNvSpPr txBox="1"/>
          <p:nvPr/>
        </p:nvSpPr>
        <p:spPr>
          <a:xfrm>
            <a:off x="5194665" y="3392900"/>
            <a:ext cx="945105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350" dirty="0">
                <a:solidFill>
                  <a:srgbClr val="000000"/>
                </a:solidFill>
                <a:cs typeface="Arial" pitchFamily="34" charset="0"/>
              </a:rPr>
              <a:t>Survival</a:t>
            </a:r>
          </a:p>
        </p:txBody>
      </p:sp>
      <p:sp>
        <p:nvSpPr>
          <p:cNvPr id="11" name="21 CuadroTexto">
            <a:extLst>
              <a:ext uri="{FF2B5EF4-FFF2-40B4-BE49-F238E27FC236}">
                <a16:creationId xmlns:a16="http://schemas.microsoft.com/office/drawing/2014/main" id="{D028E8F8-CFE1-439C-B365-59D99F95319D}"/>
              </a:ext>
            </a:extLst>
          </p:cNvPr>
          <p:cNvSpPr txBox="1"/>
          <p:nvPr/>
        </p:nvSpPr>
        <p:spPr>
          <a:xfrm>
            <a:off x="5282209" y="2967856"/>
            <a:ext cx="64267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350" dirty="0">
                <a:solidFill>
                  <a:srgbClr val="000000"/>
                </a:solidFill>
                <a:cs typeface="Arial" pitchFamily="34" charset="0"/>
              </a:rPr>
              <a:t>Death</a:t>
            </a:r>
          </a:p>
        </p:txBody>
      </p:sp>
      <p:sp>
        <p:nvSpPr>
          <p:cNvPr id="12" name="3 Flecha derecha">
            <a:extLst>
              <a:ext uri="{FF2B5EF4-FFF2-40B4-BE49-F238E27FC236}">
                <a16:creationId xmlns:a16="http://schemas.microsoft.com/office/drawing/2014/main" id="{F783ED21-0A02-46B4-B1E2-49AC483B8F10}"/>
              </a:ext>
            </a:extLst>
          </p:cNvPr>
          <p:cNvSpPr/>
          <p:nvPr/>
        </p:nvSpPr>
        <p:spPr>
          <a:xfrm>
            <a:off x="2235566" y="1121632"/>
            <a:ext cx="216024" cy="19773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13" name="12 Flecha derecha">
            <a:extLst>
              <a:ext uri="{FF2B5EF4-FFF2-40B4-BE49-F238E27FC236}">
                <a16:creationId xmlns:a16="http://schemas.microsoft.com/office/drawing/2014/main" id="{EED23473-2D53-40E5-97DA-2D3194A07ADC}"/>
              </a:ext>
            </a:extLst>
          </p:cNvPr>
          <p:cNvSpPr/>
          <p:nvPr/>
        </p:nvSpPr>
        <p:spPr>
          <a:xfrm>
            <a:off x="3710612" y="1121632"/>
            <a:ext cx="216024" cy="19773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14" name="4 CuadroTexto">
            <a:extLst>
              <a:ext uri="{FF2B5EF4-FFF2-40B4-BE49-F238E27FC236}">
                <a16:creationId xmlns:a16="http://schemas.microsoft.com/office/drawing/2014/main" id="{230CA8B9-4C1D-4AFA-B7CD-7195D0A97E91}"/>
              </a:ext>
            </a:extLst>
          </p:cNvPr>
          <p:cNvSpPr txBox="1"/>
          <p:nvPr/>
        </p:nvSpPr>
        <p:spPr>
          <a:xfrm>
            <a:off x="5924886" y="2990688"/>
            <a:ext cx="2178440" cy="715581"/>
          </a:xfrm>
          <a:prstGeom prst="rect">
            <a:avLst/>
          </a:prstGeom>
          <a:solidFill>
            <a:srgbClr val="FFFFFF"/>
          </a:solidFill>
          <a:ln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s-ES"/>
            </a:defPPr>
            <a:lvl1pPr>
              <a:defRPr b="1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350" dirty="0">
                <a:solidFill>
                  <a:srgbClr val="000000"/>
                </a:solidFill>
                <a:cs typeface="Arial" pitchFamily="34" charset="0"/>
              </a:rPr>
              <a:t>Sub-pathway (elementary circuit) </a:t>
            </a:r>
            <a:r>
              <a:rPr lang="en-US" sz="1350" b="0" dirty="0">
                <a:solidFill>
                  <a:srgbClr val="000000"/>
                </a:solidFill>
                <a:cs typeface="Arial" pitchFamily="34" charset="0"/>
              </a:rPr>
              <a:t>connects stimulus to response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7C95873F-F612-4FE0-8E01-90CE5EA892BD}"/>
              </a:ext>
            </a:extLst>
          </p:cNvPr>
          <p:cNvSpPr txBox="1"/>
          <p:nvPr/>
        </p:nvSpPr>
        <p:spPr>
          <a:xfrm>
            <a:off x="1591327" y="1061659"/>
            <a:ext cx="3816626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/>
              <a:t>Gene               sub-pathway               pathway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B238CFE2-837A-4769-90C9-DC3D02EB42AB}"/>
              </a:ext>
            </a:extLst>
          </p:cNvPr>
          <p:cNvSpPr txBox="1"/>
          <p:nvPr/>
        </p:nvSpPr>
        <p:spPr>
          <a:xfrm>
            <a:off x="6001913" y="3869373"/>
            <a:ext cx="288366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If certain genes are active (transcriptomics), what parts of the pathway are active (signaling)?</a:t>
            </a:r>
          </a:p>
        </p:txBody>
      </p:sp>
      <p:sp>
        <p:nvSpPr>
          <p:cNvPr id="17" name="Flecha: hacia la izquierda 16">
            <a:extLst>
              <a:ext uri="{FF2B5EF4-FFF2-40B4-BE49-F238E27FC236}">
                <a16:creationId xmlns:a16="http://schemas.microsoft.com/office/drawing/2014/main" id="{F0E8BA02-EBEB-48C9-B589-B28975D3BE60}"/>
              </a:ext>
            </a:extLst>
          </p:cNvPr>
          <p:cNvSpPr/>
          <p:nvPr/>
        </p:nvSpPr>
        <p:spPr>
          <a:xfrm>
            <a:off x="5029201" y="1550215"/>
            <a:ext cx="642677" cy="862775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350"/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3C8B6575-9350-441C-823A-F72E1A6F1A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0059" y="205979"/>
            <a:ext cx="8426741" cy="857250"/>
          </a:xfrm>
        </p:spPr>
        <p:txBody>
          <a:bodyPr>
            <a:normAutofit fontScale="90000"/>
          </a:bodyPr>
          <a:lstStyle/>
          <a:p>
            <a:r>
              <a:rPr lang="en-US" dirty="0"/>
              <a:t>Defining the activity of the disease map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4662652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6361695-949F-4959-8EEB-6749BEDA04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Modeling signaling pathways with signal propagation models</a:t>
            </a:r>
            <a:endParaRPr lang="es-ES" sz="3200" dirty="0"/>
          </a:p>
        </p:txBody>
      </p:sp>
      <p:sp>
        <p:nvSpPr>
          <p:cNvPr id="4" name="6 Flecha abajo">
            <a:extLst>
              <a:ext uri="{FF2B5EF4-FFF2-40B4-BE49-F238E27FC236}">
                <a16:creationId xmlns:a16="http://schemas.microsoft.com/office/drawing/2014/main" id="{1D5CB56E-C1D4-4269-98BD-0F315962AE47}"/>
              </a:ext>
            </a:extLst>
          </p:cNvPr>
          <p:cNvSpPr/>
          <p:nvPr/>
        </p:nvSpPr>
        <p:spPr>
          <a:xfrm>
            <a:off x="2044975" y="2517271"/>
            <a:ext cx="2957606" cy="1327739"/>
          </a:xfrm>
          <a:prstGeom prst="downArrow">
            <a:avLst>
              <a:gd name="adj1" fmla="val 70136"/>
              <a:gd name="adj2" fmla="val 50000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350">
              <a:solidFill>
                <a:prstClr val="white"/>
              </a:solidFill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221804C6-7B82-4E61-9249-327A0DEE4A4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405"/>
          <a:stretch/>
        </p:blipFill>
        <p:spPr bwMode="auto">
          <a:xfrm>
            <a:off x="5152781" y="2245286"/>
            <a:ext cx="3717837" cy="16301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4F50CFC2-2F45-4D45-8E37-B0C8895609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6874" y="3255580"/>
            <a:ext cx="4050506" cy="4417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F745AA40-371C-4FF0-93E5-CE972900BE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2927" y="2571608"/>
            <a:ext cx="1067396" cy="5861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703C27DD-139B-44EC-B0B9-1294A76938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7053" y="2571608"/>
            <a:ext cx="1078064" cy="5968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5">
            <a:extLst>
              <a:ext uri="{FF2B5EF4-FFF2-40B4-BE49-F238E27FC236}">
                <a16:creationId xmlns:a16="http://schemas.microsoft.com/office/drawing/2014/main" id="{F66E6F12-951C-4D0F-98EC-C13BD10026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5185" y="2583306"/>
            <a:ext cx="1067396" cy="5851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6">
            <a:extLst>
              <a:ext uri="{FF2B5EF4-FFF2-40B4-BE49-F238E27FC236}">
                <a16:creationId xmlns:a16="http://schemas.microsoft.com/office/drawing/2014/main" id="{D577D0D2-B986-4A0F-8C2D-245FC51199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9151" y="1268016"/>
            <a:ext cx="4502162" cy="12492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7">
            <a:extLst>
              <a:ext uri="{FF2B5EF4-FFF2-40B4-BE49-F238E27FC236}">
                <a16:creationId xmlns:a16="http://schemas.microsoft.com/office/drawing/2014/main" id="{F2170BDA-E3B4-4B1B-AF65-0BEF011555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6424" y="3925437"/>
            <a:ext cx="4344889" cy="12684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4 CuadroTexto">
            <a:extLst>
              <a:ext uri="{FF2B5EF4-FFF2-40B4-BE49-F238E27FC236}">
                <a16:creationId xmlns:a16="http://schemas.microsoft.com/office/drawing/2014/main" id="{F0113FCA-9A09-4662-A464-424838C2C777}"/>
              </a:ext>
            </a:extLst>
          </p:cNvPr>
          <p:cNvSpPr txBox="1"/>
          <p:nvPr/>
        </p:nvSpPr>
        <p:spPr>
          <a:xfrm>
            <a:off x="6041420" y="1419376"/>
            <a:ext cx="1782198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35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From individual gene expression profiles…</a:t>
            </a:r>
          </a:p>
        </p:txBody>
      </p:sp>
      <p:sp>
        <p:nvSpPr>
          <p:cNvPr id="13" name="5 CuadroTexto">
            <a:extLst>
              <a:ext uri="{FF2B5EF4-FFF2-40B4-BE49-F238E27FC236}">
                <a16:creationId xmlns:a16="http://schemas.microsoft.com/office/drawing/2014/main" id="{332F18B6-534F-4692-BFE9-65A854A38C89}"/>
              </a:ext>
            </a:extLst>
          </p:cNvPr>
          <p:cNvSpPr txBox="1"/>
          <p:nvPr/>
        </p:nvSpPr>
        <p:spPr>
          <a:xfrm>
            <a:off x="6041419" y="4119676"/>
            <a:ext cx="1946243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35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…to profiles of circuit activity (and functional activity)</a:t>
            </a:r>
          </a:p>
        </p:txBody>
      </p:sp>
      <p:sp>
        <p:nvSpPr>
          <p:cNvPr id="14" name="15 CuadroTexto">
            <a:extLst>
              <a:ext uri="{FF2B5EF4-FFF2-40B4-BE49-F238E27FC236}">
                <a16:creationId xmlns:a16="http://schemas.microsoft.com/office/drawing/2014/main" id="{BFFC14AB-5EB7-4331-97D7-AEB30A5550F6}"/>
              </a:ext>
            </a:extLst>
          </p:cNvPr>
          <p:cNvSpPr txBox="1"/>
          <p:nvPr/>
        </p:nvSpPr>
        <p:spPr>
          <a:xfrm>
            <a:off x="1390029" y="2286541"/>
            <a:ext cx="1411031" cy="230729"/>
          </a:xfrm>
          <a:prstGeom prst="rect">
            <a:avLst/>
          </a:prstGeom>
          <a:solidFill>
            <a:srgbClr val="FFC000"/>
          </a:solidFill>
          <a:effectLst>
            <a:outerShdw blurRad="50800" dist="101600" dir="2700000" algn="tl" rotWithShape="0">
              <a:prstClr val="black">
                <a:alpha val="40000"/>
              </a:prstClr>
            </a:outerShdw>
          </a:effectLst>
        </p:spPr>
        <p:txBody>
          <a:bodyPr wrap="square" lIns="68476" tIns="34239" rIns="68476" bIns="34239" rtlCol="0">
            <a:spAutoFit/>
          </a:bodyPr>
          <a:lstStyle>
            <a:defPPr>
              <a:defRPr lang="es-ES"/>
            </a:defPPr>
            <a:lvl1pPr algn="ctr">
              <a:defRPr>
                <a:solidFill>
                  <a:prstClr val="black"/>
                </a:solidFill>
              </a:defRPr>
            </a:lvl1pPr>
          </a:lstStyle>
          <a:p>
            <a:r>
              <a:rPr lang="en-US" sz="1050" dirty="0">
                <a:cs typeface="Arial" pitchFamily="34" charset="0"/>
              </a:rPr>
              <a:t>Two types of activities</a:t>
            </a:r>
          </a:p>
        </p:txBody>
      </p:sp>
    </p:spTree>
    <p:extLst>
      <p:ext uri="{BB962C8B-B14F-4D97-AF65-F5344CB8AC3E}">
        <p14:creationId xmlns:p14="http://schemas.microsoft.com/office/powerpoint/2010/main" val="2942746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7EF41DF-A153-43B8-9EF6-81F88DEB7D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446" y="165847"/>
            <a:ext cx="8569354" cy="857250"/>
          </a:xfrm>
        </p:spPr>
        <p:txBody>
          <a:bodyPr>
            <a:noAutofit/>
          </a:bodyPr>
          <a:lstStyle/>
          <a:p>
            <a:r>
              <a:rPr lang="en-US" sz="3200" dirty="0"/>
              <a:t>Mechanistic models of pathways convey causality</a:t>
            </a:r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9B7C3EE2-9AA5-4BDE-AB28-39BF62B874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9712" y="2162945"/>
            <a:ext cx="3384868" cy="2869685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2 Flecha abajo">
            <a:extLst>
              <a:ext uri="{FF2B5EF4-FFF2-40B4-BE49-F238E27FC236}">
                <a16:creationId xmlns:a16="http://schemas.microsoft.com/office/drawing/2014/main" id="{ACD83A0D-8CEF-4DD8-9028-B0F7A03BD35C}"/>
              </a:ext>
            </a:extLst>
          </p:cNvPr>
          <p:cNvSpPr/>
          <p:nvPr/>
        </p:nvSpPr>
        <p:spPr>
          <a:xfrm>
            <a:off x="8542060" y="4215173"/>
            <a:ext cx="252520" cy="27003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350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5" name="Picture 2" descr="C:\Users\jdopazo\Documents\Manuscritos\00 Enviados\2015 Patiways Metodo Marta\PAAFigure3.tif">
            <a:extLst>
              <a:ext uri="{FF2B5EF4-FFF2-40B4-BE49-F238E27FC236}">
                <a16:creationId xmlns:a16="http://schemas.microsoft.com/office/drawing/2014/main" id="{F728666A-0D52-4532-A836-EDCF57BFA1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 bwMode="auto">
          <a:xfrm>
            <a:off x="6705856" y="2042695"/>
            <a:ext cx="2088724" cy="17924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Imagen 40">
            <a:extLst>
              <a:ext uri="{FF2B5EF4-FFF2-40B4-BE49-F238E27FC236}">
                <a16:creationId xmlns:a16="http://schemas.microsoft.com/office/drawing/2014/main" id="{FDEAF203-2CB5-45AE-9733-37598243DB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32746" y="778041"/>
            <a:ext cx="4070024" cy="1670921"/>
          </a:xfrm>
          <a:prstGeom prst="rect">
            <a:avLst/>
          </a:prstGeom>
        </p:spPr>
      </p:pic>
      <p:pic>
        <p:nvPicPr>
          <p:cNvPr id="42" name="Picture 2" descr="C:\Users\jdopazo\Documents\Manuscritos\00 Enviados\2015 Patiways Metodo Marta\PAAFigure3.tif">
            <a:extLst>
              <a:ext uri="{FF2B5EF4-FFF2-40B4-BE49-F238E27FC236}">
                <a16:creationId xmlns:a16="http://schemas.microsoft.com/office/drawing/2014/main" id="{218972D9-73D4-4402-9528-9E2AB03CD1C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066"/>
          <a:stretch/>
        </p:blipFill>
        <p:spPr bwMode="auto">
          <a:xfrm>
            <a:off x="349421" y="1920691"/>
            <a:ext cx="2754306" cy="31119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Flecha: a la derecha 42">
            <a:extLst>
              <a:ext uri="{FF2B5EF4-FFF2-40B4-BE49-F238E27FC236}">
                <a16:creationId xmlns:a16="http://schemas.microsoft.com/office/drawing/2014/main" id="{9CF9085F-8794-40BB-9DA8-E103503E0C79}"/>
              </a:ext>
            </a:extLst>
          </p:cNvPr>
          <p:cNvSpPr/>
          <p:nvPr/>
        </p:nvSpPr>
        <p:spPr>
          <a:xfrm>
            <a:off x="3406813" y="3095368"/>
            <a:ext cx="1805351" cy="27802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350"/>
          </a:p>
        </p:txBody>
      </p:sp>
      <p:sp>
        <p:nvSpPr>
          <p:cNvPr id="44" name="CuadroTexto 43">
            <a:extLst>
              <a:ext uri="{FF2B5EF4-FFF2-40B4-BE49-F238E27FC236}">
                <a16:creationId xmlns:a16="http://schemas.microsoft.com/office/drawing/2014/main" id="{AD357E43-6004-4E30-8469-4C377B523421}"/>
              </a:ext>
            </a:extLst>
          </p:cNvPr>
          <p:cNvSpPr txBox="1"/>
          <p:nvPr/>
        </p:nvSpPr>
        <p:spPr>
          <a:xfrm>
            <a:off x="6512707" y="1111765"/>
            <a:ext cx="2467566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/>
              <a:t>The functional activity is a predictable consequence of the activity of the genes</a:t>
            </a:r>
          </a:p>
        </p:txBody>
      </p:sp>
      <p:sp>
        <p:nvSpPr>
          <p:cNvPr id="45" name="CuadroTexto 44">
            <a:extLst>
              <a:ext uri="{FF2B5EF4-FFF2-40B4-BE49-F238E27FC236}">
                <a16:creationId xmlns:a16="http://schemas.microsoft.com/office/drawing/2014/main" id="{AD6FCF0E-9489-4A18-80FC-A7522885EE8D}"/>
              </a:ext>
            </a:extLst>
          </p:cNvPr>
          <p:cNvSpPr txBox="1"/>
          <p:nvPr/>
        </p:nvSpPr>
        <p:spPr>
          <a:xfrm>
            <a:off x="3384487" y="3466387"/>
            <a:ext cx="180535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/>
              <a:t>The (inferred) functional activity is more associated to the phenotype tan the activity of any of the involved genes</a:t>
            </a:r>
          </a:p>
        </p:txBody>
      </p:sp>
    </p:spTree>
    <p:extLst>
      <p:ext uri="{BB962C8B-B14F-4D97-AF65-F5344CB8AC3E}">
        <p14:creationId xmlns:p14="http://schemas.microsoft.com/office/powerpoint/2010/main" val="365262857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3076</TotalTime>
  <Words>1369</Words>
  <Application>Microsoft Office PowerPoint</Application>
  <PresentationFormat>Presentación en pantalla (16:9)</PresentationFormat>
  <Paragraphs>150</Paragraphs>
  <Slides>25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25</vt:i4>
      </vt:variant>
    </vt:vector>
  </HeadingPairs>
  <TitlesOfParts>
    <vt:vector size="32" baseType="lpstr">
      <vt:lpstr>MS PGothic</vt:lpstr>
      <vt:lpstr>Arial</vt:lpstr>
      <vt:lpstr>Blackadder ITC</vt:lpstr>
      <vt:lpstr>Calibri</vt:lpstr>
      <vt:lpstr>Calibri Light</vt:lpstr>
      <vt:lpstr>ヒラギノ角ゴ Pro W3</vt:lpstr>
      <vt:lpstr>Office Theme</vt:lpstr>
      <vt:lpstr>Learning biology from the data with interpretable machine learning Interpretability in Artificial Intelligence  1-6 May 2022, BIRS, Canada</vt:lpstr>
      <vt:lpstr>AI applications in health</vt:lpstr>
      <vt:lpstr>Biomarkers as proxies of phenotypes</vt:lpstr>
      <vt:lpstr>While most biomarkers are single gene variants, most human genetic diseases have a modular nature</vt:lpstr>
      <vt:lpstr>Multigenic biomarkers: towards mechanistic biomarkers</vt:lpstr>
      <vt:lpstr>Defining the disease map. Pathways: maps of cell activity </vt:lpstr>
      <vt:lpstr>Defining the activity of the disease map</vt:lpstr>
      <vt:lpstr>Modeling signaling pathways with signal propagation models</vt:lpstr>
      <vt:lpstr>Mechanistic models of pathways convey causality</vt:lpstr>
      <vt:lpstr>Mechanistic models explain molecular mechanisms of disease</vt:lpstr>
      <vt:lpstr>Mechanistic models predict the effect of interventions</vt:lpstr>
      <vt:lpstr>Gene circuitry can be integrated in NN architectures </vt:lpstr>
      <vt:lpstr>Terra incognita: beyond the modellable part of the genome</vt:lpstr>
      <vt:lpstr>The generation of biological knowledge is a slow process</vt:lpstr>
      <vt:lpstr>But… would it be possible to use machine learning to generate biological knowledge from data? </vt:lpstr>
      <vt:lpstr>Systematic drug repurposing in SARS-CoV-2 with machine learning and mechanistic models</vt:lpstr>
      <vt:lpstr>The COVID-19 disease map community</vt:lpstr>
      <vt:lpstr>Machine learning to find potential causal relationships</vt:lpstr>
      <vt:lpstr>Relevance: impact of potential therapeutic targets over the COVID-19 disease map </vt:lpstr>
      <vt:lpstr>The COVID-19 druggable space</vt:lpstr>
      <vt:lpstr>Model of patient disease + RWD = RWE</vt:lpstr>
      <vt:lpstr>An example with the protective effect of vitamin-D over COVID-19 patient mortality</vt:lpstr>
      <vt:lpstr>Moreover: RWE validated the protective effect of prioritized drugs against COVID-19</vt:lpstr>
      <vt:lpstr>Whole cycle from the hypothesis to the validation: data science with no experiments</vt:lpstr>
      <vt:lpstr>Clinical Bioinformatics Area, Fundación Progreso y Salud, Hospital Virgen del Rocío, Sevilla, Spain; Computational Systems Medicine, IBIS, Sevilla, Spain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Lorum Vetris Dr. Lorum veteris</dc:title>
  <dc:subject/>
  <dc:creator>alx</dc:creator>
  <cp:keywords/>
  <dc:description/>
  <cp:lastModifiedBy>Joaquin Dopazo</cp:lastModifiedBy>
  <cp:revision>62</cp:revision>
  <dcterms:created xsi:type="dcterms:W3CDTF">2016-11-15T17:51:37Z</dcterms:created>
  <dcterms:modified xsi:type="dcterms:W3CDTF">2022-05-04T15:03:04Z</dcterms:modified>
  <cp:category/>
</cp:coreProperties>
</file>