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591" r:id="rId3"/>
    <p:sldId id="572" r:id="rId4"/>
    <p:sldId id="352" r:id="rId5"/>
    <p:sldId id="729" r:id="rId6"/>
    <p:sldId id="733" r:id="rId7"/>
    <p:sldId id="565" r:id="rId8"/>
    <p:sldId id="353" r:id="rId9"/>
    <p:sldId id="355" r:id="rId10"/>
    <p:sldId id="574" r:id="rId11"/>
    <p:sldId id="356" r:id="rId12"/>
    <p:sldId id="7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7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83F5B-AB9A-4746-B066-A36A09C8A6F3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3EF3E-90B9-FA40-A1C0-3FDAB967F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7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4E5C3-D041-418F-9AF0-FB85816E943C}" type="slidenum">
              <a:rPr lang="en-US" smtClean="0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8500"/>
            <a:ext cx="6122988" cy="3444875"/>
          </a:xfrm>
          <a:ln w="12700" cap="flat">
            <a:solidFill>
              <a:schemeClr val="tx1"/>
            </a:solidFill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8137"/>
          </a:xfrm>
          <a:noFill/>
          <a:ln/>
        </p:spPr>
        <p:txBody>
          <a:bodyPr lIns="92939" tIns="46470" rIns="92939" bIns="46470"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55667-49CE-50E7-0C92-387EADA12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AC54D-6B7C-1D73-F6D0-5610D681D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C2274-8434-7810-6C4C-6B288947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F81B2-9FDF-37F5-7A76-DEC55C78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249BA-F719-1EAB-42A0-24404BF4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9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8FB6-C4FE-3318-6BE9-8353464F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7F53B-90C0-7D4C-279C-E04BC1619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2E856-6442-CB4B-44D6-53C0348B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FEBD6-9473-353B-F724-228AD625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BF121-077F-0B66-8275-6E92C5E3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7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9AEE8-956E-1EE0-C3E3-0FEE7F816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8C68-5163-8150-AAC3-DA715A7A5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7FAEF-7B67-F40F-CDC3-E9887B50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F901A-2717-F18B-B30D-A7C2A828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A8478-44CA-A29A-A748-C84F7E1B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1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D9C6-9488-8BBF-B8B1-4773FEC03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62AF-69D6-D9FE-D5C6-09D0B6D02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EDC7C-B547-B67C-8463-4CE3B95B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6EBAA-E694-F22E-4ADA-0F2180B0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3BAAB-8D11-3AF5-20E0-E66A2317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81CB-BC1B-20BC-6F64-3CEF94567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4EB6E-D699-A982-609A-E8823BC8D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87D97-8E9B-5FEA-3FDE-AB6951AB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5C6DC-A8B1-198A-1A5D-ACC4B8DA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4031C-3465-0686-BB27-962D65C7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FA85-144A-D8D1-3A93-9E5765C4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E532-C151-D3CF-14F4-53F1E6F33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14843-1058-326C-B493-54B25FFF2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876F3-BD97-61D3-B92E-4220C330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755E6-7696-C949-1603-FBD45BFC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7488A-97E5-60DE-FC1A-294123CE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382E1-75D6-348A-74A6-861C05F0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6EACD-1C02-A712-CD68-FC801D24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2061D-2624-C836-F423-3F1B291B6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F9719-0A29-78C5-BC8C-3E1723DE0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B40C54-2945-E47E-F171-A00783F30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D093E-452A-F323-B46E-92AB2675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F880C-5FC0-7491-3666-A1625452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7EC25-B89A-1C22-C044-FBC8B023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BA63-3363-BDF5-1B42-ECABE627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C662F-9DEC-4FF6-7F00-CE67582A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16873-5706-005F-CB69-3E38798D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68C30-6A0E-FC31-5D22-B6F24C17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A12A0-EF2D-F35C-52FD-C4E3A418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FBF6B-DC7B-9583-22C8-B7B81676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1162B-7FB8-1A98-F063-BCFC1036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BCC6-36DE-E652-5EAD-DD6B3B07C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E4A8-8709-8BBE-7B8B-5D5A4B90D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9580F-F7C9-E450-274A-0935C52A3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B8828-508F-B6E0-C5EA-74FFE4BEF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D0460-5A22-418C-123D-38851470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CED96-7B81-865B-24D2-74C80B03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C8E5-AFE5-8571-D500-D46F12866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6D91F2-9B53-C261-578D-10005D040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DF8EE-81A5-3881-F03C-6304C3B9D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8B611-55B4-DD8B-4D70-0BAB30C3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24472-653D-8C02-F468-1992AE3E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6406D-0668-77B9-61B8-C1FDC7FA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4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9F3F8-EAB5-FC25-7B0A-AEE08619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6DE1C-F03B-538F-3DC4-B80897D8D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8349F-817C-709F-1145-B67BFB885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43006-93D1-FC4B-8323-263789598B2E}" type="datetimeFigureOut">
              <a:rPr lang="en-US" smtClean="0"/>
              <a:t>6/9/22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CE6BE-C690-2E4B-71D5-56FC20069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C1402-30FB-C75D-98AC-205984010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3821-C89C-8341-87C6-085D63059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8A0D-3990-5F47-9136-B23DDD2CD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Beta-Cell Modeling Vignette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1C218-198D-1853-CE8A-CD5054743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Artie Sherman</a:t>
            </a:r>
            <a:br>
              <a:rPr lang="en-US" dirty="0"/>
            </a:br>
            <a:r>
              <a:rPr lang="en-US" dirty="0"/>
              <a:t>NIH/NIDDK</a:t>
            </a:r>
          </a:p>
          <a:p>
            <a:r>
              <a:rPr lang="en-US" dirty="0"/>
              <a:t>Laboratory of Biological Modeling</a:t>
            </a:r>
          </a:p>
        </p:txBody>
      </p:sp>
    </p:spTree>
    <p:extLst>
      <p:ext uri="{BB962C8B-B14F-4D97-AF65-F5344CB8AC3E}">
        <p14:creationId xmlns:p14="http://schemas.microsoft.com/office/powerpoint/2010/main" val="1800657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Resolve by Adding Endoplasmic Reticulum</a:t>
            </a:r>
            <a:endParaRPr lang="en-US" baseline="30000" dirty="0">
              <a:solidFill>
                <a:srgbClr val="002060"/>
              </a:solidFill>
            </a:endParaRPr>
          </a:p>
        </p:txBody>
      </p:sp>
      <p:sp>
        <p:nvSpPr>
          <p:cNvPr id="59395" name="Oval 5"/>
          <p:cNvSpPr>
            <a:spLocks noChangeArrowheads="1"/>
          </p:cNvSpPr>
          <p:nvPr/>
        </p:nvSpPr>
        <p:spPr bwMode="auto">
          <a:xfrm>
            <a:off x="3657600" y="2362200"/>
            <a:ext cx="4953000" cy="403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ER</a:t>
            </a:r>
          </a:p>
        </p:txBody>
      </p:sp>
      <p:sp>
        <p:nvSpPr>
          <p:cNvPr id="59396" name="Oval 6"/>
          <p:cNvSpPr>
            <a:spLocks noChangeArrowheads="1"/>
          </p:cNvSpPr>
          <p:nvPr/>
        </p:nvSpPr>
        <p:spPr bwMode="auto">
          <a:xfrm>
            <a:off x="5334000" y="3657600"/>
            <a:ext cx="18288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Endoplasmic</a:t>
            </a:r>
            <a:br>
              <a:rPr lang="en-US"/>
            </a:br>
            <a:r>
              <a:rPr lang="en-US"/>
              <a:t>Reticulum</a:t>
            </a:r>
          </a:p>
        </p:txBody>
      </p:sp>
      <p:sp>
        <p:nvSpPr>
          <p:cNvPr id="59397" name="Text Box 8"/>
          <p:cNvSpPr txBox="1">
            <a:spLocks noChangeArrowheads="1"/>
          </p:cNvSpPr>
          <p:nvPr/>
        </p:nvSpPr>
        <p:spPr bwMode="auto">
          <a:xfrm>
            <a:off x="4708525" y="2781301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Cytoplasm</a:t>
            </a:r>
          </a:p>
        </p:txBody>
      </p:sp>
      <p:sp>
        <p:nvSpPr>
          <p:cNvPr id="59398" name="AutoShape 10"/>
          <p:cNvSpPr>
            <a:spLocks noChangeArrowheads="1"/>
          </p:cNvSpPr>
          <p:nvPr/>
        </p:nvSpPr>
        <p:spPr bwMode="auto">
          <a:xfrm rot="1878502">
            <a:off x="3619500" y="31623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11"/>
          <p:cNvSpPr>
            <a:spLocks noChangeArrowheads="1"/>
          </p:cNvSpPr>
          <p:nvPr/>
        </p:nvSpPr>
        <p:spPr bwMode="auto">
          <a:xfrm rot="-3264540">
            <a:off x="7353300" y="26289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12"/>
          <p:cNvSpPr>
            <a:spLocks noChangeArrowheads="1"/>
          </p:cNvSpPr>
          <p:nvPr/>
        </p:nvSpPr>
        <p:spPr bwMode="auto">
          <a:xfrm rot="2723341">
            <a:off x="5410200" y="3733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AutoShape 13"/>
          <p:cNvSpPr>
            <a:spLocks noChangeArrowheads="1"/>
          </p:cNvSpPr>
          <p:nvPr/>
        </p:nvSpPr>
        <p:spPr bwMode="auto">
          <a:xfrm rot="-3578789">
            <a:off x="6438900" y="36195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Text Box 14"/>
          <p:cNvSpPr txBox="1">
            <a:spLocks noChangeArrowheads="1"/>
          </p:cNvSpPr>
          <p:nvPr/>
        </p:nvSpPr>
        <p:spPr bwMode="auto">
          <a:xfrm>
            <a:off x="3124200" y="2895601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J</a:t>
            </a:r>
            <a:r>
              <a:rPr lang="en-US" sz="2000" baseline="-25000">
                <a:solidFill>
                  <a:srgbClr val="FF3300"/>
                </a:solidFill>
              </a:rPr>
              <a:t>in</a:t>
            </a:r>
          </a:p>
        </p:txBody>
      </p:sp>
      <p:sp>
        <p:nvSpPr>
          <p:cNvPr id="59403" name="Text Box 15"/>
          <p:cNvSpPr txBox="1">
            <a:spLocks noChangeArrowheads="1"/>
          </p:cNvSpPr>
          <p:nvPr/>
        </p:nvSpPr>
        <p:spPr bwMode="auto">
          <a:xfrm>
            <a:off x="7924800" y="2209801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J</a:t>
            </a:r>
            <a:r>
              <a:rPr lang="en-US" sz="2000" baseline="-25000">
                <a:solidFill>
                  <a:srgbClr val="FF3300"/>
                </a:solidFill>
              </a:rPr>
              <a:t>out</a:t>
            </a:r>
          </a:p>
        </p:txBody>
      </p:sp>
      <p:sp>
        <p:nvSpPr>
          <p:cNvPr id="59404" name="Text Box 16"/>
          <p:cNvSpPr txBox="1">
            <a:spLocks noChangeArrowheads="1"/>
          </p:cNvSpPr>
          <p:nvPr/>
        </p:nvSpPr>
        <p:spPr bwMode="auto">
          <a:xfrm>
            <a:off x="4953001" y="3352801"/>
            <a:ext cx="77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J</a:t>
            </a:r>
            <a:r>
              <a:rPr lang="en-US" sz="2000" baseline="-25000">
                <a:solidFill>
                  <a:srgbClr val="FF3300"/>
                </a:solidFill>
              </a:rPr>
              <a:t>in,er</a:t>
            </a:r>
          </a:p>
        </p:txBody>
      </p:sp>
      <p:sp>
        <p:nvSpPr>
          <p:cNvPr id="59405" name="Text Box 17"/>
          <p:cNvSpPr txBox="1">
            <a:spLocks noChangeArrowheads="1"/>
          </p:cNvSpPr>
          <p:nvPr/>
        </p:nvSpPr>
        <p:spPr bwMode="auto">
          <a:xfrm>
            <a:off x="7086601" y="3505201"/>
            <a:ext cx="773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3300"/>
                </a:solidFill>
              </a:rPr>
              <a:t>J</a:t>
            </a:r>
            <a:r>
              <a:rPr lang="en-US" sz="2000" baseline="-25000">
                <a:solidFill>
                  <a:srgbClr val="FF3300"/>
                </a:solidFill>
              </a:rPr>
              <a:t>out,er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75438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962400" y="304801"/>
            <a:ext cx="3513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>
                <a:latin typeface="+mj-lt"/>
              </a:rPr>
              <a:t>Chay</a:t>
            </a:r>
            <a:r>
              <a:rPr lang="en-US" sz="3200" dirty="0">
                <a:latin typeface="+mj-lt"/>
              </a:rPr>
              <a:t>-Keizer with ER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081647-E3E7-B117-E96A-6613BAA32DD8}"/>
              </a:ext>
            </a:extLst>
          </p:cNvPr>
          <p:cNvGrpSpPr/>
          <p:nvPr/>
        </p:nvGrpSpPr>
        <p:grpSpPr>
          <a:xfrm>
            <a:off x="8628646" y="2474555"/>
            <a:ext cx="3563354" cy="3167833"/>
            <a:chOff x="8628646" y="2474555"/>
            <a:chExt cx="3563354" cy="31678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9DAFEB-7E3D-DB3B-64FE-69B459A5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8646" y="3120886"/>
              <a:ext cx="3563354" cy="252150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0B0EC9-B592-AF77-6DEB-583720F8ED5F}"/>
                </a:ext>
              </a:extLst>
            </p:cNvPr>
            <p:cNvSpPr txBox="1"/>
            <p:nvPr/>
          </p:nvSpPr>
          <p:spPr>
            <a:xfrm>
              <a:off x="8628646" y="2474555"/>
              <a:ext cx="356335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Predicted 2004, measured 2011</a:t>
              </a:r>
              <a:br>
                <a:rPr lang="en-US" dirty="0">
                  <a:solidFill>
                    <a:srgbClr val="7030A0"/>
                  </a:solidFill>
                </a:rPr>
              </a:br>
              <a:r>
                <a:rPr lang="en-US" dirty="0" err="1">
                  <a:solidFill>
                    <a:srgbClr val="7030A0"/>
                  </a:solidFill>
                </a:rPr>
                <a:t>Ravier</a:t>
              </a:r>
              <a:r>
                <a:rPr lang="en-US" dirty="0">
                  <a:solidFill>
                    <a:srgbClr val="7030A0"/>
                  </a:solidFill>
                </a:rPr>
                <a:t> et al, Diabetes  60:2533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6356-89E7-0BF7-E21A-58B26383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997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7211F-4F04-76C7-A114-472320B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1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Positive and negative feedback combine for complex dynamics</a:t>
            </a:r>
          </a:p>
          <a:p>
            <a:pPr lvl="1"/>
            <a:r>
              <a:rPr lang="en-US" dirty="0"/>
              <a:t>Threshold</a:t>
            </a:r>
          </a:p>
          <a:p>
            <a:pPr lvl="1"/>
            <a:r>
              <a:rPr lang="en-US" dirty="0" err="1"/>
              <a:t>Bistability</a:t>
            </a:r>
            <a:endParaRPr lang="en-US" dirty="0"/>
          </a:p>
          <a:p>
            <a:pPr lvl="1"/>
            <a:r>
              <a:rPr lang="en-US" dirty="0"/>
              <a:t>Oscillations</a:t>
            </a:r>
          </a:p>
          <a:p>
            <a:r>
              <a:rPr lang="en-US" dirty="0"/>
              <a:t>Slow variables sweep fast variables through a range of quasi-steady states</a:t>
            </a:r>
          </a:p>
          <a:p>
            <a:pPr lvl="1"/>
            <a:r>
              <a:rPr lang="en-US" dirty="0"/>
              <a:t>Bursting</a:t>
            </a:r>
          </a:p>
          <a:p>
            <a:r>
              <a:rPr lang="en-US" dirty="0"/>
              <a:t>Models can be tested by predictions (binary/qualitative)</a:t>
            </a:r>
          </a:p>
          <a:p>
            <a:pPr lvl="1"/>
            <a:r>
              <a:rPr lang="en-US" dirty="0"/>
              <a:t>Cycles of prediction and modification</a:t>
            </a:r>
          </a:p>
          <a:p>
            <a:r>
              <a:rPr lang="en-US" dirty="0"/>
              <a:t>Theory goes beyond fitting data to a coherent matrix into which disparate observations can be explained</a:t>
            </a:r>
          </a:p>
          <a:p>
            <a:r>
              <a:rPr lang="en-US" dirty="0"/>
              <a:t>Guides therapy</a:t>
            </a:r>
          </a:p>
        </p:txBody>
      </p:sp>
    </p:spTree>
    <p:extLst>
      <p:ext uri="{BB962C8B-B14F-4D97-AF65-F5344CB8AC3E}">
        <p14:creationId xmlns:p14="http://schemas.microsoft.com/office/powerpoint/2010/main" val="11986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599" y="304800"/>
            <a:ext cx="8456141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002060"/>
                </a:solidFill>
              </a:rPr>
              <a:t>Humble Beginnings – A Half Century Ago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5191" r="14719"/>
          <a:stretch/>
        </p:blipFill>
        <p:spPr bwMode="auto">
          <a:xfrm>
            <a:off x="3627783" y="1206793"/>
            <a:ext cx="4909929" cy="516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D3E081-DE9E-9708-F58A-8CC3620909CD}"/>
              </a:ext>
            </a:extLst>
          </p:cNvPr>
          <p:cNvSpPr txBox="1"/>
          <p:nvPr/>
        </p:nvSpPr>
        <p:spPr>
          <a:xfrm>
            <a:off x="1684681" y="3155538"/>
            <a:ext cx="1818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Glucose modulates plateau fraction of fast bursting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0EB13-F996-BD40-67FD-937130B97364}"/>
              </a:ext>
            </a:extLst>
          </p:cNvPr>
          <p:cNvSpPr txBox="1"/>
          <p:nvPr/>
        </p:nvSpPr>
        <p:spPr>
          <a:xfrm>
            <a:off x="8891071" y="3294037"/>
            <a:ext cx="2281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Beta-cell failure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at the heart of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diabetes 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600" dirty="0" err="1">
                <a:solidFill>
                  <a:srgbClr val="002060"/>
                </a:solidFill>
              </a:rPr>
              <a:t>Chay</a:t>
            </a:r>
            <a:r>
              <a:rPr lang="en-US" sz="3600" dirty="0">
                <a:solidFill>
                  <a:srgbClr val="002060"/>
                </a:solidFill>
              </a:rPr>
              <a:t>-Keizer Model for Bursting</a:t>
            </a:r>
          </a:p>
        </p:txBody>
      </p:sp>
      <p:pic>
        <p:nvPicPr>
          <p:cNvPr id="51203" name="Picture 3" descr="ck2"/>
          <p:cNvPicPr>
            <a:picLocks noChangeAspect="1" noChangeArrowheads="1"/>
          </p:cNvPicPr>
          <p:nvPr/>
        </p:nvPicPr>
        <p:blipFill>
          <a:blip r:embed="rId2" cstate="print"/>
          <a:srcRect b="42157"/>
          <a:stretch>
            <a:fillRect/>
          </a:stretch>
        </p:blipFill>
        <p:spPr bwMode="auto">
          <a:xfrm>
            <a:off x="1678817" y="2322178"/>
            <a:ext cx="9091963" cy="406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368195" y="1121849"/>
            <a:ext cx="5026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Fast positive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Slow negative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Produces </a:t>
            </a:r>
            <a:r>
              <a:rPr lang="en-US" dirty="0" err="1">
                <a:solidFill>
                  <a:srgbClr val="7030A0"/>
                </a:solidFill>
              </a:rPr>
              <a:t>bistability</a:t>
            </a: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Cell can be spiking or silent at a given value of 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06019-FBBF-1C2F-6BB1-CD44EA68E5AC}"/>
              </a:ext>
            </a:extLst>
          </p:cNvPr>
          <p:cNvSpPr txBox="1"/>
          <p:nvPr/>
        </p:nvSpPr>
        <p:spPr>
          <a:xfrm>
            <a:off x="4798943" y="6483178"/>
            <a:ext cx="23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Biophys</a:t>
            </a:r>
            <a:r>
              <a:rPr lang="en-US" dirty="0">
                <a:solidFill>
                  <a:srgbClr val="C00000"/>
                </a:solidFill>
              </a:rPr>
              <a:t>. J. 1983 42:181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284211-36D1-31D6-B8D1-942E9E287719}"/>
              </a:ext>
            </a:extLst>
          </p:cNvPr>
          <p:cNvSpPr/>
          <p:nvPr/>
        </p:nvSpPr>
        <p:spPr>
          <a:xfrm>
            <a:off x="11953812" y="6697526"/>
            <a:ext cx="52658" cy="51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6858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 algn="ctr" eaLnBrk="1" hangingPunct="1"/>
            <a:r>
              <a:rPr lang="en-US" sz="3600" dirty="0" err="1"/>
              <a:t>Chay</a:t>
            </a:r>
            <a:r>
              <a:rPr lang="en-US" sz="3600" dirty="0"/>
              <a:t>-Keizer Model</a:t>
            </a:r>
          </a:p>
        </p:txBody>
      </p:sp>
      <p:graphicFrame>
        <p:nvGraphicFramePr>
          <p:cNvPr id="9218" name="Object 3"/>
          <p:cNvGraphicFramePr>
            <a:graphicFrameLocks/>
          </p:cNvGraphicFramePr>
          <p:nvPr/>
        </p:nvGraphicFramePr>
        <p:xfrm>
          <a:off x="2419350" y="1447800"/>
          <a:ext cx="74295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11078" imgH="1257231" progId="Equation.3">
                  <p:embed/>
                </p:oleObj>
              </mc:Choice>
              <mc:Fallback>
                <p:oleObj name="Equation" r:id="rId3" imgW="2311078" imgH="1257231" progId="Equation.3">
                  <p:embed/>
                  <p:pic>
                    <p:nvPicPr>
                      <p:cNvPr id="9218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447800"/>
                        <a:ext cx="7429500" cy="45720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133600" y="4495800"/>
            <a:ext cx="4953000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6934200" y="1828800"/>
            <a:ext cx="1143000" cy="9906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8534400" y="1828800"/>
            <a:ext cx="1295400" cy="990600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9A925-4F08-9013-9642-D8EE3DE5A53B}"/>
              </a:ext>
            </a:extLst>
          </p:cNvPr>
          <p:cNvSpPr txBox="1"/>
          <p:nvPr/>
        </p:nvSpPr>
        <p:spPr>
          <a:xfrm>
            <a:off x="4610100" y="805934"/>
            <a:ext cx="23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Biophys</a:t>
            </a:r>
            <a:r>
              <a:rPr lang="en-US" dirty="0"/>
              <a:t>. J. 1983 42:181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37" grpId="0" animBg="1"/>
      <p:bldP spid="1464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9B86-03FA-4537-4017-AE7A4E7D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Bistability</a:t>
            </a:r>
            <a:r>
              <a:rPr lang="en-US" dirty="0"/>
              <a:t> Demonstrated by Resetting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3168B2-2F6B-2928-7303-36129C5B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2070786"/>
            <a:ext cx="9842500" cy="358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3D259E-E089-9E09-64E4-AC5D94EB994D}"/>
              </a:ext>
            </a:extLst>
          </p:cNvPr>
          <p:cNvSpPr txBox="1"/>
          <p:nvPr/>
        </p:nvSpPr>
        <p:spPr>
          <a:xfrm>
            <a:off x="3958812" y="6031516"/>
            <a:ext cx="427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Cook, Porte, </a:t>
            </a:r>
            <a:r>
              <a:rPr lang="en-US" dirty="0" err="1">
                <a:solidFill>
                  <a:srgbClr val="C00000"/>
                </a:solidFill>
              </a:rPr>
              <a:t>Crill</a:t>
            </a:r>
            <a:r>
              <a:rPr lang="en-US" dirty="0">
                <a:solidFill>
                  <a:srgbClr val="C00000"/>
                </a:solidFill>
              </a:rPr>
              <a:t>, Am. J. Physiol. 1981, E290</a:t>
            </a:r>
          </a:p>
        </p:txBody>
      </p:sp>
    </p:spTree>
    <p:extLst>
      <p:ext uri="{BB962C8B-B14F-4D97-AF65-F5344CB8AC3E}">
        <p14:creationId xmlns:p14="http://schemas.microsoft.com/office/powerpoint/2010/main" val="200087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72887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2060"/>
                </a:solidFill>
              </a:rPr>
              <a:t>Isolated Rat Somatotroph</a:t>
            </a:r>
          </a:p>
        </p:txBody>
      </p:sp>
      <p:pic>
        <p:nvPicPr>
          <p:cNvPr id="52227" name="Picture 3" descr="som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1371600"/>
            <a:ext cx="46275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67F6A-999A-F973-54FA-0E89FC443F9E}"/>
              </a:ext>
            </a:extLst>
          </p:cNvPr>
          <p:cNvSpPr txBox="1"/>
          <p:nvPr/>
        </p:nvSpPr>
        <p:spPr>
          <a:xfrm>
            <a:off x="3494658" y="1108144"/>
            <a:ext cx="4953448" cy="56323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Looks similar, similar</a:t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en-US" sz="3600" dirty="0">
                <a:solidFill>
                  <a:srgbClr val="7030A0"/>
                </a:solidFill>
              </a:rPr>
              <a:t>channel mechanism</a:t>
            </a:r>
          </a:p>
          <a:p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>
                <a:solidFill>
                  <a:srgbClr val="7030A0"/>
                </a:solidFill>
              </a:rPr>
              <a:t>But math says</a:t>
            </a:r>
          </a:p>
          <a:p>
            <a:r>
              <a:rPr lang="en-US" sz="3600" dirty="0">
                <a:solidFill>
                  <a:srgbClr val="7030A0"/>
                </a:solidFill>
              </a:rPr>
              <a:t>it’s different – no </a:t>
            </a:r>
            <a:r>
              <a:rPr lang="en-US" sz="3600" dirty="0" err="1">
                <a:solidFill>
                  <a:srgbClr val="7030A0"/>
                </a:solidFill>
              </a:rPr>
              <a:t>bistability</a:t>
            </a:r>
            <a:endParaRPr lang="en-US" sz="3600" dirty="0">
              <a:solidFill>
                <a:srgbClr val="7030A0"/>
              </a:solidFill>
            </a:endParaRPr>
          </a:p>
          <a:p>
            <a:endParaRPr lang="en-US" sz="3600" dirty="0">
              <a:solidFill>
                <a:srgbClr val="7030A0"/>
              </a:solidFill>
            </a:endParaRPr>
          </a:p>
          <a:p>
            <a:r>
              <a:rPr lang="en-US" sz="3600" dirty="0">
                <a:solidFill>
                  <a:srgbClr val="7030A0"/>
                </a:solidFill>
              </a:rPr>
              <a:t>A missing element in the</a:t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en-US" sz="3600" dirty="0">
                <a:solidFill>
                  <a:srgbClr val="7030A0"/>
                </a:solidFill>
              </a:rPr>
              <a:t>“periodic table” of</a:t>
            </a:r>
            <a:br>
              <a:rPr lang="en-US" sz="3600" dirty="0">
                <a:solidFill>
                  <a:srgbClr val="7030A0"/>
                </a:solidFill>
              </a:rPr>
            </a:br>
            <a:r>
              <a:rPr lang="en-US" sz="3600" dirty="0">
                <a:solidFill>
                  <a:srgbClr val="7030A0"/>
                </a:solidFill>
              </a:rPr>
              <a:t>bursting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B69C3E-A177-094F-D7F8-635883C22C0D}"/>
              </a:ext>
            </a:extLst>
          </p:cNvPr>
          <p:cNvSpPr/>
          <p:nvPr/>
        </p:nvSpPr>
        <p:spPr>
          <a:xfrm>
            <a:off x="11953812" y="6697526"/>
            <a:ext cx="52658" cy="51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5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99FF"/>
                </a:solidFill>
              </a:rPr>
              <a:t>Effect of Increasing Glucose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1524000" y="2057400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CC33"/>
                </a:solidFill>
              </a:rPr>
              <a:t>Increased Ca</a:t>
            </a:r>
            <a:r>
              <a:rPr lang="en-US" baseline="30000" dirty="0">
                <a:solidFill>
                  <a:srgbClr val="33CC33"/>
                </a:solidFill>
              </a:rPr>
              <a:t>2+</a:t>
            </a:r>
            <a:r>
              <a:rPr lang="en-US" dirty="0">
                <a:solidFill>
                  <a:srgbClr val="33CC33"/>
                </a:solidFill>
              </a:rPr>
              <a:t> pump rate</a:t>
            </a:r>
          </a:p>
        </p:txBody>
      </p:sp>
      <p:pic>
        <p:nvPicPr>
          <p:cNvPr id="5" name="Picture 4" descr="GDR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600200"/>
            <a:ext cx="6996112" cy="4649454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0" y="4343400"/>
            <a:ext cx="1676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CC33"/>
                </a:solidFill>
              </a:rPr>
              <a:t>Decreased K(ATP) conductance</a:t>
            </a:r>
          </a:p>
        </p:txBody>
      </p:sp>
    </p:spTree>
    <p:extLst>
      <p:ext uri="{BB962C8B-B14F-4D97-AF65-F5344CB8AC3E}">
        <p14:creationId xmlns:p14="http://schemas.microsoft.com/office/powerpoint/2010/main" val="189715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err="1">
                <a:solidFill>
                  <a:srgbClr val="002060"/>
                </a:solidFill>
              </a:rPr>
              <a:t>Chay</a:t>
            </a:r>
            <a:r>
              <a:rPr lang="en-US" sz="3200" dirty="0">
                <a:solidFill>
                  <a:srgbClr val="002060"/>
                </a:solidFill>
              </a:rPr>
              <a:t>-Keizer Prediction: Slow, </a:t>
            </a:r>
            <a:r>
              <a:rPr lang="en-US" sz="3200" dirty="0" err="1">
                <a:solidFill>
                  <a:srgbClr val="002060"/>
                </a:solidFill>
              </a:rPr>
              <a:t>Sawtooth</a:t>
            </a:r>
            <a:r>
              <a:rPr lang="en-US" sz="3200" dirty="0">
                <a:solidFill>
                  <a:srgbClr val="002060"/>
                </a:solidFill>
              </a:rPr>
              <a:t> Calcium</a:t>
            </a:r>
          </a:p>
        </p:txBody>
      </p:sp>
      <p:pic>
        <p:nvPicPr>
          <p:cNvPr id="57347" name="Picture 3" descr="ck2"/>
          <p:cNvPicPr>
            <a:picLocks noChangeAspect="1" noChangeArrowheads="1"/>
          </p:cNvPicPr>
          <p:nvPr/>
        </p:nvPicPr>
        <p:blipFill>
          <a:blip r:embed="rId2" cstate="print"/>
          <a:srcRect b="42157"/>
          <a:stretch>
            <a:fillRect/>
          </a:stretch>
        </p:blipFill>
        <p:spPr bwMode="auto">
          <a:xfrm>
            <a:off x="1905000" y="2286000"/>
            <a:ext cx="8382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8229600" cy="626165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002060"/>
                </a:solidFill>
              </a:rPr>
              <a:t>Calcium Oscillates, but not a Sawtooth</a:t>
            </a:r>
          </a:p>
        </p:txBody>
      </p:sp>
      <p:pic>
        <p:nvPicPr>
          <p:cNvPr id="58371" name="Picture 3" descr="min_ca_up_or_dow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307"/>
          <a:stretch>
            <a:fillRect/>
          </a:stretch>
        </p:blipFill>
        <p:spPr>
          <a:xfrm>
            <a:off x="1533939" y="1403075"/>
            <a:ext cx="8739188" cy="4538663"/>
          </a:xfrm>
        </p:spPr>
      </p:pic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1524000" y="20574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3939209" y="6319425"/>
            <a:ext cx="533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Zhang .. Satin, </a:t>
            </a:r>
            <a:r>
              <a:rPr lang="en-US" sz="2400" dirty="0" err="1">
                <a:solidFill>
                  <a:srgbClr val="C00000"/>
                </a:solidFill>
              </a:rPr>
              <a:t>Biophys</a:t>
            </a:r>
            <a:r>
              <a:rPr lang="en-US" sz="2400" dirty="0">
                <a:solidFill>
                  <a:srgbClr val="C00000"/>
                </a:solidFill>
              </a:rPr>
              <a:t>. J. </a:t>
            </a:r>
            <a:r>
              <a:rPr lang="en-US" sz="2400" b="1" dirty="0">
                <a:solidFill>
                  <a:srgbClr val="C00000"/>
                </a:solidFill>
              </a:rPr>
              <a:t>84</a:t>
            </a:r>
            <a:r>
              <a:rPr lang="en-US" sz="2400" dirty="0">
                <a:solidFill>
                  <a:srgbClr val="C00000"/>
                </a:solidFill>
              </a:rPr>
              <a:t>:2852, 2003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257</Words>
  <Application>Microsoft Macintosh PowerPoint</Application>
  <PresentationFormat>Widescreen</PresentationFormat>
  <Paragraphs>51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Equation</vt:lpstr>
      <vt:lpstr>Beta-Cell Modeling Vignette</vt:lpstr>
      <vt:lpstr>Humble Beginnings – A Half Century Ago</vt:lpstr>
      <vt:lpstr>Chay-Keizer Model for Bursting</vt:lpstr>
      <vt:lpstr>Chay-Keizer Model</vt:lpstr>
      <vt:lpstr>Bistability Demonstrated by Resetting</vt:lpstr>
      <vt:lpstr>Isolated Rat Somatotroph</vt:lpstr>
      <vt:lpstr>Effect of Increasing Glucose</vt:lpstr>
      <vt:lpstr>Chay-Keizer Prediction: Slow, Sawtooth Calcium</vt:lpstr>
      <vt:lpstr>Calcium Oscillates, but not a Sawtooth</vt:lpstr>
      <vt:lpstr>Resolve by Adding Endoplasmic Reticulum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Sherman, Arthur (NIH/NIDDK) [E]</dc:creator>
  <cp:lastModifiedBy>Sherman, Arthur (NIH/NIDDK) [E]</cp:lastModifiedBy>
  <cp:revision>18</cp:revision>
  <dcterms:created xsi:type="dcterms:W3CDTF">2022-05-24T20:45:08Z</dcterms:created>
  <dcterms:modified xsi:type="dcterms:W3CDTF">2022-06-09T15:34:29Z</dcterms:modified>
</cp:coreProperties>
</file>