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655" r:id="rId4"/>
    <p:sldId id="672" r:id="rId5"/>
    <p:sldId id="673" r:id="rId6"/>
    <p:sldId id="573" r:id="rId7"/>
    <p:sldId id="534" r:id="rId8"/>
    <p:sldId id="596" r:id="rId9"/>
    <p:sldId id="474" r:id="rId10"/>
    <p:sldId id="705" r:id="rId11"/>
    <p:sldId id="491" r:id="rId12"/>
    <p:sldId id="522" r:id="rId13"/>
    <p:sldId id="617" r:id="rId14"/>
    <p:sldId id="482" r:id="rId15"/>
    <p:sldId id="695" r:id="rId16"/>
    <p:sldId id="342" r:id="rId17"/>
    <p:sldId id="694" r:id="rId18"/>
    <p:sldId id="693" r:id="rId19"/>
    <p:sldId id="265" r:id="rId20"/>
    <p:sldId id="60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373"/>
    <p:restoredTop sz="96327"/>
  </p:normalViewPr>
  <p:slideViewPr>
    <p:cSldViewPr snapToGrid="0" snapToObjects="1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58B72-CF9B-1E4C-BE66-D8B2A29E2D7B}" type="datetimeFigureOut">
              <a:rPr lang="en-US" smtClean="0"/>
              <a:t>6/9/22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FE630-67B6-D04A-94CB-5112C4B62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86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31864" y="930227"/>
            <a:ext cx="4145243" cy="318683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17" tIns="41809" rIns="83617" bIns="4180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9602" y="4425181"/>
            <a:ext cx="4876924" cy="35360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Individual subjects all showed sharp jump despite different patterns before (rising, flat, falling)</a:t>
            </a:r>
          </a:p>
        </p:txBody>
      </p:sp>
    </p:spTree>
    <p:extLst>
      <p:ext uri="{BB962C8B-B14F-4D97-AF65-F5344CB8AC3E}">
        <p14:creationId xmlns:p14="http://schemas.microsoft.com/office/powerpoint/2010/main" val="2632149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gamma: left-shift of DRC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DA172-2A26-4412-913E-57658C1379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42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>
            <a:extLst>
              <a:ext uri="{FF2B5EF4-FFF2-40B4-BE49-F238E27FC236}">
                <a16:creationId xmlns:a16="http://schemas.microsoft.com/office/drawing/2014/main" id="{96469299-6FA0-48E6-8811-DBCB129B2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6083" name="Text Box 2">
            <a:extLst>
              <a:ext uri="{FF2B5EF4-FFF2-40B4-BE49-F238E27FC236}">
                <a16:creationId xmlns:a16="http://schemas.microsoft.com/office/drawing/2014/main" id="{DF2C4BA1-F777-42FD-ACD1-E8D0112EC4B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altLang="en-US">
              <a:latin typeface="Arial" panose="020B0604020202020204" pitchFamily="34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868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F812C-57CC-9F4E-F080-9C6D94E36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92D8B0-6D95-B210-ADF9-4CC6DE2F1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D8A9C-B837-19FA-4BF2-4F970DC6A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F41F-3615-D446-8502-FBC49E7FAABC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551E5-D61B-5645-D607-57B80A093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FACC0-8495-F5DD-7FC1-BFC6D2172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904F-D42C-BE4D-9925-0F498C593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DDCC1-4F6B-CBE3-B47A-C45720FE6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057FF7-06A6-8D9D-A2E4-6D5F41F26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91B5F-0CE8-1791-CE00-9ED397B0F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F41F-3615-D446-8502-FBC49E7FAABC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11A32-4930-6164-ECC6-02A93D64B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DD8FA-0758-91B3-AEAA-91794DD22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904F-D42C-BE4D-9925-0F498C593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19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F983-3F8A-9DCB-3B94-BF65CE2EB0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19988F-C571-3179-6A2E-66D84C64B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4D6BD-0916-CCE2-D153-9B6EB5C2D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F41F-3615-D446-8502-FBC49E7FAABC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209F3-5A82-2A4E-1C02-1776F08E5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25A22-2D7B-6BEC-B660-3A15885EB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904F-D42C-BE4D-9925-0F498C593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00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60" cy="1143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641" y="1604330"/>
            <a:ext cx="10968960" cy="2193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641" y="3935934"/>
            <a:ext cx="10968960" cy="219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6070CE8-603B-4E68-BB05-5014D3AEA90B}" type="datetime1">
              <a:rPr lang="en-US" smtClean="0"/>
              <a:t>6/9/22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A953CA-FC6D-4E1A-A5C0-1F097CADF1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162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E26E2-1708-66D0-EFC0-21E1D02AB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F7EFF-180D-FF76-855F-96DBB11C5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419D5-D306-86D1-F2CD-C7A96D978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F41F-3615-D446-8502-FBC49E7FAABC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AFCF0-6D49-6EB9-6953-2CAC7FE9A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3414D-82AC-78EC-66EA-D1ADC7B64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904F-D42C-BE4D-9925-0F498C593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933E2-AB89-819F-2FA3-A040AB24F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2C003-BD22-6FE9-7519-B69C055A5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23F61-3E0E-40CA-B5F0-5EA44F4AC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F41F-3615-D446-8502-FBC49E7FAABC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644E9-A094-422E-B27D-F4E8F0856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596F2-A273-F150-2F0F-7C2FBFE56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904F-D42C-BE4D-9925-0F498C593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87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48CB2-8D6E-29D8-EF8D-CD7F4DD7C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E488D-5EE9-35BD-68A1-0F7196AA7B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93EB41-3431-8D2B-88CC-1464AEE1D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CFEC91-5C06-5295-FE3D-673891725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F41F-3615-D446-8502-FBC49E7FAABC}" type="datetimeFigureOut">
              <a:rPr lang="en-US" smtClean="0"/>
              <a:t>6/9/22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B6220C-8D79-222C-7F98-7F1D81B4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3E5BA-BF0A-FC60-1B63-69DB7DB1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904F-D42C-BE4D-9925-0F498C593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9902C-41B5-796E-8771-B4E8D5B4A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EBA50-6D76-E267-3B6D-18060A7FD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48BD1-3403-5A31-EF55-4F818D2B3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2218DF-CD50-C973-0D01-2C2455E0A9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53E3AB-3295-F0EB-64E3-6866861063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5290C0-03B7-DD7C-66CF-F69C07D7B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F41F-3615-D446-8502-FBC49E7FAABC}" type="datetimeFigureOut">
              <a:rPr lang="en-US" smtClean="0"/>
              <a:t>6/9/22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B9CBDA-D186-61D3-6E52-119D4F06F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F88785-2B15-53DD-734A-4C2741D31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904F-D42C-BE4D-9925-0F498C593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8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66224-DD91-7FBB-FA92-143F559AD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CE15A3-324D-C94E-FF26-F9BEE6AF3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F41F-3615-D446-8502-FBC49E7FAABC}" type="datetimeFigureOut">
              <a:rPr lang="en-US" smtClean="0"/>
              <a:t>6/9/22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FFD76-5EF2-BD8A-B813-735B1FAB7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5BB654-274D-71AF-6769-1ABD49B17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904F-D42C-BE4D-9925-0F498C593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03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2D94E5-1838-0E3E-CD01-D56D62A30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F41F-3615-D446-8502-FBC49E7FAABC}" type="datetimeFigureOut">
              <a:rPr lang="en-US" smtClean="0"/>
              <a:t>6/9/22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40F386-3820-44D3-BB1A-07B4EE2F2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98BBC7-619A-3455-2734-CA877BCE0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904F-D42C-BE4D-9925-0F498C593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76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4682A-5517-C7B8-3BE8-EF33168AB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A8365-8DC3-D08F-DC39-D14D19179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9B0AF8-17B1-0C49-B4FB-2A766C297B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4CF931-B778-1546-256C-5B244B051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F41F-3615-D446-8502-FBC49E7FAABC}" type="datetimeFigureOut">
              <a:rPr lang="en-US" smtClean="0"/>
              <a:t>6/9/22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D2FE6-5BE9-691D-2046-A789DB07A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5037A-8DB0-5821-8ABE-DF1F99389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904F-D42C-BE4D-9925-0F498C593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17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7CF4E-0E81-4F77-5FE8-1CA8E4CAD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E09876-E68A-0DC1-8E32-8E660E3B6A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5191E-DA70-FBF4-F6CE-C0F5CF0F7D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2CE39-234D-C717-FA5D-59C48EC7B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F41F-3615-D446-8502-FBC49E7FAABC}" type="datetimeFigureOut">
              <a:rPr lang="en-US" smtClean="0"/>
              <a:t>6/9/22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908EDC-0C0D-3E01-7242-73C19DD0B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D7B7C0-F213-0375-FA58-888F06A50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904F-D42C-BE4D-9925-0F498C593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33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D63892-DFD8-ACA2-55C4-4E026A446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40183-D2EA-EFB8-7B80-19765FC49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305BB-02FC-B14D-2C17-EA817D8C0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DF41F-3615-D446-8502-FBC49E7FAABC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4A386-7E5D-D051-69FD-9D8BB1FA5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98FF1-60E1-CF93-5A81-B72CE0E7E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2904F-D42C-BE4D-9925-0F498C593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3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88A0D-3990-5F47-9136-B23DDD2CD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5278" y="433449"/>
            <a:ext cx="9144000" cy="2387600"/>
          </a:xfrm>
        </p:spPr>
        <p:txBody>
          <a:bodyPr/>
          <a:lstStyle/>
          <a:p>
            <a:r>
              <a:rPr lang="en-US" dirty="0"/>
              <a:t>Diabetes Modeling Vignette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C1C218-198D-1853-CE8A-CD50547434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5190" y="3209071"/>
            <a:ext cx="9144000" cy="1655762"/>
          </a:xfrm>
        </p:spPr>
        <p:txBody>
          <a:bodyPr/>
          <a:lstStyle/>
          <a:p>
            <a:r>
              <a:rPr lang="en-US" dirty="0"/>
              <a:t>Artie Sherman</a:t>
            </a:r>
            <a:br>
              <a:rPr lang="en-US" dirty="0"/>
            </a:br>
            <a:r>
              <a:rPr lang="en-US" dirty="0"/>
              <a:t>NIH/NIDDK</a:t>
            </a:r>
          </a:p>
          <a:p>
            <a:r>
              <a:rPr lang="en-US" dirty="0"/>
              <a:t>Laboratory of Biological Modeling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66B6C94-51CF-EC0B-C83D-08C0687E708A}"/>
              </a:ext>
            </a:extLst>
          </p:cNvPr>
          <p:cNvGrpSpPr/>
          <p:nvPr/>
        </p:nvGrpSpPr>
        <p:grpSpPr>
          <a:xfrm>
            <a:off x="9446359" y="2973449"/>
            <a:ext cx="2831737" cy="3722132"/>
            <a:chOff x="1744369" y="2133600"/>
            <a:chExt cx="2831737" cy="3722132"/>
          </a:xfrm>
        </p:grpSpPr>
        <p:pic>
          <p:nvPicPr>
            <p:cNvPr id="5" name="Picture 3" descr="C:\Users\arthurs\Pictures\JoonHa3.jpg">
              <a:extLst>
                <a:ext uri="{FF2B5EF4-FFF2-40B4-BE49-F238E27FC236}">
                  <a16:creationId xmlns:a16="http://schemas.microsoft.com/office/drawing/2014/main" id="{9CB14F95-1BAE-21AC-001D-88C06B82B2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2133600"/>
              <a:ext cx="2032000" cy="3048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9E814D-9910-FB5A-EF1F-AF2055769C20}"/>
                </a:ext>
              </a:extLst>
            </p:cNvPr>
            <p:cNvSpPr txBox="1"/>
            <p:nvPr/>
          </p:nvSpPr>
          <p:spPr>
            <a:xfrm>
              <a:off x="1744369" y="5486400"/>
              <a:ext cx="2831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Joon Ha, Howard University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0657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3" name="Object 4"/>
          <p:cNvGraphicFramePr>
            <a:graphicFrameLocks noChangeAspect="1"/>
          </p:cNvGraphicFramePr>
          <p:nvPr/>
        </p:nvGraphicFramePr>
        <p:xfrm>
          <a:off x="4409925" y="1150385"/>
          <a:ext cx="4032250" cy="557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98320" imgH="2184120" progId="Equation.3">
                  <p:embed/>
                </p:oleObj>
              </mc:Choice>
              <mc:Fallback>
                <p:oleObj name="Equation" r:id="rId2" imgW="1498320" imgH="2184120" progId="Equation.3">
                  <p:embed/>
                  <p:pic>
                    <p:nvPicPr>
                      <p:cNvPr id="2560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9925" y="1150385"/>
                        <a:ext cx="4032250" cy="557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2" name="Title 3"/>
          <p:cNvSpPr>
            <a:spLocks noGrp="1"/>
          </p:cNvSpPr>
          <p:nvPr>
            <p:ph type="title"/>
          </p:nvPr>
        </p:nvSpPr>
        <p:spPr>
          <a:xfrm>
            <a:off x="2201850" y="136525"/>
            <a:ext cx="8229600" cy="8683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>
                <a:latin typeface="+mn-lt"/>
                <a:ea typeface="ＭＳ Ｐゴシック" pitchFamily="2" charset="-128"/>
              </a:rPr>
              <a:t>Adaptation of MINMOD for Longitudinal Simulations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65260-4D90-4D7C-8C9F-7CF694B9028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19B3A1-6883-4F4C-BB82-A2D9978904EA}"/>
              </a:ext>
            </a:extLst>
          </p:cNvPr>
          <p:cNvSpPr/>
          <p:nvPr/>
        </p:nvSpPr>
        <p:spPr>
          <a:xfrm>
            <a:off x="4241500" y="3162300"/>
            <a:ext cx="4544291" cy="3695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CCE8EC-87E6-D9D0-D495-5D992226986C}"/>
              </a:ext>
            </a:extLst>
          </p:cNvPr>
          <p:cNvSpPr/>
          <p:nvPr/>
        </p:nvSpPr>
        <p:spPr>
          <a:xfrm>
            <a:off x="7336690" y="1382908"/>
            <a:ext cx="410996" cy="5275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251E9A-6CF4-3960-E3EF-FDE01678030D}"/>
              </a:ext>
            </a:extLst>
          </p:cNvPr>
          <p:cNvSpPr/>
          <p:nvPr/>
        </p:nvSpPr>
        <p:spPr>
          <a:xfrm>
            <a:off x="4048403" y="2133122"/>
            <a:ext cx="4930483" cy="1161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D7A6CE-8E93-1CEF-15F4-3895FE6BBF35}"/>
              </a:ext>
            </a:extLst>
          </p:cNvPr>
          <p:cNvSpPr/>
          <p:nvPr/>
        </p:nvSpPr>
        <p:spPr>
          <a:xfrm>
            <a:off x="7055440" y="2499230"/>
            <a:ext cx="410996" cy="42932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398343-4748-1C7E-A9BB-F781A0741DEA}"/>
              </a:ext>
            </a:extLst>
          </p:cNvPr>
          <p:cNvSpPr/>
          <p:nvPr/>
        </p:nvSpPr>
        <p:spPr>
          <a:xfrm>
            <a:off x="5295361" y="2189115"/>
            <a:ext cx="410996" cy="5275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8B56DD-E6F0-0EE1-0C82-EAE1FE63AFB7}"/>
              </a:ext>
            </a:extLst>
          </p:cNvPr>
          <p:cNvSpPr/>
          <p:nvPr/>
        </p:nvSpPr>
        <p:spPr>
          <a:xfrm>
            <a:off x="5538243" y="2186310"/>
            <a:ext cx="437322" cy="5275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520E21-B5CA-BAAB-FCC9-8F336814D251}"/>
              </a:ext>
            </a:extLst>
          </p:cNvPr>
          <p:cNvSpPr txBox="1"/>
          <p:nvPr/>
        </p:nvSpPr>
        <p:spPr>
          <a:xfrm>
            <a:off x="3443169" y="6054810"/>
            <a:ext cx="7224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Ha et al, Endocrinology, </a:t>
            </a:r>
            <a:r>
              <a:rPr lang="en-US" b="1" dirty="0">
                <a:solidFill>
                  <a:srgbClr val="C00000"/>
                </a:solidFill>
              </a:rPr>
              <a:t>157</a:t>
            </a:r>
            <a:r>
              <a:rPr lang="en-US" dirty="0">
                <a:solidFill>
                  <a:srgbClr val="C00000"/>
                </a:solidFill>
              </a:rPr>
              <a:t>(2):624-635; Am. J. Physiol. </a:t>
            </a:r>
            <a:r>
              <a:rPr lang="en-US" b="1" dirty="0">
                <a:solidFill>
                  <a:srgbClr val="C00000"/>
                </a:solidFill>
              </a:rPr>
              <a:t>319</a:t>
            </a:r>
            <a:r>
              <a:rPr lang="en-US" dirty="0">
                <a:solidFill>
                  <a:srgbClr val="C00000"/>
                </a:solidFill>
              </a:rPr>
              <a:t>(2):E410-E426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AA3E095-8C69-99D8-6370-9748FAA2300E}"/>
              </a:ext>
            </a:extLst>
          </p:cNvPr>
          <p:cNvSpPr/>
          <p:nvPr/>
        </p:nvSpPr>
        <p:spPr>
          <a:xfrm>
            <a:off x="11522225" y="6424142"/>
            <a:ext cx="186519" cy="1968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1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2209800" y="457200"/>
            <a:ext cx="807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Hierarchy of Compensatory Mechanisms in Beta Cells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23" y="1236078"/>
            <a:ext cx="6226754" cy="483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333014-4FB2-45E9-826E-55C9D218FE18}"/>
              </a:ext>
            </a:extLst>
          </p:cNvPr>
          <p:cNvSpPr txBox="1"/>
          <p:nvPr/>
        </p:nvSpPr>
        <p:spPr>
          <a:xfrm>
            <a:off x="4800600" y="1752600"/>
            <a:ext cx="332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7030A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E3745E-E508-4B1A-BD7E-CDFD56373151}"/>
              </a:ext>
            </a:extLst>
          </p:cNvPr>
          <p:cNvSpPr txBox="1"/>
          <p:nvPr/>
        </p:nvSpPr>
        <p:spPr>
          <a:xfrm>
            <a:off x="7772400" y="2895600"/>
            <a:ext cx="40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7030A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A06F2-4FB4-4D5B-A14F-90AB73AFA8E8}"/>
              </a:ext>
            </a:extLst>
          </p:cNvPr>
          <p:cNvSpPr txBox="1"/>
          <p:nvPr/>
        </p:nvSpPr>
        <p:spPr>
          <a:xfrm>
            <a:off x="6780964" y="4485271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7030A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C45277-5B3F-4A4D-8C73-FD6991942962}"/>
              </a:ext>
            </a:extLst>
          </p:cNvPr>
          <p:cNvSpPr txBox="1"/>
          <p:nvPr/>
        </p:nvSpPr>
        <p:spPr>
          <a:xfrm>
            <a:off x="4181857" y="6368536"/>
            <a:ext cx="4237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Satin, Ha, Sherman, Diabetes 65:2470 2016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C3585-F4C1-0A44-AE33-696052A2445B}"/>
              </a:ext>
            </a:extLst>
          </p:cNvPr>
          <p:cNvSpPr txBox="1"/>
          <p:nvPr/>
        </p:nvSpPr>
        <p:spPr>
          <a:xfrm>
            <a:off x="5448728" y="329800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7030A0"/>
                </a:solidFill>
                <a:latin typeface="Times" pitchFamily="2" charset="0"/>
              </a:rPr>
              <a:t>R</a:t>
            </a:r>
            <a:r>
              <a:rPr lang="en-US" i="1" baseline="-25000" dirty="0">
                <a:solidFill>
                  <a:srgbClr val="7030A0"/>
                </a:solidFill>
                <a:latin typeface="Times" pitchFamily="2" charset="0"/>
              </a:rPr>
              <a:t>IS</a:t>
            </a:r>
          </a:p>
        </p:txBody>
      </p:sp>
    </p:spTree>
    <p:extLst>
      <p:ext uri="{BB962C8B-B14F-4D97-AF65-F5344CB8AC3E}">
        <p14:creationId xmlns:p14="http://schemas.microsoft.com/office/powerpoint/2010/main" val="53268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8D4B1E-B7FD-4DAB-A1CF-1EE0552CC1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8" t="23333" r="9576" b="24444"/>
          <a:stretch/>
        </p:blipFill>
        <p:spPr>
          <a:xfrm>
            <a:off x="880009" y="1618918"/>
            <a:ext cx="4698511" cy="362016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5AD10B5-4B6B-428A-905C-C9358918E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719962"/>
          </a:xfrm>
        </p:spPr>
        <p:txBody>
          <a:bodyPr/>
          <a:lstStyle/>
          <a:p>
            <a:pPr algn="ctr"/>
            <a:r>
              <a:rPr lang="en-US" b="1" dirty="0"/>
              <a:t>Disposition Index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0147E0-6967-4CAD-92A6-F491078BAF5D}"/>
              </a:ext>
            </a:extLst>
          </p:cNvPr>
          <p:cNvSpPr txBox="1"/>
          <p:nvPr/>
        </p:nvSpPr>
        <p:spPr>
          <a:xfrm>
            <a:off x="4263576" y="6259980"/>
            <a:ext cx="3664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Bergman .. </a:t>
            </a:r>
            <a:r>
              <a:rPr lang="en-US" dirty="0" err="1">
                <a:solidFill>
                  <a:srgbClr val="C00000"/>
                </a:solidFill>
              </a:rPr>
              <a:t>Cobelli</a:t>
            </a:r>
            <a:r>
              <a:rPr lang="en-US" dirty="0">
                <a:solidFill>
                  <a:srgbClr val="C00000"/>
                </a:solidFill>
              </a:rPr>
              <a:t>, JCI 68:1456 1981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C23820-F4D7-4161-B78F-1424A8801B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378834" y="1618779"/>
            <a:ext cx="4558254" cy="36201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4A4609-CE2E-B54C-B77A-1D6914F6572B}"/>
              </a:ext>
            </a:extLst>
          </p:cNvPr>
          <p:cNvSpPr txBox="1"/>
          <p:nvPr/>
        </p:nvSpPr>
        <p:spPr>
          <a:xfrm>
            <a:off x="3080303" y="1872041"/>
            <a:ext cx="21142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Fasting Insulin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is a good marker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for insulin resistance</a:t>
            </a:r>
          </a:p>
        </p:txBody>
      </p:sp>
    </p:spTree>
    <p:extLst>
      <p:ext uri="{BB962C8B-B14F-4D97-AF65-F5344CB8AC3E}">
        <p14:creationId xmlns:p14="http://schemas.microsoft.com/office/powerpoint/2010/main" val="299458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>
            <a:extLst>
              <a:ext uri="{FF2B5EF4-FFF2-40B4-BE49-F238E27FC236}">
                <a16:creationId xmlns:a16="http://schemas.microsoft.com/office/drawing/2014/main" id="{8DCAAC67-6643-461C-BF8D-11584697B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9439" y="239714"/>
            <a:ext cx="8493125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2800" dirty="0">
                <a:solidFill>
                  <a:srgbClr val="000000"/>
                </a:solidFill>
              </a:rPr>
              <a:t>Ethnic Differences in Secretion vs. Insulin Resistance</a:t>
            </a:r>
          </a:p>
        </p:txBody>
      </p:sp>
      <p:pic>
        <p:nvPicPr>
          <p:cNvPr id="45058" name="Picture 2">
            <a:extLst>
              <a:ext uri="{FF2B5EF4-FFF2-40B4-BE49-F238E27FC236}">
                <a16:creationId xmlns:a16="http://schemas.microsoft.com/office/drawing/2014/main" id="{62F2F6A2-83AB-4242-9AF2-608004EA2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1" y="6262688"/>
            <a:ext cx="1554163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59" name="Picture 3">
            <a:extLst>
              <a:ext uri="{FF2B5EF4-FFF2-40B4-BE49-F238E27FC236}">
                <a16:creationId xmlns:a16="http://schemas.microsoft.com/office/drawing/2014/main" id="{A15E8F5D-6D12-4AA2-8393-BAB97FCAB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1" y="979489"/>
            <a:ext cx="6265863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60" name="Text Box 4">
            <a:extLst>
              <a:ext uri="{FF2B5EF4-FFF2-40B4-BE49-F238E27FC236}">
                <a16:creationId xmlns:a16="http://schemas.microsoft.com/office/drawing/2014/main" id="{78840298-C851-4A7F-88C3-69C143B39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571" y="6497638"/>
            <a:ext cx="39179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1" dirty="0">
                <a:solidFill>
                  <a:srgbClr val="C00000"/>
                </a:solidFill>
              </a:rPr>
              <a:t>Kodama et al. Diabetes Care, 2013 36:1789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8D7EC13A-5006-7C4F-A758-7758295CC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426" y="6613526"/>
            <a:ext cx="4930775" cy="347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>
              <a:defRPr/>
            </a:pPr>
            <a:r>
              <a:rPr lang="en-GB" altLang="en-US" sz="1050">
                <a:latin typeface="Arial" panose="020B0604020202020204" pitchFamily="34" charset="0"/>
              </a:rPr>
              <a:t>©2013 by American Diabetes Association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F704BC-9F2F-FB42-973F-FF5C37342E23}"/>
              </a:ext>
            </a:extLst>
          </p:cNvPr>
          <p:cNvSpPr txBox="1"/>
          <p:nvPr/>
        </p:nvSpPr>
        <p:spPr>
          <a:xfrm>
            <a:off x="6658546" y="2904371"/>
            <a:ext cx="298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This is only a static picture</a:t>
            </a:r>
            <a:br>
              <a:rPr lang="en-US" dirty="0">
                <a:solidFill>
                  <a:srgbClr val="7030A0"/>
                </a:solidFill>
              </a:rPr>
            </a:b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Everyone starts in lower right,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moves leftward and upward</a:t>
            </a:r>
          </a:p>
        </p:txBody>
      </p:sp>
    </p:spTree>
    <p:extLst>
      <p:ext uri="{BB962C8B-B14F-4D97-AF65-F5344CB8AC3E}">
        <p14:creationId xmlns:p14="http://schemas.microsoft.com/office/powerpoint/2010/main" val="8722492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36C065DB-EABE-4060-B435-85166F4C55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3" b="2276"/>
          <a:stretch/>
        </p:blipFill>
        <p:spPr bwMode="auto">
          <a:xfrm>
            <a:off x="4755574" y="1309255"/>
            <a:ext cx="5495148" cy="510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Box 6">
            <a:extLst>
              <a:ext uri="{FF2B5EF4-FFF2-40B4-BE49-F238E27FC236}">
                <a16:creationId xmlns:a16="http://schemas.microsoft.com/office/drawing/2014/main" id="{D96C176B-DB45-4A53-9180-02CB29804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341" y="229875"/>
            <a:ext cx="96246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/>
              <a:t>Simulations: How Insulin Resistance vs Beta-Cell Function Show up in OGTTs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47F7B5A-E8EE-47F9-830E-25B0CB84B05F}"/>
              </a:ext>
            </a:extLst>
          </p:cNvPr>
          <p:cNvGrpSpPr/>
          <p:nvPr/>
        </p:nvGrpSpPr>
        <p:grpSpPr>
          <a:xfrm>
            <a:off x="1941278" y="2943455"/>
            <a:ext cx="2387143" cy="1500664"/>
            <a:chOff x="533400" y="1306513"/>
            <a:chExt cx="2387143" cy="1500664"/>
          </a:xfrm>
        </p:grpSpPr>
        <p:cxnSp>
          <p:nvCxnSpPr>
            <p:cNvPr id="41988" name="Straight Connector 8">
              <a:extLst>
                <a:ext uri="{FF2B5EF4-FFF2-40B4-BE49-F238E27FC236}">
                  <a16:creationId xmlns:a16="http://schemas.microsoft.com/office/drawing/2014/main" id="{3CD4BB51-19AC-4C08-B869-FB20D6DF10E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3400" y="1676400"/>
              <a:ext cx="82073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989" name="Straight Connector 9">
              <a:extLst>
                <a:ext uri="{FF2B5EF4-FFF2-40B4-BE49-F238E27FC236}">
                  <a16:creationId xmlns:a16="http://schemas.microsoft.com/office/drawing/2014/main" id="{D7FE14B1-F5EF-4C8D-8A22-11319E81F23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3400" y="2438400"/>
              <a:ext cx="82073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990" name="TextBox 10">
              <a:extLst>
                <a:ext uri="{FF2B5EF4-FFF2-40B4-BE49-F238E27FC236}">
                  <a16:creationId xmlns:a16="http://schemas.microsoft.com/office/drawing/2014/main" id="{D3A4A09D-A22E-45BC-9FC1-04B7004475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3050" y="1306513"/>
              <a:ext cx="1377493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/>
                <a:t>Severe insulin</a:t>
              </a:r>
              <a:br>
                <a:rPr lang="en-US" altLang="en-US" sz="1400" dirty="0"/>
              </a:br>
              <a:r>
                <a:rPr lang="en-US" altLang="en-US" sz="1400" dirty="0"/>
                <a:t>resistance,</a:t>
              </a:r>
              <a:br>
                <a:rPr lang="en-US" altLang="en-US" sz="1400" dirty="0"/>
              </a:br>
              <a:r>
                <a:rPr lang="en-US" altLang="en-US" sz="1400" dirty="0"/>
                <a:t>Strong secretion</a:t>
              </a:r>
            </a:p>
          </p:txBody>
        </p:sp>
        <p:sp>
          <p:nvSpPr>
            <p:cNvPr id="41991" name="TextBox 14">
              <a:extLst>
                <a:ext uri="{FF2B5EF4-FFF2-40B4-BE49-F238E27FC236}">
                  <a16:creationId xmlns:a16="http://schemas.microsoft.com/office/drawing/2014/main" id="{CCD6DE77-492C-4F9A-AC9F-CE51346C87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3363" y="2068513"/>
              <a:ext cx="131286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/>
                <a:t>Mild insulin</a:t>
              </a:r>
              <a:br>
                <a:rPr lang="en-US" altLang="en-US" sz="1400" dirty="0"/>
              </a:br>
              <a:r>
                <a:rPr lang="en-US" altLang="en-US" sz="1400" dirty="0"/>
                <a:t>resistance,</a:t>
              </a:r>
              <a:br>
                <a:rPr lang="en-US" altLang="en-US" sz="1400" dirty="0"/>
              </a:br>
              <a:r>
                <a:rPr lang="en-US" altLang="en-US" sz="1400" dirty="0"/>
                <a:t>Weak secretion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4DDE26B-6DB2-F7CE-CFAF-61F29FCD7091}"/>
              </a:ext>
            </a:extLst>
          </p:cNvPr>
          <p:cNvSpPr txBox="1"/>
          <p:nvPr/>
        </p:nvSpPr>
        <p:spPr>
          <a:xfrm>
            <a:off x="450913" y="714876"/>
            <a:ext cx="403892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Among obese insulin-resistant people,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1hG tracks 2hG</a:t>
            </a:r>
            <a:br>
              <a:rPr lang="en-US" dirty="0">
                <a:solidFill>
                  <a:srgbClr val="7030A0"/>
                </a:solidFill>
              </a:rPr>
            </a:b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But among lean, insulin-deficient people,</a:t>
            </a:r>
          </a:p>
          <a:p>
            <a:r>
              <a:rPr lang="en-US" dirty="0">
                <a:solidFill>
                  <a:srgbClr val="7030A0"/>
                </a:solidFill>
              </a:rPr>
              <a:t>1hG rises much earlier</a:t>
            </a:r>
          </a:p>
          <a:p>
            <a:r>
              <a:rPr lang="en-US" dirty="0">
                <a:solidFill>
                  <a:srgbClr val="7030A0"/>
                </a:solidFill>
              </a:rPr>
              <a:t>(modeled as impaired insulin granule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priming)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FA4770B-242E-DA34-9058-28260E7C16CC}"/>
              </a:ext>
            </a:extLst>
          </p:cNvPr>
          <p:cNvSpPr/>
          <p:nvPr/>
        </p:nvSpPr>
        <p:spPr>
          <a:xfrm>
            <a:off x="11946835" y="6659217"/>
            <a:ext cx="119269" cy="1192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1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56F08E6A-CA45-A145-BAC9-CBBE50EF8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76919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CF Adolescents – Subdividing by 1h G</a:t>
            </a: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9D95A903-BC8C-5E43-A071-C0BDF91DCB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5"/>
          <a:stretch/>
        </p:blipFill>
        <p:spPr>
          <a:xfrm>
            <a:off x="720676" y="1242390"/>
            <a:ext cx="5769228" cy="46117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AD90F7-3283-024F-B1D3-E4FEC2B0C977}"/>
              </a:ext>
            </a:extLst>
          </p:cNvPr>
          <p:cNvSpPr txBox="1"/>
          <p:nvPr/>
        </p:nvSpPr>
        <p:spPr>
          <a:xfrm>
            <a:off x="3454535" y="5962217"/>
            <a:ext cx="6374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High 1hG picks up people missed by 2hG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They already have insulin resistance and impaired insulin secretion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9DA6E2-78F1-10D3-538F-2B6EE67ABEAC}"/>
              </a:ext>
            </a:extLst>
          </p:cNvPr>
          <p:cNvGrpSpPr/>
          <p:nvPr/>
        </p:nvGrpSpPr>
        <p:grpSpPr>
          <a:xfrm>
            <a:off x="7225748" y="2286664"/>
            <a:ext cx="4492127" cy="2265458"/>
            <a:chOff x="156009" y="726291"/>
            <a:chExt cx="10636168" cy="530259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A37BB42-6900-C540-3C47-D468155318B4}"/>
                </a:ext>
              </a:extLst>
            </p:cNvPr>
            <p:cNvGrpSpPr/>
            <p:nvPr/>
          </p:nvGrpSpPr>
          <p:grpSpPr>
            <a:xfrm>
              <a:off x="1009089" y="1531087"/>
              <a:ext cx="7102852" cy="2498652"/>
              <a:chOff x="1009089" y="1531087"/>
              <a:chExt cx="7102852" cy="2498652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0601496-9B1B-2240-DEC6-F9EFDC9E53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9089" y="1531088"/>
                <a:ext cx="2022896" cy="2498651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5957230A-A4C0-07A1-4519-6AC6D8DEF7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68873" y="1531087"/>
                <a:ext cx="1806254" cy="2498651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835541B6-A9F0-CE0A-A5DA-FB1B4B672E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12015" y="1531087"/>
                <a:ext cx="1999926" cy="2470279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F7DFFB2-11D9-DA08-8946-DDA502D0A8B1}"/>
                </a:ext>
              </a:extLst>
            </p:cNvPr>
            <p:cNvSpPr txBox="1"/>
            <p:nvPr/>
          </p:nvSpPr>
          <p:spPr>
            <a:xfrm>
              <a:off x="729358" y="4520944"/>
              <a:ext cx="2229899" cy="1500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Kristen</a:t>
              </a:r>
              <a:br>
                <a:rPr lang="en-US" dirty="0"/>
              </a:br>
              <a:r>
                <a:rPr lang="en-US" dirty="0"/>
                <a:t>Nadeau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8B65427-A141-82CD-F110-49FDB8B0B023}"/>
                </a:ext>
              </a:extLst>
            </p:cNvPr>
            <p:cNvSpPr txBox="1"/>
            <p:nvPr/>
          </p:nvSpPr>
          <p:spPr>
            <a:xfrm>
              <a:off x="3501286" y="4528789"/>
              <a:ext cx="2481749" cy="1500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Christine</a:t>
              </a:r>
              <a:br>
                <a:rPr lang="en-US" dirty="0"/>
              </a:br>
              <a:r>
                <a:rPr lang="en-US" dirty="0"/>
                <a:t>Chan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9FD512B-9BF7-0246-82AE-9D77D40611BF}"/>
                </a:ext>
              </a:extLst>
            </p:cNvPr>
            <p:cNvSpPr txBox="1"/>
            <p:nvPr/>
          </p:nvSpPr>
          <p:spPr>
            <a:xfrm>
              <a:off x="6071275" y="4520944"/>
              <a:ext cx="3079465" cy="1500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Melanie</a:t>
              </a:r>
              <a:br>
                <a:rPr lang="en-US" dirty="0"/>
              </a:br>
              <a:r>
                <a:rPr lang="en-US" dirty="0"/>
                <a:t>Cree-Green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07C89D-48C0-4112-8D6E-7EED7CD4DAB1}"/>
                </a:ext>
              </a:extLst>
            </p:cNvPr>
            <p:cNvSpPr txBox="1"/>
            <p:nvPr/>
          </p:nvSpPr>
          <p:spPr>
            <a:xfrm>
              <a:off x="156009" y="726291"/>
              <a:ext cx="10636168" cy="857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University of Colorado School of Medicine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664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DEC9B56-F241-412A-B7F4-B5BEF16B3A2A}"/>
              </a:ext>
            </a:extLst>
          </p:cNvPr>
          <p:cNvSpPr txBox="1">
            <a:spLocks/>
          </p:cNvSpPr>
          <p:nvPr/>
        </p:nvSpPr>
        <p:spPr>
          <a:xfrm>
            <a:off x="2255839" y="53976"/>
            <a:ext cx="7324725" cy="784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DejaVu Sans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DejaVu Sans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DejaVu Sans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DejaVu Sans" charset="0"/>
              </a:defRPr>
            </a:lvl5pPr>
            <a:lvl6pPr marL="25146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defRPr/>
            </a:pPr>
            <a:endParaRPr lang="en-US" sz="2800" kern="0" dirty="0">
              <a:solidFill>
                <a:srgbClr val="00B0F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53E37FC-D9AB-4A57-B2FF-C1908CA9DB87}"/>
              </a:ext>
            </a:extLst>
          </p:cNvPr>
          <p:cNvGraphicFramePr>
            <a:graphicFrameLocks noGrp="1"/>
          </p:cNvGraphicFramePr>
          <p:nvPr/>
        </p:nvGraphicFramePr>
        <p:xfrm>
          <a:off x="3048000" y="1397001"/>
          <a:ext cx="6532564" cy="3248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6282">
                  <a:extLst>
                    <a:ext uri="{9D8B030D-6E8A-4147-A177-3AD203B41FA5}">
                      <a16:colId xmlns:a16="http://schemas.microsoft.com/office/drawing/2014/main" val="291435462"/>
                    </a:ext>
                  </a:extLst>
                </a:gridCol>
                <a:gridCol w="3266282">
                  <a:extLst>
                    <a:ext uri="{9D8B030D-6E8A-4147-A177-3AD203B41FA5}">
                      <a16:colId xmlns:a16="http://schemas.microsoft.com/office/drawing/2014/main" val="1554835996"/>
                    </a:ext>
                  </a:extLst>
                </a:gridCol>
              </a:tblGrid>
              <a:tr h="1510721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2" marB="45702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2" marB="45702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434458"/>
                  </a:ext>
                </a:extLst>
              </a:tr>
              <a:tr h="1737304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2" marB="45702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2" marB="45702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039848"/>
                  </a:ext>
                </a:extLst>
              </a:tr>
            </a:tbl>
          </a:graphicData>
        </a:graphic>
      </p:graphicFrame>
      <p:cxnSp>
        <p:nvCxnSpPr>
          <p:cNvPr id="43021" name="Straight Arrow Connector 14">
            <a:extLst>
              <a:ext uri="{FF2B5EF4-FFF2-40B4-BE49-F238E27FC236}">
                <a16:creationId xmlns:a16="http://schemas.microsoft.com/office/drawing/2014/main" id="{F096291B-2396-49E2-AA21-6C1CD4991983}"/>
              </a:ext>
            </a:extLst>
          </p:cNvPr>
          <p:cNvCxnSpPr>
            <a:cxnSpLocks/>
          </p:cNvCxnSpPr>
          <p:nvPr/>
        </p:nvCxnSpPr>
        <p:spPr bwMode="auto">
          <a:xfrm>
            <a:off x="3048000" y="4645025"/>
            <a:ext cx="6629400" cy="0"/>
          </a:xfrm>
          <a:prstGeom prst="straightConnector1">
            <a:avLst/>
          </a:prstGeom>
          <a:noFill/>
          <a:ln w="34925" algn="ctr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2">
            <a:extLst>
              <a:ext uri="{FF2B5EF4-FFF2-40B4-BE49-F238E27FC236}">
                <a16:creationId xmlns:a16="http://schemas.microsoft.com/office/drawing/2014/main" id="{0A17A607-DD71-4E1A-850D-5295F808B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6138" y="4438650"/>
            <a:ext cx="819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000" b="1" dirty="0">
                <a:latin typeface="+mj-lt"/>
                <a:ea typeface="ＭＳ Ｐゴシック" panose="020B0600070205080204" pitchFamily="34" charset="-128"/>
              </a:rPr>
              <a:t>1hG</a:t>
            </a:r>
            <a:r>
              <a:rPr lang="en-US" altLang="en-US" sz="2000" b="1" dirty="0">
                <a:latin typeface="Symbol" panose="05050102010706020507" pitchFamily="18" charset="2"/>
                <a:ea typeface="ＭＳ Ｐゴシック" panose="020B0600070205080204" pitchFamily="34" charset="-128"/>
              </a:rPr>
              <a:t>  </a:t>
            </a: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DB642312-52BC-433C-BE21-076ACA1CE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1575" y="708025"/>
            <a:ext cx="1073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000" b="1" dirty="0">
                <a:latin typeface="Symbol" panose="05050102010706020507" pitchFamily="18" charset="2"/>
                <a:ea typeface="ＭＳ Ｐゴシック" panose="020B0600070205080204" pitchFamily="34" charset="-128"/>
              </a:rPr>
              <a:t>    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2hG</a:t>
            </a:r>
            <a:r>
              <a:rPr lang="en-US" altLang="en-US" sz="2000" b="1" dirty="0">
                <a:latin typeface="Symbol" panose="05050102010706020507" pitchFamily="18" charset="2"/>
                <a:ea typeface="ＭＳ Ｐゴシック" panose="020B0600070205080204" pitchFamily="34" charset="-128"/>
              </a:rPr>
              <a:t> </a:t>
            </a:r>
          </a:p>
        </p:txBody>
      </p:sp>
      <p:cxnSp>
        <p:nvCxnSpPr>
          <p:cNvPr id="43024" name="Straight Arrow Connector 18">
            <a:extLst>
              <a:ext uri="{FF2B5EF4-FFF2-40B4-BE49-F238E27FC236}">
                <a16:creationId xmlns:a16="http://schemas.microsoft.com/office/drawing/2014/main" id="{83BECA67-581E-4088-9815-EA0081B92B70}"/>
              </a:ext>
            </a:extLst>
          </p:cNvPr>
          <p:cNvCxnSpPr>
            <a:cxnSpLocks/>
          </p:cNvCxnSpPr>
          <p:nvPr/>
        </p:nvCxnSpPr>
        <p:spPr bwMode="auto">
          <a:xfrm flipV="1">
            <a:off x="3074988" y="1273175"/>
            <a:ext cx="0" cy="3371850"/>
          </a:xfrm>
          <a:prstGeom prst="straightConnector1">
            <a:avLst/>
          </a:prstGeom>
          <a:noFill/>
          <a:ln w="34925" algn="ctr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025" name="TextBox 2">
            <a:extLst>
              <a:ext uri="{FF2B5EF4-FFF2-40B4-BE49-F238E27FC236}">
                <a16:creationId xmlns:a16="http://schemas.microsoft.com/office/drawing/2014/main" id="{69778941-4B22-4E38-A5DE-A38EA5400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6" y="2608264"/>
            <a:ext cx="9631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FF0000"/>
                </a:solidFill>
              </a:rPr>
              <a:t>140</a:t>
            </a:r>
            <a:br>
              <a:rPr lang="en-US" altLang="en-US" sz="2400" b="1">
                <a:solidFill>
                  <a:srgbClr val="FF0000"/>
                </a:solidFill>
              </a:rPr>
            </a:br>
            <a:r>
              <a:rPr lang="en-US" altLang="en-US" sz="2400" b="1">
                <a:solidFill>
                  <a:srgbClr val="FF0000"/>
                </a:solidFill>
              </a:rPr>
              <a:t>mg/dl</a:t>
            </a:r>
          </a:p>
        </p:txBody>
      </p:sp>
      <p:sp>
        <p:nvSpPr>
          <p:cNvPr id="43026" name="TextBox 2">
            <a:extLst>
              <a:ext uri="{FF2B5EF4-FFF2-40B4-BE49-F238E27FC236}">
                <a16:creationId xmlns:a16="http://schemas.microsoft.com/office/drawing/2014/main" id="{6605B53E-299C-4CEA-A2D5-0CA8787A1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76" y="4684714"/>
            <a:ext cx="9631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FF0000"/>
                </a:solidFill>
              </a:rPr>
              <a:t>155</a:t>
            </a:r>
            <a:br>
              <a:rPr lang="en-US" altLang="en-US" sz="2400" b="1">
                <a:solidFill>
                  <a:srgbClr val="FF0000"/>
                </a:solidFill>
              </a:rPr>
            </a:br>
            <a:r>
              <a:rPr lang="en-US" altLang="en-US" sz="2400" b="1">
                <a:solidFill>
                  <a:srgbClr val="FF0000"/>
                </a:solidFill>
              </a:rPr>
              <a:t>mg/dl</a:t>
            </a:r>
          </a:p>
        </p:txBody>
      </p:sp>
      <p:cxnSp>
        <p:nvCxnSpPr>
          <p:cNvPr id="43027" name="Straight Connector 4">
            <a:extLst>
              <a:ext uri="{FF2B5EF4-FFF2-40B4-BE49-F238E27FC236}">
                <a16:creationId xmlns:a16="http://schemas.microsoft.com/office/drawing/2014/main" id="{4ABFA175-F484-4113-B10B-1320BD60393A}"/>
              </a:ext>
            </a:extLst>
          </p:cNvPr>
          <p:cNvCxnSpPr>
            <a:cxnSpLocks/>
          </p:cNvCxnSpPr>
          <p:nvPr/>
        </p:nvCxnSpPr>
        <p:spPr bwMode="auto">
          <a:xfrm>
            <a:off x="6315075" y="1403351"/>
            <a:ext cx="0" cy="3241675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028" name="Straight Connector 20">
            <a:extLst>
              <a:ext uri="{FF2B5EF4-FFF2-40B4-BE49-F238E27FC236}">
                <a16:creationId xmlns:a16="http://schemas.microsoft.com/office/drawing/2014/main" id="{18FB2762-C024-4909-9755-6E3CE3635B1F}"/>
              </a:ext>
            </a:extLst>
          </p:cNvPr>
          <p:cNvCxnSpPr>
            <a:cxnSpLocks/>
          </p:cNvCxnSpPr>
          <p:nvPr/>
        </p:nvCxnSpPr>
        <p:spPr bwMode="auto">
          <a:xfrm flipV="1">
            <a:off x="3074988" y="2892425"/>
            <a:ext cx="6515100" cy="7938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9F1987A0-65C6-4DE3-A18F-928216972DDA}"/>
              </a:ext>
            </a:extLst>
          </p:cNvPr>
          <p:cNvGrpSpPr>
            <a:grpSpLocks/>
          </p:cNvGrpSpPr>
          <p:nvPr/>
        </p:nvGrpSpPr>
        <p:grpSpPr bwMode="auto">
          <a:xfrm>
            <a:off x="4587876" y="967156"/>
            <a:ext cx="3304649" cy="2912694"/>
            <a:chOff x="3064476" y="967718"/>
            <a:chExt cx="3304122" cy="2912304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9F5944E0-974A-1744-8AE9-484C427DF616}"/>
                </a:ext>
              </a:extLst>
            </p:cNvPr>
            <p:cNvSpPr/>
            <p:nvPr/>
          </p:nvSpPr>
          <p:spPr bwMode="auto">
            <a:xfrm>
              <a:off x="3064476" y="1618138"/>
              <a:ext cx="2569752" cy="2261884"/>
            </a:xfrm>
            <a:custGeom>
              <a:avLst/>
              <a:gdLst>
                <a:gd name="connsiteX0" fmla="*/ 0 w 2570205"/>
                <a:gd name="connsiteY0" fmla="*/ 2261287 h 2261287"/>
                <a:gd name="connsiteX1" fmla="*/ 420129 w 2570205"/>
                <a:gd name="connsiteY1" fmla="*/ 2088292 h 2261287"/>
                <a:gd name="connsiteX2" fmla="*/ 420129 w 2570205"/>
                <a:gd name="connsiteY2" fmla="*/ 2088292 h 2261287"/>
                <a:gd name="connsiteX3" fmla="*/ 951470 w 2570205"/>
                <a:gd name="connsiteY3" fmla="*/ 1853514 h 2261287"/>
                <a:gd name="connsiteX4" fmla="*/ 1297459 w 2570205"/>
                <a:gd name="connsiteY4" fmla="*/ 1692876 h 2261287"/>
                <a:gd name="connsiteX5" fmla="*/ 1631092 w 2570205"/>
                <a:gd name="connsiteY5" fmla="*/ 1544595 h 2261287"/>
                <a:gd name="connsiteX6" fmla="*/ 1915297 w 2570205"/>
                <a:gd name="connsiteY6" fmla="*/ 1396314 h 2261287"/>
                <a:gd name="connsiteX7" fmla="*/ 2199502 w 2570205"/>
                <a:gd name="connsiteY7" fmla="*/ 1161535 h 2261287"/>
                <a:gd name="connsiteX8" fmla="*/ 2409567 w 2570205"/>
                <a:gd name="connsiteY8" fmla="*/ 815546 h 2261287"/>
                <a:gd name="connsiteX9" fmla="*/ 2508421 w 2570205"/>
                <a:gd name="connsiteY9" fmla="*/ 432487 h 2261287"/>
                <a:gd name="connsiteX10" fmla="*/ 2570205 w 2570205"/>
                <a:gd name="connsiteY10" fmla="*/ 0 h 2261287"/>
                <a:gd name="connsiteX11" fmla="*/ 2570205 w 2570205"/>
                <a:gd name="connsiteY11" fmla="*/ 0 h 2261287"/>
                <a:gd name="connsiteX12" fmla="*/ 2570205 w 2570205"/>
                <a:gd name="connsiteY12" fmla="*/ 0 h 226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0205" h="2261287">
                  <a:moveTo>
                    <a:pt x="0" y="2261287"/>
                  </a:moveTo>
                  <a:lnTo>
                    <a:pt x="420129" y="2088292"/>
                  </a:lnTo>
                  <a:lnTo>
                    <a:pt x="420129" y="2088292"/>
                  </a:lnTo>
                  <a:lnTo>
                    <a:pt x="951470" y="1853514"/>
                  </a:lnTo>
                  <a:cubicBezTo>
                    <a:pt x="1097692" y="1787611"/>
                    <a:pt x="1184189" y="1744362"/>
                    <a:pt x="1297459" y="1692876"/>
                  </a:cubicBezTo>
                  <a:cubicBezTo>
                    <a:pt x="1410729" y="1641390"/>
                    <a:pt x="1528119" y="1594022"/>
                    <a:pt x="1631092" y="1544595"/>
                  </a:cubicBezTo>
                  <a:cubicBezTo>
                    <a:pt x="1734065" y="1495168"/>
                    <a:pt x="1820562" y="1460157"/>
                    <a:pt x="1915297" y="1396314"/>
                  </a:cubicBezTo>
                  <a:cubicBezTo>
                    <a:pt x="2010032" y="1332471"/>
                    <a:pt x="2117124" y="1258330"/>
                    <a:pt x="2199502" y="1161535"/>
                  </a:cubicBezTo>
                  <a:cubicBezTo>
                    <a:pt x="2281880" y="1064740"/>
                    <a:pt x="2358081" y="937054"/>
                    <a:pt x="2409567" y="815546"/>
                  </a:cubicBezTo>
                  <a:cubicBezTo>
                    <a:pt x="2461053" y="694038"/>
                    <a:pt x="2481648" y="568411"/>
                    <a:pt x="2508421" y="432487"/>
                  </a:cubicBezTo>
                  <a:cubicBezTo>
                    <a:pt x="2535194" y="296563"/>
                    <a:pt x="2570205" y="0"/>
                    <a:pt x="2570205" y="0"/>
                  </a:cubicBezTo>
                  <a:lnTo>
                    <a:pt x="2570205" y="0"/>
                  </a:lnTo>
                  <a:lnTo>
                    <a:pt x="2570205" y="0"/>
                  </a:lnTo>
                </a:path>
              </a:pathLst>
            </a:custGeom>
            <a:noFill/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ea typeface="ＭＳ Ｐゴシック" panose="020B0600070205080204" pitchFamily="34" charset="-128"/>
              </a:endParaRPr>
            </a:p>
          </p:txBody>
        </p:sp>
        <p:sp>
          <p:nvSpPr>
            <p:cNvPr id="43040" name="TextBox 4">
              <a:extLst>
                <a:ext uri="{FF2B5EF4-FFF2-40B4-BE49-F238E27FC236}">
                  <a16:creationId xmlns:a16="http://schemas.microsoft.com/office/drawing/2014/main" id="{BA24DDF7-0BAB-4BBA-AAF6-0688B9C1D5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0729" y="967718"/>
              <a:ext cx="977869" cy="830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Pima,</a:t>
              </a:r>
              <a:br>
                <a:rPr lang="en-US" altLang="en-US" sz="1600" dirty="0"/>
              </a:br>
              <a:r>
                <a:rPr lang="en-US" altLang="en-US" sz="1600" dirty="0"/>
                <a:t>African</a:t>
              </a:r>
              <a:br>
                <a:rPr lang="en-US" altLang="en-US" sz="1600" dirty="0"/>
              </a:br>
              <a:r>
                <a:rPr lang="en-US" altLang="en-US" sz="1600" dirty="0"/>
                <a:t>American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5AAE722-DF94-4B54-A0DB-4CA49A02785F}"/>
              </a:ext>
            </a:extLst>
          </p:cNvPr>
          <p:cNvGrpSpPr>
            <a:grpSpLocks/>
          </p:cNvGrpSpPr>
          <p:nvPr/>
        </p:nvGrpSpPr>
        <p:grpSpPr bwMode="auto">
          <a:xfrm>
            <a:off x="4879976" y="1460500"/>
            <a:ext cx="3687763" cy="2501900"/>
            <a:chOff x="3355412" y="1460666"/>
            <a:chExt cx="3688122" cy="2501907"/>
          </a:xfrm>
        </p:grpSpPr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69EF359-E013-874C-965E-E3A1BC2B2296}"/>
                </a:ext>
              </a:extLst>
            </p:cNvPr>
            <p:cNvSpPr/>
            <p:nvPr/>
          </p:nvSpPr>
          <p:spPr bwMode="auto">
            <a:xfrm>
              <a:off x="3355412" y="1828967"/>
              <a:ext cx="2968914" cy="2133606"/>
            </a:xfrm>
            <a:custGeom>
              <a:avLst/>
              <a:gdLst>
                <a:gd name="connsiteX0" fmla="*/ 0 w 2570205"/>
                <a:gd name="connsiteY0" fmla="*/ 2261287 h 2261287"/>
                <a:gd name="connsiteX1" fmla="*/ 420129 w 2570205"/>
                <a:gd name="connsiteY1" fmla="*/ 2088292 h 2261287"/>
                <a:gd name="connsiteX2" fmla="*/ 420129 w 2570205"/>
                <a:gd name="connsiteY2" fmla="*/ 2088292 h 2261287"/>
                <a:gd name="connsiteX3" fmla="*/ 951470 w 2570205"/>
                <a:gd name="connsiteY3" fmla="*/ 1853514 h 2261287"/>
                <a:gd name="connsiteX4" fmla="*/ 1297459 w 2570205"/>
                <a:gd name="connsiteY4" fmla="*/ 1692876 h 2261287"/>
                <a:gd name="connsiteX5" fmla="*/ 1631092 w 2570205"/>
                <a:gd name="connsiteY5" fmla="*/ 1544595 h 2261287"/>
                <a:gd name="connsiteX6" fmla="*/ 1915297 w 2570205"/>
                <a:gd name="connsiteY6" fmla="*/ 1396314 h 2261287"/>
                <a:gd name="connsiteX7" fmla="*/ 2199502 w 2570205"/>
                <a:gd name="connsiteY7" fmla="*/ 1161535 h 2261287"/>
                <a:gd name="connsiteX8" fmla="*/ 2409567 w 2570205"/>
                <a:gd name="connsiteY8" fmla="*/ 815546 h 2261287"/>
                <a:gd name="connsiteX9" fmla="*/ 2508421 w 2570205"/>
                <a:gd name="connsiteY9" fmla="*/ 432487 h 2261287"/>
                <a:gd name="connsiteX10" fmla="*/ 2570205 w 2570205"/>
                <a:gd name="connsiteY10" fmla="*/ 0 h 2261287"/>
                <a:gd name="connsiteX11" fmla="*/ 2570205 w 2570205"/>
                <a:gd name="connsiteY11" fmla="*/ 0 h 2261287"/>
                <a:gd name="connsiteX12" fmla="*/ 2570205 w 2570205"/>
                <a:gd name="connsiteY12" fmla="*/ 0 h 226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0205" h="2261287">
                  <a:moveTo>
                    <a:pt x="0" y="2261287"/>
                  </a:moveTo>
                  <a:lnTo>
                    <a:pt x="420129" y="2088292"/>
                  </a:lnTo>
                  <a:lnTo>
                    <a:pt x="420129" y="2088292"/>
                  </a:lnTo>
                  <a:lnTo>
                    <a:pt x="951470" y="1853514"/>
                  </a:lnTo>
                  <a:cubicBezTo>
                    <a:pt x="1097692" y="1787611"/>
                    <a:pt x="1184189" y="1744362"/>
                    <a:pt x="1297459" y="1692876"/>
                  </a:cubicBezTo>
                  <a:cubicBezTo>
                    <a:pt x="1410729" y="1641390"/>
                    <a:pt x="1528119" y="1594022"/>
                    <a:pt x="1631092" y="1544595"/>
                  </a:cubicBezTo>
                  <a:cubicBezTo>
                    <a:pt x="1734065" y="1495168"/>
                    <a:pt x="1820562" y="1460157"/>
                    <a:pt x="1915297" y="1396314"/>
                  </a:cubicBezTo>
                  <a:cubicBezTo>
                    <a:pt x="2010032" y="1332471"/>
                    <a:pt x="2117124" y="1258330"/>
                    <a:pt x="2199502" y="1161535"/>
                  </a:cubicBezTo>
                  <a:cubicBezTo>
                    <a:pt x="2281880" y="1064740"/>
                    <a:pt x="2358081" y="937054"/>
                    <a:pt x="2409567" y="815546"/>
                  </a:cubicBezTo>
                  <a:cubicBezTo>
                    <a:pt x="2461053" y="694038"/>
                    <a:pt x="2481648" y="568411"/>
                    <a:pt x="2508421" y="432487"/>
                  </a:cubicBezTo>
                  <a:cubicBezTo>
                    <a:pt x="2535194" y="296563"/>
                    <a:pt x="2570205" y="0"/>
                    <a:pt x="2570205" y="0"/>
                  </a:cubicBezTo>
                  <a:lnTo>
                    <a:pt x="2570205" y="0"/>
                  </a:lnTo>
                  <a:lnTo>
                    <a:pt x="2570205" y="0"/>
                  </a:lnTo>
                </a:path>
              </a:pathLst>
            </a:custGeom>
            <a:noFill/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ea typeface="ＭＳ Ｐゴシック" panose="020B0600070205080204" pitchFamily="34" charset="-128"/>
              </a:endParaRPr>
            </a:p>
          </p:txBody>
        </p:sp>
        <p:sp>
          <p:nvSpPr>
            <p:cNvPr id="43038" name="TextBox 32">
              <a:extLst>
                <a:ext uri="{FF2B5EF4-FFF2-40B4-BE49-F238E27FC236}">
                  <a16:creationId xmlns:a16="http://schemas.microsoft.com/office/drawing/2014/main" id="{CFB6B689-2A8C-409C-9503-40F15B7228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4686" y="1460666"/>
              <a:ext cx="70884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/>
                <a:t>White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AF4B608-0939-061B-75F3-AA8F17EFDF9D}"/>
              </a:ext>
            </a:extLst>
          </p:cNvPr>
          <p:cNvGrpSpPr/>
          <p:nvPr/>
        </p:nvGrpSpPr>
        <p:grpSpPr>
          <a:xfrm>
            <a:off x="5170489" y="1786731"/>
            <a:ext cx="4696548" cy="2631903"/>
            <a:chOff x="5170489" y="1786731"/>
            <a:chExt cx="4696548" cy="263190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29DA499-BB15-48CC-91A1-F06D8F0492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70489" y="1786731"/>
              <a:ext cx="4305871" cy="2631903"/>
              <a:chOff x="3646347" y="1787130"/>
              <a:chExt cx="4305914" cy="2631640"/>
            </a:xfrm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9DF559B6-E25D-9F49-AE8B-1FDE11FCF4ED}"/>
                  </a:ext>
                </a:extLst>
              </p:cNvPr>
              <p:cNvSpPr/>
              <p:nvPr/>
            </p:nvSpPr>
            <p:spPr bwMode="auto">
              <a:xfrm>
                <a:off x="3646347" y="2038724"/>
                <a:ext cx="3440147" cy="2006399"/>
              </a:xfrm>
              <a:custGeom>
                <a:avLst/>
                <a:gdLst>
                  <a:gd name="connsiteX0" fmla="*/ 0 w 2570205"/>
                  <a:gd name="connsiteY0" fmla="*/ 2261287 h 2261287"/>
                  <a:gd name="connsiteX1" fmla="*/ 420129 w 2570205"/>
                  <a:gd name="connsiteY1" fmla="*/ 2088292 h 2261287"/>
                  <a:gd name="connsiteX2" fmla="*/ 420129 w 2570205"/>
                  <a:gd name="connsiteY2" fmla="*/ 2088292 h 2261287"/>
                  <a:gd name="connsiteX3" fmla="*/ 951470 w 2570205"/>
                  <a:gd name="connsiteY3" fmla="*/ 1853514 h 2261287"/>
                  <a:gd name="connsiteX4" fmla="*/ 1297459 w 2570205"/>
                  <a:gd name="connsiteY4" fmla="*/ 1692876 h 2261287"/>
                  <a:gd name="connsiteX5" fmla="*/ 1631092 w 2570205"/>
                  <a:gd name="connsiteY5" fmla="*/ 1544595 h 2261287"/>
                  <a:gd name="connsiteX6" fmla="*/ 1915297 w 2570205"/>
                  <a:gd name="connsiteY6" fmla="*/ 1396314 h 2261287"/>
                  <a:gd name="connsiteX7" fmla="*/ 2199502 w 2570205"/>
                  <a:gd name="connsiteY7" fmla="*/ 1161535 h 2261287"/>
                  <a:gd name="connsiteX8" fmla="*/ 2409567 w 2570205"/>
                  <a:gd name="connsiteY8" fmla="*/ 815546 h 2261287"/>
                  <a:gd name="connsiteX9" fmla="*/ 2508421 w 2570205"/>
                  <a:gd name="connsiteY9" fmla="*/ 432487 h 2261287"/>
                  <a:gd name="connsiteX10" fmla="*/ 2570205 w 2570205"/>
                  <a:gd name="connsiteY10" fmla="*/ 0 h 2261287"/>
                  <a:gd name="connsiteX11" fmla="*/ 2570205 w 2570205"/>
                  <a:gd name="connsiteY11" fmla="*/ 0 h 2261287"/>
                  <a:gd name="connsiteX12" fmla="*/ 2570205 w 2570205"/>
                  <a:gd name="connsiteY12" fmla="*/ 0 h 2261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0205" h="2261287">
                    <a:moveTo>
                      <a:pt x="0" y="2261287"/>
                    </a:moveTo>
                    <a:lnTo>
                      <a:pt x="420129" y="2088292"/>
                    </a:lnTo>
                    <a:lnTo>
                      <a:pt x="420129" y="2088292"/>
                    </a:lnTo>
                    <a:lnTo>
                      <a:pt x="951470" y="1853514"/>
                    </a:lnTo>
                    <a:cubicBezTo>
                      <a:pt x="1097692" y="1787611"/>
                      <a:pt x="1184189" y="1744362"/>
                      <a:pt x="1297459" y="1692876"/>
                    </a:cubicBezTo>
                    <a:cubicBezTo>
                      <a:pt x="1410729" y="1641390"/>
                      <a:pt x="1528119" y="1594022"/>
                      <a:pt x="1631092" y="1544595"/>
                    </a:cubicBezTo>
                    <a:cubicBezTo>
                      <a:pt x="1734065" y="1495168"/>
                      <a:pt x="1820562" y="1460157"/>
                      <a:pt x="1915297" y="1396314"/>
                    </a:cubicBezTo>
                    <a:cubicBezTo>
                      <a:pt x="2010032" y="1332471"/>
                      <a:pt x="2117124" y="1258330"/>
                      <a:pt x="2199502" y="1161535"/>
                    </a:cubicBezTo>
                    <a:cubicBezTo>
                      <a:pt x="2281880" y="1064740"/>
                      <a:pt x="2358081" y="937054"/>
                      <a:pt x="2409567" y="815546"/>
                    </a:cubicBezTo>
                    <a:cubicBezTo>
                      <a:pt x="2461053" y="694038"/>
                      <a:pt x="2481648" y="568411"/>
                      <a:pt x="2508421" y="432487"/>
                    </a:cubicBezTo>
                    <a:cubicBezTo>
                      <a:pt x="2535194" y="296563"/>
                      <a:pt x="2570205" y="0"/>
                      <a:pt x="2570205" y="0"/>
                    </a:cubicBezTo>
                    <a:lnTo>
                      <a:pt x="2570205" y="0"/>
                    </a:lnTo>
                    <a:lnTo>
                      <a:pt x="2570205" y="0"/>
                    </a:lnTo>
                  </a:path>
                </a:pathLst>
              </a:custGeom>
              <a:noFill/>
              <a:ln w="3810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036" name="TextBox 33">
                <a:extLst>
                  <a:ext uri="{FF2B5EF4-FFF2-40B4-BE49-F238E27FC236}">
                    <a16:creationId xmlns:a16="http://schemas.microsoft.com/office/drawing/2014/main" id="{C56375E4-8534-4EE3-B0BB-4E7A58A66A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18370" y="1787130"/>
                <a:ext cx="833891" cy="338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dirty="0"/>
                  <a:t>E. Asian</a:t>
                </a:r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7360F51C-DFDF-80A9-249D-24A58A2EE58B}"/>
                  </a:ext>
                </a:extLst>
              </p:cNvPr>
              <p:cNvSpPr/>
              <p:nvPr/>
            </p:nvSpPr>
            <p:spPr bwMode="auto">
              <a:xfrm>
                <a:off x="3913843" y="2412371"/>
                <a:ext cx="3440147" cy="2006399"/>
              </a:xfrm>
              <a:custGeom>
                <a:avLst/>
                <a:gdLst>
                  <a:gd name="connsiteX0" fmla="*/ 0 w 2570205"/>
                  <a:gd name="connsiteY0" fmla="*/ 2261287 h 2261287"/>
                  <a:gd name="connsiteX1" fmla="*/ 420129 w 2570205"/>
                  <a:gd name="connsiteY1" fmla="*/ 2088292 h 2261287"/>
                  <a:gd name="connsiteX2" fmla="*/ 420129 w 2570205"/>
                  <a:gd name="connsiteY2" fmla="*/ 2088292 h 2261287"/>
                  <a:gd name="connsiteX3" fmla="*/ 951470 w 2570205"/>
                  <a:gd name="connsiteY3" fmla="*/ 1853514 h 2261287"/>
                  <a:gd name="connsiteX4" fmla="*/ 1297459 w 2570205"/>
                  <a:gd name="connsiteY4" fmla="*/ 1692876 h 2261287"/>
                  <a:gd name="connsiteX5" fmla="*/ 1631092 w 2570205"/>
                  <a:gd name="connsiteY5" fmla="*/ 1544595 h 2261287"/>
                  <a:gd name="connsiteX6" fmla="*/ 1915297 w 2570205"/>
                  <a:gd name="connsiteY6" fmla="*/ 1396314 h 2261287"/>
                  <a:gd name="connsiteX7" fmla="*/ 2199502 w 2570205"/>
                  <a:gd name="connsiteY7" fmla="*/ 1161535 h 2261287"/>
                  <a:gd name="connsiteX8" fmla="*/ 2409567 w 2570205"/>
                  <a:gd name="connsiteY8" fmla="*/ 815546 h 2261287"/>
                  <a:gd name="connsiteX9" fmla="*/ 2508421 w 2570205"/>
                  <a:gd name="connsiteY9" fmla="*/ 432487 h 2261287"/>
                  <a:gd name="connsiteX10" fmla="*/ 2570205 w 2570205"/>
                  <a:gd name="connsiteY10" fmla="*/ 0 h 2261287"/>
                  <a:gd name="connsiteX11" fmla="*/ 2570205 w 2570205"/>
                  <a:gd name="connsiteY11" fmla="*/ 0 h 2261287"/>
                  <a:gd name="connsiteX12" fmla="*/ 2570205 w 2570205"/>
                  <a:gd name="connsiteY12" fmla="*/ 0 h 2261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0205" h="2261287">
                    <a:moveTo>
                      <a:pt x="0" y="2261287"/>
                    </a:moveTo>
                    <a:lnTo>
                      <a:pt x="420129" y="2088292"/>
                    </a:lnTo>
                    <a:lnTo>
                      <a:pt x="420129" y="2088292"/>
                    </a:lnTo>
                    <a:lnTo>
                      <a:pt x="951470" y="1853514"/>
                    </a:lnTo>
                    <a:cubicBezTo>
                      <a:pt x="1097692" y="1787611"/>
                      <a:pt x="1184189" y="1744362"/>
                      <a:pt x="1297459" y="1692876"/>
                    </a:cubicBezTo>
                    <a:cubicBezTo>
                      <a:pt x="1410729" y="1641390"/>
                      <a:pt x="1528119" y="1594022"/>
                      <a:pt x="1631092" y="1544595"/>
                    </a:cubicBezTo>
                    <a:cubicBezTo>
                      <a:pt x="1734065" y="1495168"/>
                      <a:pt x="1820562" y="1460157"/>
                      <a:pt x="1915297" y="1396314"/>
                    </a:cubicBezTo>
                    <a:cubicBezTo>
                      <a:pt x="2010032" y="1332471"/>
                      <a:pt x="2117124" y="1258330"/>
                      <a:pt x="2199502" y="1161535"/>
                    </a:cubicBezTo>
                    <a:cubicBezTo>
                      <a:pt x="2281880" y="1064740"/>
                      <a:pt x="2358081" y="937054"/>
                      <a:pt x="2409567" y="815546"/>
                    </a:cubicBezTo>
                    <a:cubicBezTo>
                      <a:pt x="2461053" y="694038"/>
                      <a:pt x="2481648" y="568411"/>
                      <a:pt x="2508421" y="432487"/>
                    </a:cubicBezTo>
                    <a:cubicBezTo>
                      <a:pt x="2535194" y="296563"/>
                      <a:pt x="2570205" y="0"/>
                      <a:pt x="2570205" y="0"/>
                    </a:cubicBezTo>
                    <a:lnTo>
                      <a:pt x="2570205" y="0"/>
                    </a:lnTo>
                    <a:lnTo>
                      <a:pt x="2570205" y="0"/>
                    </a:lnTo>
                  </a:path>
                </a:pathLst>
              </a:custGeom>
              <a:noFill/>
              <a:ln w="3810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FDD5560-2C89-887F-3B79-0078436B967C}"/>
                </a:ext>
              </a:extLst>
            </p:cNvPr>
            <p:cNvSpPr txBox="1"/>
            <p:nvPr/>
          </p:nvSpPr>
          <p:spPr>
            <a:xfrm>
              <a:off x="8913443" y="2438698"/>
              <a:ext cx="95359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/>
                <a:t>Cystic</a:t>
              </a:r>
              <a:br>
                <a:rPr lang="en-US" altLang="en-US" dirty="0"/>
              </a:br>
              <a:r>
                <a:rPr lang="en-US" altLang="en-US" dirty="0"/>
                <a:t>Fibrosis,</a:t>
              </a:r>
              <a:br>
                <a:rPr lang="en-US" altLang="en-US" dirty="0"/>
              </a:br>
              <a:r>
                <a:rPr lang="en-US" altLang="en-US" dirty="0"/>
                <a:t>pre-T1D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4FC02-604A-5F27-6473-371F81F51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FA3E1-BB32-29BC-C247-2A3490B2D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 and I are fast – respond to meals (hours)</a:t>
            </a:r>
          </a:p>
          <a:p>
            <a:r>
              <a:rPr lang="en-US" dirty="0"/>
              <a:t>Beta-cell mass and function are slow – respond to insulin resistance (days, months, years)</a:t>
            </a:r>
          </a:p>
          <a:p>
            <a:r>
              <a:rPr lang="en-US" dirty="0"/>
              <a:t>Tipping point: slow negative feedback gives way to slow positive feedback</a:t>
            </a:r>
          </a:p>
          <a:p>
            <a:pPr lvl="1"/>
            <a:r>
              <a:rPr lang="en-US" dirty="0"/>
              <a:t>better to intervene before diabetes is established</a:t>
            </a:r>
          </a:p>
          <a:p>
            <a:r>
              <a:rPr lang="en-US" dirty="0"/>
              <a:t>Model confirms classic trade-off between insulin resistance and insulin secretion (Disposition Index)</a:t>
            </a:r>
          </a:p>
          <a:p>
            <a:pPr lvl="1"/>
            <a:r>
              <a:rPr lang="en-US" dirty="0"/>
              <a:t>Predicts that impaired exocytosis leads to high 1-hour glucose</a:t>
            </a:r>
          </a:p>
          <a:p>
            <a:pPr lvl="1"/>
            <a:r>
              <a:rPr lang="en-US" dirty="0"/>
              <a:t>1hG better than 2hG for lean, insulin deficient people</a:t>
            </a:r>
          </a:p>
        </p:txBody>
      </p:sp>
    </p:spTree>
    <p:extLst>
      <p:ext uri="{BB962C8B-B14F-4D97-AF65-F5344CB8AC3E}">
        <p14:creationId xmlns:p14="http://schemas.microsoft.com/office/powerpoint/2010/main" val="129555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177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>
          <a:xfrm>
            <a:off x="1889937" y="12700"/>
            <a:ext cx="8229600" cy="868362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2" charset="-128"/>
              </a:rPr>
              <a:t>The </a:t>
            </a:r>
            <a:r>
              <a:rPr lang="en-US" dirty="0" err="1">
                <a:ea typeface="ＭＳ Ｐゴシック" pitchFamily="2" charset="-128"/>
              </a:rPr>
              <a:t>Topp</a:t>
            </a:r>
            <a:r>
              <a:rPr lang="en-US" dirty="0">
                <a:ea typeface="ＭＳ Ｐゴシック" pitchFamily="2" charset="-128"/>
              </a:rPr>
              <a:t>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3" name="Object 4"/>
              <p:cNvSpPr txBox="1"/>
              <p:nvPr/>
            </p:nvSpPr>
            <p:spPr bwMode="auto">
              <a:xfrm>
                <a:off x="4849814" y="1498601"/>
                <a:ext cx="4598987" cy="34845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𝑑𝐺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𝛽𝜎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𝐼𝑆</m:t>
                          </m:r>
                        </m:sub>
                      </m:sSub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𝑘𝐼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)]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603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9814" y="1498601"/>
                <a:ext cx="4598987" cy="34845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65260-4D90-4D7C-8C9F-7CF694B9028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743200" y="1676401"/>
            <a:ext cx="1562100" cy="2467147"/>
            <a:chOff x="1734762" y="1066801"/>
            <a:chExt cx="1562100" cy="2088835"/>
          </a:xfrm>
        </p:grpSpPr>
        <p:grpSp>
          <p:nvGrpSpPr>
            <p:cNvPr id="9" name="Group 8"/>
            <p:cNvGrpSpPr/>
            <p:nvPr/>
          </p:nvGrpSpPr>
          <p:grpSpPr>
            <a:xfrm>
              <a:off x="1734762" y="1066801"/>
              <a:ext cx="1562100" cy="1612888"/>
              <a:chOff x="228600" y="1981201"/>
              <a:chExt cx="1562100" cy="193806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228600" y="2756424"/>
                <a:ext cx="768928" cy="5323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</a:rPr>
                  <a:t>Fast</a:t>
                </a:r>
              </a:p>
            </p:txBody>
          </p:sp>
          <p:sp>
            <p:nvSpPr>
              <p:cNvPr id="11" name="Left Brace 10"/>
              <p:cNvSpPr/>
              <p:nvPr/>
            </p:nvSpPr>
            <p:spPr>
              <a:xfrm>
                <a:off x="1409700" y="1981201"/>
                <a:ext cx="381000" cy="1938060"/>
              </a:xfrm>
              <a:prstGeom prst="leftBrac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734762" y="2712647"/>
              <a:ext cx="875753" cy="4429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Slow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971800" y="6132979"/>
            <a:ext cx="662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Topp … de </a:t>
            </a:r>
            <a:r>
              <a:rPr lang="en-US" dirty="0" err="1">
                <a:solidFill>
                  <a:srgbClr val="C00000"/>
                </a:solidFill>
              </a:rPr>
              <a:t>Vries</a:t>
            </a:r>
            <a:r>
              <a:rPr lang="en-US" dirty="0">
                <a:solidFill>
                  <a:srgbClr val="C00000"/>
                </a:solidFill>
              </a:rPr>
              <a:t> … Miura … </a:t>
            </a:r>
            <a:r>
              <a:rPr lang="en-US" dirty="0" err="1">
                <a:solidFill>
                  <a:srgbClr val="C00000"/>
                </a:solidFill>
              </a:rPr>
              <a:t>Finegood</a:t>
            </a:r>
            <a:r>
              <a:rPr lang="en-US" dirty="0">
                <a:solidFill>
                  <a:srgbClr val="C00000"/>
                </a:solidFill>
              </a:rPr>
              <a:t>, J. </a:t>
            </a:r>
            <a:r>
              <a:rPr lang="en-US" dirty="0" err="1">
                <a:solidFill>
                  <a:srgbClr val="C00000"/>
                </a:solidFill>
              </a:rPr>
              <a:t>Theor</a:t>
            </a:r>
            <a:r>
              <a:rPr lang="en-US" dirty="0">
                <a:solidFill>
                  <a:srgbClr val="C00000"/>
                </a:solidFill>
              </a:rPr>
              <a:t>. Biol. 206:605 2000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9799" y="4574792"/>
            <a:ext cx="51862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In words: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small rise in G, mass increases (negative feedback)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Large rise in G, mass decreases (positive feedback)</a:t>
            </a:r>
          </a:p>
        </p:txBody>
      </p:sp>
    </p:spTree>
    <p:extLst>
      <p:ext uri="{BB962C8B-B14F-4D97-AF65-F5344CB8AC3E}">
        <p14:creationId xmlns:p14="http://schemas.microsoft.com/office/powerpoint/2010/main" val="367249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25000-1341-300A-35D5-7B30BDE8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897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Recap and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2F40F-E83F-6CD4-3067-1163F487B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774" y="13684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Yesterday we discussed the importance of dynamical features for modeling beta cells</a:t>
            </a:r>
          </a:p>
          <a:p>
            <a:pPr lvl="1"/>
            <a:r>
              <a:rPr lang="en-US" dirty="0"/>
              <a:t>fast positive feedback, slow negative feedback</a:t>
            </a:r>
          </a:p>
          <a:p>
            <a:pPr lvl="1"/>
            <a:r>
              <a:rPr lang="en-US" dirty="0" err="1"/>
              <a:t>bistability</a:t>
            </a:r>
            <a:r>
              <a:rPr lang="en-US" dirty="0"/>
              <a:t> </a:t>
            </a:r>
          </a:p>
          <a:p>
            <a:r>
              <a:rPr lang="en-US" dirty="0"/>
              <a:t>Today, the same concepts will show up in a model for T2D progression</a:t>
            </a:r>
          </a:p>
          <a:p>
            <a:r>
              <a:rPr lang="en-US" dirty="0"/>
              <a:t>Beta cells are again central, but now with regard to the long term success or failure of adaptation to insulin resistance</a:t>
            </a:r>
          </a:p>
          <a:p>
            <a:r>
              <a:rPr lang="en-US" dirty="0"/>
              <a:t>Focus question: what are the relative contributions of insulin resistance of beta cell failure? </a:t>
            </a:r>
          </a:p>
          <a:p>
            <a:pPr lvl="1"/>
            <a:r>
              <a:rPr lang="en-US" dirty="0"/>
              <a:t>spoiler: it depends, so therapy should depend</a:t>
            </a:r>
          </a:p>
        </p:txBody>
      </p:sp>
    </p:spTree>
    <p:extLst>
      <p:ext uri="{BB962C8B-B14F-4D97-AF65-F5344CB8AC3E}">
        <p14:creationId xmlns:p14="http://schemas.microsoft.com/office/powerpoint/2010/main" val="71605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603" name="Object 4"/>
              <p:cNvSpPr txBox="1"/>
              <p:nvPr/>
            </p:nvSpPr>
            <p:spPr bwMode="auto">
              <a:xfrm>
                <a:off x="4394200" y="1035051"/>
                <a:ext cx="4491407" cy="5572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𝑑𝐺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𝛽𝜎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𝐼𝑆</m:t>
                          </m:r>
                        </m:sub>
                      </m:sSub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</m:fName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func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𝑘𝐼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)]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603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4200" y="1035051"/>
                <a:ext cx="4491407" cy="55721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2" name="Title 3"/>
          <p:cNvSpPr>
            <a:spLocks noGrp="1"/>
          </p:cNvSpPr>
          <p:nvPr>
            <p:ph type="title"/>
          </p:nvPr>
        </p:nvSpPr>
        <p:spPr>
          <a:xfrm>
            <a:off x="2221728" y="12700"/>
            <a:ext cx="8229600" cy="868362"/>
          </a:xfrm>
        </p:spPr>
        <p:txBody>
          <a:bodyPr/>
          <a:lstStyle/>
          <a:p>
            <a:pPr algn="ctr" eaLnBrk="1" hangingPunct="1"/>
            <a:r>
              <a:rPr lang="en-US" dirty="0">
                <a:latin typeface="+mn-lt"/>
                <a:ea typeface="ＭＳ Ｐゴシック" pitchFamily="2" charset="-128"/>
              </a:rPr>
              <a:t>The Full Equations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65260-4D90-4D7C-8C9F-7CF694B9028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125293" y="1143001"/>
            <a:ext cx="2087304" cy="4093237"/>
            <a:chOff x="886622" y="1676400"/>
            <a:chExt cx="2087304" cy="4093237"/>
          </a:xfrm>
        </p:grpSpPr>
        <p:grpSp>
          <p:nvGrpSpPr>
            <p:cNvPr id="6" name="Group 5"/>
            <p:cNvGrpSpPr/>
            <p:nvPr/>
          </p:nvGrpSpPr>
          <p:grpSpPr>
            <a:xfrm>
              <a:off x="886622" y="1676400"/>
              <a:ext cx="1562100" cy="4093237"/>
              <a:chOff x="1734762" y="1066801"/>
              <a:chExt cx="1562100" cy="3465581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734762" y="1066801"/>
                <a:ext cx="1562100" cy="1612888"/>
                <a:chOff x="228600" y="1981201"/>
                <a:chExt cx="1562100" cy="1938060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228600" y="2756424"/>
                  <a:ext cx="768928" cy="5323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9A2500"/>
                      </a:solidFill>
                    </a:rPr>
                    <a:t>Fast</a:t>
                  </a:r>
                </a:p>
              </p:txBody>
            </p:sp>
            <p:sp>
              <p:nvSpPr>
                <p:cNvPr id="11" name="Left Brace 10"/>
                <p:cNvSpPr/>
                <p:nvPr/>
              </p:nvSpPr>
              <p:spPr>
                <a:xfrm>
                  <a:off x="1409700" y="1981201"/>
                  <a:ext cx="381000" cy="1938060"/>
                </a:xfrm>
                <a:prstGeom prst="leftBrac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9A2500"/>
                    </a:solidFill>
                  </a:endParaRPr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1744189" y="4089392"/>
                <a:ext cx="875753" cy="442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Slow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896049" y="3735293"/>
              <a:ext cx="20778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3333FF"/>
                  </a:solidFill>
                </a:rPr>
                <a:t>Intermediate</a:t>
              </a:r>
            </a:p>
          </p:txBody>
        </p:sp>
      </p:grpSp>
      <p:sp>
        <p:nvSpPr>
          <p:cNvPr id="12" name="Left Brace 11"/>
          <p:cNvSpPr/>
          <p:nvPr/>
        </p:nvSpPr>
        <p:spPr>
          <a:xfrm>
            <a:off x="3344584" y="4022922"/>
            <a:ext cx="381000" cy="1905001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33807" y="6488668"/>
            <a:ext cx="3948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Ha et al, Endocrinology, 157:624 2016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650394-6610-423E-AB74-EFE9B7A6EDEB}"/>
              </a:ext>
            </a:extLst>
          </p:cNvPr>
          <p:cNvSpPr/>
          <p:nvPr/>
        </p:nvSpPr>
        <p:spPr>
          <a:xfrm>
            <a:off x="4772251" y="5022008"/>
            <a:ext cx="304800" cy="457200"/>
          </a:xfrm>
          <a:prstGeom prst="rect">
            <a:avLst/>
          </a:prstGeom>
          <a:noFill/>
          <a:ln w="412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0D57A3-6DBC-4FD4-8FB5-275BE468EFC7}"/>
              </a:ext>
            </a:extLst>
          </p:cNvPr>
          <p:cNvSpPr/>
          <p:nvPr/>
        </p:nvSpPr>
        <p:spPr>
          <a:xfrm>
            <a:off x="4788213" y="4022921"/>
            <a:ext cx="304800" cy="457200"/>
          </a:xfrm>
          <a:prstGeom prst="rect">
            <a:avLst/>
          </a:prstGeom>
          <a:noFill/>
          <a:ln w="412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C25408-B7E5-4B4A-8DD3-6A50CDA57AF1}"/>
              </a:ext>
            </a:extLst>
          </p:cNvPr>
          <p:cNvSpPr/>
          <p:nvPr/>
        </p:nvSpPr>
        <p:spPr>
          <a:xfrm>
            <a:off x="4772252" y="2967186"/>
            <a:ext cx="312793" cy="457200"/>
          </a:xfrm>
          <a:prstGeom prst="rect">
            <a:avLst/>
          </a:prstGeom>
          <a:noFill/>
          <a:ln w="412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9AF446-7267-4A17-9FC2-A4FED206B1D0}"/>
              </a:ext>
            </a:extLst>
          </p:cNvPr>
          <p:cNvSpPr/>
          <p:nvPr/>
        </p:nvSpPr>
        <p:spPr>
          <a:xfrm>
            <a:off x="7304296" y="2315355"/>
            <a:ext cx="312793" cy="457200"/>
          </a:xfrm>
          <a:prstGeom prst="rect">
            <a:avLst/>
          </a:prstGeom>
          <a:noFill/>
          <a:ln w="412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5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B9685495-215A-5A6C-3A8B-644740666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68" y="1243650"/>
            <a:ext cx="5763978" cy="4980879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56F08E6A-CA45-A145-BAC9-CBBE50EF8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76919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latin typeface="+mn-lt"/>
              </a:rPr>
              <a:t>Oral Glucose Tolerance Test (OGTT)</a:t>
            </a:r>
            <a:endParaRPr lang="en-US" sz="4000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A79ADA-934B-314D-A057-689C85FEFA86}"/>
              </a:ext>
            </a:extLst>
          </p:cNvPr>
          <p:cNvSpPr txBox="1"/>
          <p:nvPr/>
        </p:nvSpPr>
        <p:spPr>
          <a:xfrm>
            <a:off x="4553407" y="949654"/>
            <a:ext cx="3465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Adolescents with Cystic Fibrosis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013138-2C5E-CA38-EE7A-CC0A1BD748C1}"/>
              </a:ext>
            </a:extLst>
          </p:cNvPr>
          <p:cNvGrpSpPr/>
          <p:nvPr/>
        </p:nvGrpSpPr>
        <p:grpSpPr>
          <a:xfrm>
            <a:off x="6980437" y="2591753"/>
            <a:ext cx="4359752" cy="2284672"/>
            <a:chOff x="156009" y="726291"/>
            <a:chExt cx="10636168" cy="530259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E429138-8A5F-1465-779A-7939BFEA2DFC}"/>
                </a:ext>
              </a:extLst>
            </p:cNvPr>
            <p:cNvGrpSpPr/>
            <p:nvPr/>
          </p:nvGrpSpPr>
          <p:grpSpPr>
            <a:xfrm>
              <a:off x="1009089" y="1531087"/>
              <a:ext cx="7102852" cy="2498652"/>
              <a:chOff x="1009089" y="1531087"/>
              <a:chExt cx="7102852" cy="2498652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104E8D8-EEDC-2019-35CF-3CF12A71ED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9089" y="1531088"/>
                <a:ext cx="2022896" cy="2498651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51D8D38A-B9D9-4E51-479E-35CC7E9DCA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68873" y="1531087"/>
                <a:ext cx="1806254" cy="2498651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410BA17C-FF33-414D-1971-8F7A79CA62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12015" y="1531087"/>
                <a:ext cx="1999926" cy="2470279"/>
              </a:xfrm>
              <a:prstGeom prst="rect">
                <a:avLst/>
              </a:prstGeom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EA0D599-91B0-A440-F489-F6D0053CB51B}"/>
                </a:ext>
              </a:extLst>
            </p:cNvPr>
            <p:cNvSpPr txBox="1"/>
            <p:nvPr/>
          </p:nvSpPr>
          <p:spPr>
            <a:xfrm>
              <a:off x="729358" y="4520944"/>
              <a:ext cx="2229899" cy="1500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Kristen</a:t>
              </a:r>
              <a:br>
                <a:rPr lang="en-US" dirty="0"/>
              </a:br>
              <a:r>
                <a:rPr lang="en-US" dirty="0"/>
                <a:t>Nadeau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E1B5681-4DB5-57FE-C97C-FE10AAAFD2DA}"/>
                </a:ext>
              </a:extLst>
            </p:cNvPr>
            <p:cNvSpPr txBox="1"/>
            <p:nvPr/>
          </p:nvSpPr>
          <p:spPr>
            <a:xfrm>
              <a:off x="3501286" y="4528789"/>
              <a:ext cx="2481749" cy="1500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Christine</a:t>
              </a:r>
              <a:br>
                <a:rPr lang="en-US" dirty="0"/>
              </a:br>
              <a:r>
                <a:rPr lang="en-US" dirty="0"/>
                <a:t>Chan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30AF115-F514-DD69-A56B-546A947D35F8}"/>
                </a:ext>
              </a:extLst>
            </p:cNvPr>
            <p:cNvSpPr txBox="1"/>
            <p:nvPr/>
          </p:nvSpPr>
          <p:spPr>
            <a:xfrm>
              <a:off x="6071275" y="4520944"/>
              <a:ext cx="3079465" cy="1500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Melanie</a:t>
              </a:r>
              <a:br>
                <a:rPr lang="en-US" dirty="0"/>
              </a:br>
              <a:r>
                <a:rPr lang="en-US" dirty="0"/>
                <a:t>Cree-Green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7D9E16D-1B03-9CE0-702F-58E3E2BD9020}"/>
                </a:ext>
              </a:extLst>
            </p:cNvPr>
            <p:cNvSpPr txBox="1"/>
            <p:nvPr/>
          </p:nvSpPr>
          <p:spPr>
            <a:xfrm>
              <a:off x="156009" y="726291"/>
              <a:ext cx="10636168" cy="857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University of Colorado School of Medicine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B85E57A-DBEE-DD99-4B8A-091398EB7451}"/>
              </a:ext>
            </a:extLst>
          </p:cNvPr>
          <p:cNvSpPr txBox="1"/>
          <p:nvPr/>
        </p:nvSpPr>
        <p:spPr>
          <a:xfrm>
            <a:off x="8351662" y="1729409"/>
            <a:ext cx="2676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[Compress into one slide?]</a:t>
            </a:r>
          </a:p>
        </p:txBody>
      </p:sp>
    </p:spTree>
    <p:extLst>
      <p:ext uri="{BB962C8B-B14F-4D97-AF65-F5344CB8AC3E}">
        <p14:creationId xmlns:p14="http://schemas.microsoft.com/office/powerpoint/2010/main" val="2144917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B9685495-215A-5A6C-3A8B-644740666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68" y="1243650"/>
            <a:ext cx="5763978" cy="4980879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56F08E6A-CA45-A145-BAC9-CBBE50EF8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76919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latin typeface="+mn-lt"/>
              </a:rPr>
              <a:t>Oral Glucose Tolerance Test (OGTT)</a:t>
            </a:r>
            <a:endParaRPr lang="en-US" sz="4000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A79ADA-934B-314D-A057-689C85FEFA86}"/>
              </a:ext>
            </a:extLst>
          </p:cNvPr>
          <p:cNvSpPr txBox="1"/>
          <p:nvPr/>
        </p:nvSpPr>
        <p:spPr>
          <a:xfrm>
            <a:off x="4553407" y="949654"/>
            <a:ext cx="3465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Adolescents with Cystic Fibrosis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1B5D2C-CD03-1BCE-B5AD-DA4892E0ECBD}"/>
              </a:ext>
            </a:extLst>
          </p:cNvPr>
          <p:cNvCxnSpPr>
            <a:cxnSpLocks/>
          </p:cNvCxnSpPr>
          <p:nvPr/>
        </p:nvCxnSpPr>
        <p:spPr>
          <a:xfrm>
            <a:off x="1030889" y="4530686"/>
            <a:ext cx="4951270" cy="0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B602149-51F8-EE48-05CC-500D070D7841}"/>
              </a:ext>
            </a:extLst>
          </p:cNvPr>
          <p:cNvCxnSpPr>
            <a:cxnSpLocks/>
          </p:cNvCxnSpPr>
          <p:nvPr/>
        </p:nvCxnSpPr>
        <p:spPr>
          <a:xfrm>
            <a:off x="1030889" y="5090710"/>
            <a:ext cx="4951270" cy="0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66500F5-EA24-63C4-2D4C-BA0686D2BADD}"/>
              </a:ext>
            </a:extLst>
          </p:cNvPr>
          <p:cNvSpPr txBox="1"/>
          <p:nvPr/>
        </p:nvSpPr>
        <p:spPr>
          <a:xfrm>
            <a:off x="6947387" y="4627084"/>
            <a:ext cx="1913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PreDM</a:t>
            </a:r>
            <a:r>
              <a:rPr lang="en-US" dirty="0">
                <a:solidFill>
                  <a:srgbClr val="7030A0"/>
                </a:solidFill>
              </a:rPr>
              <a:t> Thresholds</a:t>
            </a:r>
          </a:p>
        </p:txBody>
      </p:sp>
    </p:spTree>
    <p:extLst>
      <p:ext uri="{BB962C8B-B14F-4D97-AF65-F5344CB8AC3E}">
        <p14:creationId xmlns:p14="http://schemas.microsoft.com/office/powerpoint/2010/main" val="298132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B9685495-215A-5A6C-3A8B-644740666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68" y="1243650"/>
            <a:ext cx="5763978" cy="4980879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56F08E6A-CA45-A145-BAC9-CBBE50EF8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76919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latin typeface="+mn-lt"/>
              </a:rPr>
              <a:t>Oral Glucose Tolerance Test (OGTT)</a:t>
            </a:r>
            <a:endParaRPr lang="en-US" sz="4000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A79ADA-934B-314D-A057-689C85FEFA86}"/>
              </a:ext>
            </a:extLst>
          </p:cNvPr>
          <p:cNvSpPr txBox="1"/>
          <p:nvPr/>
        </p:nvSpPr>
        <p:spPr>
          <a:xfrm>
            <a:off x="4553407" y="949654"/>
            <a:ext cx="3465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Adolescents with Cystic Fibrosis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406D7BF-AA7C-9098-88BE-F16B55075A06}"/>
              </a:ext>
            </a:extLst>
          </p:cNvPr>
          <p:cNvCxnSpPr>
            <a:cxnSpLocks/>
          </p:cNvCxnSpPr>
          <p:nvPr/>
        </p:nvCxnSpPr>
        <p:spPr>
          <a:xfrm>
            <a:off x="1019872" y="3508873"/>
            <a:ext cx="4929236" cy="0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EF7E4A7-A924-2BA3-924C-BF458D6B4CC9}"/>
              </a:ext>
            </a:extLst>
          </p:cNvPr>
          <p:cNvCxnSpPr>
            <a:cxnSpLocks/>
          </p:cNvCxnSpPr>
          <p:nvPr/>
        </p:nvCxnSpPr>
        <p:spPr>
          <a:xfrm>
            <a:off x="1019872" y="4751943"/>
            <a:ext cx="4929236" cy="0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6148B0A-0942-A133-54A6-37EB61C98763}"/>
              </a:ext>
            </a:extLst>
          </p:cNvPr>
          <p:cNvSpPr txBox="1"/>
          <p:nvPr/>
        </p:nvSpPr>
        <p:spPr>
          <a:xfrm>
            <a:off x="6671965" y="3922005"/>
            <a:ext cx="160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DM Thresholds</a:t>
            </a:r>
          </a:p>
        </p:txBody>
      </p:sp>
    </p:spTree>
    <p:extLst>
      <p:ext uri="{BB962C8B-B14F-4D97-AF65-F5344CB8AC3E}">
        <p14:creationId xmlns:p14="http://schemas.microsoft.com/office/powerpoint/2010/main" val="2436109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849440" y="690917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sz="2000" dirty="0">
                <a:solidFill>
                  <a:schemeClr val="tx1"/>
                </a:solidFill>
                <a:latin typeface="Arial" charset="0"/>
              </a:rPr>
              <a:t>Longitudinal Two-Hour Glucose Measurements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960" y="6025594"/>
            <a:ext cx="1517760" cy="65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774800" y="6466800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400" dirty="0">
                <a:solidFill>
                  <a:srgbClr val="C00000"/>
                </a:solidFill>
                <a:latin typeface="Arial" charset="0"/>
              </a:rPr>
              <a:t>Mason  et al., Diabetes 2007;56:2054-2061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676400" y="6582732"/>
            <a:ext cx="28956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900" dirty="0">
                <a:latin typeface="Arial" charset="0"/>
              </a:rPr>
              <a:t>Copyright © 2011 American Diabetes Association, Inc.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43A30F-4E84-4B77-97DE-EBDB990CD54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743200" y="1012720"/>
            <a:ext cx="6546360" cy="4492032"/>
            <a:chOff x="1676400" y="1467080"/>
            <a:chExt cx="5382253" cy="37338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23117"/>
            <a:stretch/>
          </p:blipFill>
          <p:spPr bwMode="auto">
            <a:xfrm>
              <a:off x="1676400" y="1467080"/>
              <a:ext cx="5382253" cy="3733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810000" y="4114800"/>
              <a:ext cx="19812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9A19BD0-4BCF-4F27-9E20-B8EF21A15CB2}"/>
              </a:ext>
            </a:extLst>
          </p:cNvPr>
          <p:cNvSpPr txBox="1"/>
          <p:nvPr/>
        </p:nvSpPr>
        <p:spPr>
          <a:xfrm>
            <a:off x="4876800" y="2438400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Means of 55 subjects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9645F9-68D2-9345-AF4F-16C91EF1FF7B}"/>
              </a:ext>
            </a:extLst>
          </p:cNvPr>
          <p:cNvSpPr txBox="1"/>
          <p:nvPr/>
        </p:nvSpPr>
        <p:spPr>
          <a:xfrm>
            <a:off x="4650888" y="1838236"/>
            <a:ext cx="309708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Clinically important:</a:t>
            </a:r>
          </a:p>
          <a:p>
            <a:r>
              <a:rPr lang="en-US" dirty="0">
                <a:solidFill>
                  <a:srgbClr val="7030A0"/>
                </a:solidFill>
              </a:rPr>
              <a:t>Progression is almost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irreversible once the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diabetes threshold is crossed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BA614F-255C-F746-8823-0EF2D41B4D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198120"/>
            <a:ext cx="1393350" cy="209002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F2700F-748E-4D43-A8B7-01E8FA90556C}"/>
              </a:ext>
            </a:extLst>
          </p:cNvPr>
          <p:cNvCxnSpPr>
            <a:cxnSpLocks/>
          </p:cNvCxnSpPr>
          <p:nvPr/>
        </p:nvCxnSpPr>
        <p:spPr>
          <a:xfrm>
            <a:off x="3673642" y="3304674"/>
            <a:ext cx="5387318" cy="0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A20C463-EF5F-2907-949E-95407B83BA53}"/>
              </a:ext>
            </a:extLst>
          </p:cNvPr>
          <p:cNvSpPr txBox="1"/>
          <p:nvPr/>
        </p:nvSpPr>
        <p:spPr>
          <a:xfrm>
            <a:off x="250443" y="4642967"/>
            <a:ext cx="13570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Bo Bogardus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NIDDK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Phoenix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Branch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69D375-EC1D-EC65-56DF-AF0EEFE6CFD4}"/>
              </a:ext>
            </a:extLst>
          </p:cNvPr>
          <p:cNvSpPr txBox="1"/>
          <p:nvPr/>
        </p:nvSpPr>
        <p:spPr>
          <a:xfrm>
            <a:off x="3964268" y="106142"/>
            <a:ext cx="4470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What We Want to Explain</a:t>
            </a:r>
          </a:p>
        </p:txBody>
      </p:sp>
    </p:spTree>
    <p:extLst>
      <p:ext uri="{BB962C8B-B14F-4D97-AF65-F5344CB8AC3E}">
        <p14:creationId xmlns:p14="http://schemas.microsoft.com/office/powerpoint/2010/main" val="16144801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>
            <a:extLst>
              <a:ext uri="{FF2B5EF4-FFF2-40B4-BE49-F238E27FC236}">
                <a16:creationId xmlns:a16="http://schemas.microsoft.com/office/drawing/2014/main" id="{F8846F0B-39FB-45D6-A70C-B9CC05EBD28C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1371600"/>
            <a:ext cx="6969030" cy="4953000"/>
            <a:chOff x="3284495" y="1991021"/>
            <a:chExt cx="5346856" cy="3843045"/>
          </a:xfrm>
        </p:grpSpPr>
        <p:pic>
          <p:nvPicPr>
            <p:cNvPr id="3" name="Picture 41">
              <a:extLst>
                <a:ext uri="{FF2B5EF4-FFF2-40B4-BE49-F238E27FC236}">
                  <a16:creationId xmlns:a16="http://schemas.microsoft.com/office/drawing/2014/main" id="{12AD0F08-9614-4252-AFFC-3A3E05EC65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4495" y="1991021"/>
              <a:ext cx="4512372" cy="3843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13">
              <a:extLst>
                <a:ext uri="{FF2B5EF4-FFF2-40B4-BE49-F238E27FC236}">
                  <a16:creationId xmlns:a16="http://schemas.microsoft.com/office/drawing/2014/main" id="{B33BFB9F-68C2-452D-B716-CE6EF7B799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8254" y="2475709"/>
              <a:ext cx="4323097" cy="2751929"/>
              <a:chOff x="4211121" y="2542399"/>
              <a:chExt cx="4321832" cy="2751966"/>
            </a:xfrm>
          </p:grpSpPr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78158ECB-8004-4360-A44F-A952344FAA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11121" y="3763994"/>
                <a:ext cx="3281417" cy="1530371"/>
                <a:chOff x="4211121" y="3763994"/>
                <a:chExt cx="3281417" cy="1530371"/>
              </a:xfrm>
            </p:grpSpPr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6393FA1C-E46F-484B-BEF6-03C92D91EF66}"/>
                    </a:ext>
                  </a:extLst>
                </p:cNvPr>
                <p:cNvCxnSpPr/>
                <p:nvPr/>
              </p:nvCxnSpPr>
              <p:spPr bwMode="auto">
                <a:xfrm flipH="1">
                  <a:off x="6199578" y="4745083"/>
                  <a:ext cx="7934" cy="54928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D10FFD6A-E98D-422F-A32F-888D77A168DD}"/>
                    </a:ext>
                  </a:extLst>
                </p:cNvPr>
                <p:cNvCxnSpPr/>
                <p:nvPr/>
              </p:nvCxnSpPr>
              <p:spPr bwMode="auto">
                <a:xfrm>
                  <a:off x="4968100" y="4321214"/>
                  <a:ext cx="0" cy="97315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TextBox 29">
                  <a:extLst>
                    <a:ext uri="{FF2B5EF4-FFF2-40B4-BE49-F238E27FC236}">
                      <a16:creationId xmlns:a16="http://schemas.microsoft.com/office/drawing/2014/main" id="{E8C31C62-E3AB-4951-827C-6E5DEB2A7CA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59138" y="4903044"/>
                  <a:ext cx="354346" cy="1910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altLang="en-US" sz="1000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NGT</a:t>
                  </a:r>
                </a:p>
              </p:txBody>
            </p:sp>
            <p:sp>
              <p:nvSpPr>
                <p:cNvPr id="18" name="TextBox 31">
                  <a:extLst>
                    <a:ext uri="{FF2B5EF4-FFF2-40B4-BE49-F238E27FC236}">
                      <a16:creationId xmlns:a16="http://schemas.microsoft.com/office/drawing/2014/main" id="{EB4A2148-D2FA-4289-8579-9B055C05048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849842" y="4896637"/>
                  <a:ext cx="327297" cy="1910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altLang="en-US" sz="1000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T2D</a:t>
                  </a:r>
                </a:p>
              </p:txBody>
            </p:sp>
            <p:sp>
              <p:nvSpPr>
                <p:cNvPr id="19" name="TextBox 32">
                  <a:extLst>
                    <a:ext uri="{FF2B5EF4-FFF2-40B4-BE49-F238E27FC236}">
                      <a16:creationId xmlns:a16="http://schemas.microsoft.com/office/drawing/2014/main" id="{238FE89D-02E5-45C4-B233-2F90DACDEB2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17616" y="4903794"/>
                  <a:ext cx="321149" cy="1910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altLang="en-US" sz="1000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IGT</a:t>
                  </a:r>
                </a:p>
              </p:txBody>
            </p: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45218D35-C75F-475A-A0A6-786BCD1FD87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211121" y="4753020"/>
                  <a:ext cx="3281417" cy="0"/>
                </a:xfrm>
                <a:prstGeom prst="line">
                  <a:avLst/>
                </a:prstGeom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75311495-6593-4143-984A-3D1B278BFAB6}"/>
                    </a:ext>
                  </a:extLst>
                </p:cNvPr>
                <p:cNvCxnSpPr/>
                <p:nvPr/>
              </p:nvCxnSpPr>
              <p:spPr bwMode="auto">
                <a:xfrm flipH="1">
                  <a:off x="6872447" y="3763994"/>
                  <a:ext cx="6348" cy="153037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49">
                  <a:extLst>
                    <a:ext uri="{FF2B5EF4-FFF2-40B4-BE49-F238E27FC236}">
                      <a16:creationId xmlns:a16="http://schemas.microsoft.com/office/drawing/2014/main" id="{1ECC3D08-BCD1-403F-836C-2FEB22245A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49316" y="4903794"/>
                  <a:ext cx="316231" cy="1910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altLang="en-US" sz="1000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IFG</a:t>
                  </a:r>
                </a:p>
              </p:txBody>
            </p: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74F1C743-C3F2-4219-8B95-86B476E6E8B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211121" y="4321214"/>
                  <a:ext cx="3281417" cy="0"/>
                </a:xfrm>
                <a:prstGeom prst="line">
                  <a:avLst/>
                </a:prstGeom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Box 1">
                <a:extLst>
                  <a:ext uri="{FF2B5EF4-FFF2-40B4-BE49-F238E27FC236}">
                    <a16:creationId xmlns:a16="http://schemas.microsoft.com/office/drawing/2014/main" id="{AA95BF5E-34CF-4E32-89C6-84213FA306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92538" y="4043400"/>
                <a:ext cx="1040415" cy="238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Fasting glucose</a:t>
                </a:r>
              </a:p>
            </p:txBody>
          </p:sp>
          <p:sp>
            <p:nvSpPr>
              <p:cNvPr id="11" name="TextBox 29">
                <a:extLst>
                  <a:ext uri="{FF2B5EF4-FFF2-40B4-BE49-F238E27FC236}">
                    <a16:creationId xmlns:a16="http://schemas.microsoft.com/office/drawing/2014/main" id="{5256FC77-6329-4A70-8E01-BE6CCE6B60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72564" y="2542399"/>
                <a:ext cx="570740" cy="405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2-hour </a:t>
                </a:r>
              </a:p>
              <a:p>
                <a:pPr eaLnBrk="1" hangingPunct="1"/>
                <a:r>
                  <a:rPr lang="en-US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glucose</a:t>
                </a:r>
              </a:p>
            </p:txBody>
          </p:sp>
        </p:grpSp>
      </p:grpSp>
      <p:sp>
        <p:nvSpPr>
          <p:cNvPr id="31" name="Title 30">
            <a:extLst>
              <a:ext uri="{FF2B5EF4-FFF2-40B4-BE49-F238E27FC236}">
                <a16:creationId xmlns:a16="http://schemas.microsoft.com/office/drawing/2014/main" id="{E516E520-5B4A-42DB-B0BE-B64346437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+mn-lt"/>
              </a:rPr>
              <a:t>Model Simulation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41E9111-360A-194D-8906-3416A4279B2C}"/>
              </a:ext>
            </a:extLst>
          </p:cNvPr>
          <p:cNvCxnSpPr>
            <a:cxnSpLocks/>
          </p:cNvCxnSpPr>
          <p:nvPr/>
        </p:nvCxnSpPr>
        <p:spPr bwMode="auto">
          <a:xfrm>
            <a:off x="3848956" y="3570673"/>
            <a:ext cx="4278212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B32767A-24B8-830E-A8FB-DA0919369489}"/>
              </a:ext>
            </a:extLst>
          </p:cNvPr>
          <p:cNvSpPr txBox="1"/>
          <p:nvPr/>
        </p:nvSpPr>
        <p:spPr>
          <a:xfrm>
            <a:off x="9055099" y="4691873"/>
            <a:ext cx="23114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If only measure fasting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glucose, detection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may be delayed</a:t>
            </a:r>
          </a:p>
        </p:txBody>
      </p:sp>
    </p:spTree>
    <p:extLst>
      <p:ext uri="{BB962C8B-B14F-4D97-AF65-F5344CB8AC3E}">
        <p14:creationId xmlns:p14="http://schemas.microsoft.com/office/powerpoint/2010/main" val="83404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431FC-DD98-43BC-B184-9AA17C35A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757092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Tipping Point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B0680-595F-41CE-A2EF-98AAF589D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Normally, insulin secretion keeps glucose variation in check: 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fast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negative feedback</a:t>
            </a:r>
          </a:p>
          <a:p>
            <a:r>
              <a:rPr lang="en-US" dirty="0"/>
              <a:t>Obesity causes insulin resistance</a:t>
            </a:r>
          </a:p>
          <a:p>
            <a:r>
              <a:rPr lang="en-US" dirty="0"/>
              <a:t>Beta cells try to compensate: 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slow negative feedback</a:t>
            </a:r>
          </a:p>
          <a:p>
            <a:r>
              <a:rPr lang="en-US" dirty="0"/>
              <a:t>If resistance is mild or develops slowly, </a:t>
            </a:r>
            <a:r>
              <a:rPr lang="en-US" dirty="0">
                <a:solidFill>
                  <a:srgbClr val="C00000"/>
                </a:solidFill>
              </a:rPr>
              <a:t>compensation</a:t>
            </a:r>
            <a:r>
              <a:rPr lang="en-US" dirty="0"/>
              <a:t> is more likely to be </a:t>
            </a:r>
            <a:r>
              <a:rPr lang="en-US" dirty="0">
                <a:solidFill>
                  <a:srgbClr val="C00000"/>
                </a:solidFill>
              </a:rPr>
              <a:t>successful</a:t>
            </a:r>
          </a:p>
          <a:p>
            <a:r>
              <a:rPr lang="en-US" dirty="0"/>
              <a:t>If resistance is severe or develops rapidly, </a:t>
            </a:r>
            <a:r>
              <a:rPr lang="en-US" dirty="0">
                <a:solidFill>
                  <a:srgbClr val="C00000"/>
                </a:solidFill>
              </a:rPr>
              <a:t>compensation</a:t>
            </a:r>
            <a:r>
              <a:rPr lang="en-US" dirty="0"/>
              <a:t> is more likely to </a:t>
            </a:r>
            <a:r>
              <a:rPr lang="en-US" dirty="0">
                <a:solidFill>
                  <a:srgbClr val="C00000"/>
                </a:solidFill>
              </a:rPr>
              <a:t>fail</a:t>
            </a:r>
            <a:r>
              <a:rPr lang="en-US" dirty="0"/>
              <a:t>: </a:t>
            </a:r>
            <a:r>
              <a:rPr lang="en-US" dirty="0">
                <a:solidFill>
                  <a:srgbClr val="C00000"/>
                </a:solidFill>
              </a:rPr>
              <a:t>positive feedback</a:t>
            </a:r>
          </a:p>
          <a:p>
            <a:r>
              <a:rPr lang="en-US" dirty="0"/>
              <a:t>Once this </a:t>
            </a:r>
            <a:r>
              <a:rPr lang="en-US" dirty="0">
                <a:solidFill>
                  <a:srgbClr val="C00000"/>
                </a:solidFill>
              </a:rPr>
              <a:t>threshold</a:t>
            </a:r>
            <a:r>
              <a:rPr lang="en-US" dirty="0"/>
              <a:t> is crossed, very hard to go back</a:t>
            </a:r>
          </a:p>
        </p:txBody>
      </p:sp>
    </p:spTree>
    <p:extLst>
      <p:ext uri="{BB962C8B-B14F-4D97-AF65-F5344CB8AC3E}">
        <p14:creationId xmlns:p14="http://schemas.microsoft.com/office/powerpoint/2010/main" val="400451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Bergman-</a:t>
            </a:r>
            <a:r>
              <a:rPr lang="en-US" dirty="0" err="1">
                <a:solidFill>
                  <a:srgbClr val="002060"/>
                </a:solidFill>
              </a:rPr>
              <a:t>Cobelli</a:t>
            </a:r>
            <a:r>
              <a:rPr lang="en-US" dirty="0">
                <a:solidFill>
                  <a:srgbClr val="002060"/>
                </a:solidFill>
              </a:rPr>
              <a:t> Minimal Model (MINMOD)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973513" y="1219200"/>
          <a:ext cx="4017962" cy="206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3880" imgH="812520" progId="Equation.3">
                  <p:embed/>
                </p:oleObj>
              </mc:Choice>
              <mc:Fallback>
                <p:oleObj name="Equation" r:id="rId2" imgW="1523880" imgH="81252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3513" y="1219200"/>
                        <a:ext cx="4017962" cy="206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54021" y="3767436"/>
            <a:ext cx="22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FSIGT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954020" y="4484394"/>
          <a:ext cx="1219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33160" imgH="431640" progId="Equation.3">
                  <p:embed/>
                </p:oleObj>
              </mc:Choice>
              <mc:Fallback>
                <p:oleObj name="Equation" r:id="rId6" imgW="533160" imgH="43164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54020" y="4484394"/>
                        <a:ext cx="12192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38D6D9E-BA02-286A-DF9C-4C56C8DE3AC6}"/>
              </a:ext>
            </a:extLst>
          </p:cNvPr>
          <p:cNvSpPr txBox="1"/>
          <p:nvPr/>
        </p:nvSpPr>
        <p:spPr>
          <a:xfrm>
            <a:off x="3892081" y="6121183"/>
            <a:ext cx="4632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Am J </a:t>
            </a:r>
            <a:r>
              <a:rPr lang="en-US" dirty="0" err="1">
                <a:solidFill>
                  <a:srgbClr val="C00000"/>
                </a:solidFill>
              </a:rPr>
              <a:t>Physiol</a:t>
            </a:r>
            <a:r>
              <a:rPr lang="en-US" dirty="0">
                <a:solidFill>
                  <a:srgbClr val="C00000"/>
                </a:solidFill>
              </a:rPr>
              <a:t> Endocrinol </a:t>
            </a:r>
            <a:r>
              <a:rPr lang="en-US" dirty="0" err="1">
                <a:solidFill>
                  <a:srgbClr val="C00000"/>
                </a:solidFill>
              </a:rPr>
              <a:t>Metab</a:t>
            </a:r>
            <a:r>
              <a:rPr lang="en-US" dirty="0">
                <a:solidFill>
                  <a:srgbClr val="C00000"/>
                </a:solidFill>
              </a:rPr>
              <a:t> 236:E667, 1979</a:t>
            </a:r>
          </a:p>
        </p:txBody>
      </p:sp>
    </p:spTree>
    <p:extLst>
      <p:ext uri="{BB962C8B-B14F-4D97-AF65-F5344CB8AC3E}">
        <p14:creationId xmlns:p14="http://schemas.microsoft.com/office/powerpoint/2010/main" val="388722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794</Words>
  <Application>Microsoft Macintosh PowerPoint</Application>
  <PresentationFormat>Widescreen</PresentationFormat>
  <Paragraphs>116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Symbol</vt:lpstr>
      <vt:lpstr>Times</vt:lpstr>
      <vt:lpstr>Times New Roman</vt:lpstr>
      <vt:lpstr>Wingdings</vt:lpstr>
      <vt:lpstr>Office Theme</vt:lpstr>
      <vt:lpstr>Equation</vt:lpstr>
      <vt:lpstr>Diabetes Modeling Vignette</vt:lpstr>
      <vt:lpstr>Recap and Introduction</vt:lpstr>
      <vt:lpstr>Oral Glucose Tolerance Test (OGTT)</vt:lpstr>
      <vt:lpstr>Oral Glucose Tolerance Test (OGTT)</vt:lpstr>
      <vt:lpstr>Oral Glucose Tolerance Test (OGTT)</vt:lpstr>
      <vt:lpstr>PowerPoint Presentation</vt:lpstr>
      <vt:lpstr>Model Simulation</vt:lpstr>
      <vt:lpstr>Tipping Point Model</vt:lpstr>
      <vt:lpstr>Bergman-Cobelli Minimal Model (MINMOD)</vt:lpstr>
      <vt:lpstr>Adaptation of MINMOD for Longitudinal Simulations</vt:lpstr>
      <vt:lpstr>PowerPoint Presentation</vt:lpstr>
      <vt:lpstr>Disposition Index</vt:lpstr>
      <vt:lpstr>PowerPoint Presentation</vt:lpstr>
      <vt:lpstr>PowerPoint Presentation</vt:lpstr>
      <vt:lpstr>CF Adolescents – Subdividing by 1h G</vt:lpstr>
      <vt:lpstr>PowerPoint Presentation</vt:lpstr>
      <vt:lpstr>Summary</vt:lpstr>
      <vt:lpstr>PowerPoint Presentation</vt:lpstr>
      <vt:lpstr>The Topp Model</vt:lpstr>
      <vt:lpstr>The Full Equations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Modeling Vignette</dc:title>
  <dc:creator>Sherman, Arthur (NIH/NIDDK) [E]</dc:creator>
  <cp:lastModifiedBy>Sherman, Arthur (NIH/NIDDK) [E]</cp:lastModifiedBy>
  <cp:revision>10</cp:revision>
  <dcterms:created xsi:type="dcterms:W3CDTF">2022-05-25T17:41:57Z</dcterms:created>
  <dcterms:modified xsi:type="dcterms:W3CDTF">2022-06-09T15:35:47Z</dcterms:modified>
</cp:coreProperties>
</file>