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6" r:id="rId5"/>
    <p:sldId id="258" r:id="rId6"/>
    <p:sldId id="266" r:id="rId7"/>
    <p:sldId id="259" r:id="rId8"/>
    <p:sldId id="265" r:id="rId9"/>
    <p:sldId id="257" r:id="rId10"/>
    <p:sldId id="260" r:id="rId11"/>
    <p:sldId id="261" r:id="rId12"/>
    <p:sldId id="264" r:id="rId13"/>
    <p:sldId id="262" r:id="rId14"/>
    <p:sldId id="271" r:id="rId15"/>
    <p:sldId id="272" r:id="rId16"/>
    <p:sldId id="273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E7BC2E-A51C-4486-BA01-DDC4F371CDB4}" v="6" dt="2022-05-30T19:45:32.8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3563" autoAdjust="0"/>
  </p:normalViewPr>
  <p:slideViewPr>
    <p:cSldViewPr snapToGrid="0">
      <p:cViewPr varScale="1">
        <p:scale>
          <a:sx n="97" d="100"/>
          <a:sy n="97" d="100"/>
        </p:scale>
        <p:origin x="1056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mith, Bradford" userId="b6c2fadd-99e0-4554-a051-23b447389ad7" providerId="ADAL" clId="{19E7BC2E-A51C-4486-BA01-DDC4F371CDB4}"/>
    <pc:docChg chg="undo custSel addSld modSld sldOrd">
      <pc:chgData name="Smith, Bradford" userId="b6c2fadd-99e0-4554-a051-23b447389ad7" providerId="ADAL" clId="{19E7BC2E-A51C-4486-BA01-DDC4F371CDB4}" dt="2022-05-30T22:56:38.045" v="375" actId="20577"/>
      <pc:docMkLst>
        <pc:docMk/>
      </pc:docMkLst>
      <pc:sldChg chg="modSp mod">
        <pc:chgData name="Smith, Bradford" userId="b6c2fadd-99e0-4554-a051-23b447389ad7" providerId="ADAL" clId="{19E7BC2E-A51C-4486-BA01-DDC4F371CDB4}" dt="2022-05-30T19:11:56.342" v="95" actId="27636"/>
        <pc:sldMkLst>
          <pc:docMk/>
          <pc:sldMk cId="1083366569" sldId="258"/>
        </pc:sldMkLst>
        <pc:spChg chg="mod">
          <ac:chgData name="Smith, Bradford" userId="b6c2fadd-99e0-4554-a051-23b447389ad7" providerId="ADAL" clId="{19E7BC2E-A51C-4486-BA01-DDC4F371CDB4}" dt="2022-05-30T19:11:56.342" v="95" actId="27636"/>
          <ac:spMkLst>
            <pc:docMk/>
            <pc:sldMk cId="1083366569" sldId="258"/>
            <ac:spMk id="3" creationId="{00000000-0000-0000-0000-000000000000}"/>
          </ac:spMkLst>
        </pc:spChg>
      </pc:sldChg>
      <pc:sldChg chg="modSp mod">
        <pc:chgData name="Smith, Bradford" userId="b6c2fadd-99e0-4554-a051-23b447389ad7" providerId="ADAL" clId="{19E7BC2E-A51C-4486-BA01-DDC4F371CDB4}" dt="2022-05-30T19:09:27.191" v="93" actId="15"/>
        <pc:sldMkLst>
          <pc:docMk/>
          <pc:sldMk cId="4265726229" sldId="267"/>
        </pc:sldMkLst>
        <pc:spChg chg="mod">
          <ac:chgData name="Smith, Bradford" userId="b6c2fadd-99e0-4554-a051-23b447389ad7" providerId="ADAL" clId="{19E7BC2E-A51C-4486-BA01-DDC4F371CDB4}" dt="2022-05-29T18:05:13.021" v="0" actId="20577"/>
          <ac:spMkLst>
            <pc:docMk/>
            <pc:sldMk cId="4265726229" sldId="267"/>
            <ac:spMk id="2" creationId="{00000000-0000-0000-0000-000000000000}"/>
          </ac:spMkLst>
        </pc:spChg>
        <pc:spChg chg="mod">
          <ac:chgData name="Smith, Bradford" userId="b6c2fadd-99e0-4554-a051-23b447389ad7" providerId="ADAL" clId="{19E7BC2E-A51C-4486-BA01-DDC4F371CDB4}" dt="2022-05-30T19:09:27.191" v="93" actId="15"/>
          <ac:spMkLst>
            <pc:docMk/>
            <pc:sldMk cId="4265726229" sldId="267"/>
            <ac:spMk id="4" creationId="{00000000-0000-0000-0000-000000000000}"/>
          </ac:spMkLst>
        </pc:spChg>
      </pc:sldChg>
      <pc:sldChg chg="addSp delSp modSp mod setBg">
        <pc:chgData name="Smith, Bradford" userId="b6c2fadd-99e0-4554-a051-23b447389ad7" providerId="ADAL" clId="{19E7BC2E-A51C-4486-BA01-DDC4F371CDB4}" dt="2022-05-30T22:56:38.045" v="375" actId="20577"/>
        <pc:sldMkLst>
          <pc:docMk/>
          <pc:sldMk cId="269252724" sldId="269"/>
        </pc:sldMkLst>
        <pc:spChg chg="mod">
          <ac:chgData name="Smith, Bradford" userId="b6c2fadd-99e0-4554-a051-23b447389ad7" providerId="ADAL" clId="{19E7BC2E-A51C-4486-BA01-DDC4F371CDB4}" dt="2022-05-30T19:12:01.818" v="97" actId="26606"/>
          <ac:spMkLst>
            <pc:docMk/>
            <pc:sldMk cId="269252724" sldId="269"/>
            <ac:spMk id="2" creationId="{00000000-0000-0000-0000-000000000000}"/>
          </ac:spMkLst>
        </pc:spChg>
        <pc:spChg chg="mod">
          <ac:chgData name="Smith, Bradford" userId="b6c2fadd-99e0-4554-a051-23b447389ad7" providerId="ADAL" clId="{19E7BC2E-A51C-4486-BA01-DDC4F371CDB4}" dt="2022-05-30T22:56:38.045" v="375" actId="20577"/>
          <ac:spMkLst>
            <pc:docMk/>
            <pc:sldMk cId="269252724" sldId="269"/>
            <ac:spMk id="3" creationId="{00000000-0000-0000-0000-000000000000}"/>
          </ac:spMkLst>
        </pc:spChg>
        <pc:spChg chg="add del">
          <ac:chgData name="Smith, Bradford" userId="b6c2fadd-99e0-4554-a051-23b447389ad7" providerId="ADAL" clId="{19E7BC2E-A51C-4486-BA01-DDC4F371CDB4}" dt="2022-05-30T19:12:01.818" v="97" actId="26606"/>
          <ac:spMkLst>
            <pc:docMk/>
            <pc:sldMk cId="269252724" sldId="269"/>
            <ac:spMk id="9" creationId="{45D37F4E-DDB4-456B-97E0-9937730A039F}"/>
          </ac:spMkLst>
        </pc:spChg>
        <pc:spChg chg="add del">
          <ac:chgData name="Smith, Bradford" userId="b6c2fadd-99e0-4554-a051-23b447389ad7" providerId="ADAL" clId="{19E7BC2E-A51C-4486-BA01-DDC4F371CDB4}" dt="2022-05-30T19:12:01.818" v="97" actId="26606"/>
          <ac:spMkLst>
            <pc:docMk/>
            <pc:sldMk cId="269252724" sldId="269"/>
            <ac:spMk id="11" creationId="{B2DD41CD-8F47-4F56-AD12-4E2FF7696987}"/>
          </ac:spMkLst>
        </pc:spChg>
        <pc:picChg chg="add del mod">
          <ac:chgData name="Smith, Bradford" userId="b6c2fadd-99e0-4554-a051-23b447389ad7" providerId="ADAL" clId="{19E7BC2E-A51C-4486-BA01-DDC4F371CDB4}" dt="2022-05-30T19:45:26.926" v="252" actId="478"/>
          <ac:picMkLst>
            <pc:docMk/>
            <pc:sldMk cId="269252724" sldId="269"/>
            <ac:picMk id="4" creationId="{CA9FFADD-5B31-D413-284C-8D7FFC887087}"/>
          </ac:picMkLst>
        </pc:picChg>
        <pc:picChg chg="add mod">
          <ac:chgData name="Smith, Bradford" userId="b6c2fadd-99e0-4554-a051-23b447389ad7" providerId="ADAL" clId="{19E7BC2E-A51C-4486-BA01-DDC4F371CDB4}" dt="2022-05-30T19:45:57.583" v="257" actId="14100"/>
          <ac:picMkLst>
            <pc:docMk/>
            <pc:sldMk cId="269252724" sldId="269"/>
            <ac:picMk id="7" creationId="{2EA98E54-FCA5-3131-7EE1-3C475BD68CE5}"/>
          </ac:picMkLst>
        </pc:picChg>
      </pc:sldChg>
      <pc:sldChg chg="addSp modSp mod">
        <pc:chgData name="Smith, Bradford" userId="b6c2fadd-99e0-4554-a051-23b447389ad7" providerId="ADAL" clId="{19E7BC2E-A51C-4486-BA01-DDC4F371CDB4}" dt="2022-05-30T17:07:51.800" v="92" actId="14100"/>
        <pc:sldMkLst>
          <pc:docMk/>
          <pc:sldMk cId="3017243487" sldId="273"/>
        </pc:sldMkLst>
        <pc:spChg chg="add mod">
          <ac:chgData name="Smith, Bradford" userId="b6c2fadd-99e0-4554-a051-23b447389ad7" providerId="ADAL" clId="{19E7BC2E-A51C-4486-BA01-DDC4F371CDB4}" dt="2022-05-30T17:07:51.800" v="92" actId="14100"/>
          <ac:spMkLst>
            <pc:docMk/>
            <pc:sldMk cId="3017243487" sldId="273"/>
            <ac:spMk id="6" creationId="{AD5B2E49-1188-4AD5-53D0-2526F69E739C}"/>
          </ac:spMkLst>
        </pc:spChg>
      </pc:sldChg>
      <pc:sldChg chg="addSp delSp modSp add mod">
        <pc:chgData name="Smith, Bradford" userId="b6c2fadd-99e0-4554-a051-23b447389ad7" providerId="ADAL" clId="{19E7BC2E-A51C-4486-BA01-DDC4F371CDB4}" dt="2022-05-30T19:44:40.461" v="249" actId="164"/>
        <pc:sldMkLst>
          <pc:docMk/>
          <pc:sldMk cId="2151730367" sldId="277"/>
        </pc:sldMkLst>
        <pc:spChg chg="mod">
          <ac:chgData name="Smith, Bradford" userId="b6c2fadd-99e0-4554-a051-23b447389ad7" providerId="ADAL" clId="{19E7BC2E-A51C-4486-BA01-DDC4F371CDB4}" dt="2022-05-30T19:43:03.301" v="239" actId="14100"/>
          <ac:spMkLst>
            <pc:docMk/>
            <pc:sldMk cId="2151730367" sldId="277"/>
            <ac:spMk id="3" creationId="{00000000-0000-0000-0000-000000000000}"/>
          </ac:spMkLst>
        </pc:spChg>
        <pc:spChg chg="add mod">
          <ac:chgData name="Smith, Bradford" userId="b6c2fadd-99e0-4554-a051-23b447389ad7" providerId="ADAL" clId="{19E7BC2E-A51C-4486-BA01-DDC4F371CDB4}" dt="2022-05-30T19:44:40.461" v="249" actId="164"/>
          <ac:spMkLst>
            <pc:docMk/>
            <pc:sldMk cId="2151730367" sldId="277"/>
            <ac:spMk id="6" creationId="{F33B165F-183F-CCF8-ADA6-9151BF9D8762}"/>
          </ac:spMkLst>
        </pc:spChg>
        <pc:grpChg chg="add mod">
          <ac:chgData name="Smith, Bradford" userId="b6c2fadd-99e0-4554-a051-23b447389ad7" providerId="ADAL" clId="{19E7BC2E-A51C-4486-BA01-DDC4F371CDB4}" dt="2022-05-30T19:44:40.461" v="249" actId="164"/>
          <ac:grpSpMkLst>
            <pc:docMk/>
            <pc:sldMk cId="2151730367" sldId="277"/>
            <ac:grpSpMk id="8" creationId="{CA0C059B-DFD7-0B1B-0153-E02BCB15CAC7}"/>
          </ac:grpSpMkLst>
        </pc:grpChg>
        <pc:picChg chg="del">
          <ac:chgData name="Smith, Bradford" userId="b6c2fadd-99e0-4554-a051-23b447389ad7" providerId="ADAL" clId="{19E7BC2E-A51C-4486-BA01-DDC4F371CDB4}" dt="2022-05-30T19:42:59.674" v="238" actId="478"/>
          <ac:picMkLst>
            <pc:docMk/>
            <pc:sldMk cId="2151730367" sldId="277"/>
            <ac:picMk id="4" creationId="{CA9FFADD-5B31-D413-284C-8D7FFC887087}"/>
          </ac:picMkLst>
        </pc:picChg>
        <pc:picChg chg="add mod modCrop">
          <ac:chgData name="Smith, Bradford" userId="b6c2fadd-99e0-4554-a051-23b447389ad7" providerId="ADAL" clId="{19E7BC2E-A51C-4486-BA01-DDC4F371CDB4}" dt="2022-05-30T19:44:40.461" v="249" actId="164"/>
          <ac:picMkLst>
            <pc:docMk/>
            <pc:sldMk cId="2151730367" sldId="277"/>
            <ac:picMk id="5" creationId="{3CE6A93E-A7BE-68AF-9573-60FC1B32AEDC}"/>
          </ac:picMkLst>
        </pc:picChg>
        <pc:picChg chg="add mod modCrop">
          <ac:chgData name="Smith, Bradford" userId="b6c2fadd-99e0-4554-a051-23b447389ad7" providerId="ADAL" clId="{19E7BC2E-A51C-4486-BA01-DDC4F371CDB4}" dt="2022-05-30T19:44:40.461" v="249" actId="164"/>
          <ac:picMkLst>
            <pc:docMk/>
            <pc:sldMk cId="2151730367" sldId="277"/>
            <ac:picMk id="7" creationId="{41137995-E02F-A1C2-4DF0-D4DBA2835D00}"/>
          </ac:picMkLst>
        </pc:picChg>
      </pc:sldChg>
      <pc:sldChg chg="modSp new mod ord">
        <pc:chgData name="Smith, Bradford" userId="b6c2fadd-99e0-4554-a051-23b447389ad7" providerId="ADAL" clId="{19E7BC2E-A51C-4486-BA01-DDC4F371CDB4}" dt="2022-05-30T21:07:29.327" v="374" actId="20577"/>
        <pc:sldMkLst>
          <pc:docMk/>
          <pc:sldMk cId="2662499029" sldId="278"/>
        </pc:sldMkLst>
        <pc:spChg chg="mod">
          <ac:chgData name="Smith, Bradford" userId="b6c2fadd-99e0-4554-a051-23b447389ad7" providerId="ADAL" clId="{19E7BC2E-A51C-4486-BA01-DDC4F371CDB4}" dt="2022-05-30T21:07:29.327" v="374" actId="20577"/>
          <ac:spMkLst>
            <pc:docMk/>
            <pc:sldMk cId="2662499029" sldId="278"/>
            <ac:spMk id="2" creationId="{F4BD7685-0F95-EDA4-7CEB-6F1047DBD67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2102A3-68BE-440D-8747-0FE47335C1D8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F7BA5-9FC3-4658-95F7-F02C5FDC2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51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up the problem:</a:t>
            </a:r>
          </a:p>
          <a:p>
            <a:r>
              <a:rPr lang="en-US" dirty="0"/>
              <a:t>-</a:t>
            </a:r>
            <a:r>
              <a:rPr lang="en-US" baseline="0" dirty="0"/>
              <a:t> We care about ARDS because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F7BA5-9FC3-4658-95F7-F02C5FDC2C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25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F7BA5-9FC3-4658-95F7-F02C5FDC2C4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86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up the problem:</a:t>
            </a:r>
          </a:p>
          <a:p>
            <a:r>
              <a:rPr lang="en-US" dirty="0"/>
              <a:t>-</a:t>
            </a:r>
            <a:r>
              <a:rPr lang="en-US" baseline="0" dirty="0"/>
              <a:t> We care about ARDS because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F7BA5-9FC3-4658-95F7-F02C5FDC2C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249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2BFDD-5470-48AF-AAC2-FA3C95B882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89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Mechanical ventilation causes</a:t>
            </a:r>
            <a:r>
              <a:rPr lang="en-US" baseline="0" dirty="0"/>
              <a:t> injury, VILI depends both on ventilator settings and the condition of the lung</a:t>
            </a:r>
          </a:p>
          <a:p>
            <a:r>
              <a:rPr lang="en-US" baseline="0" dirty="0"/>
              <a:t>Lung injury also changes readouts on the ventilator. For example, decreased compliance (stiffer lung) and increased hysteresis (due to recruitment)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F7BA5-9FC3-4658-95F7-F02C5FDC2C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76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Mouse</a:t>
            </a:r>
            <a:r>
              <a:rPr lang="en-US" baseline="0" dirty="0"/>
              <a:t> lung images with scanning electron microscopy</a:t>
            </a:r>
          </a:p>
          <a:p>
            <a:r>
              <a:rPr lang="en-US" baseline="0" dirty="0"/>
              <a:t>Walk through each level of zoom, focusing on the airways</a:t>
            </a:r>
          </a:p>
          <a:p>
            <a:r>
              <a:rPr lang="en-US" dirty="0"/>
              <a:t>About 300m</a:t>
            </a:r>
            <a:r>
              <a:rPr lang="en-US" baseline="0" dirty="0"/>
              <a:t> alveoli in the human lung</a:t>
            </a:r>
          </a:p>
          <a:p>
            <a:r>
              <a:rPr lang="en-US" baseline="0" dirty="0"/>
              <a:t>So this is a hugely multiscale problem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F7BA5-9FC3-4658-95F7-F02C5FDC2C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37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Moving in</a:t>
            </a:r>
            <a:r>
              <a:rPr lang="en-US" baseline="0" dirty="0"/>
              <a:t> even closer – we look at the delicate microstructure of the lung</a:t>
            </a:r>
          </a:p>
          <a:p>
            <a:r>
              <a:rPr lang="en-US" baseline="0" dirty="0"/>
              <a:t>Point out type 1 cells – thin to allow gas exchange</a:t>
            </a:r>
          </a:p>
          <a:p>
            <a:r>
              <a:rPr lang="en-US" baseline="0" dirty="0"/>
              <a:t>Capillaries are all over the place – gas exchange</a:t>
            </a:r>
          </a:p>
          <a:p>
            <a:r>
              <a:rPr lang="en-US" baseline="0" dirty="0"/>
              <a:t>Type II cells are there to produce surfactant, and differentiate into type I cells during lung repair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F7BA5-9FC3-4658-95F7-F02C5FDC2C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99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tissue properties are important</a:t>
            </a:r>
            <a:r>
              <a:rPr lang="en-US" baseline="0" dirty="0"/>
              <a:t> but not the only governing factor</a:t>
            </a:r>
          </a:p>
          <a:p>
            <a:r>
              <a:rPr lang="en-US" dirty="0"/>
              <a:t>The</a:t>
            </a:r>
            <a:r>
              <a:rPr lang="en-US" baseline="0" dirty="0"/>
              <a:t> lung is lined with a thin layer of fluid to keep the delicate cells happy</a:t>
            </a:r>
          </a:p>
          <a:p>
            <a:r>
              <a:rPr lang="en-US" baseline="0" dirty="0"/>
              <a:t>This fluid has a surface tension that opposes lung expansion</a:t>
            </a:r>
          </a:p>
          <a:p>
            <a:r>
              <a:rPr lang="en-US" baseline="0" dirty="0"/>
              <a:t>In order to reduce surface tension, and allow breathing, the type II cells secrete pulmonary surfactant. This is a complex mixture of phospholipids and proteins.</a:t>
            </a:r>
          </a:p>
          <a:p>
            <a:r>
              <a:rPr lang="en-US" baseline="0" dirty="0"/>
              <a:t>Without surfactant respiration is impossible. One example of this is neonates born before the 28</a:t>
            </a:r>
            <a:r>
              <a:rPr lang="en-US" baseline="30000" dirty="0"/>
              <a:t>th</a:t>
            </a:r>
            <a:r>
              <a:rPr lang="en-US" baseline="0" dirty="0"/>
              <a:t> week gestation. They lack mature type II cells and can’t produce surfactant. So they can’t breath on their own. Talk about improved survival with surfactant.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F7BA5-9FC3-4658-95F7-F02C5FDC2C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6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</a:t>
            </a:r>
            <a:r>
              <a:rPr lang="en-US" baseline="0" dirty="0"/>
              <a:t> the smallest scale in the lungs is the surfactant system</a:t>
            </a:r>
          </a:p>
          <a:p>
            <a:r>
              <a:rPr lang="en-US" baseline="0" dirty="0"/>
              <a:t>This is a complex molecular microstructure, and it’s essential to lung function</a:t>
            </a:r>
          </a:p>
          <a:p>
            <a:r>
              <a:rPr lang="en-US" baseline="0" dirty="0"/>
              <a:t>This simplified diagram shows how surfactant can reduce surface tension to near zero, preventing collapse at low volumes</a:t>
            </a:r>
          </a:p>
          <a:p>
            <a:r>
              <a:rPr lang="en-US" baseline="0" dirty="0"/>
              <a:t>Walk through the loop and animation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F7BA5-9FC3-4658-95F7-F02C5FDC2C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70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530E8-ACB2-4BAE-89AF-7021EFAE4A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16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D055-136C-47E6-8041-ACDC2499B4EB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9AF4-B106-461E-A712-DA22141A4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521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D055-136C-47E6-8041-ACDC2499B4EB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9AF4-B106-461E-A712-DA22141A4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34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D055-136C-47E6-8041-ACDC2499B4EB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9AF4-B106-461E-A712-DA22141A4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5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D055-136C-47E6-8041-ACDC2499B4EB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9AF4-B106-461E-A712-DA22141A4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22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D055-136C-47E6-8041-ACDC2499B4EB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9AF4-B106-461E-A712-DA22141A4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82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D055-136C-47E6-8041-ACDC2499B4EB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9AF4-B106-461E-A712-DA22141A4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45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D055-136C-47E6-8041-ACDC2499B4EB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9AF4-B106-461E-A712-DA22141A4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85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D055-136C-47E6-8041-ACDC2499B4EB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9AF4-B106-461E-A712-DA22141A4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02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D055-136C-47E6-8041-ACDC2499B4EB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9AF4-B106-461E-A712-DA22141A4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3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D055-136C-47E6-8041-ACDC2499B4EB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9AF4-B106-461E-A712-DA22141A4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47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D055-136C-47E6-8041-ACDC2499B4EB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9AF4-B106-461E-A712-DA22141A4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8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4D055-136C-47E6-8041-ACDC2499B4EB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39AF4-B106-461E-A712-DA22141A4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36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8598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Optimizing Lung Protective Ventilation to Improve ARDS Outcomes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11443"/>
            <a:ext cx="9144000" cy="1422246"/>
          </a:xfrm>
        </p:spPr>
        <p:txBody>
          <a:bodyPr/>
          <a:lstStyle/>
          <a:p>
            <a:r>
              <a:rPr lang="en-US" dirty="0"/>
              <a:t>Brad Smith, PhD</a:t>
            </a:r>
          </a:p>
          <a:p>
            <a:r>
              <a:rPr lang="en-US" dirty="0"/>
              <a:t>University of Colorado Denver | Anschutz Medical Campus</a:t>
            </a:r>
          </a:p>
          <a:p>
            <a:r>
              <a:rPr lang="en-US" dirty="0"/>
              <a:t>Departments of Bioengineering and Pediatrics</a:t>
            </a:r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D8D851A-E437-4EB1-AE2B-D74464D0E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925" y="5633689"/>
            <a:ext cx="3255264" cy="963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843DDD-E0DC-4623-9C6C-769BB67EF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1" y="5743798"/>
            <a:ext cx="5372100" cy="742950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524000" y="3101992"/>
            <a:ext cx="9144000" cy="565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i="1" dirty="0"/>
              <a:t>Background and Vision</a:t>
            </a:r>
          </a:p>
        </p:txBody>
      </p:sp>
    </p:spTree>
    <p:extLst>
      <p:ext uri="{BB962C8B-B14F-4D97-AF65-F5344CB8AC3E}">
        <p14:creationId xmlns:p14="http://schemas.microsoft.com/office/powerpoint/2010/main" val="425012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Surfactant: Dynamic Surface Tension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624" y="1524000"/>
            <a:ext cx="6019799" cy="5204710"/>
          </a:xfrm>
          <a:prstGeom prst="rect">
            <a:avLst/>
          </a:prstGeom>
        </p:spPr>
      </p:pic>
      <p:pic>
        <p:nvPicPr>
          <p:cNvPr id="6" name="Surfactant Spreading_v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1524000"/>
            <a:ext cx="3807883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Mechanisms of VILI: Volutrauma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614" y="178460"/>
            <a:ext cx="2662283" cy="658591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825625"/>
            <a:ext cx="7381568" cy="182214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Damage from excess tissue stretch</a:t>
            </a:r>
          </a:p>
          <a:p>
            <a:r>
              <a:rPr lang="en-US" dirty="0"/>
              <a:t>Exacerbated by ‘Baby lung’ </a:t>
            </a:r>
          </a:p>
          <a:p>
            <a:pPr lvl="1"/>
            <a:r>
              <a:rPr lang="en-US" dirty="0"/>
              <a:t>Effective size of the ventilated lung is reduced by collapse/flooding</a:t>
            </a:r>
          </a:p>
          <a:p>
            <a:pPr lvl="1"/>
            <a:r>
              <a:rPr lang="en-US" dirty="0"/>
              <a:t>More distension with the same tidal volume</a:t>
            </a:r>
          </a:p>
          <a:p>
            <a:r>
              <a:rPr lang="en-US" dirty="0"/>
              <a:t>Parenchymal interdependence</a:t>
            </a:r>
          </a:p>
          <a:p>
            <a:pPr lvl="1"/>
            <a:r>
              <a:rPr lang="en-US" dirty="0"/>
              <a:t>Increased strain from tethering forces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984" y="3782705"/>
            <a:ext cx="3982852" cy="27737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23" y="3782705"/>
            <a:ext cx="3698363" cy="27737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2287" y="2900516"/>
            <a:ext cx="8593394" cy="377993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039279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Mechanisms of VILI: Volutrauma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614" y="178460"/>
            <a:ext cx="2662283" cy="658591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825625"/>
            <a:ext cx="7381568" cy="182214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Damage from excess tissue stretch</a:t>
            </a:r>
          </a:p>
          <a:p>
            <a:r>
              <a:rPr lang="en-US" dirty="0"/>
              <a:t>Exacerbated by ‘Baby lung’ </a:t>
            </a:r>
          </a:p>
          <a:p>
            <a:pPr lvl="1"/>
            <a:r>
              <a:rPr lang="en-US" dirty="0"/>
              <a:t>Effective size of the ventilated lung is reduced by collapse/flooding</a:t>
            </a:r>
          </a:p>
          <a:p>
            <a:pPr lvl="1"/>
            <a:r>
              <a:rPr lang="en-US" dirty="0"/>
              <a:t>More distension with the same tidal volume</a:t>
            </a:r>
          </a:p>
          <a:p>
            <a:r>
              <a:rPr lang="en-US" dirty="0"/>
              <a:t>Parenchymal interdependence</a:t>
            </a:r>
          </a:p>
          <a:p>
            <a:pPr lvl="1"/>
            <a:r>
              <a:rPr lang="en-US" dirty="0"/>
              <a:t>Increased strain from tethering forces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984" y="3782705"/>
            <a:ext cx="3982852" cy="27737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23" y="3782705"/>
            <a:ext cx="3698363" cy="27737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2287" y="2182762"/>
            <a:ext cx="8593394" cy="68825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Rectangle 8"/>
          <p:cNvSpPr/>
          <p:nvPr/>
        </p:nvSpPr>
        <p:spPr>
          <a:xfrm>
            <a:off x="8825681" y="65240"/>
            <a:ext cx="3116826" cy="679275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761289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311430" cy="1325563"/>
          </a:xfrm>
        </p:spPr>
        <p:txBody>
          <a:bodyPr/>
          <a:lstStyle/>
          <a:p>
            <a:r>
              <a:rPr lang="en-US" dirty="0"/>
              <a:t>Mechanisms of VILI: Atelectrauma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53265"/>
            <a:ext cx="5267632" cy="4023698"/>
          </a:xfrm>
        </p:spPr>
        <p:txBody>
          <a:bodyPr/>
          <a:lstStyle/>
          <a:p>
            <a:r>
              <a:rPr lang="en-US" dirty="0"/>
              <a:t>Injury caused by cyclic collapse and reopening</a:t>
            </a:r>
          </a:p>
          <a:p>
            <a:pPr lvl="1"/>
            <a:r>
              <a:rPr lang="en-US" dirty="0"/>
              <a:t>Small airways and alveoli</a:t>
            </a:r>
          </a:p>
          <a:p>
            <a:r>
              <a:rPr lang="en-US" dirty="0"/>
              <a:t>Fluid-mechanical forces</a:t>
            </a:r>
          </a:p>
          <a:p>
            <a:pPr lvl="1"/>
            <a:r>
              <a:rPr lang="en-US" dirty="0"/>
              <a:t>High pressure gradients</a:t>
            </a:r>
          </a:p>
          <a:p>
            <a:pPr lvl="1"/>
            <a:r>
              <a:rPr lang="en-US" dirty="0"/>
              <a:t>Cell membrane stress failure</a:t>
            </a:r>
          </a:p>
          <a:p>
            <a:r>
              <a:rPr lang="en-US" dirty="0"/>
              <a:t>High surface tension: more injury</a:t>
            </a:r>
          </a:p>
          <a:p>
            <a:r>
              <a:rPr lang="en-US" dirty="0"/>
              <a:t>Injured alveoli are more unstable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472" y="148815"/>
            <a:ext cx="5462076" cy="26886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472" y="3409604"/>
            <a:ext cx="5462076" cy="32173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5B2E49-1188-4AD5-53D0-2526F69E739C}"/>
              </a:ext>
            </a:extLst>
          </p:cNvPr>
          <p:cNvSpPr/>
          <p:nvPr/>
        </p:nvSpPr>
        <p:spPr>
          <a:xfrm>
            <a:off x="1045028" y="5787536"/>
            <a:ext cx="4969329" cy="8394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There’s both a short- and long-timescale delay!</a:t>
            </a:r>
          </a:p>
        </p:txBody>
      </p:sp>
    </p:spTree>
    <p:extLst>
      <p:ext uri="{BB962C8B-B14F-4D97-AF65-F5344CB8AC3E}">
        <p14:creationId xmlns:p14="http://schemas.microsoft.com/office/powerpoint/2010/main" val="3017243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Respiratory Efforts (Ventilator Dyssynchrony, </a:t>
            </a:r>
            <a:r>
              <a:rPr lang="en-US" b="1" dirty="0"/>
              <a:t>VD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An added complication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Clinical mechanical ventilation is messy</a:t>
            </a:r>
          </a:p>
          <a:p>
            <a:r>
              <a:rPr lang="en-US" dirty="0"/>
              <a:t>Ventilator support (</a:t>
            </a:r>
            <a:r>
              <a:rPr lang="en-US" i="1" dirty="0"/>
              <a:t>breaths</a:t>
            </a:r>
            <a:r>
              <a:rPr lang="en-US" dirty="0"/>
              <a:t>) commonly triggered by patient effort</a:t>
            </a:r>
          </a:p>
          <a:p>
            <a:r>
              <a:rPr lang="en-US" dirty="0"/>
              <a:t>Patient and efforts and ventilator may be </a:t>
            </a:r>
            <a:r>
              <a:rPr lang="en-US" i="1" dirty="0" err="1"/>
              <a:t>dyssynchronous</a:t>
            </a:r>
            <a:endParaRPr lang="en-US" dirty="0"/>
          </a:p>
          <a:p>
            <a:pPr lvl="1"/>
            <a:r>
              <a:rPr lang="en-US" dirty="0"/>
              <a:t>Many different types (effort timing and magnitude)</a:t>
            </a:r>
          </a:p>
          <a:p>
            <a:pPr lvl="1"/>
            <a:r>
              <a:rPr lang="en-US" dirty="0"/>
              <a:t>May cause injury depending on timing and magnitude</a:t>
            </a:r>
          </a:p>
          <a:p>
            <a:r>
              <a:rPr lang="en-US" dirty="0"/>
              <a:t>Can prevent VD with neuromuscular blockade (NMB)</a:t>
            </a:r>
          </a:p>
          <a:p>
            <a:pPr lvl="1"/>
            <a:r>
              <a:rPr lang="en-US" dirty="0"/>
              <a:t>But NMB needs to be balanced against costs</a:t>
            </a:r>
          </a:p>
          <a:p>
            <a:pPr lvl="1"/>
            <a:r>
              <a:rPr lang="en-US" dirty="0"/>
              <a:t>Neuromuscular weakness, difficulty weaning</a:t>
            </a:r>
          </a:p>
        </p:txBody>
      </p:sp>
    </p:spTree>
    <p:extLst>
      <p:ext uri="{BB962C8B-B14F-4D97-AF65-F5344CB8AC3E}">
        <p14:creationId xmlns:p14="http://schemas.microsoft.com/office/powerpoint/2010/main" val="86208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and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573" y="1514168"/>
            <a:ext cx="8669235" cy="466279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Acute respiratory distress syndrome (ARDS)</a:t>
            </a:r>
          </a:p>
          <a:p>
            <a:pPr lvl="1"/>
            <a:r>
              <a:rPr lang="en-US" dirty="0"/>
              <a:t>Fluid in airspace (Edema)</a:t>
            </a:r>
          </a:p>
          <a:p>
            <a:pPr lvl="1"/>
            <a:r>
              <a:rPr lang="en-US" dirty="0"/>
              <a:t>Surfactant dysfunction (high surface tension)</a:t>
            </a:r>
          </a:p>
          <a:p>
            <a:pPr lvl="1"/>
            <a:r>
              <a:rPr lang="en-US" dirty="0"/>
              <a:t>Collapse of small airways and alveoli (derecruitment)</a:t>
            </a:r>
          </a:p>
          <a:p>
            <a:pPr lvl="1"/>
            <a:r>
              <a:rPr lang="en-US" dirty="0"/>
              <a:t>Respiratory failure that requires mechanical ventilation</a:t>
            </a:r>
          </a:p>
          <a:p>
            <a:r>
              <a:rPr lang="en-US" dirty="0"/>
              <a:t>High mortality and incidence</a:t>
            </a:r>
          </a:p>
          <a:p>
            <a:pPr lvl="1"/>
            <a:r>
              <a:rPr lang="en-US" dirty="0"/>
              <a:t>~30-40% mortality</a:t>
            </a:r>
          </a:p>
          <a:p>
            <a:pPr lvl="1"/>
            <a:r>
              <a:rPr lang="en-US" dirty="0"/>
              <a:t>~60,000 deaths/year in USA (in a normal year)</a:t>
            </a:r>
          </a:p>
          <a:p>
            <a:r>
              <a:rPr lang="en-US" dirty="0"/>
              <a:t>Dramatic increase in ARDS due to COVID19 pandemic</a:t>
            </a:r>
          </a:p>
          <a:p>
            <a:pPr lvl="1"/>
            <a:r>
              <a:rPr lang="en-US" dirty="0"/>
              <a:t>1m dead in USA</a:t>
            </a:r>
          </a:p>
          <a:p>
            <a:pPr lvl="1"/>
            <a:r>
              <a:rPr lang="en-US" dirty="0"/>
              <a:t>Assuming 80% had ARDS, and 30% COVID19 ARDS mortality: </a:t>
            </a:r>
            <a:br>
              <a:rPr lang="en-US" dirty="0"/>
            </a:br>
            <a:r>
              <a:rPr lang="en-US" b="1" dirty="0"/>
              <a:t>2.6m COVID19 ARDS cases!</a:t>
            </a:r>
          </a:p>
          <a:p>
            <a:r>
              <a:rPr lang="en-US" dirty="0"/>
              <a:t>Even small improvements in survival will have huge benefits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270376" y="0"/>
            <a:ext cx="2990627" cy="6880234"/>
            <a:chOff x="9270376" y="0"/>
            <a:chExt cx="2990627" cy="68802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37" b="48146"/>
            <a:stretch/>
          </p:blipFill>
          <p:spPr>
            <a:xfrm rot="5400000">
              <a:off x="9354502" y="723583"/>
              <a:ext cx="2825115" cy="2108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20" b="48146"/>
            <a:stretch/>
          </p:blipFill>
          <p:spPr>
            <a:xfrm rot="5400000">
              <a:off x="9325169" y="4014912"/>
              <a:ext cx="2883779" cy="21082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934848" y="0"/>
              <a:ext cx="16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Safe Ventilation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701168" y="3257790"/>
              <a:ext cx="2129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Injurious Ventilation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70376" y="6510902"/>
              <a:ext cx="2990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Images courtesy of G. </a:t>
              </a:r>
              <a:r>
                <a:rPr lang="en-US" dirty="0" err="1"/>
                <a:t>Nieman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83366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and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787640" cy="4351338"/>
          </a:xfrm>
        </p:spPr>
        <p:txBody>
          <a:bodyPr>
            <a:normAutofit/>
          </a:bodyPr>
          <a:lstStyle/>
          <a:p>
            <a:r>
              <a:rPr lang="en-US" dirty="0"/>
              <a:t>ARDS stiffens the lung so the patient cannot breath on their own; mechanical ventilation is required</a:t>
            </a:r>
          </a:p>
          <a:p>
            <a:r>
              <a:rPr lang="en-US" dirty="0"/>
              <a:t>Ventilator-induced lung injury (VILI) leads to worse outcomes</a:t>
            </a:r>
          </a:p>
          <a:p>
            <a:pPr lvl="1"/>
            <a:r>
              <a:rPr lang="en-US" dirty="0"/>
              <a:t>Must prevent VILI to improve survival</a:t>
            </a:r>
          </a:p>
          <a:p>
            <a:pPr lvl="1"/>
            <a:r>
              <a:rPr lang="en-US" dirty="0"/>
              <a:t>Lung protective ventilation settings are different for each patient and change over time</a:t>
            </a:r>
          </a:p>
          <a:p>
            <a:pPr lvl="1"/>
            <a:r>
              <a:rPr lang="en-US" dirty="0"/>
              <a:t>Patient effort (ventilator dyssynchrony, VD) is also associated with worse outcomes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37" b="48146"/>
          <a:stretch/>
        </p:blipFill>
        <p:spPr>
          <a:xfrm rot="5400000">
            <a:off x="9354502" y="723583"/>
            <a:ext cx="2825115" cy="210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0" b="48146"/>
          <a:stretch/>
        </p:blipFill>
        <p:spPr>
          <a:xfrm rot="5400000">
            <a:off x="9325169" y="4014912"/>
            <a:ext cx="2883779" cy="2108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34848" y="0"/>
            <a:ext cx="16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Safe Ventilation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01168" y="3257790"/>
            <a:ext cx="2129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Injurious Ventilation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70376" y="6510902"/>
            <a:ext cx="2990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 courtesy of G. </a:t>
            </a:r>
            <a:r>
              <a:rPr lang="en-US" dirty="0" err="1"/>
              <a:t>Nieman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81359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VILI: A positive feedback mechanism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7019925" cy="4657553"/>
          </a:xfrm>
        </p:spPr>
        <p:txBody>
          <a:bodyPr>
            <a:normAutofit/>
          </a:bodyPr>
          <a:lstStyle/>
          <a:p>
            <a:r>
              <a:rPr lang="en-US" dirty="0"/>
              <a:t>Initial acute injury alters lung dynamics</a:t>
            </a:r>
          </a:p>
          <a:p>
            <a:r>
              <a:rPr lang="en-US" dirty="0"/>
              <a:t>Ventilator and patient effort cause damaging stresses/strains</a:t>
            </a:r>
          </a:p>
          <a:p>
            <a:pPr lvl="1"/>
            <a:r>
              <a:rPr lang="en-US" dirty="0"/>
              <a:t>Repeated collapse/reopening: atelectrauma </a:t>
            </a:r>
          </a:p>
          <a:p>
            <a:pPr lvl="1"/>
            <a:r>
              <a:rPr lang="en-US" dirty="0"/>
              <a:t>Overdistension (volutrauma)</a:t>
            </a:r>
          </a:p>
          <a:p>
            <a:pPr lvl="1"/>
            <a:r>
              <a:rPr lang="en-US" dirty="0"/>
              <a:t>Further degrades lung function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How can we break this feedback loop?</a:t>
            </a:r>
          </a:p>
          <a:p>
            <a:r>
              <a:rPr lang="en-US" u="sng" dirty="0"/>
              <a:t>Optimization problem</a:t>
            </a:r>
            <a:r>
              <a:rPr lang="en-US" dirty="0"/>
              <a:t>: minimize the microscale stresses/strains of ventilation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0076" y="1952625"/>
            <a:ext cx="3276600" cy="40011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Surfactant Insufficiency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20076" y="2671747"/>
            <a:ext cx="3276600" cy="40011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Recruitment/Derecruitment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20076" y="3390870"/>
            <a:ext cx="3276600" cy="40011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Overdistension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20076" y="4105186"/>
            <a:ext cx="3276600" cy="40011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Epithelial/Endothelial Injury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20076" y="4819502"/>
            <a:ext cx="3276600" cy="40011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Inflammation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20076" y="5533818"/>
            <a:ext cx="3276600" cy="707886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Leak, Edema, and Surfactant Inactivation</a:t>
            </a:r>
          </a:p>
        </p:txBody>
      </p:sp>
      <p:cxnSp>
        <p:nvCxnSpPr>
          <p:cNvPr id="11" name="Straight Arrow Connector 10"/>
          <p:cNvCxnSpPr>
            <a:stCxn id="4" idx="2"/>
            <a:endCxn id="5" idx="0"/>
          </p:cNvCxnSpPr>
          <p:nvPr/>
        </p:nvCxnSpPr>
        <p:spPr>
          <a:xfrm>
            <a:off x="9858376" y="2352735"/>
            <a:ext cx="0" cy="31901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858376" y="3071857"/>
            <a:ext cx="0" cy="31901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9858376" y="3790980"/>
            <a:ext cx="0" cy="31901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858376" y="4505296"/>
            <a:ext cx="0" cy="31901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9858376" y="5214806"/>
            <a:ext cx="0" cy="31901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9" idx="3"/>
            <a:endCxn id="4" idx="3"/>
          </p:cNvCxnSpPr>
          <p:nvPr/>
        </p:nvCxnSpPr>
        <p:spPr>
          <a:xfrm flipV="1">
            <a:off x="11496676" y="2152680"/>
            <a:ext cx="12700" cy="3735081"/>
          </a:xfrm>
          <a:prstGeom prst="bentConnector3">
            <a:avLst>
              <a:gd name="adj1" fmla="val 2925000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154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82" y="0"/>
            <a:ext cx="10998664" cy="6874294"/>
          </a:xfrm>
        </p:spPr>
      </p:pic>
    </p:spTree>
    <p:extLst>
      <p:ext uri="{BB962C8B-B14F-4D97-AF65-F5344CB8AC3E}">
        <p14:creationId xmlns:p14="http://schemas.microsoft.com/office/powerpoint/2010/main" val="4215509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2087"/>
          </a:xfrm>
        </p:spPr>
        <p:txBody>
          <a:bodyPr>
            <a:normAutofit/>
          </a:bodyPr>
          <a:lstStyle/>
          <a:p>
            <a:r>
              <a:rPr lang="en-US" dirty="0"/>
              <a:t>Some Background on the Lung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85022" cy="4351338"/>
          </a:xfrm>
        </p:spPr>
        <p:txBody>
          <a:bodyPr/>
          <a:lstStyle/>
          <a:p>
            <a:r>
              <a:rPr lang="en-US" dirty="0"/>
              <a:t>Primary purpose: gas exchange</a:t>
            </a:r>
          </a:p>
          <a:p>
            <a:pPr lvl="1"/>
            <a:r>
              <a:rPr lang="en-US" dirty="0"/>
              <a:t>Tremendously complex multiscale system</a:t>
            </a:r>
          </a:p>
          <a:p>
            <a:r>
              <a:rPr lang="en-US" dirty="0"/>
              <a:t>Gas carried to alveoli by a branching network of airways</a:t>
            </a:r>
          </a:p>
          <a:p>
            <a:r>
              <a:rPr lang="en-US" dirty="0"/>
              <a:t>Blood carried to and from the alveoli by a branching network of vessels </a:t>
            </a:r>
          </a:p>
          <a:p>
            <a:r>
              <a:rPr lang="en-US" dirty="0"/>
              <a:t>Gas exchange occurs in alveoli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221" y="1754660"/>
            <a:ext cx="5421000" cy="49097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26339" y="1363960"/>
            <a:ext cx="46147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Airways (white); Vessels (blue/red)</a:t>
            </a:r>
          </a:p>
        </p:txBody>
      </p:sp>
    </p:spTree>
    <p:extLst>
      <p:ext uri="{BB962C8B-B14F-4D97-AF65-F5344CB8AC3E}">
        <p14:creationId xmlns:p14="http://schemas.microsoft.com/office/powerpoint/2010/main" val="3315499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78" y="0"/>
            <a:ext cx="9143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81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83" y="42002"/>
            <a:ext cx="10061955" cy="68159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103" y="4457341"/>
            <a:ext cx="3991897" cy="240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34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Pulmonary System Compliance</a:t>
            </a:r>
          </a:p>
        </p:txBody>
      </p:sp>
      <p:sp>
        <p:nvSpPr>
          <p:cNvPr id="3" name="Rectangle 2"/>
          <p:cNvSpPr/>
          <p:nvPr/>
        </p:nvSpPr>
        <p:spPr>
          <a:xfrm>
            <a:off x="589935" y="1821292"/>
            <a:ext cx="5125065" cy="4223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Tissue : ~20% of stiffness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Surface tension forces: ~80% of stiffness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Pulmonary surfactant:</a:t>
            </a:r>
          </a:p>
          <a:p>
            <a:pPr marL="685800" lvl="2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Dynamic reduction in surface tension</a:t>
            </a:r>
          </a:p>
          <a:p>
            <a:pPr marL="685800" lvl="2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Essential to lung function</a:t>
            </a:r>
          </a:p>
          <a:p>
            <a:pPr marL="685800" lvl="2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Example: premature babies with RDS (no surfactant)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36" y="1504336"/>
            <a:ext cx="5233171" cy="451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22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17DAB46C0E79438468CD26139C8934" ma:contentTypeVersion="16" ma:contentTypeDescription="Create a new document." ma:contentTypeScope="" ma:versionID="7966e7bbf0fba6760b8b3a5dbe18381c">
  <xsd:schema xmlns:xsd="http://www.w3.org/2001/XMLSchema" xmlns:xs="http://www.w3.org/2001/XMLSchema" xmlns:p="http://schemas.microsoft.com/office/2006/metadata/properties" xmlns:ns1="http://schemas.microsoft.com/sharepoint/v3" xmlns:ns3="9597687f-22d3-4376-b94b-3a5d7ab951e3" xmlns:ns4="50398262-decc-424d-a8cb-504f8edcdf12" targetNamespace="http://schemas.microsoft.com/office/2006/metadata/properties" ma:root="true" ma:fieldsID="7edd7d79e6a49bf99b04077337e43192" ns1:_="" ns3:_="" ns4:_="">
    <xsd:import namespace="http://schemas.microsoft.com/sharepoint/v3"/>
    <xsd:import namespace="9597687f-22d3-4376-b94b-3a5d7ab951e3"/>
    <xsd:import namespace="50398262-decc-424d-a8cb-504f8edcdf1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1:_ip_UnifiedCompliancePolicyProperties" minOccurs="0"/>
                <xsd:element ref="ns1:_ip_UnifiedCompliancePolicyUIAction" minOccurs="0"/>
                <xsd:element ref="ns4:MediaServiceOCR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97687f-22d3-4376-b94b-3a5d7ab951e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398262-decc-424d-a8cb-504f8edcdf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CB9851-B943-486E-9431-E0312BFA29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597687f-22d3-4376-b94b-3a5d7ab951e3"/>
    <ds:schemaRef ds:uri="50398262-decc-424d-a8cb-504f8edcdf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F4536EF-E22D-4820-805E-7031D00B78ED}">
  <ds:schemaRefs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9597687f-22d3-4376-b94b-3a5d7ab951e3"/>
    <ds:schemaRef ds:uri="http://schemas.microsoft.com/office/2006/metadata/properties"/>
    <ds:schemaRef ds:uri="http://purl.org/dc/elements/1.1/"/>
    <ds:schemaRef ds:uri="http://purl.org/dc/terms/"/>
    <ds:schemaRef ds:uri="50398262-decc-424d-a8cb-504f8edcdf12"/>
    <ds:schemaRef ds:uri="http://purl.org/dc/dcmitype/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0981EC8C-DD5B-493A-A355-E4AE95E40D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3516</TotalTime>
  <Words>884</Words>
  <Application>Microsoft Office PowerPoint</Application>
  <PresentationFormat>Widescreen</PresentationFormat>
  <Paragraphs>124</Paragraphs>
  <Slides>14</Slides>
  <Notes>10</Notes>
  <HiddenSlides>1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Optimizing Lung Protective Ventilation to Improve ARDS Outcomes</vt:lpstr>
      <vt:lpstr>Background and Motivation</vt:lpstr>
      <vt:lpstr>Background and Motivation</vt:lpstr>
      <vt:lpstr>VILI: A positive feedback mechanism</vt:lpstr>
      <vt:lpstr>PowerPoint Presentation</vt:lpstr>
      <vt:lpstr>Some Background on the Lung</vt:lpstr>
      <vt:lpstr>PowerPoint Presentation</vt:lpstr>
      <vt:lpstr>PowerPoint Presentation</vt:lpstr>
      <vt:lpstr>Pulmonary System Compliance</vt:lpstr>
      <vt:lpstr>Surfactant: Dynamic Surface Tension</vt:lpstr>
      <vt:lpstr>Mechanisms of VILI: Volutrauma</vt:lpstr>
      <vt:lpstr>Mechanisms of VILI: Volutrauma</vt:lpstr>
      <vt:lpstr>Mechanisms of VILI: Atelectrauma</vt:lpstr>
      <vt:lpstr>Respiratory Efforts (Ventilator Dyssynchrony, VD) An added complication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Optimizing Lung Protective Ventilation to Improve ARDS Outcomes</dc:title>
  <dc:creator>Bradford Smith</dc:creator>
  <cp:lastModifiedBy>Bradford Smith</cp:lastModifiedBy>
  <cp:revision>61</cp:revision>
  <dcterms:created xsi:type="dcterms:W3CDTF">2022-05-23T14:48:59Z</dcterms:created>
  <dcterms:modified xsi:type="dcterms:W3CDTF">2022-06-12T21:31:30Z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0x010100BF17DAB46C0E79438468CD26139C8934</vt:lpwstr>
  </property>
</Properties>
</file>