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4" r:id="rId5"/>
    <p:sldId id="274" r:id="rId6"/>
    <p:sldId id="258" r:id="rId7"/>
    <p:sldId id="266" r:id="rId8"/>
    <p:sldId id="267" r:id="rId9"/>
    <p:sldId id="284" r:id="rId10"/>
    <p:sldId id="263" r:id="rId11"/>
    <p:sldId id="286" r:id="rId12"/>
    <p:sldId id="265" r:id="rId13"/>
    <p:sldId id="287" r:id="rId14"/>
    <p:sldId id="270" r:id="rId15"/>
    <p:sldId id="285" r:id="rId16"/>
    <p:sldId id="288" r:id="rId17"/>
    <p:sldId id="289" r:id="rId18"/>
    <p:sldId id="290" r:id="rId19"/>
    <p:sldId id="271" r:id="rId20"/>
    <p:sldId id="275" r:id="rId21"/>
    <p:sldId id="279" r:id="rId22"/>
    <p:sldId id="29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B2DC9-E1F6-4C0C-8018-AA8BCE5230BF}" v="15" dt="2022-05-31T03:45:15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264" autoAdjust="0"/>
  </p:normalViewPr>
  <p:slideViewPr>
    <p:cSldViewPr snapToGrid="0">
      <p:cViewPr varScale="1">
        <p:scale>
          <a:sx n="95" d="100"/>
          <a:sy n="95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Bradford" userId="b6c2fadd-99e0-4554-a051-23b447389ad7" providerId="ADAL" clId="{3D7B2DC9-E1F6-4C0C-8018-AA8BCE5230BF}"/>
    <pc:docChg chg="undo redo custSel addSld delSld modSld sldOrd">
      <pc:chgData name="Smith, Bradford" userId="b6c2fadd-99e0-4554-a051-23b447389ad7" providerId="ADAL" clId="{3D7B2DC9-E1F6-4C0C-8018-AA8BCE5230BF}" dt="2022-05-31T22:05:37.290" v="2925" actId="20577"/>
      <pc:docMkLst>
        <pc:docMk/>
      </pc:docMkLst>
      <pc:sldChg chg="modSp mod">
        <pc:chgData name="Smith, Bradford" userId="b6c2fadd-99e0-4554-a051-23b447389ad7" providerId="ADAL" clId="{3D7B2DC9-E1F6-4C0C-8018-AA8BCE5230BF}" dt="2022-05-31T19:39:06.248" v="2724"/>
        <pc:sldMkLst>
          <pc:docMk/>
          <pc:sldMk cId="1410739324" sldId="258"/>
        </pc:sldMkLst>
        <pc:spChg chg="mod">
          <ac:chgData name="Smith, Bradford" userId="b6c2fadd-99e0-4554-a051-23b447389ad7" providerId="ADAL" clId="{3D7B2DC9-E1F6-4C0C-8018-AA8BCE5230BF}" dt="2022-05-31T19:39:06.248" v="2724"/>
          <ac:spMkLst>
            <pc:docMk/>
            <pc:sldMk cId="1410739324" sldId="258"/>
            <ac:spMk id="3" creationId="{00000000-0000-0000-0000-000000000000}"/>
          </ac:spMkLst>
        </pc:spChg>
      </pc:sldChg>
      <pc:sldChg chg="modSp mod">
        <pc:chgData name="Smith, Bradford" userId="b6c2fadd-99e0-4554-a051-23b447389ad7" providerId="ADAL" clId="{3D7B2DC9-E1F6-4C0C-8018-AA8BCE5230BF}" dt="2022-05-31T03:50:04.596" v="2645" actId="20577"/>
        <pc:sldMkLst>
          <pc:docMk/>
          <pc:sldMk cId="3618875882" sldId="259"/>
        </pc:sldMkLst>
        <pc:spChg chg="mod">
          <ac:chgData name="Smith, Bradford" userId="b6c2fadd-99e0-4554-a051-23b447389ad7" providerId="ADAL" clId="{3D7B2DC9-E1F6-4C0C-8018-AA8BCE5230BF}" dt="2022-05-31T03:50:04.596" v="2645" actId="20577"/>
          <ac:spMkLst>
            <pc:docMk/>
            <pc:sldMk cId="3618875882" sldId="259"/>
            <ac:spMk id="3" creationId="{00000000-0000-0000-0000-000000000000}"/>
          </ac:spMkLst>
        </pc:spChg>
      </pc:sldChg>
      <pc:sldChg chg="modSp mod">
        <pc:chgData name="Smith, Bradford" userId="b6c2fadd-99e0-4554-a051-23b447389ad7" providerId="ADAL" clId="{3D7B2DC9-E1F6-4C0C-8018-AA8BCE5230BF}" dt="2022-05-31T03:49:23.445" v="2566" actId="20577"/>
        <pc:sldMkLst>
          <pc:docMk/>
          <pc:sldMk cId="364399037" sldId="261"/>
        </pc:sldMkLst>
        <pc:spChg chg="mod">
          <ac:chgData name="Smith, Bradford" userId="b6c2fadd-99e0-4554-a051-23b447389ad7" providerId="ADAL" clId="{3D7B2DC9-E1F6-4C0C-8018-AA8BCE5230BF}" dt="2022-05-31T03:49:23.445" v="2566" actId="20577"/>
          <ac:spMkLst>
            <pc:docMk/>
            <pc:sldMk cId="364399037" sldId="261"/>
            <ac:spMk id="3" creationId="{00000000-0000-0000-0000-000000000000}"/>
          </ac:spMkLst>
        </pc:spChg>
      </pc:sldChg>
      <pc:sldChg chg="modSp mod">
        <pc:chgData name="Smith, Bradford" userId="b6c2fadd-99e0-4554-a051-23b447389ad7" providerId="ADAL" clId="{3D7B2DC9-E1F6-4C0C-8018-AA8BCE5230BF}" dt="2022-05-29T18:33:22.433" v="43" actId="20577"/>
        <pc:sldMkLst>
          <pc:docMk/>
          <pc:sldMk cId="3558351342" sldId="262"/>
        </pc:sldMkLst>
        <pc:spChg chg="mod">
          <ac:chgData name="Smith, Bradford" userId="b6c2fadd-99e0-4554-a051-23b447389ad7" providerId="ADAL" clId="{3D7B2DC9-E1F6-4C0C-8018-AA8BCE5230BF}" dt="2022-05-29T18:33:22.433" v="43" actId="20577"/>
          <ac:spMkLst>
            <pc:docMk/>
            <pc:sldMk cId="3558351342" sldId="262"/>
            <ac:spMk id="3" creationId="{00000000-0000-0000-0000-000000000000}"/>
          </ac:spMkLst>
        </pc:spChg>
      </pc:sldChg>
      <pc:sldChg chg="modSp mod">
        <pc:chgData name="Smith, Bradford" userId="b6c2fadd-99e0-4554-a051-23b447389ad7" providerId="ADAL" clId="{3D7B2DC9-E1F6-4C0C-8018-AA8BCE5230BF}" dt="2022-05-31T03:26:42.294" v="1369" actId="20577"/>
        <pc:sldMkLst>
          <pc:docMk/>
          <pc:sldMk cId="1065851879" sldId="263"/>
        </pc:sldMkLst>
        <pc:spChg chg="mod">
          <ac:chgData name="Smith, Bradford" userId="b6c2fadd-99e0-4554-a051-23b447389ad7" providerId="ADAL" clId="{3D7B2DC9-E1F6-4C0C-8018-AA8BCE5230BF}" dt="2022-05-30T22:23:16.826" v="413" actId="20577"/>
          <ac:spMkLst>
            <pc:docMk/>
            <pc:sldMk cId="1065851879" sldId="263"/>
            <ac:spMk id="2" creationId="{00000000-0000-0000-0000-000000000000}"/>
          </ac:spMkLst>
        </pc:spChg>
        <pc:spChg chg="mod">
          <ac:chgData name="Smith, Bradford" userId="b6c2fadd-99e0-4554-a051-23b447389ad7" providerId="ADAL" clId="{3D7B2DC9-E1F6-4C0C-8018-AA8BCE5230BF}" dt="2022-05-31T03:26:42.294" v="1369" actId="20577"/>
          <ac:spMkLst>
            <pc:docMk/>
            <pc:sldMk cId="1065851879" sldId="263"/>
            <ac:spMk id="3" creationId="{00000000-0000-0000-0000-000000000000}"/>
          </ac:spMkLst>
        </pc:spChg>
        <pc:picChg chg="mod">
          <ac:chgData name="Smith, Bradford" userId="b6c2fadd-99e0-4554-a051-23b447389ad7" providerId="ADAL" clId="{3D7B2DC9-E1F6-4C0C-8018-AA8BCE5230BF}" dt="2022-05-29T18:08:08.417" v="0" actId="1076"/>
          <ac:picMkLst>
            <pc:docMk/>
            <pc:sldMk cId="1065851879" sldId="263"/>
            <ac:picMk id="5" creationId="{00000000-0000-0000-0000-000000000000}"/>
          </ac:picMkLst>
        </pc:picChg>
      </pc:sldChg>
      <pc:sldChg chg="addSp modSp add mod">
        <pc:chgData name="Smith, Bradford" userId="b6c2fadd-99e0-4554-a051-23b447389ad7" providerId="ADAL" clId="{3D7B2DC9-E1F6-4C0C-8018-AA8BCE5230BF}" dt="2022-05-31T03:44:06.312" v="2443" actId="20577"/>
        <pc:sldMkLst>
          <pc:docMk/>
          <pc:sldMk cId="2849163636" sldId="265"/>
        </pc:sldMkLst>
        <pc:spChg chg="mod">
          <ac:chgData name="Smith, Bradford" userId="b6c2fadd-99e0-4554-a051-23b447389ad7" providerId="ADAL" clId="{3D7B2DC9-E1F6-4C0C-8018-AA8BCE5230BF}" dt="2022-05-31T03:44:06.312" v="2443" actId="20577"/>
          <ac:spMkLst>
            <pc:docMk/>
            <pc:sldMk cId="2849163636" sldId="265"/>
            <ac:spMk id="8" creationId="{8442A4DD-BCB7-4D03-BDA2-A5F8F2309DCC}"/>
          </ac:spMkLst>
        </pc:spChg>
        <pc:grpChg chg="add mod">
          <ac:chgData name="Smith, Bradford" userId="b6c2fadd-99e0-4554-a051-23b447389ad7" providerId="ADAL" clId="{3D7B2DC9-E1F6-4C0C-8018-AA8BCE5230BF}" dt="2022-05-31T03:28:45.676" v="1444" actId="164"/>
          <ac:grpSpMkLst>
            <pc:docMk/>
            <pc:sldMk cId="2849163636" sldId="265"/>
            <ac:grpSpMk id="4" creationId="{7F418F77-E156-86EB-0676-E190344C16A5}"/>
          </ac:grpSpMkLst>
        </pc:grpChg>
        <pc:picChg chg="mod">
          <ac:chgData name="Smith, Bradford" userId="b6c2fadd-99e0-4554-a051-23b447389ad7" providerId="ADAL" clId="{3D7B2DC9-E1F6-4C0C-8018-AA8BCE5230BF}" dt="2022-05-31T03:28:45.676" v="1444" actId="164"/>
          <ac:picMkLst>
            <pc:docMk/>
            <pc:sldMk cId="2849163636" sldId="265"/>
            <ac:picMk id="6" creationId="{4FB78B71-0404-4821-AA22-D49A4A2339D8}"/>
          </ac:picMkLst>
        </pc:picChg>
        <pc:picChg chg="mod">
          <ac:chgData name="Smith, Bradford" userId="b6c2fadd-99e0-4554-a051-23b447389ad7" providerId="ADAL" clId="{3D7B2DC9-E1F6-4C0C-8018-AA8BCE5230BF}" dt="2022-05-31T03:28:45.676" v="1444" actId="164"/>
          <ac:picMkLst>
            <pc:docMk/>
            <pc:sldMk cId="2849163636" sldId="265"/>
            <ac:picMk id="9" creationId="{C5762C36-5547-48EE-8AEC-1E4E8446C851}"/>
          </ac:picMkLst>
        </pc:picChg>
      </pc:sldChg>
      <pc:sldChg chg="modSp mod">
        <pc:chgData name="Smith, Bradford" userId="b6c2fadd-99e0-4554-a051-23b447389ad7" providerId="ADAL" clId="{3D7B2DC9-E1F6-4C0C-8018-AA8BCE5230BF}" dt="2022-05-31T03:43:22.217" v="2436" actId="27636"/>
        <pc:sldMkLst>
          <pc:docMk/>
          <pc:sldMk cId="289285062" sldId="266"/>
        </pc:sldMkLst>
        <pc:spChg chg="mod">
          <ac:chgData name="Smith, Bradford" userId="b6c2fadd-99e0-4554-a051-23b447389ad7" providerId="ADAL" clId="{3D7B2DC9-E1F6-4C0C-8018-AA8BCE5230BF}" dt="2022-05-31T03:43:22.217" v="2436" actId="27636"/>
          <ac:spMkLst>
            <pc:docMk/>
            <pc:sldMk cId="289285062" sldId="266"/>
            <ac:spMk id="3" creationId="{00000000-0000-0000-0000-000000000000}"/>
          </ac:spMkLst>
        </pc:spChg>
      </pc:sldChg>
      <pc:sldChg chg="mod modShow">
        <pc:chgData name="Smith, Bradford" userId="b6c2fadd-99e0-4554-a051-23b447389ad7" providerId="ADAL" clId="{3D7B2DC9-E1F6-4C0C-8018-AA8BCE5230BF}" dt="2022-05-30T22:00:35.309" v="259" actId="729"/>
        <pc:sldMkLst>
          <pc:docMk/>
          <pc:sldMk cId="3604691265" sldId="267"/>
        </pc:sldMkLst>
      </pc:sldChg>
      <pc:sldChg chg="mod modShow">
        <pc:chgData name="Smith, Bradford" userId="b6c2fadd-99e0-4554-a051-23b447389ad7" providerId="ADAL" clId="{3D7B2DC9-E1F6-4C0C-8018-AA8BCE5230BF}" dt="2022-05-31T03:49:36.345" v="2568" actId="729"/>
        <pc:sldMkLst>
          <pc:docMk/>
          <pc:sldMk cId="305067578" sldId="269"/>
        </pc:sldMkLst>
      </pc:sldChg>
      <pc:sldChg chg="addSp delSp modSp mod ord">
        <pc:chgData name="Smith, Bradford" userId="b6c2fadd-99e0-4554-a051-23b447389ad7" providerId="ADAL" clId="{3D7B2DC9-E1F6-4C0C-8018-AA8BCE5230BF}" dt="2022-05-31T19:40:42.182" v="2813" actId="20577"/>
        <pc:sldMkLst>
          <pc:docMk/>
          <pc:sldMk cId="1715716828" sldId="270"/>
        </pc:sldMkLst>
        <pc:spChg chg="mod">
          <ac:chgData name="Smith, Bradford" userId="b6c2fadd-99e0-4554-a051-23b447389ad7" providerId="ADAL" clId="{3D7B2DC9-E1F6-4C0C-8018-AA8BCE5230BF}" dt="2022-05-31T03:31:35.415" v="1594" actId="20577"/>
          <ac:spMkLst>
            <pc:docMk/>
            <pc:sldMk cId="1715716828" sldId="270"/>
            <ac:spMk id="2" creationId="{00000000-0000-0000-0000-000000000000}"/>
          </ac:spMkLst>
        </pc:spChg>
        <pc:spChg chg="mod">
          <ac:chgData name="Smith, Bradford" userId="b6c2fadd-99e0-4554-a051-23b447389ad7" providerId="ADAL" clId="{3D7B2DC9-E1F6-4C0C-8018-AA8BCE5230BF}" dt="2022-05-31T19:40:42.182" v="2813" actId="20577"/>
          <ac:spMkLst>
            <pc:docMk/>
            <pc:sldMk cId="1715716828" sldId="270"/>
            <ac:spMk id="3" creationId="{00000000-0000-0000-0000-000000000000}"/>
          </ac:spMkLst>
        </pc:spChg>
        <pc:spChg chg="mod">
          <ac:chgData name="Smith, Bradford" userId="b6c2fadd-99e0-4554-a051-23b447389ad7" providerId="ADAL" clId="{3D7B2DC9-E1F6-4C0C-8018-AA8BCE5230BF}" dt="2022-05-31T03:45:15.568" v="2449"/>
          <ac:spMkLst>
            <pc:docMk/>
            <pc:sldMk cId="1715716828" sldId="270"/>
            <ac:spMk id="13" creationId="{0C2E393E-E7FC-B574-86AD-BCF3A5E5E67E}"/>
          </ac:spMkLst>
        </pc:spChg>
        <pc:grpChg chg="add del mod">
          <ac:chgData name="Smith, Bradford" userId="b6c2fadd-99e0-4554-a051-23b447389ad7" providerId="ADAL" clId="{3D7B2DC9-E1F6-4C0C-8018-AA8BCE5230BF}" dt="2022-05-31T03:45:38.778" v="2452" actId="478"/>
          <ac:grpSpMkLst>
            <pc:docMk/>
            <pc:sldMk cId="1715716828" sldId="270"/>
            <ac:grpSpMk id="10" creationId="{2CE66920-3143-A955-0FB1-453BC73DD28C}"/>
          </ac:grpSpMkLst>
        </pc:grpChg>
        <pc:picChg chg="mod">
          <ac:chgData name="Smith, Bradford" userId="b6c2fadd-99e0-4554-a051-23b447389ad7" providerId="ADAL" clId="{3D7B2DC9-E1F6-4C0C-8018-AA8BCE5230BF}" dt="2022-05-31T03:45:15.568" v="2449"/>
          <ac:picMkLst>
            <pc:docMk/>
            <pc:sldMk cId="1715716828" sldId="270"/>
            <ac:picMk id="11" creationId="{CA0C290E-DF7E-1698-4B83-BA87CAA23ABF}"/>
          </ac:picMkLst>
        </pc:picChg>
        <pc:picChg chg="mod">
          <ac:chgData name="Smith, Bradford" userId="b6c2fadd-99e0-4554-a051-23b447389ad7" providerId="ADAL" clId="{3D7B2DC9-E1F6-4C0C-8018-AA8BCE5230BF}" dt="2022-05-31T03:45:15.568" v="2449"/>
          <ac:picMkLst>
            <pc:docMk/>
            <pc:sldMk cId="1715716828" sldId="270"/>
            <ac:picMk id="14" creationId="{595D38F3-8BD9-5B51-3179-57834F190A02}"/>
          </ac:picMkLst>
        </pc:picChg>
      </pc:sldChg>
      <pc:sldChg chg="modSp mod ord">
        <pc:chgData name="Smith, Bradford" userId="b6c2fadd-99e0-4554-a051-23b447389ad7" providerId="ADAL" clId="{3D7B2DC9-E1F6-4C0C-8018-AA8BCE5230BF}" dt="2022-05-31T03:36:00.449" v="1905" actId="27636"/>
        <pc:sldMkLst>
          <pc:docMk/>
          <pc:sldMk cId="2277863785" sldId="271"/>
        </pc:sldMkLst>
        <pc:spChg chg="mod">
          <ac:chgData name="Smith, Bradford" userId="b6c2fadd-99e0-4554-a051-23b447389ad7" providerId="ADAL" clId="{3D7B2DC9-E1F6-4C0C-8018-AA8BCE5230BF}" dt="2022-05-31T03:36:00.449" v="1905" actId="27636"/>
          <ac:spMkLst>
            <pc:docMk/>
            <pc:sldMk cId="2277863785" sldId="271"/>
            <ac:spMk id="2" creationId="{00000000-0000-0000-0000-000000000000}"/>
          </ac:spMkLst>
        </pc:spChg>
        <pc:spChg chg="mod">
          <ac:chgData name="Smith, Bradford" userId="b6c2fadd-99e0-4554-a051-23b447389ad7" providerId="ADAL" clId="{3D7B2DC9-E1F6-4C0C-8018-AA8BCE5230BF}" dt="2022-05-30T22:23:05.546" v="409" actId="21"/>
          <ac:spMkLst>
            <pc:docMk/>
            <pc:sldMk cId="2277863785" sldId="271"/>
            <ac:spMk id="3" creationId="{00000000-0000-0000-0000-000000000000}"/>
          </ac:spMkLst>
        </pc:spChg>
      </pc:sldChg>
      <pc:sldChg chg="modSp mod">
        <pc:chgData name="Smith, Bradford" userId="b6c2fadd-99e0-4554-a051-23b447389ad7" providerId="ADAL" clId="{3D7B2DC9-E1F6-4C0C-8018-AA8BCE5230BF}" dt="2022-05-30T20:00:45.591" v="125" actId="20577"/>
        <pc:sldMkLst>
          <pc:docMk/>
          <pc:sldMk cId="1079768542" sldId="272"/>
        </pc:sldMkLst>
        <pc:spChg chg="mod">
          <ac:chgData name="Smith, Bradford" userId="b6c2fadd-99e0-4554-a051-23b447389ad7" providerId="ADAL" clId="{3D7B2DC9-E1F6-4C0C-8018-AA8BCE5230BF}" dt="2022-05-30T20:00:45.591" v="125" actId="20577"/>
          <ac:spMkLst>
            <pc:docMk/>
            <pc:sldMk cId="1079768542" sldId="272"/>
            <ac:spMk id="3" creationId="{00000000-0000-0000-0000-000000000000}"/>
          </ac:spMkLst>
        </pc:spChg>
      </pc:sldChg>
      <pc:sldChg chg="modSp add mod">
        <pc:chgData name="Smith, Bradford" userId="b6c2fadd-99e0-4554-a051-23b447389ad7" providerId="ADAL" clId="{3D7B2DC9-E1F6-4C0C-8018-AA8BCE5230BF}" dt="2022-05-31T03:36:14.527" v="1908" actId="20577"/>
        <pc:sldMkLst>
          <pc:docMk/>
          <pc:sldMk cId="1344307553" sldId="275"/>
        </pc:sldMkLst>
        <pc:spChg chg="mod">
          <ac:chgData name="Smith, Bradford" userId="b6c2fadd-99e0-4554-a051-23b447389ad7" providerId="ADAL" clId="{3D7B2DC9-E1F6-4C0C-8018-AA8BCE5230BF}" dt="2022-05-31T03:35:43.727" v="1867"/>
          <ac:spMkLst>
            <pc:docMk/>
            <pc:sldMk cId="1344307553" sldId="275"/>
            <ac:spMk id="2" creationId="{00000000-0000-0000-0000-000000000000}"/>
          </ac:spMkLst>
        </pc:spChg>
        <pc:spChg chg="mod">
          <ac:chgData name="Smith, Bradford" userId="b6c2fadd-99e0-4554-a051-23b447389ad7" providerId="ADAL" clId="{3D7B2DC9-E1F6-4C0C-8018-AA8BCE5230BF}" dt="2022-05-31T03:36:14.527" v="1908" actId="20577"/>
          <ac:spMkLst>
            <pc:docMk/>
            <pc:sldMk cId="1344307553" sldId="275"/>
            <ac:spMk id="3" creationId="{00000000-0000-0000-0000-000000000000}"/>
          </ac:spMkLst>
        </pc:spChg>
      </pc:sldChg>
      <pc:sldChg chg="modSp new del mod">
        <pc:chgData name="Smith, Bradford" userId="b6c2fadd-99e0-4554-a051-23b447389ad7" providerId="ADAL" clId="{3D7B2DC9-E1F6-4C0C-8018-AA8BCE5230BF}" dt="2022-05-30T22:27:23.354" v="424" actId="47"/>
        <pc:sldMkLst>
          <pc:docMk/>
          <pc:sldMk cId="2922224475" sldId="275"/>
        </pc:sldMkLst>
        <pc:spChg chg="mod">
          <ac:chgData name="Smith, Bradford" userId="b6c2fadd-99e0-4554-a051-23b447389ad7" providerId="ADAL" clId="{3D7B2DC9-E1F6-4C0C-8018-AA8BCE5230BF}" dt="2022-05-30T20:01:59.254" v="199" actId="20577"/>
          <ac:spMkLst>
            <pc:docMk/>
            <pc:sldMk cId="2922224475" sldId="275"/>
            <ac:spMk id="2" creationId="{772CFE7C-F545-7AC4-A507-9C6A6F6A48DD}"/>
          </ac:spMkLst>
        </pc:spChg>
      </pc:sldChg>
      <pc:sldChg chg="modSp new del mod">
        <pc:chgData name="Smith, Bradford" userId="b6c2fadd-99e0-4554-a051-23b447389ad7" providerId="ADAL" clId="{3D7B2DC9-E1F6-4C0C-8018-AA8BCE5230BF}" dt="2022-05-30T23:36:13.900" v="1124" actId="47"/>
        <pc:sldMkLst>
          <pc:docMk/>
          <pc:sldMk cId="3110262673" sldId="276"/>
        </pc:sldMkLst>
        <pc:spChg chg="mod">
          <ac:chgData name="Smith, Bradford" userId="b6c2fadd-99e0-4554-a051-23b447389ad7" providerId="ADAL" clId="{3D7B2DC9-E1F6-4C0C-8018-AA8BCE5230BF}" dt="2022-05-30T22:22:56.144" v="408" actId="20577"/>
          <ac:spMkLst>
            <pc:docMk/>
            <pc:sldMk cId="3110262673" sldId="276"/>
            <ac:spMk id="2" creationId="{39F7E9B8-3D30-02E4-7277-70A88C6F3735}"/>
          </ac:spMkLst>
        </pc:spChg>
      </pc:sldChg>
      <pc:sldChg chg="add del">
        <pc:chgData name="Smith, Bradford" userId="b6c2fadd-99e0-4554-a051-23b447389ad7" providerId="ADAL" clId="{3D7B2DC9-E1F6-4C0C-8018-AA8BCE5230BF}" dt="2022-05-30T23:28:51.351" v="819" actId="47"/>
        <pc:sldMkLst>
          <pc:docMk/>
          <pc:sldMk cId="1265329115" sldId="277"/>
        </pc:sldMkLst>
      </pc:sldChg>
      <pc:sldChg chg="add del ord">
        <pc:chgData name="Smith, Bradford" userId="b6c2fadd-99e0-4554-a051-23b447389ad7" providerId="ADAL" clId="{3D7B2DC9-E1F6-4C0C-8018-AA8BCE5230BF}" dt="2022-05-31T03:40:18.315" v="2271" actId="47"/>
        <pc:sldMkLst>
          <pc:docMk/>
          <pc:sldMk cId="4010994144" sldId="278"/>
        </pc:sldMkLst>
      </pc:sldChg>
      <pc:sldChg chg="modSp add mod">
        <pc:chgData name="Smith, Bradford" userId="b6c2fadd-99e0-4554-a051-23b447389ad7" providerId="ADAL" clId="{3D7B2DC9-E1F6-4C0C-8018-AA8BCE5230BF}" dt="2022-05-31T03:38:57.022" v="2170" actId="27636"/>
        <pc:sldMkLst>
          <pc:docMk/>
          <pc:sldMk cId="3004881041" sldId="279"/>
        </pc:sldMkLst>
        <pc:spChg chg="mod">
          <ac:chgData name="Smith, Bradford" userId="b6c2fadd-99e0-4554-a051-23b447389ad7" providerId="ADAL" clId="{3D7B2DC9-E1F6-4C0C-8018-AA8BCE5230BF}" dt="2022-05-31T03:36:50.640" v="1945" actId="255"/>
          <ac:spMkLst>
            <pc:docMk/>
            <pc:sldMk cId="3004881041" sldId="279"/>
            <ac:spMk id="2" creationId="{A87AE5EA-E13F-4BC6-984E-5E84F063D734}"/>
          </ac:spMkLst>
        </pc:spChg>
        <pc:spChg chg="mod">
          <ac:chgData name="Smith, Bradford" userId="b6c2fadd-99e0-4554-a051-23b447389ad7" providerId="ADAL" clId="{3D7B2DC9-E1F6-4C0C-8018-AA8BCE5230BF}" dt="2022-05-31T03:38:57.022" v="2170" actId="27636"/>
          <ac:spMkLst>
            <pc:docMk/>
            <pc:sldMk cId="3004881041" sldId="279"/>
            <ac:spMk id="6" creationId="{E4515DA4-9BEC-464F-BE41-1058901BB522}"/>
          </ac:spMkLst>
        </pc:spChg>
      </pc:sldChg>
      <pc:sldChg chg="add del">
        <pc:chgData name="Smith, Bradford" userId="b6c2fadd-99e0-4554-a051-23b447389ad7" providerId="ADAL" clId="{3D7B2DC9-E1F6-4C0C-8018-AA8BCE5230BF}" dt="2022-05-31T03:41:25.054" v="2313" actId="47"/>
        <pc:sldMkLst>
          <pc:docMk/>
          <pc:sldMk cId="1872236974" sldId="280"/>
        </pc:sldMkLst>
      </pc:sldChg>
      <pc:sldChg chg="modSp add mod">
        <pc:chgData name="Smith, Bradford" userId="b6c2fadd-99e0-4554-a051-23b447389ad7" providerId="ADAL" clId="{3D7B2DC9-E1F6-4C0C-8018-AA8BCE5230BF}" dt="2022-05-31T03:41:18.391" v="2312" actId="20577"/>
        <pc:sldMkLst>
          <pc:docMk/>
          <pc:sldMk cId="986859560" sldId="282"/>
        </pc:sldMkLst>
        <pc:spChg chg="mod">
          <ac:chgData name="Smith, Bradford" userId="b6c2fadd-99e0-4554-a051-23b447389ad7" providerId="ADAL" clId="{3D7B2DC9-E1F6-4C0C-8018-AA8BCE5230BF}" dt="2022-05-31T03:41:18.391" v="2312" actId="20577"/>
          <ac:spMkLst>
            <pc:docMk/>
            <pc:sldMk cId="986859560" sldId="282"/>
            <ac:spMk id="6" creationId="{E4515DA4-9BEC-464F-BE41-1058901BB522}"/>
          </ac:spMkLst>
        </pc:spChg>
      </pc:sldChg>
      <pc:sldChg chg="addSp modSp new mod">
        <pc:chgData name="Smith, Bradford" userId="b6c2fadd-99e0-4554-a051-23b447389ad7" providerId="ADAL" clId="{3D7B2DC9-E1F6-4C0C-8018-AA8BCE5230BF}" dt="2022-05-31T03:42:12.522" v="2430" actId="5793"/>
        <pc:sldMkLst>
          <pc:docMk/>
          <pc:sldMk cId="2432030390" sldId="283"/>
        </pc:sldMkLst>
        <pc:spChg chg="mod">
          <ac:chgData name="Smith, Bradford" userId="b6c2fadd-99e0-4554-a051-23b447389ad7" providerId="ADAL" clId="{3D7B2DC9-E1F6-4C0C-8018-AA8BCE5230BF}" dt="2022-05-30T22:31:52.838" v="457" actId="20577"/>
          <ac:spMkLst>
            <pc:docMk/>
            <pc:sldMk cId="2432030390" sldId="283"/>
            <ac:spMk id="2" creationId="{81D18679-4AE2-6236-F397-048C3B533476}"/>
          </ac:spMkLst>
        </pc:spChg>
        <pc:spChg chg="mod">
          <ac:chgData name="Smith, Bradford" userId="b6c2fadd-99e0-4554-a051-23b447389ad7" providerId="ADAL" clId="{3D7B2DC9-E1F6-4C0C-8018-AA8BCE5230BF}" dt="2022-05-31T03:42:12.522" v="2430" actId="5793"/>
          <ac:spMkLst>
            <pc:docMk/>
            <pc:sldMk cId="2432030390" sldId="283"/>
            <ac:spMk id="3" creationId="{355FBC52-3FA4-74A1-4806-2B8BE7301936}"/>
          </ac:spMkLst>
        </pc:spChg>
        <pc:picChg chg="add mod modCrop">
          <ac:chgData name="Smith, Bradford" userId="b6c2fadd-99e0-4554-a051-23b447389ad7" providerId="ADAL" clId="{3D7B2DC9-E1F6-4C0C-8018-AA8BCE5230BF}" dt="2022-05-30T22:33:09.302" v="469" actId="14100"/>
          <ac:picMkLst>
            <pc:docMk/>
            <pc:sldMk cId="2432030390" sldId="283"/>
            <ac:picMk id="5" creationId="{3024C573-E753-209C-304E-8021B465782E}"/>
          </ac:picMkLst>
        </pc:picChg>
        <pc:picChg chg="add mod modCrop">
          <ac:chgData name="Smith, Bradford" userId="b6c2fadd-99e0-4554-a051-23b447389ad7" providerId="ADAL" clId="{3D7B2DC9-E1F6-4C0C-8018-AA8BCE5230BF}" dt="2022-05-30T22:33:17.704" v="470" actId="1076"/>
          <ac:picMkLst>
            <pc:docMk/>
            <pc:sldMk cId="2432030390" sldId="283"/>
            <ac:picMk id="6" creationId="{62CF6DD8-95B3-BB9E-7A11-AE17329836FD}"/>
          </ac:picMkLst>
        </pc:picChg>
      </pc:sldChg>
      <pc:sldChg chg="modSp add mod">
        <pc:chgData name="Smith, Bradford" userId="b6c2fadd-99e0-4554-a051-23b447389ad7" providerId="ADAL" clId="{3D7B2DC9-E1F6-4C0C-8018-AA8BCE5230BF}" dt="2022-05-31T19:43:56.987" v="2912" actId="20577"/>
        <pc:sldMkLst>
          <pc:docMk/>
          <pc:sldMk cId="269252724" sldId="284"/>
        </pc:sldMkLst>
        <pc:spChg chg="mod">
          <ac:chgData name="Smith, Bradford" userId="b6c2fadd-99e0-4554-a051-23b447389ad7" providerId="ADAL" clId="{3D7B2DC9-E1F6-4C0C-8018-AA8BCE5230BF}" dt="2022-05-31T03:24:34.816" v="1310" actId="20577"/>
          <ac:spMkLst>
            <pc:docMk/>
            <pc:sldMk cId="269252724" sldId="284"/>
            <ac:spMk id="2" creationId="{00000000-0000-0000-0000-000000000000}"/>
          </ac:spMkLst>
        </pc:spChg>
        <pc:spChg chg="mod">
          <ac:chgData name="Smith, Bradford" userId="b6c2fadd-99e0-4554-a051-23b447389ad7" providerId="ADAL" clId="{3D7B2DC9-E1F6-4C0C-8018-AA8BCE5230BF}" dt="2022-05-31T19:43:56.987" v="2912" actId="20577"/>
          <ac:spMkLst>
            <pc:docMk/>
            <pc:sldMk cId="269252724" sldId="284"/>
            <ac:spMk id="3" creationId="{00000000-0000-0000-0000-000000000000}"/>
          </ac:spMkLst>
        </pc:spChg>
      </pc:sldChg>
      <pc:sldChg chg="modSp add mod">
        <pc:chgData name="Smith, Bradford" userId="b6c2fadd-99e0-4554-a051-23b447389ad7" providerId="ADAL" clId="{3D7B2DC9-E1F6-4C0C-8018-AA8BCE5230BF}" dt="2022-05-31T19:43:12.172" v="2866" actId="1076"/>
        <pc:sldMkLst>
          <pc:docMk/>
          <pc:sldMk cId="2151730367" sldId="285"/>
        </pc:sldMkLst>
        <pc:spChg chg="mod">
          <ac:chgData name="Smith, Bradford" userId="b6c2fadd-99e0-4554-a051-23b447389ad7" providerId="ADAL" clId="{3D7B2DC9-E1F6-4C0C-8018-AA8BCE5230BF}" dt="2022-05-31T03:31:26.481" v="1590" actId="27636"/>
          <ac:spMkLst>
            <pc:docMk/>
            <pc:sldMk cId="2151730367" sldId="285"/>
            <ac:spMk id="2" creationId="{00000000-0000-0000-0000-000000000000}"/>
          </ac:spMkLst>
        </pc:spChg>
        <pc:spChg chg="mod">
          <ac:chgData name="Smith, Bradford" userId="b6c2fadd-99e0-4554-a051-23b447389ad7" providerId="ADAL" clId="{3D7B2DC9-E1F6-4C0C-8018-AA8BCE5230BF}" dt="2022-05-31T19:43:06.143" v="2865" actId="20577"/>
          <ac:spMkLst>
            <pc:docMk/>
            <pc:sldMk cId="2151730367" sldId="285"/>
            <ac:spMk id="3" creationId="{00000000-0000-0000-0000-000000000000}"/>
          </ac:spMkLst>
        </pc:spChg>
        <pc:grpChg chg="mod">
          <ac:chgData name="Smith, Bradford" userId="b6c2fadd-99e0-4554-a051-23b447389ad7" providerId="ADAL" clId="{3D7B2DC9-E1F6-4C0C-8018-AA8BCE5230BF}" dt="2022-05-31T19:43:12.172" v="2866" actId="1076"/>
          <ac:grpSpMkLst>
            <pc:docMk/>
            <pc:sldMk cId="2151730367" sldId="285"/>
            <ac:grpSpMk id="8" creationId="{CA0C059B-DFD7-0B1B-0153-E02BCB15CAC7}"/>
          </ac:grpSpMkLst>
        </pc:grpChg>
      </pc:sldChg>
      <pc:sldChg chg="modSp add mod">
        <pc:chgData name="Smith, Bradford" userId="b6c2fadd-99e0-4554-a051-23b447389ad7" providerId="ADAL" clId="{3D7B2DC9-E1F6-4C0C-8018-AA8BCE5230BF}" dt="2022-05-31T19:39:50.483" v="2772" actId="20577"/>
        <pc:sldMkLst>
          <pc:docMk/>
          <pc:sldMk cId="77100488" sldId="286"/>
        </pc:sldMkLst>
        <pc:spChg chg="mod">
          <ac:chgData name="Smith, Bradford" userId="b6c2fadd-99e0-4554-a051-23b447389ad7" providerId="ADAL" clId="{3D7B2DC9-E1F6-4C0C-8018-AA8BCE5230BF}" dt="2022-05-31T03:26:59.397" v="1370" actId="20577"/>
          <ac:spMkLst>
            <pc:docMk/>
            <pc:sldMk cId="77100488" sldId="286"/>
            <ac:spMk id="2" creationId="{7464E8BE-C10C-48B5-A851-DC29AF478374}"/>
          </ac:spMkLst>
        </pc:spChg>
        <pc:spChg chg="mod">
          <ac:chgData name="Smith, Bradford" userId="b6c2fadd-99e0-4554-a051-23b447389ad7" providerId="ADAL" clId="{3D7B2DC9-E1F6-4C0C-8018-AA8BCE5230BF}" dt="2022-05-31T19:39:50.483" v="2772" actId="20577"/>
          <ac:spMkLst>
            <pc:docMk/>
            <pc:sldMk cId="77100488" sldId="286"/>
            <ac:spMk id="7" creationId="{5BE812A1-130D-490E-B0D7-10E9FBC7C226}"/>
          </ac:spMkLst>
        </pc:spChg>
      </pc:sldChg>
      <pc:sldChg chg="add del">
        <pc:chgData name="Smith, Bradford" userId="b6c2fadd-99e0-4554-a051-23b447389ad7" providerId="ADAL" clId="{3D7B2DC9-E1F6-4C0C-8018-AA8BCE5230BF}" dt="2022-05-30T23:30:43.451" v="827" actId="47"/>
        <pc:sldMkLst>
          <pc:docMk/>
          <pc:sldMk cId="1375958981" sldId="287"/>
        </pc:sldMkLst>
      </pc:sldChg>
      <pc:sldChg chg="addSp modSp new mod">
        <pc:chgData name="Smith, Bradford" userId="b6c2fadd-99e0-4554-a051-23b447389ad7" providerId="ADAL" clId="{3D7B2DC9-E1F6-4C0C-8018-AA8BCE5230BF}" dt="2022-05-31T03:30:10.456" v="1577" actId="20577"/>
        <pc:sldMkLst>
          <pc:docMk/>
          <pc:sldMk cId="2675243282" sldId="287"/>
        </pc:sldMkLst>
        <pc:spChg chg="mod">
          <ac:chgData name="Smith, Bradford" userId="b6c2fadd-99e0-4554-a051-23b447389ad7" providerId="ADAL" clId="{3D7B2DC9-E1F6-4C0C-8018-AA8BCE5230BF}" dt="2022-05-30T23:31:02.976" v="848" actId="20577"/>
          <ac:spMkLst>
            <pc:docMk/>
            <pc:sldMk cId="2675243282" sldId="287"/>
            <ac:spMk id="2" creationId="{F26E965F-5F80-3D48-EE0C-57C6E0BFD509}"/>
          </ac:spMkLst>
        </pc:spChg>
        <pc:spChg chg="mod">
          <ac:chgData name="Smith, Bradford" userId="b6c2fadd-99e0-4554-a051-23b447389ad7" providerId="ADAL" clId="{3D7B2DC9-E1F6-4C0C-8018-AA8BCE5230BF}" dt="2022-05-31T03:30:10.456" v="1577" actId="20577"/>
          <ac:spMkLst>
            <pc:docMk/>
            <pc:sldMk cId="2675243282" sldId="287"/>
            <ac:spMk id="3" creationId="{D87D562E-32AA-EDCD-147C-7A223873FE75}"/>
          </ac:spMkLst>
        </pc:spChg>
        <pc:grpChg chg="add mod">
          <ac:chgData name="Smith, Bradford" userId="b6c2fadd-99e0-4554-a051-23b447389ad7" providerId="ADAL" clId="{3D7B2DC9-E1F6-4C0C-8018-AA8BCE5230BF}" dt="2022-05-31T03:28:53.852" v="1446" actId="14100"/>
          <ac:grpSpMkLst>
            <pc:docMk/>
            <pc:sldMk cId="2675243282" sldId="287"/>
            <ac:grpSpMk id="4" creationId="{5842BD60-7FD8-E006-1425-03804D021288}"/>
          </ac:grpSpMkLst>
        </pc:grpChg>
        <pc:picChg chg="mod">
          <ac:chgData name="Smith, Bradford" userId="b6c2fadd-99e0-4554-a051-23b447389ad7" providerId="ADAL" clId="{3D7B2DC9-E1F6-4C0C-8018-AA8BCE5230BF}" dt="2022-05-31T03:28:48.710" v="1445"/>
          <ac:picMkLst>
            <pc:docMk/>
            <pc:sldMk cId="2675243282" sldId="287"/>
            <ac:picMk id="5" creationId="{3BAA79BB-75F8-C32D-CBE4-3902C4F6A5DF}"/>
          </ac:picMkLst>
        </pc:picChg>
        <pc:picChg chg="mod">
          <ac:chgData name="Smith, Bradford" userId="b6c2fadd-99e0-4554-a051-23b447389ad7" providerId="ADAL" clId="{3D7B2DC9-E1F6-4C0C-8018-AA8BCE5230BF}" dt="2022-05-31T03:28:48.710" v="1445"/>
          <ac:picMkLst>
            <pc:docMk/>
            <pc:sldMk cId="2675243282" sldId="287"/>
            <ac:picMk id="6" creationId="{1905ED79-A91D-4C1C-D48F-FCE02F478668}"/>
          </ac:picMkLst>
        </pc:picChg>
      </pc:sldChg>
      <pc:sldChg chg="modSp add del mod">
        <pc:chgData name="Smith, Bradford" userId="b6c2fadd-99e0-4554-a051-23b447389ad7" providerId="ADAL" clId="{3D7B2DC9-E1F6-4C0C-8018-AA8BCE5230BF}" dt="2022-05-31T03:33:38.751" v="1726" actId="20577"/>
        <pc:sldMkLst>
          <pc:docMk/>
          <pc:sldMk cId="2045889845" sldId="288"/>
        </pc:sldMkLst>
        <pc:spChg chg="mod">
          <ac:chgData name="Smith, Bradford" userId="b6c2fadd-99e0-4554-a051-23b447389ad7" providerId="ADAL" clId="{3D7B2DC9-E1F6-4C0C-8018-AA8BCE5230BF}" dt="2022-05-31T03:33:38.751" v="1726" actId="20577"/>
          <ac:spMkLst>
            <pc:docMk/>
            <pc:sldMk cId="2045889845" sldId="288"/>
            <ac:spMk id="7" creationId="{00000000-0000-0000-0000-000000000000}"/>
          </ac:spMkLst>
        </pc:spChg>
      </pc:sldChg>
      <pc:sldChg chg="add del">
        <pc:chgData name="Smith, Bradford" userId="b6c2fadd-99e0-4554-a051-23b447389ad7" providerId="ADAL" clId="{3D7B2DC9-E1F6-4C0C-8018-AA8BCE5230BF}" dt="2022-05-30T23:36:41.523" v="1130"/>
        <pc:sldMkLst>
          <pc:docMk/>
          <pc:sldMk cId="1758968360" sldId="289"/>
        </pc:sldMkLst>
      </pc:sldChg>
      <pc:sldChg chg="modSp add del mod">
        <pc:chgData name="Smith, Bradford" userId="b6c2fadd-99e0-4554-a051-23b447389ad7" providerId="ADAL" clId="{3D7B2DC9-E1F6-4C0C-8018-AA8BCE5230BF}" dt="2022-05-31T03:46:34.107" v="2463" actId="20577"/>
        <pc:sldMkLst>
          <pc:docMk/>
          <pc:sldMk cId="3055155456" sldId="290"/>
        </pc:sldMkLst>
        <pc:spChg chg="mod">
          <ac:chgData name="Smith, Bradford" userId="b6c2fadd-99e0-4554-a051-23b447389ad7" providerId="ADAL" clId="{3D7B2DC9-E1F6-4C0C-8018-AA8BCE5230BF}" dt="2022-05-31T03:46:34.107" v="2463" actId="20577"/>
          <ac:spMkLst>
            <pc:docMk/>
            <pc:sldMk cId="3055155456" sldId="290"/>
            <ac:spMk id="3" creationId="{00000000-0000-0000-0000-000000000000}"/>
          </ac:spMkLst>
        </pc:spChg>
      </pc:sldChg>
      <pc:sldChg chg="modSp add mod">
        <pc:chgData name="Smith, Bradford" userId="b6c2fadd-99e0-4554-a051-23b447389ad7" providerId="ADAL" clId="{3D7B2DC9-E1F6-4C0C-8018-AA8BCE5230BF}" dt="2022-05-31T03:39:47.783" v="2270" actId="20577"/>
        <pc:sldMkLst>
          <pc:docMk/>
          <pc:sldMk cId="3721538820" sldId="291"/>
        </pc:sldMkLst>
        <pc:spChg chg="mod">
          <ac:chgData name="Smith, Bradford" userId="b6c2fadd-99e0-4554-a051-23b447389ad7" providerId="ADAL" clId="{3D7B2DC9-E1F6-4C0C-8018-AA8BCE5230BF}" dt="2022-05-31T03:39:47.783" v="2270" actId="20577"/>
          <ac:spMkLst>
            <pc:docMk/>
            <pc:sldMk cId="3721538820" sldId="291"/>
            <ac:spMk id="6" creationId="{E4515DA4-9BEC-464F-BE41-1058901BB522}"/>
          </ac:spMkLst>
        </pc:spChg>
      </pc:sldChg>
      <pc:sldChg chg="modSp new mod">
        <pc:chgData name="Smith, Bradford" userId="b6c2fadd-99e0-4554-a051-23b447389ad7" providerId="ADAL" clId="{3D7B2DC9-E1F6-4C0C-8018-AA8BCE5230BF}" dt="2022-05-31T22:05:37.290" v="2925" actId="20577"/>
        <pc:sldMkLst>
          <pc:docMk/>
          <pc:sldMk cId="505438183" sldId="292"/>
        </pc:sldMkLst>
        <pc:spChg chg="mod">
          <ac:chgData name="Smith, Bradford" userId="b6c2fadd-99e0-4554-a051-23b447389ad7" providerId="ADAL" clId="{3D7B2DC9-E1F6-4C0C-8018-AA8BCE5230BF}" dt="2022-05-31T22:05:37.290" v="2925" actId="20577"/>
          <ac:spMkLst>
            <pc:docMk/>
            <pc:sldMk cId="505438183" sldId="292"/>
            <ac:spMk id="2" creationId="{0DF6506E-74A1-A8D8-9B28-E8ED9B635C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5D835-6D4A-49DA-9D4A-90E20ADF7F8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DCBB0-3B3C-4E86-A051-DBFEB8B51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/>
              <a:t>Macroscale models can recapitulate clinical measurements, but it not usually linked to microscale changes (predict macro from micro)</a:t>
            </a:r>
          </a:p>
          <a:p>
            <a:pPr lvl="1" fontAlgn="ctr"/>
            <a:r>
              <a:rPr lang="en-US" dirty="0"/>
              <a:t>Or, there are microscale dynamics that we know about and are not used at the macroscale</a:t>
            </a:r>
          </a:p>
          <a:p>
            <a:pPr fontAlgn="ctr"/>
            <a:r>
              <a:rPr lang="en-US" dirty="0"/>
              <a:t>Common threads: what kinds of things are clinically measurable vs. experimentally measurable?</a:t>
            </a:r>
          </a:p>
          <a:p>
            <a:pPr lvl="1" fontAlgn="ctr"/>
            <a:r>
              <a:rPr lang="en-US" dirty="0"/>
              <a:t>Clinical = macro</a:t>
            </a:r>
          </a:p>
          <a:p>
            <a:pPr lvl="1" fontAlgn="ctr"/>
            <a:r>
              <a:rPr lang="en-US" dirty="0"/>
              <a:t>Experimental = Macro and micro</a:t>
            </a:r>
          </a:p>
          <a:p>
            <a:pPr fontAlgn="ctr"/>
            <a:r>
              <a:rPr lang="en-US" dirty="0"/>
              <a:t>How much detail do we need?</a:t>
            </a:r>
          </a:p>
          <a:p>
            <a:pPr lvl="1" fontAlgn="ctr"/>
            <a:r>
              <a:rPr lang="en-US" dirty="0"/>
              <a:t>Can you get it done without linking the micro to the macro?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DCBB0-3B3C-4E86-A051-DBFEB8B51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/>
              <a:t>Macroscale models can recapitulate clinical measurements, but it not usually linked to microscale changes (predict macro from micro)</a:t>
            </a:r>
          </a:p>
          <a:p>
            <a:pPr lvl="1" fontAlgn="ctr"/>
            <a:r>
              <a:rPr lang="en-US" dirty="0"/>
              <a:t>Or, there are microscale dynamics that we know about and are not used at the macroscale</a:t>
            </a:r>
          </a:p>
          <a:p>
            <a:pPr fontAlgn="ctr"/>
            <a:r>
              <a:rPr lang="en-US" dirty="0"/>
              <a:t>Common threads: what kinds of things are clinically measurable vs. experimentally measurable?</a:t>
            </a:r>
          </a:p>
          <a:p>
            <a:pPr lvl="1" fontAlgn="ctr"/>
            <a:r>
              <a:rPr lang="en-US" dirty="0"/>
              <a:t>Clinical = macro</a:t>
            </a:r>
          </a:p>
          <a:p>
            <a:pPr lvl="1" fontAlgn="ctr"/>
            <a:r>
              <a:rPr lang="en-US" dirty="0"/>
              <a:t>Experimental = Macro and micro</a:t>
            </a:r>
          </a:p>
          <a:p>
            <a:pPr fontAlgn="ctr"/>
            <a:r>
              <a:rPr lang="en-US" dirty="0"/>
              <a:t>How much detail do we need?</a:t>
            </a:r>
          </a:p>
          <a:p>
            <a:pPr lvl="1" fontAlgn="ctr"/>
            <a:r>
              <a:rPr lang="en-US" dirty="0"/>
              <a:t>Can you get it done without linking the micro to the macro?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DCBB0-3B3C-4E86-A051-DBFEB8B51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/>
              <a:t>Macroscale models can recapitulate clinical measurements, but it not usually linked to microscale changes (predict macro from micro)</a:t>
            </a:r>
          </a:p>
          <a:p>
            <a:pPr lvl="1" fontAlgn="ctr"/>
            <a:r>
              <a:rPr lang="en-US" dirty="0"/>
              <a:t>Or, there are microscale dynamics that we know about and are not used at the macroscale</a:t>
            </a:r>
          </a:p>
          <a:p>
            <a:pPr fontAlgn="ctr"/>
            <a:r>
              <a:rPr lang="en-US" dirty="0"/>
              <a:t>Common threads: what kinds of things are clinically measurable vs. experimentally measurable?</a:t>
            </a:r>
          </a:p>
          <a:p>
            <a:pPr lvl="1" fontAlgn="ctr"/>
            <a:r>
              <a:rPr lang="en-US" dirty="0"/>
              <a:t>Clinical = macro</a:t>
            </a:r>
          </a:p>
          <a:p>
            <a:pPr lvl="1" fontAlgn="ctr"/>
            <a:r>
              <a:rPr lang="en-US" dirty="0"/>
              <a:t>Experimental = Macro and micro</a:t>
            </a:r>
          </a:p>
          <a:p>
            <a:pPr fontAlgn="ctr"/>
            <a:r>
              <a:rPr lang="en-US" dirty="0"/>
              <a:t>How much detail do we need?</a:t>
            </a:r>
          </a:p>
          <a:p>
            <a:pPr lvl="1" fontAlgn="ctr"/>
            <a:r>
              <a:rPr lang="en-US" dirty="0"/>
              <a:t>Can you get it done without linking the micro to the macro?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DCBB0-3B3C-4E86-A051-DBFEB8B51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DCBB0-3B3C-4E86-A051-DBFEB8B51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4BCF6-EC3B-4963-B1A0-F80EA8C6DE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Effectively hard code knowledge into a hybrid ML model by considering deviations—that are hypothesis-driven—from a nominal state. </a:t>
            </a:r>
          </a:p>
          <a:p>
            <a:r>
              <a:rPr lang="en-US" dirty="0"/>
              <a:t>Model creation: </a:t>
            </a:r>
          </a:p>
          <a:p>
            <a:r>
              <a:rPr lang="en-US" dirty="0"/>
              <a:t>1. begin with a nominal baseline for healthy/normal/whatever that vary over a parameter, e.g., time; </a:t>
            </a:r>
          </a:p>
          <a:p>
            <a:r>
              <a:rPr lang="en-US" dirty="0"/>
              <a:t>2. create support-limited (e.g., time-limited) deviations from the normal that are hypothesis driven; 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3. estimate the model parameters and states of the now-deformable model.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55022-F95B-4D87-983D-3870840D9A6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model-based/ML hybrid computational approach. </a:t>
            </a:r>
          </a:p>
          <a:p>
            <a:r>
              <a:rPr lang="en-US" dirty="0"/>
              <a:t>The damage-informed lung-ventilator model: </a:t>
            </a:r>
          </a:p>
          <a:p>
            <a:r>
              <a:rPr lang="en-US" dirty="0"/>
              <a:t>1. is flexible and generalizable enough to represent the waveforms that we thing we should care about; </a:t>
            </a:r>
            <a:endParaRPr lang="en-US" dirty="0">
              <a:cs typeface="Calibri"/>
            </a:endParaRPr>
          </a:p>
          <a:p>
            <a:r>
              <a:rPr lang="en-US" dirty="0"/>
              <a:t>2. is hypothesis driven and interpretable; </a:t>
            </a:r>
          </a:p>
          <a:p>
            <a:r>
              <a:rPr lang="en-US" dirty="0"/>
              <a:t>3. can be validated in humans and mice (in similar situations); </a:t>
            </a:r>
          </a:p>
          <a:p>
            <a:r>
              <a:rPr lang="en-US" dirty="0"/>
              <a:t>4. resolves by-breadth phenotypes; </a:t>
            </a:r>
          </a:p>
          <a:p>
            <a:r>
              <a:rPr lang="en-US" dirty="0"/>
              <a:t>5. differentiates damaged lungs continuously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D48B6-8F62-1B47-BE34-5BA58EC506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938E-BD1F-40F4-8D73-7A2EE92476A3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739F-38CD-4E30-B6C8-BC216945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9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Optimizing Lung Protective Ventilation to Improve ARDS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443"/>
            <a:ext cx="9144000" cy="1422246"/>
          </a:xfrm>
        </p:spPr>
        <p:txBody>
          <a:bodyPr/>
          <a:lstStyle/>
          <a:p>
            <a:r>
              <a:rPr lang="en-US" dirty="0"/>
              <a:t>Brad Smith, PhD</a:t>
            </a:r>
          </a:p>
          <a:p>
            <a:r>
              <a:rPr lang="en-US" dirty="0"/>
              <a:t>University of Colorado Denver | Anschutz Medical Campus</a:t>
            </a:r>
          </a:p>
          <a:p>
            <a:r>
              <a:rPr lang="en-US" dirty="0"/>
              <a:t>Departments of Bioengineering and Pediatrics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D8D851A-E437-4EB1-AE2B-D74464D0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25" y="5633689"/>
            <a:ext cx="3255264" cy="96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3DDD-E0DC-4623-9C6C-769BB67EF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1" y="5743798"/>
            <a:ext cx="5372100" cy="7429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0" y="3101992"/>
            <a:ext cx="9144000" cy="56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/>
              <a:t>Barriers to Impact</a:t>
            </a:r>
          </a:p>
        </p:txBody>
      </p:sp>
    </p:spTree>
    <p:extLst>
      <p:ext uri="{BB962C8B-B14F-4D97-AF65-F5344CB8AC3E}">
        <p14:creationId xmlns:p14="http://schemas.microsoft.com/office/powerpoint/2010/main" val="33876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965F-5F80-3D48-EE0C-57C6E0BF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D562E-32AA-EDCD-147C-7A223873F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 to multiple outcomes – not just alveolar leak</a:t>
            </a:r>
          </a:p>
          <a:p>
            <a:r>
              <a:rPr lang="en-US" dirty="0"/>
              <a:t>Experimentally test </a:t>
            </a:r>
          </a:p>
          <a:p>
            <a:pPr lvl="1"/>
            <a:r>
              <a:rPr lang="en-US" dirty="0"/>
              <a:t>Different acute injures</a:t>
            </a:r>
          </a:p>
          <a:p>
            <a:pPr lvl="1"/>
            <a:r>
              <a:rPr lang="en-US" dirty="0"/>
              <a:t>More relevant ventilation patterns</a:t>
            </a:r>
          </a:p>
          <a:p>
            <a:pPr lvl="1"/>
            <a:r>
              <a:rPr lang="en-US" dirty="0"/>
              <a:t>More outcomes (structure, function, </a:t>
            </a:r>
            <a:r>
              <a:rPr lang="en-US" dirty="0" err="1"/>
              <a:t>ect</a:t>
            </a:r>
            <a:r>
              <a:rPr lang="en-US" dirty="0"/>
              <a:t>)</a:t>
            </a:r>
          </a:p>
          <a:p>
            <a:r>
              <a:rPr lang="en-US" dirty="0"/>
              <a:t>Clinical extension</a:t>
            </a:r>
          </a:p>
          <a:p>
            <a:pPr lvl="1"/>
            <a:r>
              <a:rPr lang="en-US" dirty="0"/>
              <a:t>Need to get the data!</a:t>
            </a:r>
          </a:p>
          <a:p>
            <a:pPr lvl="1"/>
            <a:r>
              <a:rPr lang="en-US" dirty="0"/>
              <a:t>Confounding factors</a:t>
            </a:r>
          </a:p>
          <a:p>
            <a:pPr lvl="1"/>
            <a:r>
              <a:rPr lang="en-US" dirty="0"/>
              <a:t>Time lag between injury and effect</a:t>
            </a:r>
          </a:p>
          <a:p>
            <a:r>
              <a:rPr lang="en-US" i="1" dirty="0"/>
              <a:t>Jake and Dave will show an exciting new way to approach this challenge later in the meeting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2BD60-7FD8-E006-1425-03804D021288}"/>
              </a:ext>
            </a:extLst>
          </p:cNvPr>
          <p:cNvGrpSpPr/>
          <p:nvPr/>
        </p:nvGrpSpPr>
        <p:grpSpPr>
          <a:xfrm>
            <a:off x="6557875" y="365126"/>
            <a:ext cx="4795925" cy="4705411"/>
            <a:chOff x="5096243" y="365126"/>
            <a:chExt cx="6257557" cy="6139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AA79BB-75F8-C32D-CBE4-3902C4F6A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243" y="2796684"/>
              <a:ext cx="6257557" cy="3707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05ED79-A91D-4C1C-D48F-FCE02F478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992" y="365126"/>
              <a:ext cx="2251364" cy="2443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24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Unmet Clinical Need: VD Warnings and Treatment Suggestions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8317"/>
            <a:ext cx="6165475" cy="3938646"/>
          </a:xfrm>
        </p:spPr>
        <p:txBody>
          <a:bodyPr>
            <a:normAutofit/>
          </a:bodyPr>
          <a:lstStyle/>
          <a:p>
            <a:r>
              <a:rPr lang="en-US" dirty="0"/>
              <a:t>Current approach: </a:t>
            </a:r>
          </a:p>
          <a:p>
            <a:pPr lvl="1"/>
            <a:r>
              <a:rPr lang="en-US" dirty="0"/>
              <a:t>Watch patient, pressure/volume on the ventilator</a:t>
            </a:r>
          </a:p>
          <a:p>
            <a:pPr lvl="1"/>
            <a:r>
              <a:rPr lang="en-US" dirty="0"/>
              <a:t>This takes expertise</a:t>
            </a:r>
          </a:p>
          <a:p>
            <a:r>
              <a:rPr lang="en-US" dirty="0"/>
              <a:t>Limited use: esophageal manometry</a:t>
            </a:r>
          </a:p>
          <a:p>
            <a:pPr lvl="1"/>
            <a:r>
              <a:rPr lang="en-US" dirty="0"/>
              <a:t>Balloon with a pressure sensor in esophagus </a:t>
            </a:r>
          </a:p>
          <a:p>
            <a:pPr lvl="1"/>
            <a:r>
              <a:rPr lang="en-US" dirty="0"/>
              <a:t>Use not widespread, hard to set up and interpret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66900" y="1268156"/>
            <a:ext cx="3709622" cy="5589844"/>
            <a:chOff x="6739551" y="922226"/>
            <a:chExt cx="3709622" cy="5589844"/>
          </a:xfrm>
        </p:grpSpPr>
        <p:pic>
          <p:nvPicPr>
            <p:cNvPr id="5" name="Graphic 5">
              <a:extLst>
                <a:ext uri="{FF2B5EF4-FFF2-40B4-BE49-F238E27FC236}">
                  <a16:creationId xmlns:a16="http://schemas.microsoft.com/office/drawing/2014/main" id="{5C342F26-5C29-4449-9588-01FDDA5D2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9589"/>
            <a:stretch/>
          </p:blipFill>
          <p:spPr>
            <a:xfrm>
              <a:off x="6739551" y="922226"/>
              <a:ext cx="3709622" cy="5589844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8414427" y="4451420"/>
              <a:ext cx="931667" cy="5248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9328267" y="4105653"/>
              <a:ext cx="104881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/>
                <a:t>Effort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47870" y="4784008"/>
              <a:ext cx="132921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/>
                <a:t>High </a:t>
              </a:r>
              <a:r>
                <a:rPr lang="en-US" sz="3000" dirty="0" err="1"/>
                <a:t>Vt</a:t>
              </a:r>
              <a:endParaRPr lang="en-US" sz="3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8511702" y="5019473"/>
              <a:ext cx="602153" cy="606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571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Problem 2: Identification/classification of ventilator dyssynchrony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4343" cy="4351338"/>
          </a:xfrm>
        </p:spPr>
        <p:txBody>
          <a:bodyPr>
            <a:normAutofit/>
          </a:bodyPr>
          <a:lstStyle/>
          <a:p>
            <a:r>
              <a:rPr lang="en-US" dirty="0"/>
              <a:t>Phenotype breaths by type of dyssynchrony and dyssynchrony severity</a:t>
            </a:r>
          </a:p>
          <a:p>
            <a:r>
              <a:rPr lang="en-US" dirty="0"/>
              <a:t>Algorithmically predict interventions to cause the least harm</a:t>
            </a:r>
          </a:p>
          <a:p>
            <a:pPr lvl="1"/>
            <a:r>
              <a:rPr lang="en-US" dirty="0"/>
              <a:t>Will need to explain why to the physician</a:t>
            </a:r>
          </a:p>
          <a:p>
            <a:r>
              <a:rPr lang="en-US" dirty="0"/>
              <a:t>ML methods for detection in research stage (e.g. Sottile)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C059B-DFD7-0B1B-0153-E02BCB15CAC7}"/>
              </a:ext>
            </a:extLst>
          </p:cNvPr>
          <p:cNvGrpSpPr/>
          <p:nvPr/>
        </p:nvGrpSpPr>
        <p:grpSpPr>
          <a:xfrm>
            <a:off x="2394022" y="4116333"/>
            <a:ext cx="6538682" cy="2686197"/>
            <a:chOff x="2422071" y="3813403"/>
            <a:chExt cx="6538682" cy="26861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E6A93E-A7BE-68AF-9573-60FC1B32A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47"/>
            <a:stretch/>
          </p:blipFill>
          <p:spPr>
            <a:xfrm>
              <a:off x="2585646" y="3813403"/>
              <a:ext cx="6326121" cy="215741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3B165F-183F-CCF8-ADA6-9151BF9D8762}"/>
                </a:ext>
              </a:extLst>
            </p:cNvPr>
            <p:cNvSpPr/>
            <p:nvPr/>
          </p:nvSpPr>
          <p:spPr>
            <a:xfrm>
              <a:off x="2422071" y="5823857"/>
              <a:ext cx="587829" cy="223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137995-E02F-A1C2-4DF0-D4DBA2835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426"/>
            <a:stretch/>
          </p:blipFill>
          <p:spPr>
            <a:xfrm>
              <a:off x="2634632" y="5984275"/>
              <a:ext cx="6326121" cy="51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73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2BA3-8FD9-45F7-BC39-99ADAAE8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65125"/>
            <a:ext cx="885825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The Damage Informed Lung-Ventilator Model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90D99B8-927C-4873-8BFD-2AF3996DB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9" r="51970" b="17833"/>
          <a:stretch/>
        </p:blipFill>
        <p:spPr>
          <a:xfrm>
            <a:off x="7535406" y="1468877"/>
            <a:ext cx="3904322" cy="5389123"/>
          </a:xfrm>
          <a:prstGeom prst="rect">
            <a:avLst/>
          </a:prstGeom>
        </p:spPr>
      </p:pic>
      <p:pic>
        <p:nvPicPr>
          <p:cNvPr id="1026" name="Picture 2" descr="david-alb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5899" y="2270125"/>
            <a:ext cx="7147667" cy="4351338"/>
          </a:xfrm>
        </p:spPr>
        <p:txBody>
          <a:bodyPr>
            <a:normAutofit/>
          </a:bodyPr>
          <a:lstStyle/>
          <a:p>
            <a:r>
              <a:rPr lang="en-US" dirty="0"/>
              <a:t>Each breath modeled as hypothesis-driven deviation</a:t>
            </a:r>
          </a:p>
          <a:p>
            <a:pPr lvl="1"/>
            <a:r>
              <a:rPr lang="en-US" dirty="0"/>
              <a:t>Pressure and Volume waveforms: sum of time-limited functions</a:t>
            </a:r>
          </a:p>
          <a:p>
            <a:pPr lvl="1"/>
            <a:endParaRPr lang="en-US" dirty="0"/>
          </a:p>
          <a:p>
            <a:r>
              <a:rPr lang="en-US" dirty="0"/>
              <a:t>Estimate model for each breath</a:t>
            </a:r>
          </a:p>
          <a:p>
            <a:pPr lvl="1"/>
            <a:r>
              <a:rPr lang="en-US" dirty="0"/>
              <a:t>Model is identifiable, unique solution due to time-limited support</a:t>
            </a:r>
          </a:p>
        </p:txBody>
      </p:sp>
    </p:spTree>
    <p:extLst>
      <p:ext uri="{BB962C8B-B14F-4D97-AF65-F5344CB8AC3E}">
        <p14:creationId xmlns:p14="http://schemas.microsoft.com/office/powerpoint/2010/main" val="204588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A58E75A-79D0-814F-AA2C-7D766BA14B94}"/>
              </a:ext>
            </a:extLst>
          </p:cNvPr>
          <p:cNvSpPr txBox="1"/>
          <p:nvPr/>
        </p:nvSpPr>
        <p:spPr>
          <a:xfrm>
            <a:off x="1468333" y="3627160"/>
            <a:ext cx="1135247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Univers LT 47 CondensedLt" panose="02000406040000020003" pitchFamily="2" charset="77"/>
              </a:rPr>
              <a:t>Normal Breath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2DA2FC-0EBE-8545-8DCD-55F0B5ADEC57}"/>
              </a:ext>
            </a:extLst>
          </p:cNvPr>
          <p:cNvSpPr txBox="1"/>
          <p:nvPr/>
        </p:nvSpPr>
        <p:spPr>
          <a:xfrm>
            <a:off x="5364195" y="3627159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srgbClr val="0432FF"/>
                </a:solidFill>
                <a:latin typeface="Univers LT 47 CondensedLt" panose="02000406040000020003" pitchFamily="2" charset="77"/>
              </a:rPr>
              <a:t>Flow Limited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4" y="3845126"/>
            <a:ext cx="7412751" cy="289865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2344" y="395421"/>
            <a:ext cx="7147667" cy="3009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/>
              <a:t>Fits to human data</a:t>
            </a:r>
          </a:p>
          <a:p>
            <a:pPr algn="l"/>
            <a:r>
              <a:rPr lang="en-US" i="1" dirty="0"/>
              <a:t>The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Is flexible and generalizable enough to represent the waveforms with respiratory effort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Accurately recapitulates the measurements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Low pressure and volume errors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Resolves by-breath phenotypes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91" y="395421"/>
            <a:ext cx="4366269" cy="60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6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Inter-Breath Heterogeneity </a:t>
            </a:r>
            <a:br>
              <a:rPr lang="en-US" dirty="0"/>
            </a:br>
            <a:r>
              <a:rPr lang="en-US" dirty="0"/>
              <a:t>in Patient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0736" cy="4351338"/>
          </a:xfrm>
        </p:spPr>
        <p:txBody>
          <a:bodyPr/>
          <a:lstStyle/>
          <a:p>
            <a:r>
              <a:rPr lang="en-US" dirty="0"/>
              <a:t>Model-detected respiratory efforts for two representative patients</a:t>
            </a:r>
          </a:p>
          <a:p>
            <a:r>
              <a:rPr lang="en-US" dirty="0"/>
              <a:t>Marked variation in respiration over time</a:t>
            </a:r>
          </a:p>
          <a:p>
            <a:pPr lvl="1"/>
            <a:r>
              <a:rPr lang="en-US" dirty="0"/>
              <a:t>Ventilator settings, sedation, NMB, </a:t>
            </a:r>
            <a:r>
              <a:rPr lang="en-US" dirty="0" err="1"/>
              <a:t>etc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i="1" dirty="0"/>
              <a:t>Next steps</a:t>
            </a:r>
          </a:p>
          <a:p>
            <a:pPr lvl="1"/>
            <a:r>
              <a:rPr lang="en-US" dirty="0"/>
              <a:t>Determine causative factors (time correlations)</a:t>
            </a:r>
          </a:p>
          <a:p>
            <a:pPr lvl="1"/>
            <a:r>
              <a:rPr lang="en-US" dirty="0"/>
              <a:t>Linking detected VD to patient outcomes</a:t>
            </a:r>
          </a:p>
          <a:p>
            <a:pPr lvl="2"/>
            <a:r>
              <a:rPr lang="en-US" dirty="0"/>
              <a:t>Time-lagged info from EMR</a:t>
            </a:r>
          </a:p>
          <a:p>
            <a:pPr lvl="2"/>
            <a:r>
              <a:rPr lang="en-US" dirty="0"/>
              <a:t>Experiments to induce VD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86" y="444857"/>
            <a:ext cx="4346705" cy="302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87" y="3624145"/>
            <a:ext cx="4346704" cy="3028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1AC97-046E-4BE4-8050-E79EBF894B88}"/>
              </a:ext>
            </a:extLst>
          </p:cNvPr>
          <p:cNvSpPr txBox="1"/>
          <p:nvPr/>
        </p:nvSpPr>
        <p:spPr>
          <a:xfrm>
            <a:off x="8348517" y="658574"/>
            <a:ext cx="10452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1AC97-046E-4BE4-8050-E79EBF894B88}"/>
              </a:ext>
            </a:extLst>
          </p:cNvPr>
          <p:cNvSpPr txBox="1"/>
          <p:nvPr/>
        </p:nvSpPr>
        <p:spPr>
          <a:xfrm>
            <a:off x="8348517" y="3920372"/>
            <a:ext cx="10452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2</a:t>
            </a:r>
          </a:p>
        </p:txBody>
      </p:sp>
    </p:spTree>
    <p:extLst>
      <p:ext uri="{BB962C8B-B14F-4D97-AF65-F5344CB8AC3E}">
        <p14:creationId xmlns:p14="http://schemas.microsoft.com/office/powerpoint/2010/main" val="305515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/>
              <a:t>Unmet Clinical Need: Determine ‘Safest’ Ventilation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44059" cy="4351338"/>
          </a:xfrm>
        </p:spPr>
        <p:txBody>
          <a:bodyPr>
            <a:normAutofit/>
          </a:bodyPr>
          <a:lstStyle/>
          <a:p>
            <a:r>
              <a:rPr lang="en-US" dirty="0"/>
              <a:t>Current approach: manual adjustment of ventilator settings</a:t>
            </a:r>
          </a:p>
          <a:p>
            <a:pPr lvl="1"/>
            <a:r>
              <a:rPr lang="en-US" dirty="0"/>
              <a:t>Physician-dependent, high skill, some risk to patient</a:t>
            </a:r>
          </a:p>
          <a:p>
            <a:r>
              <a:rPr lang="en-US" dirty="0"/>
              <a:t>Inter-patient differences (need to personalize)</a:t>
            </a:r>
          </a:p>
          <a:p>
            <a:r>
              <a:rPr lang="en-US" dirty="0"/>
              <a:t>Temporal changes (need to continuously update)</a:t>
            </a:r>
          </a:p>
          <a:p>
            <a:r>
              <a:rPr lang="en-US" dirty="0"/>
              <a:t>A hugely complex system (spatial heterogeneity) </a:t>
            </a:r>
          </a:p>
          <a:p>
            <a:r>
              <a:rPr lang="en-US" dirty="0"/>
              <a:t>What defines ‘bad’ ventilation (VILI cost functions)?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8522" y="1863045"/>
            <a:ext cx="2035278" cy="9438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Pressure and Volume</a:t>
            </a:r>
          </a:p>
        </p:txBody>
      </p:sp>
      <p:sp>
        <p:nvSpPr>
          <p:cNvPr id="6" name="Rectangle 5"/>
          <p:cNvSpPr/>
          <p:nvPr/>
        </p:nvSpPr>
        <p:spPr>
          <a:xfrm>
            <a:off x="9318522" y="3177795"/>
            <a:ext cx="2035278" cy="9438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Patient-Specific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861322" y="4486998"/>
            <a:ext cx="2949678" cy="9438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and Apply Optimally-Protective Ventilation</a:t>
            </a: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10336161" y="2806942"/>
            <a:ext cx="0" cy="3708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>
            <a:off x="10336161" y="4121692"/>
            <a:ext cx="0" cy="3653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" idx="3"/>
            <a:endCxn id="5" idx="3"/>
          </p:cNvCxnSpPr>
          <p:nvPr/>
        </p:nvCxnSpPr>
        <p:spPr>
          <a:xfrm flipH="1" flipV="1">
            <a:off x="11353800" y="2334994"/>
            <a:ext cx="457200" cy="2623953"/>
          </a:xfrm>
          <a:prstGeom prst="bentConnector3">
            <a:avLst>
              <a:gd name="adj1" fmla="val -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6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Problem 3: Predicting optimally lung-protective ventilator settings for each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Long-term goal:</a:t>
            </a:r>
            <a:r>
              <a:rPr lang="en-US" dirty="0"/>
              <a:t> prediction of optimally lung-protective ventilator settings for each patient</a:t>
            </a:r>
          </a:p>
          <a:p>
            <a:r>
              <a:rPr lang="en-US" dirty="0"/>
              <a:t>This physiologist’s approach:</a:t>
            </a:r>
          </a:p>
          <a:p>
            <a:pPr lvl="1"/>
            <a:r>
              <a:rPr lang="en-US" dirty="0"/>
              <a:t>Define a patient-specific model</a:t>
            </a:r>
          </a:p>
          <a:p>
            <a:pPr lvl="1"/>
            <a:r>
              <a:rPr lang="en-US" dirty="0"/>
              <a:t>Need a robust VILI cost function to describe injury during ventilation</a:t>
            </a:r>
          </a:p>
          <a:p>
            <a:pPr lvl="1"/>
            <a:r>
              <a:rPr lang="en-US" dirty="0"/>
              <a:t>Numerically optimize ventilation settings to achieve lowest cost function value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0645" y="5368003"/>
            <a:ext cx="2035278" cy="943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Pressure and Volume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0381" y="5368003"/>
            <a:ext cx="2035278" cy="943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Patient-Specific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7320117" y="5370308"/>
            <a:ext cx="2949678" cy="943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and Apply Optimally-Protective Ventilation</a:t>
            </a: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3755923" y="5839952"/>
            <a:ext cx="764458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6555659" y="5839952"/>
            <a:ext cx="764458" cy="230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0"/>
            <a:endCxn id="5" idx="0"/>
          </p:cNvCxnSpPr>
          <p:nvPr/>
        </p:nvCxnSpPr>
        <p:spPr>
          <a:xfrm rot="16200000" flipV="1">
            <a:off x="5765468" y="2340820"/>
            <a:ext cx="2305" cy="6056672"/>
          </a:xfrm>
          <a:prstGeom prst="bentConnector3">
            <a:avLst>
              <a:gd name="adj1" fmla="val 15562646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0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5EA-E13F-4BC6-984E-5E84F063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2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Predicting Optimal Ventilation: </a:t>
            </a:r>
            <a:br>
              <a:rPr lang="en-US" sz="3600" dirty="0"/>
            </a:br>
            <a:r>
              <a:rPr lang="en-US" sz="3600" dirty="0"/>
              <a:t>Bleomycin Treated Rats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515DA4-9BEC-464F-BE41-1058901BB522}"/>
              </a:ext>
            </a:extLst>
          </p:cNvPr>
          <p:cNvSpPr txBox="1">
            <a:spLocks/>
          </p:cNvSpPr>
          <p:nvPr/>
        </p:nvSpPr>
        <p:spPr>
          <a:xfrm>
            <a:off x="838201" y="2382416"/>
            <a:ext cx="5986699" cy="3552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Acute phase of injury</a:t>
            </a:r>
          </a:p>
          <a:p>
            <a:r>
              <a:rPr lang="en-US" dirty="0"/>
              <a:t>Widespread alveolar collapse</a:t>
            </a:r>
          </a:p>
          <a:p>
            <a:r>
              <a:rPr lang="en-US" dirty="0"/>
              <a:t>Alveolar volumes </a:t>
            </a:r>
            <a:r>
              <a:rPr lang="en-US" b="1" i="1" dirty="0"/>
              <a:t>increase</a:t>
            </a:r>
            <a:r>
              <a:rPr lang="en-US" dirty="0"/>
              <a:t> with injury</a:t>
            </a:r>
          </a:p>
          <a:p>
            <a:r>
              <a:rPr lang="en-US" dirty="0"/>
              <a:t>The Model:</a:t>
            </a:r>
          </a:p>
          <a:p>
            <a:pPr lvl="1"/>
            <a:r>
              <a:rPr lang="en-US" dirty="0"/>
              <a:t>Nonlinear elastance for ducts and alveoli</a:t>
            </a:r>
          </a:p>
          <a:p>
            <a:pPr lvl="1"/>
            <a:r>
              <a:rPr lang="en-US" dirty="0"/>
              <a:t>Airflow resistance</a:t>
            </a:r>
          </a:p>
          <a:p>
            <a:pPr lvl="1"/>
            <a:r>
              <a:rPr lang="en-US" dirty="0"/>
              <a:t>Time- and pressure-dependent recruitment</a:t>
            </a:r>
          </a:p>
          <a:p>
            <a:pPr lvl="1"/>
            <a:r>
              <a:rPr lang="en-US" dirty="0"/>
              <a:t>1024 alveolar compartments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EDA952-7767-486F-94EA-16E770375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1" y="3608439"/>
            <a:ext cx="4263171" cy="3073895"/>
          </a:xfrm>
          <a:prstGeom prst="rect">
            <a:avLst/>
          </a:prstGeom>
        </p:spPr>
      </p:pic>
      <p:pic>
        <p:nvPicPr>
          <p:cNvPr id="16" name="Grafik 10">
            <a:extLst>
              <a:ext uri="{FF2B5EF4-FFF2-40B4-BE49-F238E27FC236}">
                <a16:creationId xmlns:a16="http://schemas.microsoft.com/office/drawing/2014/main" id="{5158764E-115F-413E-8CD4-2B52DDBD7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74" y="83189"/>
            <a:ext cx="4899562" cy="3345811"/>
          </a:xfrm>
          <a:prstGeom prst="rect">
            <a:avLst/>
          </a:prstGeom>
        </p:spPr>
      </p:pic>
      <p:pic>
        <p:nvPicPr>
          <p:cNvPr id="17" name="Grafik 47">
            <a:extLst>
              <a:ext uri="{FF2B5EF4-FFF2-40B4-BE49-F238E27FC236}">
                <a16:creationId xmlns:a16="http://schemas.microsoft.com/office/drawing/2014/main" id="{1598D4CE-63CB-4669-8FEE-67DD42B606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0" t="7558" b="54764"/>
          <a:stretch/>
        </p:blipFill>
        <p:spPr>
          <a:xfrm>
            <a:off x="7993630" y="262628"/>
            <a:ext cx="1714223" cy="107171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2FF8CB-6424-474D-854F-D94DDA0A4251}"/>
              </a:ext>
            </a:extLst>
          </p:cNvPr>
          <p:cNvCxnSpPr/>
          <p:nvPr/>
        </p:nvCxnSpPr>
        <p:spPr>
          <a:xfrm flipV="1">
            <a:off x="10117392" y="852564"/>
            <a:ext cx="0" cy="1435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F73E20-AC52-4257-B0B8-5BBBC8B0EAEF}"/>
              </a:ext>
            </a:extLst>
          </p:cNvPr>
          <p:cNvSpPr txBox="1"/>
          <p:nvPr/>
        </p:nvSpPr>
        <p:spPr>
          <a:xfrm>
            <a:off x="10117392" y="1890389"/>
            <a:ext cx="160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Injury</a:t>
            </a:r>
          </a:p>
        </p:txBody>
      </p:sp>
    </p:spTree>
    <p:extLst>
      <p:ext uri="{BB962C8B-B14F-4D97-AF65-F5344CB8AC3E}">
        <p14:creationId xmlns:p14="http://schemas.microsoft.com/office/powerpoint/2010/main" val="300488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5EA-E13F-4BC6-984E-5E84F063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2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Predicting Optimal Ventilation: </a:t>
            </a:r>
            <a:br>
              <a:rPr lang="en-US" sz="3600" dirty="0"/>
            </a:br>
            <a:r>
              <a:rPr lang="en-US" sz="3600" dirty="0"/>
              <a:t>Bleomycin Treated Rats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515DA4-9BEC-464F-BE41-1058901BB522}"/>
              </a:ext>
            </a:extLst>
          </p:cNvPr>
          <p:cNvSpPr txBox="1">
            <a:spLocks/>
          </p:cNvSpPr>
          <p:nvPr/>
        </p:nvSpPr>
        <p:spPr>
          <a:xfrm>
            <a:off x="838201" y="2382416"/>
            <a:ext cx="5986699" cy="355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Multi-compartment simulations fit to</a:t>
            </a:r>
          </a:p>
          <a:p>
            <a:r>
              <a:rPr lang="en-US" dirty="0"/>
              <a:t>Lung function (flexiVent)</a:t>
            </a:r>
          </a:p>
          <a:p>
            <a:pPr lvl="1"/>
            <a:r>
              <a:rPr lang="en-US" dirty="0"/>
              <a:t>Measurements at wide range of pressures</a:t>
            </a:r>
          </a:p>
          <a:p>
            <a:r>
              <a:rPr lang="en-US" dirty="0"/>
              <a:t>Morphometry</a:t>
            </a:r>
          </a:p>
          <a:p>
            <a:pPr lvl="1"/>
            <a:r>
              <a:rPr lang="en-US" dirty="0"/>
              <a:t>Alveolar number </a:t>
            </a:r>
          </a:p>
          <a:p>
            <a:pPr lvl="1"/>
            <a:r>
              <a:rPr lang="en-US" dirty="0"/>
              <a:t>Alveolar volume </a:t>
            </a:r>
          </a:p>
          <a:p>
            <a:pPr lvl="1"/>
            <a:r>
              <a:rPr lang="en-US" dirty="0"/>
              <a:t>Alveolar duct volumes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EDA952-7767-486F-94EA-16E770375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1" y="3608439"/>
            <a:ext cx="4263171" cy="3073895"/>
          </a:xfrm>
          <a:prstGeom prst="rect">
            <a:avLst/>
          </a:prstGeom>
        </p:spPr>
      </p:pic>
      <p:pic>
        <p:nvPicPr>
          <p:cNvPr id="16" name="Grafik 10">
            <a:extLst>
              <a:ext uri="{FF2B5EF4-FFF2-40B4-BE49-F238E27FC236}">
                <a16:creationId xmlns:a16="http://schemas.microsoft.com/office/drawing/2014/main" id="{5158764E-115F-413E-8CD4-2B52DDBD7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74" y="83189"/>
            <a:ext cx="4899562" cy="3345811"/>
          </a:xfrm>
          <a:prstGeom prst="rect">
            <a:avLst/>
          </a:prstGeom>
        </p:spPr>
      </p:pic>
      <p:pic>
        <p:nvPicPr>
          <p:cNvPr id="17" name="Grafik 47">
            <a:extLst>
              <a:ext uri="{FF2B5EF4-FFF2-40B4-BE49-F238E27FC236}">
                <a16:creationId xmlns:a16="http://schemas.microsoft.com/office/drawing/2014/main" id="{1598D4CE-63CB-4669-8FEE-67DD42B606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0" t="7558" b="54764"/>
          <a:stretch/>
        </p:blipFill>
        <p:spPr>
          <a:xfrm>
            <a:off x="7993630" y="262628"/>
            <a:ext cx="1714223" cy="107171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2FF8CB-6424-474D-854F-D94DDA0A4251}"/>
              </a:ext>
            </a:extLst>
          </p:cNvPr>
          <p:cNvCxnSpPr/>
          <p:nvPr/>
        </p:nvCxnSpPr>
        <p:spPr>
          <a:xfrm flipV="1">
            <a:off x="10117392" y="852564"/>
            <a:ext cx="0" cy="1435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F73E20-AC52-4257-B0B8-5BBBC8B0EAEF}"/>
              </a:ext>
            </a:extLst>
          </p:cNvPr>
          <p:cNvSpPr txBox="1"/>
          <p:nvPr/>
        </p:nvSpPr>
        <p:spPr>
          <a:xfrm>
            <a:off x="10117392" y="1890389"/>
            <a:ext cx="160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Injury</a:t>
            </a:r>
          </a:p>
        </p:txBody>
      </p:sp>
    </p:spTree>
    <p:extLst>
      <p:ext uri="{BB962C8B-B14F-4D97-AF65-F5344CB8AC3E}">
        <p14:creationId xmlns:p14="http://schemas.microsoft.com/office/powerpoint/2010/main" val="37215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7202" cy="4351338"/>
          </a:xfrm>
        </p:spPr>
        <p:txBody>
          <a:bodyPr/>
          <a:lstStyle/>
          <a:p>
            <a:r>
              <a:rPr lang="en-US" dirty="0"/>
              <a:t>Acute respiratory distress syndrome (ARDS) requires ventilation</a:t>
            </a:r>
          </a:p>
          <a:p>
            <a:pPr lvl="1"/>
            <a:r>
              <a:rPr lang="en-US" dirty="0"/>
              <a:t>Can cause ventilator-induced lung injury (VILI)</a:t>
            </a:r>
          </a:p>
          <a:p>
            <a:pPr lvl="1"/>
            <a:r>
              <a:rPr lang="en-US" dirty="0"/>
              <a:t>Worse outcomes</a:t>
            </a:r>
          </a:p>
          <a:p>
            <a:pPr marL="0" indent="0">
              <a:buNone/>
            </a:pPr>
            <a:r>
              <a:rPr lang="en-US" i="1" u="sng" dirty="0"/>
              <a:t>Our goals for reducing VILI:</a:t>
            </a:r>
          </a:p>
          <a:p>
            <a:r>
              <a:rPr lang="en-US" dirty="0"/>
              <a:t>Identification of injurious ventilation</a:t>
            </a:r>
          </a:p>
          <a:p>
            <a:r>
              <a:rPr lang="en-US" dirty="0"/>
              <a:t>Identification/classification of ventilator dyssynchrony</a:t>
            </a:r>
          </a:p>
          <a:p>
            <a:r>
              <a:rPr lang="en-US" dirty="0"/>
              <a:t>Predicting optimally lung-protective ventilator settings for each patient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270376" y="0"/>
            <a:ext cx="2990627" cy="6880234"/>
            <a:chOff x="9270376" y="0"/>
            <a:chExt cx="2990627" cy="68802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37" b="48146"/>
            <a:stretch/>
          </p:blipFill>
          <p:spPr>
            <a:xfrm rot="5400000">
              <a:off x="9354502" y="723583"/>
              <a:ext cx="2825115" cy="2108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20" b="48146"/>
            <a:stretch/>
          </p:blipFill>
          <p:spPr>
            <a:xfrm rot="5400000">
              <a:off x="9325169" y="4014912"/>
              <a:ext cx="2883779" cy="2108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34848" y="0"/>
              <a:ext cx="16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Safe Ventilation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01168" y="3257790"/>
              <a:ext cx="2129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Injurious Ventilation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70376" y="6510902"/>
              <a:ext cx="299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 courtesy of G. </a:t>
              </a:r>
              <a:r>
                <a:rPr lang="en-US" dirty="0" err="1"/>
                <a:t>Nieman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727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5EA-E13F-4BC6-984E-5E84F063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15"/>
            <a:ext cx="10515600" cy="1325563"/>
          </a:xfrm>
        </p:spPr>
        <p:txBody>
          <a:bodyPr/>
          <a:lstStyle/>
          <a:p>
            <a:r>
              <a:rPr lang="en-US" dirty="0"/>
              <a:t>Bleomycin Treated Rats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515DA4-9BEC-464F-BE41-1058901BB522}"/>
              </a:ext>
            </a:extLst>
          </p:cNvPr>
          <p:cNvSpPr txBox="1">
            <a:spLocks/>
          </p:cNvSpPr>
          <p:nvPr/>
        </p:nvSpPr>
        <p:spPr>
          <a:xfrm>
            <a:off x="838200" y="1122898"/>
            <a:ext cx="10758055" cy="1849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Predicted alveolar volume during low-Vt ventilation</a:t>
            </a:r>
          </a:p>
          <a:p>
            <a:pPr lvl="1"/>
            <a:r>
              <a:rPr lang="en-US" dirty="0"/>
              <a:t>Enlargement of remaining open alveoli</a:t>
            </a:r>
          </a:p>
          <a:p>
            <a:r>
              <a:rPr lang="en-US" dirty="0"/>
              <a:t>Elevated mechanical power dissipation, driving pressure</a:t>
            </a:r>
            <a:endParaRPr lang="en-US" i="1" dirty="0"/>
          </a:p>
          <a:p>
            <a:r>
              <a:rPr lang="en-US" dirty="0"/>
              <a:t>FEA analysis: tethering forces increase volume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A1EA1-B249-40D9-BCA5-41F4D844E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" y="2977147"/>
            <a:ext cx="9259529" cy="35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5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8679-4AE2-6236-F397-048C3B53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may have been correct!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FBC52-3FA4-74A1-4806-2B8BE7301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2855" cy="4351338"/>
          </a:xfrm>
        </p:spPr>
        <p:txBody>
          <a:bodyPr/>
          <a:lstStyle/>
          <a:p>
            <a:r>
              <a:rPr lang="en-US" dirty="0"/>
              <a:t>Mechanical ventilation of Bleo injured rats 1 day after injury</a:t>
            </a:r>
          </a:p>
          <a:p>
            <a:r>
              <a:rPr lang="en-US" dirty="0"/>
              <a:t>More VILI at PEEP=1: only with Bleo</a:t>
            </a:r>
          </a:p>
          <a:p>
            <a:pPr lvl="1"/>
            <a:r>
              <a:rPr lang="en-US" dirty="0"/>
              <a:t>Corresponds to increased strain in model, experimental measurements of increased strain</a:t>
            </a:r>
          </a:p>
          <a:p>
            <a:r>
              <a:rPr lang="en-US" dirty="0"/>
              <a:t>But that model is way too complicated to be useful</a:t>
            </a:r>
          </a:p>
          <a:p>
            <a:r>
              <a:rPr lang="en-US" dirty="0"/>
              <a:t>Impossible to get the source data</a:t>
            </a:r>
          </a:p>
          <a:p>
            <a:r>
              <a:rPr lang="en-US" dirty="0"/>
              <a:t>Will need a simpler solution…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4C573-E753-209C-304E-8021B4657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2"/>
          <a:stretch/>
        </p:blipFill>
        <p:spPr>
          <a:xfrm>
            <a:off x="7904231" y="3035527"/>
            <a:ext cx="3939504" cy="3368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CF6DD8-95B3-BB9E-7A11-AE1732983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49"/>
          <a:stretch/>
        </p:blipFill>
        <p:spPr>
          <a:xfrm>
            <a:off x="7904231" y="0"/>
            <a:ext cx="4044754" cy="27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23182" cy="1325563"/>
          </a:xfrm>
        </p:spPr>
        <p:txBody>
          <a:bodyPr>
            <a:normAutofit/>
          </a:bodyPr>
          <a:lstStyle/>
          <a:p>
            <a:r>
              <a:rPr lang="en-US" sz="3800" u="sng" dirty="0"/>
              <a:t>Problem</a:t>
            </a:r>
            <a:r>
              <a:rPr lang="en-US" sz="3800" dirty="0"/>
              <a:t>: Models are gross and corrupted measures of microscale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82016" cy="4351338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dirty="0"/>
              <a:t>Macroscale models can recapitulate (some) clinical measurements but not linked to microscale processes </a:t>
            </a:r>
          </a:p>
          <a:p>
            <a:pPr lvl="1" fontAlgn="ctr"/>
            <a:r>
              <a:rPr lang="en-US" dirty="0"/>
              <a:t>We do not predict macro from micro (e.g. surfactant)</a:t>
            </a:r>
          </a:p>
          <a:p>
            <a:pPr lvl="1" fontAlgn="ctr"/>
            <a:r>
              <a:rPr lang="en-US" dirty="0"/>
              <a:t>In other words, </a:t>
            </a:r>
            <a:r>
              <a:rPr lang="en-US" i="1" dirty="0"/>
              <a:t>there are fundamental microscale dynamics that are not used at the macroscale</a:t>
            </a:r>
          </a:p>
          <a:p>
            <a:pPr fontAlgn="ctr"/>
            <a:r>
              <a:rPr lang="en-US" dirty="0"/>
              <a:t>Data availability is a limiting factor</a:t>
            </a:r>
          </a:p>
          <a:p>
            <a:pPr lvl="1" fontAlgn="ctr"/>
            <a:r>
              <a:rPr lang="en-US" dirty="0"/>
              <a:t>Most things not measurably clinically, or even in the same animal in the lab</a:t>
            </a:r>
          </a:p>
          <a:p>
            <a:pPr lvl="1" fontAlgn="ctr"/>
            <a:r>
              <a:rPr lang="en-US" dirty="0"/>
              <a:t>E.g. no surfactant function and morphometry in the clinic or same experimental mouse</a:t>
            </a:r>
          </a:p>
          <a:p>
            <a:pPr lvl="1" fontAlgn="ctr"/>
            <a:r>
              <a:rPr lang="en-US" dirty="0"/>
              <a:t>Data does not capture nonlinearity and time delays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61" y="4926226"/>
            <a:ext cx="1991339" cy="1721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15" y="2817340"/>
            <a:ext cx="2421829" cy="1816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82" y="577396"/>
            <a:ext cx="2193493" cy="19475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739313" y="4495800"/>
            <a:ext cx="42862" cy="430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044113" y="2409825"/>
            <a:ext cx="0" cy="4765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3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23182" cy="1325563"/>
          </a:xfrm>
        </p:spPr>
        <p:txBody>
          <a:bodyPr>
            <a:normAutofit/>
          </a:bodyPr>
          <a:lstStyle/>
          <a:p>
            <a:r>
              <a:rPr lang="en-US" sz="3800" u="sng" dirty="0"/>
              <a:t>Problem</a:t>
            </a:r>
            <a:r>
              <a:rPr lang="en-US" sz="3800" dirty="0"/>
              <a:t>: Models are gross and corrupted measures of microscale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8802"/>
            <a:ext cx="7482016" cy="4118161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i="1" dirty="0"/>
              <a:t>Complexity of the ‘full model’ is intractable</a:t>
            </a:r>
          </a:p>
          <a:p>
            <a:pPr fontAlgn="ctr"/>
            <a:r>
              <a:rPr lang="en-US" dirty="0"/>
              <a:t>300m alveoli that interact with each other</a:t>
            </a:r>
          </a:p>
          <a:p>
            <a:pPr fontAlgn="ctr"/>
            <a:r>
              <a:rPr lang="en-US" dirty="0"/>
              <a:t>Each is a hard fluid-structure interaction problem</a:t>
            </a:r>
          </a:p>
          <a:p>
            <a:pPr fontAlgn="ctr"/>
            <a:r>
              <a:rPr lang="en-US" dirty="0"/>
              <a:t>Patient-ventilator interactions</a:t>
            </a:r>
          </a:p>
          <a:p>
            <a:pPr fontAlgn="ctr"/>
            <a:r>
              <a:rPr lang="en-US" dirty="0"/>
              <a:t>And then there’s the rest of the body (multi organ system failure kills a lot of ARDS patients)</a:t>
            </a:r>
          </a:p>
          <a:p>
            <a:pPr fontAlgn="ctr"/>
            <a:r>
              <a:rPr lang="en-US" dirty="0"/>
              <a:t>We will have a colony on Mars before we have a full-scale patent-specific predictive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61" y="4926226"/>
            <a:ext cx="1991339" cy="1721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15" y="2817340"/>
            <a:ext cx="2421829" cy="1816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82" y="577396"/>
            <a:ext cx="2193493" cy="19475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739313" y="4495800"/>
            <a:ext cx="42862" cy="430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044113" y="2409825"/>
            <a:ext cx="0" cy="4765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23182" cy="1325563"/>
          </a:xfrm>
        </p:spPr>
        <p:txBody>
          <a:bodyPr>
            <a:normAutofit/>
          </a:bodyPr>
          <a:lstStyle/>
          <a:p>
            <a:pPr fontAlgn="ctr"/>
            <a:r>
              <a:rPr lang="en-US" sz="4000" i="1" dirty="0"/>
              <a:t>What are we trying to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82016" cy="45767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i="1" dirty="0"/>
              <a:t>1) Identification of injurious ventilation</a:t>
            </a:r>
          </a:p>
          <a:p>
            <a:pPr lvl="1" fontAlgn="ctr"/>
            <a:r>
              <a:rPr lang="en-US" dirty="0"/>
              <a:t>Stresses and strains at the alveolar scale (</a:t>
            </a:r>
            <a:r>
              <a:rPr lang="en-US" i="1" dirty="0"/>
              <a:t>average</a:t>
            </a:r>
            <a:r>
              <a:rPr lang="en-US" dirty="0"/>
              <a:t>): atelectrauma, volutrauma, inflammation</a:t>
            </a:r>
          </a:p>
          <a:p>
            <a:pPr lvl="1" fontAlgn="ctr"/>
            <a:r>
              <a:rPr lang="en-US" dirty="0"/>
              <a:t>Does not necessarily need to be mechanistic</a:t>
            </a:r>
          </a:p>
          <a:p>
            <a:pPr marL="0" indent="0" fontAlgn="ctr">
              <a:buNone/>
            </a:pPr>
            <a:r>
              <a:rPr lang="en-US" i="1" dirty="0"/>
              <a:t>2) Identification and classification of ventilator dyssynchrony</a:t>
            </a:r>
          </a:p>
          <a:p>
            <a:pPr lvl="1" fontAlgn="ctr"/>
            <a:r>
              <a:rPr lang="en-US" dirty="0"/>
              <a:t>‘Just’ need to classify breaths</a:t>
            </a:r>
          </a:p>
          <a:p>
            <a:pPr lvl="1" fontAlgn="ctr"/>
            <a:r>
              <a:rPr lang="en-US" dirty="0"/>
              <a:t>Would like to determine if they cause injury</a:t>
            </a:r>
          </a:p>
          <a:p>
            <a:pPr lvl="1" fontAlgn="ctr"/>
            <a:r>
              <a:rPr lang="en-US" dirty="0"/>
              <a:t>Does not necessarily need to be mechanistic</a:t>
            </a:r>
          </a:p>
          <a:p>
            <a:pPr marL="0" indent="0" fontAlgn="ctr">
              <a:buNone/>
            </a:pPr>
            <a:r>
              <a:rPr lang="en-US" i="1" dirty="0"/>
              <a:t>3) Prediction of optimally lung-protective ventilator settings for each patient</a:t>
            </a:r>
          </a:p>
          <a:p>
            <a:pPr lvl="1" fontAlgn="ctr"/>
            <a:r>
              <a:rPr lang="en-US" dirty="0"/>
              <a:t>How the patient responds to changes in ventilation</a:t>
            </a:r>
          </a:p>
          <a:p>
            <a:pPr lvl="1" fontAlgn="ctr"/>
            <a:r>
              <a:rPr lang="en-US" dirty="0"/>
              <a:t>Which ventilation will cause the least injury</a:t>
            </a:r>
          </a:p>
          <a:p>
            <a:pPr lvl="1" fontAlgn="ctr"/>
            <a:r>
              <a:rPr lang="en-US" dirty="0"/>
              <a:t>Will likely need to be mechanistic</a:t>
            </a:r>
          </a:p>
          <a:p>
            <a:pPr font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61" y="4926226"/>
            <a:ext cx="1991339" cy="1721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15" y="2817340"/>
            <a:ext cx="2421829" cy="1816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82" y="577396"/>
            <a:ext cx="2193493" cy="19475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739313" y="4495800"/>
            <a:ext cx="42862" cy="430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044113" y="2409825"/>
            <a:ext cx="0" cy="4765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9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Unmet Clinical Need: VILI Warnings and Treatment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6021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Identification of injurious ventilation</a:t>
            </a:r>
          </a:p>
          <a:p>
            <a:r>
              <a:rPr lang="en-US" dirty="0"/>
              <a:t>No established metrics (</a:t>
            </a:r>
            <a:r>
              <a:rPr lang="en-US" i="1" dirty="0"/>
              <a:t>VILI cost functions</a:t>
            </a:r>
            <a:r>
              <a:rPr lang="en-US" dirty="0"/>
              <a:t>)</a:t>
            </a:r>
          </a:p>
          <a:p>
            <a:r>
              <a:rPr lang="en-US" dirty="0"/>
              <a:t>A warning system that the ventilator is hurting the patient, and how bad</a:t>
            </a:r>
          </a:p>
          <a:p>
            <a:pPr lvl="1"/>
            <a:r>
              <a:rPr lang="en-US" dirty="0"/>
              <a:t>Will need to </a:t>
            </a:r>
            <a:r>
              <a:rPr lang="en-US"/>
              <a:t>explain why!</a:t>
            </a:r>
            <a:endParaRPr lang="en-US" dirty="0"/>
          </a:p>
          <a:p>
            <a:r>
              <a:rPr lang="en-US" dirty="0"/>
              <a:t>In order to phenotype (per George) we may need to summarize the waveforms (dimension reduction)</a:t>
            </a:r>
          </a:p>
          <a:p>
            <a:r>
              <a:rPr lang="en-US" dirty="0"/>
              <a:t>Keep doctors from making silly mistakes!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98E54-FCA5-3131-7EE1-3C475BD68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51" y="1981200"/>
            <a:ext cx="4387679" cy="36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Problem 1: Identification of injurious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approach: simple waveform </a:t>
            </a:r>
            <a:br>
              <a:rPr lang="en-US" dirty="0"/>
            </a:br>
            <a:r>
              <a:rPr lang="en-US" dirty="0"/>
              <a:t>properties like tidal volume, driving pressure</a:t>
            </a:r>
          </a:p>
          <a:p>
            <a:r>
              <a:rPr lang="en-US" dirty="0"/>
              <a:t>Easy to calculate, easy to understand</a:t>
            </a:r>
          </a:p>
          <a:p>
            <a:r>
              <a:rPr lang="en-US" dirty="0"/>
              <a:t>Limited fidelity</a:t>
            </a:r>
          </a:p>
          <a:p>
            <a:r>
              <a:rPr lang="en-US" dirty="0"/>
              <a:t>Confounding factors</a:t>
            </a:r>
          </a:p>
          <a:p>
            <a:pPr lvl="1"/>
            <a:r>
              <a:rPr lang="en-US" dirty="0"/>
              <a:t>Tidal volume: baby lung</a:t>
            </a:r>
          </a:p>
          <a:p>
            <a:pPr lvl="1"/>
            <a:r>
              <a:rPr lang="en-US" dirty="0"/>
              <a:t>Ventilator settings and lung condition intertwined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39" y="2038347"/>
            <a:ext cx="3381763" cy="27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5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E8BE-C10C-48B5-A851-DC29AF47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VILI cost function:</a:t>
            </a:r>
            <a:br>
              <a:rPr lang="en-US" i="1" dirty="0"/>
            </a:br>
            <a:r>
              <a:rPr lang="en-US" b="1" dirty="0"/>
              <a:t>Driving pressure (P</a:t>
            </a:r>
            <a:r>
              <a:rPr lang="en-US" b="1" baseline="-25000" dirty="0"/>
              <a:t>D</a:t>
            </a:r>
            <a:r>
              <a:rPr lang="en-US" b="1" dirty="0"/>
              <a:t>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6" y="365125"/>
            <a:ext cx="2357591" cy="2558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0F61B-464B-4B81-BD53-C52FD0171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5203"/>
            <a:ext cx="5756351" cy="33976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E812A1-130D-490E-B0D7-10E9FBC7C226}"/>
              </a:ext>
            </a:extLst>
          </p:cNvPr>
          <p:cNvSpPr/>
          <p:nvPr/>
        </p:nvSpPr>
        <p:spPr>
          <a:xfrm>
            <a:off x="838200" y="2321497"/>
            <a:ext cx="54446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</a:t>
            </a:r>
            <a:r>
              <a:rPr lang="en-US" sz="3200" baseline="-25000" dirty="0"/>
              <a:t>D</a:t>
            </a:r>
            <a:r>
              <a:rPr lang="en-US" sz="3200" dirty="0"/>
              <a:t> popular in the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Tested in mice with and without lavage-induced lung injury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Injury dependent!</a:t>
            </a:r>
          </a:p>
          <a:p>
            <a:r>
              <a:rPr lang="en-US" sz="3200" i="1" dirty="0"/>
              <a:t>More VILI in lavaged lungs</a:t>
            </a:r>
          </a:p>
        </p:txBody>
      </p:sp>
    </p:spTree>
    <p:extLst>
      <p:ext uri="{BB962C8B-B14F-4D97-AF65-F5344CB8AC3E}">
        <p14:creationId xmlns:p14="http://schemas.microsoft.com/office/powerpoint/2010/main" val="7710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BC4A-3D3E-4568-92BB-DB664DE0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25887" cy="1325563"/>
          </a:xfrm>
        </p:spPr>
        <p:txBody>
          <a:bodyPr/>
          <a:lstStyle/>
          <a:p>
            <a:r>
              <a:rPr lang="en-US" dirty="0"/>
              <a:t>Mechanical Power Dissipation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AB423-0B0B-4B92-9537-B6F09A0D4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79720" cy="10945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Energy lost </a:t>
                </a:r>
                <a:r>
                  <a:rPr lang="en-US" dirty="0"/>
                  <a:t>during respiratory cycle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𝑃𝑟𝑒𝑠𝑠𝑢𝑟𝑒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AB423-0B0B-4B92-9537-B6F09A0D4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79720" cy="1094556"/>
              </a:xfrm>
              <a:blipFill>
                <a:blip r:embed="rId3"/>
                <a:stretch>
                  <a:fillRect l="-1814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442A4DD-BCB7-4D03-BDA2-A5F8F2309DCC}"/>
              </a:ext>
            </a:extLst>
          </p:cNvPr>
          <p:cNvSpPr/>
          <p:nvPr/>
        </p:nvSpPr>
        <p:spPr>
          <a:xfrm>
            <a:off x="503904" y="3055118"/>
            <a:ext cx="42580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ebdings" panose="05030102010509060703" pitchFamily="18" charset="2"/>
              <a:buChar char="a"/>
            </a:pPr>
            <a:r>
              <a:rPr lang="en-US" sz="2600" dirty="0"/>
              <a:t>Strong correlation with BAL total protein (leak)</a:t>
            </a:r>
          </a:p>
          <a:p>
            <a:pPr marL="457200" indent="-457200">
              <a:buFont typeface="Webdings" panose="05030102010509060703" pitchFamily="18" charset="2"/>
              <a:buChar char="a"/>
            </a:pPr>
            <a:r>
              <a:rPr lang="en-US" sz="2600" dirty="0"/>
              <a:t>Independent of injury</a:t>
            </a:r>
          </a:p>
          <a:p>
            <a:pPr marL="457200" indent="-457200">
              <a:buFont typeface="Webdings" panose="05030102010509060703" pitchFamily="18" charset="2"/>
              <a:buChar char="a"/>
            </a:pPr>
            <a:r>
              <a:rPr lang="en-US" sz="2800" dirty="0"/>
              <a:t>Sensitive to small changes in VILI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Potential  Energy Losses</a:t>
            </a:r>
            <a:r>
              <a:rPr lang="en-US" sz="2600" dirty="0"/>
              <a:t>: recruitment, tissue damping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18F77-E156-86EB-0676-E190344C16A5}"/>
              </a:ext>
            </a:extLst>
          </p:cNvPr>
          <p:cNvGrpSpPr/>
          <p:nvPr/>
        </p:nvGrpSpPr>
        <p:grpSpPr>
          <a:xfrm>
            <a:off x="5096243" y="365126"/>
            <a:ext cx="6257557" cy="6139458"/>
            <a:chOff x="5096243" y="365126"/>
            <a:chExt cx="6257557" cy="61394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B78B71-0404-4821-AA22-D49A4A233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243" y="2796684"/>
              <a:ext cx="6257557" cy="3707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762C36-5547-48EE-8AEC-1E4E8446C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992" y="365126"/>
              <a:ext cx="2251364" cy="2443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16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7DAB46C0E79438468CD26139C8934" ma:contentTypeVersion="16" ma:contentTypeDescription="Create a new document." ma:contentTypeScope="" ma:versionID="7966e7bbf0fba6760b8b3a5dbe18381c">
  <xsd:schema xmlns:xsd="http://www.w3.org/2001/XMLSchema" xmlns:xs="http://www.w3.org/2001/XMLSchema" xmlns:p="http://schemas.microsoft.com/office/2006/metadata/properties" xmlns:ns1="http://schemas.microsoft.com/sharepoint/v3" xmlns:ns3="9597687f-22d3-4376-b94b-3a5d7ab951e3" xmlns:ns4="50398262-decc-424d-a8cb-504f8edcdf12" targetNamespace="http://schemas.microsoft.com/office/2006/metadata/properties" ma:root="true" ma:fieldsID="7edd7d79e6a49bf99b04077337e43192" ns1:_="" ns3:_="" ns4:_="">
    <xsd:import namespace="http://schemas.microsoft.com/sharepoint/v3"/>
    <xsd:import namespace="9597687f-22d3-4376-b94b-3a5d7ab951e3"/>
    <xsd:import namespace="50398262-decc-424d-a8cb-504f8edcdf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7687f-22d3-4376-b94b-3a5d7ab951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98262-decc-424d-a8cb-504f8edc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900CD-47E8-403B-B853-EAF8CD9B2D48}">
  <ds:schemaRefs>
    <ds:schemaRef ds:uri="http://schemas.openxmlformats.org/package/2006/metadata/core-properties"/>
    <ds:schemaRef ds:uri="9597687f-22d3-4376-b94b-3a5d7ab951e3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50398262-decc-424d-a8cb-504f8edcdf1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931F9E3-333F-4263-A93B-34F62D10F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6071D-B69F-4403-816C-CDEB38E35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97687f-22d3-4376-b94b-3a5d7ab951e3"/>
    <ds:schemaRef ds:uri="50398262-decc-424d-a8cb-504f8edcd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1490</Words>
  <Application>Microsoft Office PowerPoint</Application>
  <PresentationFormat>Widescreen</PresentationFormat>
  <Paragraphs>209</Paragraphs>
  <Slides>21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Univers LT 47 CondensedLt</vt:lpstr>
      <vt:lpstr>Webdings</vt:lpstr>
      <vt:lpstr>Office Theme</vt:lpstr>
      <vt:lpstr>Optimizing Lung Protective Ventilation to Improve ARDS Outcomes</vt:lpstr>
      <vt:lpstr>Long Term Goals</vt:lpstr>
      <vt:lpstr>Problem: Models are gross and corrupted measures of microscale behavior</vt:lpstr>
      <vt:lpstr>Problem: Models are gross and corrupted measures of microscale behavior</vt:lpstr>
      <vt:lpstr>What are we trying to achieve?</vt:lpstr>
      <vt:lpstr>Unmet Clinical Need: VILI Warnings and Treatment Suggestions</vt:lpstr>
      <vt:lpstr>Problem 1: Identification of injurious ventilation</vt:lpstr>
      <vt:lpstr>VILI cost function: Driving pressure (PD)</vt:lpstr>
      <vt:lpstr>Mechanical Power Dissipation </vt:lpstr>
      <vt:lpstr>Future Needs</vt:lpstr>
      <vt:lpstr>Unmet Clinical Need: VD Warnings and Treatment Suggestions</vt:lpstr>
      <vt:lpstr>Problem 2: Identification/classification of ventilator dyssynchrony</vt:lpstr>
      <vt:lpstr>The Damage Informed Lung-Ventilator Model</vt:lpstr>
      <vt:lpstr>PowerPoint Presentation</vt:lpstr>
      <vt:lpstr>Inter-Breath Heterogeneity  in Patient Effort</vt:lpstr>
      <vt:lpstr>Unmet Clinical Need: Determine ‘Safest’ Ventilation</vt:lpstr>
      <vt:lpstr>Problem 3: Predicting optimally lung-protective ventilator settings for each patient</vt:lpstr>
      <vt:lpstr>Predicting Optimal Ventilation:  Bleomycin Treated Rats</vt:lpstr>
      <vt:lpstr>Predicting Optimal Ventilation:  Bleomycin Treated Rats</vt:lpstr>
      <vt:lpstr>Bleomycin Treated Rats</vt:lpstr>
      <vt:lpstr>We may have been correct!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 Smith</dc:creator>
  <cp:lastModifiedBy>Bradford Smith</cp:lastModifiedBy>
  <cp:revision>70</cp:revision>
  <dcterms:created xsi:type="dcterms:W3CDTF">2022-05-23T22:37:51Z</dcterms:created>
  <dcterms:modified xsi:type="dcterms:W3CDTF">2022-06-12T21:31:56Z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0x010100BF17DAB46C0E79438468CD26139C8934</vt:lpwstr>
  </property>
</Properties>
</file>