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74" r:id="rId18"/>
    <p:sldId id="259" r:id="rId19"/>
    <p:sldId id="275" r:id="rId20"/>
    <p:sldId id="276" r:id="rId21"/>
    <p:sldId id="277" r:id="rId22"/>
    <p:sldId id="278" r:id="rId23"/>
    <p:sldId id="334" r:id="rId24"/>
    <p:sldId id="279" r:id="rId25"/>
    <p:sldId id="280" r:id="rId26"/>
    <p:sldId id="281" r:id="rId27"/>
    <p:sldId id="335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B7010-04EB-4C39-93A6-D85BFEBB7832}" v="1" dt="2022-05-30T23:35:4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Bradford" userId="b6c2fadd-99e0-4554-a051-23b447389ad7" providerId="ADAL" clId="{9F2B7010-04EB-4C39-93A6-D85BFEBB7832}"/>
    <pc:docChg chg="custSel addSld modSld">
      <pc:chgData name="Smith, Bradford" userId="b6c2fadd-99e0-4554-a051-23b447389ad7" providerId="ADAL" clId="{9F2B7010-04EB-4C39-93A6-D85BFEBB7832}" dt="2022-06-02T20:10:15.757" v="653" actId="20577"/>
      <pc:docMkLst>
        <pc:docMk/>
      </pc:docMkLst>
      <pc:sldChg chg="modSp mod">
        <pc:chgData name="Smith, Bradford" userId="b6c2fadd-99e0-4554-a051-23b447389ad7" providerId="ADAL" clId="{9F2B7010-04EB-4C39-93A6-D85BFEBB7832}" dt="2022-06-02T14:26:15.548" v="3" actId="6549"/>
        <pc:sldMkLst>
          <pc:docMk/>
          <pc:sldMk cId="1301086717" sldId="263"/>
        </pc:sldMkLst>
        <pc:spChg chg="mod">
          <ac:chgData name="Smith, Bradford" userId="b6c2fadd-99e0-4554-a051-23b447389ad7" providerId="ADAL" clId="{9F2B7010-04EB-4C39-93A6-D85BFEBB7832}" dt="2022-06-02T14:26:15.548" v="3" actId="6549"/>
          <ac:spMkLst>
            <pc:docMk/>
            <pc:sldMk cId="1301086717" sldId="263"/>
            <ac:spMk id="3" creationId="{00000000-0000-0000-0000-000000000000}"/>
          </ac:spMkLst>
        </pc:spChg>
      </pc:sldChg>
      <pc:sldChg chg="mod modShow">
        <pc:chgData name="Smith, Bradford" userId="b6c2fadd-99e0-4554-a051-23b447389ad7" providerId="ADAL" clId="{9F2B7010-04EB-4C39-93A6-D85BFEBB7832}" dt="2022-06-02T14:29:27.666" v="107" actId="729"/>
        <pc:sldMkLst>
          <pc:docMk/>
          <pc:sldMk cId="3724595906" sldId="273"/>
        </pc:sldMkLst>
      </pc:sldChg>
      <pc:sldChg chg="modSp add mod">
        <pc:chgData name="Smith, Bradford" userId="b6c2fadd-99e0-4554-a051-23b447389ad7" providerId="ADAL" clId="{9F2B7010-04EB-4C39-93A6-D85BFEBB7832}" dt="2022-06-02T14:28:24.668" v="106" actId="20577"/>
        <pc:sldMkLst>
          <pc:docMk/>
          <pc:sldMk cId="1856294284" sldId="334"/>
        </pc:sldMkLst>
        <pc:spChg chg="mod">
          <ac:chgData name="Smith, Bradford" userId="b6c2fadd-99e0-4554-a051-23b447389ad7" providerId="ADAL" clId="{9F2B7010-04EB-4C39-93A6-D85BFEBB7832}" dt="2022-06-02T14:28:24.668" v="106" actId="20577"/>
          <ac:spMkLst>
            <pc:docMk/>
            <pc:sldMk cId="1856294284" sldId="334"/>
            <ac:spMk id="3" creationId="{00000000-0000-0000-0000-000000000000}"/>
          </ac:spMkLst>
        </pc:spChg>
      </pc:sldChg>
      <pc:sldChg chg="modSp new mod">
        <pc:chgData name="Smith, Bradford" userId="b6c2fadd-99e0-4554-a051-23b447389ad7" providerId="ADAL" clId="{9F2B7010-04EB-4C39-93A6-D85BFEBB7832}" dt="2022-06-02T20:10:15.757" v="653" actId="20577"/>
        <pc:sldMkLst>
          <pc:docMk/>
          <pc:sldMk cId="1774554856" sldId="335"/>
        </pc:sldMkLst>
        <pc:spChg chg="mod">
          <ac:chgData name="Smith, Bradford" userId="b6c2fadd-99e0-4554-a051-23b447389ad7" providerId="ADAL" clId="{9F2B7010-04EB-4C39-93A6-D85BFEBB7832}" dt="2022-06-02T14:30:16.330" v="139" actId="20577"/>
          <ac:spMkLst>
            <pc:docMk/>
            <pc:sldMk cId="1774554856" sldId="335"/>
            <ac:spMk id="2" creationId="{CFDC6B70-6BC4-3D11-B9E8-4201E668945A}"/>
          </ac:spMkLst>
        </pc:spChg>
        <pc:spChg chg="mod">
          <ac:chgData name="Smith, Bradford" userId="b6c2fadd-99e0-4554-a051-23b447389ad7" providerId="ADAL" clId="{9F2B7010-04EB-4C39-93A6-D85BFEBB7832}" dt="2022-06-02T20:10:15.757" v="653" actId="20577"/>
          <ac:spMkLst>
            <pc:docMk/>
            <pc:sldMk cId="1774554856" sldId="335"/>
            <ac:spMk id="3" creationId="{58B7C46D-6C83-4654-8E18-C18C8DF019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0E1F6-E7B3-44C9-8D93-75EE7E522CA5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440C-4B95-438E-BA59-9A7280D3F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2BFDD-5470-48AF-AAC2-FA3C95B88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4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E707-0893-421D-BE2B-881D5FC89B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C42C-A730-4297-890A-E7007C0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9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Optimizing Lung Protective Ventilation to Improve ARDS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443"/>
            <a:ext cx="9144000" cy="1422246"/>
          </a:xfrm>
        </p:spPr>
        <p:txBody>
          <a:bodyPr/>
          <a:lstStyle/>
          <a:p>
            <a:r>
              <a:rPr lang="en-US" dirty="0"/>
              <a:t>Brad Smith, PhD</a:t>
            </a:r>
          </a:p>
          <a:p>
            <a:r>
              <a:rPr lang="en-US" dirty="0"/>
              <a:t>University of Colorado Denver | Anschutz Medical Campus</a:t>
            </a:r>
          </a:p>
          <a:p>
            <a:r>
              <a:rPr lang="en-US" dirty="0"/>
              <a:t>Departments of Bioengineering and Pediatrics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8D851A-E437-4EB1-AE2B-D74464D0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25" y="5633689"/>
            <a:ext cx="3255264" cy="9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3DDD-E0DC-4623-9C6C-769BB67EF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1" y="5743798"/>
            <a:ext cx="5372100" cy="7429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0" y="2783698"/>
            <a:ext cx="9144000" cy="56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1" dirty="0"/>
              <a:t>Modeling Recruitment, Derecruitment, and Dyssynchrony</a:t>
            </a:r>
          </a:p>
        </p:txBody>
      </p:sp>
    </p:spTree>
    <p:extLst>
      <p:ext uri="{BB962C8B-B14F-4D97-AF65-F5344CB8AC3E}">
        <p14:creationId xmlns:p14="http://schemas.microsoft.com/office/powerpoint/2010/main" val="187806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620440"/>
            <a:ext cx="3471440" cy="1325563"/>
          </a:xfrm>
        </p:spPr>
        <p:txBody>
          <a:bodyPr/>
          <a:lstStyle/>
          <a:p>
            <a:r>
              <a:rPr lang="en-US" sz="4000" dirty="0"/>
              <a:t>Lavage vs. LPS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2128346"/>
            <a:ext cx="3471440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Lavage has higher elastance at PEEP 15 than LPS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Attributed to stiffening of the open lung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81FDD-4277-9A4A-AFE1-A4B04049D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5" y="348341"/>
            <a:ext cx="7373061" cy="5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5" y="620440"/>
            <a:ext cx="7252138" cy="116106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Lavage Characterized by Stiffer Open Lung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1939160"/>
            <a:ext cx="6680646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At high pressures: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LAV: ↓ air volume, ↑ open alveoli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 alveoli are smaller (thus stiffer) in LAV than LPS at higher pressures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tx1"/>
                </a:solidFill>
              </a:rPr>
              <a:t>Attributed to impaired surfactant function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tx1"/>
                </a:solidFill>
              </a:rPr>
              <a:t>Reflected in high elastance at high PEEPs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C3537-B47E-2345-8CB9-6D39E4596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398" y="60315"/>
            <a:ext cx="3834993" cy="67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Lavage Characterized by Stiffer Open Lung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linear intercept: measure of average airspace size (alveoli and ducts)</a:t>
            </a:r>
          </a:p>
          <a:p>
            <a:r>
              <a:rPr lang="en-US" dirty="0"/>
              <a:t>Increased stiffness in LAV: Smaller MLI at high pressure (P=10)</a:t>
            </a:r>
          </a:p>
          <a:p>
            <a:r>
              <a:rPr lang="en-US" dirty="0"/>
              <a:t>No effects at lower pressures</a:t>
            </a:r>
          </a:p>
          <a:p>
            <a:pPr lvl="1"/>
            <a:r>
              <a:rPr lang="en-US" dirty="0"/>
              <a:t>Differences in mechanics</a:t>
            </a:r>
            <a:br>
              <a:rPr lang="en-US" dirty="0"/>
            </a:br>
            <a:r>
              <a:rPr lang="en-US" dirty="0"/>
              <a:t>due </a:t>
            </a:r>
            <a:r>
              <a:rPr lang="en-US"/>
              <a:t>to derecruitment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67" y="3715264"/>
            <a:ext cx="7264033" cy="31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Modeling: The Training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37238" cy="4351338"/>
          </a:xfrm>
        </p:spPr>
        <p:txBody>
          <a:bodyPr/>
          <a:lstStyle/>
          <a:p>
            <a:r>
              <a:rPr lang="en-US" dirty="0"/>
              <a:t>Experiments just described used for model testing</a:t>
            </a:r>
          </a:p>
          <a:p>
            <a:r>
              <a:rPr lang="en-US" dirty="0"/>
              <a:t>Record pressure and flow (volume)</a:t>
            </a:r>
          </a:p>
          <a:p>
            <a:r>
              <a:rPr lang="en-US" u="sng" dirty="0"/>
              <a:t>Training data:</a:t>
            </a:r>
            <a:r>
              <a:rPr lang="en-US" dirty="0"/>
              <a:t> Used for model fitting</a:t>
            </a:r>
          </a:p>
          <a:p>
            <a:r>
              <a:rPr lang="en-US" dirty="0"/>
              <a:t>PEEP ladders with three different ventilations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7" y="1441621"/>
            <a:ext cx="7607574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Modeling: The Evaluation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37238" cy="435133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Evaluation data: </a:t>
            </a:r>
            <a:r>
              <a:rPr lang="en-US" dirty="0"/>
              <a:t>Used to test model predictive accuracy</a:t>
            </a:r>
          </a:p>
          <a:p>
            <a:r>
              <a:rPr lang="en-US" dirty="0"/>
              <a:t>Five ventilation patterns</a:t>
            </a:r>
          </a:p>
          <a:p>
            <a:r>
              <a:rPr lang="en-US" dirty="0"/>
              <a:t>Two PEEPs</a:t>
            </a:r>
          </a:p>
          <a:p>
            <a:r>
              <a:rPr lang="en-US" dirty="0"/>
              <a:t>Before and after training data</a:t>
            </a:r>
          </a:p>
          <a:p>
            <a:r>
              <a:rPr lang="en-US" dirty="0"/>
              <a:t>Not used for model fitting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02" y="1441621"/>
            <a:ext cx="7604504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3519" cy="4351338"/>
          </a:xfrm>
        </p:spPr>
        <p:txBody>
          <a:bodyPr/>
          <a:lstStyle/>
          <a:p>
            <a:r>
              <a:rPr lang="en-US" dirty="0"/>
              <a:t>Compartment model</a:t>
            </a:r>
          </a:p>
          <a:p>
            <a:r>
              <a:rPr lang="en-US" i="1" dirty="0"/>
              <a:t>Vertical expansion</a:t>
            </a:r>
            <a:r>
              <a:rPr lang="en-US" dirty="0"/>
              <a:t>: inflation of open lung tissue</a:t>
            </a:r>
          </a:p>
          <a:p>
            <a:r>
              <a:rPr lang="en-US" i="1" dirty="0"/>
              <a:t>Horizontal expansion</a:t>
            </a:r>
            <a:r>
              <a:rPr lang="en-US" dirty="0"/>
              <a:t>: recruitment of collapsed lung</a:t>
            </a:r>
          </a:p>
          <a:p>
            <a:r>
              <a:rPr lang="en-US" dirty="0"/>
              <a:t>Includes airway resistance</a:t>
            </a:r>
          </a:p>
          <a:p>
            <a:r>
              <a:rPr lang="en-US" dirty="0"/>
              <a:t>Driven by measured volume/flow</a:t>
            </a:r>
          </a:p>
          <a:p>
            <a:r>
              <a:rPr lang="en-US" dirty="0"/>
              <a:t>Fit to measured pressure (particle swarm optimization)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43" y="1270949"/>
            <a:ext cx="4172720" cy="51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6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Model: Tissue Elastance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1973" cy="4351338"/>
          </a:xfrm>
        </p:spPr>
        <p:txBody>
          <a:bodyPr/>
          <a:lstStyle/>
          <a:p>
            <a:r>
              <a:rPr lang="en-US" dirty="0"/>
              <a:t>Model elastance (E) increases with lung inflation (</a:t>
            </a:r>
            <a:r>
              <a:rPr lang="en-US" i="1" dirty="0"/>
              <a:t>strain stiffening</a:t>
            </a:r>
            <a:r>
              <a:rPr lang="en-US" dirty="0"/>
              <a:t>)</a:t>
            </a:r>
          </a:p>
          <a:p>
            <a:r>
              <a:rPr lang="en-US" dirty="0"/>
              <a:t>Essential to reproduce characteristic ‘beak’ of PV loops</a:t>
            </a:r>
          </a:p>
          <a:p>
            <a:r>
              <a:rPr lang="en-US" dirty="0"/>
              <a:t>Necessary to define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upper bound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optimal ventilation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78" y="365125"/>
            <a:ext cx="3173141" cy="626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97" y="3311380"/>
            <a:ext cx="3674076" cy="33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Model: Recruitment &amp; </a:t>
            </a:r>
            <a:br>
              <a:rPr lang="en-US" dirty="0"/>
            </a:br>
            <a:r>
              <a:rPr lang="en-US" dirty="0"/>
              <a:t>Derecruitment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/>
              <a:t>Sigmoidal recruitment/derecruitment; functions of inflation pressure</a:t>
            </a:r>
          </a:p>
          <a:p>
            <a:r>
              <a:rPr lang="en-US" dirty="0"/>
              <a:t>Offset between recruitment/derecruitment</a:t>
            </a:r>
          </a:p>
          <a:p>
            <a:pPr lvl="1"/>
            <a:r>
              <a:rPr lang="en-US" dirty="0"/>
              <a:t>Recruits at higher pressures</a:t>
            </a:r>
          </a:p>
          <a:p>
            <a:r>
              <a:rPr lang="en-US" dirty="0"/>
              <a:t>Three parameters to identify</a:t>
            </a:r>
          </a:p>
          <a:p>
            <a:r>
              <a:rPr lang="en-US" dirty="0"/>
              <a:t>Necessary to define the </a:t>
            </a:r>
            <a:r>
              <a:rPr lang="en-US" i="1" dirty="0"/>
              <a:t>lower bound</a:t>
            </a:r>
            <a:r>
              <a:rPr lang="en-US" dirty="0"/>
              <a:t> of optimal ventilation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77" y="98852"/>
            <a:ext cx="3423052" cy="66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Accuracy: Injury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1541" cy="4351338"/>
          </a:xfrm>
        </p:spPr>
        <p:txBody>
          <a:bodyPr/>
          <a:lstStyle/>
          <a:p>
            <a:r>
              <a:rPr lang="en-US" dirty="0"/>
              <a:t>Subject-specific model for each mouse</a:t>
            </a:r>
          </a:p>
          <a:p>
            <a:r>
              <a:rPr lang="en-US" dirty="0"/>
              <a:t>Fit to training data (PEEP ladder)</a:t>
            </a:r>
          </a:p>
          <a:p>
            <a:r>
              <a:rPr lang="en-US" dirty="0"/>
              <a:t>Predict evaluation data</a:t>
            </a:r>
          </a:p>
          <a:p>
            <a:r>
              <a:rPr lang="en-US" dirty="0"/>
              <a:t>Lavage (LAV) harder to model than all other groups</a:t>
            </a:r>
          </a:p>
          <a:p>
            <a:pPr lvl="1"/>
            <a:r>
              <a:rPr lang="en-US" dirty="0"/>
              <a:t>Highly recruitable (physically unstable) lungs</a:t>
            </a:r>
          </a:p>
          <a:p>
            <a:pPr lvl="1"/>
            <a:r>
              <a:rPr lang="en-US" dirty="0"/>
              <a:t>Some recovery of lung function during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/>
          <a:stretch/>
        </p:blipFill>
        <p:spPr>
          <a:xfrm>
            <a:off x="6879651" y="1820562"/>
            <a:ext cx="5074219" cy="4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3" y="453081"/>
            <a:ext cx="10674074" cy="6404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Predictive Accuracy: </a:t>
            </a:r>
            <a:br>
              <a:rPr lang="en-US" dirty="0"/>
            </a:br>
            <a:r>
              <a:rPr lang="en-US" dirty="0"/>
              <a:t>Ventilation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training data has recruitment maneuvers</a:t>
            </a:r>
          </a:p>
          <a:p>
            <a:pPr lvl="1"/>
            <a:r>
              <a:rPr lang="en-US" dirty="0"/>
              <a:t>Standardize volume history</a:t>
            </a:r>
          </a:p>
          <a:p>
            <a:r>
              <a:rPr lang="en-US" dirty="0"/>
              <a:t>Most substantial effects in Lavage injury</a:t>
            </a:r>
          </a:p>
        </p:txBody>
      </p:sp>
    </p:spTree>
    <p:extLst>
      <p:ext uri="{BB962C8B-B14F-4D97-AF65-F5344CB8AC3E}">
        <p14:creationId xmlns:p14="http://schemas.microsoft.com/office/powerpoint/2010/main" val="429210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VILI: A positive feedback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19925" cy="4657553"/>
          </a:xfrm>
        </p:spPr>
        <p:txBody>
          <a:bodyPr>
            <a:normAutofit/>
          </a:bodyPr>
          <a:lstStyle/>
          <a:p>
            <a:r>
              <a:rPr lang="en-US" dirty="0"/>
              <a:t>How can we break this feedback loop?</a:t>
            </a:r>
          </a:p>
          <a:p>
            <a:r>
              <a:rPr lang="en-US" u="sng" dirty="0"/>
              <a:t>Optimization problem</a:t>
            </a:r>
            <a:r>
              <a:rPr lang="en-US" dirty="0"/>
              <a:t>: minimize the microscale stresses/strains of ventilation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0076" y="1952625"/>
            <a:ext cx="32766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Surfactant Insufficiency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0076" y="2671747"/>
            <a:ext cx="32766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Recruitment/Derecruitment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0076" y="3390870"/>
            <a:ext cx="32766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Overdistension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0076" y="4105186"/>
            <a:ext cx="32766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Epithelial/Endothelial Injury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0076" y="4819502"/>
            <a:ext cx="32766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Inflammation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0076" y="5533818"/>
            <a:ext cx="3276600" cy="7078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Leak, Edema, and Surfactant Inactivation</a:t>
            </a: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9858376" y="2352735"/>
            <a:ext cx="0" cy="3190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58376" y="3071857"/>
            <a:ext cx="0" cy="3190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858376" y="3790980"/>
            <a:ext cx="0" cy="3190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858376" y="4505296"/>
            <a:ext cx="0" cy="3190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858376" y="5214806"/>
            <a:ext cx="0" cy="3190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3"/>
            <a:endCxn id="4" idx="3"/>
          </p:cNvCxnSpPr>
          <p:nvPr/>
        </p:nvCxnSpPr>
        <p:spPr>
          <a:xfrm flipV="1">
            <a:off x="11496676" y="2152680"/>
            <a:ext cx="12700" cy="3735081"/>
          </a:xfrm>
          <a:prstGeom prst="bentConnector3">
            <a:avLst>
              <a:gd name="adj1" fmla="val 2925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86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Optimal PEEP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1783" cy="4351338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For each mouse</a:t>
            </a:r>
            <a:r>
              <a:rPr lang="en-US" dirty="0"/>
              <a:t>: Iteratively evaluate model to find PEEP that minimizes driving pressure</a:t>
            </a:r>
          </a:p>
          <a:p>
            <a:r>
              <a:rPr lang="en-US" dirty="0"/>
              <a:t>Optimization goals:</a:t>
            </a:r>
          </a:p>
          <a:p>
            <a:pPr lvl="1"/>
            <a:r>
              <a:rPr lang="en-US" dirty="0"/>
              <a:t>Minute ventilation =  1500 ml/kg/min</a:t>
            </a:r>
          </a:p>
          <a:p>
            <a:pPr lvl="1"/>
            <a:r>
              <a:rPr lang="en-US" dirty="0"/>
              <a:t>Lowest driving pressure</a:t>
            </a:r>
          </a:p>
          <a:p>
            <a:pPr lvl="1"/>
            <a:r>
              <a:rPr lang="en-US" dirty="0"/>
              <a:t>No auto PEEP</a:t>
            </a:r>
          </a:p>
          <a:p>
            <a:r>
              <a:rPr lang="en-US" dirty="0"/>
              <a:t>LAV best PEEP significantly lower than others because</a:t>
            </a:r>
          </a:p>
          <a:p>
            <a:pPr lvl="1"/>
            <a:r>
              <a:rPr lang="en-US" dirty="0"/>
              <a:t>LAV very stiff at high pressure</a:t>
            </a:r>
          </a:p>
          <a:p>
            <a:pPr lvl="1"/>
            <a:r>
              <a:rPr lang="en-US" dirty="0"/>
              <a:t>Derecruitment occurs at low pressures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83" y="1536970"/>
            <a:ext cx="5913427" cy="44350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772400" y="2256817"/>
            <a:ext cx="11575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9991" y="1971472"/>
            <a:ext cx="2292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9991" y="2117387"/>
            <a:ext cx="11284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9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CE645-A838-1548-B22E-01F9CF97247A}"/>
              </a:ext>
            </a:extLst>
          </p:cNvPr>
          <p:cNvSpPr txBox="1"/>
          <p:nvPr/>
        </p:nvSpPr>
        <p:spPr>
          <a:xfrm>
            <a:off x="10119812" y="84465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Lavage Injured, </a:t>
            </a:r>
          </a:p>
          <a:p>
            <a:pPr algn="ctr"/>
            <a:r>
              <a:rPr lang="en-US" dirty="0"/>
              <a:t>P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77ACE-1FCC-B441-8622-4FE2322913B1}"/>
              </a:ext>
            </a:extLst>
          </p:cNvPr>
          <p:cNvSpPr txBox="1"/>
          <p:nvPr/>
        </p:nvSpPr>
        <p:spPr>
          <a:xfrm>
            <a:off x="8026744" y="84465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LPS Inured, </a:t>
            </a:r>
          </a:p>
          <a:p>
            <a:pPr algn="ctr"/>
            <a:r>
              <a:rPr lang="en-US" dirty="0"/>
              <a:t>P =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A1096-662C-C44D-9FD5-79D854274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0601">
            <a:off x="9882368" y="1617479"/>
            <a:ext cx="2370428" cy="4253160"/>
          </a:xfrm>
          <a:prstGeom prst="rect">
            <a:avLst/>
          </a:prstGeom>
        </p:spPr>
      </p:pic>
      <p:pic>
        <p:nvPicPr>
          <p:cNvPr id="7" name="Picture 6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7DB69111-73F9-6C44-9E6A-0C6F66182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9"/>
          <a:stretch/>
        </p:blipFill>
        <p:spPr>
          <a:xfrm rot="16200000">
            <a:off x="6366174" y="2886635"/>
            <a:ext cx="4788209" cy="2260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9422" cy="4351338"/>
          </a:xfrm>
        </p:spPr>
        <p:txBody>
          <a:bodyPr>
            <a:normAutofit/>
          </a:bodyPr>
          <a:lstStyle/>
          <a:p>
            <a:r>
              <a:rPr lang="en-US" dirty="0"/>
              <a:t>Test models of increasing complexity</a:t>
            </a:r>
          </a:p>
          <a:p>
            <a:pPr lvl="1"/>
            <a:r>
              <a:rPr lang="en-US" dirty="0"/>
              <a:t>What’s the simplest model that works?</a:t>
            </a:r>
          </a:p>
          <a:p>
            <a:r>
              <a:rPr lang="en-US" dirty="0"/>
              <a:t>Test decreasing fractions of training data</a:t>
            </a:r>
          </a:p>
          <a:p>
            <a:pPr lvl="1"/>
            <a:r>
              <a:rPr lang="en-US" dirty="0"/>
              <a:t>How far can we predict outside of the training data range?</a:t>
            </a:r>
          </a:p>
          <a:p>
            <a:r>
              <a:rPr lang="en-US" dirty="0"/>
              <a:t>Predict and test optimal ventilation settings</a:t>
            </a:r>
          </a:p>
          <a:p>
            <a:pPr lvl="1"/>
            <a:r>
              <a:rPr lang="en-US" dirty="0"/>
              <a:t>Minimize driving pressure, power, ???</a:t>
            </a:r>
          </a:p>
          <a:p>
            <a:r>
              <a:rPr lang="en-US" dirty="0"/>
              <a:t>Test models with clinical data</a:t>
            </a:r>
          </a:p>
          <a:p>
            <a:pPr lvl="1"/>
            <a:r>
              <a:rPr lang="en-US" dirty="0"/>
              <a:t>Can we predict mechanics during changes that occur during normal care?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0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Ventilator Dyssynchrony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1281" cy="4351338"/>
          </a:xfrm>
        </p:spPr>
        <p:txBody>
          <a:bodyPr/>
          <a:lstStyle/>
          <a:p>
            <a:r>
              <a:rPr lang="en-US" i="1" dirty="0"/>
              <a:t>In vivo</a:t>
            </a:r>
            <a:r>
              <a:rPr lang="en-US" dirty="0"/>
              <a:t>, pressure is from</a:t>
            </a:r>
          </a:p>
          <a:p>
            <a:pPr lvl="1"/>
            <a:r>
              <a:rPr lang="en-US" dirty="0"/>
              <a:t>Passive elastic recoil (chest wall and lungs)</a:t>
            </a:r>
          </a:p>
          <a:p>
            <a:pPr lvl="1"/>
            <a:r>
              <a:rPr lang="en-US" dirty="0"/>
              <a:t>Active (muscle contraction)</a:t>
            </a:r>
          </a:p>
          <a:p>
            <a:r>
              <a:rPr lang="en-US" dirty="0"/>
              <a:t>Modeling approach</a:t>
            </a:r>
          </a:p>
          <a:p>
            <a:pPr lvl="1"/>
            <a:r>
              <a:rPr lang="en-US" dirty="0"/>
              <a:t>Passive elastic recoil (as before)</a:t>
            </a:r>
          </a:p>
          <a:p>
            <a:pPr lvl="1"/>
            <a:r>
              <a:rPr lang="en-US" dirty="0"/>
              <a:t>Active component: Gaussian pressure pulse</a:t>
            </a:r>
          </a:p>
          <a:p>
            <a:pPr lvl="2"/>
            <a:r>
              <a:rPr lang="en-US" dirty="0"/>
              <a:t>Fit timing, magnitude, and width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8886"/>
            <a:ext cx="5819893" cy="41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Ventilator Dyssynchrony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7584" cy="4351338"/>
          </a:xfrm>
        </p:spPr>
        <p:txBody>
          <a:bodyPr>
            <a:normAutofit/>
          </a:bodyPr>
          <a:lstStyle/>
          <a:p>
            <a:r>
              <a:rPr lang="en-US" dirty="0"/>
              <a:t>Fit to mouse data</a:t>
            </a:r>
          </a:p>
          <a:p>
            <a:r>
              <a:rPr lang="en-US" dirty="0"/>
              <a:t>Initial simulations show efficacy</a:t>
            </a:r>
          </a:p>
          <a:p>
            <a:r>
              <a:rPr lang="en-US" dirty="0"/>
              <a:t>Can calculate the magnitude of the effort</a:t>
            </a:r>
          </a:p>
          <a:p>
            <a:r>
              <a:rPr lang="en-US" dirty="0"/>
              <a:t>Next steps: </a:t>
            </a:r>
          </a:p>
          <a:p>
            <a:pPr lvl="1"/>
            <a:r>
              <a:rPr lang="en-US" dirty="0"/>
              <a:t>Working up a dyssynchrony model in mice</a:t>
            </a:r>
          </a:p>
          <a:p>
            <a:pPr lvl="1"/>
            <a:r>
              <a:rPr lang="en-US" dirty="0"/>
              <a:t>Clinical data</a:t>
            </a:r>
          </a:p>
          <a:p>
            <a:pPr lvl="1"/>
            <a:r>
              <a:rPr lang="en-US" dirty="0"/>
              <a:t>Compare to outcomes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03" y="1690688"/>
            <a:ext cx="6326121" cy="44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4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6B70-6BC4-3D11-B9E8-4201E668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C46D-6C83-4654-8E18-C18C8DF0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continuously update the model?</a:t>
            </a:r>
          </a:p>
          <a:p>
            <a:pPr lvl="1"/>
            <a:r>
              <a:rPr lang="en-US" dirty="0"/>
              <a:t>More data (other pressures); changes in lung function</a:t>
            </a:r>
          </a:p>
          <a:p>
            <a:r>
              <a:rPr lang="en-US" dirty="0"/>
              <a:t>Better ways to identify model parameters?</a:t>
            </a:r>
          </a:p>
          <a:p>
            <a:pPr lvl="1"/>
            <a:r>
              <a:rPr lang="en-US" dirty="0"/>
              <a:t>Changing the model is ok…</a:t>
            </a:r>
          </a:p>
          <a:p>
            <a:r>
              <a:rPr lang="en-US" dirty="0"/>
              <a:t>Other ways to model the mechanical response to ventilation</a:t>
            </a:r>
          </a:p>
          <a:p>
            <a:pPr lvl="1"/>
            <a:r>
              <a:rPr lang="en-US" dirty="0"/>
              <a:t>Nonlinear elastance</a:t>
            </a:r>
          </a:p>
          <a:p>
            <a:pPr lvl="1"/>
            <a:r>
              <a:rPr lang="en-US" dirty="0"/>
              <a:t>Recruitment/derecruitment: time- and pressure-dependence</a:t>
            </a:r>
          </a:p>
          <a:p>
            <a:pPr lvl="1"/>
            <a:r>
              <a:rPr lang="en-US" dirty="0"/>
              <a:t>Account for changing ventilator waveform</a:t>
            </a:r>
          </a:p>
          <a:p>
            <a:r>
              <a:rPr lang="en-US" dirty="0"/>
              <a:t>Can we handle recruitment </a:t>
            </a:r>
            <a:r>
              <a:rPr lang="en-US"/>
              <a:t>with a delay equation(s)?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54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72" y="223737"/>
            <a:ext cx="4704237" cy="77821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73" y="1303506"/>
            <a:ext cx="4704237" cy="539228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u="sng" dirty="0"/>
              <a:t>University of Colorado</a:t>
            </a:r>
          </a:p>
          <a:p>
            <a:r>
              <a:rPr lang="en-US" dirty="0"/>
              <a:t>Dr. David Albers</a:t>
            </a:r>
          </a:p>
          <a:p>
            <a:r>
              <a:rPr lang="en-US" dirty="0"/>
              <a:t>Dr. Richard Albert</a:t>
            </a:r>
          </a:p>
          <a:p>
            <a:r>
              <a:rPr lang="en-US" dirty="0"/>
              <a:t>Dr. Deepak Agrawal</a:t>
            </a:r>
          </a:p>
          <a:p>
            <a:r>
              <a:rPr lang="en-US" dirty="0"/>
              <a:t>Courtney Mattson</a:t>
            </a:r>
          </a:p>
          <a:p>
            <a:r>
              <a:rPr lang="en-US" dirty="0"/>
              <a:t>Kayo Okamura</a:t>
            </a:r>
          </a:p>
          <a:p>
            <a:r>
              <a:rPr lang="en-US" dirty="0"/>
              <a:t>Dr. Peter Sottile</a:t>
            </a:r>
          </a:p>
          <a:p>
            <a:r>
              <a:rPr lang="en-US" dirty="0"/>
              <a:t>Alex Sosa</a:t>
            </a:r>
          </a:p>
          <a:p>
            <a:r>
              <a:rPr lang="en-US" dirty="0"/>
              <a:t>Alison Wallbank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6380" y="1303506"/>
            <a:ext cx="5069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Outside Collaborators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Dr. Jason Bates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Dr. Lars Knudsen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Dr. Matthias Ochs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Dr. Carrie Perlman</a:t>
            </a:r>
          </a:p>
          <a:p>
            <a:endParaRPr lang="en-US" sz="2600" b="1" u="sng" dirty="0"/>
          </a:p>
          <a:p>
            <a:r>
              <a:rPr lang="en-US" sz="2600" b="1" u="sng" dirty="0"/>
              <a:t>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K99/R00 HL128944 (Smith)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R01 HL151630 (Smith)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F31 HL149628 (Mattson)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R01 HD107700 (Wright)</a:t>
            </a:r>
          </a:p>
        </p:txBody>
      </p:sp>
    </p:spTree>
    <p:extLst>
      <p:ext uri="{BB962C8B-B14F-4D97-AF65-F5344CB8AC3E}">
        <p14:creationId xmlns:p14="http://schemas.microsoft.com/office/powerpoint/2010/main" val="6306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of optimally lung-protective ventilator settings for each patient</a:t>
            </a:r>
          </a:p>
          <a:p>
            <a:pPr lvl="1"/>
            <a:r>
              <a:rPr lang="en-US" dirty="0"/>
              <a:t>Define a patient-specific model</a:t>
            </a:r>
          </a:p>
          <a:p>
            <a:pPr lvl="1"/>
            <a:r>
              <a:rPr lang="en-US" dirty="0"/>
              <a:t>Need a robust VILI cost function to describe injury during ventilation</a:t>
            </a:r>
          </a:p>
          <a:p>
            <a:pPr lvl="1"/>
            <a:r>
              <a:rPr lang="en-US" dirty="0"/>
              <a:t>Numerically optimize ventilation settings to achieve lowest cost function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0645" y="5368003"/>
            <a:ext cx="2035278" cy="9438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Pressure and Volume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0381" y="5368003"/>
            <a:ext cx="2035278" cy="9438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Patient-Specific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7320117" y="5370308"/>
            <a:ext cx="2949678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and Apply Optimally-Protective Ventilation</a:t>
            </a: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3755923" y="5839952"/>
            <a:ext cx="764458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6555659" y="5839952"/>
            <a:ext cx="764458" cy="230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  <a:endCxn id="5" idx="0"/>
          </p:cNvCxnSpPr>
          <p:nvPr/>
        </p:nvCxnSpPr>
        <p:spPr>
          <a:xfrm rot="16200000" flipV="1">
            <a:off x="5765468" y="2340820"/>
            <a:ext cx="2305" cy="6056672"/>
          </a:xfrm>
          <a:prstGeom prst="bentConnector3">
            <a:avLst>
              <a:gd name="adj1" fmla="val 15562646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5676" y="2636108"/>
            <a:ext cx="4390767" cy="4366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5676" y="3138616"/>
            <a:ext cx="9662983" cy="1079157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93" y="426183"/>
            <a:ext cx="9878939" cy="793993"/>
          </a:xfrm>
        </p:spPr>
        <p:txBody>
          <a:bodyPr/>
          <a:lstStyle/>
          <a:p>
            <a:r>
              <a:rPr lang="en-US" dirty="0"/>
              <a:t>Experimental Design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E7D7420-AE0F-3B40-B5CF-A7FB618BBFE8}"/>
              </a:ext>
            </a:extLst>
          </p:cNvPr>
          <p:cNvSpPr txBox="1">
            <a:spLocks/>
          </p:cNvSpPr>
          <p:nvPr/>
        </p:nvSpPr>
        <p:spPr>
          <a:xfrm>
            <a:off x="670012" y="1781959"/>
            <a:ext cx="5479240" cy="1827509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solidFill>
                  <a:schemeClr val="tx1"/>
                </a:solidFill>
              </a:rPr>
              <a:t>Groups of Mice:</a:t>
            </a:r>
            <a:endParaRPr lang="en-US" sz="1800" b="1" u="sng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Control (CTL): </a:t>
            </a:r>
            <a:r>
              <a:rPr lang="en-US" sz="1800" dirty="0">
                <a:solidFill>
                  <a:schemeClr val="tx1"/>
                </a:solidFill>
              </a:rPr>
              <a:t>Uninjured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Lavage</a:t>
            </a:r>
            <a:r>
              <a:rPr lang="en-US" sz="1800" dirty="0">
                <a:solidFill>
                  <a:schemeClr val="tx1"/>
                </a:solidFill>
              </a:rPr>
              <a:t> + VILI (</a:t>
            </a:r>
            <a:r>
              <a:rPr lang="en-US" sz="1800" b="1" dirty="0">
                <a:solidFill>
                  <a:schemeClr val="tx1"/>
                </a:solidFill>
              </a:rPr>
              <a:t>LAV</a:t>
            </a:r>
            <a:r>
              <a:rPr lang="en-US" sz="1800" dirty="0">
                <a:solidFill>
                  <a:schemeClr val="tx1"/>
                </a:solidFill>
              </a:rPr>
              <a:t>): 0.15 mL 0.9% saline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Endotoxin</a:t>
            </a:r>
            <a:r>
              <a:rPr lang="en-US" sz="1800" dirty="0">
                <a:solidFill>
                  <a:schemeClr val="tx1"/>
                </a:solidFill>
              </a:rPr>
              <a:t> + VILI (</a:t>
            </a:r>
            <a:r>
              <a:rPr lang="en-US" sz="1800" b="1" dirty="0">
                <a:solidFill>
                  <a:schemeClr val="tx1"/>
                </a:solidFill>
              </a:rPr>
              <a:t>LPS</a:t>
            </a:r>
            <a:r>
              <a:rPr lang="en-US" sz="1800" dirty="0">
                <a:solidFill>
                  <a:schemeClr val="tx1"/>
                </a:solidFill>
              </a:rPr>
              <a:t>): 50 µg of LPS via IT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Hydrochloric Acid </a:t>
            </a:r>
            <a:r>
              <a:rPr lang="en-US" sz="1800" dirty="0">
                <a:solidFill>
                  <a:schemeClr val="tx1"/>
                </a:solidFill>
              </a:rPr>
              <a:t>+ VILI (HCL): 50 µL IT HCL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70751-5304-7443-BD4A-70D33741C078}"/>
              </a:ext>
            </a:extLst>
          </p:cNvPr>
          <p:cNvSpPr/>
          <p:nvPr/>
        </p:nvSpPr>
        <p:spPr>
          <a:xfrm>
            <a:off x="345202" y="4752270"/>
            <a:ext cx="2253768" cy="1141396"/>
          </a:xfrm>
          <a:prstGeom prst="rect">
            <a:avLst/>
          </a:prstGeom>
          <a:solidFill>
            <a:srgbClr val="D0EA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Intratracheal Instillation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875102-D7EC-B84F-832A-BE3BEC676949}"/>
              </a:ext>
            </a:extLst>
          </p:cNvPr>
          <p:cNvSpPr/>
          <p:nvPr/>
        </p:nvSpPr>
        <p:spPr>
          <a:xfrm>
            <a:off x="3264189" y="4752270"/>
            <a:ext cx="1975295" cy="1141396"/>
          </a:xfrm>
          <a:prstGeom prst="rect">
            <a:avLst/>
          </a:prstGeom>
          <a:solidFill>
            <a:srgbClr val="D0EA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VILI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(25 minutes)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DCDE-6855-544B-BFF3-859D5D891482}"/>
              </a:ext>
            </a:extLst>
          </p:cNvPr>
          <p:cNvCxnSpPr>
            <a:cxnSpLocks/>
          </p:cNvCxnSpPr>
          <p:nvPr/>
        </p:nvCxnSpPr>
        <p:spPr>
          <a:xfrm>
            <a:off x="372579" y="4116087"/>
            <a:ext cx="0" cy="572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B595F0-CA11-FB47-967D-71C97DD3992B}"/>
              </a:ext>
            </a:extLst>
          </p:cNvPr>
          <p:cNvSpPr txBox="1"/>
          <p:nvPr/>
        </p:nvSpPr>
        <p:spPr>
          <a:xfrm>
            <a:off x="268394" y="3686790"/>
            <a:ext cx="169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LPS or HCL</a:t>
            </a:r>
            <a:r>
              <a:rPr lang="en-US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1C5A76-75DF-7548-B1E7-2A20E6C3B239}"/>
              </a:ext>
            </a:extLst>
          </p:cNvPr>
          <p:cNvSpPr txBox="1"/>
          <p:nvPr/>
        </p:nvSpPr>
        <p:spPr>
          <a:xfrm>
            <a:off x="3172970" y="3685503"/>
            <a:ext cx="151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 Lavage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9FB88-EC15-BC46-ADF9-F0DC7AFA7A9C}"/>
              </a:ext>
            </a:extLst>
          </p:cNvPr>
          <p:cNvSpPr txBox="1"/>
          <p:nvPr/>
        </p:nvSpPr>
        <p:spPr>
          <a:xfrm>
            <a:off x="417892" y="4224489"/>
            <a:ext cx="179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48hrs prior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4959B-64B1-9B42-AC5C-D93351EE25E1}"/>
              </a:ext>
            </a:extLst>
          </p:cNvPr>
          <p:cNvSpPr txBox="1"/>
          <p:nvPr/>
        </p:nvSpPr>
        <p:spPr>
          <a:xfrm>
            <a:off x="3326514" y="4182053"/>
            <a:ext cx="257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Ventilation Start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E73D9E1C-26B3-1249-9292-63BDAE397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937" y="3381702"/>
            <a:ext cx="6172486" cy="3070084"/>
          </a:xfrm>
          <a:prstGeom prst="rect">
            <a:avLst/>
          </a:prstGeom>
        </p:spPr>
      </p:pic>
      <p:sp>
        <p:nvSpPr>
          <p:cNvPr id="30" name="Down Arrow 29">
            <a:extLst>
              <a:ext uri="{FF2B5EF4-FFF2-40B4-BE49-F238E27FC236}">
                <a16:creationId xmlns:a16="http://schemas.microsoft.com/office/drawing/2014/main" id="{1A54185C-967A-2A43-B245-94FE13F8ED56}"/>
              </a:ext>
            </a:extLst>
          </p:cNvPr>
          <p:cNvSpPr/>
          <p:nvPr/>
        </p:nvSpPr>
        <p:spPr>
          <a:xfrm rot="16200000">
            <a:off x="2700747" y="5013433"/>
            <a:ext cx="461665" cy="61906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2EF61C-A35A-8849-BB3A-20E8C01656CF}"/>
              </a:ext>
            </a:extLst>
          </p:cNvPr>
          <p:cNvCxnSpPr>
            <a:cxnSpLocks/>
          </p:cNvCxnSpPr>
          <p:nvPr/>
        </p:nvCxnSpPr>
        <p:spPr>
          <a:xfrm>
            <a:off x="3284509" y="4136407"/>
            <a:ext cx="0" cy="572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>
            <a:extLst>
              <a:ext uri="{FF2B5EF4-FFF2-40B4-BE49-F238E27FC236}">
                <a16:creationId xmlns:a16="http://schemas.microsoft.com/office/drawing/2014/main" id="{058B1A14-3F04-074A-8D1D-029607C8DB28}"/>
              </a:ext>
            </a:extLst>
          </p:cNvPr>
          <p:cNvSpPr/>
          <p:nvPr/>
        </p:nvSpPr>
        <p:spPr>
          <a:xfrm rot="16200000">
            <a:off x="5333378" y="5013433"/>
            <a:ext cx="461665" cy="61906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1AE48B-5EA9-FE48-ADED-17689DF9C16D}"/>
              </a:ext>
            </a:extLst>
          </p:cNvPr>
          <p:cNvSpPr/>
          <p:nvPr/>
        </p:nvSpPr>
        <p:spPr>
          <a:xfrm>
            <a:off x="10296832" y="6451786"/>
            <a:ext cx="1640244" cy="14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C6397E8-5BC4-3C4A-A3FB-014DD8B45CA2}"/>
              </a:ext>
            </a:extLst>
          </p:cNvPr>
          <p:cNvSpPr txBox="1">
            <a:spLocks/>
          </p:cNvSpPr>
          <p:nvPr/>
        </p:nvSpPr>
        <p:spPr>
          <a:xfrm>
            <a:off x="6457836" y="1665383"/>
            <a:ext cx="5479240" cy="1141396"/>
          </a:xfrm>
          <a:prstGeom prst="rect">
            <a:avLst/>
          </a:prstGeom>
        </p:spPr>
        <p:txBody>
          <a:bodyPr numCol="1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49713A-B28E-5144-8308-32D8E3E9B79B}"/>
              </a:ext>
            </a:extLst>
          </p:cNvPr>
          <p:cNvSpPr txBox="1"/>
          <p:nvPr/>
        </p:nvSpPr>
        <p:spPr>
          <a:xfrm>
            <a:off x="6318422" y="1807151"/>
            <a:ext cx="5009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VILI is 25 minutes ventilation at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Plateau Pressure = 37.5 cmH2O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End Expiratory Pressure (PEEP) = 0 cmH</a:t>
            </a:r>
            <a:r>
              <a:rPr lang="en-US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89868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620440"/>
            <a:ext cx="3752192" cy="1325563"/>
          </a:xfrm>
        </p:spPr>
        <p:txBody>
          <a:bodyPr/>
          <a:lstStyle/>
          <a:p>
            <a:r>
              <a:rPr lang="en-US" sz="4000" dirty="0"/>
              <a:t>Control PEEP Ladder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6" y="2128346"/>
            <a:ext cx="3752193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Elastance = lung stiffness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Increasing pressure: strain stiffening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difference between ascending and descending ladders (hysteresis)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76A6B-6630-F04A-A3D3-527E793D1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55" y="348342"/>
            <a:ext cx="7373059" cy="56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 txBox="1">
            <a:spLocks/>
          </p:cNvSpPr>
          <p:nvPr/>
        </p:nvSpPr>
        <p:spPr>
          <a:xfrm>
            <a:off x="504497" y="620440"/>
            <a:ext cx="3471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Lavage             vs. Control</a:t>
            </a:r>
            <a:endParaRPr lang="en-US" sz="40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2128346"/>
            <a:ext cx="3471440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LAV much stiffer than CTL on ascending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LAV recruits at high PEEP: smaller difference on descending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Progressive derecruitment (stiffening) at lower PEEPs on descending ladder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C7B3-E5A3-9F45-A048-B770ED97C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55" y="348341"/>
            <a:ext cx="7373059" cy="56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620440"/>
            <a:ext cx="3471440" cy="1325563"/>
          </a:xfrm>
        </p:spPr>
        <p:txBody>
          <a:bodyPr/>
          <a:lstStyle/>
          <a:p>
            <a:r>
              <a:rPr lang="en-US" sz="3200" dirty="0"/>
              <a:t>Lavage Ascending vs. Descending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2128346"/>
            <a:ext cx="3471440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 lungs much less stiff on descending ladder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High recruitability in this surfactant washout injury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323AC-A73F-5E41-96B9-B79C4A398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5" y="348341"/>
            <a:ext cx="7373059" cy="56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620440"/>
            <a:ext cx="3471440" cy="1325563"/>
          </a:xfrm>
        </p:spPr>
        <p:txBody>
          <a:bodyPr/>
          <a:lstStyle/>
          <a:p>
            <a:r>
              <a:rPr lang="en-US" sz="4000" dirty="0"/>
              <a:t>Lavage vs. LPS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2128346"/>
            <a:ext cx="3471440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 much stiffer than LPS on ascending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 recruits at high PEEP: lower elastance on descending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Recruitment shown in lung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81FDD-4277-9A4A-AFE1-A4B04049D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5" y="348341"/>
            <a:ext cx="7373061" cy="5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9A90BB-CEAD-D241-9088-5BAFF01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620440"/>
            <a:ext cx="3471440" cy="116106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Morphometry: Alveolar Collapse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6E8E10-9551-E149-91F2-16076349FFDF}"/>
              </a:ext>
            </a:extLst>
          </p:cNvPr>
          <p:cNvSpPr txBox="1">
            <a:spLocks/>
          </p:cNvSpPr>
          <p:nvPr/>
        </p:nvSpPr>
        <p:spPr>
          <a:xfrm>
            <a:off x="504497" y="2293387"/>
            <a:ext cx="4761186" cy="37837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LAV: Progressive decrease in collapsed septal tissue 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LPS: No change in collapsed septal tissue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>
                <a:solidFill>
                  <a:schemeClr val="tx1"/>
                </a:solidFill>
              </a:rPr>
              <a:t>LAV is more recruitable than LPS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BB1498D-1EAF-4049-9090-E8CB841D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46" y="1147772"/>
            <a:ext cx="5685155" cy="4792718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A048B7-D7B3-894E-B888-DB4585395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95" y="190210"/>
            <a:ext cx="791029" cy="9575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911B66-6481-2043-863C-B564B5B1C4B3}"/>
              </a:ext>
            </a:extLst>
          </p:cNvPr>
          <p:cNvSpPr/>
          <p:nvPr/>
        </p:nvSpPr>
        <p:spPr>
          <a:xfrm>
            <a:off x="6723473" y="1200971"/>
            <a:ext cx="461670" cy="4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7DAB46C0E79438468CD26139C8934" ma:contentTypeVersion="16" ma:contentTypeDescription="Create a new document." ma:contentTypeScope="" ma:versionID="7966e7bbf0fba6760b8b3a5dbe18381c">
  <xsd:schema xmlns:xsd="http://www.w3.org/2001/XMLSchema" xmlns:xs="http://www.w3.org/2001/XMLSchema" xmlns:p="http://schemas.microsoft.com/office/2006/metadata/properties" xmlns:ns1="http://schemas.microsoft.com/sharepoint/v3" xmlns:ns3="9597687f-22d3-4376-b94b-3a5d7ab951e3" xmlns:ns4="50398262-decc-424d-a8cb-504f8edcdf12" targetNamespace="http://schemas.microsoft.com/office/2006/metadata/properties" ma:root="true" ma:fieldsID="7edd7d79e6a49bf99b04077337e43192" ns1:_="" ns3:_="" ns4:_="">
    <xsd:import namespace="http://schemas.microsoft.com/sharepoint/v3"/>
    <xsd:import namespace="9597687f-22d3-4376-b94b-3a5d7ab951e3"/>
    <xsd:import namespace="50398262-decc-424d-a8cb-504f8edcdf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7687f-22d3-4376-b94b-3a5d7ab951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8262-decc-424d-a8cb-504f8edc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84388-D1A2-4879-912A-49A5C0420DBF}">
  <ds:schemaRefs>
    <ds:schemaRef ds:uri="http://www.w3.org/XML/1998/namespace"/>
    <ds:schemaRef ds:uri="http://purl.org/dc/elements/1.1/"/>
    <ds:schemaRef ds:uri="9597687f-22d3-4376-b94b-3a5d7ab951e3"/>
    <ds:schemaRef ds:uri="50398262-decc-424d-a8cb-504f8edcdf12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F06D7E-962A-48CF-A97B-5FF217CC8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97687f-22d3-4376-b94b-3a5d7ab951e3"/>
    <ds:schemaRef ds:uri="50398262-decc-424d-a8cb-504f8edcd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07031-4848-4713-A962-7AFD1E21E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10940</TotalTime>
  <Words>1005</Words>
  <Application>Microsoft Office PowerPoint</Application>
  <PresentationFormat>Widescreen</PresentationFormat>
  <Paragraphs>181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Optimizing Lung Protective Ventilation to Improve ARDS Outcomes</vt:lpstr>
      <vt:lpstr>VILI: A positive feedback mechanism</vt:lpstr>
      <vt:lpstr>Optimizing Ventilation</vt:lpstr>
      <vt:lpstr>Experimental Design </vt:lpstr>
      <vt:lpstr>Control PEEP Ladder</vt:lpstr>
      <vt:lpstr>PowerPoint Presentation</vt:lpstr>
      <vt:lpstr>Lavage Ascending vs. Descending</vt:lpstr>
      <vt:lpstr>Lavage vs. LPS</vt:lpstr>
      <vt:lpstr>Morphometry: Alveolar Collapse</vt:lpstr>
      <vt:lpstr>Lavage vs. LPS</vt:lpstr>
      <vt:lpstr>Lavage Characterized by Stiffer Open Lung</vt:lpstr>
      <vt:lpstr>Lavage Characterized by Stiffer Open Lung</vt:lpstr>
      <vt:lpstr>Modeling: The Training Dataset </vt:lpstr>
      <vt:lpstr>Modeling: The Evaluation Dataset </vt:lpstr>
      <vt:lpstr>The Model</vt:lpstr>
      <vt:lpstr>The Model: Tissue Elastance</vt:lpstr>
      <vt:lpstr>The Model: Recruitment &amp;  Derecruitment</vt:lpstr>
      <vt:lpstr>Predictive Accuracy: Injury Type</vt:lpstr>
      <vt:lpstr>Model Predictive Accuracy:  Ventilation Type</vt:lpstr>
      <vt:lpstr>Predicted Optimal PEEP</vt:lpstr>
      <vt:lpstr>Next Steps</vt:lpstr>
      <vt:lpstr>Ventilator Dyssynchrony</vt:lpstr>
      <vt:lpstr>Ventilator Dyssynchrony </vt:lpstr>
      <vt:lpstr>Questions: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 Smith</dc:creator>
  <cp:lastModifiedBy>Bradford Smith</cp:lastModifiedBy>
  <cp:revision>50</cp:revision>
  <dcterms:created xsi:type="dcterms:W3CDTF">2022-05-23T23:04:05Z</dcterms:created>
  <dcterms:modified xsi:type="dcterms:W3CDTF">2022-06-12T21:32:04Z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0x010100BF17DAB46C0E79438468CD26139C8934</vt:lpwstr>
  </property>
</Properties>
</file>