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4"/>
  </p:sldMasterIdLst>
  <p:notesMasterIdLst>
    <p:notesMasterId r:id="rId22"/>
  </p:notesMasterIdLst>
  <p:sldIdLst>
    <p:sldId id="526" r:id="rId5"/>
    <p:sldId id="546" r:id="rId6"/>
    <p:sldId id="549" r:id="rId7"/>
    <p:sldId id="547" r:id="rId8"/>
    <p:sldId id="550" r:id="rId9"/>
    <p:sldId id="551" r:id="rId10"/>
    <p:sldId id="552" r:id="rId11"/>
    <p:sldId id="558" r:id="rId12"/>
    <p:sldId id="555" r:id="rId13"/>
    <p:sldId id="553" r:id="rId14"/>
    <p:sldId id="554" r:id="rId15"/>
    <p:sldId id="561" r:id="rId16"/>
    <p:sldId id="556" r:id="rId17"/>
    <p:sldId id="557" r:id="rId18"/>
    <p:sldId id="559" r:id="rId19"/>
    <p:sldId id="560" r:id="rId20"/>
    <p:sldId id="54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ripcsak, George M." initials="HGM" lastIdx="2" clrIdx="0">
    <p:extLst>
      <p:ext uri="{19B8F6BF-5375-455C-9EA6-DF929625EA0E}">
        <p15:presenceInfo xmlns:p15="http://schemas.microsoft.com/office/powerpoint/2012/main" userId="S::gh13@cumc.columbia.edu::0060e819-26f3-4845-9438-98d038ab3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7674"/>
    <a:srgbClr val="D89290"/>
    <a:srgbClr val="CB7E25"/>
    <a:srgbClr val="008C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7" autoAdjust="0"/>
    <p:restoredTop sz="89819" autoAdjust="0"/>
  </p:normalViewPr>
  <p:slideViewPr>
    <p:cSldViewPr snapToGrid="0" snapToObjects="1" showGuides="1">
      <p:cViewPr varScale="1">
        <p:scale>
          <a:sx n="160" d="100"/>
          <a:sy n="160" d="100"/>
        </p:scale>
        <p:origin x="176" y="280"/>
      </p:cViewPr>
      <p:guideLst>
        <p:guide orient="horz" pos="19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5-28T11:02:26.005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5-28T11:17:25.064" idx="2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1955-9C68-4B01-8B59-D00714C61901}" type="datetimeFigureOut">
              <a:rPr lang="en-US" smtClean="0"/>
              <a:t>6/2/22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8DA9-255D-4021-9152-50E7A9D6F4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8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E53586-AF63-4E26-A479-46F50E2ED26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8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75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979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4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9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3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152400"/>
            <a:ext cx="7543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0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1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74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178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133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5676900"/>
            <a:ext cx="9144000" cy="11811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3200" y="2130425"/>
            <a:ext cx="6400800" cy="1755775"/>
          </a:xfrm>
        </p:spPr>
        <p:txBody>
          <a:bodyPr>
            <a:noAutofit/>
          </a:bodyPr>
          <a:lstStyle/>
          <a:p>
            <a:pPr lvl="0"/>
            <a:r>
              <a:rPr lang="en-US" sz="2800" dirty="0"/>
              <a:t>Data assimilation on mechanistic models of glucose metabolism predicts glycemic states in adolescents following bariatric surgery</a:t>
            </a:r>
            <a:endParaRPr lang="en-US" sz="2800" dirty="0">
              <a:solidFill>
                <a:srgbClr val="0099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76300" y="4203700"/>
            <a:ext cx="7378700" cy="14351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Lauren R. Richter, Benjamin I. Albert, Linying Zhang, Anna Ostropolets, Jeffrey L. Zitsman, Ilene Fennoy, David J. Albers, George Hripcsak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Columbia University, University of Colorado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93850" y="167530"/>
            <a:ext cx="438508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  <a:t>Biomedical Informatics</a:t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charset="0"/>
              </a:rPr>
            </a:br>
            <a:r>
              <a:rPr lang="en-US" sz="2400" dirty="0">
                <a:solidFill>
                  <a:srgbClr val="000066"/>
                </a:solidFill>
              </a:rPr>
              <a:t>discovery and impact</a:t>
            </a:r>
          </a:p>
        </p:txBody>
      </p:sp>
      <p:pic>
        <p:nvPicPr>
          <p:cNvPr id="62472" name="Picture 8" descr="C:\USERS\HRIPCSA\APPDATA\LOCAL\TEMP\wzf828\CUMC_Signatures\CUMC\tiff\CUMC_2C_V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620" y="5936661"/>
            <a:ext cx="3383280" cy="63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473" name="Picture 9" descr="Z:\Documents\Admin\Web and News\logo-nyp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69742" y="6122674"/>
            <a:ext cx="2273300" cy="28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407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E207F6F-E9BE-5A14-EFD8-14FF16DC7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E4D7A2-2774-9DEA-F708-A5D598230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of these 6–18 months post-operatively</a:t>
            </a:r>
          </a:p>
          <a:p>
            <a:pPr lvl="1"/>
            <a:r>
              <a:rPr lang="en-US" dirty="0"/>
              <a:t>&gt; 2 elevated HbA1c values</a:t>
            </a:r>
          </a:p>
          <a:p>
            <a:pPr lvl="1"/>
            <a:r>
              <a:rPr lang="en-US" dirty="0"/>
              <a:t>post-operative OGTT G0 &gt; 100 mg/dL</a:t>
            </a:r>
          </a:p>
          <a:p>
            <a:pPr lvl="1"/>
            <a:r>
              <a:rPr lang="en-US" dirty="0"/>
              <a:t>post-operative OGTT G120 &gt; 140 mg/dL</a:t>
            </a:r>
          </a:p>
          <a:p>
            <a:pPr lvl="1"/>
            <a:r>
              <a:rPr lang="en-US" dirty="0"/>
              <a:t>anti-diabetic drug use (including metformin)</a:t>
            </a:r>
          </a:p>
          <a:p>
            <a:pPr lvl="1"/>
            <a:r>
              <a:rPr lang="en-US" dirty="0"/>
              <a:t>presence of diagnosis codes for T2DM or abnormal glucose metabolism in &gt; 25% of encounters in the post-op window</a:t>
            </a:r>
          </a:p>
        </p:txBody>
      </p:sp>
    </p:spTree>
    <p:extLst>
      <p:ext uri="{BB962C8B-B14F-4D97-AF65-F5344CB8AC3E}">
        <p14:creationId xmlns:p14="http://schemas.microsoft.com/office/powerpoint/2010/main" val="4196706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108A5-4C7E-A99F-AD3F-07C9A510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481C4-88C7-ADE8-2D3A-B6EF9FB05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Regularized logistic regression</a:t>
            </a:r>
          </a:p>
          <a:p>
            <a:pPr lvl="1"/>
            <a:r>
              <a:rPr lang="en-US" dirty="0"/>
              <a:t>L1 vs L2</a:t>
            </a:r>
          </a:p>
          <a:p>
            <a:pPr lvl="1"/>
            <a:r>
              <a:rPr lang="en-US" dirty="0"/>
              <a:t>Lambda regularization constant</a:t>
            </a:r>
          </a:p>
          <a:p>
            <a:pPr lvl="1"/>
            <a:r>
              <a:rPr lang="en-US" dirty="0"/>
              <a:t>Learning rate</a:t>
            </a:r>
          </a:p>
          <a:p>
            <a:pPr lvl="1"/>
            <a:r>
              <a:rPr lang="en-US" dirty="0"/>
              <a:t>Maximum iterations</a:t>
            </a:r>
          </a:p>
          <a:p>
            <a:r>
              <a:rPr lang="en-US" dirty="0"/>
              <a:t>Stochastic gradient descent with adaptive learning rate, and used balanced class weight</a:t>
            </a:r>
          </a:p>
          <a:p>
            <a:r>
              <a:rPr lang="en-US" dirty="0"/>
              <a:t>Measured ROC AUC and average precision</a:t>
            </a:r>
          </a:p>
        </p:txBody>
      </p:sp>
    </p:spTree>
    <p:extLst>
      <p:ext uri="{BB962C8B-B14F-4D97-AF65-F5344CB8AC3E}">
        <p14:creationId xmlns:p14="http://schemas.microsoft.com/office/powerpoint/2010/main" val="2136527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DAE07-022D-D8B1-6D8E-EFE465589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3AA22-D06B-73CB-C5F9-F6E6B25D7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 of 396 adolescents who underwent bariatric surgery, 248 of those had pre-operative OGTTs. </a:t>
            </a:r>
            <a:r>
              <a:rPr lang="en-US"/>
              <a:t>Of 202 patients without any missing values in their pre-operative OGTT glucose and insulin measurements, 176 had follow-up within the appropriate time window and were further analyzed. </a:t>
            </a:r>
          </a:p>
        </p:txBody>
      </p:sp>
    </p:spTree>
    <p:extLst>
      <p:ext uri="{BB962C8B-B14F-4D97-AF65-F5344CB8AC3E}">
        <p14:creationId xmlns:p14="http://schemas.microsoft.com/office/powerpoint/2010/main" val="1051350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AD6878F-784C-3115-26A5-0C31CC445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Insulin parameters NGM vs IGM</a:t>
            </a:r>
            <a:br>
              <a:rPr lang="en-US" dirty="0"/>
            </a:br>
            <a:r>
              <a:rPr lang="en-US" sz="3100" dirty="0"/>
              <a:t>They differ in expected direction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4D918CC-0507-50D2-F5D4-82318CC32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619" y="1545535"/>
            <a:ext cx="6163960" cy="188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A258801-3104-8FC4-4EF9-A78466727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499589"/>
              </p:ext>
            </p:extLst>
          </p:nvPr>
        </p:nvGraphicFramePr>
        <p:xfrm>
          <a:off x="159027" y="2194559"/>
          <a:ext cx="8651018" cy="3601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3603">
                  <a:extLst>
                    <a:ext uri="{9D8B030D-6E8A-4147-A177-3AD203B41FA5}">
                      <a16:colId xmlns:a16="http://schemas.microsoft.com/office/drawing/2014/main" val="1333422010"/>
                    </a:ext>
                  </a:extLst>
                </a:gridCol>
                <a:gridCol w="2567548">
                  <a:extLst>
                    <a:ext uri="{9D8B030D-6E8A-4147-A177-3AD203B41FA5}">
                      <a16:colId xmlns:a16="http://schemas.microsoft.com/office/drawing/2014/main" val="3872741996"/>
                    </a:ext>
                  </a:extLst>
                </a:gridCol>
                <a:gridCol w="2641568">
                  <a:extLst>
                    <a:ext uri="{9D8B030D-6E8A-4147-A177-3AD203B41FA5}">
                      <a16:colId xmlns:a16="http://schemas.microsoft.com/office/drawing/2014/main" val="197356839"/>
                    </a:ext>
                  </a:extLst>
                </a:gridCol>
                <a:gridCol w="1048299">
                  <a:extLst>
                    <a:ext uri="{9D8B030D-6E8A-4147-A177-3AD203B41FA5}">
                      <a16:colId xmlns:a16="http://schemas.microsoft.com/office/drawing/2014/main" val="555003139"/>
                    </a:ext>
                  </a:extLst>
                </a:gridCol>
              </a:tblGrid>
              <a:tr h="17308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Variable Name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Post-operative NGM</a:t>
                      </a: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n = 120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Post-operative IGM</a:t>
                      </a:r>
                    </a:p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n = 56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126584"/>
                  </a:ext>
                </a:extLst>
              </a:tr>
              <a:tr h="62371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S</a:t>
                      </a:r>
                      <a:r>
                        <a:rPr lang="en-US" sz="2000" baseline="-25000">
                          <a:effectLst/>
                        </a:rPr>
                        <a:t>I</a:t>
                      </a:r>
                      <a:r>
                        <a:rPr lang="en-US" sz="2000">
                          <a:effectLst/>
                        </a:rPr>
                        <a:t> (+ insulin)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0.356 (0.284, 0.420)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0.155 (0.129, 0.178)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0.0000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71447"/>
                  </a:ext>
                </a:extLst>
              </a:tr>
              <a:tr h="62371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  <a:sym typeface="Symbol" pitchFamily="2" charset="2"/>
                        </a:rPr>
                        <a:t></a:t>
                      </a:r>
                      <a:r>
                        <a:rPr lang="en-US" sz="2000" dirty="0">
                          <a:effectLst/>
                        </a:rPr>
                        <a:t>*S</a:t>
                      </a:r>
                      <a:r>
                        <a:rPr lang="en-US" sz="2000" baseline="-25000" dirty="0">
                          <a:effectLst/>
                        </a:rPr>
                        <a:t>I</a:t>
                      </a:r>
                      <a:r>
                        <a:rPr lang="en-US" sz="2000" dirty="0">
                          <a:effectLst/>
                        </a:rPr>
                        <a:t> (+ insulin)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0.908 (0.763, 1.510)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0.255 (0.146, 0.547)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0.0000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1851102"/>
                  </a:ext>
                </a:extLst>
              </a:tr>
              <a:tr h="62371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</a:t>
                      </a: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(+ insulin)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3.424 (2.627, 4.630)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1.596 (1.195, 3.169)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0.0003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782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684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C646A-4D08-73CF-C6FE-3EFF91B5D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152399"/>
            <a:ext cx="7543800" cy="1294737"/>
          </a:xfrm>
        </p:spPr>
        <p:txBody>
          <a:bodyPr>
            <a:normAutofit fontScale="90000"/>
          </a:bodyPr>
          <a:lstStyle/>
          <a:p>
            <a:r>
              <a:rPr lang="en-US" dirty="0"/>
              <a:t>Model performance (ROC; MAP similar)</a:t>
            </a:r>
            <a:br>
              <a:rPr lang="en-US" dirty="0"/>
            </a:br>
            <a:r>
              <a:rPr lang="en-US" sz="2800" dirty="0"/>
              <a:t>Adding DA (but not HOMA-IR) produces the best model</a:t>
            </a:r>
            <a:br>
              <a:rPr lang="en-US" sz="2800" dirty="0"/>
            </a:br>
            <a:r>
              <a:rPr lang="en-US" sz="2800" dirty="0"/>
              <a:t>DA without insulin can surpass insulin without DA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490E8C9-084D-8513-CE72-BD8CA88B5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55504"/>
              </p:ext>
            </p:extLst>
          </p:nvPr>
        </p:nvGraphicFramePr>
        <p:xfrm>
          <a:off x="206734" y="1518906"/>
          <a:ext cx="8730531" cy="5186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852">
                  <a:extLst>
                    <a:ext uri="{9D8B030D-6E8A-4147-A177-3AD203B41FA5}">
                      <a16:colId xmlns:a16="http://schemas.microsoft.com/office/drawing/2014/main" val="465104531"/>
                    </a:ext>
                  </a:extLst>
                </a:gridCol>
                <a:gridCol w="1769471">
                  <a:extLst>
                    <a:ext uri="{9D8B030D-6E8A-4147-A177-3AD203B41FA5}">
                      <a16:colId xmlns:a16="http://schemas.microsoft.com/office/drawing/2014/main" val="3199778614"/>
                    </a:ext>
                  </a:extLst>
                </a:gridCol>
                <a:gridCol w="1753296">
                  <a:extLst>
                    <a:ext uri="{9D8B030D-6E8A-4147-A177-3AD203B41FA5}">
                      <a16:colId xmlns:a16="http://schemas.microsoft.com/office/drawing/2014/main" val="2559310181"/>
                    </a:ext>
                  </a:extLst>
                </a:gridCol>
                <a:gridCol w="1860237">
                  <a:extLst>
                    <a:ext uri="{9D8B030D-6E8A-4147-A177-3AD203B41FA5}">
                      <a16:colId xmlns:a16="http://schemas.microsoft.com/office/drawing/2014/main" val="3067650342"/>
                    </a:ext>
                  </a:extLst>
                </a:gridCol>
                <a:gridCol w="1941116">
                  <a:extLst>
                    <a:ext uri="{9D8B030D-6E8A-4147-A177-3AD203B41FA5}">
                      <a16:colId xmlns:a16="http://schemas.microsoft.com/office/drawing/2014/main" val="1929129377"/>
                    </a:ext>
                  </a:extLst>
                </a:gridCol>
                <a:gridCol w="970559">
                  <a:extLst>
                    <a:ext uri="{9D8B030D-6E8A-4147-A177-3AD203B41FA5}">
                      <a16:colId xmlns:a16="http://schemas.microsoft.com/office/drawing/2014/main" val="1018662958"/>
                    </a:ext>
                  </a:extLst>
                </a:gridCol>
              </a:tblGrid>
              <a:tr h="776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Model 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ROC AUC Mean (95% CI)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Model 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ROC AUC Mean (95% CI)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p-value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4991236"/>
                  </a:ext>
                </a:extLst>
              </a:tr>
              <a:tr h="776781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a1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Clinical Vars + </a:t>
                      </a:r>
                      <a:r>
                        <a:rPr lang="en-US" sz="2000">
                          <a:effectLst/>
                          <a:sym typeface="Symbol" pitchFamily="2" charset="2"/>
                        </a:rPr>
                        <a:t></a:t>
                      </a:r>
                      <a:r>
                        <a:rPr lang="en-US" sz="2000">
                          <a:effectLst/>
                        </a:rPr>
                        <a:t>*S</a:t>
                      </a:r>
                      <a:r>
                        <a:rPr lang="en-US" sz="2000" baseline="-25000">
                          <a:effectLst/>
                        </a:rPr>
                        <a:t>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0.7700 (0.7665, 0.7734)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Clinical Vars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0.7655 (0.7622, 0.7689)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0.0728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0888371"/>
                  </a:ext>
                </a:extLst>
              </a:tr>
              <a:tr h="776781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a2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Clinical Vars + HOMA-IR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0.7659 (0.7625, 0.7692)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Clinical Vars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0.7655 (0.7622, 0.7689)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0.8942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004038"/>
                  </a:ext>
                </a:extLst>
              </a:tr>
              <a:tr h="1165171">
                <a:tc>
                  <a:txBody>
                    <a:bodyPr/>
                    <a:lstStyle/>
                    <a:p>
                      <a:pPr marL="0" marR="0"/>
                      <a:r>
                        <a:rPr lang="en-US" sz="2000" dirty="0">
                          <a:effectLst/>
                        </a:rPr>
                        <a:t>b1</a:t>
                      </a:r>
                      <a:endParaRPr lang="en-US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OGTT Glucose + Insulin + </a:t>
                      </a:r>
                      <a:r>
                        <a:rPr lang="en-US" sz="2000">
                          <a:effectLst/>
                          <a:sym typeface="Symbol" pitchFamily="2" charset="2"/>
                        </a:rPr>
                        <a:t></a:t>
                      </a:r>
                      <a:r>
                        <a:rPr lang="en-US" sz="2000">
                          <a:effectLst/>
                        </a:rPr>
                        <a:t> + S</a:t>
                      </a:r>
                      <a:r>
                        <a:rPr lang="en-US" sz="2000" baseline="-25000">
                          <a:effectLst/>
                        </a:rPr>
                        <a:t>I</a:t>
                      </a:r>
                      <a:r>
                        <a:rPr lang="en-US" sz="2000">
                          <a:effectLst/>
                        </a:rPr>
                        <a:t> + </a:t>
                      </a:r>
                      <a:r>
                        <a:rPr lang="en-US" sz="2000">
                          <a:effectLst/>
                          <a:sym typeface="Symbol" pitchFamily="2" charset="2"/>
                        </a:rPr>
                        <a:t></a:t>
                      </a:r>
                      <a:r>
                        <a:rPr lang="en-US" sz="2000">
                          <a:effectLst/>
                        </a:rPr>
                        <a:t>*S</a:t>
                      </a:r>
                      <a:r>
                        <a:rPr lang="en-US" sz="2000" baseline="-25000">
                          <a:effectLst/>
                        </a:rPr>
                        <a:t>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0.7463 (0.743, 0.7496)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OGTT Glucose + Insulin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0.7337 (0.7303, 0.7371)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0.0000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2339212"/>
                  </a:ext>
                </a:extLst>
              </a:tr>
              <a:tr h="896055">
                <a:tc>
                  <a:txBody>
                    <a:bodyPr/>
                    <a:lstStyle/>
                    <a:p>
                      <a:pPr marL="0" marR="0"/>
                      <a:r>
                        <a:rPr lang="en-US" sz="2000" dirty="0">
                          <a:effectLst/>
                        </a:rPr>
                        <a:t>b2</a:t>
                      </a:r>
                      <a:endParaRPr lang="en-US" sz="20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u="sng">
                          <a:effectLst/>
                          <a:sym typeface="Symbol" pitchFamily="2" charset="2"/>
                        </a:rPr>
                        <a:t></a:t>
                      </a:r>
                      <a:r>
                        <a:rPr lang="en-US" sz="2000" u="sng">
                          <a:effectLst/>
                        </a:rPr>
                        <a:t>*S</a:t>
                      </a:r>
                      <a:r>
                        <a:rPr lang="en-US" sz="2000" u="sng" baseline="-25000">
                          <a:effectLst/>
                        </a:rPr>
                        <a:t>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0.7380 (0.7346, 0.7415)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OGTT Glucose + Insulin + HOMA-IR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0.7317 (0.7283, 0.7350)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0.0089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808281"/>
                  </a:ext>
                </a:extLst>
              </a:tr>
              <a:tr h="776781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b3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Clinical Vars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0.7655 (0.7622, 0.7689)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Clinical Vars –I + </a:t>
                      </a:r>
                      <a:r>
                        <a:rPr lang="en-US" sz="2000" u="sng" dirty="0">
                          <a:effectLst/>
                          <a:sym typeface="Symbol" pitchFamily="2" charset="2"/>
                        </a:rPr>
                        <a:t></a:t>
                      </a:r>
                      <a:r>
                        <a:rPr lang="en-US" sz="2000" u="sng" dirty="0">
                          <a:effectLst/>
                        </a:rPr>
                        <a:t>*S</a:t>
                      </a:r>
                      <a:r>
                        <a:rPr lang="en-US" sz="2000" u="sng" baseline="-25000" dirty="0">
                          <a:effectLst/>
                        </a:rPr>
                        <a:t>I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>
                          <a:effectLst/>
                        </a:rPr>
                        <a:t>0.7511 (0.7475, 0.7547)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0.0000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2976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41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0F4E47-BCB0-F622-BE5A-9CDCFA8C9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613" y="228600"/>
            <a:ext cx="6400800" cy="6400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D1548F-FE62-9D5C-0C84-719796F7C7AE}"/>
              </a:ext>
            </a:extLst>
          </p:cNvPr>
          <p:cNvSpPr txBox="1"/>
          <p:nvPr/>
        </p:nvSpPr>
        <p:spPr>
          <a:xfrm>
            <a:off x="214684" y="421419"/>
            <a:ext cx="30214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Maximal insulin secretion capacity, </a:t>
            </a:r>
            <a:r>
              <a:rPr lang="en-US" dirty="0">
                <a:sym typeface="Symbol" pitchFamily="2" charset="2"/>
              </a:rPr>
              <a:t></a:t>
            </a:r>
          </a:p>
          <a:p>
            <a:endParaRPr lang="en-US" dirty="0">
              <a:sym typeface="Symbol" pitchFamily="2" charset="2"/>
            </a:endParaRPr>
          </a:p>
          <a:p>
            <a:r>
              <a:rPr lang="en-US" dirty="0">
                <a:sym typeface="Symbol" pitchFamily="2" charset="2"/>
              </a:rPr>
              <a:t>   versus</a:t>
            </a:r>
          </a:p>
          <a:p>
            <a:endParaRPr lang="en-US" dirty="0"/>
          </a:p>
          <a:p>
            <a:r>
              <a:rPr lang="en-US" dirty="0"/>
              <a:t>Insulin sensitivity, S</a:t>
            </a:r>
            <a:r>
              <a:rPr lang="en-US" baseline="-250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553907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E375A1-C136-79E8-EFFB-45D637102CFE}"/>
              </a:ext>
            </a:extLst>
          </p:cNvPr>
          <p:cNvSpPr txBox="1"/>
          <p:nvPr/>
        </p:nvSpPr>
        <p:spPr>
          <a:xfrm>
            <a:off x="214684" y="421419"/>
            <a:ext cx="30214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HOMA-IR</a:t>
            </a:r>
          </a:p>
          <a:p>
            <a:endParaRPr lang="en-US" dirty="0"/>
          </a:p>
          <a:p>
            <a:r>
              <a:rPr lang="en-US" dirty="0"/>
              <a:t>  versus</a:t>
            </a:r>
          </a:p>
          <a:p>
            <a:endParaRPr lang="en-US" dirty="0"/>
          </a:p>
          <a:p>
            <a:r>
              <a:rPr lang="en-US" dirty="0">
                <a:sym typeface="Symbol" pitchFamily="2" charset="2"/>
              </a:rPr>
              <a:t> ・</a:t>
            </a:r>
            <a:r>
              <a:rPr lang="en-US" dirty="0"/>
              <a:t>S</a:t>
            </a:r>
            <a:r>
              <a:rPr lang="en-US" baseline="-25000" dirty="0"/>
              <a:t>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6E681D-2808-B11F-49A9-B07D5D196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659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379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009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Data assimilation estimates can add clinical information that improves prediction</a:t>
            </a:r>
          </a:p>
          <a:p>
            <a:r>
              <a:rPr lang="en-US" dirty="0"/>
              <a:t>Data assimilation estimates can infer missing information encoded in insulin measurements</a:t>
            </a:r>
          </a:p>
          <a:p>
            <a:r>
              <a:rPr lang="en-US" dirty="0"/>
              <a:t>The mechanistic models were validated using clinical data</a:t>
            </a:r>
          </a:p>
          <a:p>
            <a:r>
              <a:rPr lang="en-US" dirty="0"/>
              <a:t>Uncertainty of DA estimates results in reduced performance in logistic regression</a:t>
            </a:r>
          </a:p>
          <a:p>
            <a:r>
              <a:rPr lang="en-US" dirty="0"/>
              <a:t>Disease subtypes can be described by parameter estimations</a:t>
            </a:r>
          </a:p>
          <a:p>
            <a:r>
              <a:rPr lang="en-US" dirty="0"/>
              <a:t>Fixed mechanistic model parameters may differ between adolescents and adults</a:t>
            </a:r>
          </a:p>
          <a:p>
            <a:r>
              <a:rPr lang="en-US" dirty="0"/>
              <a:t>Binary classification of outcomes obscures a heterogenous population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77FEBB-6D41-8540-BBAE-7DCCFAF99090}"/>
              </a:ext>
            </a:extLst>
          </p:cNvPr>
          <p:cNvSpPr txBox="1"/>
          <p:nvPr/>
        </p:nvSpPr>
        <p:spPr>
          <a:xfrm>
            <a:off x="5248371" y="5228272"/>
            <a:ext cx="37176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Funding</a:t>
            </a:r>
          </a:p>
          <a:p>
            <a:pPr lvl="1"/>
            <a:r>
              <a:rPr lang="en-US" dirty="0"/>
              <a:t>National Library of Medicine</a:t>
            </a:r>
          </a:p>
          <a:p>
            <a:pPr lvl="2"/>
            <a:r>
              <a:rPr lang="en-US" dirty="0"/>
              <a:t>R01 LM006910 (2000-2024)</a:t>
            </a:r>
          </a:p>
          <a:p>
            <a:pPr lvl="2"/>
            <a:r>
              <a:rPr lang="en-US" dirty="0"/>
              <a:t>T15 LM007079 (1994-2027)</a:t>
            </a:r>
          </a:p>
          <a:p>
            <a:pPr lvl="1"/>
            <a:r>
              <a:rPr lang="en-US" dirty="0"/>
              <a:t>NIDDK R01 DK090372</a:t>
            </a:r>
          </a:p>
        </p:txBody>
      </p:sp>
    </p:spTree>
    <p:extLst>
      <p:ext uri="{BB962C8B-B14F-4D97-AF65-F5344CB8AC3E}">
        <p14:creationId xmlns:p14="http://schemas.microsoft.com/office/powerpoint/2010/main" val="9422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6C66-6925-E5E3-BDDB-67E73F4B4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2 diabetes mellitus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BB19B-A52D-2B8F-079D-D8C006B38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Obese adolescents with T2DM have more severe disease than adults</a:t>
            </a:r>
          </a:p>
          <a:p>
            <a:pPr lvl="1"/>
            <a:r>
              <a:rPr lang="en-US" dirty="0"/>
              <a:t>Quicker decline in pancreatic beta cell function</a:t>
            </a:r>
          </a:p>
          <a:p>
            <a:r>
              <a:rPr lang="en-US" dirty="0"/>
              <a:t>Bariatric surgery can produce weight loss, reverse pre-diabetes, prevent diabetes</a:t>
            </a:r>
          </a:p>
          <a:p>
            <a:pPr lvl="1"/>
            <a:r>
              <a:rPr lang="en-US" dirty="0"/>
              <a:t>But not everyone improves</a:t>
            </a:r>
          </a:p>
        </p:txBody>
      </p:sp>
    </p:spTree>
    <p:extLst>
      <p:ext uri="{BB962C8B-B14F-4D97-AF65-F5344CB8AC3E}">
        <p14:creationId xmlns:p14="http://schemas.microsoft.com/office/powerpoint/2010/main" val="3546240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249D3-93B7-D28E-25B3-EB1BB54F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2 diabetes mellitus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AB85A-FB93-3873-39E3-84C7B4B1D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Prediction has not worked (and mainly adult)</a:t>
            </a:r>
          </a:p>
          <a:p>
            <a:pPr lvl="1"/>
            <a:r>
              <a:rPr lang="en-US" dirty="0"/>
              <a:t>Measurements: weight, height, BMI</a:t>
            </a:r>
          </a:p>
          <a:p>
            <a:pPr lvl="1"/>
            <a:r>
              <a:rPr lang="en-US" dirty="0"/>
              <a:t>DM severity, medications, comorbidities</a:t>
            </a:r>
          </a:p>
          <a:p>
            <a:pPr lvl="1"/>
            <a:r>
              <a:rPr lang="en-US" dirty="0"/>
              <a:t>Biomarkers: fasting glucose, insulin, C-peptide, triglycerides, C-reactive protein, HbA1c</a:t>
            </a:r>
          </a:p>
          <a:p>
            <a:pPr lvl="1"/>
            <a:r>
              <a:rPr lang="en-US" dirty="0"/>
              <a:t>Genetics</a:t>
            </a:r>
          </a:p>
          <a:p>
            <a:pPr lvl="1"/>
            <a:r>
              <a:rPr lang="en-US" dirty="0"/>
              <a:t>Oral glucose tolerance test (OGTT), homeostatic model assessment of insulin resistance (HOMA-IR), frequently sampled intravenous GTTs (FSIVGTT), clamp studies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8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902A0-4777-A009-DB2D-CDD2B8EC3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data assimilation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1FD17-C155-340B-5A60-6DB1B8244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Include physiologic parameters in a prediction model</a:t>
            </a:r>
          </a:p>
          <a:p>
            <a:pPr lvl="1"/>
            <a:r>
              <a:rPr lang="en-US" dirty="0"/>
              <a:t>Maximal insulin secretion capacity, </a:t>
            </a:r>
            <a:r>
              <a:rPr lang="en-US" dirty="0">
                <a:sym typeface="Symbol" pitchFamily="2" charset="2"/>
              </a:rPr>
              <a:t></a:t>
            </a:r>
          </a:p>
          <a:p>
            <a:pPr lvl="1"/>
            <a:r>
              <a:rPr lang="en-US" dirty="0"/>
              <a:t>Insulin sensitivity, S</a:t>
            </a:r>
            <a:r>
              <a:rPr lang="en-US" baseline="-25000" dirty="0"/>
              <a:t>I</a:t>
            </a:r>
          </a:p>
          <a:p>
            <a:pPr lvl="1"/>
            <a:r>
              <a:rPr lang="en-US" dirty="0">
                <a:sym typeface="Symbol" pitchFamily="2" charset="2"/>
              </a:rPr>
              <a:t>Their product</a:t>
            </a:r>
          </a:p>
          <a:p>
            <a:r>
              <a:rPr lang="en-US" dirty="0">
                <a:sym typeface="Symbol" pitchFamily="2" charset="2"/>
              </a:rPr>
              <a:t>Other insulin-related measurements</a:t>
            </a:r>
          </a:p>
          <a:p>
            <a:r>
              <a:rPr lang="en-US" dirty="0">
                <a:sym typeface="Symbol" pitchFamily="2" charset="2"/>
              </a:rPr>
              <a:t>EHR clinical variables</a:t>
            </a:r>
          </a:p>
        </p:txBody>
      </p:sp>
    </p:spTree>
    <p:extLst>
      <p:ext uri="{BB962C8B-B14F-4D97-AF65-F5344CB8AC3E}">
        <p14:creationId xmlns:p14="http://schemas.microsoft.com/office/powerpoint/2010/main" val="395892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DDCF4-EDFD-2537-EB53-48ED1823E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4E21E-220B-FF6D-3DF1-1052006F6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Ordinary differential equations</a:t>
            </a:r>
          </a:p>
          <a:p>
            <a:pPr lvl="1"/>
            <a:r>
              <a:rPr lang="en-US" dirty="0"/>
              <a:t>Meal model</a:t>
            </a:r>
          </a:p>
          <a:p>
            <a:pPr lvl="1"/>
            <a:r>
              <a:rPr lang="en-US" dirty="0"/>
              <a:t>Oral minimal model</a:t>
            </a:r>
          </a:p>
          <a:p>
            <a:pPr lvl="1"/>
            <a:r>
              <a:rPr lang="en-US" dirty="0"/>
              <a:t>Ultradian model</a:t>
            </a:r>
          </a:p>
          <a:p>
            <a:pPr lvl="1"/>
            <a:r>
              <a:rPr lang="en-US" dirty="0" err="1"/>
              <a:t>Topp</a:t>
            </a:r>
            <a:r>
              <a:rPr lang="en-US" dirty="0"/>
              <a:t> et al. – beta cell mass</a:t>
            </a:r>
          </a:p>
          <a:p>
            <a:pPr lvl="1"/>
            <a:r>
              <a:rPr lang="en-US" b="1" dirty="0"/>
              <a:t>Ha et al. – diabetes pathology</a:t>
            </a:r>
            <a:r>
              <a:rPr lang="en-US" sz="2000" dirty="0"/>
              <a:t> (incl. beta cell regulation)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19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B0FDBD-1E16-EF05-E3E8-FE9F17C67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127000"/>
            <a:ext cx="7747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46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D3F438-6D7A-108F-0328-BDA6D0D74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“Clinical”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C108D-B937-E432-3FEC-CCB8382D41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HbA1c</a:t>
            </a:r>
          </a:p>
          <a:p>
            <a:r>
              <a:rPr lang="en-US" dirty="0"/>
              <a:t>pre-operative thyroid stimulating hormone (TSH)</a:t>
            </a:r>
          </a:p>
          <a:p>
            <a:r>
              <a:rPr lang="en-US" dirty="0"/>
              <a:t>thyroxine (T4)</a:t>
            </a:r>
          </a:p>
          <a:p>
            <a:r>
              <a:rPr lang="en-US" dirty="0"/>
              <a:t>free T4 (FT4)</a:t>
            </a:r>
          </a:p>
          <a:p>
            <a:r>
              <a:rPr lang="en-US" dirty="0"/>
              <a:t>triiodothyronine (T3)</a:t>
            </a:r>
          </a:p>
          <a:p>
            <a:r>
              <a:rPr lang="en-US" dirty="0"/>
              <a:t>aspartate transaminase (AST)</a:t>
            </a:r>
          </a:p>
          <a:p>
            <a:r>
              <a:rPr lang="en-US" dirty="0"/>
              <a:t>alanine transaminase (ALT)</a:t>
            </a:r>
          </a:p>
          <a:p>
            <a:r>
              <a:rPr lang="en-US" dirty="0"/>
              <a:t>total cholesterol (TC)</a:t>
            </a:r>
          </a:p>
          <a:p>
            <a:r>
              <a:rPr lang="en-US" dirty="0"/>
              <a:t>high-density lipoprotein (HDL)</a:t>
            </a:r>
          </a:p>
          <a:p>
            <a:r>
              <a:rPr lang="en-US" dirty="0"/>
              <a:t>low-density lipoprotein (LDL)</a:t>
            </a:r>
          </a:p>
          <a:p>
            <a:r>
              <a:rPr lang="en-US" dirty="0"/>
              <a:t>triglycerides (TG)</a:t>
            </a:r>
          </a:p>
          <a:p>
            <a:r>
              <a:rPr lang="en-US" dirty="0"/>
              <a:t>C-peptide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03ACAA-19A6-0E01-2F90-681D427ECF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age</a:t>
            </a:r>
          </a:p>
          <a:p>
            <a:r>
              <a:rPr lang="en-US" dirty="0"/>
              <a:t>surgery type</a:t>
            </a:r>
          </a:p>
          <a:p>
            <a:r>
              <a:rPr lang="en-US" dirty="0"/>
              <a:t>demographic (race, ethnicity, sex)</a:t>
            </a:r>
          </a:p>
          <a:p>
            <a:r>
              <a:rPr lang="en-US" dirty="0"/>
              <a:t>liver disease</a:t>
            </a:r>
          </a:p>
          <a:p>
            <a:r>
              <a:rPr lang="en-US" dirty="0"/>
              <a:t>polycystic ovary syndrome (PCOS)</a:t>
            </a:r>
          </a:p>
          <a:p>
            <a:r>
              <a:rPr lang="en-US" dirty="0"/>
              <a:t>dyslipidemia</a:t>
            </a:r>
          </a:p>
          <a:p>
            <a:r>
              <a:rPr lang="en-US" dirty="0"/>
              <a:t>hypertension (HTN)</a:t>
            </a:r>
          </a:p>
          <a:p>
            <a:r>
              <a:rPr lang="en-US" dirty="0"/>
              <a:t>obstructive sleep apnea (OSA)</a:t>
            </a:r>
          </a:p>
          <a:p>
            <a:r>
              <a:rPr lang="en-US" dirty="0"/>
              <a:t>thyroid disease</a:t>
            </a:r>
          </a:p>
          <a:p>
            <a:r>
              <a:rPr lang="en-US" dirty="0"/>
              <a:t>metabolic syndrome (</a:t>
            </a:r>
            <a:r>
              <a:rPr lang="en-US" dirty="0" err="1"/>
              <a:t>MetS</a:t>
            </a:r>
            <a:r>
              <a:rPr lang="en-US" dirty="0"/>
              <a:t>)</a:t>
            </a:r>
          </a:p>
          <a:p>
            <a:r>
              <a:rPr lang="en-US" dirty="0"/>
              <a:t>T2DM</a:t>
            </a:r>
          </a:p>
          <a:p>
            <a:r>
              <a:rPr lang="en-US" dirty="0"/>
              <a:t>abnormal glucose metabolism</a:t>
            </a:r>
          </a:p>
        </p:txBody>
      </p:sp>
    </p:spTree>
    <p:extLst>
      <p:ext uri="{BB962C8B-B14F-4D97-AF65-F5344CB8AC3E}">
        <p14:creationId xmlns:p14="http://schemas.microsoft.com/office/powerpoint/2010/main" val="2492356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85CBFBA-2464-B6B1-E32C-FD67E7732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OGTT and insulin-related variables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8669C4-0FDA-5E24-3989-6D89304C3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OGTT glucose with and without insulin</a:t>
            </a:r>
          </a:p>
          <a:p>
            <a:r>
              <a:rPr lang="en-US" dirty="0"/>
              <a:t>HOMA-IR</a:t>
            </a:r>
          </a:p>
          <a:p>
            <a:r>
              <a:rPr lang="en-US" dirty="0"/>
              <a:t>DA mean and </a:t>
            </a:r>
            <a:r>
              <a:rPr lang="en-US" dirty="0" err="1"/>
              <a:t>stddev</a:t>
            </a:r>
            <a:r>
              <a:rPr lang="en-US" dirty="0"/>
              <a:t> for</a:t>
            </a:r>
          </a:p>
          <a:p>
            <a:pPr lvl="1"/>
            <a:r>
              <a:rPr lang="en-US" dirty="0"/>
              <a:t>maximal insulin secretion capacity </a:t>
            </a:r>
            <a:r>
              <a:rPr lang="en-US" dirty="0">
                <a:sym typeface="Symbol" pitchFamily="2" charset="2"/>
              </a:rPr>
              <a:t></a:t>
            </a:r>
            <a:endParaRPr lang="en-US" dirty="0"/>
          </a:p>
          <a:p>
            <a:pPr lvl="1"/>
            <a:r>
              <a:rPr lang="en-US" dirty="0"/>
              <a:t>insulin sensitivity S</a:t>
            </a:r>
            <a:r>
              <a:rPr lang="en-US" baseline="-25000" dirty="0"/>
              <a:t>I</a:t>
            </a:r>
          </a:p>
          <a:p>
            <a:pPr lvl="1"/>
            <a:r>
              <a:rPr lang="en-US" dirty="0"/>
              <a:t>their product </a:t>
            </a:r>
            <a:r>
              <a:rPr lang="en-US" dirty="0">
                <a:sym typeface="Symbol" pitchFamily="2" charset="2"/>
              </a:rPr>
              <a:t>S</a:t>
            </a:r>
            <a:r>
              <a:rPr lang="en-US" baseline="-25000" dirty="0">
                <a:sym typeface="Symbol" pitchFamily="2" charset="2"/>
              </a:rPr>
              <a:t>I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25984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81EB65-69F8-0711-F707-CA94DF0DF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assimilation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7CC967-6E38-0192-65E5-A2C3DD9C3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Estimated insulin sensitivity, S</a:t>
            </a:r>
            <a:r>
              <a:rPr lang="en-US" baseline="-25000" dirty="0"/>
              <a:t>I</a:t>
            </a:r>
            <a:r>
              <a:rPr lang="en-US" dirty="0"/>
              <a:t>, and </a:t>
            </a:r>
            <a:br>
              <a:rPr lang="en-US" dirty="0"/>
            </a:br>
            <a:r>
              <a:rPr lang="en-US" dirty="0"/>
              <a:t>maximal insulin secretion capacity,</a:t>
            </a:r>
            <a:r>
              <a:rPr lang="en-US" dirty="0">
                <a:sym typeface="Symbol" pitchFamily="2" charset="2"/>
              </a:rPr>
              <a:t> </a:t>
            </a:r>
            <a:endParaRPr lang="en-US" dirty="0"/>
          </a:p>
          <a:p>
            <a:r>
              <a:rPr lang="en-US" dirty="0" err="1"/>
              <a:t>Rosenbrock</a:t>
            </a:r>
            <a:r>
              <a:rPr lang="en-US" dirty="0"/>
              <a:t>-W method within the bounds of [0.005,3] for S</a:t>
            </a:r>
            <a:r>
              <a:rPr lang="en-US" baseline="-25000" dirty="0"/>
              <a:t>I</a:t>
            </a:r>
            <a:r>
              <a:rPr lang="en-US" dirty="0"/>
              <a:t>, and [0.01, 10] for </a:t>
            </a:r>
            <a:r>
              <a:rPr lang="en-US" dirty="0">
                <a:sym typeface="Symbol" pitchFamily="2" charset="2"/>
              </a:rPr>
              <a:t></a:t>
            </a:r>
            <a:endParaRPr lang="en-US" dirty="0"/>
          </a:p>
          <a:p>
            <a:r>
              <a:rPr lang="en-US" dirty="0"/>
              <a:t>Posterior distributions of the parameters based on a 500,000 iteration Random Walk Metropolis-Hastings MCMC chain</a:t>
            </a:r>
          </a:p>
        </p:txBody>
      </p:sp>
    </p:spTree>
    <p:extLst>
      <p:ext uri="{BB962C8B-B14F-4D97-AF65-F5344CB8AC3E}">
        <p14:creationId xmlns:p14="http://schemas.microsoft.com/office/powerpoint/2010/main" val="1959792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IA Document" ma:contentTypeID="0x0101007EDFF2051E4E304A84E61DD9B9CEA93D0087EDDD5C47F55842BF75A8A4CF5A86DA" ma:contentTypeVersion="3" ma:contentTypeDescription="Create a new document." ma:contentTypeScope="" ma:versionID="e83f33d9bd97579b23abc90f31121010">
  <xsd:schema xmlns:xsd="http://www.w3.org/2001/XMLSchema" xmlns:xs="http://www.w3.org/2001/XMLSchema" xmlns:p="http://schemas.microsoft.com/office/2006/metadata/properties" xmlns:ns2="d9d0f46b-f6a6-4db7-a277-b2edc3298236" targetNamespace="http://schemas.microsoft.com/office/2006/metadata/properties" ma:root="true" ma:fieldsID="5e3891f1ff536d154d65905e7d539514" ns2:_="">
    <xsd:import namespace="d9d0f46b-f6a6-4db7-a277-b2edc3298236"/>
    <xsd:element name="properties">
      <xsd:complexType>
        <xsd:sequence>
          <xsd:element name="documentManagement">
            <xsd:complexType>
              <xsd:all>
                <xsd:element ref="ns2:Year"/>
                <xsd:element ref="ns2:Content_x0020_Region"/>
                <xsd:element ref="ns2:Retention_x0020_Schedule"/>
                <xsd:element ref="ns2:Responsible_x0020_Office"/>
                <xsd:element ref="ns2:Doc_x0020_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0f46b-f6a6-4db7-a277-b2edc3298236" elementFormDefault="qualified">
    <xsd:import namespace="http://schemas.microsoft.com/office/2006/documentManagement/types"/>
    <xsd:import namespace="http://schemas.microsoft.com/office/infopath/2007/PartnerControls"/>
    <xsd:element name="Year" ma:index="8" ma:displayName="Year" ma:list="{090302be-5fa6-4807-8954-04f8be0b0748}" ma:internalName="Year" ma:showField="Title" ma:web="d9d0f46b-f6a6-4db7-a277-b2edc3298236">
      <xsd:simpleType>
        <xsd:restriction base="dms:Lookup"/>
      </xsd:simpleType>
    </xsd:element>
    <xsd:element name="Content_x0020_Region" ma:index="9" ma:displayName="Content Region" ma:list="{6f98ea51-7189-4b6a-a911-ad4d34d5dcf8}" ma:internalName="Content_x0020_Region" ma:showField="Title" ma:web="d9d0f46b-f6a6-4db7-a277-b2edc3298236">
      <xsd:simpleType>
        <xsd:restriction base="dms:Lookup"/>
      </xsd:simpleType>
    </xsd:element>
    <xsd:element name="Retention_x0020_Schedule" ma:index="10" ma:displayName="Retention Schedule" ma:list="{88ff0776-613d-4cb1-be01-79219c896d29}" ma:internalName="Retention_x0020_Schedule" ma:showField="Title" ma:web="d9d0f46b-f6a6-4db7-a277-b2edc3298236">
      <xsd:simpleType>
        <xsd:restriction base="dms:Lookup"/>
      </xsd:simpleType>
    </xsd:element>
    <xsd:element name="Responsible_x0020_Office" ma:index="11" ma:displayName="Responsible Office" ma:list="{f4bb6a4e-f6fb-4236-8cef-05f09eb91670}" ma:internalName="Responsible_x0020_Office" ma:showField="Title" ma:web="d9d0f46b-f6a6-4db7-a277-b2edc3298236">
      <xsd:simpleType>
        <xsd:restriction base="dms:Lookup"/>
      </xsd:simpleType>
    </xsd:element>
    <xsd:element name="Doc_x0020_Status" ma:index="12" ma:displayName="Doc Status" ma:list="{9c958115-5b88-40e9-a53f-abb8ad925efc}" ma:internalName="Doc_x0020_Status" ma:readOnly="false" ma:showField="Title" ma:web="d9d0f46b-f6a6-4db7-a277-b2edc3298236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d9d0f46b-f6a6-4db7-a277-b2edc3298236">26</Year>
    <Doc_x0020_Status xmlns="d9d0f46b-f6a6-4db7-a277-b2edc3298236">1</Doc_x0020_Status>
    <Retention_x0020_Schedule xmlns="d9d0f46b-f6a6-4db7-a277-b2edc3298236">9</Retention_x0020_Schedule>
    <Content_x0020_Region xmlns="d9d0f46b-f6a6-4db7-a277-b2edc3298236">6</Content_x0020_Region>
    <Responsible_x0020_Office xmlns="d9d0f46b-f6a6-4db7-a277-b2edc3298236">3</Responsible_x0020_Office>
  </documentManagement>
</p:properties>
</file>

<file path=customXml/itemProps1.xml><?xml version="1.0" encoding="utf-8"?>
<ds:datastoreItem xmlns:ds="http://schemas.openxmlformats.org/officeDocument/2006/customXml" ds:itemID="{6DC8C4C4-AC2F-405B-A1FB-F54829AE5F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0f46b-f6a6-4db7-a277-b2edc32982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6B813-4D67-4F41-901E-EE278B8CA0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38D099-2BEE-488C-80B3-6947A2EDAFB5}">
  <ds:schemaRefs>
    <ds:schemaRef ds:uri="http://www.w3.org/XML/1998/namespace"/>
    <ds:schemaRef ds:uri="d9d0f46b-f6a6-4db7-a277-b2edc3298236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10492</TotalTime>
  <Words>886</Words>
  <Application>Microsoft Macintosh PowerPoint</Application>
  <PresentationFormat>On-screen Show (4:3)</PresentationFormat>
  <Paragraphs>165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Tahoma</vt:lpstr>
      <vt:lpstr>Times New Roman</vt:lpstr>
      <vt:lpstr>Office Theme</vt:lpstr>
      <vt:lpstr>Data assimilation on mechanistic models of glucose metabolism predicts glycemic states in adolescents following bariatric surgery</vt:lpstr>
      <vt:lpstr>Type 2 diabetes mellitus</vt:lpstr>
      <vt:lpstr>Type 2 diabetes mellitus</vt:lpstr>
      <vt:lpstr>Can data assimilation help?</vt:lpstr>
      <vt:lpstr>Models</vt:lpstr>
      <vt:lpstr>PowerPoint Presentation</vt:lpstr>
      <vt:lpstr>“Clinical” variables</vt:lpstr>
      <vt:lpstr>OGTT and insulin-related variables</vt:lpstr>
      <vt:lpstr>Data assimilation</vt:lpstr>
      <vt:lpstr>Outcomes</vt:lpstr>
      <vt:lpstr>Regression</vt:lpstr>
      <vt:lpstr>Results</vt:lpstr>
      <vt:lpstr>Insulin parameters NGM vs IGM They differ in expected direction</vt:lpstr>
      <vt:lpstr>Model performance (ROC; MAP similar) Adding DA (but not HOMA-IR) produces the best model DA without insulin can surpass insulin without DA</vt:lpstr>
      <vt:lpstr>PowerPoint Presentation</vt:lpstr>
      <vt:lpstr>PowerPoint Presentation</vt:lpstr>
      <vt:lpstr>Discussion</vt:lpstr>
    </vt:vector>
  </TitlesOfParts>
  <Company>Tommy Torres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Tomas Torres</dc:creator>
  <cp:lastModifiedBy>Hripcsak, George M.</cp:lastModifiedBy>
  <cp:revision>295</cp:revision>
  <dcterms:created xsi:type="dcterms:W3CDTF">2014-10-03T12:08:30Z</dcterms:created>
  <dcterms:modified xsi:type="dcterms:W3CDTF">2022-06-02T15:32:25Z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0x0101007EDFF2051E4E304A84E61DD9B9CEA93D0087EDDD5C47F55842BF75A8A4CF5A86DA</vt:lpwstr>
  </property>
</Properties>
</file>