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916" r:id="rId2"/>
    <p:sldId id="1930" r:id="rId3"/>
    <p:sldId id="1661" r:id="rId4"/>
    <p:sldId id="263" r:id="rId5"/>
    <p:sldId id="1736" r:id="rId6"/>
    <p:sldId id="1750" r:id="rId7"/>
    <p:sldId id="1924" r:id="rId8"/>
    <p:sldId id="1859" r:id="rId9"/>
    <p:sldId id="1860" r:id="rId10"/>
    <p:sldId id="1861" r:id="rId11"/>
    <p:sldId id="1862" r:id="rId12"/>
    <p:sldId id="1863" r:id="rId13"/>
    <p:sldId id="1766" r:id="rId14"/>
    <p:sldId id="1768" r:id="rId15"/>
    <p:sldId id="1864" r:id="rId16"/>
    <p:sldId id="1865" r:id="rId17"/>
    <p:sldId id="1866" r:id="rId18"/>
    <p:sldId id="1867" r:id="rId19"/>
    <p:sldId id="1868" r:id="rId20"/>
    <p:sldId id="1869" r:id="rId21"/>
    <p:sldId id="1870" r:id="rId22"/>
    <p:sldId id="1871" r:id="rId23"/>
    <p:sldId id="1872" r:id="rId24"/>
    <p:sldId id="1931" r:id="rId25"/>
    <p:sldId id="1932" r:id="rId26"/>
    <p:sldId id="1873" r:id="rId27"/>
    <p:sldId id="1926" r:id="rId28"/>
    <p:sldId id="1811" r:id="rId29"/>
    <p:sldId id="1476" r:id="rId30"/>
    <p:sldId id="1756" r:id="rId31"/>
    <p:sldId id="1758" r:id="rId32"/>
    <p:sldId id="1812" r:id="rId33"/>
    <p:sldId id="1876" r:id="rId34"/>
    <p:sldId id="1910" r:id="rId35"/>
    <p:sldId id="1773" r:id="rId36"/>
    <p:sldId id="1936" r:id="rId37"/>
    <p:sldId id="1890" r:id="rId38"/>
    <p:sldId id="1891" r:id="rId39"/>
    <p:sldId id="1905" r:id="rId40"/>
    <p:sldId id="1906" r:id="rId41"/>
    <p:sldId id="1907" r:id="rId42"/>
    <p:sldId id="1935" r:id="rId43"/>
    <p:sldId id="1909" r:id="rId44"/>
    <p:sldId id="1934" r:id="rId45"/>
    <p:sldId id="1824" r:id="rId46"/>
    <p:sldId id="1933" r:id="rId47"/>
    <p:sldId id="1777" r:id="rId48"/>
    <p:sldId id="1831" r:id="rId49"/>
    <p:sldId id="1911" r:id="rId50"/>
    <p:sldId id="1927" r:id="rId51"/>
    <p:sldId id="1928" r:id="rId52"/>
    <p:sldId id="1778" r:id="rId53"/>
    <p:sldId id="1913" r:id="rId54"/>
    <p:sldId id="1915" r:id="rId55"/>
    <p:sldId id="1916" r:id="rId56"/>
    <p:sldId id="1917" r:id="rId57"/>
    <p:sldId id="1919" r:id="rId58"/>
    <p:sldId id="1922" r:id="rId59"/>
    <p:sldId id="1742" r:id="rId60"/>
    <p:sldId id="1558" r:id="rId61"/>
    <p:sldId id="1654" r:id="rId62"/>
    <p:sldId id="1700" r:id="rId63"/>
    <p:sldId id="1498" r:id="rId64"/>
    <p:sldId id="1609" r:id="rId65"/>
    <p:sldId id="1588" r:id="rId66"/>
    <p:sldId id="1648" r:id="rId67"/>
    <p:sldId id="1619" r:id="rId68"/>
    <p:sldId id="1651" r:id="rId69"/>
    <p:sldId id="257" r:id="rId70"/>
    <p:sldId id="258" r:id="rId71"/>
  </p:sldIdLst>
  <p:sldSz cx="12192000" cy="6858000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1FC"/>
    <a:srgbClr val="253DCB"/>
    <a:srgbClr val="00FF00"/>
    <a:srgbClr val="D9E4F2"/>
    <a:srgbClr val="C0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8398" autoAdjust="0"/>
  </p:normalViewPr>
  <p:slideViewPr>
    <p:cSldViewPr>
      <p:cViewPr varScale="1">
        <p:scale>
          <a:sx n="74" d="100"/>
          <a:sy n="74" d="100"/>
        </p:scale>
        <p:origin x="102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0588"/>
    </p:cViewPr>
  </p:sorterViewPr>
  <p:notesViewPr>
    <p:cSldViewPr>
      <p:cViewPr varScale="1">
        <p:scale>
          <a:sx n="92" d="100"/>
          <a:sy n="92" d="100"/>
        </p:scale>
        <p:origin x="306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F9D816-C270-40CD-99B2-B10414EAE688}" type="datetimeFigureOut">
              <a:rPr lang="en-SG"/>
              <a:pPr>
                <a:defRPr/>
              </a:pPr>
              <a:t>17/5/2023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FFB827-1F43-4ECD-AC55-9CBBEE4E5C1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732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65C7F5-93E1-4C11-ADF2-B7AEF20C1AE4}" type="datetimeFigureOut">
              <a:rPr lang="en-SG"/>
              <a:pPr>
                <a:defRPr/>
              </a:pPr>
              <a:t>17/5/2023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18F3B7-3696-45BF-AF4C-73856AD7B84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011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138.net/zhongyao/cai-141.html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minute talk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25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077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495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015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853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each sample we get an idea of which parts of  all the mutations in all of the tumors are due to each signature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45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452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each sample we get an idea of which parts of  all the mutations in all of the tumors are due to each signature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46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0521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47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759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Bars are SEM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54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680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56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6309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B898-3C51-4C9E-A181-938671C4B213}" type="slidenum">
              <a:rPr lang="en-SG" smtClean="0"/>
              <a:pPr/>
              <a:t>59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691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0485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B898-3C51-4C9E-A181-938671C4B213}" type="slidenum">
              <a:rPr lang="en-SG" smtClean="0"/>
              <a:pPr/>
              <a:t>60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0058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3CF5-7FB5-47B9-AB93-57DDA5A84EC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09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https://www.e138.net/zhongyao/cai-141.html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66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408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Poon et al., 2013 and subsequent data (liver - hepatocellular carcinoma [HCC])</a:t>
            </a:r>
          </a:p>
          <a:p>
            <a:r>
              <a:rPr lang="en-US" sz="1600" dirty="0"/>
              <a:t>Zou et al., 2015, </a:t>
            </a:r>
            <a:r>
              <a:rPr lang="en-US" sz="1600" dirty="0" err="1"/>
              <a:t>Jusakul</a:t>
            </a:r>
            <a:r>
              <a:rPr lang="en-US" sz="1600" dirty="0"/>
              <a:t> et al., 2017 (bile duct carcinoma)</a:t>
            </a:r>
          </a:p>
          <a:p>
            <a:r>
              <a:rPr lang="en-US" sz="1600" dirty="0" err="1"/>
              <a:t>Scelo</a:t>
            </a:r>
            <a:r>
              <a:rPr lang="en-US" sz="1600" dirty="0"/>
              <a:t> et al., 2014, </a:t>
            </a:r>
            <a:r>
              <a:rPr lang="en-US" sz="1600" dirty="0" err="1"/>
              <a:t>Jelakovic</a:t>
            </a:r>
            <a:r>
              <a:rPr lang="en-US" sz="1600" dirty="0"/>
              <a:t> et al., 2014 (kidney/renal cell carcinoma)</a:t>
            </a:r>
          </a:p>
          <a:p>
            <a:r>
              <a:rPr lang="en-US" sz="1600" dirty="0"/>
              <a:t>Poon et al., 2013, Hoang et al., 2013, many others (upper tract urothelial carcinoma)</a:t>
            </a:r>
          </a:p>
          <a:p>
            <a:r>
              <a:rPr lang="en-US" sz="1600" dirty="0"/>
              <a:t>Poon et al., 2015, others (bladder urothelial carcinoma)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EE6B-24A4-4815-953A-145B8D4D675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7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565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Dose:  (</a:t>
            </a:r>
            <a:r>
              <a:rPr lang="en-US" dirty="0" err="1"/>
              <a:t>Cosyns</a:t>
            </a:r>
            <a:r>
              <a:rPr lang="en-US" dirty="0"/>
              <a:t> 2003; </a:t>
            </a:r>
            <a:r>
              <a:rPr lang="en-US" dirty="0" err="1"/>
              <a:t>Nortier</a:t>
            </a:r>
            <a:r>
              <a:rPr lang="en-US" dirty="0"/>
              <a:t> et al. 2000)</a:t>
            </a:r>
          </a:p>
          <a:p>
            <a:r>
              <a:rPr lang="en-US" dirty="0"/>
              <a:t>Adducts: </a:t>
            </a:r>
            <a:r>
              <a:rPr lang="en-US" dirty="0" err="1"/>
              <a:t>Nortier</a:t>
            </a:r>
            <a:r>
              <a:rPr lang="en-US" dirty="0"/>
              <a:t> et al., 2000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490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of 0.5 g over average of 13 months</a:t>
            </a:r>
          </a:p>
          <a:p>
            <a:r>
              <a:rPr lang="en-US" dirty="0"/>
              <a:t>AA adducts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723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89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3B7-3696-45BF-AF4C-73856AD7B843}" type="slidenum">
              <a:rPr lang="en-SG" smtClean="0"/>
              <a:pPr>
                <a:defRPr/>
              </a:pPr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396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EE6B-24A4-4815-953A-145B8D4D67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EE6B-24A4-4815-953A-145B8D4D67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3125-FBC4-476F-A3E4-661A94981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FA3A-4AFC-4ADC-BD42-7FB28ABBC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6A4-7C5B-49EB-81A5-86A282772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2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4C55-9A55-45A0-A2A5-ECC3126D7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F299-2F44-4E4C-9C92-A07BA223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93A7-5ED1-4201-8E73-621F4D118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4B13-925A-4B92-B8F5-AE3EEDB83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465D-2B07-4782-9D38-CDF7B0E66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0F32-E763-409B-A0CB-46F9931D5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4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60CA-F002-46AF-ADB7-093EF444B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99CA-F869-4691-B492-07707101C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DFCA33-4A9E-4BA9-B4D1-12C44FA5E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9717" r="11057" b="13657"/>
          <a:stretch/>
        </p:blipFill>
        <p:spPr>
          <a:xfrm>
            <a:off x="10591800" y="76200"/>
            <a:ext cx="1460377" cy="107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hyperlink" Target="https://doi.org/10.1073/pnas.20087211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73/pnas.2008721117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10.png"/><Relationship Id="rId4" Type="http://schemas.openxmlformats.org/officeDocument/2006/relationships/image" Target="../media/image56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gif"/><Relationship Id="rId4" Type="http://schemas.openxmlformats.org/officeDocument/2006/relationships/hyperlink" Target="http://kids.britannica.com/comptons/art-55105/Singapor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britannica.com/comptons/art-55105/Singapore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6958" y="369333"/>
            <a:ext cx="10363200" cy="1828800"/>
          </a:xfrm>
        </p:spPr>
        <p:txBody>
          <a:bodyPr/>
          <a:lstStyle/>
          <a:p>
            <a:pPr algn="l"/>
            <a:r>
              <a:rPr lang="en-US" sz="4800" dirty="0"/>
              <a:t>What can mutational signatures tell us about causes of mutations?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2932B11-9EE9-4B96-A336-1693F1683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3659" y="3135117"/>
            <a:ext cx="3487881" cy="1287145"/>
          </a:xfrm>
        </p:spPr>
        <p:txBody>
          <a:bodyPr/>
          <a:lstStyle/>
          <a:p>
            <a:pPr algn="l"/>
            <a:r>
              <a:rPr lang="en-US" sz="2800" dirty="0"/>
              <a:t>Steve Rozen</a:t>
            </a:r>
          </a:p>
          <a:p>
            <a:pPr algn="l"/>
            <a:r>
              <a:rPr lang="en-US" sz="2400" dirty="0"/>
              <a:t>steverozen@pm.me</a:t>
            </a:r>
            <a:endParaRPr lang="en-SG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4C55-9A55-45A0-A2A5-ECC3126D7CB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-18466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1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9717" r="11057" b="13657"/>
          <a:stretch/>
        </p:blipFill>
        <p:spPr>
          <a:xfrm>
            <a:off x="6477000" y="5334000"/>
            <a:ext cx="1656271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/>
          <a:stretch/>
        </p:blipFill>
        <p:spPr>
          <a:xfrm>
            <a:off x="8305800" y="5223348"/>
            <a:ext cx="3581400" cy="1329852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83E17415-D2AA-486F-8004-A88DB5595EE7}"/>
              </a:ext>
            </a:extLst>
          </p:cNvPr>
          <p:cNvSpPr txBox="1">
            <a:spLocks/>
          </p:cNvSpPr>
          <p:nvPr/>
        </p:nvSpPr>
        <p:spPr bwMode="auto">
          <a:xfrm>
            <a:off x="596899" y="2349301"/>
            <a:ext cx="5118100" cy="68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May 17,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1AC00-B7E9-0AE9-120F-D13A21D7A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18" y="3135117"/>
            <a:ext cx="5753599" cy="845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4CE1F5-5062-5DD0-909A-A71D799AAA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167907"/>
            <a:ext cx="2872989" cy="26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858000" cy="1143000"/>
          </a:xfrm>
        </p:spPr>
        <p:txBody>
          <a:bodyPr/>
          <a:lstStyle/>
          <a:p>
            <a:pPr algn="l"/>
            <a:r>
              <a:rPr lang="zh-TW" altLang="en-US" sz="3600" dirty="0">
                <a:solidFill>
                  <a:srgbClr val="FF0000"/>
                </a:solidFill>
              </a:rPr>
              <a:t>漢</a:t>
            </a:r>
            <a:r>
              <a:rPr lang="zh-TW" altLang="en-US" sz="3600" dirty="0"/>
              <a:t>防己</a:t>
            </a:r>
            <a:r>
              <a:rPr lang="en-US" altLang="zh-TW" sz="3600" dirty="0"/>
              <a:t>, </a:t>
            </a:r>
            <a:r>
              <a:rPr lang="zh-CN" altLang="en-US" sz="3600" b="1" dirty="0">
                <a:solidFill>
                  <a:srgbClr val="FF0000"/>
                </a:solidFill>
              </a:rPr>
              <a:t>汉</a:t>
            </a:r>
            <a:r>
              <a:rPr lang="zh-CN" altLang="en-US" sz="3600" b="1" dirty="0"/>
              <a:t>防己</a:t>
            </a:r>
            <a:r>
              <a:rPr lang="en-US" altLang="zh-CN" sz="3600" dirty="0"/>
              <a:t>,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hàn</a:t>
            </a:r>
            <a:r>
              <a:rPr lang="en-US" sz="3600" dirty="0"/>
              <a:t> </a:t>
            </a:r>
            <a:r>
              <a:rPr lang="en-US" sz="3600" dirty="0" err="1"/>
              <a:t>fáng</a:t>
            </a:r>
            <a:r>
              <a:rPr lang="en-US" sz="3600" dirty="0"/>
              <a:t> </a:t>
            </a:r>
            <a:r>
              <a:rPr lang="en-US" sz="3600" dirty="0" err="1"/>
              <a:t>jǐ</a:t>
            </a:r>
            <a:br>
              <a:rPr lang="en-US" altLang="zh-CN" sz="3600" dirty="0"/>
            </a:br>
            <a:r>
              <a:rPr lang="en-US" altLang="zh-CN" sz="3600" dirty="0"/>
              <a:t>(genus </a:t>
            </a:r>
            <a:r>
              <a:rPr lang="en-US" altLang="zh-CN" sz="3600" i="1" dirty="0"/>
              <a:t>Stephania</a:t>
            </a:r>
            <a:r>
              <a:rPr lang="en-US" altLang="zh-CN" sz="3600" dirty="0"/>
              <a:t> – no AA)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16" t="41663" r="19677" b="17929"/>
          <a:stretch/>
        </p:blipFill>
        <p:spPr>
          <a:xfrm>
            <a:off x="1447800" y="1905000"/>
            <a:ext cx="8686800" cy="36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8763000" cy="14478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</a:rPr>
              <a:t>廣</a:t>
            </a:r>
            <a:r>
              <a:rPr lang="zh-CN" altLang="en-US" sz="3600" dirty="0"/>
              <a:t>防己</a:t>
            </a:r>
            <a:r>
              <a:rPr lang="en-US" altLang="zh-CN" sz="3600"/>
              <a:t>, </a:t>
            </a:r>
            <a:r>
              <a:rPr lang="zh-CN" altLang="en-US" sz="3600" b="1">
                <a:solidFill>
                  <a:srgbClr val="FF0000"/>
                </a:solidFill>
              </a:rPr>
              <a:t>广</a:t>
            </a:r>
            <a:r>
              <a:rPr lang="zh-CN" altLang="en-US" sz="3600" dirty="0"/>
              <a:t>防己</a:t>
            </a:r>
            <a:r>
              <a:rPr lang="en-US" altLang="zh-CN" sz="3600" dirty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guǎng</a:t>
            </a:r>
            <a:r>
              <a:rPr lang="en-US" sz="3600" dirty="0"/>
              <a:t> </a:t>
            </a:r>
            <a:r>
              <a:rPr lang="en-US" sz="3600" dirty="0" err="1"/>
              <a:t>fáng</a:t>
            </a:r>
            <a:r>
              <a:rPr lang="en-US" sz="3600" dirty="0"/>
              <a:t> </a:t>
            </a:r>
            <a:r>
              <a:rPr lang="en-US" sz="3600" dirty="0" err="1"/>
              <a:t>jǐ</a:t>
            </a:r>
            <a:br>
              <a:rPr lang="en-US" sz="3600" dirty="0"/>
            </a:br>
            <a:r>
              <a:rPr lang="en-US" sz="3600" dirty="0"/>
              <a:t>(genus </a:t>
            </a:r>
            <a:r>
              <a:rPr lang="en-US" sz="3600" i="1" dirty="0"/>
              <a:t>Aristolochia</a:t>
            </a:r>
            <a:r>
              <a:rPr lang="en-US" sz="3600" dirty="0"/>
              <a:t> – has AA)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4C55-9A55-45A0-A2A5-ECC3126D7C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322" t="33919" r="41467" b="-793"/>
          <a:stretch/>
        </p:blipFill>
        <p:spPr>
          <a:xfrm>
            <a:off x="685800" y="1371600"/>
            <a:ext cx="9160988" cy="50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7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33622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AA identified as a carcinogen:</a:t>
            </a:r>
          </a:p>
          <a:p>
            <a:r>
              <a:rPr lang="en-US" sz="4000" dirty="0"/>
              <a:t>Many of the AA-kidney-failure victims developed upper tract urothelial cancer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52578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(</a:t>
            </a:r>
            <a:r>
              <a:rPr lang="en-US" sz="3200" dirty="0" err="1"/>
              <a:t>Nortier</a:t>
            </a:r>
            <a:r>
              <a:rPr lang="en-US" sz="3200" dirty="0"/>
              <a:t> et al., 2000, </a:t>
            </a:r>
            <a:r>
              <a:rPr lang="en-US" sz="3200" dirty="0" err="1"/>
              <a:t>NEJM</a:t>
            </a:r>
            <a:r>
              <a:rPr lang="en-US" sz="3200" dirty="0"/>
              <a:t>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 t="22696" r="13164" b="11583"/>
          <a:stretch/>
        </p:blipFill>
        <p:spPr>
          <a:xfrm flipH="1">
            <a:off x="2362199" y="2286000"/>
            <a:ext cx="3385459" cy="4438378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5029200" y="2971800"/>
            <a:ext cx="18288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048000" y="2514600"/>
            <a:ext cx="914400" cy="129540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6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6900EDE-B26B-1709-30C1-7DDC4B36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17209"/>
            <a:ext cx="9003495" cy="1143000"/>
          </a:xfrm>
        </p:spPr>
        <p:txBody>
          <a:bodyPr/>
          <a:lstStyle/>
          <a:p>
            <a:pPr algn="l"/>
            <a:r>
              <a:rPr lang="en-US" sz="3200" dirty="0"/>
              <a:t>2010: </a:t>
            </a:r>
            <a:br>
              <a:rPr lang="en-US" sz="3200" dirty="0"/>
            </a:br>
            <a:r>
              <a:rPr lang="en-US" sz="3200" dirty="0"/>
              <a:t>AA-containing herbs causes kidney disease in Taiwan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E61071-B445-EDD5-8978-24C284B4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96241-E85D-3030-B4C5-E3BBB7644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69" y="2072642"/>
            <a:ext cx="7316832" cy="4556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43390-E975-2C2C-7573-C78DC3799FDF}"/>
              </a:ext>
            </a:extLst>
          </p:cNvPr>
          <p:cNvSpPr txBox="1"/>
          <p:nvPr/>
        </p:nvSpPr>
        <p:spPr>
          <a:xfrm rot="16200000">
            <a:off x="40069" y="3463678"/>
            <a:ext cx="320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Adjusted odds ratio for end-stage renal disease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FD45F-74A3-B455-598C-914A0E5A2E63}"/>
              </a:ext>
            </a:extLst>
          </p:cNvPr>
          <p:cNvPicPr/>
          <p:nvPr/>
        </p:nvPicPr>
        <p:blipFill rotWithShape="1">
          <a:blip r:embed="rId3" cstate="print"/>
          <a:srcRect l="7585" t="48802" r="68690" b="7126"/>
          <a:stretch/>
        </p:blipFill>
        <p:spPr>
          <a:xfrm>
            <a:off x="8001827" y="4038600"/>
            <a:ext cx="1382668" cy="1318632"/>
          </a:xfrm>
          <a:prstGeom prst="rect">
            <a:avLst/>
          </a:prstGeom>
        </p:spPr>
      </p:pic>
      <p:pic>
        <p:nvPicPr>
          <p:cNvPr id="12" name="Picture 2" descr="https://lh6.googleusercontent.com/ZwRf1w_l14R8RSKgPGX4Xca2Mx-BXSJD3xdU-W7xqgfcLgOOaOfo6AO4fmMQQMHDCylgq6gP5o-QegZCgTw-mvKTqsJ6cSYFrxSGdT8XtnMhZGwNyNL5QitNYr6WPaCnTpek0R1JGsM">
            <a:extLst>
              <a:ext uri="{FF2B5EF4-FFF2-40B4-BE49-F238E27FC236}">
                <a16:creationId xmlns:a16="http://schemas.microsoft.com/office/drawing/2014/main" id="{040F9D5A-4FA9-3108-43EA-3A51D44A4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t="16781" r="65236" b="53653"/>
          <a:stretch/>
        </p:blipFill>
        <p:spPr bwMode="auto">
          <a:xfrm>
            <a:off x="7530143" y="1998950"/>
            <a:ext cx="1530833" cy="1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D6720E-05B9-430F-BC06-FD5DFA370D4F}"/>
              </a:ext>
            </a:extLst>
          </p:cNvPr>
          <p:cNvSpPr txBox="1"/>
          <p:nvPr/>
        </p:nvSpPr>
        <p:spPr>
          <a:xfrm>
            <a:off x="8275897" y="3555424"/>
            <a:ext cx="830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CB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防己</a:t>
            </a:r>
            <a:endParaRPr lang="en-US" sz="2400" b="1" dirty="0">
              <a:solidFill>
                <a:srgbClr val="0000CB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64D66-BF25-BF90-2401-912AB3D9C038}"/>
              </a:ext>
            </a:extLst>
          </p:cNvPr>
          <p:cNvSpPr txBox="1"/>
          <p:nvPr/>
        </p:nvSpPr>
        <p:spPr>
          <a:xfrm>
            <a:off x="152400" y="6306106"/>
            <a:ext cx="426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Lai et al, 2010 10.1053/j.ajkd.2009.10.055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D9195-6A5B-4ADF-6D73-955F7C2B3092}"/>
              </a:ext>
            </a:extLst>
          </p:cNvPr>
          <p:cNvSpPr txBox="1"/>
          <p:nvPr/>
        </p:nvSpPr>
        <p:spPr>
          <a:xfrm>
            <a:off x="2501619" y="1515774"/>
            <a:ext cx="559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End-stage renal disease caused  by 2 herbs</a:t>
            </a:r>
          </a:p>
        </p:txBody>
      </p:sp>
    </p:spTree>
    <p:extLst>
      <p:ext uri="{BB962C8B-B14F-4D97-AF65-F5344CB8AC3E}">
        <p14:creationId xmlns:p14="http://schemas.microsoft.com/office/powerpoint/2010/main" val="389345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654353-6955-9B97-B63F-E8DB223F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130"/>
            <a:ext cx="9753600" cy="1554659"/>
          </a:xfrm>
        </p:spPr>
        <p:txBody>
          <a:bodyPr/>
          <a:lstStyle/>
          <a:p>
            <a:pPr algn="l"/>
            <a:r>
              <a:rPr lang="en-US" sz="2800" dirty="0"/>
              <a:t>2013 Excess upper tract urothelial cancer versus bladder cancer in Taiwan presumably caused by AA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E61071-B445-EDD5-8978-24C284B4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52CA1-D396-16A4-69DA-24D4343AA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16" t="7394" r="3214"/>
          <a:stretch/>
        </p:blipFill>
        <p:spPr>
          <a:xfrm>
            <a:off x="3374608" y="2057400"/>
            <a:ext cx="5550570" cy="3671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764D66-BF25-BF90-2401-912AB3D9C038}"/>
              </a:ext>
            </a:extLst>
          </p:cNvPr>
          <p:cNvSpPr txBox="1"/>
          <p:nvPr/>
        </p:nvSpPr>
        <p:spPr>
          <a:xfrm>
            <a:off x="4886578" y="5955268"/>
            <a:ext cx="433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 et al, 2012 10.1073/pnas.1119920109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7DB1D-2E50-B2BF-8F24-2356324C9A53}"/>
              </a:ext>
            </a:extLst>
          </p:cNvPr>
          <p:cNvSpPr txBox="1"/>
          <p:nvPr/>
        </p:nvSpPr>
        <p:spPr>
          <a:xfrm rot="16200000">
            <a:off x="569655" y="3366884"/>
            <a:ext cx="41288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Incidence ratio of</a:t>
            </a:r>
          </a:p>
          <a:p>
            <a:pPr algn="ctr"/>
            <a:r>
              <a:rPr lang="en-US" altLang="zh-CN" sz="2400" dirty="0"/>
              <a:t> upper-tract urothelial cancer to bladder cancer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C53C1-F5EA-DA21-2791-6E86B26E1286}"/>
              </a:ext>
            </a:extLst>
          </p:cNvPr>
          <p:cNvSpPr/>
          <p:nvPr/>
        </p:nvSpPr>
        <p:spPr>
          <a:xfrm>
            <a:off x="3234240" y="4122091"/>
            <a:ext cx="280737" cy="153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8720" t="35383" r="17262" b="25633"/>
          <a:stretch/>
        </p:blipFill>
        <p:spPr>
          <a:xfrm>
            <a:off x="152400" y="1295400"/>
            <a:ext cx="10025469" cy="15113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43600" y="1447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4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9350" cy="990600"/>
          </a:xfrm>
        </p:spPr>
        <p:txBody>
          <a:bodyPr/>
          <a:lstStyle/>
          <a:p>
            <a:pPr algn="l" eaLnBrk="1" hangingPunct="1"/>
            <a:r>
              <a:rPr lang="en-US" altLang="en-US" sz="2800" u="sng" dirty="0"/>
              <a:t>Mutational signature</a:t>
            </a:r>
            <a:r>
              <a:rPr lang="en-US" altLang="en-US" sz="2800" dirty="0"/>
              <a:t> in an AA-exposed upper tract</a:t>
            </a:r>
            <a:br>
              <a:rPr lang="en-US" altLang="en-US" sz="2800" dirty="0"/>
            </a:br>
            <a:r>
              <a:rPr lang="en-US" altLang="en-US" sz="2800" dirty="0"/>
              <a:t>urothelial carcinoma from Taiwan</a:t>
            </a:r>
            <a:endParaRPr lang="en-SG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4C55-9A55-45A0-A2A5-ECC3126D7C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9000" y="6096000"/>
            <a:ext cx="650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Poon et al. and Hoang et al. , Science Translational Medicine, 2013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" y="5638800"/>
            <a:ext cx="1905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44200" y="26670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9600" y="1219200"/>
            <a:ext cx="3657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34600" y="1295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343400" y="2819401"/>
            <a:ext cx="3505200" cy="2932568"/>
            <a:chOff x="2514600" y="2760883"/>
            <a:chExt cx="3943350" cy="2461241"/>
          </a:xfrm>
        </p:grpSpPr>
        <p:sp>
          <p:nvSpPr>
            <p:cNvPr id="32" name="TextBox 31"/>
            <p:cNvSpPr txBox="1"/>
            <p:nvPr/>
          </p:nvSpPr>
          <p:spPr>
            <a:xfrm>
              <a:off x="2514600" y="3336460"/>
              <a:ext cx="3943350" cy="188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Highest bar represents the number of C</a:t>
              </a:r>
              <a:r>
                <a:rPr lang="en-US" sz="2000" b="1" dirty="0"/>
                <a:t>A</a:t>
              </a:r>
              <a:r>
                <a:rPr lang="en-US" sz="2000" dirty="0"/>
                <a:t>G to C</a:t>
              </a:r>
              <a:r>
                <a:rPr lang="en-US" sz="2000" b="1" dirty="0"/>
                <a:t>T</a:t>
              </a:r>
              <a:r>
                <a:rPr lang="en-US" sz="2000" dirty="0"/>
                <a:t>G mutations across the entire genome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The higher the bar, the more C</a:t>
              </a:r>
              <a:r>
                <a:rPr lang="en-US" sz="2000" b="1" dirty="0"/>
                <a:t>A</a:t>
              </a:r>
              <a:r>
                <a:rPr lang="en-US" sz="2000" dirty="0"/>
                <a:t>G to C</a:t>
              </a:r>
              <a:r>
                <a:rPr lang="en-US" sz="2000" b="1" dirty="0"/>
                <a:t>T</a:t>
              </a:r>
              <a:r>
                <a:rPr lang="en-US" sz="2000" dirty="0"/>
                <a:t>G mutations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4229100" y="2760883"/>
              <a:ext cx="685800" cy="6395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 t="22696" r="41401" b="11583"/>
          <a:stretch/>
        </p:blipFill>
        <p:spPr>
          <a:xfrm flipH="1">
            <a:off x="10470265" y="3339085"/>
            <a:ext cx="883535" cy="22235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9632065" y="3720085"/>
            <a:ext cx="1295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9600" y="3276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Each bar represents the total number of single nucleotide mutations in a particular context 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557625" y="1673450"/>
            <a:ext cx="1189621" cy="1200329"/>
            <a:chOff x="2160775" y="4842302"/>
            <a:chExt cx="1189621" cy="1200329"/>
          </a:xfrm>
        </p:grpSpPr>
        <p:sp>
          <p:nvSpPr>
            <p:cNvPr id="36" name="TextBox 35"/>
            <p:cNvSpPr txBox="1"/>
            <p:nvPr/>
          </p:nvSpPr>
          <p:spPr>
            <a:xfrm>
              <a:off x="2160775" y="4842302"/>
              <a:ext cx="118962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endParaRPr lang="en-US" altLang="zh-CN" dirty="0"/>
            </a:p>
            <a:p>
              <a:pPr algn="ctr"/>
              <a:r>
                <a:rPr lang="en-US" altLang="zh-CN" dirty="0"/>
                <a:t>More</a:t>
              </a:r>
            </a:p>
            <a:p>
              <a:pPr algn="ctr"/>
              <a:r>
                <a:rPr lang="en-US" altLang="zh-CN" dirty="0"/>
                <a:t> mutations</a:t>
              </a:r>
            </a:p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234572" y="5814030"/>
              <a:ext cx="10668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6" descr="Profile photo of Song Ling Poon Ph.D., BCMAS">
            <a:extLst>
              <a:ext uri="{FF2B5EF4-FFF2-40B4-BE49-F238E27FC236}">
                <a16:creationId xmlns:a16="http://schemas.microsoft.com/office/drawing/2014/main" id="{DBD47D8C-0037-5C48-2228-F17EDC509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6714" r="28400" b="38177"/>
          <a:stretch/>
        </p:blipFill>
        <p:spPr bwMode="auto">
          <a:xfrm>
            <a:off x="380600" y="4632674"/>
            <a:ext cx="1543670" cy="19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A761E-4611-528B-5580-1E2D996BB3E4}"/>
              </a:ext>
            </a:extLst>
          </p:cNvPr>
          <p:cNvSpPr txBox="1"/>
          <p:nvPr/>
        </p:nvSpPr>
        <p:spPr>
          <a:xfrm>
            <a:off x="2204205" y="5383794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Songling</a:t>
            </a:r>
            <a:endParaRPr lang="en-US" dirty="0"/>
          </a:p>
          <a:p>
            <a:r>
              <a:rPr lang="en-US" dirty="0"/>
              <a:t>Poon</a:t>
            </a:r>
          </a:p>
        </p:txBody>
      </p:sp>
    </p:spTree>
    <p:extLst>
      <p:ext uri="{BB962C8B-B14F-4D97-AF65-F5344CB8AC3E}">
        <p14:creationId xmlns:p14="http://schemas.microsoft.com/office/powerpoint/2010/main" val="23892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8720" t="35383" r="17262" b="25633"/>
          <a:stretch/>
        </p:blipFill>
        <p:spPr>
          <a:xfrm>
            <a:off x="152400" y="1295400"/>
            <a:ext cx="10025469" cy="15113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43600" y="1447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4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9350" cy="990600"/>
          </a:xfrm>
        </p:spPr>
        <p:txBody>
          <a:bodyPr/>
          <a:lstStyle/>
          <a:p>
            <a:pPr algn="l" eaLnBrk="1" hangingPunct="1"/>
            <a:r>
              <a:rPr lang="en-US" altLang="en-US" sz="2800" u="sng" dirty="0"/>
              <a:t>Mutational signature</a:t>
            </a:r>
            <a:r>
              <a:rPr lang="en-US" altLang="en-US" sz="2800" dirty="0"/>
              <a:t> in an AA-exposed upper tract urothelial carcinoma</a:t>
            </a:r>
            <a:endParaRPr lang="en-SG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4C55-9A55-45A0-A2A5-ECC3126D7C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" y="5638800"/>
            <a:ext cx="1905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44200" y="26670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9600" y="1219200"/>
            <a:ext cx="3657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34600" y="1295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629400" y="2743199"/>
            <a:ext cx="4176620" cy="1054100"/>
            <a:chOff x="5105400" y="2438402"/>
            <a:chExt cx="4640178" cy="1288151"/>
          </a:xfrm>
        </p:grpSpPr>
        <p:sp>
          <p:nvSpPr>
            <p:cNvPr id="40" name="TextBox 39"/>
            <p:cNvSpPr txBox="1"/>
            <p:nvPr/>
          </p:nvSpPr>
          <p:spPr>
            <a:xfrm>
              <a:off x="5686203" y="2861489"/>
              <a:ext cx="4059375" cy="86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</a:t>
              </a:r>
              <a:r>
                <a:rPr lang="en-US" sz="2000" b="1" dirty="0"/>
                <a:t>A</a:t>
              </a:r>
              <a:r>
                <a:rPr lang="en-US" sz="2000" dirty="0"/>
                <a:t>G &gt; A</a:t>
              </a:r>
              <a:r>
                <a:rPr lang="en-US" sz="2000" b="1" dirty="0"/>
                <a:t>T</a:t>
              </a:r>
              <a:r>
                <a:rPr lang="en-US" sz="2000" dirty="0"/>
                <a:t>G mutations</a:t>
              </a:r>
            </a:p>
            <a:p>
              <a:pPr algn="ctr"/>
              <a:r>
                <a:rPr lang="en-US" sz="2000" dirty="0"/>
                <a:t>Not as many</a:t>
              </a:r>
            </a:p>
          </p:txBody>
        </p:sp>
        <p:cxnSp>
          <p:nvCxnSpPr>
            <p:cNvPr id="41" name="Straight Arrow Connector 40"/>
            <p:cNvCxnSpPr>
              <a:cxnSpLocks/>
            </p:cNvCxnSpPr>
            <p:nvPr/>
          </p:nvCxnSpPr>
          <p:spPr>
            <a:xfrm flipH="1" flipV="1">
              <a:off x="5105400" y="2438402"/>
              <a:ext cx="1269860" cy="4655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819400"/>
            <a:ext cx="5638800" cy="1774686"/>
            <a:chOff x="228600" y="2819400"/>
            <a:chExt cx="5638800" cy="1774686"/>
          </a:xfrm>
        </p:grpSpPr>
        <p:grpSp>
          <p:nvGrpSpPr>
            <p:cNvPr id="42" name="Group 41"/>
            <p:cNvGrpSpPr/>
            <p:nvPr/>
          </p:nvGrpSpPr>
          <p:grpSpPr>
            <a:xfrm>
              <a:off x="228600" y="3200400"/>
              <a:ext cx="4038599" cy="1393686"/>
              <a:chOff x="4564773" y="2159042"/>
              <a:chExt cx="5730652" cy="170313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564773" y="2997116"/>
                <a:ext cx="5730652" cy="8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Mutations from C to A, C to G,  C to T</a:t>
                </a:r>
              </a:p>
              <a:p>
                <a:pPr algn="ctr"/>
                <a:r>
                  <a:rPr lang="en-US" sz="2000" dirty="0"/>
                  <a:t>Almost none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8565417" y="2159042"/>
                <a:ext cx="1081258" cy="8380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Left Brace 9"/>
            <p:cNvSpPr/>
            <p:nvPr/>
          </p:nvSpPr>
          <p:spPr>
            <a:xfrm rot="16200000">
              <a:off x="3657600" y="914400"/>
              <a:ext cx="304800" cy="4114800"/>
            </a:xfrm>
            <a:prstGeom prst="leftBrace">
              <a:avLst>
                <a:gd name="adj1" fmla="val 61535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43400" y="2819400"/>
            <a:ext cx="3505200" cy="2932571"/>
            <a:chOff x="2514600" y="2760882"/>
            <a:chExt cx="3943350" cy="2461243"/>
          </a:xfrm>
        </p:grpSpPr>
        <p:sp>
          <p:nvSpPr>
            <p:cNvPr id="33" name="TextBox 32"/>
            <p:cNvSpPr txBox="1"/>
            <p:nvPr/>
          </p:nvSpPr>
          <p:spPr>
            <a:xfrm>
              <a:off x="2514600" y="3336460"/>
              <a:ext cx="3943350" cy="188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Highest bar represents the number of C</a:t>
              </a:r>
              <a:r>
                <a:rPr lang="en-US" sz="2000" b="1" dirty="0"/>
                <a:t>A</a:t>
              </a:r>
              <a:r>
                <a:rPr lang="en-US" sz="2000" dirty="0"/>
                <a:t>G to C</a:t>
              </a:r>
              <a:r>
                <a:rPr lang="en-US" sz="2000" b="1" dirty="0"/>
                <a:t>T</a:t>
              </a:r>
              <a:r>
                <a:rPr lang="en-US" sz="2000" dirty="0"/>
                <a:t>G mutations across the entire genome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The higher the bar, the more C</a:t>
              </a:r>
              <a:r>
                <a:rPr lang="en-US" sz="2000" b="1" dirty="0"/>
                <a:t>A</a:t>
              </a:r>
              <a:r>
                <a:rPr lang="en-US" sz="2000" dirty="0"/>
                <a:t>G to </a:t>
              </a:r>
              <a:r>
                <a:rPr lang="en-US" sz="2000" dirty="0" err="1"/>
                <a:t>C</a:t>
              </a:r>
              <a:r>
                <a:rPr lang="en-US" sz="2000" b="1" dirty="0" err="1"/>
                <a:t>T</a:t>
              </a:r>
              <a:r>
                <a:rPr lang="en-US" sz="2000" dirty="0" err="1"/>
                <a:t>G</a:t>
              </a:r>
              <a:r>
                <a:rPr lang="en-US" sz="2000" dirty="0"/>
                <a:t> mutations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4229100" y="2760882"/>
              <a:ext cx="685800" cy="6395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6200000">
            <a:off x="557625" y="1673450"/>
            <a:ext cx="1189621" cy="1200329"/>
            <a:chOff x="2160775" y="4842302"/>
            <a:chExt cx="1189621" cy="1200329"/>
          </a:xfrm>
        </p:grpSpPr>
        <p:sp>
          <p:nvSpPr>
            <p:cNvPr id="47" name="TextBox 46"/>
            <p:cNvSpPr txBox="1"/>
            <p:nvPr/>
          </p:nvSpPr>
          <p:spPr>
            <a:xfrm>
              <a:off x="2160775" y="4842302"/>
              <a:ext cx="118962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endParaRPr lang="en-US" altLang="zh-CN" dirty="0"/>
            </a:p>
            <a:p>
              <a:pPr algn="ctr"/>
              <a:r>
                <a:rPr lang="en-US" altLang="zh-CN" dirty="0"/>
                <a:t>More</a:t>
              </a:r>
            </a:p>
            <a:p>
              <a:pPr algn="ctr"/>
              <a:r>
                <a:rPr lang="en-US" altLang="zh-CN" dirty="0"/>
                <a:t> mutations</a:t>
              </a:r>
            </a:p>
            <a:p>
              <a:pPr algn="ctr"/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234572" y="5814030"/>
              <a:ext cx="10668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429000" y="6096000"/>
            <a:ext cx="639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Poon et al. and Hoang et al. , Science Translational Medicine, 2013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B1FE5-8C3D-CBC4-9EB7-14AAED39A75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 t="22696" r="41401" b="11583"/>
          <a:stretch/>
        </p:blipFill>
        <p:spPr>
          <a:xfrm flipH="1">
            <a:off x="10470265" y="3339085"/>
            <a:ext cx="883535" cy="22235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7F136A-D3BA-4D03-8E02-4DE17D4CD65C}"/>
              </a:ext>
            </a:extLst>
          </p:cNvPr>
          <p:cNvCxnSpPr/>
          <p:nvPr/>
        </p:nvCxnSpPr>
        <p:spPr>
          <a:xfrm flipV="1">
            <a:off x="9632065" y="3720085"/>
            <a:ext cx="1295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237" t="47001" r="21608" b="25169"/>
          <a:stretch/>
        </p:blipFill>
        <p:spPr>
          <a:xfrm>
            <a:off x="3962400" y="4724400"/>
            <a:ext cx="6781800" cy="746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441303" cy="169123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2013:</a:t>
            </a:r>
            <a:br>
              <a:rPr lang="en-US" sz="3200" dirty="0"/>
            </a:br>
            <a:r>
              <a:rPr lang="en-US" sz="3200" dirty="0"/>
              <a:t>AA mutational signature in upper tract urothelial cancer and cell lines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 t="22696" r="13164" b="11583"/>
          <a:stretch/>
        </p:blipFill>
        <p:spPr>
          <a:xfrm flipH="1">
            <a:off x="1719941" y="3183873"/>
            <a:ext cx="1696029" cy="22235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5638800"/>
            <a:ext cx="1905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04837" y="4876800"/>
            <a:ext cx="226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AA e</a:t>
            </a:r>
            <a:r>
              <a:rPr lang="en-US" sz="2000" dirty="0"/>
              <a:t>xposed cell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6324600"/>
            <a:ext cx="639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Poon et al. and Hoang et al. , Science Translational Medicine, 2013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1233" t="59565" r="15014" b="11861"/>
          <a:stretch/>
        </p:blipFill>
        <p:spPr>
          <a:xfrm>
            <a:off x="4038601" y="3810002"/>
            <a:ext cx="6735344" cy="793967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2971800" y="3581400"/>
            <a:ext cx="990600" cy="6381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2400" y="4019490"/>
            <a:ext cx="244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Upper tract urothelial</a:t>
            </a:r>
          </a:p>
        </p:txBody>
      </p:sp>
    </p:spTree>
    <p:extLst>
      <p:ext uri="{BB962C8B-B14F-4D97-AF65-F5344CB8AC3E}">
        <p14:creationId xmlns:p14="http://schemas.microsoft.com/office/powerpoint/2010/main" val="415094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21233" t="59565" r="15014" b="11861"/>
          <a:stretch/>
        </p:blipFill>
        <p:spPr>
          <a:xfrm>
            <a:off x="4038601" y="3810002"/>
            <a:ext cx="6735344" cy="7939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9433" t="47492" r="15400" b="26368"/>
          <a:stretch/>
        </p:blipFill>
        <p:spPr>
          <a:xfrm>
            <a:off x="4023937" y="2133601"/>
            <a:ext cx="6708199" cy="649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6711" t="51672" r="8135" b="23652"/>
          <a:stretch/>
        </p:blipFill>
        <p:spPr>
          <a:xfrm>
            <a:off x="4102081" y="1371600"/>
            <a:ext cx="6616526" cy="606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83" y="60566"/>
            <a:ext cx="7886700" cy="9296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2016:</a:t>
            </a:r>
            <a:br>
              <a:rPr lang="en-US" sz="3200" dirty="0"/>
            </a:br>
            <a:r>
              <a:rPr lang="en-US" sz="3200" dirty="0"/>
              <a:t>AA mutational signature in multiple tumor types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22696" r="13164" b="11583"/>
          <a:stretch/>
        </p:blipFill>
        <p:spPr>
          <a:xfrm flipH="1">
            <a:off x="1719941" y="3183873"/>
            <a:ext cx="1762360" cy="2223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8333" r="28108" b="7778"/>
          <a:stretch/>
        </p:blipFill>
        <p:spPr>
          <a:xfrm>
            <a:off x="1772195" y="1101055"/>
            <a:ext cx="1686416" cy="1972491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37" idx="1"/>
          </p:cNvCxnSpPr>
          <p:nvPr/>
        </p:nvCxnSpPr>
        <p:spPr>
          <a:xfrm flipH="1" flipV="1">
            <a:off x="2667000" y="1600200"/>
            <a:ext cx="1352782" cy="285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734023" y="1959168"/>
            <a:ext cx="1228377" cy="4792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1"/>
          </p:cNvCxnSpPr>
          <p:nvPr/>
        </p:nvCxnSpPr>
        <p:spPr>
          <a:xfrm flipH="1">
            <a:off x="3249979" y="3400455"/>
            <a:ext cx="738128" cy="1745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2" idx="1"/>
          </p:cNvCxnSpPr>
          <p:nvPr/>
        </p:nvCxnSpPr>
        <p:spPr>
          <a:xfrm flipH="1" flipV="1">
            <a:off x="2971800" y="3581400"/>
            <a:ext cx="990600" cy="6381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1" idx="1"/>
          </p:cNvCxnSpPr>
          <p:nvPr/>
        </p:nvCxnSpPr>
        <p:spPr>
          <a:xfrm flipH="1">
            <a:off x="3143482" y="4848255"/>
            <a:ext cx="837280" cy="3627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62400" y="4019490"/>
            <a:ext cx="244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Upper tract urothelial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8600" y="2266890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Bile duct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19782" y="1428690"/>
            <a:ext cx="682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Liver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2600" y="5486400"/>
            <a:ext cx="7195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Poon et al., 2013 and subsequent data (liver - hepatocellular carcinoma [HCC])</a:t>
            </a:r>
          </a:p>
          <a:p>
            <a:r>
              <a:rPr lang="en-US" sz="1600" dirty="0"/>
              <a:t>Zou et al., 2015, Jusakul et al., 2017 (bile duct carcinoma)</a:t>
            </a:r>
          </a:p>
          <a:p>
            <a:r>
              <a:rPr lang="en-US" sz="1600" dirty="0" err="1"/>
              <a:t>Scelo</a:t>
            </a:r>
            <a:r>
              <a:rPr lang="en-US" sz="1600" dirty="0"/>
              <a:t> et al., 2014, </a:t>
            </a:r>
            <a:r>
              <a:rPr lang="en-US" sz="1600" dirty="0" err="1"/>
              <a:t>Jelakovic</a:t>
            </a:r>
            <a:r>
              <a:rPr lang="en-US" sz="1600" dirty="0"/>
              <a:t> et al., 2014 (kidney/renal cell carcinoma)</a:t>
            </a:r>
          </a:p>
          <a:p>
            <a:r>
              <a:rPr lang="en-US" sz="1600" dirty="0"/>
              <a:t>Poon et al., 2013, Hoang et al., 2013, many others (upper tract urothelial carcinoma)</a:t>
            </a:r>
          </a:p>
          <a:p>
            <a:r>
              <a:rPr lang="en-US" sz="1600" dirty="0"/>
              <a:t>Poon et al., 2015, others (bladder urothelial carcinoma)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19620" t="48722" r="16901" b="15495"/>
          <a:stretch/>
        </p:blipFill>
        <p:spPr>
          <a:xfrm>
            <a:off x="4038600" y="2895600"/>
            <a:ext cx="6620418" cy="8214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88107" y="320040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Kidney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19769" t="52892" r="16415" b="15913"/>
          <a:stretch/>
        </p:blipFill>
        <p:spPr>
          <a:xfrm>
            <a:off x="4114800" y="4572001"/>
            <a:ext cx="6655564" cy="8236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80762" y="4648200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Bladder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24FE22-6A88-4377-A63B-880632B7ECEA}"/>
              </a:ext>
            </a:extLst>
          </p:cNvPr>
          <p:cNvSpPr/>
          <p:nvPr/>
        </p:nvSpPr>
        <p:spPr>
          <a:xfrm>
            <a:off x="1432211" y="2624438"/>
            <a:ext cx="914400" cy="51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1F7C0B-E8B2-48B9-94CE-A2617E6FD37B}"/>
              </a:ext>
            </a:extLst>
          </p:cNvPr>
          <p:cNvSpPr/>
          <p:nvPr/>
        </p:nvSpPr>
        <p:spPr>
          <a:xfrm>
            <a:off x="1128725" y="1047903"/>
            <a:ext cx="914400" cy="51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091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p of asia in flat style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3" t="55918" r="27796" b="24830"/>
          <a:stretch/>
        </p:blipFill>
        <p:spPr bwMode="auto">
          <a:xfrm>
            <a:off x="1981200" y="2286000"/>
            <a:ext cx="7086600" cy="44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45" y="169740"/>
            <a:ext cx="10515600" cy="158286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2016: Taiwan a known hotspot for AA kidney failure</a:t>
            </a:r>
            <a:br>
              <a:rPr lang="en-US" sz="2800" dirty="0"/>
            </a:br>
            <a:r>
              <a:rPr lang="en-US" sz="2800" dirty="0"/>
              <a:t>and AA upper-tract urothelial cancer</a:t>
            </a:r>
            <a:br>
              <a:rPr lang="en-US" sz="2800" dirty="0"/>
            </a:br>
            <a:r>
              <a:rPr lang="en-US" sz="2800" dirty="0"/>
              <a:t>A good place to investigate AA in liver cancer</a:t>
            </a:r>
          </a:p>
        </p:txBody>
      </p:sp>
      <p:sp>
        <p:nvSpPr>
          <p:cNvPr id="4" name="Oval 3"/>
          <p:cNvSpPr/>
          <p:nvPr/>
        </p:nvSpPr>
        <p:spPr>
          <a:xfrm>
            <a:off x="5181600" y="3505200"/>
            <a:ext cx="914400" cy="875323"/>
          </a:xfrm>
          <a:prstGeom prst="ellipse">
            <a:avLst/>
          </a:prstGeom>
          <a:noFill/>
          <a:ln w="603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8800" y="6096000"/>
            <a:ext cx="240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 created by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39200" y="5638800"/>
            <a:ext cx="31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Chen, …., </a:t>
            </a:r>
            <a:r>
              <a:rPr lang="en-US" dirty="0" err="1"/>
              <a:t>Grollman</a:t>
            </a:r>
            <a:r>
              <a:rPr lang="en-US" dirty="0"/>
              <a:t>, </a:t>
            </a:r>
            <a:r>
              <a:rPr lang="en-US" dirty="0" err="1"/>
              <a:t>PNAS</a:t>
            </a:r>
            <a:r>
              <a:rPr lang="en-US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81720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85CFAD-7419-4498-B9D8-EDE21F7B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867"/>
            <a:ext cx="10972800" cy="870857"/>
          </a:xfrm>
        </p:spPr>
        <p:txBody>
          <a:bodyPr/>
          <a:lstStyle/>
          <a:p>
            <a:pPr algn="l"/>
            <a:r>
              <a:rPr lang="en-US" dirty="0"/>
              <a:t>Concept of “mutational signature”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B41C5-29C7-4E74-84DF-A532FE1D4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" y="1143000"/>
            <a:ext cx="10972800" cy="5410200"/>
          </a:xfrm>
        </p:spPr>
        <p:txBody>
          <a:bodyPr/>
          <a:lstStyle/>
          <a:p>
            <a:r>
              <a:rPr lang="en-US" sz="2800" dirty="0"/>
              <a:t>Examine mutation patterns in a tumor (or other tissue) to infer mutational exposures or processes that led to the mutations</a:t>
            </a:r>
          </a:p>
          <a:p>
            <a:r>
              <a:rPr lang="en-US" sz="2800" dirty="0"/>
              <a:t>There can be different types of mutation patterns </a:t>
            </a:r>
          </a:p>
          <a:p>
            <a:pPr lvl="1"/>
            <a:r>
              <a:rPr lang="en-US" sz="2400" dirty="0"/>
              <a:t>single base mutations in the context of preceding and following bases</a:t>
            </a:r>
          </a:p>
          <a:p>
            <a:pPr lvl="1"/>
            <a:r>
              <a:rPr lang="en-US" sz="2400" dirty="0"/>
              <a:t>different kinds of short insertions or deletions</a:t>
            </a:r>
          </a:p>
          <a:p>
            <a:pPr lvl="1"/>
            <a:r>
              <a:rPr lang="en-US" sz="2400" dirty="0"/>
              <a:t>patterns of clustered single base mutations</a:t>
            </a:r>
            <a:endParaRPr lang="en-SG" sz="2400" dirty="0"/>
          </a:p>
          <a:p>
            <a:pPr lvl="1"/>
            <a:r>
              <a:rPr lang="en-SG" sz="2400" dirty="0"/>
              <a:t>information about whether the transcribed versus the non-transcribed strands of genes have more mutations</a:t>
            </a:r>
          </a:p>
          <a:p>
            <a:pPr lvl="1"/>
            <a:r>
              <a:rPr lang="en-SG" sz="2400" dirty="0"/>
              <a:t>and so on …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66E5B-31A2-4EA1-954B-B83622C1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52815"/>
          <a:stretch/>
        </p:blipFill>
        <p:spPr>
          <a:xfrm>
            <a:off x="457200" y="685800"/>
            <a:ext cx="11609572" cy="5029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0400" y="838200"/>
            <a:ext cx="7010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23905" y="6324600"/>
            <a:ext cx="2844800" cy="365125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590800" y="784304"/>
            <a:ext cx="5656521" cy="2297723"/>
            <a:chOff x="2590800" y="903128"/>
            <a:chExt cx="5791200" cy="22093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" t="34848" r="8781" b="58415"/>
            <a:stretch/>
          </p:blipFill>
          <p:spPr>
            <a:xfrm>
              <a:off x="2590800" y="903128"/>
              <a:ext cx="5791200" cy="66506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2590800" y="1647092"/>
              <a:ext cx="3276600" cy="146538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04800" y="5926722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Ng, Poon, et al., Oct 2017 DOI: 10.1126/</a:t>
            </a:r>
            <a:r>
              <a:rPr lang="en-US" sz="1600" dirty="0" err="1"/>
              <a:t>scitranslmed.aan6446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1F7FE-7641-4E71-9AC7-406E950551C1}"/>
              </a:ext>
            </a:extLst>
          </p:cNvPr>
          <p:cNvSpPr txBox="1"/>
          <p:nvPr/>
        </p:nvSpPr>
        <p:spPr>
          <a:xfrm>
            <a:off x="5547064" y="1476301"/>
            <a:ext cx="5327522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Red bars show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numbers of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mutations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caused by AA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SG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FF20F-A1AE-BEC6-EC33-7E95ABB57188}"/>
              </a:ext>
            </a:extLst>
          </p:cNvPr>
          <p:cNvSpPr/>
          <p:nvPr/>
        </p:nvSpPr>
        <p:spPr>
          <a:xfrm>
            <a:off x="247929" y="7620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1143000"/>
          </a:xfrm>
          <a:noFill/>
        </p:spPr>
        <p:txBody>
          <a:bodyPr/>
          <a:lstStyle/>
          <a:p>
            <a:pPr algn="l"/>
            <a:r>
              <a:rPr lang="en-US" sz="3200" dirty="0"/>
              <a:t>2017: 78% of Taiwan liver cancers (HCCs) had the AA signature (paper from my lab)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22AF19-DCB0-CE45-06EA-22154874C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1579" b="21879"/>
          <a:stretch/>
        </p:blipFill>
        <p:spPr bwMode="auto">
          <a:xfrm>
            <a:off x="10501171" y="2147696"/>
            <a:ext cx="1543670" cy="20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DF426B7-56E2-15D4-5BCD-C3A5BBF04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b="6914"/>
          <a:stretch/>
        </p:blipFill>
        <p:spPr bwMode="auto">
          <a:xfrm>
            <a:off x="8688476" y="2044895"/>
            <a:ext cx="1522324" cy="21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DDF183-3918-ED2C-257F-7A926A8B4943}"/>
              </a:ext>
            </a:extLst>
          </p:cNvPr>
          <p:cNvSpPr txBox="1"/>
          <p:nvPr/>
        </p:nvSpPr>
        <p:spPr>
          <a:xfrm>
            <a:off x="8912168" y="4243568"/>
            <a:ext cx="311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Alvin Ng        Sen-Yung Hsieh</a:t>
            </a:r>
          </a:p>
        </p:txBody>
      </p:sp>
    </p:spTree>
    <p:extLst>
      <p:ext uri="{BB962C8B-B14F-4D97-AF65-F5344CB8AC3E}">
        <p14:creationId xmlns:p14="http://schemas.microsoft.com/office/powerpoint/2010/main" val="397561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E7D067-88E8-425D-A612-7EBB61B68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2" t="3361" r="2490" b="55843"/>
          <a:stretch/>
        </p:blipFill>
        <p:spPr>
          <a:xfrm>
            <a:off x="7207153" y="3554323"/>
            <a:ext cx="4832447" cy="24219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Ng, Poon, et al., Oct 2017 DOI: 10.1126/stranslmed.aan6446 and subsequent publications; Zhang et al., 2017, Gastroenterology, 10.1053/j.gastro.2017.03.024; </a:t>
            </a:r>
            <a:r>
              <a:rPr lang="en-US" sz="1200" dirty="0" err="1"/>
              <a:t>Xue</a:t>
            </a:r>
            <a:r>
              <a:rPr lang="en-US" sz="1200" dirty="0"/>
              <a:t> et al., 2019, Cancer Cell,10.1016/j.ccell.2019.04.007, 2021 Unpublished data, 2021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8" y="196676"/>
            <a:ext cx="4769376" cy="586371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900" dirty="0"/>
              <a:t>Today: 2,000 liver cancers – AA exposure is prevalent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5236552"/>
            <a:ext cx="235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“Asian”  patients with no “country”  – Overseas patients?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6553200" y="5029200"/>
            <a:ext cx="1447800" cy="669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51E884-C5FC-4D11-8C54-BEBF8127DFF1}"/>
              </a:ext>
            </a:extLst>
          </p:cNvPr>
          <p:cNvGrpSpPr/>
          <p:nvPr/>
        </p:nvGrpSpPr>
        <p:grpSpPr>
          <a:xfrm>
            <a:off x="31224" y="900719"/>
            <a:ext cx="7044490" cy="4273599"/>
            <a:chOff x="134954" y="711342"/>
            <a:chExt cx="7044490" cy="42735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15" t="43885" r="2820" b="16564"/>
            <a:stretch/>
          </p:blipFill>
          <p:spPr>
            <a:xfrm>
              <a:off x="497703" y="711342"/>
              <a:ext cx="6681741" cy="4273599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9C0EBD-2DEE-4388-89D4-E666ADC64C19}"/>
                </a:ext>
              </a:extLst>
            </p:cNvPr>
            <p:cNvGrpSpPr/>
            <p:nvPr/>
          </p:nvGrpSpPr>
          <p:grpSpPr>
            <a:xfrm>
              <a:off x="134954" y="803140"/>
              <a:ext cx="2789290" cy="830997"/>
              <a:chOff x="8701916" y="1524000"/>
              <a:chExt cx="2789290" cy="83099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6E175-44D2-4F28-9554-8918BC6E323B}"/>
                  </a:ext>
                </a:extLst>
              </p:cNvPr>
              <p:cNvSpPr txBox="1"/>
              <p:nvPr/>
            </p:nvSpPr>
            <p:spPr>
              <a:xfrm>
                <a:off x="8701916" y="1524000"/>
                <a:ext cx="278929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279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  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AA mutations</a:t>
                </a:r>
              </a:p>
              <a:p>
                <a:r>
                  <a:rPr lang="en-US" sz="2400" dirty="0"/>
                  <a:t>       No AA mutations</a:t>
                </a:r>
                <a:endParaRPr lang="en-SG" sz="240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D6D0F3-BE82-4B19-B177-2A088E9FF434}"/>
                  </a:ext>
                </a:extLst>
              </p:cNvPr>
              <p:cNvSpPr/>
              <p:nvPr/>
            </p:nvSpPr>
            <p:spPr>
              <a:xfrm>
                <a:off x="8915800" y="2041798"/>
                <a:ext cx="211930" cy="2119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BAC254-2090-4024-A298-042FD47654A8}"/>
                  </a:ext>
                </a:extLst>
              </p:cNvPr>
              <p:cNvSpPr/>
              <p:nvPr/>
            </p:nvSpPr>
            <p:spPr>
              <a:xfrm>
                <a:off x="8915400" y="1640412"/>
                <a:ext cx="211930" cy="2119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10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9400" y="6356351"/>
            <a:ext cx="2844800" cy="365125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4" t="62970" r="1143" b="-2216"/>
          <a:stretch/>
        </p:blipFill>
        <p:spPr>
          <a:xfrm rot="16200000">
            <a:off x="3726149" y="-1294267"/>
            <a:ext cx="3429000" cy="813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050159" y="2091193"/>
            <a:ext cx="330064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Number of AA mutations</a:t>
            </a:r>
          </a:p>
          <a:p>
            <a:pPr algn="ctr"/>
            <a:r>
              <a:rPr lang="en-US" sz="2400" dirty="0"/>
              <a:t> in known driver genes, </a:t>
            </a:r>
          </a:p>
          <a:p>
            <a:pPr algn="ctr"/>
            <a:r>
              <a:rPr lang="en-US" sz="2400" dirty="0"/>
              <a:t>per tumor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582013" y="2123588"/>
            <a:ext cx="1819729" cy="6411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000" dirty="0"/>
              <a:t>Taiwan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Mainland China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Other SE Asia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Vietnam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Korea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Japan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North America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Europe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Mayo Clinic</a:t>
            </a:r>
          </a:p>
          <a:p>
            <a:pPr algn="r">
              <a:lnSpc>
                <a:spcPts val="5000"/>
              </a:lnSpc>
            </a:pPr>
            <a:r>
              <a:rPr lang="en-US" sz="2000" dirty="0"/>
              <a:t>Unknown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0" y="-31940"/>
            <a:ext cx="8069270" cy="109222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Many AA-exposed liver cancers have multiple known cancer driver genes with AA mutations (as of 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20181-1024-43AE-9A6D-12A1B874D880}"/>
              </a:ext>
            </a:extLst>
          </p:cNvPr>
          <p:cNvSpPr txBox="1"/>
          <p:nvPr/>
        </p:nvSpPr>
        <p:spPr>
          <a:xfrm>
            <a:off x="4146027" y="6082824"/>
            <a:ext cx="269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Geographical region</a:t>
            </a:r>
            <a:endParaRPr lang="en-SG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22E01-BF74-C315-E0CB-6144BB1972B2}"/>
              </a:ext>
            </a:extLst>
          </p:cNvPr>
          <p:cNvSpPr txBox="1"/>
          <p:nvPr/>
        </p:nvSpPr>
        <p:spPr>
          <a:xfrm>
            <a:off x="7633279" y="6082824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Ng, Poon, et al., Oct 2017 DOI: 10.1126/</a:t>
            </a:r>
            <a:r>
              <a:rPr lang="en-US" sz="1600" dirty="0" err="1"/>
              <a:t>scitranslmed.aan6446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1813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E7D067-88E8-425D-A612-7EBB61B68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2" t="3361" r="2490" b="55843"/>
          <a:stretch/>
        </p:blipFill>
        <p:spPr>
          <a:xfrm>
            <a:off x="7207153" y="3554323"/>
            <a:ext cx="4832447" cy="24219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08718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Ng, Poon, et al., Oct 2017 DOI: 10.1126/stranslmed.aan6446 and subsequent publications; Zhang et al., 2017, Gastroenterology, 10.1053/j.gastro.2017.03.024;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Xue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2019, Cancer Cell,10.1016/j.ccell.2019.04.007;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Hsieh et al.,  2008, 10.1186/1749-8546-3-13;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Chen et al., 2018,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Cancer,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10.1002/ijc.31544; Chen et al., 2019,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Cancer Epidemiology, Biomarkers &amp; Prevention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10.1158/1055-9965.EPI-19-0023;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Lu et al. 2019 Hepatology, 2019, 10.1002/hep.30863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6565"/>
            <a:ext cx="9111343" cy="1077686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/>
              <a:t>AA can cause liver cancer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5236552"/>
            <a:ext cx="235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“Asian”  patients with no “country”  – Overseas patients?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6553200" y="5029200"/>
            <a:ext cx="1447800" cy="669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51E884-C5FC-4D11-8C54-BEBF8127DFF1}"/>
              </a:ext>
            </a:extLst>
          </p:cNvPr>
          <p:cNvGrpSpPr/>
          <p:nvPr/>
        </p:nvGrpSpPr>
        <p:grpSpPr>
          <a:xfrm>
            <a:off x="96944" y="859277"/>
            <a:ext cx="7044490" cy="4273599"/>
            <a:chOff x="134954" y="711342"/>
            <a:chExt cx="7044490" cy="42735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15" t="43885" r="2820" b="16564"/>
            <a:stretch/>
          </p:blipFill>
          <p:spPr>
            <a:xfrm>
              <a:off x="497703" y="711342"/>
              <a:ext cx="6681741" cy="4273599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9C0EBD-2DEE-4388-89D4-E666ADC64C19}"/>
                </a:ext>
              </a:extLst>
            </p:cNvPr>
            <p:cNvGrpSpPr/>
            <p:nvPr/>
          </p:nvGrpSpPr>
          <p:grpSpPr>
            <a:xfrm>
              <a:off x="134954" y="803140"/>
              <a:ext cx="2789290" cy="830997"/>
              <a:chOff x="8701916" y="1524000"/>
              <a:chExt cx="2789290" cy="83099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6E175-44D2-4F28-9554-8918BC6E323B}"/>
                  </a:ext>
                </a:extLst>
              </p:cNvPr>
              <p:cNvSpPr txBox="1"/>
              <p:nvPr/>
            </p:nvSpPr>
            <p:spPr>
              <a:xfrm>
                <a:off x="8701916" y="1524000"/>
                <a:ext cx="278929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279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  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AA mutations</a:t>
                </a:r>
              </a:p>
              <a:p>
                <a:r>
                  <a:rPr lang="en-US" sz="2400" dirty="0"/>
                  <a:t>       No AA mutations</a:t>
                </a:r>
                <a:endParaRPr lang="en-SG" sz="240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D6D0F3-BE82-4B19-B177-2A088E9FF434}"/>
                  </a:ext>
                </a:extLst>
              </p:cNvPr>
              <p:cNvSpPr/>
              <p:nvPr/>
            </p:nvSpPr>
            <p:spPr>
              <a:xfrm>
                <a:off x="8915800" y="2041798"/>
                <a:ext cx="211930" cy="2119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BAC254-2090-4024-A298-042FD47654A8}"/>
                  </a:ext>
                </a:extLst>
              </p:cNvPr>
              <p:cNvSpPr/>
              <p:nvPr/>
            </p:nvSpPr>
            <p:spPr>
              <a:xfrm>
                <a:off x="8915400" y="1640412"/>
                <a:ext cx="211930" cy="2119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F00DC2B-2162-4C0B-AAF9-81AC6CC23896}"/>
              </a:ext>
            </a:extLst>
          </p:cNvPr>
          <p:cNvSpPr txBox="1"/>
          <p:nvPr/>
        </p:nvSpPr>
        <p:spPr>
          <a:xfrm>
            <a:off x="1790700" y="2043542"/>
            <a:ext cx="50292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253DCB"/>
            </a:solidFill>
          </a:ln>
          <a:effectLst>
            <a:outerShdw blurRad="50800" dist="266700" dir="2700000" algn="c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000" dirty="0"/>
              <a:t>Known mutagen and urinary tract carcinogen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AB5031-F1D0-4E38-B0D5-E3736790C2AE}"/>
              </a:ext>
            </a:extLst>
          </p:cNvPr>
          <p:cNvSpPr txBox="1"/>
          <p:nvPr/>
        </p:nvSpPr>
        <p:spPr>
          <a:xfrm>
            <a:off x="2590800" y="2495490"/>
            <a:ext cx="61722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253DCB"/>
            </a:solidFill>
          </a:ln>
          <a:effectLst>
            <a:outerShdw blurRad="50800" dist="266700" dir="2700000" algn="c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000" dirty="0"/>
              <a:t>Multiple known cancer driver genes with AA mutations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F399CE-288D-4836-9FA8-7A639EEC97CB}"/>
              </a:ext>
            </a:extLst>
          </p:cNvPr>
          <p:cNvSpPr txBox="1"/>
          <p:nvPr/>
        </p:nvSpPr>
        <p:spPr>
          <a:xfrm>
            <a:off x="3505200" y="2937247"/>
            <a:ext cx="6629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253DCB"/>
            </a:solidFill>
          </a:ln>
          <a:effectLst>
            <a:outerShdw blurRad="50800" dist="266700" dir="2700000" algn="c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000" dirty="0"/>
              <a:t>Linear relationship between AA dose and risk of liver cancer in hepatitis-B-infected and hepatitis-C-infected patients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4FEA90-DD0F-468B-B585-9CCEB837752C}"/>
              </a:ext>
            </a:extLst>
          </p:cNvPr>
          <p:cNvSpPr txBox="1"/>
          <p:nvPr/>
        </p:nvSpPr>
        <p:spPr>
          <a:xfrm>
            <a:off x="4341036" y="3731385"/>
            <a:ext cx="34290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253DCB"/>
            </a:solidFill>
          </a:ln>
          <a:effectLst>
            <a:outerShdw blurRad="50800" dist="266700" dir="2700000" algn="c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000" dirty="0"/>
              <a:t>AA causes liver cancer in mice</a:t>
            </a:r>
          </a:p>
        </p:txBody>
      </p:sp>
    </p:spTree>
    <p:extLst>
      <p:ext uri="{BB962C8B-B14F-4D97-AF65-F5344CB8AC3E}">
        <p14:creationId xmlns:p14="http://schemas.microsoft.com/office/powerpoint/2010/main" val="28225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A6A7-16F3-ECD2-DFA6-86BAD0C8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2" y="2590800"/>
            <a:ext cx="10972800" cy="1143000"/>
          </a:xfrm>
        </p:spPr>
        <p:txBody>
          <a:bodyPr/>
          <a:lstStyle/>
          <a:p>
            <a:r>
              <a:rPr lang="en-US" dirty="0"/>
              <a:t>But it’s not a problem, because it’s banned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4642F-D64B-B33C-CB5C-FB33C322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6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61780-8424-88C5-4CD9-1EB5769D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C03D4-4947-DE43-F26C-DE82FA9B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95300"/>
            <a:ext cx="8098664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E4A2C-1971-A890-3194-714A0C612A82}"/>
              </a:ext>
            </a:extLst>
          </p:cNvPr>
          <p:cNvSpPr txBox="1"/>
          <p:nvPr/>
        </p:nvSpPr>
        <p:spPr>
          <a:xfrm>
            <a:off x="9677400" y="3124200"/>
            <a:ext cx="181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July, 2021</a:t>
            </a:r>
          </a:p>
        </p:txBody>
      </p:sp>
    </p:spTree>
    <p:extLst>
      <p:ext uri="{BB962C8B-B14F-4D97-AF65-F5344CB8AC3E}">
        <p14:creationId xmlns:p14="http://schemas.microsoft.com/office/powerpoint/2010/main" val="2099034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0zb336Y-KFTONMjacQ4RuHapXswdy_GBl9huZiWn417jO-_OnSoe8txSyndE5qN3uNACatVsjItyksuRnRohAxQg9uVBCBWkRevSmt76C1KSxeMIwL_34ZwFF50a1t3TZsqsgOdh1Z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29256" r="36408" b="22770"/>
          <a:stretch/>
        </p:blipFill>
        <p:spPr bwMode="auto">
          <a:xfrm>
            <a:off x="0" y="1441686"/>
            <a:ext cx="4088313" cy="32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oogleusercontent.com/8kmcKNifZOEHaKeB3ec3UdR6l9ZYo-epqSPLvD-s8hGIFSwP8zBA9-aW26cI9SfM8aWni7sEBCRV6OLxbdpdocpsxmFl7y5QXogDjUu4N7bHCKCPjEKbHXEX94QbeSSpouXSOTJvn8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16541" r="34601" b="15107"/>
          <a:stretch/>
        </p:blipFill>
        <p:spPr bwMode="auto">
          <a:xfrm>
            <a:off x="6184046" y="914400"/>
            <a:ext cx="5068882" cy="38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kaGjiongTydgFwKdc4noP_kUHoA3yIInVzhb9EjTYlMyss00Szbv4Z6Kx-E5VVL1hVKz07G7a9KfN1W7q1fvgBR4MYxiCY-idRYzRUzZMpDlZjnspn58AKh0q7W6DdfTFUcdfXNH2q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5" t="42716" r="55052" b="30267"/>
          <a:stretch/>
        </p:blipFill>
        <p:spPr bwMode="auto">
          <a:xfrm>
            <a:off x="4099848" y="3140758"/>
            <a:ext cx="3985948" cy="27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7005" y="124743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892" y="1044497"/>
            <a:ext cx="1462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Romania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2667000"/>
            <a:ext cx="973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Brazil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657600" y="5181600"/>
            <a:ext cx="87333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844800" cy="365125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1252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AA is not just an Asian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7600" y="5029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Aristolochia </a:t>
            </a:r>
            <a:r>
              <a:rPr lang="en-US" sz="2800" i="1" dirty="0" err="1"/>
              <a:t>cymbifera</a:t>
            </a:r>
            <a:endParaRPr lang="en-US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91233" y="1940500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/>
              <a:t>Aristolochia indica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8332220" y="2534037"/>
            <a:ext cx="1482939" cy="331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4648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Aristolochia </a:t>
            </a:r>
            <a:r>
              <a:rPr lang="en-US" sz="2800" i="1" dirty="0" err="1"/>
              <a:t>clematitis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Combats cancer, ulcers, prevents hair loss and hemorrhoids</a:t>
            </a:r>
          </a:p>
        </p:txBody>
      </p:sp>
    </p:spTree>
    <p:extLst>
      <p:ext uri="{BB962C8B-B14F-4D97-AF65-F5344CB8AC3E}">
        <p14:creationId xmlns:p14="http://schemas.microsoft.com/office/powerpoint/2010/main" val="219279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5B275A-3247-4D5C-89C2-C23B356B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220200" cy="1782762"/>
          </a:xfrm>
        </p:spPr>
        <p:txBody>
          <a:bodyPr/>
          <a:lstStyle/>
          <a:p>
            <a:pPr algn="l"/>
            <a:r>
              <a:rPr lang="en-US" dirty="0"/>
              <a:t>Outline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0D97-CCC7-475D-B0AE-BB77BD2A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5513"/>
            <a:ext cx="10972800" cy="4525963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Example mutational signature: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AA (aristolochic acid)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Techniques for mining mutational signatures from somatic mutations in 23,000 tumors</a:t>
            </a:r>
            <a:endParaRPr lang="en-US" sz="3200" dirty="0"/>
          </a:p>
          <a:p>
            <a:r>
              <a:rPr lang="en-SG" dirty="0">
                <a:solidFill>
                  <a:schemeClr val="bg1">
                    <a:lumMod val="85000"/>
                  </a:schemeClr>
                </a:solidFill>
              </a:rPr>
              <a:t>Discovery of the cause of an insert-and-deletion hypermutator phenotype in human cancer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FEB58-4280-499E-B933-D366B13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B0DD081-1D2A-3F52-E5F9-BAE9ED54B7D0}"/>
              </a:ext>
            </a:extLst>
          </p:cNvPr>
          <p:cNvSpPr/>
          <p:nvPr/>
        </p:nvSpPr>
        <p:spPr>
          <a:xfrm>
            <a:off x="0" y="28194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C12162-2D7C-1BE2-2332-5914A18B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456"/>
            <a:ext cx="9372600" cy="1143000"/>
          </a:xfrm>
        </p:spPr>
        <p:txBody>
          <a:bodyPr/>
          <a:lstStyle/>
          <a:p>
            <a:pPr algn="l"/>
            <a:r>
              <a:rPr lang="en-US" sz="4000" dirty="0"/>
              <a:t>Mutational spectrum = </a:t>
            </a:r>
            <a:br>
              <a:rPr lang="en-US" sz="4000" dirty="0"/>
            </a:br>
            <a:r>
              <a:rPr lang="en-US" sz="4000" dirty="0"/>
              <a:t>sum of mutations due to several signatures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0ED85-B6AD-F42E-5C75-DEEBDE45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116E8-F895-734F-BDAD-A0ECF70A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09" b="47940"/>
          <a:stretch/>
        </p:blipFill>
        <p:spPr>
          <a:xfrm>
            <a:off x="304800" y="2015331"/>
            <a:ext cx="10495440" cy="3547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653CEB-B006-BCD4-AFB9-5E9CEE00EE83}"/>
              </a:ext>
            </a:extLst>
          </p:cNvPr>
          <p:cNvSpPr txBox="1"/>
          <p:nvPr/>
        </p:nvSpPr>
        <p:spPr>
          <a:xfrm>
            <a:off x="5867400" y="645997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004934C-3DB6-5E9A-958F-07769FBDE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41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1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10287000" cy="1371599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sz="3600" dirty="0"/>
              <a:t>Most common approach to mutational signature discovery (data mining) uses non-negative matrix factorization (NMF)</a:t>
            </a:r>
            <a:endParaRPr lang="en-SG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472469" y="1996372"/>
            <a:ext cx="1245001" cy="2098749"/>
            <a:chOff x="1264624" y="2190071"/>
            <a:chExt cx="1660001" cy="2798332"/>
          </a:xfrm>
        </p:grpSpPr>
        <p:sp>
          <p:nvSpPr>
            <p:cNvPr id="13" name="Rectangle 12"/>
            <p:cNvSpPr/>
            <p:nvPr/>
          </p:nvSpPr>
          <p:spPr>
            <a:xfrm>
              <a:off x="1977746" y="2514600"/>
              <a:ext cx="668338" cy="1489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SG" sz="2400" b="1" dirty="0"/>
                <a:t>W</a:t>
              </a:r>
              <a:endParaRPr lang="en-SG" sz="1350" b="1" dirty="0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1709459" y="2514599"/>
              <a:ext cx="152400" cy="150018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26" name="Left Brace 25"/>
            <p:cNvSpPr/>
            <p:nvPr/>
          </p:nvSpPr>
          <p:spPr>
            <a:xfrm rot="16200000">
              <a:off x="2247621" y="3851274"/>
              <a:ext cx="141288" cy="668338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49171" name="TextBox 26"/>
            <p:cNvSpPr txBox="1">
              <a:spLocks noChangeArrowheads="1"/>
            </p:cNvSpPr>
            <p:nvPr/>
          </p:nvSpPr>
          <p:spPr bwMode="auto">
            <a:xfrm>
              <a:off x="1609136" y="4249739"/>
              <a:ext cx="13154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 dirty="0"/>
                <a:t>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signatures</a:t>
              </a:r>
              <a:endParaRPr lang="en-SG" altLang="en-US" sz="1500" dirty="0"/>
            </a:p>
          </p:txBody>
        </p:sp>
        <p:sp>
          <p:nvSpPr>
            <p:cNvPr id="49172" name="TextBox 27"/>
            <p:cNvSpPr txBox="1">
              <a:spLocks noChangeArrowheads="1"/>
            </p:cNvSpPr>
            <p:nvPr/>
          </p:nvSpPr>
          <p:spPr bwMode="auto">
            <a:xfrm rot="16200000">
              <a:off x="408620" y="3046075"/>
              <a:ext cx="214289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500" dirty="0"/>
                <a:t>96</a:t>
              </a:r>
              <a:r>
                <a:rPr lang="en-US" altLang="en-US" sz="1500" dirty="0"/>
                <a:t> mutation types</a:t>
              </a:r>
              <a:endParaRPr lang="en-SG" altLang="en-US" sz="15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07447" y="1993310"/>
            <a:ext cx="4416961" cy="1268562"/>
            <a:chOff x="3444596" y="2185988"/>
            <a:chExt cx="5889281" cy="1691416"/>
          </a:xfrm>
        </p:grpSpPr>
        <p:sp>
          <p:nvSpPr>
            <p:cNvPr id="20" name="Left Brace 19"/>
            <p:cNvSpPr/>
            <p:nvPr/>
          </p:nvSpPr>
          <p:spPr>
            <a:xfrm rot="10800000">
              <a:off x="8461096" y="2878138"/>
              <a:ext cx="141288" cy="668337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44596" y="2185988"/>
              <a:ext cx="5889281" cy="1691416"/>
              <a:chOff x="3444596" y="2185988"/>
              <a:chExt cx="5889281" cy="1691416"/>
            </a:xfrm>
          </p:grpSpPr>
          <p:sp>
            <p:nvSpPr>
              <p:cNvPr id="16" name="Rectangle 15"/>
              <p:cNvSpPr/>
              <p:nvPr/>
            </p:nvSpPr>
            <p:spPr>
              <a:xfrm rot="5400000">
                <a:off x="5571846" y="739774"/>
                <a:ext cx="668338" cy="4922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 sz="1350" dirty="0"/>
              </a:p>
            </p:txBody>
          </p:sp>
          <p:sp>
            <p:nvSpPr>
              <p:cNvPr id="24" name="Right Brace 23"/>
              <p:cNvSpPr/>
              <p:nvPr/>
            </p:nvSpPr>
            <p:spPr>
              <a:xfrm rot="16200000">
                <a:off x="5776635" y="187325"/>
                <a:ext cx="269875" cy="4911725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 sz="1350"/>
              </a:p>
            </p:txBody>
          </p:sp>
          <p:sp>
            <p:nvSpPr>
              <p:cNvPr id="49174" name="TextBox 29"/>
              <p:cNvSpPr txBox="1">
                <a:spLocks noChangeArrowheads="1"/>
              </p:cNvSpPr>
              <p:nvPr/>
            </p:nvSpPr>
            <p:spPr bwMode="auto">
              <a:xfrm rot="16200000">
                <a:off x="8306800" y="2850328"/>
                <a:ext cx="1315489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i="1" dirty="0"/>
                  <a:t>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dirty="0"/>
                  <a:t>signatures</a:t>
                </a:r>
                <a:endParaRPr lang="en-SG" altLang="en-US" sz="1500" dirty="0"/>
              </a:p>
            </p:txBody>
          </p:sp>
          <p:sp>
            <p:nvSpPr>
              <p:cNvPr id="49175" name="TextBox 30"/>
              <p:cNvSpPr txBox="1">
                <a:spLocks noChangeArrowheads="1"/>
              </p:cNvSpPr>
              <p:nvPr/>
            </p:nvSpPr>
            <p:spPr bwMode="auto">
              <a:xfrm>
                <a:off x="5041417" y="2185988"/>
                <a:ext cx="176578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dirty="0"/>
                  <a:t>23,000 tumors</a:t>
                </a:r>
                <a:endParaRPr lang="en-SG" altLang="en-US" sz="15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724650" y="1439668"/>
            <a:ext cx="3057734" cy="1371600"/>
            <a:chOff x="6629400" y="1371600"/>
            <a:chExt cx="4076978" cy="1828800"/>
          </a:xfrm>
        </p:grpSpPr>
        <p:cxnSp>
          <p:nvCxnSpPr>
            <p:cNvPr id="34" name="Straight Arrow Connector 33"/>
            <p:cNvCxnSpPr>
              <a:stCxn id="49178" idx="1"/>
            </p:cNvCxnSpPr>
            <p:nvPr/>
          </p:nvCxnSpPr>
          <p:spPr>
            <a:xfrm flipH="1">
              <a:off x="6629400" y="1987153"/>
              <a:ext cx="762000" cy="12132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8" name="TextBox 37"/>
            <p:cNvSpPr txBox="1">
              <a:spLocks noChangeArrowheads="1"/>
            </p:cNvSpPr>
            <p:nvPr/>
          </p:nvSpPr>
          <p:spPr bwMode="auto">
            <a:xfrm>
              <a:off x="7391400" y="1371600"/>
              <a:ext cx="3314978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/>
                <a:t>Each cell contains level of exposure of 1 tumor to 1 signature</a:t>
              </a:r>
              <a:endParaRPr lang="en-SG" altLang="en-US" sz="1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00528" y="255647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</a:t>
            </a:r>
            <a:endParaRPr lang="en-US" sz="21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24402" y="3154169"/>
            <a:ext cx="4140057" cy="1830501"/>
            <a:chOff x="4228822" y="3733799"/>
            <a:chExt cx="5520076" cy="2440667"/>
          </a:xfrm>
        </p:grpSpPr>
        <p:sp>
          <p:nvSpPr>
            <p:cNvPr id="18" name="Rectangle 17"/>
            <p:cNvSpPr/>
            <p:nvPr/>
          </p:nvSpPr>
          <p:spPr>
            <a:xfrm>
              <a:off x="4235172" y="4402138"/>
              <a:ext cx="4924425" cy="1489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21" name="Right Brace 20"/>
            <p:cNvSpPr/>
            <p:nvPr/>
          </p:nvSpPr>
          <p:spPr>
            <a:xfrm rot="16200000">
              <a:off x="6549747" y="1770063"/>
              <a:ext cx="269875" cy="4911725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25" name="Left Brace 24"/>
            <p:cNvSpPr/>
            <p:nvPr/>
          </p:nvSpPr>
          <p:spPr>
            <a:xfrm rot="10800000">
              <a:off x="9223096" y="4413250"/>
              <a:ext cx="152400" cy="1501775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49173" name="TextBox 28"/>
            <p:cNvSpPr txBox="1">
              <a:spLocks noChangeArrowheads="1"/>
            </p:cNvSpPr>
            <p:nvPr/>
          </p:nvSpPr>
          <p:spPr bwMode="auto">
            <a:xfrm rot="16200000">
              <a:off x="8462008" y="4887575"/>
              <a:ext cx="21428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500" dirty="0"/>
                <a:t>96</a:t>
              </a:r>
              <a:r>
                <a:rPr lang="en-US" altLang="en-US" sz="1500" dirty="0"/>
                <a:t> mutation types</a:t>
              </a:r>
              <a:endParaRPr lang="en-SG" altLang="en-US" sz="1500" dirty="0"/>
            </a:p>
          </p:txBody>
        </p:sp>
        <p:sp>
          <p:nvSpPr>
            <p:cNvPr id="49176" name="TextBox 31"/>
            <p:cNvSpPr txBox="1">
              <a:spLocks noChangeArrowheads="1"/>
            </p:cNvSpPr>
            <p:nvPr/>
          </p:nvSpPr>
          <p:spPr bwMode="auto">
            <a:xfrm>
              <a:off x="5815837" y="3733799"/>
              <a:ext cx="1765783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23,000 tumors</a:t>
              </a:r>
              <a:endParaRPr lang="en-SG" altLang="en-US" sz="15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3371" y="4841875"/>
              <a:ext cx="371400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V </a:t>
              </a:r>
              <a:r>
                <a:rPr lang="en-US" sz="2100" dirty="0">
                  <a:solidFill>
                    <a:schemeClr val="bg1"/>
                  </a:solidFill>
                </a:rPr>
                <a:t>(observed mutations)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47572" y="6214128"/>
            <a:ext cx="2133600" cy="273844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38550" y="2525519"/>
            <a:ext cx="929362" cy="2009180"/>
            <a:chOff x="3638550" y="2525519"/>
            <a:chExt cx="929362" cy="2009180"/>
          </a:xfrm>
        </p:grpSpPr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3638550" y="2525519"/>
              <a:ext cx="3962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/>
                <a:t>X</a:t>
              </a:r>
              <a:endParaRPr lang="en-SG" altLang="en-US" sz="3000" b="1" dirty="0"/>
            </a:p>
          </p:txBody>
        </p:sp>
        <p:sp>
          <p:nvSpPr>
            <p:cNvPr id="32" name="TextBox 16"/>
            <p:cNvSpPr txBox="1">
              <a:spLocks noChangeArrowheads="1"/>
            </p:cNvSpPr>
            <p:nvPr/>
          </p:nvSpPr>
          <p:spPr bwMode="auto">
            <a:xfrm>
              <a:off x="4038600" y="3611369"/>
              <a:ext cx="52931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5400" dirty="0"/>
                <a:t>≈</a:t>
              </a:r>
              <a:endParaRPr lang="en-SG" altLang="en-US" sz="54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ED415B-8C01-5704-EAC7-6CA6B1AD7F61}"/>
              </a:ext>
            </a:extLst>
          </p:cNvPr>
          <p:cNvSpPr txBox="1"/>
          <p:nvPr/>
        </p:nvSpPr>
        <p:spPr>
          <a:xfrm>
            <a:off x="2863245" y="5844796"/>
            <a:ext cx="664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Alexandrov, …., Rozen, Stratton, 2020, 10.1038/s41586-020-1943-3</a:t>
            </a:r>
          </a:p>
        </p:txBody>
      </p:sp>
    </p:spTree>
    <p:extLst>
      <p:ext uri="{BB962C8B-B14F-4D97-AF65-F5344CB8AC3E}">
        <p14:creationId xmlns:p14="http://schemas.microsoft.com/office/powerpoint/2010/main" val="21580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85CFAD-7419-4498-B9D8-EDE21F7B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867"/>
            <a:ext cx="10972800" cy="870857"/>
          </a:xfrm>
        </p:spPr>
        <p:txBody>
          <a:bodyPr/>
          <a:lstStyle/>
          <a:p>
            <a:pPr algn="l"/>
            <a:r>
              <a:rPr lang="en-US" dirty="0"/>
              <a:t>Concept of “mutational signature”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B41C5-29C7-4E74-84DF-A532FE1D4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" y="1143000"/>
            <a:ext cx="10972800" cy="5410200"/>
          </a:xfrm>
        </p:spPr>
        <p:txBody>
          <a:bodyPr/>
          <a:lstStyle/>
          <a:p>
            <a:r>
              <a:rPr lang="en-US" sz="2800" dirty="0"/>
              <a:t>Examine mutation patterns in a tumor (or other tissue) to infer mutational exposures or processes that led to the mutations</a:t>
            </a:r>
          </a:p>
          <a:p>
            <a:r>
              <a:rPr lang="en-US" sz="2800" dirty="0"/>
              <a:t>There can be different types of mutation patterns </a:t>
            </a:r>
          </a:p>
          <a:p>
            <a:pPr lvl="1"/>
            <a:r>
              <a:rPr lang="en-US" sz="2400" dirty="0"/>
              <a:t>single base mutations in the context of preceding and following bases</a:t>
            </a:r>
          </a:p>
          <a:p>
            <a:pPr lvl="1"/>
            <a:r>
              <a:rPr lang="en-US" sz="2400" dirty="0"/>
              <a:t>different kinds of short insertions or deletions</a:t>
            </a:r>
          </a:p>
          <a:p>
            <a:pPr lvl="1"/>
            <a:r>
              <a:rPr lang="en-US" sz="2400" dirty="0"/>
              <a:t>patterns of clustered single base mutations</a:t>
            </a:r>
            <a:endParaRPr lang="en-SG" sz="2400" dirty="0"/>
          </a:p>
          <a:p>
            <a:pPr lvl="1"/>
            <a:r>
              <a:rPr lang="en-SG" sz="2400" dirty="0"/>
              <a:t>information about whether the transcribed versus the non-transcribed strands of genes have more mutations</a:t>
            </a:r>
          </a:p>
          <a:p>
            <a:pPr lvl="1"/>
            <a:r>
              <a:rPr lang="en-SG" sz="2400" dirty="0"/>
              <a:t>and so on …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66E5B-31A2-4EA1-954B-B83622C1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D6120CE-B59C-BD91-C4EB-E2B5CDACA2CC}"/>
              </a:ext>
            </a:extLst>
          </p:cNvPr>
          <p:cNvSpPr/>
          <p:nvPr/>
        </p:nvSpPr>
        <p:spPr>
          <a:xfrm>
            <a:off x="10194636" y="25908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01B3921-3B00-3AD4-3635-B40D7951D178}"/>
              </a:ext>
            </a:extLst>
          </p:cNvPr>
          <p:cNvSpPr/>
          <p:nvPr/>
        </p:nvSpPr>
        <p:spPr>
          <a:xfrm>
            <a:off x="7315200" y="30480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1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C539-CF3A-FB1F-2CCD-EDD1318B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677"/>
            <a:ext cx="10972800" cy="1151949"/>
          </a:xfrm>
        </p:spPr>
        <p:txBody>
          <a:bodyPr/>
          <a:lstStyle/>
          <a:p>
            <a:pPr algn="l"/>
            <a:r>
              <a:rPr lang="en-US" sz="3200" dirty="0"/>
              <a:t>We used NMF to create a reference set of signatures mined from 23,000 tumors -- paper cited 1900 times since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7803-F473-B855-507B-EEF13C79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4C55-9A55-45A0-A2A5-ECC3126D7C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4ECE5-C26A-2CBB-EFDF-9CF23270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19" y="1176626"/>
            <a:ext cx="8919081" cy="569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A4C21-092C-0404-6250-B106EE50CC42}"/>
              </a:ext>
            </a:extLst>
          </p:cNvPr>
          <p:cNvSpPr txBox="1"/>
          <p:nvPr/>
        </p:nvSpPr>
        <p:spPr>
          <a:xfrm>
            <a:off x="4267200" y="6426539"/>
            <a:ext cx="670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Alexandrov, …., Rozen, Stratton, 2020, 10.1038/s41586-020-1943-3 </a:t>
            </a:r>
          </a:p>
        </p:txBody>
      </p:sp>
    </p:spTree>
    <p:extLst>
      <p:ext uri="{BB962C8B-B14F-4D97-AF65-F5344CB8AC3E}">
        <p14:creationId xmlns:p14="http://schemas.microsoft.com/office/powerpoint/2010/main" val="3703458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FD3E64-1FFF-589D-9E3E-E9ACFCA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1711"/>
          </a:xfrm>
        </p:spPr>
        <p:txBody>
          <a:bodyPr/>
          <a:lstStyle/>
          <a:p>
            <a:pPr algn="l"/>
            <a:r>
              <a:rPr lang="en-US" dirty="0"/>
              <a:t>Insertion and deletion mutational signatures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29B03B-8261-851A-834A-5C5BB0BE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7C163-5174-DD90-B66B-FE362864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10385478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00B7E0-FCF6-EF6F-A3C3-25A670EB803D}"/>
              </a:ext>
            </a:extLst>
          </p:cNvPr>
          <p:cNvSpPr txBox="1"/>
          <p:nvPr/>
        </p:nvSpPr>
        <p:spPr>
          <a:xfrm>
            <a:off x="2971800" y="6292651"/>
            <a:ext cx="805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Alexandrov, …., Rozen, Stratton, 2020, 10.1038/s41586-020-1943-3 cited 1900 times</a:t>
            </a:r>
          </a:p>
        </p:txBody>
      </p:sp>
    </p:spTree>
    <p:extLst>
      <p:ext uri="{BB962C8B-B14F-4D97-AF65-F5344CB8AC3E}">
        <p14:creationId xmlns:p14="http://schemas.microsoft.com/office/powerpoint/2010/main" val="3789992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10287000" cy="1371599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sz="3600" dirty="0"/>
              <a:t>Most common approach to mutational signature discovery (data mining) uses non-negative matrix factorization (NMF)</a:t>
            </a:r>
            <a:endParaRPr lang="en-SG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472469" y="1996372"/>
            <a:ext cx="1245001" cy="2098749"/>
            <a:chOff x="1264624" y="2190071"/>
            <a:chExt cx="1660001" cy="2798332"/>
          </a:xfrm>
        </p:grpSpPr>
        <p:sp>
          <p:nvSpPr>
            <p:cNvPr id="13" name="Rectangle 12"/>
            <p:cNvSpPr/>
            <p:nvPr/>
          </p:nvSpPr>
          <p:spPr>
            <a:xfrm>
              <a:off x="1977746" y="2514600"/>
              <a:ext cx="668338" cy="1489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SG" sz="2400" b="1" dirty="0"/>
                <a:t>W</a:t>
              </a:r>
              <a:endParaRPr lang="en-SG" sz="1350" b="1" dirty="0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1709459" y="2514599"/>
              <a:ext cx="152400" cy="150018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26" name="Left Brace 25"/>
            <p:cNvSpPr/>
            <p:nvPr/>
          </p:nvSpPr>
          <p:spPr>
            <a:xfrm rot="16200000">
              <a:off x="2247621" y="3851274"/>
              <a:ext cx="141288" cy="668338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49171" name="TextBox 26"/>
            <p:cNvSpPr txBox="1">
              <a:spLocks noChangeArrowheads="1"/>
            </p:cNvSpPr>
            <p:nvPr/>
          </p:nvSpPr>
          <p:spPr bwMode="auto">
            <a:xfrm>
              <a:off x="1609136" y="4249739"/>
              <a:ext cx="13154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 dirty="0"/>
                <a:t>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signatures</a:t>
              </a:r>
              <a:endParaRPr lang="en-SG" altLang="en-US" sz="1500" dirty="0"/>
            </a:p>
          </p:txBody>
        </p:sp>
        <p:sp>
          <p:nvSpPr>
            <p:cNvPr id="49172" name="TextBox 27"/>
            <p:cNvSpPr txBox="1">
              <a:spLocks noChangeArrowheads="1"/>
            </p:cNvSpPr>
            <p:nvPr/>
          </p:nvSpPr>
          <p:spPr bwMode="auto">
            <a:xfrm rot="16200000">
              <a:off x="408620" y="3046075"/>
              <a:ext cx="214289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500" dirty="0"/>
                <a:t>96</a:t>
              </a:r>
              <a:r>
                <a:rPr lang="en-US" altLang="en-US" sz="1500" dirty="0"/>
                <a:t> mutation types</a:t>
              </a:r>
              <a:endParaRPr lang="en-SG" altLang="en-US" sz="15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07447" y="1993310"/>
            <a:ext cx="4416961" cy="1268562"/>
            <a:chOff x="3444596" y="2185988"/>
            <a:chExt cx="5889281" cy="1691416"/>
          </a:xfrm>
        </p:grpSpPr>
        <p:sp>
          <p:nvSpPr>
            <p:cNvPr id="20" name="Left Brace 19"/>
            <p:cNvSpPr/>
            <p:nvPr/>
          </p:nvSpPr>
          <p:spPr>
            <a:xfrm rot="10800000">
              <a:off x="8461096" y="2878138"/>
              <a:ext cx="141288" cy="668337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44596" y="2185988"/>
              <a:ext cx="5889281" cy="1691416"/>
              <a:chOff x="3444596" y="2185988"/>
              <a:chExt cx="5889281" cy="1691416"/>
            </a:xfrm>
          </p:grpSpPr>
          <p:sp>
            <p:nvSpPr>
              <p:cNvPr id="16" name="Rectangle 15"/>
              <p:cNvSpPr/>
              <p:nvPr/>
            </p:nvSpPr>
            <p:spPr>
              <a:xfrm rot="5400000">
                <a:off x="5571846" y="739774"/>
                <a:ext cx="668338" cy="4922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 sz="1350" dirty="0"/>
              </a:p>
            </p:txBody>
          </p:sp>
          <p:sp>
            <p:nvSpPr>
              <p:cNvPr id="24" name="Right Brace 23"/>
              <p:cNvSpPr/>
              <p:nvPr/>
            </p:nvSpPr>
            <p:spPr>
              <a:xfrm rot="16200000">
                <a:off x="5776635" y="187325"/>
                <a:ext cx="269875" cy="4911725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 sz="1350"/>
              </a:p>
            </p:txBody>
          </p:sp>
          <p:sp>
            <p:nvSpPr>
              <p:cNvPr id="49174" name="TextBox 29"/>
              <p:cNvSpPr txBox="1">
                <a:spLocks noChangeArrowheads="1"/>
              </p:cNvSpPr>
              <p:nvPr/>
            </p:nvSpPr>
            <p:spPr bwMode="auto">
              <a:xfrm rot="16200000">
                <a:off x="8306800" y="2850328"/>
                <a:ext cx="1315489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i="1" dirty="0"/>
                  <a:t>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dirty="0"/>
                  <a:t>signatures</a:t>
                </a:r>
                <a:endParaRPr lang="en-SG" altLang="en-US" sz="1500" dirty="0"/>
              </a:p>
            </p:txBody>
          </p:sp>
          <p:sp>
            <p:nvSpPr>
              <p:cNvPr id="49175" name="TextBox 30"/>
              <p:cNvSpPr txBox="1">
                <a:spLocks noChangeArrowheads="1"/>
              </p:cNvSpPr>
              <p:nvPr/>
            </p:nvSpPr>
            <p:spPr bwMode="auto">
              <a:xfrm>
                <a:off x="5041417" y="2185988"/>
                <a:ext cx="176578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dirty="0"/>
                  <a:t>23,000 tumors</a:t>
                </a:r>
                <a:endParaRPr lang="en-SG" altLang="en-US" sz="15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724650" y="1439668"/>
            <a:ext cx="3057734" cy="1371600"/>
            <a:chOff x="6629400" y="1371600"/>
            <a:chExt cx="4076978" cy="1828800"/>
          </a:xfrm>
        </p:grpSpPr>
        <p:cxnSp>
          <p:nvCxnSpPr>
            <p:cNvPr id="34" name="Straight Arrow Connector 33"/>
            <p:cNvCxnSpPr>
              <a:stCxn id="49178" idx="1"/>
            </p:cNvCxnSpPr>
            <p:nvPr/>
          </p:nvCxnSpPr>
          <p:spPr>
            <a:xfrm flipH="1">
              <a:off x="6629400" y="1987153"/>
              <a:ext cx="762000" cy="12132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8" name="TextBox 37"/>
            <p:cNvSpPr txBox="1">
              <a:spLocks noChangeArrowheads="1"/>
            </p:cNvSpPr>
            <p:nvPr/>
          </p:nvSpPr>
          <p:spPr bwMode="auto">
            <a:xfrm>
              <a:off x="7391400" y="1371600"/>
              <a:ext cx="3314978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/>
                <a:t>Each cell contains level of exposure of 1 tumor to 1 signature</a:t>
              </a:r>
              <a:endParaRPr lang="en-SG" altLang="en-US" sz="1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00528" y="255647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</a:t>
            </a:r>
            <a:endParaRPr lang="en-US" sz="21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24402" y="3154169"/>
            <a:ext cx="4140057" cy="1830501"/>
            <a:chOff x="4228822" y="3733799"/>
            <a:chExt cx="5520076" cy="2440667"/>
          </a:xfrm>
        </p:grpSpPr>
        <p:sp>
          <p:nvSpPr>
            <p:cNvPr id="18" name="Rectangle 17"/>
            <p:cNvSpPr/>
            <p:nvPr/>
          </p:nvSpPr>
          <p:spPr>
            <a:xfrm>
              <a:off x="4235172" y="4402138"/>
              <a:ext cx="4924425" cy="1489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21" name="Right Brace 20"/>
            <p:cNvSpPr/>
            <p:nvPr/>
          </p:nvSpPr>
          <p:spPr>
            <a:xfrm rot="16200000">
              <a:off x="6549747" y="1770063"/>
              <a:ext cx="269875" cy="4911725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25" name="Left Brace 24"/>
            <p:cNvSpPr/>
            <p:nvPr/>
          </p:nvSpPr>
          <p:spPr>
            <a:xfrm rot="10800000">
              <a:off x="9223096" y="4413250"/>
              <a:ext cx="152400" cy="1501775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350"/>
            </a:p>
          </p:txBody>
        </p:sp>
        <p:sp>
          <p:nvSpPr>
            <p:cNvPr id="49173" name="TextBox 28"/>
            <p:cNvSpPr txBox="1">
              <a:spLocks noChangeArrowheads="1"/>
            </p:cNvSpPr>
            <p:nvPr/>
          </p:nvSpPr>
          <p:spPr bwMode="auto">
            <a:xfrm rot="16200000">
              <a:off x="8462008" y="4887575"/>
              <a:ext cx="21428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500" dirty="0"/>
                <a:t>96</a:t>
              </a:r>
              <a:r>
                <a:rPr lang="en-US" altLang="en-US" sz="1500" dirty="0"/>
                <a:t> mutation types</a:t>
              </a:r>
              <a:endParaRPr lang="en-SG" altLang="en-US" sz="1500" dirty="0"/>
            </a:p>
          </p:txBody>
        </p:sp>
        <p:sp>
          <p:nvSpPr>
            <p:cNvPr id="49176" name="TextBox 31"/>
            <p:cNvSpPr txBox="1">
              <a:spLocks noChangeArrowheads="1"/>
            </p:cNvSpPr>
            <p:nvPr/>
          </p:nvSpPr>
          <p:spPr bwMode="auto">
            <a:xfrm>
              <a:off x="5815837" y="3733799"/>
              <a:ext cx="1765783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23,000 tumors</a:t>
              </a:r>
              <a:endParaRPr lang="en-SG" altLang="en-US" sz="15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3371" y="4841875"/>
              <a:ext cx="371400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V </a:t>
              </a:r>
              <a:r>
                <a:rPr lang="en-US" sz="2100" dirty="0">
                  <a:solidFill>
                    <a:schemeClr val="bg1"/>
                  </a:solidFill>
                </a:rPr>
                <a:t>(observed mutations)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47572" y="6214128"/>
            <a:ext cx="2133600" cy="273844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38550" y="2525519"/>
            <a:ext cx="929362" cy="2009180"/>
            <a:chOff x="3638550" y="2525519"/>
            <a:chExt cx="929362" cy="2009180"/>
          </a:xfrm>
        </p:grpSpPr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3638550" y="2525519"/>
              <a:ext cx="3962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/>
                <a:t>X</a:t>
              </a:r>
              <a:endParaRPr lang="en-SG" altLang="en-US" sz="3000" b="1" dirty="0"/>
            </a:p>
          </p:txBody>
        </p:sp>
        <p:sp>
          <p:nvSpPr>
            <p:cNvPr id="32" name="TextBox 16"/>
            <p:cNvSpPr txBox="1">
              <a:spLocks noChangeArrowheads="1"/>
            </p:cNvSpPr>
            <p:nvPr/>
          </p:nvSpPr>
          <p:spPr bwMode="auto">
            <a:xfrm>
              <a:off x="4038600" y="3611369"/>
              <a:ext cx="52931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5400" dirty="0"/>
                <a:t>≈</a:t>
              </a:r>
              <a:endParaRPr lang="en-SG" altLang="en-US" sz="54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ED415B-8C01-5704-EAC7-6CA6B1AD7F61}"/>
              </a:ext>
            </a:extLst>
          </p:cNvPr>
          <p:cNvSpPr txBox="1"/>
          <p:nvPr/>
        </p:nvSpPr>
        <p:spPr>
          <a:xfrm>
            <a:off x="2863245" y="5844796"/>
            <a:ext cx="64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Alexandrov, …., Rozen, Stratton, 2020, 10.1038/s41586-020-1943-3</a:t>
            </a:r>
          </a:p>
        </p:txBody>
      </p:sp>
    </p:spTree>
    <p:extLst>
      <p:ext uri="{BB962C8B-B14F-4D97-AF65-F5344CB8AC3E}">
        <p14:creationId xmlns:p14="http://schemas.microsoft.com/office/powerpoint/2010/main" val="1092085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AEEE-EC48-3C16-EA28-A15CF506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4176"/>
            <a:ext cx="9982200" cy="4648200"/>
          </a:xfrm>
        </p:spPr>
        <p:txBody>
          <a:bodyPr/>
          <a:lstStyle/>
          <a:p>
            <a:r>
              <a:rPr lang="en-US" sz="3600" dirty="0"/>
              <a:t>My lab worked on an orthogonal approach to discovering mutational signatures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“hierarchical Dirichlet processes”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Discovers signatures similar to those discovered by non-negative matrix factorization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C2D79-AF82-3718-63D1-A953550B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5" descr="Profile photo of Mo Liu">
            <a:extLst>
              <a:ext uri="{FF2B5EF4-FFF2-40B4-BE49-F238E27FC236}">
                <a16:creationId xmlns:a16="http://schemas.microsoft.com/office/drawing/2014/main" id="{F447C54C-069F-5A22-AC4D-AE6D06029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r="22800" b="24400"/>
          <a:stretch/>
        </p:blipFill>
        <p:spPr bwMode="auto">
          <a:xfrm>
            <a:off x="7740264" y="4838622"/>
            <a:ext cx="1042956" cy="13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rofile photo of Yang Wu">
            <a:extLst>
              <a:ext uri="{FF2B5EF4-FFF2-40B4-BE49-F238E27FC236}">
                <a16:creationId xmlns:a16="http://schemas.microsoft.com/office/drawing/2014/main" id="{BEEDAD47-C8B1-4DB9-01D4-A49C295F7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8000" r="14191"/>
          <a:stretch/>
        </p:blipFill>
        <p:spPr bwMode="auto">
          <a:xfrm>
            <a:off x="9549683" y="4788126"/>
            <a:ext cx="1054762" cy="13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F836F-71AB-02B8-D393-244AC5B87BFB}"/>
              </a:ext>
            </a:extLst>
          </p:cNvPr>
          <p:cNvSpPr txBox="1"/>
          <p:nvPr/>
        </p:nvSpPr>
        <p:spPr>
          <a:xfrm>
            <a:off x="7690242" y="6234248"/>
            <a:ext cx="218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 Liu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A86A9-DBEE-4281-DD53-79F2DA300C3D}"/>
              </a:ext>
            </a:extLst>
          </p:cNvPr>
          <p:cNvSpPr txBox="1"/>
          <p:nvPr/>
        </p:nvSpPr>
        <p:spPr>
          <a:xfrm>
            <a:off x="9340464" y="6207501"/>
            <a:ext cx="277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Yang Wu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9B10-CB54-7AD9-0EC2-59FD461DAA54}"/>
              </a:ext>
            </a:extLst>
          </p:cNvPr>
          <p:cNvSpPr txBox="1"/>
          <p:nvPr/>
        </p:nvSpPr>
        <p:spPr>
          <a:xfrm>
            <a:off x="356885" y="4902376"/>
            <a:ext cx="659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Extension of work by Yee </a:t>
            </a:r>
            <a:r>
              <a:rPr lang="en-US" sz="2800" dirty="0" err="1"/>
              <a:t>Whye</a:t>
            </a:r>
            <a:r>
              <a:rPr lang="en-US" sz="2800" dirty="0"/>
              <a:t> Teh and  Nicola Roberts</a:t>
            </a:r>
          </a:p>
        </p:txBody>
      </p:sp>
    </p:spTree>
    <p:extLst>
      <p:ext uri="{BB962C8B-B14F-4D97-AF65-F5344CB8AC3E}">
        <p14:creationId xmlns:p14="http://schemas.microsoft.com/office/powerpoint/2010/main" val="748452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5B6A3-C2F8-F739-7281-03B39BAD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 orthogonal approach to discovering mutational signatures by data mining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97354E-8946-E817-7803-A3EC4F3C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Hierarchical Dirichlet processes (Teh, …, </a:t>
            </a:r>
            <a:r>
              <a:rPr lang="en-US" sz="2800" dirty="0" err="1"/>
              <a:t>Blei</a:t>
            </a:r>
            <a:r>
              <a:rPr lang="en-US" sz="2800" dirty="0"/>
              <a:t>, 2006)</a:t>
            </a:r>
          </a:p>
          <a:p>
            <a:r>
              <a:rPr lang="en-US" sz="2800" dirty="0"/>
              <a:t>Mutational signature discovery is isomorphic to probabilistic topic modeling in document classification</a:t>
            </a:r>
          </a:p>
          <a:p>
            <a:r>
              <a:rPr lang="en-US" sz="2800" dirty="0"/>
              <a:t>Document </a:t>
            </a:r>
            <a:r>
              <a:rPr lang="en-US" sz="2800" dirty="0">
                <a:sym typeface="Wingdings" panose="05000000000000000000" pitchFamily="2" charset="2"/>
              </a:rPr>
              <a:t> Tumor (i.e. set of mutations observed in a tumor) </a:t>
            </a:r>
          </a:p>
          <a:p>
            <a:r>
              <a:rPr lang="en-US" sz="2800" dirty="0"/>
              <a:t>Word </a:t>
            </a:r>
            <a:r>
              <a:rPr lang="en-US" sz="2800" dirty="0">
                <a:sym typeface="Wingdings" panose="05000000000000000000" pitchFamily="2" charset="2"/>
              </a:rPr>
              <a:t> mutation type (e.g. ACT  AGT)</a:t>
            </a:r>
          </a:p>
          <a:p>
            <a:r>
              <a:rPr lang="en-US" sz="2800" dirty="0">
                <a:sym typeface="Wingdings" panose="05000000000000000000" pitchFamily="2" charset="2"/>
              </a:rPr>
              <a:t>A topic in the document  a mutational process in a tumor</a:t>
            </a:r>
          </a:p>
          <a:p>
            <a:r>
              <a:rPr lang="en-US" sz="2800" dirty="0">
                <a:sym typeface="Wingdings" panose="05000000000000000000" pitchFamily="2" charset="2"/>
              </a:rPr>
              <a:t>Topics (mutational processes) generate word (mutation) instances by draws from a multinomial distribution = “mutational signature”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FEBF6-D55D-9C60-2566-B26CF9FA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89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667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Mutational signature discovery using</a:t>
            </a:r>
            <a:br>
              <a:rPr lang="en-US" sz="2800" dirty="0"/>
            </a:br>
            <a:r>
              <a:rPr lang="en-US" sz="2800" dirty="0"/>
              <a:t>hierarchical Dirichlet processes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30CB9-B6B3-AF55-5DE3-70CFA8A58699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</p:spTree>
    <p:extLst>
      <p:ext uri="{BB962C8B-B14F-4D97-AF65-F5344CB8AC3E}">
        <p14:creationId xmlns:p14="http://schemas.microsoft.com/office/powerpoint/2010/main" val="2844175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6678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800" dirty="0"/>
              <a:t>Each dot represents a mutational process, and dark versus light color indicates frequency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B0267-82DC-9843-B008-2410CB6DD13C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40F35F-41D5-6D31-7967-C9D383186825}"/>
              </a:ext>
            </a:extLst>
          </p:cNvPr>
          <p:cNvCxnSpPr/>
          <p:nvPr/>
        </p:nvCxnSpPr>
        <p:spPr>
          <a:xfrm>
            <a:off x="2626041" y="4267200"/>
            <a:ext cx="680083" cy="152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F288C-9EE9-6177-7E05-69E7D9FA104C}"/>
              </a:ext>
            </a:extLst>
          </p:cNvPr>
          <p:cNvCxnSpPr/>
          <p:nvPr/>
        </p:nvCxnSpPr>
        <p:spPr>
          <a:xfrm>
            <a:off x="4267200" y="2362200"/>
            <a:ext cx="680083" cy="152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38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6678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800" dirty="0"/>
              <a:t>A mutation “arrives” at a tumor, and the mutational process generating it is selected from a Dirichlet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B0267-82DC-9843-B008-2410CB6DD13C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</p:spTree>
    <p:extLst>
      <p:ext uri="{BB962C8B-B14F-4D97-AF65-F5344CB8AC3E}">
        <p14:creationId xmlns:p14="http://schemas.microsoft.com/office/powerpoint/2010/main" val="1600260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6678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800" dirty="0"/>
              <a:t>Usually, the mutational process already in the tumor, but sometimes not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68FFC-4ADB-A824-0D10-819DB9BB8237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</p:spTree>
    <p:extLst>
      <p:ext uri="{BB962C8B-B14F-4D97-AF65-F5344CB8AC3E}">
        <p14:creationId xmlns:p14="http://schemas.microsoft.com/office/powerpoint/2010/main" val="2673263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6678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800" dirty="0"/>
              <a:t>If not already in the tumor, then select the mutational process from the parent Dirichlet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CABFB-6D1C-4E7E-F6E7-3389B17563AE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</p:spTree>
    <p:extLst>
      <p:ext uri="{BB962C8B-B14F-4D97-AF65-F5344CB8AC3E}">
        <p14:creationId xmlns:p14="http://schemas.microsoft.com/office/powerpoint/2010/main" val="320708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209800" y="1295400"/>
            <a:ext cx="9712960" cy="813802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TextBox 62"/>
          <p:cNvSpPr txBox="1"/>
          <p:nvPr/>
        </p:nvSpPr>
        <p:spPr>
          <a:xfrm>
            <a:off x="4665979" y="2430544"/>
            <a:ext cx="4439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Mutational Signatures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6178" y="1449836"/>
            <a:ext cx="395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Experimental delineation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5598" y="1475814"/>
            <a:ext cx="407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Analysis of large databases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0416" y="1502246"/>
            <a:ext cx="1590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Discovery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D8560E-AE0B-4F21-B4C3-7F56C49B29F4}"/>
              </a:ext>
            </a:extLst>
          </p:cNvPr>
          <p:cNvCxnSpPr>
            <a:cxnSpLocks/>
          </p:cNvCxnSpPr>
          <p:nvPr/>
        </p:nvCxnSpPr>
        <p:spPr>
          <a:xfrm flipH="1">
            <a:off x="7960814" y="2040145"/>
            <a:ext cx="691630" cy="509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488775-9976-491E-81FF-E92429664EB0}"/>
              </a:ext>
            </a:extLst>
          </p:cNvPr>
          <p:cNvCxnSpPr>
            <a:cxnSpLocks/>
          </p:cNvCxnSpPr>
          <p:nvPr/>
        </p:nvCxnSpPr>
        <p:spPr>
          <a:xfrm>
            <a:off x="5057357" y="2020785"/>
            <a:ext cx="691630" cy="509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74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4449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800" dirty="0"/>
              <a:t>Again (hierarchically) the mutational process is probably known , ….</a:t>
            </a:r>
          </a:p>
        </p:txBody>
      </p:sp>
    </p:spTree>
    <p:extLst>
      <p:ext uri="{BB962C8B-B14F-4D97-AF65-F5344CB8AC3E}">
        <p14:creationId xmlns:p14="http://schemas.microsoft.com/office/powerpoint/2010/main" val="787960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304800" y="533400"/>
            <a:ext cx="23687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800" dirty="0"/>
              <a:t>but if not, draw the process from the “base distribution”,</a:t>
            </a:r>
          </a:p>
          <a:p>
            <a:r>
              <a:rPr lang="en-US" sz="2800" i="1" dirty="0"/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FFF9B-AD03-8C47-477B-E7EC1D2F0CF5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</p:spTree>
    <p:extLst>
      <p:ext uri="{BB962C8B-B14F-4D97-AF65-F5344CB8AC3E}">
        <p14:creationId xmlns:p14="http://schemas.microsoft.com/office/powerpoint/2010/main" val="641849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3687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800" dirty="0"/>
              <a:t>but if not, draw the process from the “base distribution”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FFF9B-AD03-8C47-477B-E7EC1D2F0CF5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</p:spTree>
    <p:extLst>
      <p:ext uri="{BB962C8B-B14F-4D97-AF65-F5344CB8AC3E}">
        <p14:creationId xmlns:p14="http://schemas.microsoft.com/office/powerpoint/2010/main" val="2150741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521183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500" dirty="0"/>
              <a:t>Once the mutational process is known, select the actual mutation type (e.g. CTG </a:t>
            </a:r>
            <a:r>
              <a:rPr lang="en-US" sz="2500" dirty="0">
                <a:sym typeface="Wingdings" panose="05000000000000000000" pitchFamily="2" charset="2"/>
              </a:rPr>
              <a:t> CAG)</a:t>
            </a:r>
          </a:p>
          <a:p>
            <a:r>
              <a:rPr lang="en-US" sz="2500" dirty="0">
                <a:sym typeface="Wingdings" panose="05000000000000000000" pitchFamily="2" charset="2"/>
              </a:rPr>
              <a:t>from the signature associated with the process</a:t>
            </a:r>
            <a:endParaRPr lang="en-US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6B765-7514-BB2B-ABC6-720437F88AE8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</p:spTree>
    <p:extLst>
      <p:ext uri="{BB962C8B-B14F-4D97-AF65-F5344CB8AC3E}">
        <p14:creationId xmlns:p14="http://schemas.microsoft.com/office/powerpoint/2010/main" val="4136016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86E7-8111-81E5-888F-123332F1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C67A-9978-AD66-90F0-D0251C1DA8C1}"/>
              </a:ext>
            </a:extLst>
          </p:cNvPr>
          <p:cNvSpPr txBox="1"/>
          <p:nvPr/>
        </p:nvSpPr>
        <p:spPr>
          <a:xfrm>
            <a:off x="6527800" y="6523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9BC22-960E-D1BA-D1D8-D7A9444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10004754" cy="624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EB29A-FC44-FB6D-A4C1-57A6EB45FA6F}"/>
              </a:ext>
            </a:extLst>
          </p:cNvPr>
          <p:cNvSpPr txBox="1"/>
          <p:nvPr/>
        </p:nvSpPr>
        <p:spPr>
          <a:xfrm>
            <a:off x="298217" y="533400"/>
            <a:ext cx="25211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Generative model:</a:t>
            </a:r>
          </a:p>
          <a:p>
            <a:endParaRPr lang="en-US" sz="2800" dirty="0"/>
          </a:p>
          <a:p>
            <a:r>
              <a:rPr lang="en-US" sz="2400" dirty="0"/>
              <a:t>Once the mutational process is known, select the actual mutation type (e.g. CTG </a:t>
            </a:r>
            <a:r>
              <a:rPr lang="en-US" sz="2400" dirty="0">
                <a:sym typeface="Wingdings" panose="05000000000000000000" pitchFamily="2" charset="2"/>
              </a:rPr>
              <a:t> CAG)</a:t>
            </a:r>
          </a:p>
          <a:p>
            <a:r>
              <a:rPr lang="en-US" sz="2400" dirty="0">
                <a:sym typeface="Wingdings" panose="05000000000000000000" pitchFamily="2" charset="2"/>
              </a:rPr>
              <a:t>from the signature associated with the process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6B765-7514-BB2B-ABC6-720437F88AE8}"/>
              </a:ext>
            </a:extLst>
          </p:cNvPr>
          <p:cNvSpPr txBox="1"/>
          <p:nvPr/>
        </p:nvSpPr>
        <p:spPr>
          <a:xfrm>
            <a:off x="9144000" y="5429071"/>
            <a:ext cx="2772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“Partial spectra” – mutations due to 1 mutational process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FBBF2-3423-970F-6334-3BAC040E45FE}"/>
              </a:ext>
            </a:extLst>
          </p:cNvPr>
          <p:cNvSpPr/>
          <p:nvPr/>
        </p:nvSpPr>
        <p:spPr>
          <a:xfrm>
            <a:off x="1244601" y="5242380"/>
            <a:ext cx="10685592" cy="1496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7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AC5007-11C6-7C9A-0F8A-4A08E480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FF225-55FA-568B-4509-08BC416E8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544838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30353-BCD8-BCAD-72DB-5EDBFDEC121D}"/>
              </a:ext>
            </a:extLst>
          </p:cNvPr>
          <p:cNvSpPr txBox="1"/>
          <p:nvPr/>
        </p:nvSpPr>
        <p:spPr>
          <a:xfrm>
            <a:off x="609600" y="6321715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98909-14EB-7B74-2B6B-44CAE429B5C3}"/>
              </a:ext>
            </a:extLst>
          </p:cNvPr>
          <p:cNvSpPr txBox="1"/>
          <p:nvPr/>
        </p:nvSpPr>
        <p:spPr>
          <a:xfrm>
            <a:off x="433299" y="381000"/>
            <a:ext cx="4578583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Used Bayesian formulation with Gibbs sampling (from Yee </a:t>
            </a:r>
            <a:r>
              <a:rPr lang="en-US" sz="3000" dirty="0" err="1"/>
              <a:t>Whye</a:t>
            </a:r>
            <a:r>
              <a:rPr lang="en-US" sz="3000" dirty="0"/>
              <a:t> Teh) to estimate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posterior probabilities of the number of mutational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“partial spectra”, which have the “shape” of their signatures (i.e. the associated multinomial distribution)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5442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AC5007-11C6-7C9A-0F8A-4A08E480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FF225-55FA-568B-4509-08BC416E8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544838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30353-BCD8-BCAD-72DB-5EDBFDEC121D}"/>
              </a:ext>
            </a:extLst>
          </p:cNvPr>
          <p:cNvSpPr txBox="1"/>
          <p:nvPr/>
        </p:nvSpPr>
        <p:spPr>
          <a:xfrm>
            <a:off x="609600" y="6321715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98909-14EB-7B74-2B6B-44CAE429B5C3}"/>
              </a:ext>
            </a:extLst>
          </p:cNvPr>
          <p:cNvSpPr txBox="1"/>
          <p:nvPr/>
        </p:nvSpPr>
        <p:spPr>
          <a:xfrm>
            <a:off x="433299" y="381000"/>
            <a:ext cx="45785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We combine “partial spectra” with similar shapes from multiple Gibbs samples to estimate the number of signatures and the “shape” of each process’s signature</a:t>
            </a:r>
          </a:p>
        </p:txBody>
      </p:sp>
    </p:spTree>
    <p:extLst>
      <p:ext uri="{BB962C8B-B14F-4D97-AF65-F5344CB8AC3E}">
        <p14:creationId xmlns:p14="http://schemas.microsoft.com/office/powerpoint/2010/main" val="3374414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FB7E23-8594-92DA-715E-21AB8ACD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5B785A-CD58-2C48-CBB7-94D59ED8A2EB}"/>
              </a:ext>
            </a:extLst>
          </p:cNvPr>
          <p:cNvGrpSpPr/>
          <p:nvPr/>
        </p:nvGrpSpPr>
        <p:grpSpPr>
          <a:xfrm>
            <a:off x="872699" y="152400"/>
            <a:ext cx="6049934" cy="6203951"/>
            <a:chOff x="1905000" y="1752600"/>
            <a:chExt cx="4667490" cy="47863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571F83-58EA-F46B-9B23-77C0DC492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6364"/>
            <a:stretch/>
          </p:blipFill>
          <p:spPr>
            <a:xfrm>
              <a:off x="1905000" y="1752600"/>
              <a:ext cx="4667490" cy="34741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85F462-ABE2-7BCB-E79F-F203D8552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398"/>
            <a:stretch/>
          </p:blipFill>
          <p:spPr>
            <a:xfrm>
              <a:off x="1905000" y="5334000"/>
              <a:ext cx="4667490" cy="120491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6A4230-C3F4-300A-37C8-3098F963C827}"/>
              </a:ext>
            </a:extLst>
          </p:cNvPr>
          <p:cNvSpPr txBox="1"/>
          <p:nvPr/>
        </p:nvSpPr>
        <p:spPr>
          <a:xfrm>
            <a:off x="7061362" y="479456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57558-1C61-466B-4699-07E268A81B0D}"/>
              </a:ext>
            </a:extLst>
          </p:cNvPr>
          <p:cNvSpPr txBox="1"/>
          <p:nvPr/>
        </p:nvSpPr>
        <p:spPr>
          <a:xfrm>
            <a:off x="7128301" y="194188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Importance of benchmarking</a:t>
            </a:r>
          </a:p>
          <a:p>
            <a:endParaRPr lang="en-US" sz="3200" b="1" dirty="0"/>
          </a:p>
          <a:p>
            <a:r>
              <a:rPr lang="en-US" sz="3200" dirty="0">
                <a:solidFill>
                  <a:srgbClr val="FF0000"/>
                </a:solidFill>
              </a:rPr>
              <a:t>Synthetic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single-base-substitution data with resampling noise</a:t>
            </a:r>
            <a:endParaRPr lang="en-US" sz="32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5CD4C2F-E5EB-8636-CC75-F3227C963844}"/>
              </a:ext>
            </a:extLst>
          </p:cNvPr>
          <p:cNvSpPr/>
          <p:nvPr/>
        </p:nvSpPr>
        <p:spPr>
          <a:xfrm flipV="1">
            <a:off x="2091899" y="4794560"/>
            <a:ext cx="457200" cy="1301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6DA0D-D067-1AE5-0E8C-A0BF189ABFA2}"/>
              </a:ext>
            </a:extLst>
          </p:cNvPr>
          <p:cNvSpPr txBox="1"/>
          <p:nvPr/>
        </p:nvSpPr>
        <p:spPr>
          <a:xfrm rot="16200000">
            <a:off x="-232200" y="88359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Positive predictive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5FAF0-212F-853C-F318-6A3330266513}"/>
              </a:ext>
            </a:extLst>
          </p:cNvPr>
          <p:cNvSpPr txBox="1"/>
          <p:nvPr/>
        </p:nvSpPr>
        <p:spPr>
          <a:xfrm rot="16200000">
            <a:off x="908566" y="56011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Our approach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A8AC8-4A16-CD1B-D292-C0AD265EF1D7}"/>
              </a:ext>
            </a:extLst>
          </p:cNvPr>
          <p:cNvSpPr txBox="1"/>
          <p:nvPr/>
        </p:nvSpPr>
        <p:spPr>
          <a:xfrm rot="16200000">
            <a:off x="-232201" y="2975402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True positive rate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9469E44-9F41-6A6B-2619-CD73EFA15AE4}"/>
              </a:ext>
            </a:extLst>
          </p:cNvPr>
          <p:cNvSpPr/>
          <p:nvPr/>
        </p:nvSpPr>
        <p:spPr>
          <a:xfrm flipV="1">
            <a:off x="3357266" y="4791860"/>
            <a:ext cx="457200" cy="1561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C0AC7-4760-D7AC-9FBB-47BC183FD918}"/>
              </a:ext>
            </a:extLst>
          </p:cNvPr>
          <p:cNvSpPr txBox="1"/>
          <p:nvPr/>
        </p:nvSpPr>
        <p:spPr>
          <a:xfrm rot="16200000">
            <a:off x="2173933" y="55984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Top NMF</a:t>
            </a:r>
          </a:p>
        </p:txBody>
      </p:sp>
    </p:spTree>
    <p:extLst>
      <p:ext uri="{BB962C8B-B14F-4D97-AF65-F5344CB8AC3E}">
        <p14:creationId xmlns:p14="http://schemas.microsoft.com/office/powerpoint/2010/main" val="172693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FB7E23-8594-92DA-715E-21AB8ACD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5B785A-CD58-2C48-CBB7-94D59ED8A2EB}"/>
              </a:ext>
            </a:extLst>
          </p:cNvPr>
          <p:cNvGrpSpPr/>
          <p:nvPr/>
        </p:nvGrpSpPr>
        <p:grpSpPr>
          <a:xfrm>
            <a:off x="872699" y="152400"/>
            <a:ext cx="6049934" cy="6203951"/>
            <a:chOff x="1905000" y="1752600"/>
            <a:chExt cx="4667490" cy="47863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571F83-58EA-F46B-9B23-77C0DC492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6364"/>
            <a:stretch/>
          </p:blipFill>
          <p:spPr>
            <a:xfrm>
              <a:off x="1905000" y="1752600"/>
              <a:ext cx="4667490" cy="34741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85F462-ABE2-7BCB-E79F-F203D8552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398"/>
            <a:stretch/>
          </p:blipFill>
          <p:spPr>
            <a:xfrm>
              <a:off x="1905000" y="5334000"/>
              <a:ext cx="4667490" cy="120491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6A4230-C3F4-300A-37C8-3098F963C827}"/>
              </a:ext>
            </a:extLst>
          </p:cNvPr>
          <p:cNvSpPr txBox="1"/>
          <p:nvPr/>
        </p:nvSpPr>
        <p:spPr>
          <a:xfrm>
            <a:off x="7061362" y="479456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Liu, Wu et al. 2023 10.1093/</a:t>
            </a:r>
            <a:r>
              <a:rPr lang="en-US" dirty="0" err="1"/>
              <a:t>nargab</a:t>
            </a:r>
            <a:r>
              <a:rPr lang="en-US" dirty="0"/>
              <a:t>/lqad005,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57558-1C61-466B-4699-07E268A81B0D}"/>
              </a:ext>
            </a:extLst>
          </p:cNvPr>
          <p:cNvSpPr txBox="1"/>
          <p:nvPr/>
        </p:nvSpPr>
        <p:spPr>
          <a:xfrm>
            <a:off x="7128300" y="194188"/>
            <a:ext cx="44540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Importance of benchmarking</a:t>
            </a:r>
          </a:p>
          <a:p>
            <a:endParaRPr lang="en-US" sz="3200" b="1" dirty="0"/>
          </a:p>
          <a:p>
            <a:r>
              <a:rPr lang="en-US" sz="3200" dirty="0">
                <a:solidFill>
                  <a:srgbClr val="FF0000"/>
                </a:solidFill>
              </a:rPr>
              <a:t>Synthetic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single-base-substitution data with resampling noise</a:t>
            </a:r>
            <a:endParaRPr lang="en-US" sz="32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5CD4C2F-E5EB-8636-CC75-F3227C963844}"/>
              </a:ext>
            </a:extLst>
          </p:cNvPr>
          <p:cNvSpPr/>
          <p:nvPr/>
        </p:nvSpPr>
        <p:spPr>
          <a:xfrm flipV="1">
            <a:off x="2091899" y="4794560"/>
            <a:ext cx="457200" cy="1301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6DA0D-D067-1AE5-0E8C-A0BF189ABFA2}"/>
              </a:ext>
            </a:extLst>
          </p:cNvPr>
          <p:cNvSpPr txBox="1"/>
          <p:nvPr/>
        </p:nvSpPr>
        <p:spPr>
          <a:xfrm rot="16200000">
            <a:off x="-232200" y="88359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Positive predictive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5FAF0-212F-853C-F318-6A3330266513}"/>
              </a:ext>
            </a:extLst>
          </p:cNvPr>
          <p:cNvSpPr txBox="1"/>
          <p:nvPr/>
        </p:nvSpPr>
        <p:spPr>
          <a:xfrm rot="16200000">
            <a:off x="908566" y="56011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Our approach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A8AC8-4A16-CD1B-D292-C0AD265EF1D7}"/>
              </a:ext>
            </a:extLst>
          </p:cNvPr>
          <p:cNvSpPr txBox="1"/>
          <p:nvPr/>
        </p:nvSpPr>
        <p:spPr>
          <a:xfrm rot="16200000">
            <a:off x="-232201" y="2975402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True positive rate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1B728C-C550-26A5-63A6-D720AA39E37E}"/>
              </a:ext>
            </a:extLst>
          </p:cNvPr>
          <p:cNvSpPr/>
          <p:nvPr/>
        </p:nvSpPr>
        <p:spPr>
          <a:xfrm>
            <a:off x="5130639" y="609600"/>
            <a:ext cx="1727361" cy="4184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0045699-FCB7-EC45-BC19-08A8A113332D}"/>
              </a:ext>
            </a:extLst>
          </p:cNvPr>
          <p:cNvSpPr/>
          <p:nvPr/>
        </p:nvSpPr>
        <p:spPr>
          <a:xfrm flipV="1">
            <a:off x="3357266" y="4791860"/>
            <a:ext cx="457200" cy="1561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E0FD7B-E1B6-3D57-3C58-D9F986303CDA}"/>
              </a:ext>
            </a:extLst>
          </p:cNvPr>
          <p:cNvSpPr txBox="1"/>
          <p:nvPr/>
        </p:nvSpPr>
        <p:spPr>
          <a:xfrm rot="16200000">
            <a:off x="2173933" y="55984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Top NMF</a:t>
            </a:r>
          </a:p>
        </p:txBody>
      </p:sp>
    </p:spTree>
    <p:extLst>
      <p:ext uri="{BB962C8B-B14F-4D97-AF65-F5344CB8AC3E}">
        <p14:creationId xmlns:p14="http://schemas.microsoft.com/office/powerpoint/2010/main" val="1511719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F32E77-3968-E6EA-C132-F0B7FF76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39962"/>
          </a:xfrm>
        </p:spPr>
        <p:txBody>
          <a:bodyPr/>
          <a:lstStyle/>
          <a:p>
            <a:pPr algn="l"/>
            <a:r>
              <a:rPr lang="en-US" sz="3600" dirty="0"/>
              <a:t>Hierarchical Dirichlet process approach discovers signatures similar to those discovered by non-negative matrix factorization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70B0B-ECCE-6411-7513-E25A88B4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4297362"/>
          </a:xfrm>
        </p:spPr>
        <p:txBody>
          <a:bodyPr/>
          <a:lstStyle/>
          <a:p>
            <a:r>
              <a:rPr lang="en-US" dirty="0"/>
              <a:t>Neither approach is perfect</a:t>
            </a:r>
          </a:p>
          <a:p>
            <a:r>
              <a:rPr lang="en-US" dirty="0"/>
              <a:t>Assess results in the light of all available evidence!</a:t>
            </a:r>
          </a:p>
          <a:p>
            <a:r>
              <a:rPr lang="en-US" dirty="0"/>
              <a:t>In practice it is often best to use both approaches</a:t>
            </a:r>
          </a:p>
          <a:p>
            <a:r>
              <a:rPr lang="en-US" dirty="0"/>
              <a:t>Our code released as R packages on GitHub and in a Singularity/Apptainer container</a:t>
            </a:r>
          </a:p>
          <a:p>
            <a:r>
              <a:rPr lang="en-US" b="1" dirty="0"/>
              <a:t>mSigHdp</a:t>
            </a:r>
            <a:r>
              <a:rPr lang="en-US" dirty="0"/>
              <a:t> – mutational Signature Hierarchical Dirichlet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B839C3-8ED9-E313-2447-0D8A5990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25275" y="3405548"/>
            <a:ext cx="9712960" cy="1976637"/>
          </a:xfrm>
          <a:prstGeom prst="round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Rounded Rectangle 30"/>
          <p:cNvSpPr/>
          <p:nvPr/>
        </p:nvSpPr>
        <p:spPr>
          <a:xfrm>
            <a:off x="2209800" y="1295400"/>
            <a:ext cx="9712960" cy="813802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TextBox 62"/>
          <p:cNvSpPr txBox="1"/>
          <p:nvPr/>
        </p:nvSpPr>
        <p:spPr>
          <a:xfrm>
            <a:off x="4665979" y="2448580"/>
            <a:ext cx="4439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Mutational Signatures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84373" y="3384384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Molecular cancer epidemiology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265688" y="3384384"/>
            <a:ext cx="3353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 mutational processes cause oncogenic mutations?</a:t>
            </a:r>
          </a:p>
        </p:txBody>
      </p: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6885977" y="2918769"/>
            <a:ext cx="0" cy="488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667853" y="3384384"/>
            <a:ext cx="3254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Understanding</a:t>
            </a:r>
          </a:p>
          <a:p>
            <a:pPr algn="ctr"/>
            <a:r>
              <a:rPr lang="en-US" sz="2800" dirty="0"/>
              <a:t>DNA damage &amp;repair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6178" y="1449836"/>
            <a:ext cx="395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Experimental delineation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5598" y="1475814"/>
            <a:ext cx="407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Analysis of large databases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0416" y="1502246"/>
            <a:ext cx="1590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Discovery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207" y="3724370"/>
            <a:ext cx="197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Applications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D8560E-AE0B-4F21-B4C3-7F56C49B29F4}"/>
              </a:ext>
            </a:extLst>
          </p:cNvPr>
          <p:cNvCxnSpPr>
            <a:cxnSpLocks/>
          </p:cNvCxnSpPr>
          <p:nvPr/>
        </p:nvCxnSpPr>
        <p:spPr>
          <a:xfrm flipH="1">
            <a:off x="7960814" y="2040145"/>
            <a:ext cx="691630" cy="509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488775-9976-491E-81FF-E92429664EB0}"/>
              </a:ext>
            </a:extLst>
          </p:cNvPr>
          <p:cNvCxnSpPr>
            <a:cxnSpLocks/>
          </p:cNvCxnSpPr>
          <p:nvPr/>
        </p:nvCxnSpPr>
        <p:spPr>
          <a:xfrm>
            <a:off x="5057357" y="2020785"/>
            <a:ext cx="691630" cy="509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E8DE0B-14DA-4040-9779-77071212886E}"/>
              </a:ext>
            </a:extLst>
          </p:cNvPr>
          <p:cNvCxnSpPr>
            <a:cxnSpLocks/>
          </p:cNvCxnSpPr>
          <p:nvPr/>
        </p:nvCxnSpPr>
        <p:spPr>
          <a:xfrm flipH="1">
            <a:off x="5115130" y="2959582"/>
            <a:ext cx="691630" cy="509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16F0EAF-3108-4350-82B3-6AEDC9E83625}"/>
              </a:ext>
            </a:extLst>
          </p:cNvPr>
          <p:cNvCxnSpPr>
            <a:cxnSpLocks/>
          </p:cNvCxnSpPr>
          <p:nvPr/>
        </p:nvCxnSpPr>
        <p:spPr>
          <a:xfrm>
            <a:off x="7990590" y="2908075"/>
            <a:ext cx="691630" cy="509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06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5B275A-3247-4D5C-89C2-C23B356B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220200" cy="1782762"/>
          </a:xfrm>
        </p:spPr>
        <p:txBody>
          <a:bodyPr/>
          <a:lstStyle/>
          <a:p>
            <a:pPr algn="l"/>
            <a:r>
              <a:rPr lang="en-US" dirty="0"/>
              <a:t>Outline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0D97-CCC7-475D-B0AE-BB77BD2A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5513"/>
            <a:ext cx="10972800" cy="4525963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Example mutational signature: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AA (aristolochic acid)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Techniques for mining mutational signatures from somatic mutations in 23,000 tumors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SG" dirty="0"/>
              <a:t>Discovery of the cause of an insert-and-deletion hypermutator phenotype in human cancer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FEB58-4280-499E-B933-D366B13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B0DD081-1D2A-3F52-E5F9-BAE9ED54B7D0}"/>
              </a:ext>
            </a:extLst>
          </p:cNvPr>
          <p:cNvSpPr/>
          <p:nvPr/>
        </p:nvSpPr>
        <p:spPr>
          <a:xfrm>
            <a:off x="0" y="38862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80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079B-D5A7-4310-9CB5-1E6BA4C1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6914"/>
            <a:ext cx="7391400" cy="1608753"/>
          </a:xfrm>
        </p:spPr>
        <p:txBody>
          <a:bodyPr/>
          <a:lstStyle/>
          <a:p>
            <a:pPr algn="l"/>
            <a:r>
              <a:rPr lang="en-US" sz="3200" dirty="0"/>
              <a:t>A hotspot mutation in topoisomerase IIα (TOP2A) causes an indel mutator phenotype in human</a:t>
            </a:r>
            <a:endParaRPr lang="en-SG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F819C-7580-4843-BDCB-7B9790C2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2" y="1860234"/>
            <a:ext cx="6248400" cy="4343592"/>
          </a:xfrm>
        </p:spPr>
        <p:txBody>
          <a:bodyPr/>
          <a:lstStyle/>
          <a:p>
            <a:r>
              <a:rPr lang="en-US" sz="2800" dirty="0"/>
              <a:t>Topoisomerases cut and re-join DNA strands to let them untangle or to let supercoiled duplexes unwind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FBC23-C4CC-4664-8416-0F3FC514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57DEE-98C8-4149-BDC0-3B4C6925A785}"/>
              </a:ext>
            </a:extLst>
          </p:cNvPr>
          <p:cNvSpPr txBox="1"/>
          <p:nvPr/>
        </p:nvSpPr>
        <p:spPr>
          <a:xfrm>
            <a:off x="4343400" y="6477000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Stantial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https://doi.org/10.1073/pnas.2008721117</a:t>
            </a:r>
            <a:r>
              <a:rPr lang="en-US" dirty="0"/>
              <a:t> PNAS 2020</a:t>
            </a:r>
            <a:endParaRPr lang="en-SG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0F0542-5E98-1019-AF65-E2927D30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59131" y="38100"/>
            <a:ext cx="4832869" cy="48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A0C4A1E-B360-83BD-796F-CBEAEB192F31}"/>
              </a:ext>
            </a:extLst>
          </p:cNvPr>
          <p:cNvGrpSpPr/>
          <p:nvPr/>
        </p:nvGrpSpPr>
        <p:grpSpPr>
          <a:xfrm>
            <a:off x="270164" y="3967056"/>
            <a:ext cx="8467436" cy="2236770"/>
            <a:chOff x="1044728" y="3043536"/>
            <a:chExt cx="9625887" cy="2589278"/>
          </a:xfrm>
        </p:grpSpPr>
        <p:pic>
          <p:nvPicPr>
            <p:cNvPr id="10" name="Picture 2" descr="Profile photo of Arnoud Boot, PhD">
              <a:extLst>
                <a:ext uri="{FF2B5EF4-FFF2-40B4-BE49-F238E27FC236}">
                  <a16:creationId xmlns:a16="http://schemas.microsoft.com/office/drawing/2014/main" id="{824AC918-CB0F-B88C-12C6-6DE55CB03C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3333" r="30000" b="7315"/>
            <a:stretch/>
          </p:blipFill>
          <p:spPr bwMode="auto">
            <a:xfrm>
              <a:off x="1292786" y="3057373"/>
              <a:ext cx="1461093" cy="195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Profile photo of Mo Liu">
              <a:extLst>
                <a:ext uri="{FF2B5EF4-FFF2-40B4-BE49-F238E27FC236}">
                  <a16:creationId xmlns:a16="http://schemas.microsoft.com/office/drawing/2014/main" id="{2683D5F9-99CE-E9C7-BD8C-E419253F6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9" t="-28" r="24359" b="16836"/>
            <a:stretch/>
          </p:blipFill>
          <p:spPr bwMode="auto">
            <a:xfrm>
              <a:off x="3813478" y="3057372"/>
              <a:ext cx="1331483" cy="197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ue Jinks-Robertson | American Academy of Arts and Sciences">
              <a:extLst>
                <a:ext uri="{FF2B5EF4-FFF2-40B4-BE49-F238E27FC236}">
                  <a16:creationId xmlns:a16="http://schemas.microsoft.com/office/drawing/2014/main" id="{3E13FDB9-2454-ADC7-8D1C-FB5787210F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1" t="2988" r="7001" b="19334"/>
            <a:stretch/>
          </p:blipFill>
          <p:spPr bwMode="auto">
            <a:xfrm>
              <a:off x="6257972" y="3043536"/>
              <a:ext cx="1558652" cy="197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FAA42E-EB23-8E99-B03D-092310E83DC2}"/>
                </a:ext>
              </a:extLst>
            </p:cNvPr>
            <p:cNvSpPr txBox="1"/>
            <p:nvPr/>
          </p:nvSpPr>
          <p:spPr>
            <a:xfrm>
              <a:off x="1044728" y="5171149"/>
              <a:ext cx="9625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Arnoud Boot                      Mo Liu                 Sue Jinks-Robertson      Nicole Stantial           </a:t>
              </a: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DB85BF8F-10B3-8C16-9419-BDD517F37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3" t="2667" r="26667" b="38667"/>
            <a:stretch/>
          </p:blipFill>
          <p:spPr bwMode="auto">
            <a:xfrm>
              <a:off x="8731525" y="3058174"/>
              <a:ext cx="1679530" cy="197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410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079B-D5A7-4310-9CB5-1E6BA4C1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6914"/>
            <a:ext cx="7391400" cy="2062885"/>
          </a:xfrm>
        </p:spPr>
        <p:txBody>
          <a:bodyPr/>
          <a:lstStyle/>
          <a:p>
            <a:pPr algn="l"/>
            <a:r>
              <a:rPr lang="en-US" sz="3200" dirty="0"/>
              <a:t>A hotspot mutation in topoisomerase IIα (TOP2A) causes an indel mutator phenotype in human</a:t>
            </a:r>
            <a:endParaRPr lang="en-SG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F819C-7580-4843-BDCB-7B9790C2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73084"/>
            <a:ext cx="11677650" cy="4343592"/>
          </a:xfrm>
        </p:spPr>
        <p:txBody>
          <a:bodyPr/>
          <a:lstStyle/>
          <a:p>
            <a:r>
              <a:rPr lang="en-US" sz="2800" dirty="0"/>
              <a:t>One mutant in the yeast topoisomerase II gene causes duplications of 4,  3, or 2 base pairs, for example:</a:t>
            </a:r>
          </a:p>
          <a:p>
            <a:pPr lvl="1"/>
            <a:r>
              <a:rPr lang="en-US" dirty="0"/>
              <a:t> C</a:t>
            </a:r>
            <a:r>
              <a:rPr lang="en-US" b="1" u="sng" dirty="0">
                <a:solidFill>
                  <a:schemeClr val="accent1"/>
                </a:solidFill>
              </a:rPr>
              <a:t>GATA</a:t>
            </a:r>
            <a:r>
              <a:rPr lang="en-US" dirty="0"/>
              <a:t>C → C</a:t>
            </a:r>
            <a:r>
              <a:rPr lang="en-US" b="1" u="sng" dirty="0">
                <a:solidFill>
                  <a:schemeClr val="accent1"/>
                </a:solidFill>
              </a:rPr>
              <a:t>GATA</a:t>
            </a:r>
            <a:r>
              <a:rPr lang="en-US" b="1" u="sng" dirty="0">
                <a:solidFill>
                  <a:srgbClr val="FF0000"/>
                </a:solidFill>
              </a:rPr>
              <a:t>GATA</a:t>
            </a:r>
            <a:r>
              <a:rPr lang="en-US" dirty="0"/>
              <a:t>G 	(4 base-pair duplication) </a:t>
            </a:r>
          </a:p>
          <a:p>
            <a:pPr lvl="1"/>
            <a:r>
              <a:rPr lang="en-US" dirty="0"/>
              <a:t> A</a:t>
            </a:r>
            <a:r>
              <a:rPr lang="en-US" b="1" u="sng" dirty="0">
                <a:solidFill>
                  <a:schemeClr val="accent1"/>
                </a:solidFill>
              </a:rPr>
              <a:t>CAT</a:t>
            </a:r>
            <a:r>
              <a:rPr lang="en-US" dirty="0"/>
              <a:t>G  → A</a:t>
            </a:r>
            <a:r>
              <a:rPr lang="en-US" b="1" u="sng" dirty="0">
                <a:solidFill>
                  <a:schemeClr val="accent1"/>
                </a:solidFill>
              </a:rPr>
              <a:t>CAT</a:t>
            </a:r>
            <a:r>
              <a:rPr lang="en-US" b="1" u="sng" dirty="0">
                <a:solidFill>
                  <a:srgbClr val="FF0000"/>
                </a:solidFill>
              </a:rPr>
              <a:t>CAT</a:t>
            </a:r>
            <a:r>
              <a:rPr lang="en-US" dirty="0"/>
              <a:t>G        	(3 base-pair duplication)</a:t>
            </a:r>
          </a:p>
          <a:p>
            <a:pPr lvl="1"/>
            <a:r>
              <a:rPr lang="en-US" dirty="0"/>
              <a:t> C</a:t>
            </a:r>
            <a:r>
              <a:rPr lang="en-US" b="1" u="sng" dirty="0">
                <a:solidFill>
                  <a:schemeClr val="accent1"/>
                </a:solidFill>
              </a:rPr>
              <a:t>AT</a:t>
            </a:r>
            <a:r>
              <a:rPr lang="en-US" dirty="0"/>
              <a:t>G → C</a:t>
            </a:r>
            <a:r>
              <a:rPr lang="en-US" b="1" u="sng" dirty="0">
                <a:solidFill>
                  <a:schemeClr val="accent1"/>
                </a:solidFill>
              </a:rPr>
              <a:t>AT</a:t>
            </a:r>
            <a:r>
              <a:rPr lang="en-US" b="1" u="sng" dirty="0">
                <a:solidFill>
                  <a:srgbClr val="FF0000"/>
                </a:solidFill>
              </a:rPr>
              <a:t>AT</a:t>
            </a:r>
            <a:r>
              <a:rPr lang="en-US" dirty="0"/>
              <a:t>G                	(2 base-pair duplication)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FBC23-C4CC-4664-8416-0F3FC514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57DEE-98C8-4149-BDC0-3B4C6925A785}"/>
              </a:ext>
            </a:extLst>
          </p:cNvPr>
          <p:cNvSpPr txBox="1"/>
          <p:nvPr/>
        </p:nvSpPr>
        <p:spPr>
          <a:xfrm>
            <a:off x="4343400" y="6477000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Stantial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https://doi.org/10.1073/pnas.2008721117</a:t>
            </a:r>
            <a:r>
              <a:rPr lang="en-US" dirty="0"/>
              <a:t> PNAS 2020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966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C8C8-95F4-41AC-B5A3-5FC378B9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1" y="124909"/>
            <a:ext cx="9349689" cy="1596839"/>
          </a:xfrm>
        </p:spPr>
        <p:txBody>
          <a:bodyPr/>
          <a:lstStyle/>
          <a:p>
            <a:pPr algn="l"/>
            <a:r>
              <a:rPr lang="en-US" sz="3600" dirty="0"/>
              <a:t>This matched mutational signature ID17</a:t>
            </a:r>
            <a:br>
              <a:rPr lang="en-US" sz="3600" dirty="0"/>
            </a:br>
            <a:r>
              <a:rPr lang="en-US" sz="3600" dirty="0" err="1"/>
              <a:t>ID17</a:t>
            </a:r>
            <a:r>
              <a:rPr lang="en-US" sz="3600" dirty="0"/>
              <a:t> is an indel (insertion/deletion) signature discovered by mining cancer mutation data</a:t>
            </a:r>
            <a:endParaRPr lang="en-SG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2180A-380E-4B58-BF15-3B475C39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081275"/>
            <a:ext cx="2844800" cy="365125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ADB6F-9DDD-4583-82E6-B544B73DBCD3}"/>
              </a:ext>
            </a:extLst>
          </p:cNvPr>
          <p:cNvGrpSpPr/>
          <p:nvPr/>
        </p:nvGrpSpPr>
        <p:grpSpPr>
          <a:xfrm>
            <a:off x="433751" y="3885843"/>
            <a:ext cx="10410097" cy="1828800"/>
            <a:chOff x="600075" y="2220912"/>
            <a:chExt cx="10410097" cy="1828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BCAFDA-891C-498B-8259-1669C35FBA11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05" b="3170"/>
            <a:stretch/>
          </p:blipFill>
          <p:spPr bwMode="auto">
            <a:xfrm>
              <a:off x="600075" y="2808287"/>
              <a:ext cx="10410097" cy="12414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A12E62-A351-4332-BC49-898739277B1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52" b="38465"/>
            <a:stretch/>
          </p:blipFill>
          <p:spPr bwMode="auto">
            <a:xfrm>
              <a:off x="600075" y="2220912"/>
              <a:ext cx="10410097" cy="533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896694-E165-4605-A013-E8BE9F8F8B4A}"/>
              </a:ext>
            </a:extLst>
          </p:cNvPr>
          <p:cNvSpPr txBox="1"/>
          <p:nvPr/>
        </p:nvSpPr>
        <p:spPr>
          <a:xfrm>
            <a:off x="2667000" y="3069253"/>
            <a:ext cx="373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E.g. CATG → CAT</a:t>
            </a:r>
            <a:r>
              <a:rPr lang="en-US" sz="2000" u="sng" dirty="0">
                <a:solidFill>
                  <a:srgbClr val="FF0000"/>
                </a:solidFill>
              </a:rPr>
              <a:t>AT</a:t>
            </a:r>
            <a:r>
              <a:rPr lang="en-US" sz="2000" dirty="0"/>
              <a:t>G</a:t>
            </a:r>
          </a:p>
          <a:p>
            <a:pPr lvl="1" algn="ctr"/>
            <a:r>
              <a:rPr lang="en-US" sz="2000" dirty="0"/>
              <a:t>(2 base-pair duplication)</a:t>
            </a:r>
            <a:endParaRPr lang="en-SG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D6D09-F490-42FF-804F-22517D726EF1}"/>
              </a:ext>
            </a:extLst>
          </p:cNvPr>
          <p:cNvSpPr txBox="1"/>
          <p:nvPr/>
        </p:nvSpPr>
        <p:spPr>
          <a:xfrm>
            <a:off x="5017475" y="1953072"/>
            <a:ext cx="33762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E.g. ACATG  → ACAT</a:t>
            </a:r>
            <a:r>
              <a:rPr lang="en-US" sz="2000" u="sng" dirty="0">
                <a:solidFill>
                  <a:srgbClr val="FF0000"/>
                </a:solidFill>
              </a:rPr>
              <a:t>CAT</a:t>
            </a:r>
            <a:r>
              <a:rPr lang="en-US" sz="2000" dirty="0"/>
              <a:t>G</a:t>
            </a:r>
          </a:p>
          <a:p>
            <a:pPr lvl="1"/>
            <a:r>
              <a:rPr lang="en-US" sz="2000" dirty="0"/>
              <a:t>(3 base-pair duplication)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34FF80-FF86-4B99-9D71-8A20852814F2}"/>
              </a:ext>
            </a:extLst>
          </p:cNvPr>
          <p:cNvCxnSpPr>
            <a:cxnSpLocks/>
          </p:cNvCxnSpPr>
          <p:nvPr/>
        </p:nvCxnSpPr>
        <p:spPr>
          <a:xfrm>
            <a:off x="4953000" y="3733443"/>
            <a:ext cx="1752600" cy="1295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A68373-7501-4731-B3C6-62E70FE220A4}"/>
              </a:ext>
            </a:extLst>
          </p:cNvPr>
          <p:cNvSpPr txBox="1"/>
          <p:nvPr/>
        </p:nvSpPr>
        <p:spPr>
          <a:xfrm>
            <a:off x="7239000" y="2715310"/>
            <a:ext cx="388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E.g. CGATAC → CGATA</a:t>
            </a:r>
            <a:r>
              <a:rPr lang="en-US" sz="2000" u="sng" dirty="0">
                <a:solidFill>
                  <a:srgbClr val="FF0000"/>
                </a:solidFill>
              </a:rPr>
              <a:t>GATA</a:t>
            </a:r>
            <a:r>
              <a:rPr lang="en-US" sz="2000" dirty="0"/>
              <a:t>G</a:t>
            </a:r>
          </a:p>
          <a:p>
            <a:pPr lvl="1" algn="ctr"/>
            <a:r>
              <a:rPr lang="en-US" sz="2000" dirty="0"/>
              <a:t>(4 base-pair duplication)</a:t>
            </a:r>
            <a:endParaRPr lang="en-SG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65F035-B195-4010-B4BC-2CFCF779764C}"/>
              </a:ext>
            </a:extLst>
          </p:cNvPr>
          <p:cNvCxnSpPr>
            <a:cxnSpLocks/>
          </p:cNvCxnSpPr>
          <p:nvPr/>
        </p:nvCxnSpPr>
        <p:spPr>
          <a:xfrm>
            <a:off x="6717324" y="2787105"/>
            <a:ext cx="826476" cy="2013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72059C-B18A-40CF-8B8D-23F2DC28EC3C}"/>
              </a:ext>
            </a:extLst>
          </p:cNvPr>
          <p:cNvCxnSpPr>
            <a:cxnSpLocks/>
          </p:cNvCxnSpPr>
          <p:nvPr/>
        </p:nvCxnSpPr>
        <p:spPr>
          <a:xfrm flipH="1">
            <a:off x="8279424" y="3374395"/>
            <a:ext cx="940776" cy="12770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CE68FED-B00F-4B79-8CA0-CC5B5480E6C1}"/>
              </a:ext>
            </a:extLst>
          </p:cNvPr>
          <p:cNvSpPr/>
          <p:nvPr/>
        </p:nvSpPr>
        <p:spPr>
          <a:xfrm>
            <a:off x="3842710" y="5517981"/>
            <a:ext cx="304800" cy="27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1A063-D303-41C0-B770-9D056D0EEE07}"/>
              </a:ext>
            </a:extLst>
          </p:cNvPr>
          <p:cNvSpPr/>
          <p:nvPr/>
        </p:nvSpPr>
        <p:spPr>
          <a:xfrm>
            <a:off x="6705599" y="5517981"/>
            <a:ext cx="304800" cy="27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1C913-1F1D-D5B5-ED71-3184178FF547}"/>
              </a:ext>
            </a:extLst>
          </p:cNvPr>
          <p:cNvSpPr txBox="1"/>
          <p:nvPr/>
        </p:nvSpPr>
        <p:spPr>
          <a:xfrm>
            <a:off x="2362200" y="6103928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Boot, Liu, et al., 2023, 10.1073/pnas.2114024119</a:t>
            </a:r>
          </a:p>
        </p:txBody>
      </p:sp>
    </p:spTree>
    <p:extLst>
      <p:ext uri="{BB962C8B-B14F-4D97-AF65-F5344CB8AC3E}">
        <p14:creationId xmlns:p14="http://schemas.microsoft.com/office/powerpoint/2010/main" val="41037571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C8C8-95F4-41AC-B5A3-5FC378B9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0561"/>
            <a:ext cx="10972800" cy="1240266"/>
          </a:xfrm>
        </p:spPr>
        <p:txBody>
          <a:bodyPr/>
          <a:lstStyle/>
          <a:p>
            <a:pPr algn="l"/>
            <a:r>
              <a:rPr lang="en-US" sz="3600" dirty="0"/>
              <a:t>Average spectrum of all 7 tumors with ID17</a:t>
            </a:r>
            <a:endParaRPr lang="en-SG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2180A-380E-4B58-BF15-3B475C39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C9AA39-92E3-4CD7-AC79-E8F858F30751}"/>
              </a:ext>
            </a:extLst>
          </p:cNvPr>
          <p:cNvGrpSpPr/>
          <p:nvPr/>
        </p:nvGrpSpPr>
        <p:grpSpPr>
          <a:xfrm>
            <a:off x="609600" y="3854687"/>
            <a:ext cx="10659194" cy="1520826"/>
            <a:chOff x="685799" y="4191000"/>
            <a:chExt cx="10659194" cy="15208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860169-B5FD-41C9-A164-8721ABFB894E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88" b="27352"/>
            <a:stretch/>
          </p:blipFill>
          <p:spPr bwMode="auto">
            <a:xfrm>
              <a:off x="685799" y="4191000"/>
              <a:ext cx="10410097" cy="15208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E99F51-9EA7-4AB7-A75D-23070CFA5A10}"/>
                </a:ext>
              </a:extLst>
            </p:cNvPr>
            <p:cNvSpPr/>
            <p:nvPr/>
          </p:nvSpPr>
          <p:spPr>
            <a:xfrm>
              <a:off x="1371600" y="4800600"/>
              <a:ext cx="7086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A16E60-0D22-459E-91C3-D2E2C7041925}"/>
                </a:ext>
              </a:extLst>
            </p:cNvPr>
            <p:cNvSpPr/>
            <p:nvPr/>
          </p:nvSpPr>
          <p:spPr>
            <a:xfrm>
              <a:off x="4519248" y="4953000"/>
              <a:ext cx="2743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E14683-9FDF-4EA5-BDB8-3FC8A98FB171}"/>
                </a:ext>
              </a:extLst>
            </p:cNvPr>
            <p:cNvSpPr/>
            <p:nvPr/>
          </p:nvSpPr>
          <p:spPr>
            <a:xfrm>
              <a:off x="8601793" y="4790820"/>
              <a:ext cx="2743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592E19-A4B7-4237-AC26-58F8DE5FE3E2}"/>
              </a:ext>
            </a:extLst>
          </p:cNvPr>
          <p:cNvSpPr txBox="1"/>
          <p:nvPr/>
        </p:nvSpPr>
        <p:spPr>
          <a:xfrm>
            <a:off x="2637698" y="2944981"/>
            <a:ext cx="373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E.g. CATG → CAT</a:t>
            </a:r>
            <a:r>
              <a:rPr lang="en-US" sz="2000" u="sng" dirty="0">
                <a:solidFill>
                  <a:srgbClr val="FF0000"/>
                </a:solidFill>
              </a:rPr>
              <a:t>AT</a:t>
            </a:r>
            <a:r>
              <a:rPr lang="en-US" sz="2000" dirty="0"/>
              <a:t>G</a:t>
            </a:r>
          </a:p>
          <a:p>
            <a:pPr lvl="1" algn="ctr"/>
            <a:r>
              <a:rPr lang="en-US" sz="2000" dirty="0"/>
              <a:t>(2 base-pair duplication)</a:t>
            </a:r>
            <a:endParaRPr lang="en-SG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40754-B917-4748-B5A3-C032699B43B1}"/>
              </a:ext>
            </a:extLst>
          </p:cNvPr>
          <p:cNvSpPr txBox="1"/>
          <p:nvPr/>
        </p:nvSpPr>
        <p:spPr>
          <a:xfrm>
            <a:off x="4988173" y="1828800"/>
            <a:ext cx="33762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E.g. ACATG  → ACAT</a:t>
            </a:r>
            <a:r>
              <a:rPr lang="en-US" sz="2000" u="sng" dirty="0">
                <a:solidFill>
                  <a:srgbClr val="FF0000"/>
                </a:solidFill>
              </a:rPr>
              <a:t>CAT</a:t>
            </a:r>
            <a:r>
              <a:rPr lang="en-US" sz="2000" dirty="0"/>
              <a:t>G</a:t>
            </a:r>
          </a:p>
          <a:p>
            <a:pPr lvl="1"/>
            <a:r>
              <a:rPr lang="en-US" sz="2000" dirty="0"/>
              <a:t>(3 base-pair duplication)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40FEDC-1A7C-4732-8C3F-9B493AF81F08}"/>
              </a:ext>
            </a:extLst>
          </p:cNvPr>
          <p:cNvCxnSpPr>
            <a:cxnSpLocks/>
          </p:cNvCxnSpPr>
          <p:nvPr/>
        </p:nvCxnSpPr>
        <p:spPr>
          <a:xfrm>
            <a:off x="4923698" y="3609171"/>
            <a:ext cx="2052637" cy="1284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FF182D-9BE3-46D7-8DC6-C019422A03E5}"/>
              </a:ext>
            </a:extLst>
          </p:cNvPr>
          <p:cNvSpPr txBox="1"/>
          <p:nvPr/>
        </p:nvSpPr>
        <p:spPr>
          <a:xfrm>
            <a:off x="7209698" y="2591038"/>
            <a:ext cx="388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E.g. CGATAC → CGATA</a:t>
            </a:r>
            <a:r>
              <a:rPr lang="en-US" sz="2000" u="sng" dirty="0">
                <a:solidFill>
                  <a:srgbClr val="FF0000"/>
                </a:solidFill>
              </a:rPr>
              <a:t>GATA</a:t>
            </a:r>
            <a:r>
              <a:rPr lang="en-US" sz="2000" dirty="0"/>
              <a:t>G</a:t>
            </a:r>
          </a:p>
          <a:p>
            <a:pPr lvl="1" algn="ctr"/>
            <a:r>
              <a:rPr lang="en-US" sz="2000" dirty="0"/>
              <a:t>(4 base-pair duplication)</a:t>
            </a:r>
            <a:endParaRPr lang="en-SG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C0EE51-9F4F-4D6F-A016-1334DEA2AB72}"/>
              </a:ext>
            </a:extLst>
          </p:cNvPr>
          <p:cNvCxnSpPr>
            <a:cxnSpLocks/>
          </p:cNvCxnSpPr>
          <p:nvPr/>
        </p:nvCxnSpPr>
        <p:spPr>
          <a:xfrm>
            <a:off x="6688022" y="2662833"/>
            <a:ext cx="998839" cy="22307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AC97BE-050F-4612-9F89-62403F0F4B74}"/>
              </a:ext>
            </a:extLst>
          </p:cNvPr>
          <p:cNvCxnSpPr>
            <a:cxnSpLocks/>
          </p:cNvCxnSpPr>
          <p:nvPr/>
        </p:nvCxnSpPr>
        <p:spPr>
          <a:xfrm flipH="1">
            <a:off x="8458201" y="3250123"/>
            <a:ext cx="732697" cy="12406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F36034-3918-A7F6-17B1-E014D46226E4}"/>
              </a:ext>
            </a:extLst>
          </p:cNvPr>
          <p:cNvSpPr txBox="1"/>
          <p:nvPr/>
        </p:nvSpPr>
        <p:spPr>
          <a:xfrm>
            <a:off x="2362200" y="6103928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Boot, Liu, et al., 2023, 10.1073/pnas.2114024119</a:t>
            </a:r>
          </a:p>
        </p:txBody>
      </p:sp>
    </p:spTree>
    <p:extLst>
      <p:ext uri="{BB962C8B-B14F-4D97-AF65-F5344CB8AC3E}">
        <p14:creationId xmlns:p14="http://schemas.microsoft.com/office/powerpoint/2010/main" val="2643914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E68747-14A2-4036-A57D-3B43FB08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21"/>
          </a:xfrm>
        </p:spPr>
        <p:txBody>
          <a:bodyPr/>
          <a:lstStyle/>
          <a:p>
            <a:pPr algn="l"/>
            <a:r>
              <a:rPr lang="en-US" sz="4000" dirty="0"/>
              <a:t>All 7 tumors had identical mutations in a human ortholog of yeast Top2</a:t>
            </a:r>
            <a:endParaRPr lang="en-SG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79F0C-221F-49B6-89B0-69B0B7E7E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8182"/>
            <a:ext cx="10972800" cy="3916364"/>
          </a:xfrm>
        </p:spPr>
        <p:txBody>
          <a:bodyPr/>
          <a:lstStyle/>
          <a:p>
            <a:r>
              <a:rPr lang="en-US" sz="2800" dirty="0"/>
              <a:t>Lysine to asparagine at residue 743 in topoisomerase II alpha: TOP2A p.K743N </a:t>
            </a:r>
          </a:p>
          <a:p>
            <a:r>
              <a:rPr lang="en-US" sz="2800" dirty="0"/>
              <a:t>Among &gt; 12,000 tumors (PCAWG), 4 and only 4 had K743N and ID17</a:t>
            </a:r>
          </a:p>
          <a:p>
            <a:r>
              <a:rPr lang="en-US" sz="2800" i="1" dirty="0"/>
              <a:t>P</a:t>
            </a:r>
            <a:r>
              <a:rPr lang="en-US" sz="2800" dirty="0"/>
              <a:t> &lt; 10</a:t>
            </a:r>
            <a:r>
              <a:rPr lang="en-US" sz="2800" baseline="30000" dirty="0"/>
              <a:t>-14</a:t>
            </a:r>
            <a:endParaRPr lang="en-US" sz="2800" dirty="0"/>
          </a:p>
          <a:p>
            <a:r>
              <a:rPr lang="en-US" sz="2800" dirty="0"/>
              <a:t>We think the ID17 duplications arise from erroneous repair of double strand breaks that the mutant TOP2A cannot re-ligate – the mechanism observed in yeast</a:t>
            </a:r>
            <a:endParaRPr lang="en-SG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FF1B3-B411-42A4-8D92-3717AC63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C91E7-4727-F4BE-2569-CBC8908E1313}"/>
              </a:ext>
            </a:extLst>
          </p:cNvPr>
          <p:cNvSpPr txBox="1"/>
          <p:nvPr/>
        </p:nvSpPr>
        <p:spPr>
          <a:xfrm>
            <a:off x="2362200" y="6103928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Boot, Liu, et al., 2023, 10.1073/pnas.2114024119</a:t>
            </a:r>
          </a:p>
        </p:txBody>
      </p:sp>
    </p:spTree>
    <p:extLst>
      <p:ext uri="{BB962C8B-B14F-4D97-AF65-F5344CB8AC3E}">
        <p14:creationId xmlns:p14="http://schemas.microsoft.com/office/powerpoint/2010/main" val="13663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2180A-380E-4B58-BF15-3B475C39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081275"/>
            <a:ext cx="2844800" cy="365125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CAFDA-891C-498B-8259-1669C35FBA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05" b="6816"/>
          <a:stretch/>
        </p:blipFill>
        <p:spPr bwMode="auto">
          <a:xfrm>
            <a:off x="492157" y="3406698"/>
            <a:ext cx="8926202" cy="80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12E62-A351-4332-BC49-898739277B1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2" b="38465"/>
          <a:stretch/>
        </p:blipFill>
        <p:spPr bwMode="auto">
          <a:xfrm>
            <a:off x="492157" y="2890044"/>
            <a:ext cx="8926202" cy="469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896694-E165-4605-A013-E8BE9F8F8B4A}"/>
              </a:ext>
            </a:extLst>
          </p:cNvPr>
          <p:cNvSpPr txBox="1"/>
          <p:nvPr/>
        </p:nvSpPr>
        <p:spPr>
          <a:xfrm>
            <a:off x="2372113" y="2173278"/>
            <a:ext cx="3432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E.g. CATG → CAT</a:t>
            </a:r>
            <a:r>
              <a:rPr lang="en-US" u="sng" dirty="0">
                <a:solidFill>
                  <a:srgbClr val="FF0000"/>
                </a:solidFill>
              </a:rPr>
              <a:t>AT</a:t>
            </a:r>
            <a:r>
              <a:rPr lang="en-US" dirty="0"/>
              <a:t>G</a:t>
            </a:r>
          </a:p>
          <a:p>
            <a:pPr lvl="1" algn="ctr"/>
            <a:r>
              <a:rPr lang="en-US" dirty="0"/>
              <a:t>(2 base-pair duplication)</a:t>
            </a:r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D6D09-F490-42FF-804F-22517D726EF1}"/>
              </a:ext>
            </a:extLst>
          </p:cNvPr>
          <p:cNvSpPr txBox="1"/>
          <p:nvPr/>
        </p:nvSpPr>
        <p:spPr>
          <a:xfrm>
            <a:off x="3790547" y="1524000"/>
            <a:ext cx="3103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E.g. ACATG  → ACAT</a:t>
            </a:r>
            <a:r>
              <a:rPr lang="en-US" u="sng" dirty="0">
                <a:solidFill>
                  <a:srgbClr val="FF0000"/>
                </a:solidFill>
              </a:rPr>
              <a:t>CAT</a:t>
            </a:r>
            <a:r>
              <a:rPr lang="en-US" dirty="0"/>
              <a:t>G</a:t>
            </a:r>
          </a:p>
          <a:p>
            <a:pPr lvl="1"/>
            <a:r>
              <a:rPr lang="en-US" dirty="0"/>
              <a:t>(3 base-pair duplication)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34FF80-FF86-4B99-9D71-8A20852814F2}"/>
              </a:ext>
            </a:extLst>
          </p:cNvPr>
          <p:cNvCxnSpPr>
            <a:cxnSpLocks/>
          </p:cNvCxnSpPr>
          <p:nvPr/>
        </p:nvCxnSpPr>
        <p:spPr>
          <a:xfrm>
            <a:off x="4332258" y="2757497"/>
            <a:ext cx="1502778" cy="1139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A68373-7501-4731-B3C6-62E70FE220A4}"/>
              </a:ext>
            </a:extLst>
          </p:cNvPr>
          <p:cNvSpPr txBox="1"/>
          <p:nvPr/>
        </p:nvSpPr>
        <p:spPr>
          <a:xfrm>
            <a:off x="6292403" y="1861951"/>
            <a:ext cx="3572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E.g. CGATAC → CGATA</a:t>
            </a:r>
            <a:r>
              <a:rPr lang="en-US" u="sng" dirty="0">
                <a:solidFill>
                  <a:srgbClr val="FF0000"/>
                </a:solidFill>
              </a:rPr>
              <a:t>GATA</a:t>
            </a:r>
            <a:r>
              <a:rPr lang="en-US" dirty="0"/>
              <a:t>G</a:t>
            </a:r>
          </a:p>
          <a:p>
            <a:pPr lvl="1" algn="ctr"/>
            <a:r>
              <a:rPr lang="en-US" dirty="0"/>
              <a:t>(4 base-pair duplication)</a:t>
            </a:r>
            <a:endParaRPr lang="en-SG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65F035-B195-4010-B4BC-2CFCF779764C}"/>
              </a:ext>
            </a:extLst>
          </p:cNvPr>
          <p:cNvCxnSpPr>
            <a:cxnSpLocks/>
          </p:cNvCxnSpPr>
          <p:nvPr/>
        </p:nvCxnSpPr>
        <p:spPr>
          <a:xfrm>
            <a:off x="5792314" y="2185116"/>
            <a:ext cx="761442" cy="1511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72059C-B18A-40CF-8B8D-23F2DC28EC3C}"/>
              </a:ext>
            </a:extLst>
          </p:cNvPr>
          <p:cNvCxnSpPr>
            <a:cxnSpLocks/>
          </p:cNvCxnSpPr>
          <p:nvPr/>
        </p:nvCxnSpPr>
        <p:spPr>
          <a:xfrm flipH="1">
            <a:off x="7184521" y="2441680"/>
            <a:ext cx="806674" cy="1123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D08CB26-808B-43CE-A85C-DDC63E1D2AD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5" b="27352"/>
          <a:stretch/>
        </p:blipFill>
        <p:spPr bwMode="auto">
          <a:xfrm>
            <a:off x="457199" y="4463277"/>
            <a:ext cx="8996117" cy="901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1FAD241-556B-4115-B97E-6F04147EDF45}"/>
              </a:ext>
            </a:extLst>
          </p:cNvPr>
          <p:cNvSpPr/>
          <p:nvPr/>
        </p:nvSpPr>
        <p:spPr>
          <a:xfrm>
            <a:off x="1003884" y="4463277"/>
            <a:ext cx="6124043" cy="299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A16F7-CB11-4C45-B981-547A329AE968}"/>
              </a:ext>
            </a:extLst>
          </p:cNvPr>
          <p:cNvSpPr/>
          <p:nvPr/>
        </p:nvSpPr>
        <p:spPr>
          <a:xfrm>
            <a:off x="3802438" y="4645030"/>
            <a:ext cx="2370597" cy="299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D354E3-9C7E-48EA-AFCE-3A0C0E8E7657}"/>
              </a:ext>
            </a:extLst>
          </p:cNvPr>
          <p:cNvSpPr/>
          <p:nvPr/>
        </p:nvSpPr>
        <p:spPr>
          <a:xfrm>
            <a:off x="7263644" y="4445150"/>
            <a:ext cx="2370597" cy="299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F996725-573B-430E-9ACA-B170318D7725}"/>
              </a:ext>
            </a:extLst>
          </p:cNvPr>
          <p:cNvSpPr/>
          <p:nvPr/>
        </p:nvSpPr>
        <p:spPr>
          <a:xfrm flipV="1">
            <a:off x="5151826" y="5408809"/>
            <a:ext cx="304800" cy="884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3CC811-34A9-4AEB-81DE-3F12391385D8}"/>
              </a:ext>
            </a:extLst>
          </p:cNvPr>
          <p:cNvSpPr txBox="1"/>
          <p:nvPr/>
        </p:nvSpPr>
        <p:spPr>
          <a:xfrm>
            <a:off x="492157" y="5433775"/>
            <a:ext cx="446993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Deletions of 5 or more base pairs</a:t>
            </a:r>
          </a:p>
          <a:p>
            <a:pPr lvl="1" algn="ctr"/>
            <a:r>
              <a:rPr lang="en-US" sz="2000" dirty="0"/>
              <a:t>For example</a:t>
            </a:r>
          </a:p>
          <a:p>
            <a:pPr lvl="1" algn="ctr"/>
            <a:r>
              <a:rPr lang="en-US" dirty="0"/>
              <a:t>AC</a:t>
            </a:r>
            <a:r>
              <a:rPr lang="en-US" u="sng" dirty="0"/>
              <a:t>TACAG</a:t>
            </a:r>
            <a:r>
              <a:rPr lang="en-US" dirty="0"/>
              <a:t>GT → ACGT</a:t>
            </a:r>
          </a:p>
          <a:p>
            <a:pPr lvl="1" algn="ctr"/>
            <a:r>
              <a:rPr lang="en-US" dirty="0"/>
              <a:t>A</a:t>
            </a:r>
            <a:r>
              <a:rPr lang="en-US" u="sng" dirty="0"/>
              <a:t>CTACAGG</a:t>
            </a:r>
            <a:r>
              <a:rPr lang="en-US" dirty="0"/>
              <a:t>T → AT</a:t>
            </a:r>
          </a:p>
          <a:p>
            <a:pPr lvl="1" algn="ctr"/>
            <a:r>
              <a:rPr lang="en-US" dirty="0"/>
              <a:t> </a:t>
            </a:r>
            <a:endParaRPr lang="en-SG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6D8789-F940-466B-897B-6C1D64114121}"/>
              </a:ext>
            </a:extLst>
          </p:cNvPr>
          <p:cNvGrpSpPr/>
          <p:nvPr/>
        </p:nvGrpSpPr>
        <p:grpSpPr>
          <a:xfrm>
            <a:off x="4999426" y="5327067"/>
            <a:ext cx="4296974" cy="1645258"/>
            <a:chOff x="4999426" y="5327067"/>
            <a:chExt cx="4296974" cy="1645258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7E038544-10A7-4873-8C07-A4010D34BCC7}"/>
                </a:ext>
              </a:extLst>
            </p:cNvPr>
            <p:cNvSpPr/>
            <p:nvPr/>
          </p:nvSpPr>
          <p:spPr>
            <a:xfrm flipV="1">
              <a:off x="8991600" y="5327067"/>
              <a:ext cx="304800" cy="8840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355184-983D-46CF-B95F-743C618E3635}"/>
                </a:ext>
              </a:extLst>
            </p:cNvPr>
            <p:cNvSpPr txBox="1"/>
            <p:nvPr/>
          </p:nvSpPr>
          <p:spPr>
            <a:xfrm>
              <a:off x="4999426" y="5433442"/>
              <a:ext cx="4144574" cy="1538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2000" dirty="0"/>
                <a:t>Deletions of 5 or more base pairs</a:t>
              </a:r>
            </a:p>
            <a:p>
              <a:pPr lvl="1" algn="ctr"/>
              <a:r>
                <a:rPr lang="en-US" sz="2000" dirty="0"/>
                <a:t>with “microhomology”, e.g.</a:t>
              </a:r>
            </a:p>
            <a:p>
              <a:pPr lvl="1" algn="ctr"/>
              <a:r>
                <a:rPr lang="en-US" dirty="0"/>
                <a:t>A</a:t>
              </a:r>
              <a:r>
                <a:rPr lang="en-US" u="sng" dirty="0">
                  <a:solidFill>
                    <a:srgbClr val="FF0000"/>
                  </a:solidFill>
                </a:rPr>
                <a:t>CTA</a:t>
              </a:r>
              <a:r>
                <a:rPr lang="en-US" u="sng" dirty="0"/>
                <a:t>CA</a:t>
              </a:r>
              <a:r>
                <a:rPr lang="en-US" dirty="0">
                  <a:solidFill>
                    <a:srgbClr val="FF0000"/>
                  </a:solidFill>
                </a:rPr>
                <a:t>CTA</a:t>
              </a:r>
              <a:r>
                <a:rPr lang="en-US" dirty="0"/>
                <a:t>G → ACTAG</a:t>
              </a:r>
            </a:p>
            <a:p>
              <a:pPr lvl="1" algn="ctr"/>
              <a:r>
                <a:rPr lang="en-US" dirty="0"/>
                <a:t>A</a:t>
              </a:r>
              <a:r>
                <a:rPr lang="en-US" u="sng" dirty="0">
                  <a:solidFill>
                    <a:srgbClr val="FF0000"/>
                  </a:solidFill>
                </a:rPr>
                <a:t>C</a:t>
              </a:r>
              <a:r>
                <a:rPr lang="en-US" u="sng" dirty="0"/>
                <a:t>TACAGG</a:t>
              </a:r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dirty="0"/>
                <a:t>A → ACA</a:t>
              </a:r>
            </a:p>
            <a:p>
              <a:pPr lvl="1" algn="ctr"/>
              <a:r>
                <a:rPr lang="en-US" dirty="0"/>
                <a:t> </a:t>
              </a:r>
              <a:endParaRPr lang="en-SG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0875CB9A-AA96-4922-AA42-BCFADD0F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But besides the ID17 duplications, K743N tumors</a:t>
            </a:r>
            <a:br>
              <a:rPr lang="en-US" sz="3600" dirty="0"/>
            </a:br>
            <a:r>
              <a:rPr lang="en-US" sz="3600" dirty="0"/>
              <a:t>also have deletions that are not in ID17</a:t>
            </a:r>
            <a:endParaRPr lang="en-SG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899D8B-1E17-4F52-98D0-ECA561829E0F}"/>
              </a:ext>
            </a:extLst>
          </p:cNvPr>
          <p:cNvSpPr/>
          <p:nvPr/>
        </p:nvSpPr>
        <p:spPr>
          <a:xfrm>
            <a:off x="6325435" y="4572000"/>
            <a:ext cx="227765" cy="344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02ADD6-3061-471E-93CD-1A5639EABC1E}"/>
              </a:ext>
            </a:extLst>
          </p:cNvPr>
          <p:cNvSpPr/>
          <p:nvPr/>
        </p:nvSpPr>
        <p:spPr>
          <a:xfrm>
            <a:off x="5037943" y="4718109"/>
            <a:ext cx="227765" cy="344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4F06D-12AF-9253-983D-F04C0A14A251}"/>
              </a:ext>
            </a:extLst>
          </p:cNvPr>
          <p:cNvSpPr txBox="1"/>
          <p:nvPr/>
        </p:nvSpPr>
        <p:spPr>
          <a:xfrm>
            <a:off x="5265709" y="1136473"/>
            <a:ext cx="5566222" cy="2554545"/>
          </a:xfrm>
          <a:prstGeom prst="rect">
            <a:avLst/>
          </a:prstGeom>
          <a:solidFill>
            <a:schemeClr val="bg1"/>
          </a:solidFill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/>
              <a:t>Hypothesis: </a:t>
            </a:r>
            <a:r>
              <a:rPr lang="en-US" sz="3200" b="1" i="1" dirty="0"/>
              <a:t>deletions</a:t>
            </a:r>
            <a:r>
              <a:rPr lang="en-US" sz="3200" dirty="0"/>
              <a:t> due to human TOP2A K743N stem from repair of double strand breaks by theta-mediated end joining – a pathway yeast does not have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4562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D1E5-FF31-47C7-98CB-D55819A8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43451"/>
            <a:ext cx="9448801" cy="1665290"/>
          </a:xfrm>
        </p:spPr>
        <p:txBody>
          <a:bodyPr/>
          <a:lstStyle/>
          <a:p>
            <a:pPr algn="l"/>
            <a:r>
              <a:rPr lang="en-US" sz="3600" dirty="0"/>
              <a:t>2 sequence motifs associated with duplications and deletions in human K743N tumors </a:t>
            </a:r>
            <a:endParaRPr lang="en-SG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0F70D-5BBC-4967-888F-691EDAEE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8F253-9D0C-4629-B7F9-D1EBB09B8A2A}"/>
              </a:ext>
            </a:extLst>
          </p:cNvPr>
          <p:cNvGrpSpPr/>
          <p:nvPr/>
        </p:nvGrpSpPr>
        <p:grpSpPr>
          <a:xfrm>
            <a:off x="2759763" y="2448685"/>
            <a:ext cx="3410707" cy="2656715"/>
            <a:chOff x="2376170" y="2057400"/>
            <a:chExt cx="2620506" cy="17767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EC8924-F96A-4657-B1CA-4D241EC3B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170" y="2168442"/>
              <a:ext cx="2614930" cy="667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05F1EEF-13F8-4F0A-8312-DB1487239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276" y="2949498"/>
              <a:ext cx="2311400" cy="669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2CA936-0E9C-4892-96AE-B125DE9473E7}"/>
                </a:ext>
              </a:extLst>
            </p:cNvPr>
            <p:cNvSpPr/>
            <p:nvPr/>
          </p:nvSpPr>
          <p:spPr>
            <a:xfrm>
              <a:off x="3670300" y="2057400"/>
              <a:ext cx="1155700" cy="1776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noFill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53C9CAC-D9BB-4005-94DE-644B6229F572}"/>
              </a:ext>
            </a:extLst>
          </p:cNvPr>
          <p:cNvSpPr txBox="1"/>
          <p:nvPr/>
        </p:nvSpPr>
        <p:spPr>
          <a:xfrm>
            <a:off x="350540" y="2888284"/>
            <a:ext cx="2401079" cy="46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Duplications</a:t>
            </a:r>
            <a:endParaRPr lang="en-SG" sz="2400" b="1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46F3EB3-1D50-475C-A97F-A2889EF5D7F4}"/>
              </a:ext>
            </a:extLst>
          </p:cNvPr>
          <p:cNvSpPr/>
          <p:nvPr/>
        </p:nvSpPr>
        <p:spPr>
          <a:xfrm>
            <a:off x="2116082" y="3005928"/>
            <a:ext cx="421538" cy="2667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6CA0A5-0EFF-4FBE-BFF8-02459183319A}"/>
              </a:ext>
            </a:extLst>
          </p:cNvPr>
          <p:cNvSpPr txBox="1"/>
          <p:nvPr/>
        </p:nvSpPr>
        <p:spPr>
          <a:xfrm>
            <a:off x="706286" y="4138332"/>
            <a:ext cx="1409796" cy="46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Deletions</a:t>
            </a:r>
            <a:endParaRPr lang="en-SG" sz="2400" b="1" dirty="0">
              <a:latin typeface="+mj-lt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F6AC424-4199-4AF4-BD56-FC0CAA0C54BB}"/>
              </a:ext>
            </a:extLst>
          </p:cNvPr>
          <p:cNvSpPr/>
          <p:nvPr/>
        </p:nvSpPr>
        <p:spPr>
          <a:xfrm>
            <a:off x="2238656" y="4283006"/>
            <a:ext cx="421538" cy="2667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41E50F-F53E-46EC-8291-C6E2DB8C363E}"/>
              </a:ext>
            </a:extLst>
          </p:cNvPr>
          <p:cNvSpPr txBox="1"/>
          <p:nvPr/>
        </p:nvSpPr>
        <p:spPr>
          <a:xfrm>
            <a:off x="4444131" y="1867103"/>
            <a:ext cx="13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Type 1</a:t>
            </a:r>
            <a:endParaRPr lang="en-SG" sz="280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30D996-93C4-41CC-A51C-56DDE4FB41D0}"/>
              </a:ext>
            </a:extLst>
          </p:cNvPr>
          <p:cNvGrpSpPr/>
          <p:nvPr/>
        </p:nvGrpSpPr>
        <p:grpSpPr>
          <a:xfrm>
            <a:off x="6249780" y="1844473"/>
            <a:ext cx="5256420" cy="3260927"/>
            <a:chOff x="6011558" y="1463473"/>
            <a:chExt cx="4504042" cy="279417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50E3629-BB82-4F9A-B34D-6E137ECB9033}"/>
                </a:ext>
              </a:extLst>
            </p:cNvPr>
            <p:cNvGrpSpPr/>
            <p:nvPr/>
          </p:nvGrpSpPr>
          <p:grpSpPr>
            <a:xfrm>
              <a:off x="6011558" y="1981201"/>
              <a:ext cx="4504042" cy="2276446"/>
              <a:chOff x="5715000" y="2057400"/>
              <a:chExt cx="4038600" cy="1776738"/>
            </a:xfrm>
          </p:grpSpPr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B7279290-F0E2-4A50-8C12-7F3314947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2168442"/>
                <a:ext cx="3088005" cy="701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 descr="A picture containing text, gauge&#10;&#10;Description automatically generated">
                <a:extLst>
                  <a:ext uri="{FF2B5EF4-FFF2-40B4-BE49-F238E27FC236}">
                    <a16:creationId xmlns:a16="http://schemas.microsoft.com/office/drawing/2014/main" id="{DBCBEA9A-E542-43D4-ABB8-4B37A6F7D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3008971"/>
                <a:ext cx="2971800" cy="6757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22125AA-3ADA-4871-8014-2E354C6D7D9B}"/>
                  </a:ext>
                </a:extLst>
              </p:cNvPr>
              <p:cNvSpPr/>
              <p:nvPr/>
            </p:nvSpPr>
            <p:spPr>
              <a:xfrm>
                <a:off x="7772400" y="2057400"/>
                <a:ext cx="1016318" cy="177673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400" dirty="0">
                  <a:noFill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A6FF9B-7CB2-4065-BC9F-1C13268B375C}"/>
                </a:ext>
              </a:extLst>
            </p:cNvPr>
            <p:cNvSpPr txBox="1"/>
            <p:nvPr/>
          </p:nvSpPr>
          <p:spPr>
            <a:xfrm>
              <a:off x="8150627" y="1463473"/>
              <a:ext cx="1288892" cy="44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Type 2</a:t>
              </a:r>
              <a:endParaRPr lang="en-SG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9754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AD90-BA99-4BDF-92E0-C9106FA8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4"/>
            <a:ext cx="9448800" cy="1143000"/>
          </a:xfrm>
        </p:spPr>
        <p:txBody>
          <a:bodyPr/>
          <a:lstStyle/>
          <a:p>
            <a:pPr algn="l"/>
            <a:r>
              <a:rPr lang="en-US" sz="4000" dirty="0"/>
              <a:t>K743N probably contributes to oncogenesis</a:t>
            </a:r>
            <a:endParaRPr lang="en-SG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FB77E-F59A-43A3-B33D-C2DB517D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0972800" cy="4984751"/>
          </a:xfrm>
        </p:spPr>
        <p:txBody>
          <a:bodyPr/>
          <a:lstStyle/>
          <a:p>
            <a:r>
              <a:rPr lang="en-US" sz="2800" dirty="0"/>
              <a:t>6 of the 7 K743N tumors had presumably inactivating indels in tumor suppressor genes </a:t>
            </a:r>
            <a:r>
              <a:rPr lang="en-US" sz="2800" i="1" dirty="0"/>
              <a:t>PTEN</a:t>
            </a:r>
            <a:r>
              <a:rPr lang="en-US" sz="2800" dirty="0"/>
              <a:t> or </a:t>
            </a:r>
            <a:r>
              <a:rPr lang="en-US" sz="2800" i="1" dirty="0"/>
              <a:t>TP53 </a:t>
            </a:r>
            <a:r>
              <a:rPr lang="en-US" sz="2800" dirty="0"/>
              <a:t>that were probably due to K743N</a:t>
            </a:r>
          </a:p>
          <a:p>
            <a:r>
              <a:rPr lang="en-US" sz="2800" dirty="0"/>
              <a:t>1 known oncogenic deletion in oncogene </a:t>
            </a:r>
            <a:r>
              <a:rPr lang="en-US" sz="2800" i="1" dirty="0"/>
              <a:t>BRAF</a:t>
            </a:r>
            <a:endParaRPr lang="en-US" sz="2800" dirty="0"/>
          </a:p>
          <a:p>
            <a:r>
              <a:rPr lang="en-US" sz="2800" dirty="0"/>
              <a:t>One or both K743N sequence motifs were present at each of these sites</a:t>
            </a:r>
          </a:p>
          <a:p>
            <a:r>
              <a:rPr lang="en-US" sz="2800" dirty="0"/>
              <a:t>In total, K743N tumors had 45 indels in known cancer-driver genes</a:t>
            </a:r>
          </a:p>
          <a:p>
            <a:r>
              <a:rPr lang="en-US" sz="2800" dirty="0"/>
              <a:t>One or both K743N sequence motifs were present at 36 of the 45 indels</a:t>
            </a:r>
          </a:p>
          <a:p>
            <a:r>
              <a:rPr lang="en-US" sz="2800" dirty="0"/>
              <a:t>Odds ratio for enrichment for these motifs at indels in driver genes in the K743N tumors vs indels in cancer-driver genes in 4,645 other tumors: 177, </a:t>
            </a:r>
            <a:r>
              <a:rPr lang="en-US" sz="2800" i="1" dirty="0"/>
              <a:t>p</a:t>
            </a:r>
            <a:r>
              <a:rPr lang="en-US" sz="2800" dirty="0"/>
              <a:t> &lt; 10</a:t>
            </a:r>
            <a:r>
              <a:rPr lang="en-US" sz="2800" baseline="30000" dirty="0"/>
              <a:t>-47</a:t>
            </a:r>
          </a:p>
          <a:p>
            <a:pPr marL="0" indent="0">
              <a:buNone/>
            </a:pPr>
            <a:endParaRPr lang="en-SG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CCA82-FAD6-46B9-A6A6-999F121E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Acknowledgements - Funding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FA126-20D8-4570-B4A1-152E2744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dirty="0"/>
              <a:t>Singapore National Medical Research Council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dirty="0"/>
              <a:t>Singapore Ministry of Health via the Duke-NUS Signature Research Programmes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dirty="0"/>
              <a:t>Chang Gung Medical Foundation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dirty="0"/>
              <a:t>Duke-NUS Khoo Postdoctoral Fellowship Award </a:t>
            </a:r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United States National Institutes of Health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7937502" y="762000"/>
            <a:ext cx="392380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302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5B275A-3247-4D5C-89C2-C23B356B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220200" cy="1782762"/>
          </a:xfrm>
        </p:spPr>
        <p:txBody>
          <a:bodyPr/>
          <a:lstStyle/>
          <a:p>
            <a:pPr algn="l"/>
            <a:r>
              <a:rPr lang="en-US" dirty="0"/>
              <a:t>Outline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0D97-CCC7-475D-B0AE-BB77BD2A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5513"/>
            <a:ext cx="10972800" cy="4525963"/>
          </a:xfrm>
        </p:spPr>
        <p:txBody>
          <a:bodyPr/>
          <a:lstStyle/>
          <a:p>
            <a:r>
              <a:rPr lang="en-US" sz="3200" dirty="0"/>
              <a:t>Example mutational signature: </a:t>
            </a:r>
            <a:r>
              <a:rPr lang="en-US" dirty="0"/>
              <a:t>AA (aristolochic acid) and liver cancer</a:t>
            </a:r>
            <a:endParaRPr lang="en-US" sz="3200" dirty="0"/>
          </a:p>
          <a:p>
            <a:r>
              <a:rPr lang="en-US" dirty="0"/>
              <a:t>Techniques for mining mutational signatures from somatic mutations in 23,000 tumors</a:t>
            </a:r>
            <a:endParaRPr lang="en-US" sz="3200" dirty="0"/>
          </a:p>
          <a:p>
            <a:r>
              <a:rPr lang="en-SG" dirty="0"/>
              <a:t>Discovery of the cause of an insert-and-deletion hypermutator phenotype in human cancer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FEB58-4280-499E-B933-D366B13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310706" y="421826"/>
            <a:ext cx="4226669" cy="567417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Singapore (Duke NUS,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National Cancer Centre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Singapore, and Johns Hopkins Singapore,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TOP2 and AA)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b="1" dirty="0"/>
              <a:t>Arnoud Boot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Mo LIU (</a:t>
            </a:r>
            <a:r>
              <a:rPr lang="zh-CN" altLang="en-US" sz="22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刘陌</a:t>
            </a:r>
            <a:r>
              <a:rPr lang="en-US" altLang="zh-TW" sz="2200" dirty="0"/>
              <a:t>)</a:t>
            </a:r>
            <a:endParaRPr lang="en-US" sz="22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2200" b="1" dirty="0"/>
              <a:t>Alvin NG Wei Tian (</a:t>
            </a:r>
            <a:r>
              <a:rPr lang="zh-TW" altLang="en-US" sz="2200" b="1" dirty="0"/>
              <a:t>黄伟添</a:t>
            </a:r>
            <a:r>
              <a:rPr lang="en-US" altLang="zh-TW" sz="2200" b="1" dirty="0"/>
              <a:t>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Nanhai J</a:t>
            </a:r>
            <a:r>
              <a:rPr lang="en-US" altLang="zh-CN" sz="2200" dirty="0"/>
              <a:t>IANG </a:t>
            </a:r>
            <a:r>
              <a:rPr lang="en-US" sz="2200" dirty="0"/>
              <a:t>(</a:t>
            </a:r>
            <a:r>
              <a:rPr lang="zh-CN" altLang="en-US" sz="2200" i="0" dirty="0">
                <a:solidFill>
                  <a:srgbClr val="222222"/>
                </a:solidFill>
                <a:effectLst/>
                <a:latin typeface="+mn-ea"/>
              </a:rPr>
              <a:t>蒋南海</a:t>
            </a:r>
            <a:r>
              <a:rPr lang="en-US" altLang="zh-TW" sz="2200" dirty="0"/>
              <a:t>) </a:t>
            </a:r>
            <a:endParaRPr lang="en-US" sz="22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Shenli Zhang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Szu-Chi Ho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Willie Yu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Cedric C. Y. 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Patrick Tan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Bin Tean TEH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dirty="0"/>
              <a:t>Alex Chang</a:t>
            </a:r>
          </a:p>
          <a:p>
            <a:pPr marL="257175" lvl="1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9491" y="1235782"/>
            <a:ext cx="3733801" cy="3429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(AA, UTUC, HCC)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Sen-Yung Hsieh (</a:t>
            </a:r>
            <a:r>
              <a:rPr lang="zh-CN" altLang="en-US" sz="2200" b="1" dirty="0"/>
              <a:t>谢森永</a:t>
            </a:r>
            <a:r>
              <a:rPr lang="en-US" altLang="zh-CN" sz="2200" b="1" dirty="0"/>
              <a:t>)</a:t>
            </a:r>
            <a:endParaRPr lang="en-US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err="1"/>
              <a:t>Hao</a:t>
            </a:r>
            <a:r>
              <a:rPr lang="en-US" sz="2200" dirty="0"/>
              <a:t>-Yi Huang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Ming-Chin Yu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Po-Hung Lin (</a:t>
            </a:r>
            <a:r>
              <a:rPr lang="zh-CN" altLang="en-US" sz="22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林柏宏</a:t>
            </a:r>
            <a:r>
              <a:rPr lang="en-US" altLang="zh-TW" sz="2200" dirty="0"/>
              <a:t>)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Jacob See-Tong PANG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A21B527-3BAF-46E6-A60E-7599C4885409}"/>
              </a:ext>
            </a:extLst>
          </p:cNvPr>
          <p:cNvSpPr txBox="1">
            <a:spLocks/>
          </p:cNvSpPr>
          <p:nvPr/>
        </p:nvSpPr>
        <p:spPr bwMode="auto">
          <a:xfrm>
            <a:off x="3704649" y="1898651"/>
            <a:ext cx="373380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70C0"/>
                </a:solidFill>
              </a:rPr>
              <a:t>(TOP2A)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Sue Jinks-Robertson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Nicole Stantial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70C0"/>
                </a:solidFill>
              </a:rPr>
              <a:t>(TOP2A)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John L. Nitiss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Viraj Shah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Karen C. Nitiss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26F236-8D07-456A-8C73-2371BFB1466C}"/>
              </a:ext>
            </a:extLst>
          </p:cNvPr>
          <p:cNvGrpSpPr/>
          <p:nvPr/>
        </p:nvGrpSpPr>
        <p:grpSpPr>
          <a:xfrm>
            <a:off x="457200" y="1159582"/>
            <a:ext cx="2892879" cy="678245"/>
            <a:chOff x="5715000" y="4216191"/>
            <a:chExt cx="3581400" cy="8396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AB2BDAC-BBAF-4116-A061-834474D0AF3A}"/>
                </a:ext>
              </a:extLst>
            </p:cNvPr>
            <p:cNvSpPr/>
            <p:nvPr/>
          </p:nvSpPr>
          <p:spPr>
            <a:xfrm>
              <a:off x="5715000" y="4216191"/>
              <a:ext cx="3581400" cy="839671"/>
            </a:xfrm>
            <a:prstGeom prst="roundRect">
              <a:avLst/>
            </a:prstGeom>
            <a:solidFill>
              <a:srgbClr val="56B6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18B35E1-5809-4035-AA87-5D6B907BD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126" y="4396113"/>
              <a:ext cx="3317874" cy="459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Duke University - Duke Faculty ">
            <a:extLst>
              <a:ext uri="{FF2B5EF4-FFF2-40B4-BE49-F238E27FC236}">
                <a16:creationId xmlns:a16="http://schemas.microsoft.com/office/drawing/2014/main" id="{B7EE4A1B-312D-487B-B6CF-467728DD7C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C8D6C4B-A720-4AD1-8A6C-570F990C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47" y="1099965"/>
            <a:ext cx="1676959" cy="73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0D45BDF-000A-42FC-B11C-3A9439E2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48" y="3201266"/>
            <a:ext cx="2757732" cy="7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53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DBBAC-C362-44AC-A6A1-F96E5C0B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293A7-5ED1-4201-8E73-621F4D118B4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026" name="Picture 2" descr="Mutational signature collage">
            <a:extLst>
              <a:ext uri="{FF2B5EF4-FFF2-40B4-BE49-F238E27FC236}">
                <a16:creationId xmlns:a16="http://schemas.microsoft.com/office/drawing/2014/main" id="{DE0232D2-5333-0D3E-B58D-DAA9C258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821671" cy="41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C793B9-DE30-4FD3-9036-6C466D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729556"/>
          </a:xfrm>
        </p:spPr>
        <p:txBody>
          <a:bodyPr/>
          <a:lstStyle/>
          <a:p>
            <a:pPr algn="l"/>
            <a:r>
              <a:rPr lang="en-US" sz="4800" dirty="0"/>
              <a:t>Questions?</a:t>
            </a:r>
            <a:endParaRPr lang="en-SG" sz="48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C5D0E13-0FE0-C605-1BED-C2816D65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84089" y="1282258"/>
            <a:ext cx="3449782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30D0D-7E45-2A4B-3B33-FEBB44E0E982}"/>
              </a:ext>
            </a:extLst>
          </p:cNvPr>
          <p:cNvSpPr txBox="1"/>
          <p:nvPr/>
        </p:nvSpPr>
        <p:spPr>
          <a:xfrm>
            <a:off x="7074448" y="6356351"/>
            <a:ext cx="377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https://www.rcsb.org/structure/4FM9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18FF4-74A9-A325-B746-ABA183A2E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212" y="4588505"/>
            <a:ext cx="4811188" cy="824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B6EA4-B150-E05B-FB2F-4F84F8C4B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020209"/>
            <a:ext cx="413039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00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1680-C82A-4B6E-9EFF-57AA19AE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DF593D-F205-4D78-84C2-9A6F75B1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1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3952" r="25633" b="-974"/>
          <a:stretch/>
        </p:blipFill>
        <p:spPr>
          <a:xfrm>
            <a:off x="201168" y="1673352"/>
            <a:ext cx="3429000" cy="4087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60"/>
          <a:stretch/>
        </p:blipFill>
        <p:spPr>
          <a:xfrm>
            <a:off x="3962400" y="1524000"/>
            <a:ext cx="4074183" cy="2560320"/>
          </a:xfrm>
          <a:prstGeom prst="rect">
            <a:avLst/>
          </a:prstGeom>
        </p:spPr>
      </p:pic>
      <p:pic>
        <p:nvPicPr>
          <p:cNvPr id="2050" name="Picture 2" descr="https://lh6.googleusercontent.com/ZwRf1w_l14R8RSKgPGX4Xca2Mx-BXSJD3xdU-W7xqgfcLgOOaOfo6AO4fmMQQMHDCylgq6gP5o-QegZCgTw-mvKTqsJ6cSYFrxSGdT8XtnMhZGwNyNL5QitNYr6WPaCnTpek0R1JGs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t="12592" r="49061" b="53653"/>
          <a:stretch/>
        </p:blipFill>
        <p:spPr bwMode="auto">
          <a:xfrm>
            <a:off x="2154936" y="3651173"/>
            <a:ext cx="5138928" cy="30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704" y="173113"/>
            <a:ext cx="88700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Aristolochic acid (AA) occurs naturally in plants widely used as herbal medicine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0383"/>
          <a:stretch/>
        </p:blipFill>
        <p:spPr>
          <a:xfrm>
            <a:off x="5437634" y="3590895"/>
            <a:ext cx="3124200" cy="3486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4478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2"/>
          <a:stretch/>
        </p:blipFill>
        <p:spPr>
          <a:xfrm>
            <a:off x="8036583" y="3082774"/>
            <a:ext cx="4035552" cy="24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25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74" t="23530" r="2664" b="11176"/>
          <a:stretch/>
        </p:blipFill>
        <p:spPr>
          <a:xfrm>
            <a:off x="381000" y="152399"/>
            <a:ext cx="9906000" cy="6532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2944" y="4953000"/>
            <a:ext cx="394842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M. Heinrich et al 2009</a:t>
            </a:r>
          </a:p>
          <a:p>
            <a:r>
              <a:rPr lang="en-US" sz="2000" dirty="0" err="1"/>
              <a:t>doi:10.1016</a:t>
            </a:r>
            <a:r>
              <a:rPr lang="en-US" sz="2000" dirty="0"/>
              <a:t>/</a:t>
            </a:r>
            <a:r>
              <a:rPr lang="en-US" sz="2000" dirty="0" err="1"/>
              <a:t>j.jep.2009.05.028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66370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2400"/>
          <a:ext cx="11658600" cy="6476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2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82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Table S6. Drivers identified by </a:t>
                      </a:r>
                      <a:r>
                        <a:rPr lang="en-US" sz="1600" u="none" strike="noStrike" dirty="0" err="1">
                          <a:effectLst/>
                        </a:rPr>
                        <a:t>MutSigCV</a:t>
                      </a:r>
                      <a:r>
                        <a:rPr lang="en-US" sz="1600" u="none" strike="noStrike" dirty="0">
                          <a:effectLst/>
                        </a:rPr>
                        <a:t> or 20/20+ in 98 Taiwan HCCs.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Gene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Proportion of Taiwan HCCs with mutation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Classification in Cancer Gene Census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Notes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Proportion with mutations in T</a:t>
                      </a:r>
                      <a:r>
                        <a:rPr lang="en-US" sz="1600" u="none" strike="noStrike" baseline="0" dirty="0">
                          <a:effectLst/>
                        </a:rPr>
                        <a:t>CGA 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TP53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TSG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Commonly mutated in HCC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CTNNB1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oncogene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Commonly mutated in HCC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ALB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Commonly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mutated in HCC, status as driver controversial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AXIN1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TSG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Commonly mutated in HCC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DOCK8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Not expressed in liver or liver cancer (http://www.proteinatlas.org/ENSG00000107099-DOCK8/cancer); not observed in any other HCC genomic 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BRD7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Observed in </a:t>
                      </a:r>
                      <a:r>
                        <a:rPr lang="en-US" sz="1600" u="none" strike="noStrike" dirty="0" err="1">
                          <a:effectLst/>
                        </a:rPr>
                        <a:t>Totoki</a:t>
                      </a:r>
                      <a:r>
                        <a:rPr lang="en-US" sz="1600" u="none" strike="noStrike" dirty="0">
                          <a:effectLst/>
                        </a:rPr>
                        <a:t> et al.,</a:t>
                      </a:r>
                      <a:r>
                        <a:rPr lang="en-US" sz="1600" u="none" strike="noStrike" baseline="0" dirty="0">
                          <a:effectLst/>
                        </a:rPr>
                        <a:t> 2014 </a:t>
                      </a:r>
                      <a:r>
                        <a:rPr lang="en-US" sz="1600" u="none" strike="noStrike" dirty="0">
                          <a:effectLst/>
                        </a:rPr>
                        <a:t>, Fujimoto</a:t>
                      </a:r>
                      <a:r>
                        <a:rPr lang="en-US" sz="1600" u="none" strike="noStrike" baseline="0" dirty="0">
                          <a:effectLst/>
                        </a:rPr>
                        <a:t> et al., 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ARID2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TSG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Observed in multiple other HCC genomic studies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RPS6KA3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Observed in multiple other HCC genomic studies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IRF2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Reported as an HCC TSG in </a:t>
                      </a:r>
                      <a:r>
                        <a:rPr lang="en-US" sz="1600" u="none" strike="noStrike" dirty="0" err="1">
                          <a:effectLst/>
                        </a:rPr>
                        <a:t>Guichard</a:t>
                      </a:r>
                      <a:r>
                        <a:rPr lang="en-US" sz="1600" u="none" strike="noStrike" baseline="0" dirty="0">
                          <a:effectLst/>
                        </a:rPr>
                        <a:t> et al., 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RAG1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Activation of immunoglobulin V-D-J recombination.; not likely to have a role in hepatocytes or liver cancer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RB1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TSG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Observed in multiple other HCC genomic studies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2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PBRM1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TSG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Observed in multiple other HCC genomic studies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54" marR="4554" marT="455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9564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838200"/>
          </a:xfrm>
        </p:spPr>
        <p:txBody>
          <a:bodyPr/>
          <a:lstStyle/>
          <a:p>
            <a:pPr algn="l"/>
            <a:r>
              <a:rPr lang="en-US" sz="3600" dirty="0"/>
              <a:t>Variable and diverse AA content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127752"/>
            <a:ext cx="2844800" cy="365125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8180" t="34430" r="17985" b="25023"/>
          <a:stretch/>
        </p:blipFill>
        <p:spPr bwMode="auto">
          <a:xfrm>
            <a:off x="2133600" y="2360406"/>
            <a:ext cx="8534400" cy="373559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 rot="10800000">
            <a:off x="152400" y="2895600"/>
            <a:ext cx="1046440" cy="2993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800" dirty="0"/>
              <a:t> Each row is a different AA analog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83820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关木通 </a:t>
            </a:r>
            <a:r>
              <a:rPr lang="en-US" altLang="zh-CN" sz="3200" dirty="0"/>
              <a:t>guān mù tōng (stem of</a:t>
            </a:r>
          </a:p>
          <a:p>
            <a:r>
              <a:rPr lang="en-US" altLang="zh-CN" sz="3200" i="1" dirty="0"/>
              <a:t>Aristolochia manshuriensis</a:t>
            </a:r>
            <a:r>
              <a:rPr lang="en-US" altLang="zh-CN" sz="3200" dirty="0"/>
              <a:t>)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8503920" y="2362201"/>
            <a:ext cx="152400" cy="3657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515600" y="2362201"/>
            <a:ext cx="152400" cy="3657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25312" y="2362201"/>
            <a:ext cx="152400" cy="3657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0" y="2362201"/>
            <a:ext cx="152400" cy="3657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3600" y="2362201"/>
            <a:ext cx="152400" cy="3657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5648330" y="-1076330"/>
            <a:ext cx="615553" cy="6425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800" dirty="0"/>
              <a:t> Each column is a sample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734800" y="1143000"/>
            <a:ext cx="369333" cy="4724401"/>
            <a:chOff x="11734800" y="1371599"/>
            <a:chExt cx="369333" cy="4724401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10933299" y="2173101"/>
              <a:ext cx="197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concentration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734800" y="1752600"/>
              <a:ext cx="369332" cy="4343400"/>
              <a:chOff x="11734800" y="1752600"/>
              <a:chExt cx="369332" cy="4343400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9747766" y="3739634"/>
                <a:ext cx="434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 concentration</a:t>
                </a:r>
              </a:p>
            </p:txBody>
          </p:sp>
          <p:sp>
            <p:nvSpPr>
              <p:cNvPr id="6" name="Up Arrow 5"/>
              <p:cNvSpPr/>
              <p:nvPr/>
            </p:nvSpPr>
            <p:spPr>
              <a:xfrm>
                <a:off x="11843266" y="3505200"/>
                <a:ext cx="152400" cy="4572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267200" y="6172201"/>
            <a:ext cx="691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Michl et al., 2015, J. Natural Products </a:t>
            </a:r>
            <a:r>
              <a:rPr lang="en-US" dirty="0" err="1"/>
              <a:t>doi:10.1021</a:t>
            </a:r>
            <a:r>
              <a:rPr lang="en-US" dirty="0"/>
              <a:t>/</a:t>
            </a:r>
            <a:r>
              <a:rPr lang="en-US" dirty="0" err="1"/>
              <a:t>acs.jnatprod.5b00556</a:t>
            </a:r>
            <a:endParaRPr lang="en-US" dirty="0"/>
          </a:p>
        </p:txBody>
      </p:sp>
      <p:pic>
        <p:nvPicPr>
          <p:cNvPr id="1026" name="Picture 2" descr="关木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43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146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28600"/>
            <a:ext cx="10689771" cy="685800"/>
          </a:xfrm>
        </p:spPr>
        <p:txBody>
          <a:bodyPr/>
          <a:lstStyle/>
          <a:p>
            <a:pPr algn="l"/>
            <a:r>
              <a:rPr lang="en-US" sz="3600" dirty="0"/>
              <a:t>Variable and diverse AA content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127752"/>
            <a:ext cx="2844800" cy="365125"/>
          </a:xfrm>
        </p:spPr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191" t="34430" r="32887" b="25023"/>
          <a:stretch/>
        </p:blipFill>
        <p:spPr bwMode="auto">
          <a:xfrm>
            <a:off x="7525511" y="2360406"/>
            <a:ext cx="780286" cy="373559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6527798" y="-507010"/>
            <a:ext cx="615553" cy="5054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800" dirty="0"/>
              <a:t> Each column is a sample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1219200"/>
            <a:ext cx="11355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天仙藤 </a:t>
            </a:r>
            <a:r>
              <a:rPr lang="en-US" altLang="zh-CN" sz="3200" dirty="0" err="1"/>
              <a:t>tiān</a:t>
            </a:r>
            <a:r>
              <a:rPr lang="en-US" altLang="zh-CN" sz="3200" dirty="0"/>
              <a:t> </a:t>
            </a:r>
            <a:r>
              <a:rPr lang="en-US" altLang="zh-CN" sz="3200" dirty="0" err="1"/>
              <a:t>xiān</a:t>
            </a:r>
            <a:r>
              <a:rPr lang="en-US" altLang="zh-CN" sz="3200" dirty="0"/>
              <a:t> </a:t>
            </a:r>
            <a:r>
              <a:rPr lang="en-US" altLang="zh-CN" sz="3200" dirty="0" err="1"/>
              <a:t>téng</a:t>
            </a:r>
            <a:r>
              <a:rPr lang="en-US" altLang="zh-CN" sz="3200" dirty="0"/>
              <a:t> (thin stems and leaves of </a:t>
            </a:r>
            <a:r>
              <a:rPr lang="en-US" altLang="zh-CN" sz="3200" i="1" dirty="0"/>
              <a:t>Aristolochia debilis</a:t>
            </a:r>
            <a:r>
              <a:rPr lang="en-US" altLang="zh-CN" sz="3200" dirty="0"/>
              <a:t>)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525512" y="2362201"/>
            <a:ext cx="152400" cy="3657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53400" y="2362201"/>
            <a:ext cx="152400" cy="3657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950789" y="1729476"/>
            <a:ext cx="369333" cy="4724401"/>
            <a:chOff x="11734800" y="1371599"/>
            <a:chExt cx="369333" cy="4724401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10933299" y="2173101"/>
              <a:ext cx="197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concentration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734800" y="1752600"/>
              <a:ext cx="369332" cy="4343400"/>
              <a:chOff x="11734800" y="1752600"/>
              <a:chExt cx="369332" cy="4343400"/>
            </a:xfrm>
          </p:grpSpPr>
          <p:sp>
            <p:nvSpPr>
              <p:cNvPr id="16" name="TextBox 15"/>
              <p:cNvSpPr txBox="1"/>
              <p:nvPr/>
            </p:nvSpPr>
            <p:spPr>
              <a:xfrm rot="16200000">
                <a:off x="9747766" y="3739634"/>
                <a:ext cx="434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 concentration</a:t>
                </a:r>
              </a:p>
            </p:txBody>
          </p:sp>
          <p:sp>
            <p:nvSpPr>
              <p:cNvPr id="17" name="Up Arrow 16"/>
              <p:cNvSpPr/>
              <p:nvPr/>
            </p:nvSpPr>
            <p:spPr>
              <a:xfrm>
                <a:off x="11843266" y="3505200"/>
                <a:ext cx="152400" cy="4572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267200" y="6400800"/>
            <a:ext cx="691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Michl et al., 2015, J. Natural Products </a:t>
            </a:r>
            <a:r>
              <a:rPr lang="en-US" dirty="0" err="1"/>
              <a:t>doi:10.1021</a:t>
            </a:r>
            <a:r>
              <a:rPr lang="en-US" dirty="0"/>
              <a:t>/</a:t>
            </a:r>
            <a:r>
              <a:rPr lang="en-US" dirty="0" err="1"/>
              <a:t>acs.jnatprod.5b00556</a:t>
            </a:r>
            <a:endParaRPr lang="en-US" dirty="0"/>
          </a:p>
        </p:txBody>
      </p:sp>
      <p:pic>
        <p:nvPicPr>
          <p:cNvPr id="2050" name="Picture 2" descr="天仙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68" y="2475803"/>
            <a:ext cx="3657600" cy="36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3054946">
            <a:off x="8606270" y="5230742"/>
            <a:ext cx="265579" cy="7042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3054946">
            <a:off x="8530070" y="3097144"/>
            <a:ext cx="265579" cy="7042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3054946">
            <a:off x="7920470" y="2792342"/>
            <a:ext cx="265579" cy="7042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BF3BEB-765D-49F9-8AEC-6BA14EEE3B59}"/>
              </a:ext>
            </a:extLst>
          </p:cNvPr>
          <p:cNvPicPr/>
          <p:nvPr/>
        </p:nvPicPr>
        <p:blipFill rotWithShape="1">
          <a:blip r:embed="rId2"/>
          <a:srcRect l="86307" t="34430" r="9955" b="38341"/>
          <a:stretch/>
        </p:blipFill>
        <p:spPr bwMode="auto">
          <a:xfrm>
            <a:off x="9421335" y="2672951"/>
            <a:ext cx="592597" cy="250864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27D54-2E12-4316-BB88-D7A497DCA185}"/>
              </a:ext>
            </a:extLst>
          </p:cNvPr>
          <p:cNvSpPr txBox="1"/>
          <p:nvPr/>
        </p:nvSpPr>
        <p:spPr>
          <a:xfrm rot="10800000">
            <a:off x="6632974" y="2726550"/>
            <a:ext cx="923330" cy="2993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dirty="0"/>
              <a:t> Each row is a different AA analog</a:t>
            </a:r>
          </a:p>
        </p:txBody>
      </p:sp>
    </p:spTree>
    <p:extLst>
      <p:ext uri="{BB962C8B-B14F-4D97-AF65-F5344CB8AC3E}">
        <p14:creationId xmlns:p14="http://schemas.microsoft.com/office/powerpoint/2010/main" val="25215965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2021 AA adducts and mutations in normal and other non-cancer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9CE-7BFB-4EBE-97BC-2830A8D9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b="1" dirty="0"/>
              <a:t>Liver - adducts and mutational signature </a:t>
            </a:r>
            <a:r>
              <a:rPr lang="en-SG" dirty="0"/>
              <a:t>(Brunner et al, 2019, doi: 10.1038/s41586-019-1670-9)</a:t>
            </a:r>
          </a:p>
          <a:p>
            <a:r>
              <a:rPr lang="en-SG" b="1" dirty="0"/>
              <a:t>Bladder and upper tract urothelia - mutational signature </a:t>
            </a:r>
            <a:r>
              <a:rPr lang="en-SG" dirty="0"/>
              <a:t>(Du et al., 2016; Lu et al., 2020, </a:t>
            </a:r>
            <a:r>
              <a:rPr lang="en-US" dirty="0"/>
              <a:t>10.7150/thno.43251</a:t>
            </a:r>
            <a:r>
              <a:rPr lang="en-SG" dirty="0"/>
              <a:t>; Li et al., 2020, 10.1126/science.aba7300)</a:t>
            </a:r>
          </a:p>
          <a:p>
            <a:r>
              <a:rPr lang="en-SG" b="1" dirty="0"/>
              <a:t>Kidney - adducts</a:t>
            </a:r>
          </a:p>
          <a:p>
            <a:r>
              <a:rPr lang="en-SG" b="1" dirty="0"/>
              <a:t>White blood cells - mutational signature </a:t>
            </a:r>
            <a:r>
              <a:rPr lang="en-SG" dirty="0"/>
              <a:t>(our unpublished results here)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4479"/>
            <a:ext cx="7426812" cy="1153816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/>
              <a:t>Where I work: </a:t>
            </a:r>
            <a:br>
              <a:rPr lang="en-US" dirty="0"/>
            </a:br>
            <a:r>
              <a:rPr lang="en-US" dirty="0"/>
              <a:t>Duke-NUS </a:t>
            </a:r>
            <a:r>
              <a:rPr lang="en-US" altLang="zh-CN" dirty="0"/>
              <a:t>M</a:t>
            </a:r>
            <a:r>
              <a:rPr lang="en-US" dirty="0"/>
              <a:t>edical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1265D-4113-4B55-A21B-63C3D1CC44F0}" type="slidenum">
              <a:rPr lang="en-US"/>
              <a:pPr>
                <a:defRPr/>
              </a:pPr>
              <a:t>69</a:t>
            </a:fld>
            <a:endParaRPr lang="en-US"/>
          </a:p>
        </p:txBody>
      </p:sp>
      <p:pic>
        <p:nvPicPr>
          <p:cNvPr id="5124" name="Picture 6" descr="http://s3.frank.itlab.us/photo-essays/small/jan_06_0974_duke-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91" y="1382485"/>
            <a:ext cx="2780110" cy="37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75813" y="1300447"/>
            <a:ext cx="511973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7175" indent="-257175">
              <a:spcBef>
                <a:spcPct val="0"/>
              </a:spcBef>
            </a:pPr>
            <a:r>
              <a:rPr lang="en-US" altLang="en-US" sz="2400" dirty="0"/>
              <a:t>Nonprofit partnership</a:t>
            </a:r>
          </a:p>
          <a:p>
            <a:pPr marL="814388" lvl="1" indent="-257175">
              <a:spcBef>
                <a:spcPct val="0"/>
              </a:spcBef>
            </a:pPr>
            <a:r>
              <a:rPr lang="en-US" altLang="en-US" sz="2400" dirty="0"/>
              <a:t>Duke in North Carolina, USA</a:t>
            </a:r>
          </a:p>
          <a:p>
            <a:pPr marL="814388" lvl="1" indent="-257175">
              <a:spcBef>
                <a:spcPct val="0"/>
              </a:spcBef>
            </a:pPr>
            <a:r>
              <a:rPr lang="en-US" altLang="en-US" sz="2400" dirty="0"/>
              <a:t>National University of Singapore (NUS)</a:t>
            </a:r>
          </a:p>
          <a:p>
            <a:pPr marL="814388" lvl="1" indent="-257175">
              <a:spcBef>
                <a:spcPct val="0"/>
              </a:spcBef>
            </a:pPr>
            <a:r>
              <a:rPr lang="en-US" altLang="en-US" sz="2400" dirty="0"/>
              <a:t>SingHealth, largest public healthcare provider, 6 hospitals, 5,500 beds</a:t>
            </a:r>
          </a:p>
          <a:p>
            <a:pPr marL="257175" indent="-257175">
              <a:spcBef>
                <a:spcPct val="0"/>
              </a:spcBef>
            </a:pPr>
            <a:r>
              <a:rPr lang="en-US" altLang="en-US" sz="2400" dirty="0"/>
              <a:t>60 MDs / year</a:t>
            </a:r>
          </a:p>
          <a:p>
            <a:pPr marL="257175" indent="-257175">
              <a:spcBef>
                <a:spcPct val="0"/>
              </a:spcBef>
            </a:pPr>
            <a:r>
              <a:rPr lang="en-US" altLang="en-US" sz="2400" dirty="0"/>
              <a:t>15 PhD students / year</a:t>
            </a:r>
          </a:p>
          <a:p>
            <a:pPr marL="257175" indent="-257175">
              <a:spcBef>
                <a:spcPct val="0"/>
              </a:spcBef>
            </a:pPr>
            <a:r>
              <a:rPr lang="en-US" altLang="en-US" sz="2400" dirty="0"/>
              <a:t>PhD program in biostatistics and bioinformatics (Google “Duke-NUS QBM”)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84" r="61413" b="12602"/>
          <a:stretch/>
        </p:blipFill>
        <p:spPr>
          <a:xfrm>
            <a:off x="8410456" y="226057"/>
            <a:ext cx="2103917" cy="947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448" y="5236435"/>
            <a:ext cx="43262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4"/>
              </a:rPr>
              <a:t>http://kids.britannica.com/comptons/art-55105/Singapore</a:t>
            </a:r>
            <a:endParaRPr lang="en-US" sz="1350" dirty="0"/>
          </a:p>
          <a:p>
            <a:endParaRPr lang="en-US" sz="1350" dirty="0"/>
          </a:p>
        </p:txBody>
      </p:sp>
      <p:pic>
        <p:nvPicPr>
          <p:cNvPr id="10" name="Picture 2" descr="Map/Still:Singapo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1741" r="12428" b="5353"/>
          <a:stretch/>
        </p:blipFill>
        <p:spPr bwMode="auto">
          <a:xfrm>
            <a:off x="142501" y="1371600"/>
            <a:ext cx="3627913" cy="3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69566F-652B-4B97-80D0-7C1DEBB34AB5}"/>
              </a:ext>
            </a:extLst>
          </p:cNvPr>
          <p:cNvSpPr txBox="1"/>
          <p:nvPr/>
        </p:nvSpPr>
        <p:spPr>
          <a:xfrm>
            <a:off x="2476870" y="138248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  <a:endParaRPr lang="en-S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C7A987-E1E6-494B-8BAC-5FF2EFED89F0}"/>
              </a:ext>
            </a:extLst>
          </p:cNvPr>
          <p:cNvSpPr/>
          <p:nvPr/>
        </p:nvSpPr>
        <p:spPr>
          <a:xfrm>
            <a:off x="2062771" y="3848035"/>
            <a:ext cx="275163" cy="2656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51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5B275A-3247-4D5C-89C2-C23B356B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220200" cy="1782762"/>
          </a:xfrm>
        </p:spPr>
        <p:txBody>
          <a:bodyPr/>
          <a:lstStyle/>
          <a:p>
            <a:pPr algn="l"/>
            <a:r>
              <a:rPr lang="en-US" dirty="0"/>
              <a:t>Outline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0D97-CCC7-475D-B0AE-BB77BD2A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5513"/>
            <a:ext cx="10972800" cy="4525963"/>
          </a:xfrm>
        </p:spPr>
        <p:txBody>
          <a:bodyPr/>
          <a:lstStyle/>
          <a:p>
            <a:r>
              <a:rPr lang="en-US" sz="3200" dirty="0"/>
              <a:t>Example mutational signature: </a:t>
            </a:r>
            <a:r>
              <a:rPr lang="en-US" dirty="0"/>
              <a:t>AA (aristolochic acid)</a:t>
            </a:r>
            <a:endParaRPr lang="en-US" sz="3200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Techniques for mining mutational signatures from somatic mutations in 23,000 tumors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SG" dirty="0">
                <a:solidFill>
                  <a:schemeClr val="bg1">
                    <a:lumMod val="85000"/>
                  </a:schemeClr>
                </a:solidFill>
              </a:rPr>
              <a:t>Discovery of the cause of an insert-and-deletion hypermutator phenotype in human cancer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FEB58-4280-499E-B933-D366B13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F32-E763-409B-A0CB-46F9931D5A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B0DD081-1D2A-3F52-E5F9-BAE9ED54B7D0}"/>
              </a:ext>
            </a:extLst>
          </p:cNvPr>
          <p:cNvSpPr/>
          <p:nvPr/>
        </p:nvSpPr>
        <p:spPr>
          <a:xfrm>
            <a:off x="0" y="22098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281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3343"/>
            <a:ext cx="10972800" cy="899046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4800" dirty="0"/>
              <a:t>Where I live: Singapore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1360" y="1155065"/>
            <a:ext cx="752856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Tiny, wealthy country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50 km (31 mi)  east-west; 26 km (16 mi) north-south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5.87 million people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per capita GDP &gt; US (purchasing power parity, includes non-citizens)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Good public health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Life expectancy at birth 86.19 (US is 80.43, </a:t>
            </a:r>
            <a:r>
              <a:rPr lang="en-US" sz="2600" dirty="0" err="1"/>
              <a:t>Aus</a:t>
            </a:r>
            <a:r>
              <a:rPr lang="en-US" sz="2600" dirty="0"/>
              <a:t>, 82.89)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Infant mortality: 1.56/1,000 (US is 5.22, </a:t>
            </a:r>
            <a:r>
              <a:rPr lang="en-US" sz="2600" dirty="0" err="1"/>
              <a:t>Aus</a:t>
            </a:r>
            <a:r>
              <a:rPr lang="en-US" sz="2600" dirty="0"/>
              <a:t>, 3.29)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1265D-4113-4B55-A21B-63C3D1CC44F0}" type="slidenum">
              <a:rPr lang="en-US"/>
              <a:pPr>
                <a:defRPr/>
              </a:pPr>
              <a:t>70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284" r="61413" b="12602"/>
          <a:stretch/>
        </p:blipFill>
        <p:spPr>
          <a:xfrm>
            <a:off x="8410456" y="226057"/>
            <a:ext cx="2103917" cy="947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448" y="5236435"/>
            <a:ext cx="432624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3"/>
              </a:rPr>
              <a:t>http://kids.britannica.com/comptons/art-55105/Singapore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Stats: CIA World Factbook downloaded 2022 03 22</a:t>
            </a:r>
          </a:p>
        </p:txBody>
      </p:sp>
      <p:pic>
        <p:nvPicPr>
          <p:cNvPr id="10" name="Picture 2" descr="Map/Still:Singapo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1741" r="12428" b="5353"/>
          <a:stretch/>
        </p:blipFill>
        <p:spPr bwMode="auto">
          <a:xfrm>
            <a:off x="142501" y="1382485"/>
            <a:ext cx="3627913" cy="3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062771" y="3848035"/>
            <a:ext cx="275163" cy="2656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039D6-C8D0-4CF8-B2B9-BE5EC53FD285}"/>
              </a:ext>
            </a:extLst>
          </p:cNvPr>
          <p:cNvSpPr txBox="1"/>
          <p:nvPr/>
        </p:nvSpPr>
        <p:spPr>
          <a:xfrm>
            <a:off x="2476870" y="138248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958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7032-ED4A-8350-63D3-165C0B15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/>
          <a:p>
            <a:r>
              <a:rPr lang="en-US" dirty="0"/>
              <a:t>Why is AA important?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81A1E-946B-D583-961F-925607D7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2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981200"/>
          </a:xfrm>
        </p:spPr>
        <p:txBody>
          <a:bodyPr/>
          <a:lstStyle/>
          <a:p>
            <a:pPr algn="l"/>
            <a:r>
              <a:rPr lang="en-US" sz="4000" dirty="0"/>
              <a:t>1990s: </a:t>
            </a:r>
            <a:br>
              <a:rPr lang="en-US" sz="4000" dirty="0"/>
            </a:br>
            <a:r>
              <a:rPr lang="en-US" sz="4000" dirty="0"/>
              <a:t>AA emerged as a human health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30702"/>
            <a:ext cx="11430000" cy="2071687"/>
          </a:xfrm>
        </p:spPr>
        <p:txBody>
          <a:bodyPr/>
          <a:lstStyle/>
          <a:p>
            <a:r>
              <a:rPr lang="en-US" dirty="0"/>
              <a:t>~100 young women developed end stage kidney disease</a:t>
            </a:r>
          </a:p>
          <a:p>
            <a:r>
              <a:rPr lang="en-US" dirty="0"/>
              <a:t>Single weight-loss clinic in Europe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汉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漢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/>
              <a:t>防己</a:t>
            </a:r>
            <a:r>
              <a:rPr lang="en-US" altLang="zh-TW" dirty="0"/>
              <a:t>, </a:t>
            </a:r>
            <a:r>
              <a:rPr lang="en-US" b="1" dirty="0">
                <a:solidFill>
                  <a:srgbClr val="FF0000"/>
                </a:solidFill>
              </a:rPr>
              <a:t>hàn</a:t>
            </a:r>
            <a:r>
              <a:rPr lang="en-US" dirty="0"/>
              <a:t> </a:t>
            </a:r>
            <a:r>
              <a:rPr lang="en-US" dirty="0" err="1"/>
              <a:t>fáng</a:t>
            </a:r>
            <a:r>
              <a:rPr lang="en-US" dirty="0"/>
              <a:t> </a:t>
            </a:r>
            <a:r>
              <a:rPr lang="en-US" dirty="0" err="1"/>
              <a:t>jǐ</a:t>
            </a:r>
            <a:r>
              <a:rPr lang="en-US" dirty="0"/>
              <a:t>  replaced by </a:t>
            </a:r>
            <a:r>
              <a:rPr lang="zh-CN" altLang="en-US" b="1" dirty="0">
                <a:solidFill>
                  <a:srgbClr val="FF0000"/>
                </a:solidFill>
              </a:rPr>
              <a:t>广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廣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r>
              <a:rPr lang="zh-CN" altLang="en-US" dirty="0"/>
              <a:t>防己</a:t>
            </a:r>
            <a:r>
              <a:rPr lang="en-US" altLang="zh-CN" dirty="0"/>
              <a:t>, </a:t>
            </a:r>
            <a:r>
              <a:rPr lang="en-US" b="1" dirty="0">
                <a:solidFill>
                  <a:srgbClr val="FF0000"/>
                </a:solidFill>
              </a:rPr>
              <a:t>guǎng</a:t>
            </a:r>
            <a:r>
              <a:rPr lang="en-US" dirty="0"/>
              <a:t> </a:t>
            </a:r>
            <a:r>
              <a:rPr lang="en-US" dirty="0" err="1"/>
              <a:t>fáng</a:t>
            </a:r>
            <a:r>
              <a:rPr lang="en-US" dirty="0"/>
              <a:t> </a:t>
            </a:r>
            <a:r>
              <a:rPr lang="en-US" dirty="0" err="1"/>
              <a:t>jǐ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B465D-2B07-4782-9D38-CDF7B0E66D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53073</TotalTime>
  <Words>3845</Words>
  <Application>Microsoft Office PowerPoint</Application>
  <PresentationFormat>Widescreen</PresentationFormat>
  <Paragraphs>606</Paragraphs>
  <Slides>70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宋体</vt:lpstr>
      <vt:lpstr>STXinwei</vt:lpstr>
      <vt:lpstr>Arial</vt:lpstr>
      <vt:lpstr>Calibri</vt:lpstr>
      <vt:lpstr>Roboto</vt:lpstr>
      <vt:lpstr>Times New Roman</vt:lpstr>
      <vt:lpstr>Office Theme</vt:lpstr>
      <vt:lpstr>What can mutational signatures tell us about causes of mutations?</vt:lpstr>
      <vt:lpstr>Concept of “mutational signature”</vt:lpstr>
      <vt:lpstr>Concept of “mutational signature”</vt:lpstr>
      <vt:lpstr>PowerPoint Presentation</vt:lpstr>
      <vt:lpstr>PowerPoint Presentation</vt:lpstr>
      <vt:lpstr>Outline</vt:lpstr>
      <vt:lpstr>Outline</vt:lpstr>
      <vt:lpstr>Why is AA important?</vt:lpstr>
      <vt:lpstr>1990s:  AA emerged as a human health problem</vt:lpstr>
      <vt:lpstr>漢防己, 汉防己, hàn fáng jǐ (genus Stephania – no AA)</vt:lpstr>
      <vt:lpstr>廣防己, 广防己, guǎng fáng jǐ (genus Aristolochia – has AA)</vt:lpstr>
      <vt:lpstr>PowerPoint Presentation</vt:lpstr>
      <vt:lpstr>2010:  AA-containing herbs causes kidney disease in Taiwan</vt:lpstr>
      <vt:lpstr>2013 Excess upper tract urothelial cancer versus bladder cancer in Taiwan presumably caused by AA</vt:lpstr>
      <vt:lpstr>Mutational signature in an AA-exposed upper tract urothelial carcinoma from Taiwan</vt:lpstr>
      <vt:lpstr>Mutational signature in an AA-exposed upper tract urothelial carcinoma</vt:lpstr>
      <vt:lpstr>2013: AA mutational signature in upper tract urothelial cancer and cell lines</vt:lpstr>
      <vt:lpstr>2016: AA mutational signature in multiple tumor types</vt:lpstr>
      <vt:lpstr>2016: Taiwan a known hotspot for AA kidney failure and AA upper-tract urothelial cancer A good place to investigate AA in liver cancer</vt:lpstr>
      <vt:lpstr>2017: 78% of Taiwan liver cancers (HCCs) had the AA signature (paper from my lab)</vt:lpstr>
      <vt:lpstr>Today: 2,000 liver cancers – AA exposure is prevalent</vt:lpstr>
      <vt:lpstr>Many AA-exposed liver cancers have multiple known cancer driver genes with AA mutations (as of 2017)</vt:lpstr>
      <vt:lpstr>AA can cause liver cancer</vt:lpstr>
      <vt:lpstr>But it’s not a problem, because it’s banned</vt:lpstr>
      <vt:lpstr>PowerPoint Presentation</vt:lpstr>
      <vt:lpstr>AA is not just an Asian problem</vt:lpstr>
      <vt:lpstr>Outline</vt:lpstr>
      <vt:lpstr>Mutational spectrum =  sum of mutations due to several signatures</vt:lpstr>
      <vt:lpstr>Most common approach to mutational signature discovery (data mining) uses non-negative matrix factorization (NMF)</vt:lpstr>
      <vt:lpstr>We used NMF to create a reference set of signatures mined from 23,000 tumors -- paper cited 1900 times since 2020</vt:lpstr>
      <vt:lpstr>Insertion and deletion mutational signatures</vt:lpstr>
      <vt:lpstr>Most common approach to mutational signature discovery (data mining) uses non-negative matrix factorization (NMF)</vt:lpstr>
      <vt:lpstr>My lab worked on an orthogonal approach to discovering mutational signatures   “hierarchical Dirichlet processes”  Discovers signatures similar to those discovered by non-negative matrix factorization methods</vt:lpstr>
      <vt:lpstr>An orthogonal approach to discovering mutational signatures by data mining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Hierarchical Dirichlet process approach discovers signatures similar to those discovered by non-negative matrix factorization</vt:lpstr>
      <vt:lpstr>Outline</vt:lpstr>
      <vt:lpstr>A hotspot mutation in topoisomerase IIα (TOP2A) causes an indel mutator phenotype in human</vt:lpstr>
      <vt:lpstr>A hotspot mutation in topoisomerase IIα (TOP2A) causes an indel mutator phenotype in human</vt:lpstr>
      <vt:lpstr>This matched mutational signature ID17 ID17 is an indel (insertion/deletion) signature discovered by mining cancer mutation data</vt:lpstr>
      <vt:lpstr>Average spectrum of all 7 tumors with ID17</vt:lpstr>
      <vt:lpstr>All 7 tumors had identical mutations in a human ortholog of yeast Top2</vt:lpstr>
      <vt:lpstr>But besides the ID17 duplications, K743N tumors also have deletions that are not in ID17</vt:lpstr>
      <vt:lpstr>2 sequence motifs associated with duplications and deletions in human K743N tumors </vt:lpstr>
      <vt:lpstr>K743N probably contributes to oncogenesis</vt:lpstr>
      <vt:lpstr>Acknowledgements - Funding</vt:lpstr>
      <vt:lpstr>Acknowledgements</vt:lpstr>
      <vt:lpstr>Questions?</vt:lpstr>
      <vt:lpstr>Backup slides</vt:lpstr>
      <vt:lpstr>Aristolochic acid (AA) occurs naturally in plants widely used as herbal medicine</vt:lpstr>
      <vt:lpstr>PowerPoint Presentation</vt:lpstr>
      <vt:lpstr>PowerPoint Presentation</vt:lpstr>
      <vt:lpstr>Variable and diverse AA content</vt:lpstr>
      <vt:lpstr>Variable and diverse AA content</vt:lpstr>
      <vt:lpstr>2021 AA adducts and mutations in normal and other non-cancer tissue</vt:lpstr>
      <vt:lpstr>Where I work:  Duke-NUS Medical School</vt:lpstr>
      <vt:lpstr>Where I live: Singapore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George Rozen</dc:creator>
  <cp:lastModifiedBy>Steven George Rozen</cp:lastModifiedBy>
  <cp:revision>2342</cp:revision>
  <cp:lastPrinted>2021-12-02T08:41:27Z</cp:lastPrinted>
  <dcterms:created xsi:type="dcterms:W3CDTF">2006-08-16T00:00:00Z</dcterms:created>
  <dcterms:modified xsi:type="dcterms:W3CDTF">2023-05-17T13:56:09Z</dcterms:modified>
</cp:coreProperties>
</file>