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7"/>
  </p:notesMasterIdLst>
  <p:sldIdLst>
    <p:sldId id="256" r:id="rId2"/>
    <p:sldId id="411" r:id="rId3"/>
    <p:sldId id="258" r:id="rId4"/>
    <p:sldId id="259" r:id="rId5"/>
    <p:sldId id="267" r:id="rId6"/>
    <p:sldId id="261" r:id="rId7"/>
    <p:sldId id="414" r:id="rId8"/>
    <p:sldId id="413" r:id="rId9"/>
    <p:sldId id="375" r:id="rId10"/>
    <p:sldId id="425" r:id="rId11"/>
    <p:sldId id="423" r:id="rId12"/>
    <p:sldId id="319" r:id="rId13"/>
    <p:sldId id="320" r:id="rId14"/>
    <p:sldId id="325" r:id="rId15"/>
    <p:sldId id="326" r:id="rId16"/>
    <p:sldId id="359" r:id="rId17"/>
    <p:sldId id="360" r:id="rId18"/>
    <p:sldId id="366" r:id="rId19"/>
    <p:sldId id="348" r:id="rId20"/>
    <p:sldId id="362" r:id="rId21"/>
    <p:sldId id="363" r:id="rId22"/>
    <p:sldId id="364" r:id="rId23"/>
    <p:sldId id="408" r:id="rId24"/>
    <p:sldId id="409" r:id="rId25"/>
    <p:sldId id="410" r:id="rId26"/>
    <p:sldId id="350" r:id="rId27"/>
    <p:sldId id="416" r:id="rId28"/>
    <p:sldId id="417" r:id="rId29"/>
    <p:sldId id="418" r:id="rId30"/>
    <p:sldId id="419" r:id="rId31"/>
    <p:sldId id="420" r:id="rId32"/>
    <p:sldId id="421" r:id="rId33"/>
    <p:sldId id="422" r:id="rId34"/>
    <p:sldId id="349" r:id="rId35"/>
    <p:sldId id="351" r:id="rId36"/>
    <p:sldId id="352" r:id="rId37"/>
    <p:sldId id="353" r:id="rId38"/>
    <p:sldId id="354" r:id="rId39"/>
    <p:sldId id="355" r:id="rId40"/>
    <p:sldId id="356" r:id="rId41"/>
    <p:sldId id="357" r:id="rId42"/>
    <p:sldId id="266" r:id="rId43"/>
    <p:sldId id="361" r:id="rId44"/>
    <p:sldId id="282" r:id="rId45"/>
    <p:sldId id="287" r:id="rId46"/>
    <p:sldId id="288" r:id="rId47"/>
    <p:sldId id="289" r:id="rId48"/>
    <p:sldId id="317" r:id="rId49"/>
    <p:sldId id="316" r:id="rId50"/>
    <p:sldId id="330" r:id="rId51"/>
    <p:sldId id="373" r:id="rId52"/>
    <p:sldId id="374" r:id="rId53"/>
    <p:sldId id="415" r:id="rId54"/>
    <p:sldId id="376" r:id="rId55"/>
    <p:sldId id="393" r:id="rId56"/>
    <p:sldId id="394" r:id="rId57"/>
    <p:sldId id="377" r:id="rId58"/>
    <p:sldId id="378" r:id="rId59"/>
    <p:sldId id="379" r:id="rId60"/>
    <p:sldId id="380" r:id="rId61"/>
    <p:sldId id="381" r:id="rId62"/>
    <p:sldId id="382" r:id="rId63"/>
    <p:sldId id="383" r:id="rId64"/>
    <p:sldId id="403" r:id="rId65"/>
    <p:sldId id="384" r:id="rId66"/>
    <p:sldId id="385" r:id="rId67"/>
    <p:sldId id="386" r:id="rId68"/>
    <p:sldId id="387" r:id="rId69"/>
    <p:sldId id="388" r:id="rId70"/>
    <p:sldId id="389" r:id="rId71"/>
    <p:sldId id="404" r:id="rId72"/>
    <p:sldId id="405" r:id="rId73"/>
    <p:sldId id="402" r:id="rId74"/>
    <p:sldId id="406" r:id="rId75"/>
    <p:sldId id="407" r:id="rId76"/>
    <p:sldId id="390" r:id="rId77"/>
    <p:sldId id="391" r:id="rId78"/>
    <p:sldId id="392" r:id="rId79"/>
    <p:sldId id="395" r:id="rId80"/>
    <p:sldId id="396" r:id="rId81"/>
    <p:sldId id="397" r:id="rId82"/>
    <p:sldId id="398" r:id="rId83"/>
    <p:sldId id="399" r:id="rId84"/>
    <p:sldId id="400" r:id="rId85"/>
    <p:sldId id="401" r:id="rId86"/>
    <p:sldId id="427" r:id="rId87"/>
    <p:sldId id="428" r:id="rId88"/>
    <p:sldId id="426" r:id="rId89"/>
    <p:sldId id="335" r:id="rId90"/>
    <p:sldId id="336" r:id="rId91"/>
    <p:sldId id="337" r:id="rId92"/>
    <p:sldId id="345" r:id="rId93"/>
    <p:sldId id="346" r:id="rId94"/>
    <p:sldId id="347" r:id="rId95"/>
    <p:sldId id="365"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0D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90" d="100"/>
          <a:sy n="90" d="100"/>
        </p:scale>
        <p:origin x="114" y="6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041962-E69A-487D-98E4-BF90135E8726}" type="datetimeFigureOut">
              <a:rPr lang="en-US" smtClean="0"/>
              <a:t>4/23/2023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4F471D-CEBF-41E6-AEB2-3AD803463BE8}" type="slidenum">
              <a:rPr lang="en-US" smtClean="0"/>
              <a:t>‹N›</a:t>
            </a:fld>
            <a:endParaRPr lang="en-US"/>
          </a:p>
        </p:txBody>
      </p:sp>
    </p:spTree>
    <p:extLst>
      <p:ext uri="{BB962C8B-B14F-4D97-AF65-F5344CB8AC3E}">
        <p14:creationId xmlns:p14="http://schemas.microsoft.com/office/powerpoint/2010/main" val="2921282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‹N›</a:t>
            </a:fld>
            <a:endParaRPr lang="en-US"/>
          </a:p>
        </p:txBody>
      </p:sp>
    </p:spTree>
    <p:extLst>
      <p:ext uri="{BB962C8B-B14F-4D97-AF65-F5344CB8AC3E}">
        <p14:creationId xmlns:p14="http://schemas.microsoft.com/office/powerpoint/2010/main" val="2705429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‹N›</a:t>
            </a:fld>
            <a:endParaRPr lang="en-US"/>
          </a:p>
        </p:txBody>
      </p:sp>
    </p:spTree>
    <p:extLst>
      <p:ext uri="{BB962C8B-B14F-4D97-AF65-F5344CB8AC3E}">
        <p14:creationId xmlns:p14="http://schemas.microsoft.com/office/powerpoint/2010/main" val="2756699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‹N›</a:t>
            </a:fld>
            <a:endParaRPr lang="en-US"/>
          </a:p>
        </p:txBody>
      </p:sp>
    </p:spTree>
    <p:extLst>
      <p:ext uri="{BB962C8B-B14F-4D97-AF65-F5344CB8AC3E}">
        <p14:creationId xmlns:p14="http://schemas.microsoft.com/office/powerpoint/2010/main" val="32484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‹N›</a:t>
            </a:fld>
            <a:endParaRPr lang="en-US"/>
          </a:p>
        </p:txBody>
      </p:sp>
    </p:spTree>
    <p:extLst>
      <p:ext uri="{BB962C8B-B14F-4D97-AF65-F5344CB8AC3E}">
        <p14:creationId xmlns:p14="http://schemas.microsoft.com/office/powerpoint/2010/main" val="4119526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‹N›</a:t>
            </a:fld>
            <a:endParaRPr lang="en-US"/>
          </a:p>
        </p:txBody>
      </p:sp>
    </p:spTree>
    <p:extLst>
      <p:ext uri="{BB962C8B-B14F-4D97-AF65-F5344CB8AC3E}">
        <p14:creationId xmlns:p14="http://schemas.microsoft.com/office/powerpoint/2010/main" val="3238740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it-IT" smtClean="0"/>
              <a:t>4/27/2023</a:t>
            </a:r>
            <a:endParaRPr lang="en-US"/>
          </a:p>
        </p:txBody>
      </p:sp>
      <p:sp>
        <p:nvSpPr>
          <p:cNvPr id="6" name="Footer Placeholder 5"/>
          <p:cNvSpPr>
            <a:spLocks noGrp="1"/>
          </p:cNvSpPr>
          <p:nvPr>
            <p:ph type="ftr" sz="quarter" idx="11"/>
          </p:nvPr>
        </p:nvSpPr>
        <p:spPr/>
        <p:txBody>
          <a:bodyPr/>
          <a:lstStyle/>
          <a:p>
            <a:r>
              <a:rPr lang="en-US" smtClean="0"/>
              <a:t>T. Dorigo, Dealing with Nuisance Parameters in HEP Analysis</a:t>
            </a:r>
            <a:endParaRPr lang="en-US"/>
          </a:p>
        </p:txBody>
      </p:sp>
      <p:sp>
        <p:nvSpPr>
          <p:cNvPr id="7" name="Slide Number Placeholder 6"/>
          <p:cNvSpPr>
            <a:spLocks noGrp="1"/>
          </p:cNvSpPr>
          <p:nvPr>
            <p:ph type="sldNum" sz="quarter" idx="12"/>
          </p:nvPr>
        </p:nvSpPr>
        <p:spPr/>
        <p:txBody>
          <a:bodyPr/>
          <a:lstStyle/>
          <a:p>
            <a:fld id="{9792DB7C-41C6-413A-81DD-F073C27E12A1}" type="slidenum">
              <a:rPr lang="en-US" smtClean="0"/>
              <a:t>‹N›</a:t>
            </a:fld>
            <a:endParaRPr lang="en-US"/>
          </a:p>
        </p:txBody>
      </p:sp>
    </p:spTree>
    <p:extLst>
      <p:ext uri="{BB962C8B-B14F-4D97-AF65-F5344CB8AC3E}">
        <p14:creationId xmlns:p14="http://schemas.microsoft.com/office/powerpoint/2010/main" val="1493093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it-IT" smtClean="0"/>
              <a:t>4/27/2023</a:t>
            </a:r>
            <a:endParaRPr lang="en-US"/>
          </a:p>
        </p:txBody>
      </p:sp>
      <p:sp>
        <p:nvSpPr>
          <p:cNvPr id="8" name="Footer Placeholder 7"/>
          <p:cNvSpPr>
            <a:spLocks noGrp="1"/>
          </p:cNvSpPr>
          <p:nvPr>
            <p:ph type="ftr" sz="quarter" idx="11"/>
          </p:nvPr>
        </p:nvSpPr>
        <p:spPr/>
        <p:txBody>
          <a:bodyPr/>
          <a:lstStyle/>
          <a:p>
            <a:r>
              <a:rPr lang="en-US" smtClean="0"/>
              <a:t>T. Dorigo, Dealing with Nuisance Parameters in HEP Analysis</a:t>
            </a:r>
            <a:endParaRPr lang="en-US"/>
          </a:p>
        </p:txBody>
      </p:sp>
      <p:sp>
        <p:nvSpPr>
          <p:cNvPr id="9" name="Slide Number Placeholder 8"/>
          <p:cNvSpPr>
            <a:spLocks noGrp="1"/>
          </p:cNvSpPr>
          <p:nvPr>
            <p:ph type="sldNum" sz="quarter" idx="12"/>
          </p:nvPr>
        </p:nvSpPr>
        <p:spPr/>
        <p:txBody>
          <a:bodyPr/>
          <a:lstStyle/>
          <a:p>
            <a:fld id="{9792DB7C-41C6-413A-81DD-F073C27E12A1}" type="slidenum">
              <a:rPr lang="en-US" smtClean="0"/>
              <a:t>‹N›</a:t>
            </a:fld>
            <a:endParaRPr lang="en-US"/>
          </a:p>
        </p:txBody>
      </p:sp>
    </p:spTree>
    <p:extLst>
      <p:ext uri="{BB962C8B-B14F-4D97-AF65-F5344CB8AC3E}">
        <p14:creationId xmlns:p14="http://schemas.microsoft.com/office/powerpoint/2010/main" val="1520238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it-IT" smtClean="0"/>
              <a:t>4/27/2023</a:t>
            </a:r>
            <a:endParaRPr lang="en-US"/>
          </a:p>
        </p:txBody>
      </p:sp>
      <p:sp>
        <p:nvSpPr>
          <p:cNvPr id="4" name="Footer Placeholder 3"/>
          <p:cNvSpPr>
            <a:spLocks noGrp="1"/>
          </p:cNvSpPr>
          <p:nvPr>
            <p:ph type="ftr" sz="quarter" idx="11"/>
          </p:nvPr>
        </p:nvSpPr>
        <p:spPr/>
        <p:txBody>
          <a:bodyPr/>
          <a:lstStyle/>
          <a:p>
            <a:r>
              <a:rPr lang="en-US" smtClean="0"/>
              <a:t>T. Dorigo, Dealing with Nuisance Parameters in HEP Analysis</a:t>
            </a:r>
            <a:endParaRPr lang="en-US"/>
          </a:p>
        </p:txBody>
      </p:sp>
      <p:sp>
        <p:nvSpPr>
          <p:cNvPr id="5" name="Slide Number Placeholder 4"/>
          <p:cNvSpPr>
            <a:spLocks noGrp="1"/>
          </p:cNvSpPr>
          <p:nvPr>
            <p:ph type="sldNum" sz="quarter" idx="12"/>
          </p:nvPr>
        </p:nvSpPr>
        <p:spPr/>
        <p:txBody>
          <a:bodyPr/>
          <a:lstStyle/>
          <a:p>
            <a:fld id="{9792DB7C-41C6-413A-81DD-F073C27E12A1}" type="slidenum">
              <a:rPr lang="en-US" smtClean="0"/>
              <a:t>‹N›</a:t>
            </a:fld>
            <a:endParaRPr lang="en-US"/>
          </a:p>
        </p:txBody>
      </p:sp>
    </p:spTree>
    <p:extLst>
      <p:ext uri="{BB962C8B-B14F-4D97-AF65-F5344CB8AC3E}">
        <p14:creationId xmlns:p14="http://schemas.microsoft.com/office/powerpoint/2010/main" val="2597186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smtClean="0"/>
              <a:t>4/27/2023</a:t>
            </a:r>
            <a:endParaRPr lang="en-US"/>
          </a:p>
        </p:txBody>
      </p:sp>
      <p:sp>
        <p:nvSpPr>
          <p:cNvPr id="3" name="Footer Placeholder 2"/>
          <p:cNvSpPr>
            <a:spLocks noGrp="1"/>
          </p:cNvSpPr>
          <p:nvPr>
            <p:ph type="ftr" sz="quarter" idx="11"/>
          </p:nvPr>
        </p:nvSpPr>
        <p:spPr/>
        <p:txBody>
          <a:bodyPr/>
          <a:lstStyle/>
          <a:p>
            <a:r>
              <a:rPr lang="en-US" smtClean="0"/>
              <a:t>T. Dorigo, Dealing with Nuisance Parameters in HEP Analysis</a:t>
            </a:r>
            <a:endParaRPr lang="en-US"/>
          </a:p>
        </p:txBody>
      </p:sp>
      <p:sp>
        <p:nvSpPr>
          <p:cNvPr id="4" name="Slide Number Placeholder 3"/>
          <p:cNvSpPr>
            <a:spLocks noGrp="1"/>
          </p:cNvSpPr>
          <p:nvPr>
            <p:ph type="sldNum" sz="quarter" idx="12"/>
          </p:nvPr>
        </p:nvSpPr>
        <p:spPr/>
        <p:txBody>
          <a:bodyPr/>
          <a:lstStyle/>
          <a:p>
            <a:fld id="{9792DB7C-41C6-413A-81DD-F073C27E12A1}" type="slidenum">
              <a:rPr lang="en-US" smtClean="0"/>
              <a:t>‹N›</a:t>
            </a:fld>
            <a:endParaRPr lang="en-US"/>
          </a:p>
        </p:txBody>
      </p:sp>
    </p:spTree>
    <p:extLst>
      <p:ext uri="{BB962C8B-B14F-4D97-AF65-F5344CB8AC3E}">
        <p14:creationId xmlns:p14="http://schemas.microsoft.com/office/powerpoint/2010/main" val="2354991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it-IT" smtClean="0"/>
              <a:t>4/27/2023</a:t>
            </a:r>
            <a:endParaRPr lang="en-US"/>
          </a:p>
        </p:txBody>
      </p:sp>
      <p:sp>
        <p:nvSpPr>
          <p:cNvPr id="6" name="Footer Placeholder 5"/>
          <p:cNvSpPr>
            <a:spLocks noGrp="1"/>
          </p:cNvSpPr>
          <p:nvPr>
            <p:ph type="ftr" sz="quarter" idx="11"/>
          </p:nvPr>
        </p:nvSpPr>
        <p:spPr/>
        <p:txBody>
          <a:bodyPr/>
          <a:lstStyle/>
          <a:p>
            <a:r>
              <a:rPr lang="en-US" smtClean="0"/>
              <a:t>T. Dorigo, Dealing with Nuisance Parameters in HEP Analysis</a:t>
            </a:r>
            <a:endParaRPr lang="en-US"/>
          </a:p>
        </p:txBody>
      </p:sp>
      <p:sp>
        <p:nvSpPr>
          <p:cNvPr id="7" name="Slide Number Placeholder 6"/>
          <p:cNvSpPr>
            <a:spLocks noGrp="1"/>
          </p:cNvSpPr>
          <p:nvPr>
            <p:ph type="sldNum" sz="quarter" idx="12"/>
          </p:nvPr>
        </p:nvSpPr>
        <p:spPr/>
        <p:txBody>
          <a:bodyPr/>
          <a:lstStyle/>
          <a:p>
            <a:fld id="{9792DB7C-41C6-413A-81DD-F073C27E12A1}" type="slidenum">
              <a:rPr lang="en-US" smtClean="0"/>
              <a:t>‹N›</a:t>
            </a:fld>
            <a:endParaRPr lang="en-US"/>
          </a:p>
        </p:txBody>
      </p:sp>
    </p:spTree>
    <p:extLst>
      <p:ext uri="{BB962C8B-B14F-4D97-AF65-F5344CB8AC3E}">
        <p14:creationId xmlns:p14="http://schemas.microsoft.com/office/powerpoint/2010/main" val="1257375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it-IT" smtClean="0"/>
              <a:t>4/27/2023</a:t>
            </a:r>
            <a:endParaRPr lang="en-US"/>
          </a:p>
        </p:txBody>
      </p:sp>
      <p:sp>
        <p:nvSpPr>
          <p:cNvPr id="6" name="Footer Placeholder 5"/>
          <p:cNvSpPr>
            <a:spLocks noGrp="1"/>
          </p:cNvSpPr>
          <p:nvPr>
            <p:ph type="ftr" sz="quarter" idx="11"/>
          </p:nvPr>
        </p:nvSpPr>
        <p:spPr/>
        <p:txBody>
          <a:bodyPr/>
          <a:lstStyle/>
          <a:p>
            <a:r>
              <a:rPr lang="en-US" smtClean="0"/>
              <a:t>T. Dorigo, Dealing with Nuisance Parameters in HEP Analysis</a:t>
            </a:r>
            <a:endParaRPr lang="en-US"/>
          </a:p>
        </p:txBody>
      </p:sp>
      <p:sp>
        <p:nvSpPr>
          <p:cNvPr id="7" name="Slide Number Placeholder 6"/>
          <p:cNvSpPr>
            <a:spLocks noGrp="1"/>
          </p:cNvSpPr>
          <p:nvPr>
            <p:ph type="sldNum" sz="quarter" idx="12"/>
          </p:nvPr>
        </p:nvSpPr>
        <p:spPr/>
        <p:txBody>
          <a:bodyPr/>
          <a:lstStyle/>
          <a:p>
            <a:fld id="{9792DB7C-41C6-413A-81DD-F073C27E12A1}" type="slidenum">
              <a:rPr lang="en-US" smtClean="0"/>
              <a:t>‹N›</a:t>
            </a:fld>
            <a:endParaRPr lang="en-US"/>
          </a:p>
        </p:txBody>
      </p:sp>
    </p:spTree>
    <p:extLst>
      <p:ext uri="{BB962C8B-B14F-4D97-AF65-F5344CB8AC3E}">
        <p14:creationId xmlns:p14="http://schemas.microsoft.com/office/powerpoint/2010/main" val="2215200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smtClean="0"/>
              <a:t>4/27/2023</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 Dorigo, Dealing with Nuisance Parameters in HEP Analysis</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2DB7C-41C6-413A-81DD-F073C27E12A1}" type="slidenum">
              <a:rPr lang="en-US" smtClean="0"/>
              <a:t>‹N›</a:t>
            </a:fld>
            <a:endParaRPr lang="en-US"/>
          </a:p>
        </p:txBody>
      </p:sp>
    </p:spTree>
    <p:extLst>
      <p:ext uri="{BB962C8B-B14F-4D97-AF65-F5344CB8AC3E}">
        <p14:creationId xmlns:p14="http://schemas.microsoft.com/office/powerpoint/2010/main" val="1234839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arxiv.org/abs/2301.10358"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github.com/llayer/cmsopen"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3.png"/><Relationship Id="rId3" Type="http://schemas.openxmlformats.org/officeDocument/2006/relationships/image" Target="../media/image31.jpeg"/><Relationship Id="rId21" Type="http://schemas.openxmlformats.org/officeDocument/2006/relationships/image" Target="../media/image49.png"/><Relationship Id="rId7" Type="http://schemas.openxmlformats.org/officeDocument/2006/relationships/image" Target="../media/image35.jpe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hyperlink" Target="https://mode-collaboration.github.io/" TargetMode="External"/><Relationship Id="rId2" Type="http://schemas.openxmlformats.org/officeDocument/2006/relationships/image" Target="../media/image30.png"/><Relationship Id="rId16" Type="http://schemas.openxmlformats.org/officeDocument/2006/relationships/image" Target="../media/image44.jpeg"/><Relationship Id="rId20"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9.jpeg"/><Relationship Id="rId24" Type="http://schemas.openxmlformats.org/officeDocument/2006/relationships/image" Target="../media/image52.png"/><Relationship Id="rId5" Type="http://schemas.openxmlformats.org/officeDocument/2006/relationships/image" Target="../media/image33.jpe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5.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jpe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gif"/><Relationship Id="rId1" Type="http://schemas.openxmlformats.org/officeDocument/2006/relationships/slideLayout" Target="../slideLayouts/slideLayout2.xml"/><Relationship Id="rId4" Type="http://schemas.openxmlformats.org/officeDocument/2006/relationships/image" Target="../media/image58.gif"/></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2" Type="http://schemas.openxmlformats.org/officeDocument/2006/relationships/image" Target="../media/image59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280.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indico.cern.ch/event/1242538/"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www.sciencedirect.com/science/article/pii/0010465575900399" TargetMode="External"/><Relationship Id="rId3" Type="http://schemas.openxmlformats.org/officeDocument/2006/relationships/hyperlink" Target="https://cds.cern.ch/record/1456844/files/CERN-OPEN-2012-016.pdf" TargetMode="External"/><Relationship Id="rId7" Type="http://schemas.openxmlformats.org/officeDocument/2006/relationships/hyperlink" Target="https://play.google.com/store/books/details?id=KxYeBQAAQBAJ" TargetMode="External"/><Relationship Id="rId2" Type="http://schemas.openxmlformats.org/officeDocument/2006/relationships/hyperlink" Target="https://cds.cern.ch/record/2701341" TargetMode="External"/><Relationship Id="rId1" Type="http://schemas.openxmlformats.org/officeDocument/2006/relationships/slideLayout" Target="../slideLayouts/slideLayout2.xml"/><Relationship Id="rId6" Type="http://schemas.openxmlformats.org/officeDocument/2006/relationships/hyperlink" Target="http://www.jstor.org/stable/25052054" TargetMode="External"/><Relationship Id="rId5" Type="http://schemas.openxmlformats.org/officeDocument/2006/relationships/hyperlink" Target="https://doi.org/10.23730/CYRSP-2017-005.213" TargetMode="External"/><Relationship Id="rId10" Type="http://schemas.openxmlformats.org/officeDocument/2006/relationships/hyperlink" Target="https://doi.org/10.1007/JHEP02(2012)093" TargetMode="External"/><Relationship Id="rId4" Type="http://schemas.openxmlformats.org/officeDocument/2006/relationships/hyperlink" Target="https://doi.org/10.5170/CERN-2014-003.267" TargetMode="External"/><Relationship Id="rId9" Type="http://schemas.openxmlformats.org/officeDocument/2006/relationships/hyperlink" Target="https://doi.org/10.1140/epjc/s10052-011-1554-0"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doi.org/10.1007/JHEP02(2014)057" TargetMode="External"/><Relationship Id="rId3" Type="http://schemas.openxmlformats.org/officeDocument/2006/relationships/hyperlink" Target="https://doi.org/10.1007/JHEP05(2018)002" TargetMode="External"/><Relationship Id="rId7" Type="http://schemas.openxmlformats.org/officeDocument/2006/relationships/hyperlink" Target="https://doi.org/10.1140/epjc/s10052-016-4099-4" TargetMode="External"/><Relationship Id="rId2" Type="http://schemas.openxmlformats.org/officeDocument/2006/relationships/hyperlink" Target="https://doi.org/10.1007/JHEP05(2016)156" TargetMode="External"/><Relationship Id="rId1" Type="http://schemas.openxmlformats.org/officeDocument/2006/relationships/slideLayout" Target="../slideLayouts/slideLayout2.xml"/><Relationship Id="rId6" Type="http://schemas.openxmlformats.org/officeDocument/2006/relationships/hyperlink" Target="https://doi.org/10.1016/j.physletb.2012.02.064" TargetMode="External"/><Relationship Id="rId5" Type="http://schemas.openxmlformats.org/officeDocument/2006/relationships/hyperlink" Target="https://doi.org/10.1103/PhysRevLett.109.071804" TargetMode="External"/><Relationship Id="rId10" Type="http://schemas.openxmlformats.org/officeDocument/2006/relationships/hyperlink" Target="https://doi.org/10.1007/JHEP11(2017)163" TargetMode="External"/><Relationship Id="rId4" Type="http://schemas.openxmlformats.org/officeDocument/2006/relationships/hyperlink" Target="http://cds.cern.ch/record/1099977" TargetMode="External"/><Relationship Id="rId9" Type="http://schemas.openxmlformats.org/officeDocument/2006/relationships/hyperlink" Target="http://arxiv.org/abs/1506.02169"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arxiv.org/abs/2001.05310" TargetMode="External"/><Relationship Id="rId3" Type="http://schemas.openxmlformats.org/officeDocument/2006/relationships/hyperlink" Target="https://doi.org/10.1007/JHEP06(2017)073" TargetMode="External"/><Relationship Id="rId7" Type="http://schemas.openxmlformats.org/officeDocument/2006/relationships/hyperlink" Target="https://doi.org/10.1088/1748-0221/10/03/T03002" TargetMode="External"/><Relationship Id="rId2" Type="http://schemas.openxmlformats.org/officeDocument/2006/relationships/hyperlink" Target="https://doi.org/10.1103/PhysRevD.97.056009" TargetMode="External"/><Relationship Id="rId1" Type="http://schemas.openxmlformats.org/officeDocument/2006/relationships/slideLayout" Target="../slideLayouts/slideLayout2.xml"/><Relationship Id="rId6" Type="http://schemas.openxmlformats.org/officeDocument/2006/relationships/hyperlink" Target="https://doi.org/10.1006/jcss.1997.1504" TargetMode="External"/><Relationship Id="rId11" Type="http://schemas.openxmlformats.org/officeDocument/2006/relationships/hyperlink" Target="http://papers.nips.cc/paper/2983-analysis-of-representations-for-domain-adaptation.pdf" TargetMode="External"/><Relationship Id="rId5" Type="http://schemas.openxmlformats.org/officeDocument/2006/relationships/hyperlink" Target="https://doi.org/10.1088/1748-0221/8/12/P12013" TargetMode="External"/><Relationship Id="rId10" Type="http://schemas.openxmlformats.org/officeDocument/2006/relationships/hyperlink" Target="https://doi.org/10.1088/1742-6596/664/7/072015" TargetMode="External"/><Relationship Id="rId4" Type="http://schemas.openxmlformats.org/officeDocument/2006/relationships/hyperlink" Target="https://doi.org/10.1080/14786441008520365" TargetMode="External"/><Relationship Id="rId9" Type="http://schemas.openxmlformats.org/officeDocument/2006/relationships/hyperlink" Target="http://arxiv.org/abs/1907.11674"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papers.nips.cc/paper/536-tangent-prop-a-formalism-for-specifying-selected-invariances-in-an-adaptive-network.pdf" TargetMode="External"/><Relationship Id="rId3" Type="http://schemas.openxmlformats.org/officeDocument/2006/relationships/hyperlink" Target="https://arxiv.org/abs/1412.4446" TargetMode="External"/><Relationship Id="rId7" Type="http://schemas.openxmlformats.org/officeDocument/2006/relationships/hyperlink" Target="https://hal.inria.fr/hal-01665925/document" TargetMode="External"/><Relationship Id="rId2" Type="http://schemas.openxmlformats.org/officeDocument/2006/relationships/hyperlink" Target="https://doi.org/10.1007/s10994-009-5152-4" TargetMode="External"/><Relationship Id="rId1" Type="http://schemas.openxmlformats.org/officeDocument/2006/relationships/slideLayout" Target="../slideLayouts/slideLayout2.xml"/><Relationship Id="rId6" Type="http://schemas.openxmlformats.org/officeDocument/2006/relationships/hyperlink" Target="https://doi.org/10.1103/PhysRevD.96.%20074034" TargetMode="External"/><Relationship Id="rId5" Type="http://schemas.openxmlformats.org/officeDocument/2006/relationships/hyperlink" Target="http://professor.ufabc.edu.br/~nelson.faustino/Ensino/IPE2016/Livros/Morris%20H%20DeGroot_%20Mark%20J%20Schervish-Probability%20and%20statistics-Pearson%20Education%20%20(2012)%20(1).pdf" TargetMode="External"/><Relationship Id="rId4" Type="http://schemas.openxmlformats.org/officeDocument/2006/relationships/hyperlink" Target="http://papers.nips.cc/paper/6699-learning-to-pivot-with-adversarial-networks.pdf" TargetMode="External"/><Relationship Id="rId9" Type="http://schemas.openxmlformats.org/officeDocument/2006/relationships/hyperlink" Target="https://doi.org/10.1007/JHEP10(2019)047"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doi.org/10.1073/pnas.1915980117" TargetMode="External"/><Relationship Id="rId3" Type="http://schemas.openxmlformats.org/officeDocument/2006/relationships/hyperlink" Target="https://doi.org/10.1007/JHEP05(2017)145" TargetMode="External"/><Relationship Id="rId7" Type="http://schemas.openxmlformats.org/officeDocument/2006/relationships/hyperlink" Target="http://www.jstor.org/stable/91247" TargetMode="External"/><Relationship Id="rId2" Type="http://schemas.openxmlformats.org/officeDocument/2006/relationships/hyperlink" Target="https://doi.org/10.1140/epjc/s10052-018-6511-8" TargetMode="External"/><Relationship Id="rId1" Type="http://schemas.openxmlformats.org/officeDocument/2006/relationships/slideLayout" Target="../slideLayouts/slideLayout2.xml"/><Relationship Id="rId6" Type="http://schemas.openxmlformats.org/officeDocument/2006/relationships/hyperlink" Target="https://arxiv.org/abs/1911.01429" TargetMode="External"/><Relationship Id="rId5" Type="http://schemas.openxmlformats.org/officeDocument/2006/relationships/hyperlink" Target="https://link.aps.org/doi/10.1103/" TargetMode="External"/><Relationship Id="rId10" Type="http://schemas.openxmlformats.org/officeDocument/2006/relationships/hyperlink" Target="https://doi.org/10.1103/PhysRevD.98.052004" TargetMode="External"/><Relationship Id="rId4" Type="http://schemas.openxmlformats.org/officeDocument/2006/relationships/hyperlink" Target="https://doi.org/10.1007/JHEP10(2017)" TargetMode="External"/><Relationship Id="rId9" Type="http://schemas.openxmlformats.org/officeDocument/2006/relationships/hyperlink" Target="https://doi.org/10.1103/PhysRevLett.121.111801"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doi.org/10.5281/zenodo.3697981" TargetMode="External"/><Relationship Id="rId3" Type="http://schemas.openxmlformats.org/officeDocument/2006/relationships/hyperlink" Target="https://doi.org/10.1007/s41781-020-0035-2" TargetMode="External"/><Relationship Id="rId7" Type="http://schemas.openxmlformats.org/officeDocument/2006/relationships/hyperlink" Target="http://arxiv.org/abs/2003.07186" TargetMode="External"/><Relationship Id="rId2" Type="http://schemas.openxmlformats.org/officeDocument/2006/relationships/hyperlink" Target="https://arxiv.org/abs/1808.00973" TargetMode="External"/><Relationship Id="rId1" Type="http://schemas.openxmlformats.org/officeDocument/2006/relationships/slideLayout" Target="../slideLayouts/slideLayout2.xml"/><Relationship Id="rId6" Type="http://schemas.openxmlformats.org/officeDocument/2006/relationships/hyperlink" Target="https://academic.oup.com/mnras/article-abstract/488/4/5093/5530778" TargetMode="External"/><Relationship Id="rId5" Type="http://schemas.openxmlformats.org/officeDocument/2006/relationships/hyperlink" Target="https://link.aps.org/doi/10.1103/PhysRevD.97.083004" TargetMode="External"/><Relationship Id="rId10" Type="http://schemas.openxmlformats.org/officeDocument/2006/relationships/hyperlink" Target="http://arxiv.org/abs/1810.08387" TargetMode="External"/><Relationship Id="rId4" Type="http://schemas.openxmlformats.org/officeDocument/2006/relationships/hyperlink" Target="http://www.sciencedirect.com/science/article/pii/S0010465519301948" TargetMode="External"/><Relationship Id="rId9" Type="http://schemas.openxmlformats.org/officeDocument/2006/relationships/hyperlink" Target="http://arxiv.org/abs/1806.00322"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indico.desy.de/indico/event/25341/timetable/#20200716.detailed" TargetMode="External"/><Relationship Id="rId2" Type="http://schemas.openxmlformats.org/officeDocument/2006/relationships/hyperlink" Target="https://arxiv.org/abs/2005.02983"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8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68772"/>
            <a:ext cx="9144000" cy="2387600"/>
          </a:xfrm>
        </p:spPr>
        <p:txBody>
          <a:bodyPr>
            <a:normAutofit fontScale="90000"/>
          </a:bodyPr>
          <a:lstStyle/>
          <a:p>
            <a:r>
              <a:rPr lang="en-US" b="1" smtClean="0">
                <a:solidFill>
                  <a:srgbClr val="C00000"/>
                </a:solidFill>
                <a:latin typeface="+mn-lt"/>
              </a:rPr>
              <a:t>Machine Learning Tools for Reduction of the Effect of Systematic Uncertainties</a:t>
            </a:r>
            <a:endParaRPr lang="en-US" b="1" dirty="0">
              <a:solidFill>
                <a:srgbClr val="C00000"/>
              </a:solidFill>
              <a:latin typeface="+mn-lt"/>
            </a:endParaRPr>
          </a:p>
        </p:txBody>
      </p:sp>
      <p:sp>
        <p:nvSpPr>
          <p:cNvPr id="3" name="Subtitle 2"/>
          <p:cNvSpPr>
            <a:spLocks noGrp="1"/>
          </p:cNvSpPr>
          <p:nvPr>
            <p:ph type="subTitle" idx="1"/>
          </p:nvPr>
        </p:nvSpPr>
        <p:spPr>
          <a:xfrm>
            <a:off x="1524000" y="4921955"/>
            <a:ext cx="9144000" cy="1655762"/>
          </a:xfrm>
        </p:spPr>
        <p:txBody>
          <a:bodyPr/>
          <a:lstStyle/>
          <a:p>
            <a:r>
              <a:rPr lang="en-US" b="1" dirty="0" err="1" smtClean="0">
                <a:solidFill>
                  <a:srgbClr val="0070C0"/>
                </a:solidFill>
              </a:rPr>
              <a:t>Tommaso</a:t>
            </a:r>
            <a:r>
              <a:rPr lang="en-US" b="1" dirty="0" smtClean="0">
                <a:solidFill>
                  <a:srgbClr val="0070C0"/>
                </a:solidFill>
              </a:rPr>
              <a:t> Dorigo</a:t>
            </a:r>
          </a:p>
          <a:p>
            <a:r>
              <a:rPr lang="en-US" dirty="0" smtClean="0">
                <a:solidFill>
                  <a:srgbClr val="0070C0"/>
                </a:solidFill>
              </a:rPr>
              <a:t>INFN</a:t>
            </a:r>
            <a:r>
              <a:rPr lang="en-US" smtClean="0">
                <a:solidFill>
                  <a:srgbClr val="0070C0"/>
                </a:solidFill>
              </a:rPr>
              <a:t>, Padova</a:t>
            </a:r>
            <a:endParaRPr lang="en-US" dirty="0" smtClean="0">
              <a:solidFill>
                <a:srgbClr val="0070C0"/>
              </a:solidFill>
            </a:endParaRPr>
          </a:p>
        </p:txBody>
      </p:sp>
      <p:sp>
        <p:nvSpPr>
          <p:cNvPr id="4" name="TextBox 3"/>
          <p:cNvSpPr txBox="1"/>
          <p:nvPr/>
        </p:nvSpPr>
        <p:spPr>
          <a:xfrm>
            <a:off x="7917366" y="211873"/>
            <a:ext cx="3691267" cy="369332"/>
          </a:xfrm>
          <a:prstGeom prst="rect">
            <a:avLst/>
          </a:prstGeom>
          <a:noFill/>
        </p:spPr>
        <p:txBody>
          <a:bodyPr wrap="none" rtlCol="0">
            <a:spAutoFit/>
          </a:bodyPr>
          <a:lstStyle/>
          <a:p>
            <a:r>
              <a:rPr lang="it-IT" smtClean="0">
                <a:solidFill>
                  <a:srgbClr val="0070C0"/>
                </a:solidFill>
              </a:rPr>
              <a:t>BIRS Workshop, </a:t>
            </a:r>
            <a:r>
              <a:rPr lang="it-IT" smtClean="0">
                <a:solidFill>
                  <a:srgbClr val="0070C0"/>
                </a:solidFill>
              </a:rPr>
              <a:t>Banff - </a:t>
            </a:r>
            <a:r>
              <a:rPr lang="it-IT" smtClean="0">
                <a:solidFill>
                  <a:srgbClr val="0070C0"/>
                </a:solidFill>
              </a:rPr>
              <a:t>April </a:t>
            </a:r>
            <a:r>
              <a:rPr lang="it-IT" smtClean="0">
                <a:solidFill>
                  <a:srgbClr val="0070C0"/>
                </a:solidFill>
              </a:rPr>
              <a:t>27, </a:t>
            </a:r>
            <a:r>
              <a:rPr lang="it-IT" smtClean="0">
                <a:solidFill>
                  <a:srgbClr val="0070C0"/>
                </a:solidFill>
              </a:rPr>
              <a:t>2023</a:t>
            </a:r>
            <a:endParaRPr lang="en-US" dirty="0">
              <a:solidFill>
                <a:srgbClr val="0070C0"/>
              </a:solidFill>
            </a:endParaRPr>
          </a:p>
        </p:txBody>
      </p:sp>
      <p:sp>
        <p:nvSpPr>
          <p:cNvPr id="5" name="Segnaposto data 6"/>
          <p:cNvSpPr>
            <a:spLocks noGrp="1"/>
          </p:cNvSpPr>
          <p:nvPr>
            <p:ph type="dt" sz="half" idx="10"/>
          </p:nvPr>
        </p:nvSpPr>
        <p:spPr>
          <a:xfrm>
            <a:off x="838200" y="6356350"/>
            <a:ext cx="2743200" cy="365125"/>
          </a:xfrm>
        </p:spPr>
        <p:txBody>
          <a:bodyPr/>
          <a:lstStyle/>
          <a:p>
            <a:r>
              <a:rPr lang="it-IT" smtClean="0"/>
              <a:t>4/27/2023</a:t>
            </a:r>
            <a:endParaRPr lang="en-US"/>
          </a:p>
        </p:txBody>
      </p:sp>
      <p:sp>
        <p:nvSpPr>
          <p:cNvPr id="6" name="Segnaposto data 6"/>
          <p:cNvSpPr txBox="1">
            <a:spLocks/>
          </p:cNvSpPr>
          <p:nvPr/>
        </p:nvSpPr>
        <p:spPr>
          <a:xfrm>
            <a:off x="990600" y="65087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mtClean="0"/>
              <a:t>4/27/2023</a:t>
            </a:r>
            <a:endParaRPr lang="en-US"/>
          </a:p>
        </p:txBody>
      </p:sp>
      <p:sp>
        <p:nvSpPr>
          <p:cNvPr id="7" name="Per 6"/>
          <p:cNvSpPr/>
          <p:nvPr/>
        </p:nvSpPr>
        <p:spPr>
          <a:xfrm>
            <a:off x="3581400" y="828007"/>
            <a:ext cx="5029200" cy="4069129"/>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3957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1325563"/>
          </a:xfrm>
        </p:spPr>
        <p:txBody>
          <a:bodyPr/>
          <a:lstStyle/>
          <a:p>
            <a:r>
              <a:rPr lang="it-IT" b="1" smtClean="0"/>
              <a:t>One Good Benchmark: Decorrelating the Mass</a:t>
            </a:r>
            <a:endParaRPr lang="it-IT" b="1"/>
          </a:p>
        </p:txBody>
      </p:sp>
      <p:sp>
        <p:nvSpPr>
          <p:cNvPr id="3" name="Segnaposto contenuto 2"/>
          <p:cNvSpPr>
            <a:spLocks noGrp="1"/>
          </p:cNvSpPr>
          <p:nvPr>
            <p:ph idx="1"/>
          </p:nvPr>
        </p:nvSpPr>
        <p:spPr>
          <a:xfrm>
            <a:off x="377849" y="1364293"/>
            <a:ext cx="6676827" cy="2914630"/>
          </a:xfrm>
        </p:spPr>
        <p:txBody>
          <a:bodyPr>
            <a:normAutofit fontScale="92500" lnSpcReduction="20000"/>
          </a:bodyPr>
          <a:lstStyle/>
          <a:p>
            <a:pPr marL="0" indent="0">
              <a:buNone/>
            </a:pPr>
            <a:r>
              <a:rPr lang="it-IT" sz="2400" smtClean="0"/>
              <a:t>The W boson (1983) and the top quark (1995) were discovered using decays to electrons and muons, as the more frequent quark decays are difficult to distinguish from backgrounds</a:t>
            </a:r>
          </a:p>
          <a:p>
            <a:pPr marL="0" indent="0">
              <a:buNone/>
            </a:pPr>
            <a:r>
              <a:rPr lang="it-IT" sz="2400" smtClean="0"/>
              <a:t>We later realized that if top quark, W, Z, H bosons have high energy, the jets of hadrons they produce in hadronic decays are </a:t>
            </a:r>
            <a:r>
              <a:rPr lang="it-IT" sz="2400" smtClean="0">
                <a:solidFill>
                  <a:srgbClr val="0070C0"/>
                </a:solidFill>
              </a:rPr>
              <a:t>distinguishable </a:t>
            </a:r>
            <a:r>
              <a:rPr lang="it-IT" sz="2400"/>
              <a:t>in highly granular </a:t>
            </a:r>
            <a:r>
              <a:rPr lang="it-IT" sz="2400" smtClean="0"/>
              <a:t>calorimeters </a:t>
            </a:r>
            <a:r>
              <a:rPr lang="it-IT" sz="2400" smtClean="0">
                <a:solidFill>
                  <a:srgbClr val="0070C0"/>
                </a:solidFill>
              </a:rPr>
              <a:t>from backgrounds through their inner structure</a:t>
            </a:r>
          </a:p>
          <a:p>
            <a:pPr marL="0" indent="0">
              <a:buNone/>
            </a:pPr>
            <a:r>
              <a:rPr lang="it-IT" sz="2400" smtClean="0"/>
              <a:t>Today the most sensitive searches for new massive particles benefit from </a:t>
            </a:r>
            <a:r>
              <a:rPr lang="it-IT" sz="2400" smtClean="0">
                <a:solidFill>
                  <a:srgbClr val="C00000"/>
                </a:solidFill>
              </a:rPr>
              <a:t>CNN-powered imaging techniques</a:t>
            </a:r>
            <a:endParaRPr lang="it-IT" sz="2400">
              <a:solidFill>
                <a:srgbClr val="C00000"/>
              </a:solidFill>
            </a:endParaRPr>
          </a:p>
        </p:txBody>
      </p:sp>
      <p:sp>
        <p:nvSpPr>
          <p:cNvPr id="6" name="Segnaposto numero diapositiva 5"/>
          <p:cNvSpPr>
            <a:spLocks noGrp="1"/>
          </p:cNvSpPr>
          <p:nvPr>
            <p:ph type="sldNum" sz="quarter" idx="12"/>
          </p:nvPr>
        </p:nvSpPr>
        <p:spPr/>
        <p:txBody>
          <a:bodyPr/>
          <a:lstStyle/>
          <a:p>
            <a:fld id="{85633A74-02BA-47BE-ABA7-1B8E2337A7EC}" type="slidenum">
              <a:rPr lang="it-IT" smtClean="0"/>
              <a:t>10</a:t>
            </a:fld>
            <a:endParaRPr lang="it-IT"/>
          </a:p>
        </p:txBody>
      </p:sp>
      <p:pic>
        <p:nvPicPr>
          <p:cNvPr id="7" name="Immagine 6"/>
          <p:cNvPicPr>
            <a:picLocks noChangeAspect="1"/>
          </p:cNvPicPr>
          <p:nvPr/>
        </p:nvPicPr>
        <p:blipFill>
          <a:blip r:embed="rId2"/>
          <a:stretch>
            <a:fillRect/>
          </a:stretch>
        </p:blipFill>
        <p:spPr>
          <a:xfrm>
            <a:off x="7036576" y="4278923"/>
            <a:ext cx="4945874" cy="2315809"/>
          </a:xfrm>
          <a:prstGeom prst="rect">
            <a:avLst/>
          </a:prstGeom>
        </p:spPr>
      </p:pic>
      <p:pic>
        <p:nvPicPr>
          <p:cNvPr id="8" name="Picture 2" descr="A pair of highly-boosted top quark candidates measured in C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4133" y="1226267"/>
            <a:ext cx="4548317" cy="2728990"/>
          </a:xfrm>
          <a:prstGeom prst="rect">
            <a:avLst/>
          </a:prstGeom>
          <a:noFill/>
          <a:extLst>
            <a:ext uri="{909E8E84-426E-40DD-AFC4-6F175D3DCCD1}">
              <a14:hiddenFill xmlns:a14="http://schemas.microsoft.com/office/drawing/2010/main">
                <a:solidFill>
                  <a:srgbClr val="FFFFFF"/>
                </a:solidFill>
              </a14:hiddenFill>
            </a:ext>
          </a:extLst>
        </p:spPr>
      </p:pic>
      <p:sp>
        <p:nvSpPr>
          <p:cNvPr id="9" name="Triangolo isoscele 8"/>
          <p:cNvSpPr/>
          <p:nvPr/>
        </p:nvSpPr>
        <p:spPr>
          <a:xfrm rot="20595081">
            <a:off x="9369527" y="2532897"/>
            <a:ext cx="1856088" cy="3032398"/>
          </a:xfrm>
          <a:prstGeom prst="triangle">
            <a:avLst/>
          </a:prstGeom>
          <a:gradFill>
            <a:gsLst>
              <a:gs pos="0">
                <a:schemeClr val="accent1">
                  <a:lumMod val="5000"/>
                  <a:lumOff val="95000"/>
                  <a:alpha val="17000"/>
                </a:schemeClr>
              </a:gs>
              <a:gs pos="56000">
                <a:srgbClr val="FFC000"/>
              </a:gs>
              <a:gs pos="40000">
                <a:schemeClr val="accent1">
                  <a:lumMod val="45000"/>
                  <a:lumOff val="55000"/>
                </a:schemeClr>
              </a:gs>
              <a:gs pos="76000">
                <a:schemeClr val="accent1">
                  <a:lumMod val="18000"/>
                  <a:lumOff val="82000"/>
                  <a:alpha val="49000"/>
                </a:schemeClr>
              </a:gs>
            </a:gsLst>
            <a:lin ang="5400000" scaled="1"/>
          </a:grad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p:cNvSpPr txBox="1"/>
          <p:nvPr/>
        </p:nvSpPr>
        <p:spPr>
          <a:xfrm>
            <a:off x="6909730" y="6560828"/>
            <a:ext cx="6144939" cy="307777"/>
          </a:xfrm>
          <a:prstGeom prst="rect">
            <a:avLst/>
          </a:prstGeom>
          <a:noFill/>
        </p:spPr>
        <p:txBody>
          <a:bodyPr wrap="square" rtlCol="0">
            <a:spAutoFit/>
          </a:bodyPr>
          <a:lstStyle/>
          <a:p>
            <a:r>
              <a:rPr lang="it-IT" sz="1400" b="1" i="1" smtClean="0"/>
              <a:t>Above</a:t>
            </a:r>
            <a:r>
              <a:rPr lang="it-IT" sz="1400" i="1" smtClean="0"/>
              <a:t>: a background jet image (left) and a W-quark jet image (right)</a:t>
            </a:r>
            <a:endParaRPr lang="it-IT" sz="1400" i="1"/>
          </a:p>
        </p:txBody>
      </p:sp>
      <p:sp>
        <p:nvSpPr>
          <p:cNvPr id="4" name="CasellaDiTesto 3"/>
          <p:cNvSpPr txBox="1"/>
          <p:nvPr/>
        </p:nvSpPr>
        <p:spPr>
          <a:xfrm>
            <a:off x="648586" y="4657060"/>
            <a:ext cx="6124354" cy="1938992"/>
          </a:xfrm>
          <a:prstGeom prst="rect">
            <a:avLst/>
          </a:prstGeom>
          <a:noFill/>
        </p:spPr>
        <p:txBody>
          <a:bodyPr wrap="square" rtlCol="0">
            <a:spAutoFit/>
          </a:bodyPr>
          <a:lstStyle/>
          <a:p>
            <a:r>
              <a:rPr lang="it-IT" sz="2400" smtClean="0"/>
              <a:t>In this context, the mass of the heavy particle you are trying to reconstruct can be treated as a nuisance parameter which you want to decorrelate from classifiers that enhance the</a:t>
            </a:r>
          </a:p>
          <a:p>
            <a:r>
              <a:rPr lang="it-IT" sz="2400" smtClean="0"/>
              <a:t>signal purity</a:t>
            </a:r>
            <a:endParaRPr lang="it-IT" sz="2400"/>
          </a:p>
        </p:txBody>
      </p:sp>
    </p:spTree>
    <p:extLst>
      <p:ext uri="{BB962C8B-B14F-4D97-AF65-F5344CB8AC3E}">
        <p14:creationId xmlns:p14="http://schemas.microsoft.com/office/powerpoint/2010/main" val="63295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01" y="1"/>
            <a:ext cx="10515600" cy="1325563"/>
          </a:xfrm>
        </p:spPr>
        <p:txBody>
          <a:bodyPr/>
          <a:lstStyle/>
          <a:p>
            <a:r>
              <a:rPr lang="it-IT" b="1" dirty="0" err="1" smtClean="0"/>
              <a:t>Comparisons</a:t>
            </a:r>
            <a:endParaRPr lang="en-US" b="1" dirty="0"/>
          </a:p>
        </p:txBody>
      </p:sp>
      <p:sp>
        <p:nvSpPr>
          <p:cNvPr id="3" name="Content Placeholder 2"/>
          <p:cNvSpPr>
            <a:spLocks noGrp="1"/>
          </p:cNvSpPr>
          <p:nvPr>
            <p:ph idx="1"/>
          </p:nvPr>
        </p:nvSpPr>
        <p:spPr>
          <a:xfrm>
            <a:off x="399582" y="1222204"/>
            <a:ext cx="5416756" cy="1132459"/>
          </a:xfrm>
        </p:spPr>
        <p:txBody>
          <a:bodyPr>
            <a:normAutofit fontScale="92500" lnSpcReduction="20000"/>
          </a:bodyPr>
          <a:lstStyle/>
          <a:p>
            <a:pPr marL="0" indent="0">
              <a:buNone/>
            </a:pPr>
            <a:r>
              <a:rPr lang="it-IT" sz="2400" dirty="0" smtClean="0"/>
              <a:t>A </a:t>
            </a:r>
            <a:r>
              <a:rPr lang="it-IT" sz="2400" dirty="0" err="1" smtClean="0"/>
              <a:t>comparison</a:t>
            </a:r>
            <a:r>
              <a:rPr lang="it-IT" sz="2400" dirty="0" smtClean="0"/>
              <a:t> of the background </a:t>
            </a:r>
            <a:r>
              <a:rPr lang="it-IT" sz="2400" dirty="0" err="1" smtClean="0"/>
              <a:t>rejection</a:t>
            </a:r>
            <a:r>
              <a:rPr lang="it-IT" sz="2400" dirty="0" smtClean="0"/>
              <a:t> (x </a:t>
            </a:r>
            <a:r>
              <a:rPr lang="it-IT" sz="2400" dirty="0" err="1" smtClean="0"/>
              <a:t>axis</a:t>
            </a:r>
            <a:r>
              <a:rPr lang="it-IT" sz="2400" dirty="0" smtClean="0"/>
              <a:t>) of </a:t>
            </a:r>
            <a:r>
              <a:rPr lang="it-IT" sz="2400" err="1" smtClean="0"/>
              <a:t>different</a:t>
            </a:r>
            <a:r>
              <a:rPr lang="it-IT" sz="2400" smtClean="0"/>
              <a:t> </a:t>
            </a:r>
            <a:r>
              <a:rPr lang="it-IT" sz="2400" smtClean="0"/>
              <a:t>W-boson </a:t>
            </a:r>
            <a:r>
              <a:rPr lang="it-IT" sz="2400" dirty="0" err="1" smtClean="0"/>
              <a:t>taggers</a:t>
            </a:r>
            <a:r>
              <a:rPr lang="it-IT" sz="2400" dirty="0" smtClean="0"/>
              <a:t>, </a:t>
            </a:r>
            <a:r>
              <a:rPr lang="it-IT" sz="2400" dirty="0" err="1" smtClean="0"/>
              <a:t>retrofitted</a:t>
            </a:r>
            <a:r>
              <a:rPr lang="it-IT" sz="2400" dirty="0" smtClean="0"/>
              <a:t> with </a:t>
            </a:r>
            <a:r>
              <a:rPr lang="it-IT" sz="2400" dirty="0" err="1" smtClean="0"/>
              <a:t>decorrelation</a:t>
            </a:r>
            <a:r>
              <a:rPr lang="it-IT" sz="2400" dirty="0" smtClean="0"/>
              <a:t> </a:t>
            </a:r>
            <a:r>
              <a:rPr lang="it-IT" sz="2400" dirty="0" err="1" smtClean="0"/>
              <a:t>methods</a:t>
            </a:r>
            <a:r>
              <a:rPr lang="it-IT" sz="2400" dirty="0" smtClean="0"/>
              <a:t> (</a:t>
            </a:r>
            <a:r>
              <a:rPr lang="it-IT" sz="2400" dirty="0" err="1" smtClean="0"/>
              <a:t>planing</a:t>
            </a:r>
            <a:r>
              <a:rPr lang="it-IT" sz="2400" dirty="0" smtClean="0"/>
              <a:t>, </a:t>
            </a:r>
            <a:r>
              <a:rPr lang="it-IT" sz="2400" dirty="0" err="1" smtClean="0"/>
              <a:t>adversarial</a:t>
            </a:r>
            <a:r>
              <a:rPr lang="it-IT" sz="2400" dirty="0" smtClean="0"/>
              <a:t> NN, and </a:t>
            </a:r>
            <a:r>
              <a:rPr lang="it-IT" sz="2400" dirty="0" err="1" smtClean="0"/>
              <a:t>DisCo</a:t>
            </a:r>
            <a:r>
              <a:rPr lang="it-IT" sz="2400" dirty="0" smtClean="0"/>
              <a:t> </a:t>
            </a:r>
            <a:r>
              <a:rPr lang="it-IT" sz="2400" err="1" smtClean="0"/>
              <a:t>regularization</a:t>
            </a:r>
            <a:r>
              <a:rPr lang="it-IT" sz="2400" smtClean="0"/>
              <a:t>)</a:t>
            </a:r>
          </a:p>
        </p:txBody>
      </p:sp>
      <p:sp>
        <p:nvSpPr>
          <p:cNvPr id="6" name="Slide Number Placeholder 5"/>
          <p:cNvSpPr>
            <a:spLocks noGrp="1"/>
          </p:cNvSpPr>
          <p:nvPr>
            <p:ph type="sldNum" sz="quarter" idx="12"/>
          </p:nvPr>
        </p:nvSpPr>
        <p:spPr/>
        <p:txBody>
          <a:bodyPr/>
          <a:lstStyle/>
          <a:p>
            <a:fld id="{9792DB7C-41C6-413A-81DD-F073C27E12A1}" type="slidenum">
              <a:rPr lang="en-US" smtClean="0"/>
              <a:t>11</a:t>
            </a:fld>
            <a:endParaRPr lang="en-US"/>
          </a:p>
        </p:txBody>
      </p:sp>
      <p:pic>
        <p:nvPicPr>
          <p:cNvPr id="8" name="Picture 7"/>
          <p:cNvPicPr>
            <a:picLocks noChangeAspect="1"/>
          </p:cNvPicPr>
          <p:nvPr/>
        </p:nvPicPr>
        <p:blipFill>
          <a:blip r:embed="rId2"/>
          <a:stretch>
            <a:fillRect/>
          </a:stretch>
        </p:blipFill>
        <p:spPr>
          <a:xfrm>
            <a:off x="5816338" y="1"/>
            <a:ext cx="6375662" cy="5869753"/>
          </a:xfrm>
          <a:prstGeom prst="rect">
            <a:avLst/>
          </a:prstGeom>
        </p:spPr>
      </p:pic>
      <p:sp>
        <p:nvSpPr>
          <p:cNvPr id="9" name="TextBox 8"/>
          <p:cNvSpPr txBox="1"/>
          <p:nvPr/>
        </p:nvSpPr>
        <p:spPr>
          <a:xfrm>
            <a:off x="5703217" y="5926939"/>
            <a:ext cx="6469930" cy="923330"/>
          </a:xfrm>
          <a:prstGeom prst="rect">
            <a:avLst/>
          </a:prstGeom>
          <a:solidFill>
            <a:schemeClr val="bg1"/>
          </a:solidFill>
        </p:spPr>
        <p:txBody>
          <a:bodyPr wrap="square" rtlCol="0">
            <a:spAutoFit/>
          </a:bodyPr>
          <a:lstStyle/>
          <a:p>
            <a:r>
              <a:rPr lang="it-IT" b="1" dirty="0" err="1" smtClean="0"/>
              <a:t>Above</a:t>
            </a:r>
            <a:r>
              <a:rPr lang="it-IT" b="1" dirty="0" smtClean="0"/>
              <a:t>: </a:t>
            </a:r>
            <a:r>
              <a:rPr lang="it-IT" i="1" dirty="0" smtClean="0"/>
              <a:t>a </a:t>
            </a:r>
            <a:r>
              <a:rPr lang="it-IT" i="1" dirty="0" err="1" smtClean="0"/>
              <a:t>measure</a:t>
            </a:r>
            <a:r>
              <a:rPr lang="it-IT" i="1" dirty="0" smtClean="0"/>
              <a:t> of </a:t>
            </a:r>
            <a:r>
              <a:rPr lang="it-IT" i="1" dirty="0" err="1" smtClean="0">
                <a:solidFill>
                  <a:srgbClr val="0070C0"/>
                </a:solidFill>
              </a:rPr>
              <a:t>decorrelation</a:t>
            </a:r>
            <a:r>
              <a:rPr lang="it-IT" i="1" dirty="0" smtClean="0"/>
              <a:t> (inverse of Jensen-</a:t>
            </a:r>
            <a:r>
              <a:rPr lang="it-IT" i="1" dirty="0" err="1" smtClean="0"/>
              <a:t>Shannon</a:t>
            </a:r>
            <a:r>
              <a:rPr lang="it-IT" i="1" dirty="0" smtClean="0"/>
              <a:t> </a:t>
            </a:r>
          </a:p>
          <a:p>
            <a:r>
              <a:rPr lang="it-IT" i="1" dirty="0" err="1"/>
              <a:t>d</a:t>
            </a:r>
            <a:r>
              <a:rPr lang="it-IT" i="1" smtClean="0"/>
              <a:t>ivergence </a:t>
            </a:r>
            <a:r>
              <a:rPr lang="it-IT" i="1" dirty="0" err="1" smtClean="0"/>
              <a:t>between</a:t>
            </a:r>
            <a:r>
              <a:rPr lang="it-IT" i="1" dirty="0" smtClean="0"/>
              <a:t> QCD </a:t>
            </a:r>
            <a:r>
              <a:rPr lang="it-IT" i="1" dirty="0" err="1" smtClean="0"/>
              <a:t>bgr</a:t>
            </a:r>
            <a:r>
              <a:rPr lang="it-IT" i="1" dirty="0" smtClean="0"/>
              <a:t> </a:t>
            </a:r>
            <a:r>
              <a:rPr lang="it-IT" i="1" dirty="0" err="1" smtClean="0"/>
              <a:t>before</a:t>
            </a:r>
            <a:r>
              <a:rPr lang="it-IT" i="1" dirty="0" smtClean="0"/>
              <a:t> and </a:t>
            </a:r>
            <a:r>
              <a:rPr lang="it-IT" i="1" dirty="0" err="1" smtClean="0"/>
              <a:t>after</a:t>
            </a:r>
            <a:r>
              <a:rPr lang="it-IT" i="1" dirty="0" smtClean="0"/>
              <a:t> 50%TPR </a:t>
            </a:r>
            <a:r>
              <a:rPr lang="it-IT" i="1" dirty="0" err="1" smtClean="0"/>
              <a:t>selection</a:t>
            </a:r>
            <a:r>
              <a:rPr lang="it-IT" i="1" dirty="0" smtClean="0"/>
              <a:t>) </a:t>
            </a:r>
          </a:p>
          <a:p>
            <a:r>
              <a:rPr lang="it-IT" i="1" dirty="0" err="1" smtClean="0"/>
              <a:t>as</a:t>
            </a:r>
            <a:r>
              <a:rPr lang="it-IT" i="1" dirty="0" smtClean="0"/>
              <a:t> a </a:t>
            </a:r>
            <a:r>
              <a:rPr lang="it-IT" i="1" dirty="0" err="1" smtClean="0"/>
              <a:t>function</a:t>
            </a:r>
            <a:r>
              <a:rPr lang="it-IT" i="1" dirty="0" smtClean="0"/>
              <a:t> of </a:t>
            </a:r>
            <a:r>
              <a:rPr lang="it-IT" i="1" dirty="0" smtClean="0">
                <a:solidFill>
                  <a:srgbClr val="0070C0"/>
                </a:solidFill>
              </a:rPr>
              <a:t>background </a:t>
            </a:r>
            <a:r>
              <a:rPr lang="it-IT" i="1" dirty="0" err="1" smtClean="0">
                <a:solidFill>
                  <a:srgbClr val="0070C0"/>
                </a:solidFill>
              </a:rPr>
              <a:t>rejection</a:t>
            </a:r>
            <a:r>
              <a:rPr lang="it-IT" i="1" dirty="0" smtClean="0">
                <a:solidFill>
                  <a:srgbClr val="0070C0"/>
                </a:solidFill>
              </a:rPr>
              <a:t> </a:t>
            </a:r>
            <a:r>
              <a:rPr lang="it-IT" i="1" dirty="0" err="1" smtClean="0">
                <a:solidFill>
                  <a:srgbClr val="0070C0"/>
                </a:solidFill>
              </a:rPr>
              <a:t>at</a:t>
            </a:r>
            <a:r>
              <a:rPr lang="it-IT" i="1" dirty="0" smtClean="0">
                <a:solidFill>
                  <a:srgbClr val="0070C0"/>
                </a:solidFill>
              </a:rPr>
              <a:t> 50%TPR</a:t>
            </a:r>
            <a:r>
              <a:rPr lang="it-IT" i="1" dirty="0" smtClean="0"/>
              <a:t>.</a:t>
            </a:r>
            <a:endParaRPr lang="en-US" i="1" dirty="0"/>
          </a:p>
        </p:txBody>
      </p:sp>
      <p:pic>
        <p:nvPicPr>
          <p:cNvPr id="5" name="Immagine 4"/>
          <p:cNvPicPr>
            <a:picLocks noChangeAspect="1"/>
          </p:cNvPicPr>
          <p:nvPr/>
        </p:nvPicPr>
        <p:blipFill>
          <a:blip r:embed="rId3"/>
          <a:stretch>
            <a:fillRect/>
          </a:stretch>
        </p:blipFill>
        <p:spPr>
          <a:xfrm>
            <a:off x="168350" y="2354664"/>
            <a:ext cx="3263214" cy="2050066"/>
          </a:xfrm>
          <a:prstGeom prst="rect">
            <a:avLst/>
          </a:prstGeom>
        </p:spPr>
      </p:pic>
      <p:pic>
        <p:nvPicPr>
          <p:cNvPr id="10" name="Picture 6"/>
          <p:cNvPicPr>
            <a:picLocks noChangeAspect="1"/>
          </p:cNvPicPr>
          <p:nvPr/>
        </p:nvPicPr>
        <p:blipFill>
          <a:blip r:embed="rId4"/>
          <a:stretch>
            <a:fillRect/>
          </a:stretch>
        </p:blipFill>
        <p:spPr>
          <a:xfrm>
            <a:off x="1602075" y="4404730"/>
            <a:ext cx="3658977" cy="2322790"/>
          </a:xfrm>
          <a:prstGeom prst="rect">
            <a:avLst/>
          </a:prstGeom>
        </p:spPr>
      </p:pic>
    </p:spTree>
    <p:extLst>
      <p:ext uri="{BB962C8B-B14F-4D97-AF65-F5344CB8AC3E}">
        <p14:creationId xmlns:p14="http://schemas.microsoft.com/office/powerpoint/2010/main" val="5179022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877550" cy="1325563"/>
          </a:xfrm>
        </p:spPr>
        <p:txBody>
          <a:bodyPr/>
          <a:lstStyle/>
          <a:p>
            <a:r>
              <a:rPr lang="en-US" b="1" smtClean="0">
                <a:solidFill>
                  <a:srgbClr val="C00000"/>
                </a:solidFill>
                <a:latin typeface="+mn-lt"/>
              </a:rPr>
              <a:t>3</a:t>
            </a:r>
            <a:r>
              <a:rPr lang="en-US" b="1" smtClean="0">
                <a:solidFill>
                  <a:srgbClr val="C00000"/>
                </a:solidFill>
                <a:latin typeface="+mn-lt"/>
              </a:rPr>
              <a:t>. </a:t>
            </a:r>
            <a:r>
              <a:rPr lang="en-US" b="1" smtClean="0">
                <a:solidFill>
                  <a:srgbClr val="C00000"/>
                </a:solidFill>
                <a:latin typeface="+mn-lt"/>
              </a:rPr>
              <a:t>Inference-aware neural optimization</a:t>
            </a:r>
            <a:endParaRPr lang="en-US" b="1" dirty="0">
              <a:solidFill>
                <a:srgbClr val="C00000"/>
              </a:solidFill>
              <a:latin typeface="+mn-lt"/>
            </a:endParaRPr>
          </a:p>
        </p:txBody>
      </p:sp>
      <p:sp>
        <p:nvSpPr>
          <p:cNvPr id="3" name="Content Placeholder 2"/>
          <p:cNvSpPr>
            <a:spLocks noGrp="1"/>
          </p:cNvSpPr>
          <p:nvPr>
            <p:ph idx="1"/>
          </p:nvPr>
        </p:nvSpPr>
        <p:spPr>
          <a:xfrm>
            <a:off x="838199" y="1825625"/>
            <a:ext cx="10679723" cy="4895850"/>
          </a:xfrm>
        </p:spPr>
        <p:txBody>
          <a:bodyPr>
            <a:normAutofit fontScale="77500" lnSpcReduction="20000"/>
          </a:bodyPr>
          <a:lstStyle/>
          <a:p>
            <a:pPr marL="0" indent="0">
              <a:buNone/>
            </a:pPr>
            <a:r>
              <a:rPr lang="en-US" dirty="0" smtClean="0"/>
              <a:t>Idea of P. de Castro </a:t>
            </a:r>
            <a:r>
              <a:rPr lang="en-US" smtClean="0"/>
              <a:t>and </a:t>
            </a:r>
            <a:r>
              <a:rPr lang="en-US" smtClean="0"/>
              <a:t>TD [49</a:t>
            </a:r>
            <a:r>
              <a:rPr lang="en-US" dirty="0" smtClean="0"/>
              <a:t>]: </a:t>
            </a:r>
            <a:r>
              <a:rPr lang="en-US" dirty="0" smtClean="0">
                <a:solidFill>
                  <a:srgbClr val="0070C0"/>
                </a:solidFill>
              </a:rPr>
              <a:t>make the loss of a NN aware of what we really want to make of the NN output</a:t>
            </a:r>
            <a:r>
              <a:rPr lang="en-US" dirty="0" smtClean="0"/>
              <a:t>, and simultaneously inject in it </a:t>
            </a:r>
            <a:r>
              <a:rPr lang="en-US" smtClean="0"/>
              <a:t>a </a:t>
            </a:r>
            <a:r>
              <a:rPr lang="en-US" smtClean="0"/>
              <a:t>notion </a:t>
            </a:r>
            <a:r>
              <a:rPr lang="en-US" smtClean="0"/>
              <a:t>of </a:t>
            </a:r>
            <a:r>
              <a:rPr lang="en-US" smtClean="0"/>
              <a:t>the relevant nuisances</a:t>
            </a:r>
            <a:r>
              <a:rPr lang="en-US" dirty="0" smtClean="0"/>
              <a:t>, so that a loss minimization </a:t>
            </a:r>
            <a:r>
              <a:rPr lang="en-US" b="1" dirty="0" smtClean="0"/>
              <a:t>perfectly matches </a:t>
            </a:r>
            <a:r>
              <a:rPr lang="en-US" dirty="0" smtClean="0"/>
              <a:t>the (</a:t>
            </a:r>
            <a:r>
              <a:rPr lang="en-US" dirty="0" err="1" smtClean="0"/>
              <a:t>stat+syst</a:t>
            </a:r>
            <a:r>
              <a:rPr lang="en-US" dirty="0" smtClean="0"/>
              <a:t>) variance minimization of the final measurement.</a:t>
            </a:r>
            <a:r>
              <a:rPr lang="en-US" dirty="0"/>
              <a:t> </a:t>
            </a:r>
            <a:endParaRPr lang="en-US" dirty="0" smtClean="0"/>
          </a:p>
          <a:p>
            <a:pPr marL="0" indent="0">
              <a:buNone/>
            </a:pPr>
            <a:r>
              <a:rPr lang="en-US" smtClean="0"/>
              <a:t>If the </a:t>
            </a:r>
            <a:r>
              <a:rPr lang="en-US" dirty="0" smtClean="0"/>
              <a:t>NN constructs summaries that are differentiable WRT the nuisances, and this property is propagated to the inference step</a:t>
            </a:r>
            <a:r>
              <a:rPr lang="en-US" smtClean="0"/>
              <a:t>, </a:t>
            </a:r>
            <a:r>
              <a:rPr lang="en-US" smtClean="0"/>
              <a:t>a </a:t>
            </a:r>
            <a:r>
              <a:rPr lang="en-US" dirty="0" smtClean="0"/>
              <a:t>global minimization can be performed.</a:t>
            </a:r>
          </a:p>
          <a:p>
            <a:pPr marL="0" indent="0">
              <a:buNone/>
            </a:pPr>
            <a:endParaRPr lang="en-US" dirty="0" smtClean="0"/>
          </a:p>
          <a:p>
            <a:pPr marL="0" indent="0">
              <a:buNone/>
            </a:pPr>
            <a:r>
              <a:rPr lang="en-US" dirty="0" smtClean="0"/>
              <a:t>Problem 1: need to produce differentiable map of nuisance effect </a:t>
            </a:r>
            <a:r>
              <a:rPr lang="en-US" smtClean="0"/>
              <a:t>on </a:t>
            </a:r>
            <a:r>
              <a:rPr lang="en-US" smtClean="0"/>
              <a:t>features</a:t>
            </a:r>
          </a:p>
          <a:p>
            <a:pPr marL="0" indent="0">
              <a:buNone/>
            </a:pPr>
            <a:r>
              <a:rPr lang="en-US" smtClean="0">
                <a:sym typeface="Wingdings" panose="05000000000000000000" pitchFamily="2" charset="2"/>
              </a:rPr>
              <a:t>	</a:t>
            </a:r>
            <a:r>
              <a:rPr lang="en-US" smtClean="0">
                <a:sym typeface="Wingdings" panose="05000000000000000000" pitchFamily="2" charset="2"/>
              </a:rPr>
              <a:t>Not necessarily dramatic, but</a:t>
            </a:r>
            <a:endParaRPr lang="en-US" smtClean="0"/>
          </a:p>
          <a:p>
            <a:pPr marL="0" indent="0">
              <a:buNone/>
            </a:pPr>
            <a:r>
              <a:rPr lang="en-US" smtClean="0"/>
              <a:t>       </a:t>
            </a:r>
            <a:r>
              <a:rPr lang="en-US" smtClean="0"/>
              <a:t>	</a:t>
            </a:r>
            <a:r>
              <a:rPr lang="en-US" smtClean="0">
                <a:sym typeface="Wingdings" panose="05000000000000000000" pitchFamily="2" charset="2"/>
              </a:rPr>
              <a:t> </a:t>
            </a:r>
            <a:r>
              <a:rPr lang="en-US" dirty="0">
                <a:sym typeface="Wingdings" panose="05000000000000000000" pitchFamily="2" charset="2"/>
              </a:rPr>
              <a:t>c</a:t>
            </a:r>
            <a:r>
              <a:rPr lang="en-US" smtClean="0">
                <a:sym typeface="Wingdings" panose="05000000000000000000" pitchFamily="2" charset="2"/>
              </a:rPr>
              <a:t>alls </a:t>
            </a:r>
            <a:r>
              <a:rPr lang="en-US" dirty="0" smtClean="0">
                <a:sym typeface="Wingdings" panose="05000000000000000000" pitchFamily="2" charset="2"/>
              </a:rPr>
              <a:t>for custom solutions in HEP problems of different complexity</a:t>
            </a:r>
            <a:endParaRPr lang="en-US" dirty="0" smtClean="0"/>
          </a:p>
          <a:p>
            <a:pPr marL="0" indent="0">
              <a:buNone/>
            </a:pPr>
            <a:endParaRPr lang="en-US" dirty="0" smtClean="0"/>
          </a:p>
          <a:p>
            <a:pPr marL="0" indent="0">
              <a:buNone/>
            </a:pPr>
            <a:r>
              <a:rPr lang="en-US" dirty="0" smtClean="0"/>
              <a:t>Problem 2: how to estimate the final variance on the parameter of interest</a:t>
            </a:r>
            <a:r>
              <a:rPr lang="en-US" smtClean="0"/>
              <a:t>?   </a:t>
            </a:r>
            <a:endParaRPr lang="en-US" smtClean="0"/>
          </a:p>
          <a:p>
            <a:pPr marL="0" indent="0">
              <a:buNone/>
            </a:pPr>
            <a:r>
              <a:rPr lang="en-US" smtClean="0"/>
              <a:t>       </a:t>
            </a:r>
            <a:r>
              <a:rPr lang="en-US" smtClean="0"/>
              <a:t>	</a:t>
            </a:r>
            <a:r>
              <a:rPr lang="en-US" smtClean="0">
                <a:sym typeface="Wingdings" panose="05000000000000000000" pitchFamily="2" charset="2"/>
              </a:rPr>
              <a:t> </a:t>
            </a:r>
            <a:r>
              <a:rPr lang="en-US" dirty="0" smtClean="0"/>
              <a:t>Use the inverse of </a:t>
            </a:r>
            <a:r>
              <a:rPr lang="en-US" smtClean="0"/>
              <a:t>the </a:t>
            </a:r>
            <a:r>
              <a:rPr lang="en-US" smtClean="0"/>
              <a:t>information </a:t>
            </a:r>
            <a:r>
              <a:rPr lang="en-US" dirty="0" smtClean="0"/>
              <a:t>matrix of a likelihood constructed with the </a:t>
            </a:r>
            <a:r>
              <a:rPr lang="en-US" smtClean="0"/>
              <a:t>	</a:t>
            </a:r>
            <a:r>
              <a:rPr lang="en-US" smtClean="0"/>
              <a:t>summary </a:t>
            </a:r>
            <a:r>
              <a:rPr lang="en-US" dirty="0" smtClean="0"/>
              <a:t>statistic provided by the NN</a:t>
            </a:r>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12</a:t>
            </a:fld>
            <a:endParaRPr lang="en-US"/>
          </a:p>
        </p:txBody>
      </p:sp>
    </p:spTree>
    <p:extLst>
      <p:ext uri="{BB962C8B-B14F-4D97-AF65-F5344CB8AC3E}">
        <p14:creationId xmlns:p14="http://schemas.microsoft.com/office/powerpoint/2010/main" val="323901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 calcmode="lin" valueType="num">
                                      <p:cBhvr additive="base">
                                        <p:cTn id="2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solidFill>
                  <a:srgbClr val="C00000"/>
                </a:solidFill>
                <a:latin typeface="+mn-lt"/>
              </a:rPr>
              <a:t>3.1 INFERNO</a:t>
            </a:r>
            <a:endParaRPr lang="en-US" b="1" dirty="0">
              <a:solidFill>
                <a:srgbClr val="C00000"/>
              </a:solidFill>
              <a:latin typeface="+mn-lt"/>
            </a:endParaRPr>
          </a:p>
        </p:txBody>
      </p:sp>
      <p:sp>
        <p:nvSpPr>
          <p:cNvPr id="3" name="Content Placeholder 2"/>
          <p:cNvSpPr>
            <a:spLocks noGrp="1"/>
          </p:cNvSpPr>
          <p:nvPr>
            <p:ph idx="1"/>
          </p:nvPr>
        </p:nvSpPr>
        <p:spPr>
          <a:xfrm>
            <a:off x="838199" y="1825625"/>
            <a:ext cx="10963276" cy="1853373"/>
          </a:xfrm>
        </p:spPr>
        <p:txBody>
          <a:bodyPr>
            <a:normAutofit fontScale="70000" lnSpcReduction="20000"/>
          </a:bodyPr>
          <a:lstStyle/>
          <a:p>
            <a:pPr marL="0" indent="0">
              <a:buNone/>
            </a:pPr>
            <a:r>
              <a:rPr lang="el-GR" dirty="0"/>
              <a:t>Β</a:t>
            </a:r>
            <a:r>
              <a:rPr lang="en-US" dirty="0" smtClean="0"/>
              <a:t>lock</a:t>
            </a:r>
            <a:r>
              <a:rPr lang="el-GR" dirty="0" smtClean="0"/>
              <a:t> 1</a:t>
            </a:r>
            <a:r>
              <a:rPr lang="en-US" dirty="0" smtClean="0"/>
              <a:t>: A simulator or an approximation of it is used to sample observations given parameters </a:t>
            </a:r>
            <a:r>
              <a:rPr lang="el-GR" dirty="0" smtClean="0"/>
              <a:t>θ</a:t>
            </a:r>
          </a:p>
          <a:p>
            <a:pPr marL="0" indent="0">
              <a:buNone/>
            </a:pPr>
            <a:r>
              <a:rPr lang="it-IT" dirty="0" err="1" smtClean="0"/>
              <a:t>Block</a:t>
            </a:r>
            <a:r>
              <a:rPr lang="it-IT" dirty="0" smtClean="0"/>
              <a:t> 2: NN with </a:t>
            </a:r>
            <a:r>
              <a:rPr lang="it-IT" dirty="0" err="1" smtClean="0"/>
              <a:t>parameters</a:t>
            </a:r>
            <a:r>
              <a:rPr lang="it-IT" dirty="0" smtClean="0"/>
              <a:t> </a:t>
            </a:r>
            <a:r>
              <a:rPr lang="el-GR" dirty="0" smtClean="0"/>
              <a:t>φ </a:t>
            </a:r>
            <a:r>
              <a:rPr lang="en-US" dirty="0" smtClean="0"/>
              <a:t>produces outputs y</a:t>
            </a:r>
          </a:p>
          <a:p>
            <a:pPr marL="0" indent="0">
              <a:buNone/>
            </a:pPr>
            <a:r>
              <a:rPr lang="en-US" dirty="0" smtClean="0"/>
              <a:t>Block 3: A one-dimensional summary statistic, as a smoothed version of y, is produced by </a:t>
            </a:r>
            <a:r>
              <a:rPr lang="en-US" dirty="0" err="1" smtClean="0"/>
              <a:t>softmax</a:t>
            </a:r>
            <a:endParaRPr lang="en-US" dirty="0" smtClean="0"/>
          </a:p>
          <a:p>
            <a:pPr marL="0" indent="0">
              <a:buNone/>
            </a:pPr>
            <a:r>
              <a:rPr lang="en-US" dirty="0" smtClean="0"/>
              <a:t>Block 4</a:t>
            </a:r>
            <a:r>
              <a:rPr lang="en-US" smtClean="0"/>
              <a:t>: </a:t>
            </a:r>
            <a:r>
              <a:rPr lang="en-US" smtClean="0"/>
              <a:t>A saturated likelihood </a:t>
            </a:r>
            <a:r>
              <a:rPr lang="en-US" dirty="0" smtClean="0"/>
              <a:t>is constructed with the summary (e.g. a histogram of Poisson counts), and used to </a:t>
            </a:r>
            <a:r>
              <a:rPr lang="en-US" smtClean="0"/>
              <a:t>get </a:t>
            </a:r>
            <a:r>
              <a:rPr lang="en-US" smtClean="0"/>
              <a:t>a Hessian </a:t>
            </a:r>
            <a:r>
              <a:rPr lang="en-US" dirty="0" smtClean="0"/>
              <a:t>matrix, yielding expected variance on parameter of interest</a:t>
            </a:r>
            <a:endParaRPr lang="en-US"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13</a:t>
            </a:fld>
            <a:endParaRPr lang="en-US"/>
          </a:p>
        </p:txBody>
      </p:sp>
      <p:pic>
        <p:nvPicPr>
          <p:cNvPr id="7" name="Picture 6"/>
          <p:cNvPicPr>
            <a:picLocks noChangeAspect="1"/>
          </p:cNvPicPr>
          <p:nvPr/>
        </p:nvPicPr>
        <p:blipFill>
          <a:blip r:embed="rId2"/>
          <a:stretch>
            <a:fillRect/>
          </a:stretch>
        </p:blipFill>
        <p:spPr>
          <a:xfrm>
            <a:off x="4038600" y="3678998"/>
            <a:ext cx="8153400" cy="3179002"/>
          </a:xfrm>
          <a:prstGeom prst="rect">
            <a:avLst/>
          </a:prstGeom>
        </p:spPr>
      </p:pic>
      <p:sp>
        <p:nvSpPr>
          <p:cNvPr id="8" name="TextBox 7"/>
          <p:cNvSpPr txBox="1"/>
          <p:nvPr/>
        </p:nvSpPr>
        <p:spPr>
          <a:xfrm>
            <a:off x="838199" y="4314825"/>
            <a:ext cx="2876550" cy="1477328"/>
          </a:xfrm>
          <a:prstGeom prst="rect">
            <a:avLst/>
          </a:prstGeom>
          <a:noFill/>
        </p:spPr>
        <p:txBody>
          <a:bodyPr wrap="square" rtlCol="0">
            <a:spAutoFit/>
          </a:bodyPr>
          <a:lstStyle/>
          <a:p>
            <a:r>
              <a:rPr lang="en-US" dirty="0" err="1" smtClean="0"/>
              <a:t>Autodiff</a:t>
            </a:r>
            <a:r>
              <a:rPr lang="en-US" dirty="0" smtClean="0"/>
              <a:t> allows to update the NN parameters given the value of the variance, to navigate with SGD to </a:t>
            </a:r>
          </a:p>
          <a:p>
            <a:r>
              <a:rPr lang="en-US" dirty="0"/>
              <a:t>t</a:t>
            </a:r>
            <a:r>
              <a:rPr lang="en-US" dirty="0" smtClean="0"/>
              <a:t>he optimal solution </a:t>
            </a:r>
            <a:endParaRPr lang="en-US" dirty="0"/>
          </a:p>
        </p:txBody>
      </p:sp>
    </p:spTree>
    <p:extLst>
      <p:ext uri="{BB962C8B-B14F-4D97-AF65-F5344CB8AC3E}">
        <p14:creationId xmlns:p14="http://schemas.microsoft.com/office/powerpoint/2010/main" val="21260627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t>INFERNO </a:t>
            </a:r>
            <a:r>
              <a:rPr lang="en-US" b="1" smtClean="0"/>
              <a:t>Synthetic </a:t>
            </a:r>
            <a:r>
              <a:rPr lang="en-US" b="1" dirty="0"/>
              <a:t>E</a:t>
            </a:r>
            <a:r>
              <a:rPr lang="en-US" b="1" smtClean="0"/>
              <a:t>xample</a:t>
            </a:r>
            <a:endParaRPr lang="en-US" b="1" dirty="0"/>
          </a:p>
        </p:txBody>
      </p:sp>
      <p:sp>
        <p:nvSpPr>
          <p:cNvPr id="3" name="Content Placeholder 2"/>
          <p:cNvSpPr>
            <a:spLocks noGrp="1"/>
          </p:cNvSpPr>
          <p:nvPr>
            <p:ph idx="1"/>
          </p:nvPr>
        </p:nvSpPr>
        <p:spPr>
          <a:xfrm>
            <a:off x="343763" y="1830388"/>
            <a:ext cx="10515600" cy="4699000"/>
          </a:xfrm>
        </p:spPr>
        <p:txBody>
          <a:bodyPr>
            <a:normAutofit fontScale="92500" lnSpcReduction="20000"/>
          </a:bodyPr>
          <a:lstStyle/>
          <a:p>
            <a:pPr marL="0" indent="0">
              <a:buNone/>
            </a:pPr>
            <a:r>
              <a:rPr lang="en-US" dirty="0" smtClean="0"/>
              <a:t>In [49] a simple example with 3 nuisances affecting the background of a 2-component mixture problem is considered:</a:t>
            </a:r>
          </a:p>
          <a:p>
            <a:pPr marL="0" indent="0">
              <a:buNone/>
            </a:pPr>
            <a:endParaRPr lang="en-US" dirty="0"/>
          </a:p>
          <a:p>
            <a:pPr marL="0" indent="0">
              <a:buNone/>
            </a:pPr>
            <a:endParaRPr lang="en-US" dirty="0" smtClean="0"/>
          </a:p>
          <a:p>
            <a:pPr marL="0" indent="0">
              <a:buNone/>
            </a:pPr>
            <a:endParaRPr lang="en-US" dirty="0" smtClean="0"/>
          </a:p>
          <a:p>
            <a:pPr marL="0" indent="0">
              <a:buNone/>
            </a:pPr>
            <a:r>
              <a:rPr lang="en-US" dirty="0" smtClean="0"/>
              <a:t>r shifts the background mean, </a:t>
            </a:r>
            <a:r>
              <a:rPr lang="el-GR" dirty="0" smtClean="0"/>
              <a:t>λ</a:t>
            </a:r>
            <a:r>
              <a:rPr lang="en-US" dirty="0" smtClean="0"/>
              <a:t> changes the 				        slope, and b is background normalization.			                              The model is then</a:t>
            </a:r>
          </a:p>
          <a:p>
            <a:pPr marL="0" indent="0">
              <a:buNone/>
            </a:pPr>
            <a:endParaRPr lang="en-US" dirty="0" smtClean="0"/>
          </a:p>
          <a:p>
            <a:pPr marL="0" indent="0">
              <a:buNone/>
            </a:pPr>
            <a:endParaRPr lang="en-US" dirty="0"/>
          </a:p>
          <a:p>
            <a:pPr marL="0" indent="0">
              <a:buNone/>
            </a:pPr>
            <a:r>
              <a:rPr lang="en-US" dirty="0"/>
              <a:t>a</a:t>
            </a:r>
            <a:r>
              <a:rPr lang="en-US" dirty="0" smtClean="0"/>
              <a:t>nd the optimization of the NN is tested with			        	    several benchmarks, releasing nuisances (see below)</a:t>
            </a:r>
          </a:p>
        </p:txBody>
      </p:sp>
      <p:sp>
        <p:nvSpPr>
          <p:cNvPr id="4" name="Date Placeholder 3"/>
          <p:cNvSpPr>
            <a:spLocks noGrp="1"/>
          </p:cNvSpPr>
          <p:nvPr>
            <p:ph type="dt" sz="half" idx="10"/>
          </p:nvPr>
        </p:nvSpPr>
        <p:spPr/>
        <p:txBody>
          <a:bodyPr/>
          <a:lstStyle/>
          <a:p>
            <a:r>
              <a:rPr lang="it-IT" smtClean="0"/>
              <a:t>4/27/2023</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14</a:t>
            </a:fld>
            <a:endParaRPr lang="en-US"/>
          </a:p>
        </p:txBody>
      </p:sp>
      <p:pic>
        <p:nvPicPr>
          <p:cNvPr id="7" name="Picture 6"/>
          <p:cNvPicPr>
            <a:picLocks noChangeAspect="1"/>
          </p:cNvPicPr>
          <p:nvPr/>
        </p:nvPicPr>
        <p:blipFill>
          <a:blip r:embed="rId2"/>
          <a:stretch>
            <a:fillRect/>
          </a:stretch>
        </p:blipFill>
        <p:spPr>
          <a:xfrm>
            <a:off x="7621726" y="2333624"/>
            <a:ext cx="4570274" cy="4524375"/>
          </a:xfrm>
          <a:prstGeom prst="rect">
            <a:avLst/>
          </a:prstGeom>
        </p:spPr>
      </p:pic>
      <p:pic>
        <p:nvPicPr>
          <p:cNvPr id="8" name="Picture 7"/>
          <p:cNvPicPr>
            <a:picLocks noChangeAspect="1"/>
          </p:cNvPicPr>
          <p:nvPr/>
        </p:nvPicPr>
        <p:blipFill>
          <a:blip r:embed="rId3"/>
          <a:stretch>
            <a:fillRect/>
          </a:stretch>
        </p:blipFill>
        <p:spPr>
          <a:xfrm>
            <a:off x="1214437" y="2544762"/>
            <a:ext cx="4733925" cy="1200150"/>
          </a:xfrm>
          <a:prstGeom prst="rect">
            <a:avLst/>
          </a:prstGeom>
        </p:spPr>
      </p:pic>
      <p:pic>
        <p:nvPicPr>
          <p:cNvPr id="9" name="Picture 8"/>
          <p:cNvPicPr>
            <a:picLocks noChangeAspect="1"/>
          </p:cNvPicPr>
          <p:nvPr/>
        </p:nvPicPr>
        <p:blipFill>
          <a:blip r:embed="rId4"/>
          <a:stretch>
            <a:fillRect/>
          </a:stretch>
        </p:blipFill>
        <p:spPr>
          <a:xfrm>
            <a:off x="1143863" y="4765675"/>
            <a:ext cx="4591050" cy="514350"/>
          </a:xfrm>
          <a:prstGeom prst="rect">
            <a:avLst/>
          </a:prstGeom>
        </p:spPr>
      </p:pic>
    </p:spTree>
    <p:extLst>
      <p:ext uri="{BB962C8B-B14F-4D97-AF65-F5344CB8AC3E}">
        <p14:creationId xmlns:p14="http://schemas.microsoft.com/office/powerpoint/2010/main" val="2093682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t>INFERNO </a:t>
            </a:r>
            <a:r>
              <a:rPr lang="en-US" b="1" smtClean="0"/>
              <a:t>Results</a:t>
            </a:r>
            <a:endParaRPr lang="en-US" b="1" dirty="0"/>
          </a:p>
        </p:txBody>
      </p:sp>
      <p:sp>
        <p:nvSpPr>
          <p:cNvPr id="3" name="Content Placeholder 2"/>
          <p:cNvSpPr>
            <a:spLocks noGrp="1"/>
          </p:cNvSpPr>
          <p:nvPr>
            <p:ph idx="1"/>
          </p:nvPr>
        </p:nvSpPr>
        <p:spPr>
          <a:xfrm>
            <a:off x="376570" y="2594344"/>
            <a:ext cx="5567030" cy="2730226"/>
          </a:xfrm>
        </p:spPr>
        <p:txBody>
          <a:bodyPr/>
          <a:lstStyle/>
          <a:p>
            <a:pPr marL="0" indent="0">
              <a:buNone/>
            </a:pPr>
            <a:r>
              <a:rPr lang="en-US" dirty="0" smtClean="0"/>
              <a:t>INFERNO </a:t>
            </a:r>
            <a:r>
              <a:rPr lang="en-US" dirty="0" smtClean="0">
                <a:solidFill>
                  <a:srgbClr val="0070C0"/>
                </a:solidFill>
              </a:rPr>
              <a:t>consistently outperforms </a:t>
            </a:r>
            <a:r>
              <a:rPr lang="en-US" smtClean="0">
                <a:solidFill>
                  <a:srgbClr val="0070C0"/>
                </a:solidFill>
              </a:rPr>
              <a:t>the </a:t>
            </a:r>
            <a:r>
              <a:rPr lang="en-US" smtClean="0">
                <a:solidFill>
                  <a:srgbClr val="0070C0"/>
                </a:solidFill>
              </a:rPr>
              <a:t>bce-maximizing NN </a:t>
            </a:r>
            <a:r>
              <a:rPr lang="en-US" dirty="0" smtClean="0"/>
              <a:t>and has performance which approaches that of the analytical likelihood result.</a:t>
            </a:r>
            <a:endParaRPr lang="en-US"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15</a:t>
            </a:fld>
            <a:endParaRPr lang="en-US"/>
          </a:p>
        </p:txBody>
      </p:sp>
      <p:pic>
        <p:nvPicPr>
          <p:cNvPr id="7" name="Picture 6"/>
          <p:cNvPicPr>
            <a:picLocks noChangeAspect="1"/>
          </p:cNvPicPr>
          <p:nvPr/>
        </p:nvPicPr>
        <p:blipFill>
          <a:blip r:embed="rId2"/>
          <a:stretch>
            <a:fillRect/>
          </a:stretch>
        </p:blipFill>
        <p:spPr>
          <a:xfrm>
            <a:off x="5040940" y="68454"/>
            <a:ext cx="7139320" cy="1042987"/>
          </a:xfrm>
          <a:prstGeom prst="rect">
            <a:avLst/>
          </a:prstGeom>
        </p:spPr>
      </p:pic>
      <p:pic>
        <p:nvPicPr>
          <p:cNvPr id="9" name="Picture 8"/>
          <p:cNvPicPr>
            <a:picLocks noChangeAspect="1"/>
          </p:cNvPicPr>
          <p:nvPr/>
        </p:nvPicPr>
        <p:blipFill>
          <a:blip r:embed="rId3"/>
          <a:stretch>
            <a:fillRect/>
          </a:stretch>
        </p:blipFill>
        <p:spPr>
          <a:xfrm>
            <a:off x="7357730" y="1197314"/>
            <a:ext cx="4822530" cy="3540054"/>
          </a:xfrm>
          <a:prstGeom prst="rect">
            <a:avLst/>
          </a:prstGeom>
        </p:spPr>
      </p:pic>
      <p:pic>
        <p:nvPicPr>
          <p:cNvPr id="8" name="Picture 7"/>
          <p:cNvPicPr>
            <a:picLocks noChangeAspect="1"/>
          </p:cNvPicPr>
          <p:nvPr/>
        </p:nvPicPr>
        <p:blipFill>
          <a:blip r:embed="rId4"/>
          <a:stretch>
            <a:fillRect/>
          </a:stretch>
        </p:blipFill>
        <p:spPr>
          <a:xfrm>
            <a:off x="133350" y="4623358"/>
            <a:ext cx="8670408" cy="2234641"/>
          </a:xfrm>
          <a:prstGeom prst="rect">
            <a:avLst/>
          </a:prstGeom>
        </p:spPr>
      </p:pic>
    </p:spTree>
    <p:extLst>
      <p:ext uri="{BB962C8B-B14F-4D97-AF65-F5344CB8AC3E}">
        <p14:creationId xmlns:p14="http://schemas.microsoft.com/office/powerpoint/2010/main" val="20272135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7210" y="95881"/>
            <a:ext cx="10934700" cy="1325563"/>
          </a:xfrm>
        </p:spPr>
        <p:txBody>
          <a:bodyPr/>
          <a:lstStyle/>
          <a:p>
            <a:r>
              <a:rPr lang="it-IT" b="1" smtClean="0">
                <a:solidFill>
                  <a:srgbClr val="C00000"/>
                </a:solidFill>
                <a:latin typeface="+mn-lt"/>
              </a:rPr>
              <a:t>3.3 Test </a:t>
            </a:r>
            <a:r>
              <a:rPr lang="it-IT" b="1" smtClean="0">
                <a:solidFill>
                  <a:srgbClr val="C00000"/>
                </a:solidFill>
                <a:latin typeface="+mn-lt"/>
              </a:rPr>
              <a:t>of INFERNO on a Real Physics Analysis</a:t>
            </a:r>
            <a:endParaRPr lang="it-IT" b="1">
              <a:solidFill>
                <a:srgbClr val="C00000"/>
              </a:solidFill>
              <a:latin typeface="+mn-lt"/>
            </a:endParaRPr>
          </a:p>
        </p:txBody>
      </p:sp>
      <p:sp>
        <p:nvSpPr>
          <p:cNvPr id="4" name="Segnaposto piè di pagina 3"/>
          <p:cNvSpPr>
            <a:spLocks noGrp="1"/>
          </p:cNvSpPr>
          <p:nvPr>
            <p:ph type="ftr" sz="quarter" idx="11"/>
          </p:nvPr>
        </p:nvSpPr>
        <p:spPr/>
        <p:txBody>
          <a:bodyPr/>
          <a:lstStyle/>
          <a:p>
            <a:r>
              <a:rPr lang="pt-BR" smtClean="0"/>
              <a:t>T. Dorigo, ML4HEP Erice, 12/4/23</a:t>
            </a:r>
            <a:endParaRPr lang="en-US"/>
          </a:p>
        </p:txBody>
      </p:sp>
      <p:sp>
        <p:nvSpPr>
          <p:cNvPr id="5" name="Segnaposto numero diapositiva 4"/>
          <p:cNvSpPr>
            <a:spLocks noGrp="1"/>
          </p:cNvSpPr>
          <p:nvPr>
            <p:ph type="sldNum" sz="quarter" idx="12"/>
          </p:nvPr>
        </p:nvSpPr>
        <p:spPr/>
        <p:txBody>
          <a:bodyPr/>
          <a:lstStyle/>
          <a:p>
            <a:fld id="{C6657B89-A023-4184-86DD-540BD0318D04}" type="slidenum">
              <a:rPr lang="en-US" smtClean="0"/>
              <a:t>16</a:t>
            </a:fld>
            <a:endParaRPr lang="en-US"/>
          </a:p>
        </p:txBody>
      </p:sp>
      <p:pic>
        <p:nvPicPr>
          <p:cNvPr id="6" name="Immagine 5"/>
          <p:cNvPicPr>
            <a:picLocks noChangeAspect="1"/>
          </p:cNvPicPr>
          <p:nvPr/>
        </p:nvPicPr>
        <p:blipFill>
          <a:blip r:embed="rId2"/>
          <a:stretch>
            <a:fillRect/>
          </a:stretch>
        </p:blipFill>
        <p:spPr>
          <a:xfrm>
            <a:off x="110490" y="3760859"/>
            <a:ext cx="6835433" cy="2960615"/>
          </a:xfrm>
          <a:prstGeom prst="rect">
            <a:avLst/>
          </a:prstGeom>
        </p:spPr>
      </p:pic>
      <p:sp>
        <p:nvSpPr>
          <p:cNvPr id="7" name="CasellaDiTesto 6"/>
          <p:cNvSpPr txBox="1"/>
          <p:nvPr/>
        </p:nvSpPr>
        <p:spPr>
          <a:xfrm>
            <a:off x="346710" y="1203748"/>
            <a:ext cx="11498580" cy="2554545"/>
          </a:xfrm>
          <a:prstGeom prst="rect">
            <a:avLst/>
          </a:prstGeom>
          <a:noFill/>
        </p:spPr>
        <p:txBody>
          <a:bodyPr wrap="square" rtlCol="0">
            <a:spAutoFit/>
          </a:bodyPr>
          <a:lstStyle/>
          <a:p>
            <a:r>
              <a:rPr lang="en-US" sz="2000" smtClean="0"/>
              <a:t>An issue in INFERNO is </a:t>
            </a:r>
            <a:r>
              <a:rPr lang="en-US" sz="2000">
                <a:solidFill>
                  <a:srgbClr val="0070C0"/>
                </a:solidFill>
              </a:rPr>
              <a:t>how to model HEP nuisances and effect on observations</a:t>
            </a:r>
            <a:r>
              <a:rPr lang="en-US" sz="2000"/>
              <a:t>: must e.g. transform input features, interpolating simulated observation weights, or interpolate </a:t>
            </a:r>
            <a:r>
              <a:rPr lang="en-US" sz="2000"/>
              <a:t>histogram </a:t>
            </a:r>
            <a:r>
              <a:rPr lang="en-US" sz="2000" smtClean="0"/>
              <a:t>counts.</a:t>
            </a:r>
          </a:p>
          <a:p>
            <a:endParaRPr lang="en-US" sz="2000"/>
          </a:p>
          <a:p>
            <a:r>
              <a:rPr lang="it-IT" sz="2000" smtClean="0"/>
              <a:t>To </a:t>
            </a:r>
            <a:r>
              <a:rPr lang="it-IT" sz="2000" smtClean="0"/>
              <a:t>test the applicability of INFERNO on a real HEP analysis and benchmark it, we chose a </a:t>
            </a:r>
          </a:p>
          <a:p>
            <a:r>
              <a:rPr lang="it-IT" sz="2000" smtClean="0"/>
              <a:t>result </a:t>
            </a:r>
            <a:r>
              <a:rPr lang="it-IT" sz="2000" smtClean="0"/>
              <a:t>reproducible on open data, based on NN classification, and with large systematic uncertainties: CMS cross section of </a:t>
            </a:r>
            <a:r>
              <a:rPr lang="en-US" sz="2000" smtClean="0"/>
              <a:t>tt </a:t>
            </a:r>
            <a:r>
              <a:rPr lang="en-US" sz="2000" b="1"/>
              <a:t>→ </a:t>
            </a:r>
            <a:r>
              <a:rPr lang="en-US" sz="2000"/>
              <a:t>τh + jets (TOP-11-004) </a:t>
            </a:r>
            <a:endParaRPr lang="it-IT" sz="2000" smtClean="0"/>
          </a:p>
          <a:p>
            <a:endParaRPr lang="it-IT" sz="2000"/>
          </a:p>
          <a:p>
            <a:r>
              <a:rPr lang="it-IT" sz="2000" smtClean="0"/>
              <a:t>An initial test with normal BCE loss produces consistent results on the cross section</a:t>
            </a:r>
          </a:p>
        </p:txBody>
      </p:sp>
      <p:pic>
        <p:nvPicPr>
          <p:cNvPr id="8" name="Immagine 7"/>
          <p:cNvPicPr>
            <a:picLocks noChangeAspect="1"/>
          </p:cNvPicPr>
          <p:nvPr/>
        </p:nvPicPr>
        <p:blipFill>
          <a:blip r:embed="rId3"/>
          <a:stretch>
            <a:fillRect/>
          </a:stretch>
        </p:blipFill>
        <p:spPr>
          <a:xfrm>
            <a:off x="8299938" y="3867040"/>
            <a:ext cx="3735852" cy="2854435"/>
          </a:xfrm>
          <a:prstGeom prst="rect">
            <a:avLst/>
          </a:prstGeom>
        </p:spPr>
      </p:pic>
    </p:spTree>
    <p:extLst>
      <p:ext uri="{BB962C8B-B14F-4D97-AF65-F5344CB8AC3E}">
        <p14:creationId xmlns:p14="http://schemas.microsoft.com/office/powerpoint/2010/main" val="20076891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t>Results and Lessons Learned</a:t>
            </a:r>
            <a:endParaRPr lang="it-IT" b="1"/>
          </a:p>
        </p:txBody>
      </p:sp>
      <p:sp>
        <p:nvSpPr>
          <p:cNvPr id="3" name="Segnaposto contenuto 2"/>
          <p:cNvSpPr>
            <a:spLocks noGrp="1"/>
          </p:cNvSpPr>
          <p:nvPr>
            <p:ph idx="1"/>
          </p:nvPr>
        </p:nvSpPr>
        <p:spPr>
          <a:xfrm>
            <a:off x="838200" y="1913537"/>
            <a:ext cx="6911340" cy="4351338"/>
          </a:xfrm>
        </p:spPr>
        <p:txBody>
          <a:bodyPr>
            <a:normAutofit lnSpcReduction="10000"/>
          </a:bodyPr>
          <a:lstStyle/>
          <a:p>
            <a:pPr marL="0" indent="0">
              <a:buNone/>
            </a:pPr>
            <a:r>
              <a:rPr lang="it-IT" smtClean="0"/>
              <a:t>On the </a:t>
            </a:r>
            <a:r>
              <a:rPr lang="el-GR" smtClean="0"/>
              <a:t>σ</a:t>
            </a:r>
            <a:r>
              <a:rPr lang="it-IT" smtClean="0"/>
              <a:t>(tt) measurement INFERNO </a:t>
            </a:r>
            <a:r>
              <a:rPr lang="it-IT" smtClean="0"/>
              <a:t>produces a </a:t>
            </a:r>
            <a:r>
              <a:rPr lang="it-IT" i="1" smtClean="0"/>
              <a:t>moderate</a:t>
            </a:r>
            <a:r>
              <a:rPr lang="it-IT" smtClean="0"/>
              <a:t> improvement: it constrains the jet energy scale systematic (by decorrelating the effect of that uncertainty from the summary statistic); </a:t>
            </a:r>
            <a:r>
              <a:rPr lang="it-IT" smtClean="0"/>
              <a:t>but since</a:t>
            </a:r>
            <a:r>
              <a:rPr lang="it-IT" smtClean="0"/>
              <a:t> </a:t>
            </a:r>
            <a:r>
              <a:rPr lang="it-IT" smtClean="0">
                <a:solidFill>
                  <a:srgbClr val="0070C0"/>
                </a:solidFill>
              </a:rPr>
              <a:t>it cannot reduce systematic uncertainties affecting only the data </a:t>
            </a:r>
            <a:r>
              <a:rPr lang="it-IT" smtClean="0">
                <a:solidFill>
                  <a:srgbClr val="0070C0"/>
                </a:solidFill>
              </a:rPr>
              <a:t>normalization</a:t>
            </a:r>
            <a:r>
              <a:rPr lang="it-IT" smtClean="0"/>
              <a:t>, overall benefit is not large.</a:t>
            </a:r>
            <a:endParaRPr lang="it-IT" smtClean="0"/>
          </a:p>
          <a:p>
            <a:pPr marL="0" indent="0">
              <a:buNone/>
            </a:pPr>
            <a:endParaRPr lang="it-IT" smtClean="0"/>
          </a:p>
          <a:p>
            <a:pPr marL="0" indent="0">
              <a:buNone/>
            </a:pPr>
            <a:r>
              <a:rPr lang="it-IT" smtClean="0"/>
              <a:t>The reproduced analysis is a valid benchmark where to test other approaches. </a:t>
            </a:r>
            <a:r>
              <a:rPr lang="it-IT" smtClean="0"/>
              <a:t>For </a:t>
            </a:r>
            <a:r>
              <a:rPr lang="it-IT" smtClean="0"/>
              <a:t>details see </a:t>
            </a:r>
            <a:r>
              <a:rPr lang="it-IT" smtClean="0">
                <a:hlinkClick r:id="rId2"/>
              </a:rPr>
              <a:t>Layer, Dorigo, Strong, </a:t>
            </a:r>
            <a:r>
              <a:rPr lang="it-IT" smtClean="0">
                <a:hlinkClick r:id="rId2"/>
              </a:rPr>
              <a:t>arXiv:2301.10358</a:t>
            </a:r>
            <a:endParaRPr lang="it-IT"/>
          </a:p>
        </p:txBody>
      </p:sp>
      <p:sp>
        <p:nvSpPr>
          <p:cNvPr id="4" name="Segnaposto piè di pagina 3"/>
          <p:cNvSpPr>
            <a:spLocks noGrp="1"/>
          </p:cNvSpPr>
          <p:nvPr>
            <p:ph type="ftr" sz="quarter" idx="11"/>
          </p:nvPr>
        </p:nvSpPr>
        <p:spPr/>
        <p:txBody>
          <a:bodyPr/>
          <a:lstStyle/>
          <a:p>
            <a:r>
              <a:rPr lang="pt-BR" smtClean="0"/>
              <a:t>T. Dorigo, ML4HEP Erice, 12/4/23</a:t>
            </a:r>
            <a:endParaRPr lang="en-US"/>
          </a:p>
        </p:txBody>
      </p:sp>
      <p:sp>
        <p:nvSpPr>
          <p:cNvPr id="5" name="Segnaposto numero diapositiva 4"/>
          <p:cNvSpPr>
            <a:spLocks noGrp="1"/>
          </p:cNvSpPr>
          <p:nvPr>
            <p:ph type="sldNum" sz="quarter" idx="12"/>
          </p:nvPr>
        </p:nvSpPr>
        <p:spPr/>
        <p:txBody>
          <a:bodyPr/>
          <a:lstStyle/>
          <a:p>
            <a:fld id="{C6657B89-A023-4184-86DD-540BD0318D04}" type="slidenum">
              <a:rPr lang="en-US" smtClean="0"/>
              <a:t>17</a:t>
            </a:fld>
            <a:endParaRPr lang="en-US"/>
          </a:p>
        </p:txBody>
      </p:sp>
      <p:pic>
        <p:nvPicPr>
          <p:cNvPr id="8" name="Immagine 7"/>
          <p:cNvPicPr>
            <a:picLocks noChangeAspect="1"/>
          </p:cNvPicPr>
          <p:nvPr/>
        </p:nvPicPr>
        <p:blipFill>
          <a:blip r:embed="rId3"/>
          <a:stretch>
            <a:fillRect/>
          </a:stretch>
        </p:blipFill>
        <p:spPr>
          <a:xfrm>
            <a:off x="8153400" y="3997588"/>
            <a:ext cx="4038600" cy="2860412"/>
          </a:xfrm>
          <a:prstGeom prst="rect">
            <a:avLst/>
          </a:prstGeom>
        </p:spPr>
      </p:pic>
      <p:pic>
        <p:nvPicPr>
          <p:cNvPr id="6" name="Immagine 5"/>
          <p:cNvPicPr>
            <a:picLocks noChangeAspect="1"/>
          </p:cNvPicPr>
          <p:nvPr/>
        </p:nvPicPr>
        <p:blipFill>
          <a:blip r:embed="rId4"/>
          <a:stretch>
            <a:fillRect/>
          </a:stretch>
        </p:blipFill>
        <p:spPr>
          <a:xfrm>
            <a:off x="8153400" y="51930"/>
            <a:ext cx="4038600" cy="3886075"/>
          </a:xfrm>
          <a:prstGeom prst="rect">
            <a:avLst/>
          </a:prstGeom>
        </p:spPr>
      </p:pic>
      <p:sp>
        <p:nvSpPr>
          <p:cNvPr id="9" name="Ovale 8"/>
          <p:cNvSpPr/>
          <p:nvPr/>
        </p:nvSpPr>
        <p:spPr>
          <a:xfrm>
            <a:off x="7939453" y="2505808"/>
            <a:ext cx="2373923" cy="7385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p:cNvSpPr/>
          <p:nvPr/>
        </p:nvSpPr>
        <p:spPr>
          <a:xfrm>
            <a:off x="8071338" y="641838"/>
            <a:ext cx="1608992" cy="10263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020549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33240"/>
            <a:ext cx="10515600" cy="1325563"/>
          </a:xfrm>
        </p:spPr>
        <p:txBody>
          <a:bodyPr/>
          <a:lstStyle/>
          <a:p>
            <a:r>
              <a:rPr lang="it-IT" b="1" smtClean="0"/>
              <a:t>A valid benchmark for future studies!</a:t>
            </a:r>
            <a:endParaRPr lang="it-IT" b="1"/>
          </a:p>
        </p:txBody>
      </p:sp>
      <p:sp>
        <p:nvSpPr>
          <p:cNvPr id="3" name="Segnaposto contenuto 2"/>
          <p:cNvSpPr>
            <a:spLocks noGrp="1"/>
          </p:cNvSpPr>
          <p:nvPr>
            <p:ph idx="1"/>
          </p:nvPr>
        </p:nvSpPr>
        <p:spPr>
          <a:xfrm>
            <a:off x="838200" y="1825625"/>
            <a:ext cx="4428392" cy="4351338"/>
          </a:xfrm>
        </p:spPr>
        <p:txBody>
          <a:bodyPr>
            <a:normAutofit fontScale="85000" lnSpcReduction="20000"/>
          </a:bodyPr>
          <a:lstStyle/>
          <a:p>
            <a:pPr marL="0" indent="0">
              <a:buNone/>
            </a:pPr>
            <a:r>
              <a:rPr lang="it-IT" smtClean="0"/>
              <a:t>Reproducing the original CMS analysis using open data was the hardest part of L.Layer’s work</a:t>
            </a:r>
          </a:p>
          <a:p>
            <a:pPr marL="0" indent="0">
              <a:buNone/>
            </a:pPr>
            <a:endParaRPr lang="it-IT" smtClean="0"/>
          </a:p>
          <a:p>
            <a:pPr>
              <a:buFont typeface="Wingdings" panose="05000000000000000000" pitchFamily="2" charset="2"/>
              <a:buChar char="à"/>
            </a:pPr>
            <a:r>
              <a:rPr lang="it-IT">
                <a:sym typeface="Wingdings" panose="05000000000000000000" pitchFamily="2" charset="2"/>
              </a:rPr>
              <a:t>N</a:t>
            </a:r>
            <a:r>
              <a:rPr lang="it-IT" smtClean="0">
                <a:sym typeface="Wingdings" panose="05000000000000000000" pitchFamily="2" charset="2"/>
              </a:rPr>
              <a:t>ow there is a benchmark that can be used, with already processed data</a:t>
            </a:r>
          </a:p>
          <a:p>
            <a:pPr>
              <a:buFont typeface="Wingdings" panose="05000000000000000000" pitchFamily="2" charset="2"/>
              <a:buChar char="à"/>
            </a:pPr>
            <a:endParaRPr lang="it-IT" smtClean="0">
              <a:sym typeface="Wingdings" panose="05000000000000000000" pitchFamily="2" charset="2"/>
            </a:endParaRPr>
          </a:p>
          <a:p>
            <a:pPr>
              <a:buFont typeface="Wingdings" panose="05000000000000000000" pitchFamily="2" charset="2"/>
              <a:buChar char="à"/>
            </a:pPr>
            <a:r>
              <a:rPr lang="it-IT" smtClean="0">
                <a:sym typeface="Wingdings" panose="05000000000000000000" pitchFamily="2" charset="2"/>
              </a:rPr>
              <a:t>Can use to compare different systematic mitigation techniques on a real-world analysis!</a:t>
            </a:r>
          </a:p>
          <a:p>
            <a:pPr marL="0" indent="0">
              <a:buNone/>
            </a:pPr>
            <a:r>
              <a:rPr lang="it-IT" smtClean="0">
                <a:sym typeface="Wingdings" panose="05000000000000000000" pitchFamily="2" charset="2"/>
              </a:rPr>
              <a:t>See </a:t>
            </a:r>
            <a:r>
              <a:rPr lang="it-IT" smtClean="0">
                <a:sym typeface="Wingdings" panose="05000000000000000000" pitchFamily="2" charset="2"/>
                <a:hlinkClick r:id="rId2" action="ppaction://hlinkfile"/>
              </a:rPr>
              <a:t>github.com/llayer/cmsopen</a:t>
            </a:r>
            <a:endParaRPr lang="it-IT"/>
          </a:p>
        </p:txBody>
      </p:sp>
      <p:sp>
        <p:nvSpPr>
          <p:cNvPr id="4" name="Segnaposto data 3"/>
          <p:cNvSpPr>
            <a:spLocks noGrp="1"/>
          </p:cNvSpPr>
          <p:nvPr>
            <p:ph type="dt" sz="half" idx="10"/>
          </p:nvPr>
        </p:nvSpPr>
        <p:spPr/>
        <p:txBody>
          <a:bodyPr/>
          <a:lstStyle/>
          <a:p>
            <a:r>
              <a:rPr lang="it-IT" smtClean="0"/>
              <a:t>4/27/2023</a:t>
            </a:r>
            <a:endParaRPr lang="en-US"/>
          </a:p>
        </p:txBody>
      </p:sp>
      <p:sp>
        <p:nvSpPr>
          <p:cNvPr id="5" name="Segnaposto piè di pagina 4"/>
          <p:cNvSpPr>
            <a:spLocks noGrp="1"/>
          </p:cNvSpPr>
          <p:nvPr>
            <p:ph type="ftr" sz="quarter" idx="11"/>
          </p:nvPr>
        </p:nvSpPr>
        <p:spPr/>
        <p:txBody>
          <a:bodyPr/>
          <a:lstStyle/>
          <a:p>
            <a:r>
              <a:rPr lang="en-US" smtClean="0"/>
              <a:t>T. Dorigo, Dealing with Nuisance Parameters in HEP Analysis</a:t>
            </a:r>
            <a:endParaRPr lang="en-US"/>
          </a:p>
        </p:txBody>
      </p:sp>
      <p:sp>
        <p:nvSpPr>
          <p:cNvPr id="6" name="Segnaposto numero diapositiva 5"/>
          <p:cNvSpPr>
            <a:spLocks noGrp="1"/>
          </p:cNvSpPr>
          <p:nvPr>
            <p:ph type="sldNum" sz="quarter" idx="12"/>
          </p:nvPr>
        </p:nvSpPr>
        <p:spPr/>
        <p:txBody>
          <a:bodyPr/>
          <a:lstStyle/>
          <a:p>
            <a:fld id="{9792DB7C-41C6-413A-81DD-F073C27E12A1}" type="slidenum">
              <a:rPr lang="en-US" smtClean="0"/>
              <a:t>18</a:t>
            </a:fld>
            <a:endParaRPr lang="en-US"/>
          </a:p>
        </p:txBody>
      </p:sp>
      <p:pic>
        <p:nvPicPr>
          <p:cNvPr id="7" name="Immagine 6"/>
          <p:cNvPicPr>
            <a:picLocks noChangeAspect="1"/>
          </p:cNvPicPr>
          <p:nvPr/>
        </p:nvPicPr>
        <p:blipFill>
          <a:blip r:embed="rId3"/>
          <a:stretch>
            <a:fillRect/>
          </a:stretch>
        </p:blipFill>
        <p:spPr>
          <a:xfrm>
            <a:off x="5991868" y="1415562"/>
            <a:ext cx="5959160" cy="5442438"/>
          </a:xfrm>
          <a:prstGeom prst="rect">
            <a:avLst/>
          </a:prstGeom>
        </p:spPr>
      </p:pic>
    </p:spTree>
    <p:extLst>
      <p:ext uri="{BB962C8B-B14F-4D97-AF65-F5344CB8AC3E}">
        <p14:creationId xmlns:p14="http://schemas.microsoft.com/office/powerpoint/2010/main" val="29693024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1325563"/>
          </a:xfrm>
        </p:spPr>
        <p:txBody>
          <a:bodyPr/>
          <a:lstStyle/>
          <a:p>
            <a:r>
              <a:rPr lang="it-IT" b="1" smtClean="0">
                <a:solidFill>
                  <a:srgbClr val="C00000"/>
                </a:solidFill>
                <a:latin typeface="+mn-lt"/>
              </a:rPr>
              <a:t>3.4 Bonus track – End-to-End Models</a:t>
            </a:r>
            <a:endParaRPr lang="it-IT" b="1">
              <a:solidFill>
                <a:srgbClr val="C00000"/>
              </a:solidFill>
              <a:latin typeface="+mn-lt"/>
            </a:endParaRPr>
          </a:p>
        </p:txBody>
      </p:sp>
      <p:sp>
        <p:nvSpPr>
          <p:cNvPr id="3" name="Segnaposto contenuto 2"/>
          <p:cNvSpPr>
            <a:spLocks noGrp="1"/>
          </p:cNvSpPr>
          <p:nvPr>
            <p:ph idx="1"/>
          </p:nvPr>
        </p:nvSpPr>
        <p:spPr>
          <a:xfrm>
            <a:off x="838200" y="1561856"/>
            <a:ext cx="10515600" cy="4351338"/>
          </a:xfrm>
        </p:spPr>
        <p:txBody>
          <a:bodyPr>
            <a:normAutofit fontScale="77500" lnSpcReduction="20000"/>
          </a:bodyPr>
          <a:lstStyle/>
          <a:p>
            <a:pPr marL="0" indent="0">
              <a:buNone/>
            </a:pPr>
            <a:r>
              <a:rPr lang="it-IT" smtClean="0"/>
              <a:t>The idea of INFERNO – a DL-powered realignment of inference tools and experimental goals – brought a few of us into looking into end-to-end models for </a:t>
            </a:r>
            <a:r>
              <a:rPr lang="it-IT" smtClean="0">
                <a:solidFill>
                  <a:srgbClr val="0070C0"/>
                </a:solidFill>
              </a:rPr>
              <a:t>co-design of hardware and software</a:t>
            </a:r>
            <a:endParaRPr lang="it-IT"/>
          </a:p>
          <a:p>
            <a:pPr marL="0" indent="0">
              <a:buNone/>
            </a:pPr>
            <a:r>
              <a:rPr lang="it-IT" smtClean="0"/>
              <a:t>The design space of complex experiments is too large to be probed in discrete fashion based on expert bias. In addition, until inference extraction is considered at design stage, </a:t>
            </a:r>
            <a:r>
              <a:rPr lang="it-IT" smtClean="0">
                <a:solidFill>
                  <a:srgbClr val="0070C0"/>
                </a:solidFill>
              </a:rPr>
              <a:t>misalignment will result</a:t>
            </a:r>
          </a:p>
          <a:p>
            <a:pPr marL="0" indent="0">
              <a:buNone/>
            </a:pPr>
            <a:r>
              <a:rPr lang="it-IT" smtClean="0">
                <a:sym typeface="Wingdings" panose="05000000000000000000" pitchFamily="2" charset="2"/>
              </a:rPr>
              <a:t> </a:t>
            </a:r>
            <a:r>
              <a:rPr lang="it-IT" smtClean="0"/>
              <a:t>We need to develop methods to do this in continuous fashion with DL, as in high complexity hide wonderful opportunities for improvement!</a:t>
            </a:r>
          </a:p>
          <a:p>
            <a:pPr marL="0" indent="0">
              <a:buNone/>
            </a:pPr>
            <a:endParaRPr lang="it-IT" smtClean="0"/>
          </a:p>
          <a:p>
            <a:pPr marL="0" indent="0">
              <a:buNone/>
            </a:pPr>
            <a:r>
              <a:rPr lang="it-IT" smtClean="0"/>
              <a:t>Two examples: </a:t>
            </a:r>
          </a:p>
          <a:p>
            <a:r>
              <a:rPr lang="it-IT" smtClean="0"/>
              <a:t>MUonE </a:t>
            </a:r>
            <a:r>
              <a:rPr lang="it-IT" smtClean="0">
                <a:sym typeface="Wingdings" panose="05000000000000000000" pitchFamily="2" charset="2"/>
              </a:rPr>
              <a:t> factor of 2 improvement over expert layout </a:t>
            </a:r>
            <a:r>
              <a:rPr lang="it-IT" smtClean="0">
                <a:solidFill>
                  <a:srgbClr val="00B050"/>
                </a:solidFill>
                <a:sym typeface="Wingdings" panose="05000000000000000000" pitchFamily="2" charset="2"/>
              </a:rPr>
              <a:t>[Dorigo20]</a:t>
            </a:r>
            <a:r>
              <a:rPr lang="it-IT" smtClean="0">
                <a:sym typeface="Wingdings" panose="05000000000000000000" pitchFamily="2" charset="2"/>
              </a:rPr>
              <a:t> (see below)</a:t>
            </a:r>
          </a:p>
          <a:p>
            <a:r>
              <a:rPr lang="it-IT" smtClean="0">
                <a:sym typeface="Wingdings" panose="05000000000000000000" pitchFamily="2" charset="2"/>
              </a:rPr>
              <a:t>SHIP  factor of 2 improvement over Bayesian optimized magnet shielding scheme </a:t>
            </a:r>
            <a:r>
              <a:rPr lang="it-IT">
                <a:solidFill>
                  <a:srgbClr val="00B050"/>
                </a:solidFill>
              </a:rPr>
              <a:t>[Shirobokov20] </a:t>
            </a:r>
            <a:endParaRPr lang="it-IT" smtClean="0">
              <a:sym typeface="Wingdings" panose="05000000000000000000" pitchFamily="2" charset="2"/>
            </a:endParaRPr>
          </a:p>
          <a:p>
            <a:pPr marL="0" indent="0">
              <a:buNone/>
            </a:pPr>
            <a:r>
              <a:rPr lang="it-IT" smtClean="0"/>
              <a:t>The above use cases involved rather simple design questions</a:t>
            </a:r>
            <a:endParaRPr lang="it-IT"/>
          </a:p>
        </p:txBody>
      </p:sp>
      <p:sp>
        <p:nvSpPr>
          <p:cNvPr id="4" name="Segnaposto data 3"/>
          <p:cNvSpPr>
            <a:spLocks noGrp="1"/>
          </p:cNvSpPr>
          <p:nvPr>
            <p:ph type="dt" sz="half" idx="10"/>
          </p:nvPr>
        </p:nvSpPr>
        <p:spPr/>
        <p:txBody>
          <a:bodyPr/>
          <a:lstStyle/>
          <a:p>
            <a:r>
              <a:rPr lang="it-IT" smtClean="0"/>
              <a:t>4/27/2023</a:t>
            </a:r>
            <a:endParaRPr lang="en-US"/>
          </a:p>
        </p:txBody>
      </p:sp>
      <p:sp>
        <p:nvSpPr>
          <p:cNvPr id="5" name="Segnaposto piè di pagina 4"/>
          <p:cNvSpPr>
            <a:spLocks noGrp="1"/>
          </p:cNvSpPr>
          <p:nvPr>
            <p:ph type="ftr" sz="quarter" idx="11"/>
          </p:nvPr>
        </p:nvSpPr>
        <p:spPr/>
        <p:txBody>
          <a:bodyPr/>
          <a:lstStyle/>
          <a:p>
            <a:r>
              <a:rPr lang="en-US" smtClean="0"/>
              <a:t>T. Dorigo, Dealing with Nuisance Parameters in HEP Analysis</a:t>
            </a:r>
            <a:endParaRPr lang="en-US"/>
          </a:p>
        </p:txBody>
      </p:sp>
      <p:sp>
        <p:nvSpPr>
          <p:cNvPr id="8" name="CasellaDiTesto 7"/>
          <p:cNvSpPr txBox="1"/>
          <p:nvPr/>
        </p:nvSpPr>
        <p:spPr>
          <a:xfrm>
            <a:off x="10207674" y="5380672"/>
            <a:ext cx="1984326" cy="1477328"/>
          </a:xfrm>
          <a:prstGeom prst="rect">
            <a:avLst/>
          </a:prstGeom>
          <a:noFill/>
        </p:spPr>
        <p:txBody>
          <a:bodyPr wrap="none" rtlCol="0">
            <a:spAutoFit/>
          </a:bodyPr>
          <a:lstStyle/>
          <a:p>
            <a:r>
              <a:rPr lang="it-IT" smtClean="0">
                <a:solidFill>
                  <a:srgbClr val="0070C0"/>
                </a:solidFill>
              </a:rPr>
              <a:t>NB for statisticians:</a:t>
            </a:r>
          </a:p>
          <a:p>
            <a:r>
              <a:rPr lang="it-IT" smtClean="0">
                <a:solidFill>
                  <a:srgbClr val="0070C0"/>
                </a:solidFill>
              </a:rPr>
              <a:t>a factor of 2 in </a:t>
            </a:r>
          </a:p>
          <a:p>
            <a:r>
              <a:rPr lang="it-IT" smtClean="0">
                <a:solidFill>
                  <a:srgbClr val="0070C0"/>
                </a:solidFill>
              </a:rPr>
              <a:t>the relevant figure</a:t>
            </a:r>
          </a:p>
          <a:p>
            <a:r>
              <a:rPr lang="it-IT" smtClean="0">
                <a:solidFill>
                  <a:srgbClr val="0070C0"/>
                </a:solidFill>
              </a:rPr>
              <a:t>of merit in HEP is</a:t>
            </a:r>
          </a:p>
          <a:p>
            <a:r>
              <a:rPr lang="it-IT" b="1" smtClean="0">
                <a:solidFill>
                  <a:srgbClr val="0070C0"/>
                </a:solidFill>
              </a:rPr>
              <a:t>HUGE</a:t>
            </a:r>
            <a:endParaRPr lang="it-IT" b="1">
              <a:solidFill>
                <a:srgbClr val="0070C0"/>
              </a:solidFill>
            </a:endParaRPr>
          </a:p>
        </p:txBody>
      </p:sp>
    </p:spTree>
    <p:extLst>
      <p:ext uri="{BB962C8B-B14F-4D97-AF65-F5344CB8AC3E}">
        <p14:creationId xmlns:p14="http://schemas.microsoft.com/office/powerpoint/2010/main" val="137419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68772"/>
            <a:ext cx="9144000" cy="2387600"/>
          </a:xfrm>
        </p:spPr>
        <p:txBody>
          <a:bodyPr>
            <a:normAutofit fontScale="90000"/>
          </a:bodyPr>
          <a:lstStyle/>
          <a:p>
            <a:r>
              <a:rPr lang="en-US" b="1" smtClean="0">
                <a:solidFill>
                  <a:srgbClr val="C00000"/>
                </a:solidFill>
                <a:latin typeface="+mn-lt"/>
              </a:rPr>
              <a:t>The Next Paradigm Shift:</a:t>
            </a:r>
            <a:br>
              <a:rPr lang="en-US" b="1" smtClean="0">
                <a:solidFill>
                  <a:srgbClr val="C00000"/>
                </a:solidFill>
                <a:latin typeface="+mn-lt"/>
              </a:rPr>
            </a:br>
            <a:r>
              <a:rPr lang="en-US" b="1" smtClean="0">
                <a:solidFill>
                  <a:srgbClr val="C00000"/>
                </a:solidFill>
                <a:latin typeface="+mn-lt"/>
              </a:rPr>
              <a:t>End-To-End Optimization and </a:t>
            </a:r>
            <a:r>
              <a:rPr lang="en-US" b="1" smtClean="0">
                <a:solidFill>
                  <a:srgbClr val="C00000"/>
                </a:solidFill>
                <a:latin typeface="+mn-lt"/>
              </a:rPr>
              <a:t>co-design</a:t>
            </a:r>
            <a:endParaRPr lang="en-US" b="1" dirty="0">
              <a:solidFill>
                <a:srgbClr val="C00000"/>
              </a:solidFill>
              <a:latin typeface="+mn-lt"/>
            </a:endParaRPr>
          </a:p>
        </p:txBody>
      </p:sp>
      <p:sp>
        <p:nvSpPr>
          <p:cNvPr id="3" name="Subtitle 2"/>
          <p:cNvSpPr>
            <a:spLocks noGrp="1"/>
          </p:cNvSpPr>
          <p:nvPr>
            <p:ph type="subTitle" idx="1"/>
          </p:nvPr>
        </p:nvSpPr>
        <p:spPr>
          <a:xfrm>
            <a:off x="1524000" y="4921955"/>
            <a:ext cx="9144000" cy="1655762"/>
          </a:xfrm>
        </p:spPr>
        <p:txBody>
          <a:bodyPr/>
          <a:lstStyle/>
          <a:p>
            <a:r>
              <a:rPr lang="en-US" b="1" dirty="0" err="1" smtClean="0">
                <a:solidFill>
                  <a:srgbClr val="0070C0"/>
                </a:solidFill>
              </a:rPr>
              <a:t>Tommaso</a:t>
            </a:r>
            <a:r>
              <a:rPr lang="en-US" b="1" dirty="0" smtClean="0">
                <a:solidFill>
                  <a:srgbClr val="0070C0"/>
                </a:solidFill>
              </a:rPr>
              <a:t> Dorigo</a:t>
            </a:r>
          </a:p>
          <a:p>
            <a:r>
              <a:rPr lang="en-US" dirty="0" smtClean="0">
                <a:solidFill>
                  <a:srgbClr val="0070C0"/>
                </a:solidFill>
              </a:rPr>
              <a:t>INFN</a:t>
            </a:r>
            <a:r>
              <a:rPr lang="en-US" smtClean="0">
                <a:solidFill>
                  <a:srgbClr val="0070C0"/>
                </a:solidFill>
              </a:rPr>
              <a:t>, Padova</a:t>
            </a:r>
            <a:endParaRPr lang="en-US" dirty="0" smtClean="0">
              <a:solidFill>
                <a:srgbClr val="0070C0"/>
              </a:solidFill>
            </a:endParaRPr>
          </a:p>
        </p:txBody>
      </p:sp>
      <p:sp>
        <p:nvSpPr>
          <p:cNvPr id="4" name="TextBox 3"/>
          <p:cNvSpPr txBox="1"/>
          <p:nvPr/>
        </p:nvSpPr>
        <p:spPr>
          <a:xfrm>
            <a:off x="7917366" y="211873"/>
            <a:ext cx="3691267" cy="369332"/>
          </a:xfrm>
          <a:prstGeom prst="rect">
            <a:avLst/>
          </a:prstGeom>
          <a:noFill/>
        </p:spPr>
        <p:txBody>
          <a:bodyPr wrap="none" rtlCol="0">
            <a:spAutoFit/>
          </a:bodyPr>
          <a:lstStyle/>
          <a:p>
            <a:r>
              <a:rPr lang="it-IT" smtClean="0">
                <a:solidFill>
                  <a:srgbClr val="0070C0"/>
                </a:solidFill>
              </a:rPr>
              <a:t>BIRS Workshop, </a:t>
            </a:r>
            <a:r>
              <a:rPr lang="it-IT" smtClean="0">
                <a:solidFill>
                  <a:srgbClr val="0070C0"/>
                </a:solidFill>
              </a:rPr>
              <a:t>Banff - </a:t>
            </a:r>
            <a:r>
              <a:rPr lang="it-IT" smtClean="0">
                <a:solidFill>
                  <a:srgbClr val="0070C0"/>
                </a:solidFill>
              </a:rPr>
              <a:t>April </a:t>
            </a:r>
            <a:r>
              <a:rPr lang="it-IT" smtClean="0">
                <a:solidFill>
                  <a:srgbClr val="0070C0"/>
                </a:solidFill>
              </a:rPr>
              <a:t>27, </a:t>
            </a:r>
            <a:r>
              <a:rPr lang="it-IT" smtClean="0">
                <a:solidFill>
                  <a:srgbClr val="0070C0"/>
                </a:solidFill>
              </a:rPr>
              <a:t>2023</a:t>
            </a:r>
            <a:endParaRPr lang="en-US" dirty="0">
              <a:solidFill>
                <a:srgbClr val="0070C0"/>
              </a:solidFill>
            </a:endParaRPr>
          </a:p>
        </p:txBody>
      </p:sp>
      <p:sp>
        <p:nvSpPr>
          <p:cNvPr id="5" name="Segnaposto data 6"/>
          <p:cNvSpPr>
            <a:spLocks noGrp="1"/>
          </p:cNvSpPr>
          <p:nvPr>
            <p:ph type="dt" sz="half" idx="10"/>
          </p:nvPr>
        </p:nvSpPr>
        <p:spPr>
          <a:xfrm>
            <a:off x="838200" y="6356350"/>
            <a:ext cx="2743200" cy="365125"/>
          </a:xfrm>
        </p:spPr>
        <p:txBody>
          <a:bodyPr/>
          <a:lstStyle/>
          <a:p>
            <a:r>
              <a:rPr lang="it-IT" smtClean="0"/>
              <a:t>4/27/2023</a:t>
            </a:r>
            <a:endParaRPr lang="en-US"/>
          </a:p>
        </p:txBody>
      </p:sp>
      <p:sp>
        <p:nvSpPr>
          <p:cNvPr id="6" name="Segnaposto data 6"/>
          <p:cNvSpPr txBox="1">
            <a:spLocks/>
          </p:cNvSpPr>
          <p:nvPr/>
        </p:nvSpPr>
        <p:spPr>
          <a:xfrm>
            <a:off x="990600" y="65087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mtClean="0"/>
              <a:t>4/27/2023</a:t>
            </a:r>
            <a:endParaRPr lang="en-US"/>
          </a:p>
        </p:txBody>
      </p:sp>
    </p:spTree>
    <p:extLst>
      <p:ext uri="{BB962C8B-B14F-4D97-AF65-F5344CB8AC3E}">
        <p14:creationId xmlns:p14="http://schemas.microsoft.com/office/powerpoint/2010/main" val="7025883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0926" y="139950"/>
            <a:ext cx="11035104" cy="1325563"/>
          </a:xfrm>
        </p:spPr>
        <p:txBody>
          <a:bodyPr/>
          <a:lstStyle/>
          <a:p>
            <a:r>
              <a:rPr lang="it-IT" b="1" smtClean="0"/>
              <a:t>One Example of Geometry </a:t>
            </a:r>
            <a:r>
              <a:rPr lang="it-IT" b="1"/>
              <a:t>O</a:t>
            </a:r>
            <a:r>
              <a:rPr lang="it-IT" b="1" smtClean="0"/>
              <a:t>ptimization: MUonE</a:t>
            </a:r>
            <a:endParaRPr lang="it-IT" b="1"/>
          </a:p>
        </p:txBody>
      </p:sp>
      <p:sp>
        <p:nvSpPr>
          <p:cNvPr id="3" name="Segnaposto contenuto 2"/>
          <p:cNvSpPr>
            <a:spLocks noGrp="1"/>
          </p:cNvSpPr>
          <p:nvPr>
            <p:ph idx="1"/>
          </p:nvPr>
        </p:nvSpPr>
        <p:spPr>
          <a:xfrm>
            <a:off x="450925" y="1567211"/>
            <a:ext cx="7908394" cy="2308104"/>
          </a:xfrm>
        </p:spPr>
        <p:txBody>
          <a:bodyPr>
            <a:normAutofit fontScale="85000" lnSpcReduction="10000"/>
          </a:bodyPr>
          <a:lstStyle/>
          <a:p>
            <a:pPr marL="0" indent="0">
              <a:buNone/>
            </a:pPr>
            <a:r>
              <a:rPr lang="en-US" smtClean="0"/>
              <a:t>MUonE</a:t>
            </a:r>
            <a:r>
              <a:rPr lang="en-US" smtClean="0">
                <a:solidFill>
                  <a:srgbClr val="00B050"/>
                </a:solidFill>
              </a:rPr>
              <a:t> </a:t>
            </a:r>
            <a:r>
              <a:rPr lang="en-US"/>
              <a:t>aims to determine with high precision the </a:t>
            </a:r>
            <a:r>
              <a:rPr lang="en-US" smtClean="0">
                <a:solidFill>
                  <a:srgbClr val="0070C0"/>
                </a:solidFill>
              </a:rPr>
              <a:t>probability of elastic muon-electron scattering</a:t>
            </a:r>
            <a:r>
              <a:rPr lang="en-US" smtClean="0"/>
              <a:t>, as this number may reduce </a:t>
            </a:r>
            <a:r>
              <a:rPr lang="en-US"/>
              <a:t>the </a:t>
            </a:r>
            <a:r>
              <a:rPr lang="en-US" smtClean="0"/>
              <a:t>theory systematics </a:t>
            </a:r>
            <a:r>
              <a:rPr lang="en-US"/>
              <a:t>of the </a:t>
            </a:r>
            <a:r>
              <a:rPr lang="en-US">
                <a:solidFill>
                  <a:srgbClr val="C00000"/>
                </a:solidFill>
              </a:rPr>
              <a:t>g-2 muon </a:t>
            </a:r>
            <a:r>
              <a:rPr lang="en-US" smtClean="0">
                <a:solidFill>
                  <a:srgbClr val="C00000"/>
                </a:solidFill>
              </a:rPr>
              <a:t>anomaly</a:t>
            </a:r>
          </a:p>
          <a:p>
            <a:pPr marL="0" indent="0">
              <a:buNone/>
            </a:pPr>
            <a:endParaRPr lang="en-US" smtClean="0"/>
          </a:p>
          <a:p>
            <a:pPr marL="0" indent="0">
              <a:buNone/>
            </a:pPr>
            <a:r>
              <a:rPr lang="en-US" smtClean="0"/>
              <a:t>The experiment must be sensitive to the rate of interactions as a function of momentum transfer, with </a:t>
            </a:r>
            <a:r>
              <a:rPr lang="en-US" smtClean="0">
                <a:solidFill>
                  <a:srgbClr val="C00000"/>
                </a:solidFill>
              </a:rPr>
              <a:t>10</a:t>
            </a:r>
            <a:r>
              <a:rPr lang="en-US" baseline="30000" smtClean="0">
                <a:solidFill>
                  <a:srgbClr val="C00000"/>
                </a:solidFill>
              </a:rPr>
              <a:t>-4</a:t>
            </a:r>
            <a:r>
              <a:rPr lang="en-US" smtClean="0">
                <a:solidFill>
                  <a:srgbClr val="C00000"/>
                </a:solidFill>
              </a:rPr>
              <a:t> precision</a:t>
            </a:r>
            <a:endParaRPr lang="it-IT">
              <a:solidFill>
                <a:srgbClr val="C00000"/>
              </a:solidFill>
            </a:endParaRPr>
          </a:p>
        </p:txBody>
      </p:sp>
      <p:pic>
        <p:nvPicPr>
          <p:cNvPr id="2050" name="Picture 2" descr="https://www.science20.com/files/images/g-2comp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380" y="1118210"/>
            <a:ext cx="3746620" cy="2720226"/>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3"/>
          <a:stretch>
            <a:fillRect/>
          </a:stretch>
        </p:blipFill>
        <p:spPr>
          <a:xfrm>
            <a:off x="778598" y="4248656"/>
            <a:ext cx="6979406" cy="1939798"/>
          </a:xfrm>
          <a:prstGeom prst="rect">
            <a:avLst/>
          </a:prstGeom>
        </p:spPr>
      </p:pic>
      <p:pic>
        <p:nvPicPr>
          <p:cNvPr id="10" name="Immagine 9"/>
          <p:cNvPicPr>
            <a:picLocks noChangeAspect="1"/>
          </p:cNvPicPr>
          <p:nvPr/>
        </p:nvPicPr>
        <p:blipFill>
          <a:blip r:embed="rId4"/>
          <a:stretch>
            <a:fillRect/>
          </a:stretch>
        </p:blipFill>
        <p:spPr>
          <a:xfrm>
            <a:off x="9739323" y="4831234"/>
            <a:ext cx="2261975" cy="1926212"/>
          </a:xfrm>
          <a:prstGeom prst="rect">
            <a:avLst/>
          </a:prstGeom>
        </p:spPr>
      </p:pic>
      <p:sp>
        <p:nvSpPr>
          <p:cNvPr id="12" name="CasellaDiTesto 11"/>
          <p:cNvSpPr txBox="1"/>
          <p:nvPr/>
        </p:nvSpPr>
        <p:spPr>
          <a:xfrm>
            <a:off x="531017" y="6362911"/>
            <a:ext cx="5584691" cy="584775"/>
          </a:xfrm>
          <a:prstGeom prst="rect">
            <a:avLst/>
          </a:prstGeom>
          <a:noFill/>
        </p:spPr>
        <p:txBody>
          <a:bodyPr wrap="square" rtlCol="0">
            <a:spAutoFit/>
          </a:bodyPr>
          <a:lstStyle/>
          <a:p>
            <a:r>
              <a:rPr lang="it-IT" sz="1600" b="1" i="1" smtClean="0"/>
              <a:t>Above</a:t>
            </a:r>
            <a:r>
              <a:rPr lang="it-IT" sz="1600" i="1" smtClean="0"/>
              <a:t>: layout of one of 40 1m-long MUonE stations		</a:t>
            </a:r>
            <a:r>
              <a:rPr lang="it-IT" sz="1600" smtClean="0"/>
              <a:t>	</a:t>
            </a:r>
            <a:endParaRPr lang="it-IT" sz="1600"/>
          </a:p>
        </p:txBody>
      </p:sp>
      <p:sp>
        <p:nvSpPr>
          <p:cNvPr id="17" name="Freccia bidirezionale orizzontale 16"/>
          <p:cNvSpPr/>
          <p:nvPr/>
        </p:nvSpPr>
        <p:spPr>
          <a:xfrm>
            <a:off x="8803177" y="1873281"/>
            <a:ext cx="675287" cy="13008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p:cNvSpPr txBox="1"/>
          <p:nvPr/>
        </p:nvSpPr>
        <p:spPr>
          <a:xfrm>
            <a:off x="8629992" y="3736621"/>
            <a:ext cx="3581400" cy="1077218"/>
          </a:xfrm>
          <a:prstGeom prst="rect">
            <a:avLst/>
          </a:prstGeom>
          <a:noFill/>
        </p:spPr>
        <p:txBody>
          <a:bodyPr wrap="square" rtlCol="0">
            <a:spAutoFit/>
          </a:bodyPr>
          <a:lstStyle/>
          <a:p>
            <a:r>
              <a:rPr lang="it-IT" sz="1600" b="1" i="1" smtClean="0"/>
              <a:t>Above</a:t>
            </a:r>
            <a:r>
              <a:rPr lang="it-IT" sz="1600" i="1" smtClean="0"/>
              <a:t>: a long-standing anomaly in the Standard Model, the muon g-2 value </a:t>
            </a:r>
          </a:p>
          <a:p>
            <a:r>
              <a:rPr lang="it-IT" sz="1600" b="1" i="1" smtClean="0"/>
              <a:t>Below:</a:t>
            </a:r>
            <a:r>
              <a:rPr lang="it-IT" sz="1600" i="1" smtClean="0"/>
              <a:t> a muon-photon interaction, with a hadronic quantum loop</a:t>
            </a:r>
            <a:endParaRPr lang="it-IT" sz="1600" i="1"/>
          </a:p>
        </p:txBody>
      </p:sp>
      <p:cxnSp>
        <p:nvCxnSpPr>
          <p:cNvPr id="7" name="Connettore 2 6"/>
          <p:cNvCxnSpPr/>
          <p:nvPr/>
        </p:nvCxnSpPr>
        <p:spPr>
          <a:xfrm flipV="1">
            <a:off x="7572895" y="1979279"/>
            <a:ext cx="1155469" cy="3482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Freccia a destra 15"/>
          <p:cNvSpPr/>
          <p:nvPr/>
        </p:nvSpPr>
        <p:spPr>
          <a:xfrm>
            <a:off x="93313" y="4634547"/>
            <a:ext cx="875408" cy="6021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Beam</a:t>
            </a:r>
            <a:endParaRPr lang="it-IT"/>
          </a:p>
        </p:txBody>
      </p:sp>
      <p:sp>
        <p:nvSpPr>
          <p:cNvPr id="5" name="Segnaposto numero diapositiva 4"/>
          <p:cNvSpPr>
            <a:spLocks noGrp="1"/>
          </p:cNvSpPr>
          <p:nvPr>
            <p:ph type="sldNum" sz="quarter" idx="12"/>
          </p:nvPr>
        </p:nvSpPr>
        <p:spPr/>
        <p:txBody>
          <a:bodyPr/>
          <a:lstStyle/>
          <a:p>
            <a:fld id="{C6657B89-A023-4184-86DD-540BD0318D04}" type="slidenum">
              <a:rPr lang="en-US" smtClean="0"/>
              <a:t>20</a:t>
            </a:fld>
            <a:endParaRPr lang="en-US"/>
          </a:p>
        </p:txBody>
      </p:sp>
    </p:spTree>
    <p:extLst>
      <p:ext uri="{BB962C8B-B14F-4D97-AF65-F5344CB8AC3E}">
        <p14:creationId xmlns:p14="http://schemas.microsoft.com/office/powerpoint/2010/main" val="22886079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701" y="218641"/>
            <a:ext cx="10515600" cy="1325563"/>
          </a:xfrm>
        </p:spPr>
        <p:txBody>
          <a:bodyPr/>
          <a:lstStyle/>
          <a:p>
            <a:r>
              <a:rPr lang="en-US" b="1" err="1" smtClean="0"/>
              <a:t>MUonE</a:t>
            </a:r>
            <a:r>
              <a:rPr lang="en-US" b="1" smtClean="0"/>
              <a:t> Optimization</a:t>
            </a:r>
            <a:endParaRPr lang="en-US" b="1" dirty="0"/>
          </a:p>
        </p:txBody>
      </p:sp>
      <p:pic>
        <p:nvPicPr>
          <p:cNvPr id="4" name="Picture 3"/>
          <p:cNvPicPr>
            <a:picLocks noChangeAspect="1"/>
          </p:cNvPicPr>
          <p:nvPr/>
        </p:nvPicPr>
        <p:blipFill>
          <a:blip r:embed="rId2"/>
          <a:stretch>
            <a:fillRect/>
          </a:stretch>
        </p:blipFill>
        <p:spPr>
          <a:xfrm>
            <a:off x="6348421" y="501431"/>
            <a:ext cx="5771535" cy="6015747"/>
          </a:xfrm>
          <a:prstGeom prst="rect">
            <a:avLst/>
          </a:prstGeom>
        </p:spPr>
      </p:pic>
      <p:sp>
        <p:nvSpPr>
          <p:cNvPr id="8" name="Content Placeholder 2"/>
          <p:cNvSpPr txBox="1">
            <a:spLocks/>
          </p:cNvSpPr>
          <p:nvPr/>
        </p:nvSpPr>
        <p:spPr>
          <a:xfrm>
            <a:off x="420921" y="1962299"/>
            <a:ext cx="5173481" cy="419828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smtClean="0"/>
              <a:t>To study alternative layouts, I wrote a simulation of muon scatterings and event reconstruction, then </a:t>
            </a:r>
            <a:r>
              <a:rPr lang="en-US" sz="2600" smtClean="0">
                <a:solidFill>
                  <a:srgbClr val="0070C0"/>
                </a:solidFill>
              </a:rPr>
              <a:t>optimized the geometry of the apparatus</a:t>
            </a:r>
            <a:r>
              <a:rPr lang="en-US" sz="2600" smtClean="0"/>
              <a:t> accounting for every part of the problem affecting the </a:t>
            </a:r>
            <a:r>
              <a:rPr lang="en-US" sz="2600" smtClean="0">
                <a:solidFill>
                  <a:srgbClr val="C00000"/>
                </a:solidFill>
              </a:rPr>
              <a:t>precision of the inference </a:t>
            </a:r>
          </a:p>
          <a:p>
            <a:pPr marL="0" indent="0">
              <a:buFont typeface="Arial" panose="020B0604020202020204" pitchFamily="34" charset="0"/>
              <a:buNone/>
            </a:pPr>
            <a:endParaRPr lang="en-US" sz="2600" smtClean="0"/>
          </a:p>
          <a:p>
            <a:pPr marL="0" indent="0">
              <a:buFont typeface="Arial" panose="020B0604020202020204" pitchFamily="34" charset="0"/>
              <a:buNone/>
            </a:pPr>
            <a:r>
              <a:rPr lang="en-US" sz="2600" smtClean="0"/>
              <a:t>This identified a layout different from the one chosen by detector experts, with </a:t>
            </a:r>
            <a:r>
              <a:rPr lang="en-US" sz="2600" b="1" smtClean="0"/>
              <a:t>a factor of 2 improvement in the relevant metric </a:t>
            </a:r>
            <a:r>
              <a:rPr lang="en-US" sz="2600" smtClean="0">
                <a:solidFill>
                  <a:srgbClr val="C00000"/>
                </a:solidFill>
              </a:rPr>
              <a:t>without increase in detector cost</a:t>
            </a:r>
          </a:p>
          <a:p>
            <a:pPr marL="0" indent="0">
              <a:buFont typeface="Arial" panose="020B0604020202020204" pitchFamily="34" charset="0"/>
              <a:buNone/>
            </a:pPr>
            <a:endParaRPr lang="en-US" sz="2600" smtClean="0">
              <a:solidFill>
                <a:srgbClr val="C00000"/>
              </a:solidFill>
            </a:endParaRPr>
          </a:p>
          <a:p>
            <a:pPr marL="0" indent="0">
              <a:buFont typeface="Arial" panose="020B0604020202020204" pitchFamily="34" charset="0"/>
              <a:buNone/>
            </a:pPr>
            <a:r>
              <a:rPr lang="en-US" sz="2600" smtClean="0"/>
              <a:t>After some digestive trouble, MUonE adopted most of my proposed improvements</a:t>
            </a:r>
          </a:p>
          <a:p>
            <a:endParaRPr lang="en-US" dirty="0"/>
          </a:p>
        </p:txBody>
      </p:sp>
    </p:spTree>
    <p:extLst>
      <p:ext uri="{BB962C8B-B14F-4D97-AF65-F5344CB8AC3E}">
        <p14:creationId xmlns:p14="http://schemas.microsoft.com/office/powerpoint/2010/main" val="326107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701" y="218641"/>
            <a:ext cx="10515600" cy="1325563"/>
          </a:xfrm>
        </p:spPr>
        <p:txBody>
          <a:bodyPr/>
          <a:lstStyle/>
          <a:p>
            <a:r>
              <a:rPr lang="en-US" b="1" err="1" smtClean="0"/>
              <a:t>MUonE</a:t>
            </a:r>
            <a:r>
              <a:rPr lang="en-US" b="1" smtClean="0"/>
              <a:t> Optimization</a:t>
            </a:r>
            <a:endParaRPr lang="en-US" b="1" dirty="0"/>
          </a:p>
        </p:txBody>
      </p:sp>
      <p:sp>
        <p:nvSpPr>
          <p:cNvPr id="14" name="CasellaDiTesto 13"/>
          <p:cNvSpPr txBox="1"/>
          <p:nvPr/>
        </p:nvSpPr>
        <p:spPr>
          <a:xfrm>
            <a:off x="5850659" y="5514256"/>
            <a:ext cx="6341341" cy="646331"/>
          </a:xfrm>
          <a:prstGeom prst="rect">
            <a:avLst/>
          </a:prstGeom>
          <a:noFill/>
        </p:spPr>
        <p:txBody>
          <a:bodyPr wrap="square" rtlCol="0">
            <a:spAutoFit/>
          </a:bodyPr>
          <a:lstStyle/>
          <a:p>
            <a:r>
              <a:rPr lang="it-IT" b="1" i="1" dirty="0" err="1" smtClean="0"/>
              <a:t>Above</a:t>
            </a:r>
            <a:r>
              <a:rPr lang="it-IT" i="1" dirty="0" smtClean="0"/>
              <a:t>: relative </a:t>
            </a:r>
            <a:r>
              <a:rPr lang="it-IT" i="1" dirty="0" err="1" smtClean="0"/>
              <a:t>resolution</a:t>
            </a:r>
            <a:r>
              <a:rPr lang="it-IT" i="1" dirty="0" smtClean="0"/>
              <a:t> in </a:t>
            </a:r>
            <a:r>
              <a:rPr lang="it-IT" i="1" dirty="0" err="1" smtClean="0"/>
              <a:t>event</a:t>
            </a:r>
            <a:r>
              <a:rPr lang="it-IT" i="1" dirty="0" smtClean="0"/>
              <a:t> </a:t>
            </a:r>
            <a:r>
              <a:rPr lang="it-IT" i="1" smtClean="0"/>
              <a:t>q</a:t>
            </a:r>
            <a:r>
              <a:rPr lang="it-IT" i="1" baseline="30000" smtClean="0"/>
              <a:t>2</a:t>
            </a:r>
            <a:r>
              <a:rPr lang="it-IT" i="1" smtClean="0"/>
              <a:t> for </a:t>
            </a:r>
            <a:r>
              <a:rPr lang="it-IT" i="1" dirty="0" err="1" smtClean="0"/>
              <a:t>different</a:t>
            </a:r>
            <a:r>
              <a:rPr lang="it-IT" i="1" dirty="0" smtClean="0"/>
              <a:t> </a:t>
            </a:r>
            <a:r>
              <a:rPr lang="it-IT" i="1" err="1" smtClean="0"/>
              <a:t>configurations</a:t>
            </a:r>
            <a:r>
              <a:rPr lang="it-IT" i="1"/>
              <a:t> </a:t>
            </a:r>
            <a:r>
              <a:rPr lang="it-IT" i="1" smtClean="0"/>
              <a:t>(</a:t>
            </a:r>
            <a:r>
              <a:rPr lang="it-IT" i="1" dirty="0" smtClean="0"/>
              <a:t>the </a:t>
            </a:r>
            <a:r>
              <a:rPr lang="it-IT" i="1" dirty="0" err="1" smtClean="0"/>
              <a:t>higher</a:t>
            </a:r>
            <a:r>
              <a:rPr lang="it-IT" i="1" dirty="0" smtClean="0"/>
              <a:t>, </a:t>
            </a:r>
            <a:r>
              <a:rPr lang="it-IT" i="1" dirty="0" err="1" smtClean="0"/>
              <a:t>black</a:t>
            </a:r>
            <a:r>
              <a:rPr lang="it-IT" i="1" dirty="0" smtClean="0"/>
              <a:t> line </a:t>
            </a:r>
            <a:r>
              <a:rPr lang="it-IT" i="1" dirty="0" err="1" smtClean="0"/>
              <a:t>is</a:t>
            </a:r>
            <a:r>
              <a:rPr lang="it-IT" i="1" dirty="0" smtClean="0"/>
              <a:t> the </a:t>
            </a:r>
            <a:r>
              <a:rPr lang="it-IT" i="1" dirty="0" err="1" smtClean="0"/>
              <a:t>original</a:t>
            </a:r>
            <a:r>
              <a:rPr lang="it-IT" i="1" dirty="0" smtClean="0"/>
              <a:t> </a:t>
            </a:r>
            <a:r>
              <a:rPr lang="it-IT" i="1" dirty="0" err="1" smtClean="0"/>
              <a:t>proposal</a:t>
            </a:r>
            <a:r>
              <a:rPr lang="it-IT" i="1" dirty="0" smtClean="0"/>
              <a:t> by the </a:t>
            </a:r>
            <a:r>
              <a:rPr lang="it-IT" i="1" dirty="0" err="1" smtClean="0"/>
              <a:t>MUonE</a:t>
            </a:r>
            <a:r>
              <a:rPr lang="it-IT" i="1" dirty="0" smtClean="0"/>
              <a:t> </a:t>
            </a:r>
            <a:r>
              <a:rPr lang="it-IT" i="1" dirty="0" err="1" smtClean="0"/>
              <a:t>coll</a:t>
            </a:r>
            <a:r>
              <a:rPr lang="it-IT" i="1" dirty="0" smtClean="0"/>
              <a:t>.)</a:t>
            </a:r>
            <a:endParaRPr lang="it-IT" i="1"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4402" y="933146"/>
            <a:ext cx="6597598" cy="4385347"/>
          </a:xfrm>
          <a:prstGeom prst="rect">
            <a:avLst/>
          </a:prstGeom>
        </p:spPr>
      </p:pic>
      <p:grpSp>
        <p:nvGrpSpPr>
          <p:cNvPr id="10" name="Gruppo 9"/>
          <p:cNvGrpSpPr/>
          <p:nvPr/>
        </p:nvGrpSpPr>
        <p:grpSpPr>
          <a:xfrm>
            <a:off x="6625169" y="1287816"/>
            <a:ext cx="3805740" cy="930872"/>
            <a:chOff x="6642754" y="230261"/>
            <a:chExt cx="3805740" cy="930872"/>
          </a:xfrm>
        </p:grpSpPr>
        <p:sp>
          <p:nvSpPr>
            <p:cNvPr id="5" name="CasellaDiTesto 4"/>
            <p:cNvSpPr txBox="1"/>
            <p:nvPr/>
          </p:nvSpPr>
          <p:spPr>
            <a:xfrm>
              <a:off x="7380338" y="237803"/>
              <a:ext cx="2677838" cy="923330"/>
            </a:xfrm>
            <a:prstGeom prst="rect">
              <a:avLst/>
            </a:prstGeom>
            <a:noFill/>
          </p:spPr>
          <p:txBody>
            <a:bodyPr wrap="square" rtlCol="0">
              <a:spAutoFit/>
            </a:bodyPr>
            <a:lstStyle/>
            <a:p>
              <a:r>
                <a:rPr lang="it-IT" smtClean="0">
                  <a:solidFill>
                    <a:srgbClr val="C00000"/>
                  </a:solidFill>
                </a:rPr>
                <a:t>Relevant figure of merit: relative resolution on momentum transfer q</a:t>
              </a:r>
              <a:r>
                <a:rPr lang="it-IT" baseline="30000" smtClean="0">
                  <a:solidFill>
                    <a:srgbClr val="C00000"/>
                  </a:solidFill>
                </a:rPr>
                <a:t>2</a:t>
              </a:r>
              <a:endParaRPr lang="it-IT" baseline="30000">
                <a:solidFill>
                  <a:srgbClr val="C00000"/>
                </a:solidFill>
              </a:endParaRPr>
            </a:p>
          </p:txBody>
        </p:sp>
        <p:cxnSp>
          <p:nvCxnSpPr>
            <p:cNvPr id="7" name="Connettore 2 6"/>
            <p:cNvCxnSpPr/>
            <p:nvPr/>
          </p:nvCxnSpPr>
          <p:spPr>
            <a:xfrm flipH="1">
              <a:off x="6642754" y="691926"/>
              <a:ext cx="73758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6" name="Rettangolo 15"/>
            <p:cNvSpPr/>
            <p:nvPr/>
          </p:nvSpPr>
          <p:spPr>
            <a:xfrm>
              <a:off x="7380338" y="230261"/>
              <a:ext cx="2498729" cy="92333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7" name="Connettore 2 16"/>
            <p:cNvCxnSpPr/>
            <p:nvPr/>
          </p:nvCxnSpPr>
          <p:spPr>
            <a:xfrm>
              <a:off x="9883956" y="699468"/>
              <a:ext cx="564538"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8" name="Segnaposto numero diapositiva 7"/>
          <p:cNvSpPr>
            <a:spLocks noGrp="1"/>
          </p:cNvSpPr>
          <p:nvPr>
            <p:ph type="sldNum" sz="quarter" idx="12"/>
          </p:nvPr>
        </p:nvSpPr>
        <p:spPr/>
        <p:txBody>
          <a:bodyPr/>
          <a:lstStyle/>
          <a:p>
            <a:fld id="{C6657B89-A023-4184-86DD-540BD0318D04}" type="slidenum">
              <a:rPr lang="en-US" smtClean="0"/>
              <a:t>22</a:t>
            </a:fld>
            <a:endParaRPr lang="en-US"/>
          </a:p>
        </p:txBody>
      </p:sp>
      <p:sp>
        <p:nvSpPr>
          <p:cNvPr id="18" name="Content Placeholder 2"/>
          <p:cNvSpPr>
            <a:spLocks noGrp="1"/>
          </p:cNvSpPr>
          <p:nvPr>
            <p:ph idx="1"/>
          </p:nvPr>
        </p:nvSpPr>
        <p:spPr>
          <a:xfrm>
            <a:off x="420921" y="1962299"/>
            <a:ext cx="5173481" cy="4198288"/>
          </a:xfrm>
        </p:spPr>
        <p:txBody>
          <a:bodyPr>
            <a:normAutofit fontScale="85000" lnSpcReduction="20000"/>
          </a:bodyPr>
          <a:lstStyle/>
          <a:p>
            <a:pPr marL="0" indent="0">
              <a:buNone/>
            </a:pPr>
            <a:r>
              <a:rPr lang="en-US" sz="2600" smtClean="0"/>
              <a:t>To study alternative layouts, I wrote a simulation of muon scatterings and event reconstruction, then </a:t>
            </a:r>
            <a:r>
              <a:rPr lang="en-US" sz="2600" smtClean="0">
                <a:solidFill>
                  <a:srgbClr val="0070C0"/>
                </a:solidFill>
              </a:rPr>
              <a:t>optimized the geometry of the apparatus</a:t>
            </a:r>
            <a:r>
              <a:rPr lang="en-US" sz="2600"/>
              <a:t> </a:t>
            </a:r>
            <a:r>
              <a:rPr lang="en-US" sz="2600" smtClean="0"/>
              <a:t>accounting for every part of the problem affecting the </a:t>
            </a:r>
            <a:r>
              <a:rPr lang="en-US" sz="2600" smtClean="0">
                <a:solidFill>
                  <a:srgbClr val="C00000"/>
                </a:solidFill>
              </a:rPr>
              <a:t>precision of the inference </a:t>
            </a:r>
          </a:p>
          <a:p>
            <a:pPr marL="0" indent="0">
              <a:buNone/>
            </a:pPr>
            <a:endParaRPr lang="en-US" sz="2600" smtClean="0"/>
          </a:p>
          <a:p>
            <a:pPr marL="0" indent="0">
              <a:buNone/>
            </a:pPr>
            <a:r>
              <a:rPr lang="en-US" sz="2600" smtClean="0"/>
              <a:t>This identified a layout different </a:t>
            </a:r>
            <a:r>
              <a:rPr lang="en-US" sz="2600"/>
              <a:t>from </a:t>
            </a:r>
            <a:r>
              <a:rPr lang="en-US" sz="2600" smtClean="0"/>
              <a:t>the one chosen by detector experts, with </a:t>
            </a:r>
            <a:r>
              <a:rPr lang="en-US" sz="2600" b="1" smtClean="0"/>
              <a:t>a factor of 2 improvement in </a:t>
            </a:r>
            <a:r>
              <a:rPr lang="en-US" sz="2600" b="1" dirty="0" smtClean="0"/>
              <a:t>the relevant </a:t>
            </a:r>
            <a:r>
              <a:rPr lang="en-US" sz="2600" b="1" smtClean="0"/>
              <a:t>metric </a:t>
            </a:r>
            <a:r>
              <a:rPr lang="en-US" sz="2600" smtClean="0">
                <a:solidFill>
                  <a:srgbClr val="C00000"/>
                </a:solidFill>
              </a:rPr>
              <a:t>without </a:t>
            </a:r>
            <a:r>
              <a:rPr lang="en-US" sz="2600" dirty="0" smtClean="0">
                <a:solidFill>
                  <a:srgbClr val="C00000"/>
                </a:solidFill>
              </a:rPr>
              <a:t>increase in </a:t>
            </a:r>
            <a:r>
              <a:rPr lang="en-US" sz="2600" smtClean="0">
                <a:solidFill>
                  <a:srgbClr val="C00000"/>
                </a:solidFill>
              </a:rPr>
              <a:t>detector cost</a:t>
            </a:r>
          </a:p>
          <a:p>
            <a:pPr marL="0" indent="0">
              <a:buNone/>
            </a:pPr>
            <a:endParaRPr lang="en-US" sz="2600" smtClean="0">
              <a:solidFill>
                <a:srgbClr val="C00000"/>
              </a:solidFill>
            </a:endParaRPr>
          </a:p>
          <a:p>
            <a:pPr marL="0" indent="0">
              <a:buNone/>
            </a:pPr>
            <a:r>
              <a:rPr lang="en-US" sz="2600" smtClean="0"/>
              <a:t>After some digestive trouble, MUonE adopted most of my proposed improvements</a:t>
            </a:r>
            <a:endParaRPr lang="en-US" sz="2600" dirty="0" smtClean="0"/>
          </a:p>
          <a:p>
            <a:endParaRPr lang="en-US" dirty="0"/>
          </a:p>
        </p:txBody>
      </p:sp>
    </p:spTree>
    <p:extLst>
      <p:ext uri="{BB962C8B-B14F-4D97-AF65-F5344CB8AC3E}">
        <p14:creationId xmlns:p14="http://schemas.microsoft.com/office/powerpoint/2010/main" val="19945889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t>Event Reconstruction in MUonE</a:t>
            </a:r>
            <a:endParaRPr lang="it-IT" b="1"/>
          </a:p>
        </p:txBody>
      </p:sp>
      <p:sp>
        <p:nvSpPr>
          <p:cNvPr id="3" name="Segnaposto contenuto 2"/>
          <p:cNvSpPr>
            <a:spLocks noGrp="1"/>
          </p:cNvSpPr>
          <p:nvPr>
            <p:ph idx="1"/>
          </p:nvPr>
        </p:nvSpPr>
        <p:spPr/>
        <p:txBody>
          <a:bodyPr>
            <a:normAutofit fontScale="85000" lnSpcReduction="20000"/>
          </a:bodyPr>
          <a:lstStyle/>
          <a:p>
            <a:pPr marL="0" indent="0">
              <a:buNone/>
            </a:pPr>
            <a:r>
              <a:rPr lang="it-IT" smtClean="0"/>
              <a:t>The scattering involves an incoming muon and outgoing muon and electron </a:t>
            </a:r>
            <a:endParaRPr lang="it-IT" smtClean="0"/>
          </a:p>
          <a:p>
            <a:pPr marL="0" indent="0">
              <a:buNone/>
            </a:pPr>
            <a:r>
              <a:rPr lang="it-IT">
                <a:sym typeface="Wingdings" panose="05000000000000000000" pitchFamily="2" charset="2"/>
              </a:rPr>
              <a:t>	</a:t>
            </a:r>
            <a:r>
              <a:rPr lang="it-IT" smtClean="0">
                <a:sym typeface="Wingdings" panose="05000000000000000000" pitchFamily="2" charset="2"/>
              </a:rPr>
              <a:t> </a:t>
            </a:r>
            <a:r>
              <a:rPr lang="it-IT" smtClean="0">
                <a:sym typeface="Wingdings" panose="05000000000000000000" pitchFamily="2" charset="2"/>
              </a:rPr>
              <a:t>it seems proficuous to </a:t>
            </a:r>
            <a:r>
              <a:rPr lang="it-IT" smtClean="0">
                <a:solidFill>
                  <a:srgbClr val="0070C0"/>
                </a:solidFill>
                <a:sym typeface="Wingdings" panose="05000000000000000000" pitchFamily="2" charset="2"/>
              </a:rPr>
              <a:t>fit the trajectories to a common vertex</a:t>
            </a:r>
          </a:p>
          <a:p>
            <a:pPr marL="0" indent="0">
              <a:buNone/>
            </a:pPr>
            <a:r>
              <a:rPr lang="it-IT" smtClean="0">
                <a:sym typeface="Wingdings" panose="05000000000000000000" pitchFamily="2" charset="2"/>
              </a:rPr>
              <a:t>However, if one is not thinking </a:t>
            </a:r>
            <a:r>
              <a:rPr lang="it-IT" smtClean="0">
                <a:sym typeface="Wingdings" panose="05000000000000000000" pitchFamily="2" charset="2"/>
              </a:rPr>
              <a:t>in terms of co-design, </a:t>
            </a:r>
            <a:r>
              <a:rPr lang="it-IT" smtClean="0">
                <a:sym typeface="Wingdings" panose="05000000000000000000" pitchFamily="2" charset="2"/>
              </a:rPr>
              <a:t>the advantage of a full 3D vertex fit looks like a detail worth leaving to final tweaks. </a:t>
            </a:r>
            <a:r>
              <a:rPr lang="it-IT" smtClean="0">
                <a:solidFill>
                  <a:srgbClr val="FF0000"/>
                </a:solidFill>
                <a:sym typeface="Wingdings" panose="05000000000000000000" pitchFamily="2" charset="2"/>
              </a:rPr>
              <a:t>It is instead crucial!</a:t>
            </a:r>
          </a:p>
          <a:p>
            <a:pPr marL="0" indent="0">
              <a:buNone/>
            </a:pPr>
            <a:r>
              <a:rPr lang="it-IT" smtClean="0">
                <a:sym typeface="Wingdings" panose="05000000000000000000" pitchFamily="2" charset="2"/>
              </a:rPr>
              <a:t>Here is a </a:t>
            </a:r>
            <a:r>
              <a:rPr lang="it-IT" b="1" smtClean="0">
                <a:sym typeface="Wingdings" panose="05000000000000000000" pitchFamily="2" charset="2"/>
              </a:rPr>
              <a:t>correct «holistic» way </a:t>
            </a:r>
            <a:r>
              <a:rPr lang="it-IT" smtClean="0">
                <a:sym typeface="Wingdings" panose="05000000000000000000" pitchFamily="2" charset="2"/>
              </a:rPr>
              <a:t>of thinking at the matter:</a:t>
            </a:r>
          </a:p>
          <a:p>
            <a:pPr>
              <a:buFontTx/>
              <a:buChar char="-"/>
            </a:pPr>
            <a:r>
              <a:rPr lang="it-IT">
                <a:sym typeface="Wingdings" panose="05000000000000000000" pitchFamily="2" charset="2"/>
              </a:rPr>
              <a:t>I</a:t>
            </a:r>
            <a:r>
              <a:rPr lang="it-IT" smtClean="0">
                <a:sym typeface="Wingdings" panose="05000000000000000000" pitchFamily="2" charset="2"/>
              </a:rPr>
              <a:t>nteractions mostly take place in Be target, which is thick so it does not offer z-position constraints</a:t>
            </a:r>
          </a:p>
          <a:p>
            <a:pPr>
              <a:buFontTx/>
              <a:buChar char="-"/>
            </a:pPr>
            <a:r>
              <a:rPr lang="it-IT" strike="sngStrike" smtClean="0">
                <a:sym typeface="Wingdings" panose="05000000000000000000" pitchFamily="2" charset="2"/>
              </a:rPr>
              <a:t>hence a fit involving the z coordinate is useless </a:t>
            </a:r>
            <a:r>
              <a:rPr lang="it-IT">
                <a:sym typeface="Wingdings" panose="05000000000000000000" pitchFamily="2" charset="2"/>
              </a:rPr>
              <a:t> </a:t>
            </a:r>
            <a:r>
              <a:rPr lang="it-IT" smtClean="0">
                <a:sym typeface="Wingdings" panose="05000000000000000000" pitchFamily="2" charset="2"/>
              </a:rPr>
              <a:t>Hence we should </a:t>
            </a:r>
            <a:r>
              <a:rPr lang="it-IT" smtClean="0">
                <a:solidFill>
                  <a:srgbClr val="FF0000"/>
                </a:solidFill>
                <a:sym typeface="Wingdings" panose="05000000000000000000" pitchFamily="2" charset="2"/>
              </a:rPr>
              <a:t>rethink the layout to exploit the constraint</a:t>
            </a:r>
            <a:r>
              <a:rPr lang="it-IT" smtClean="0">
                <a:sym typeface="Wingdings" panose="05000000000000000000" pitchFamily="2" charset="2"/>
              </a:rPr>
              <a:t>: use thin layers spaced in vacuum or air!</a:t>
            </a:r>
          </a:p>
          <a:p>
            <a:pPr>
              <a:buFontTx/>
              <a:buChar char="-"/>
            </a:pPr>
            <a:r>
              <a:rPr lang="it-IT">
                <a:sym typeface="Wingdings" panose="05000000000000000000" pitchFamily="2" charset="2"/>
              </a:rPr>
              <a:t>L</a:t>
            </a:r>
            <a:r>
              <a:rPr lang="it-IT" smtClean="0">
                <a:sym typeface="Wingdings" panose="05000000000000000000" pitchFamily="2" charset="2"/>
              </a:rPr>
              <a:t>arge systematics on measured angles are lurking, due to relative z positioning errors; hard to position elements with sufficient precision. </a:t>
            </a:r>
            <a:r>
              <a:rPr lang="it-IT" strike="sngStrike" smtClean="0">
                <a:sym typeface="Wingdings" panose="05000000000000000000" pitchFamily="2" charset="2"/>
              </a:rPr>
              <a:t>Hence thin layers layouts are impractical</a:t>
            </a:r>
            <a:r>
              <a:rPr lang="it-IT" smtClean="0">
                <a:sym typeface="Wingdings" panose="05000000000000000000" pitchFamily="2" charset="2"/>
              </a:rPr>
              <a:t> By exploiting vertex fit to many events we should manage to </a:t>
            </a:r>
            <a:r>
              <a:rPr lang="it-IT" smtClean="0">
                <a:solidFill>
                  <a:srgbClr val="FF0000"/>
                </a:solidFill>
                <a:sym typeface="Wingdings" panose="05000000000000000000" pitchFamily="2" charset="2"/>
              </a:rPr>
              <a:t>reduce effect of positioning systematics</a:t>
            </a:r>
            <a:r>
              <a:rPr lang="it-IT" smtClean="0">
                <a:sym typeface="Wingdings" panose="05000000000000000000" pitchFamily="2" charset="2"/>
              </a:rPr>
              <a:t> </a:t>
            </a:r>
          </a:p>
          <a:p>
            <a:pPr marL="0" indent="0">
              <a:buNone/>
            </a:pPr>
            <a:endParaRPr lang="it-IT"/>
          </a:p>
        </p:txBody>
      </p:sp>
      <p:sp>
        <p:nvSpPr>
          <p:cNvPr id="5" name="Segnaposto numero diapositiva 4"/>
          <p:cNvSpPr>
            <a:spLocks noGrp="1"/>
          </p:cNvSpPr>
          <p:nvPr>
            <p:ph type="sldNum" sz="quarter" idx="12"/>
          </p:nvPr>
        </p:nvSpPr>
        <p:spPr/>
        <p:txBody>
          <a:bodyPr/>
          <a:lstStyle/>
          <a:p>
            <a:fld id="{C6657B89-A023-4184-86DD-540BD0318D04}" type="slidenum">
              <a:rPr lang="en-US" smtClean="0"/>
              <a:t>23</a:t>
            </a:fld>
            <a:endParaRPr lang="en-US"/>
          </a:p>
        </p:txBody>
      </p:sp>
    </p:spTree>
    <p:extLst>
      <p:ext uri="{BB962C8B-B14F-4D97-AF65-F5344CB8AC3E}">
        <p14:creationId xmlns:p14="http://schemas.microsoft.com/office/powerpoint/2010/main" val="9745636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t>Reducing Positioning </a:t>
            </a:r>
            <a:r>
              <a:rPr lang="it-IT" b="1" smtClean="0"/>
              <a:t>Systematics</a:t>
            </a:r>
            <a:endParaRPr lang="it-IT" b="1"/>
          </a:p>
        </p:txBody>
      </p:sp>
      <p:sp>
        <p:nvSpPr>
          <p:cNvPr id="3" name="Segnaposto contenuto 2"/>
          <p:cNvSpPr>
            <a:spLocks noGrp="1"/>
          </p:cNvSpPr>
          <p:nvPr>
            <p:ph idx="1"/>
          </p:nvPr>
        </p:nvSpPr>
        <p:spPr>
          <a:xfrm>
            <a:off x="712470" y="1978289"/>
            <a:ext cx="4012096" cy="4351338"/>
          </a:xfrm>
        </p:spPr>
        <p:txBody>
          <a:bodyPr>
            <a:normAutofit fontScale="92500" lnSpcReduction="20000"/>
          </a:bodyPr>
          <a:lstStyle/>
          <a:p>
            <a:pPr marL="0" indent="0">
              <a:buNone/>
            </a:pPr>
            <a:r>
              <a:rPr lang="it-IT" smtClean="0"/>
              <a:t>The MUonE collaboration envisioned a holographic laser system to measure the position along z of modules and targets with 10</a:t>
            </a:r>
            <a:r>
              <a:rPr lang="el-GR" smtClean="0"/>
              <a:t>μ</a:t>
            </a:r>
            <a:r>
              <a:rPr lang="it-IT" smtClean="0"/>
              <a:t>m precision (roughly required threshold for wanted q</a:t>
            </a:r>
            <a:r>
              <a:rPr lang="it-IT" baseline="30000" smtClean="0"/>
              <a:t>2</a:t>
            </a:r>
            <a:r>
              <a:rPr lang="it-IT" smtClean="0"/>
              <a:t> resolution). </a:t>
            </a:r>
          </a:p>
          <a:p>
            <a:pPr marL="0" indent="0">
              <a:buNone/>
            </a:pPr>
            <a:endParaRPr lang="it-IT" smtClean="0"/>
          </a:p>
          <a:p>
            <a:pPr marL="0" indent="0">
              <a:buNone/>
            </a:pPr>
            <a:r>
              <a:rPr lang="it-IT" smtClean="0"/>
              <a:t>Cost: one 10k euro system per meter-length muon station, 40 stations </a:t>
            </a:r>
            <a:r>
              <a:rPr lang="it-IT" smtClean="0">
                <a:sym typeface="Wingdings" panose="05000000000000000000" pitchFamily="2" charset="2"/>
              </a:rPr>
              <a:t> 400k euro budget</a:t>
            </a:r>
          </a:p>
          <a:p>
            <a:pPr marL="0" indent="0">
              <a:buNone/>
            </a:pPr>
            <a:endParaRPr lang="it-IT"/>
          </a:p>
        </p:txBody>
      </p:sp>
      <p:sp>
        <p:nvSpPr>
          <p:cNvPr id="5" name="Segnaposto numero diapositiva 4"/>
          <p:cNvSpPr>
            <a:spLocks noGrp="1"/>
          </p:cNvSpPr>
          <p:nvPr>
            <p:ph type="sldNum" sz="quarter" idx="12"/>
          </p:nvPr>
        </p:nvSpPr>
        <p:spPr/>
        <p:txBody>
          <a:bodyPr/>
          <a:lstStyle/>
          <a:p>
            <a:fld id="{C6657B89-A023-4184-86DD-540BD0318D04}" type="slidenum">
              <a:rPr lang="en-US" smtClean="0"/>
              <a:t>24</a:t>
            </a:fld>
            <a:endParaRPr lang="en-US"/>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3509" y="1978289"/>
            <a:ext cx="6774181" cy="4743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1854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t>Effect of </a:t>
            </a:r>
            <a:r>
              <a:rPr lang="it-IT" b="1"/>
              <a:t>T</a:t>
            </a:r>
            <a:r>
              <a:rPr lang="it-IT" b="1" smtClean="0"/>
              <a:t>hin </a:t>
            </a:r>
            <a:r>
              <a:rPr lang="it-IT" b="1"/>
              <a:t>L</a:t>
            </a:r>
            <a:r>
              <a:rPr lang="it-IT" b="1" smtClean="0"/>
              <a:t>ayers </a:t>
            </a:r>
            <a:br>
              <a:rPr lang="it-IT" b="1" smtClean="0"/>
            </a:br>
            <a:r>
              <a:rPr lang="it-IT" b="1" smtClean="0"/>
              <a:t>and Vertex Fit</a:t>
            </a:r>
            <a:endParaRPr lang="it-IT" b="1"/>
          </a:p>
        </p:txBody>
      </p:sp>
      <p:sp>
        <p:nvSpPr>
          <p:cNvPr id="3" name="Segnaposto contenuto 2"/>
          <p:cNvSpPr>
            <a:spLocks noGrp="1"/>
          </p:cNvSpPr>
          <p:nvPr>
            <p:ph idx="1"/>
          </p:nvPr>
        </p:nvSpPr>
        <p:spPr>
          <a:xfrm>
            <a:off x="760676" y="2187574"/>
            <a:ext cx="4727713" cy="4351338"/>
          </a:xfrm>
        </p:spPr>
        <p:txBody>
          <a:bodyPr>
            <a:normAutofit lnSpcReduction="10000"/>
          </a:bodyPr>
          <a:lstStyle/>
          <a:p>
            <a:pPr marL="0" indent="0">
              <a:buNone/>
            </a:pPr>
            <a:r>
              <a:rPr lang="it-IT" smtClean="0"/>
              <a:t>Once you realize the benefit of thin layers, a simulation proves that the holographic shebang is useless:</a:t>
            </a:r>
          </a:p>
          <a:p>
            <a:pPr marL="0" indent="0">
              <a:buNone/>
            </a:pPr>
            <a:r>
              <a:rPr lang="it-IT" smtClean="0"/>
              <a:t>by using 5 minutes worth of beam data, layouts that involve thin target layers </a:t>
            </a:r>
            <a:r>
              <a:rPr lang="it-IT" smtClean="0">
                <a:solidFill>
                  <a:srgbClr val="0070C0"/>
                </a:solidFill>
              </a:rPr>
              <a:t>allow to fit for the position z of individual elements, as well as for their tilt and bow, to </a:t>
            </a:r>
            <a:r>
              <a:rPr lang="it-IT" smtClean="0">
                <a:solidFill>
                  <a:srgbClr val="FF0000"/>
                </a:solidFill>
              </a:rPr>
              <a:t>sub-micron accuracy</a:t>
            </a:r>
            <a:r>
              <a:rPr lang="it-IT" smtClean="0"/>
              <a:t>!</a:t>
            </a:r>
            <a:endParaRPr lang="it-IT" baseline="30000"/>
          </a:p>
        </p:txBody>
      </p:sp>
      <p:sp>
        <p:nvSpPr>
          <p:cNvPr id="5" name="Segnaposto numero diapositiva 4"/>
          <p:cNvSpPr>
            <a:spLocks noGrp="1"/>
          </p:cNvSpPr>
          <p:nvPr>
            <p:ph type="sldNum" sz="quarter" idx="12"/>
          </p:nvPr>
        </p:nvSpPr>
        <p:spPr/>
        <p:txBody>
          <a:bodyPr/>
          <a:lstStyle/>
          <a:p>
            <a:fld id="{C6657B89-A023-4184-86DD-540BD0318D04}" type="slidenum">
              <a:rPr lang="en-US" smtClean="0"/>
              <a:t>25</a:t>
            </a:fld>
            <a:endParaRPr lang="en-US"/>
          </a:p>
        </p:txBody>
      </p:sp>
      <p:pic>
        <p:nvPicPr>
          <p:cNvPr id="6" name="Immagine 5"/>
          <p:cNvPicPr>
            <a:picLocks noChangeAspect="1"/>
          </p:cNvPicPr>
          <p:nvPr/>
        </p:nvPicPr>
        <p:blipFill>
          <a:blip r:embed="rId2"/>
          <a:stretch>
            <a:fillRect/>
          </a:stretch>
        </p:blipFill>
        <p:spPr>
          <a:xfrm>
            <a:off x="5716989" y="-3086"/>
            <a:ext cx="6475012" cy="6861086"/>
          </a:xfrm>
          <a:prstGeom prst="rect">
            <a:avLst/>
          </a:prstGeom>
        </p:spPr>
      </p:pic>
      <p:sp>
        <p:nvSpPr>
          <p:cNvPr id="7" name="CasellaDiTesto 6"/>
          <p:cNvSpPr txBox="1"/>
          <p:nvPr/>
        </p:nvSpPr>
        <p:spPr>
          <a:xfrm>
            <a:off x="8954495" y="3905012"/>
            <a:ext cx="532405" cy="369332"/>
          </a:xfrm>
          <a:prstGeom prst="rect">
            <a:avLst/>
          </a:prstGeom>
          <a:solidFill>
            <a:schemeClr val="bg1"/>
          </a:solidFill>
        </p:spPr>
        <p:txBody>
          <a:bodyPr wrap="square" rtlCol="0">
            <a:spAutoFit/>
          </a:bodyPr>
          <a:lstStyle/>
          <a:p>
            <a:r>
              <a:rPr lang="el-GR"/>
              <a:t>Δχ</a:t>
            </a:r>
            <a:r>
              <a:rPr lang="it-IT" baseline="30000"/>
              <a:t>2</a:t>
            </a:r>
            <a:endParaRPr lang="it-IT"/>
          </a:p>
        </p:txBody>
      </p:sp>
    </p:spTree>
    <p:extLst>
      <p:ext uri="{BB962C8B-B14F-4D97-AF65-F5344CB8AC3E}">
        <p14:creationId xmlns:p14="http://schemas.microsoft.com/office/powerpoint/2010/main" val="18073604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625534" y="3781870"/>
            <a:ext cx="1105794" cy="1143535"/>
          </a:xfrm>
          <a:prstGeom prst="rect">
            <a:avLst/>
          </a:prstGeom>
        </p:spPr>
      </p:pic>
      <p:sp>
        <p:nvSpPr>
          <p:cNvPr id="4" name="TextBox 3"/>
          <p:cNvSpPr txBox="1"/>
          <p:nvPr/>
        </p:nvSpPr>
        <p:spPr>
          <a:xfrm>
            <a:off x="1659414" y="2933242"/>
            <a:ext cx="8401873" cy="1384995"/>
          </a:xfrm>
          <a:prstGeom prst="rect">
            <a:avLst/>
          </a:prstGeom>
          <a:noFill/>
        </p:spPr>
        <p:txBody>
          <a:bodyPr wrap="square" rtlCol="0">
            <a:spAutoFit/>
          </a:bodyPr>
          <a:lstStyle/>
          <a:p>
            <a:r>
              <a:rPr lang="en-US" sz="1400" smtClean="0"/>
              <a:t>M. Aehle</a:t>
            </a:r>
            <a:r>
              <a:rPr lang="en-US" sz="1400" baseline="30000" smtClean="0"/>
              <a:t>17</a:t>
            </a:r>
            <a:r>
              <a:rPr lang="en-US" sz="1400" smtClean="0"/>
              <a:t>, A. G. Baydin</a:t>
            </a:r>
            <a:r>
              <a:rPr lang="en-US" sz="1400" baseline="30000" smtClean="0"/>
              <a:t>5</a:t>
            </a:r>
            <a:r>
              <a:rPr lang="en-US" sz="1400" smtClean="0"/>
              <a:t>, A. Belias</a:t>
            </a:r>
            <a:r>
              <a:rPr lang="en-US" sz="1400" baseline="30000" smtClean="0"/>
              <a:t>10</a:t>
            </a:r>
            <a:r>
              <a:rPr lang="en-US" sz="1400" smtClean="0"/>
              <a:t>, A. Boldyrev</a:t>
            </a:r>
            <a:r>
              <a:rPr lang="en-US" sz="1400" baseline="30000" smtClean="0"/>
              <a:t>4</a:t>
            </a:r>
            <a:r>
              <a:rPr lang="en-US" sz="1400" smtClean="0"/>
              <a:t>, K. Cranmer</a:t>
            </a:r>
            <a:r>
              <a:rPr lang="en-US" sz="1400" baseline="30000" smtClean="0"/>
              <a:t>8</a:t>
            </a:r>
            <a:r>
              <a:rPr lang="en-US" sz="1400" smtClean="0"/>
              <a:t>, P. de Castro Manzano</a:t>
            </a:r>
            <a:r>
              <a:rPr lang="en-US" sz="1400" baseline="30000"/>
              <a:t>1</a:t>
            </a:r>
            <a:r>
              <a:rPr lang="en-US" sz="1400" smtClean="0"/>
              <a:t>, </a:t>
            </a:r>
            <a:r>
              <a:rPr lang="en-US" sz="1400" smtClean="0">
                <a:solidFill>
                  <a:srgbClr val="C00000"/>
                </a:solidFill>
              </a:rPr>
              <a:t>T</a:t>
            </a:r>
            <a:r>
              <a:rPr lang="en-US" sz="1400">
                <a:solidFill>
                  <a:srgbClr val="C00000"/>
                </a:solidFill>
              </a:rPr>
              <a:t>. </a:t>
            </a:r>
            <a:r>
              <a:rPr lang="en-US" sz="1400" smtClean="0">
                <a:solidFill>
                  <a:srgbClr val="C00000"/>
                </a:solidFill>
              </a:rPr>
              <a:t>Dorigo</a:t>
            </a:r>
            <a:r>
              <a:rPr lang="en-US" sz="1400" baseline="30000" smtClean="0"/>
              <a:t>1,14</a:t>
            </a:r>
            <a:r>
              <a:rPr lang="en-US" sz="1400" smtClean="0"/>
              <a:t>, </a:t>
            </a:r>
            <a:r>
              <a:rPr lang="en-US" sz="1400" dirty="0"/>
              <a:t>C. </a:t>
            </a:r>
            <a:r>
              <a:rPr lang="en-US" sz="1400" dirty="0" smtClean="0"/>
              <a:t>Delaere</a:t>
            </a:r>
            <a:r>
              <a:rPr lang="en-US" sz="1400" baseline="30000" dirty="0" smtClean="0"/>
              <a:t>2</a:t>
            </a:r>
            <a:r>
              <a:rPr lang="en-US" sz="1400" dirty="0" smtClean="0"/>
              <a:t>, </a:t>
            </a:r>
            <a:r>
              <a:rPr lang="en-US" sz="1400" dirty="0"/>
              <a:t>D. </a:t>
            </a:r>
            <a:r>
              <a:rPr lang="en-US" sz="1400" dirty="0" smtClean="0"/>
              <a:t>Derkach</a:t>
            </a:r>
            <a:r>
              <a:rPr lang="en-US" sz="1400" baseline="30000" dirty="0" smtClean="0"/>
              <a:t>4</a:t>
            </a:r>
            <a:r>
              <a:rPr lang="en-US" sz="1400" smtClean="0"/>
              <a:t>, J</a:t>
            </a:r>
            <a:r>
              <a:rPr lang="en-US" sz="1400" dirty="0"/>
              <a:t>. </a:t>
            </a:r>
            <a:r>
              <a:rPr lang="en-US" sz="1400" dirty="0" smtClean="0"/>
              <a:t>Donini</a:t>
            </a:r>
            <a:r>
              <a:rPr lang="en-US" sz="1400" baseline="30000" dirty="0" smtClean="0"/>
              <a:t>3</a:t>
            </a:r>
            <a:r>
              <a:rPr lang="en-US" sz="1400" smtClean="0"/>
              <a:t>, P.  Elmer</a:t>
            </a:r>
            <a:r>
              <a:rPr lang="en-US" sz="1400" baseline="30000" smtClean="0"/>
              <a:t>18</a:t>
            </a:r>
            <a:r>
              <a:rPr lang="en-US" sz="1400" smtClean="0"/>
              <a:t>, F. Fanzago</a:t>
            </a:r>
            <a:r>
              <a:rPr lang="en-US" sz="1400" baseline="30000" smtClean="0"/>
              <a:t>1</a:t>
            </a:r>
            <a:r>
              <a:rPr lang="en-US" sz="1400" smtClean="0"/>
              <a:t>, N.R. Gauger</a:t>
            </a:r>
            <a:r>
              <a:rPr lang="en-US" sz="1400" baseline="30000"/>
              <a:t>17</a:t>
            </a:r>
            <a:r>
              <a:rPr lang="en-US" sz="1400" smtClean="0"/>
              <a:t>, A</a:t>
            </a:r>
            <a:r>
              <a:rPr lang="en-US" sz="1400" dirty="0" smtClean="0"/>
              <a:t>. Giammanco</a:t>
            </a:r>
            <a:r>
              <a:rPr lang="en-US" sz="1400" baseline="30000" dirty="0" smtClean="0"/>
              <a:t>2</a:t>
            </a:r>
            <a:r>
              <a:rPr lang="en-US" sz="1400" smtClean="0"/>
              <a:t>, C. Glaser</a:t>
            </a:r>
            <a:r>
              <a:rPr lang="en-US" sz="1400" baseline="30000" smtClean="0"/>
              <a:t>11</a:t>
            </a:r>
            <a:r>
              <a:rPr lang="en-US" sz="1400" smtClean="0"/>
              <a:t>, L. Heinrich</a:t>
            </a:r>
            <a:r>
              <a:rPr lang="en-US" sz="1400" baseline="30000" smtClean="0"/>
              <a:t>12</a:t>
            </a:r>
            <a:r>
              <a:rPr lang="en-US" sz="1400" smtClean="0"/>
              <a:t>, R. Keidel</a:t>
            </a:r>
            <a:r>
              <a:rPr lang="en-US" sz="1400" baseline="30000"/>
              <a:t>17</a:t>
            </a:r>
            <a:r>
              <a:rPr lang="en-US" sz="1400" smtClean="0"/>
              <a:t>, J. Kieseler</a:t>
            </a:r>
            <a:r>
              <a:rPr lang="en-US" sz="1400" baseline="30000" smtClean="0"/>
              <a:t>22</a:t>
            </a:r>
            <a:r>
              <a:rPr lang="en-US" sz="1400" smtClean="0"/>
              <a:t>, C. Krause</a:t>
            </a:r>
            <a:r>
              <a:rPr lang="en-US" sz="1400" baseline="30000" smtClean="0"/>
              <a:t>13</a:t>
            </a:r>
            <a:r>
              <a:rPr lang="en-US" sz="1400" smtClean="0"/>
              <a:t>, L. Kusch</a:t>
            </a:r>
            <a:r>
              <a:rPr lang="en-US" sz="1400" baseline="30000"/>
              <a:t>17</a:t>
            </a:r>
            <a:r>
              <a:rPr lang="en-US" sz="1400" smtClean="0"/>
              <a:t>, M. Lagrange</a:t>
            </a:r>
            <a:r>
              <a:rPr lang="en-US" sz="1400" baseline="30000"/>
              <a:t>2</a:t>
            </a:r>
            <a:r>
              <a:rPr lang="en-US" sz="1400" smtClean="0"/>
              <a:t>, M. Lamparth</a:t>
            </a:r>
            <a:r>
              <a:rPr lang="en-US" sz="1400" baseline="30000" smtClean="0"/>
              <a:t>12</a:t>
            </a:r>
            <a:r>
              <a:rPr lang="en-US" sz="1400" smtClean="0"/>
              <a:t>, M. Liwicki</a:t>
            </a:r>
            <a:r>
              <a:rPr lang="en-US" sz="1400" baseline="30000" smtClean="0"/>
              <a:t>21</a:t>
            </a:r>
            <a:r>
              <a:rPr lang="en-US" sz="1400" smtClean="0"/>
              <a:t>, G. Louppe</a:t>
            </a:r>
            <a:r>
              <a:rPr lang="en-US" sz="1400" baseline="30000" smtClean="0"/>
              <a:t>6</a:t>
            </a:r>
            <a:r>
              <a:rPr lang="en-US" sz="1400" smtClean="0"/>
              <a:t>, L</a:t>
            </a:r>
            <a:r>
              <a:rPr lang="en-US" sz="1400" dirty="0" smtClean="0"/>
              <a:t>. </a:t>
            </a:r>
            <a:r>
              <a:rPr lang="en-US" sz="1400" smtClean="0"/>
              <a:t>Layer</a:t>
            </a:r>
            <a:r>
              <a:rPr lang="en-US" sz="1400" baseline="30000" smtClean="0"/>
              <a:t>1</a:t>
            </a:r>
            <a:r>
              <a:rPr lang="en-US" sz="1400" smtClean="0"/>
              <a:t>, F. Nardi</a:t>
            </a:r>
            <a:r>
              <a:rPr lang="en-US" sz="1400" baseline="30000" smtClean="0"/>
              <a:t>3,14</a:t>
            </a:r>
            <a:r>
              <a:rPr lang="en-US" sz="1400" smtClean="0"/>
              <a:t>, P. Martinez Ruiz del Arbol</a:t>
            </a:r>
            <a:r>
              <a:rPr lang="en-US" sz="1400" baseline="30000" smtClean="0"/>
              <a:t>9</a:t>
            </a:r>
            <a:r>
              <a:rPr lang="en-US" sz="1400" smtClean="0"/>
              <a:t>, F. Ratnikov</a:t>
            </a:r>
            <a:r>
              <a:rPr lang="en-US" sz="1400" baseline="30000"/>
              <a:t>4</a:t>
            </a:r>
            <a:r>
              <a:rPr lang="en-US" sz="1400" smtClean="0"/>
              <a:t>, R. Roussel</a:t>
            </a:r>
            <a:r>
              <a:rPr lang="en-US" sz="1400" baseline="30000" smtClean="0"/>
              <a:t>20</a:t>
            </a:r>
            <a:r>
              <a:rPr lang="en-US" sz="1400" smtClean="0"/>
              <a:t>, F. Sandin</a:t>
            </a:r>
            <a:r>
              <a:rPr lang="en-US" sz="1400" baseline="30000" smtClean="0"/>
              <a:t>21</a:t>
            </a:r>
            <a:r>
              <a:rPr lang="en-US" sz="1400" smtClean="0"/>
              <a:t>, P. Stowell</a:t>
            </a:r>
            <a:r>
              <a:rPr lang="en-US" sz="1400" baseline="30000" smtClean="0"/>
              <a:t>15</a:t>
            </a:r>
            <a:r>
              <a:rPr lang="en-US" sz="1400" smtClean="0"/>
              <a:t>, G</a:t>
            </a:r>
            <a:r>
              <a:rPr lang="en-US" sz="1400" dirty="0" smtClean="0"/>
              <a:t>. Strong</a:t>
            </a:r>
            <a:r>
              <a:rPr lang="en-US" sz="1400" baseline="30000" dirty="0" smtClean="0"/>
              <a:t>1</a:t>
            </a:r>
            <a:r>
              <a:rPr lang="en-US" sz="1400" smtClean="0"/>
              <a:t>, M</a:t>
            </a:r>
            <a:r>
              <a:rPr lang="en-US" sz="1400"/>
              <a:t>. </a:t>
            </a:r>
            <a:r>
              <a:rPr lang="en-US" sz="1400" smtClean="0"/>
              <a:t>Tosi</a:t>
            </a:r>
            <a:r>
              <a:rPr lang="en-US" sz="1400" baseline="30000" smtClean="0"/>
              <a:t>1,14</a:t>
            </a:r>
            <a:r>
              <a:rPr lang="en-US" sz="1400" smtClean="0"/>
              <a:t>, </a:t>
            </a:r>
            <a:r>
              <a:rPr lang="en-US" sz="1400" dirty="0" smtClean="0"/>
              <a:t>A</a:t>
            </a:r>
            <a:r>
              <a:rPr lang="en-US" sz="1400" dirty="0"/>
              <a:t>. </a:t>
            </a:r>
            <a:r>
              <a:rPr lang="en-US" sz="1400" dirty="0" smtClean="0"/>
              <a:t>Ustyuzhanin</a:t>
            </a:r>
            <a:r>
              <a:rPr lang="en-US" sz="1400" baseline="30000" dirty="0" smtClean="0"/>
              <a:t>4</a:t>
            </a:r>
            <a:r>
              <a:rPr lang="en-US" sz="1400" smtClean="0"/>
              <a:t>, S. Vallecorsa</a:t>
            </a:r>
            <a:r>
              <a:rPr lang="en-US" sz="1400" baseline="30000" smtClean="0"/>
              <a:t>7</a:t>
            </a:r>
            <a:r>
              <a:rPr lang="en-US" sz="1400"/>
              <a:t>, Xabier C. </a:t>
            </a:r>
            <a:r>
              <a:rPr lang="en-US" sz="1400" smtClean="0"/>
              <a:t>Vidal</a:t>
            </a:r>
            <a:r>
              <a:rPr lang="en-US" sz="1400" baseline="30000" smtClean="0"/>
              <a:t>23</a:t>
            </a:r>
            <a:r>
              <a:rPr lang="en-US" sz="1400" smtClean="0"/>
              <a:t>, </a:t>
            </a:r>
            <a:r>
              <a:rPr lang="en-US" sz="1400"/>
              <a:t>P</a:t>
            </a:r>
            <a:r>
              <a:rPr lang="en-US" sz="1400" dirty="0"/>
              <a:t>. </a:t>
            </a:r>
            <a:r>
              <a:rPr lang="en-US" sz="1400" dirty="0" smtClean="0"/>
              <a:t>Vischia</a:t>
            </a:r>
            <a:r>
              <a:rPr lang="en-US" sz="1400" baseline="30000" dirty="0" smtClean="0"/>
              <a:t>2</a:t>
            </a:r>
            <a:r>
              <a:rPr lang="en-US" sz="1400" smtClean="0"/>
              <a:t>, G. Watts</a:t>
            </a:r>
            <a:r>
              <a:rPr lang="en-US" sz="1400" baseline="30000" smtClean="0"/>
              <a:t>19</a:t>
            </a:r>
            <a:r>
              <a:rPr lang="en-US" sz="1400" smtClean="0"/>
              <a:t>, H. Yarar</a:t>
            </a:r>
            <a:r>
              <a:rPr lang="en-US" sz="1400" baseline="30000" smtClean="0"/>
              <a:t>1</a:t>
            </a:r>
            <a:r>
              <a:rPr lang="en-US" sz="1400" smtClean="0"/>
              <a:t>, H. Zaraket</a:t>
            </a:r>
            <a:r>
              <a:rPr lang="en-US" sz="1400" baseline="30000" smtClean="0"/>
              <a:t>16</a:t>
            </a:r>
            <a:endParaRPr lang="en-US" sz="1400" baseline="30000" dirty="0"/>
          </a:p>
          <a:p>
            <a:endParaRPr lang="en-US" sz="1400" smtClean="0"/>
          </a:p>
        </p:txBody>
      </p:sp>
      <p:pic>
        <p:nvPicPr>
          <p:cNvPr id="2052" name="Picture 4" descr="L'INFN CAMBIA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7763" y="5861944"/>
            <a:ext cx="1736398" cy="9637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igher School of Economics Announces Competition to Create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3455" y="5900025"/>
            <a:ext cx="725576" cy="93507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Logo UCA jpg - Université Clermont Auverg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6537" y="5924909"/>
            <a:ext cx="934790" cy="9054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University of Oxfor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62753" y="5910309"/>
            <a:ext cx="909701" cy="9097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universitè de lie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57706" y="5857867"/>
            <a:ext cx="728322" cy="9718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er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81012" y="5910309"/>
            <a:ext cx="911030" cy="9110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iris-he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48626" y="2853274"/>
            <a:ext cx="1234353" cy="928596"/>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p:cNvPicPr>
            <a:picLocks noChangeAspect="1"/>
          </p:cNvPicPr>
          <p:nvPr/>
        </p:nvPicPr>
        <p:blipFill>
          <a:blip r:embed="rId10"/>
          <a:stretch>
            <a:fillRect/>
          </a:stretch>
        </p:blipFill>
        <p:spPr>
          <a:xfrm>
            <a:off x="10585763" y="5897690"/>
            <a:ext cx="846203" cy="933261"/>
          </a:xfrm>
          <a:prstGeom prst="rect">
            <a:avLst/>
          </a:prstGeom>
        </p:spPr>
      </p:pic>
      <p:pic>
        <p:nvPicPr>
          <p:cNvPr id="16" name="Picture 2" descr="https://lh5.googleusercontent.com/ATfI_TI-jjL4G-80H2J05N94UXCGWGjGEHUoyLZSNy13hvjusaSDWQfJex3ibvzObAanKGVVBbDjSamxHtdE1Rcps4s9qZ4-LFZQvheeJQVIo85JNmqZi3zgQEUMAyO6GbinA81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51402" y="28937"/>
            <a:ext cx="2719405" cy="2297138"/>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7019310" y="4108007"/>
            <a:ext cx="2755883" cy="1169551"/>
          </a:xfrm>
          <a:prstGeom prst="rect">
            <a:avLst/>
          </a:prstGeom>
          <a:noFill/>
        </p:spPr>
        <p:txBody>
          <a:bodyPr wrap="none" rtlCol="0">
            <a:spAutoFit/>
          </a:bodyPr>
          <a:lstStyle/>
          <a:p>
            <a:r>
              <a:rPr lang="it-IT" sz="1000" smtClean="0"/>
              <a:t>17 Kaiserslautern-Landau University, Germany</a:t>
            </a:r>
          </a:p>
          <a:p>
            <a:r>
              <a:rPr lang="it-IT" sz="1000" smtClean="0"/>
              <a:t>18 Princeton University, US</a:t>
            </a:r>
          </a:p>
          <a:p>
            <a:r>
              <a:rPr lang="it-IT" sz="1000" smtClean="0"/>
              <a:t>19 University of Washington, US</a:t>
            </a:r>
          </a:p>
          <a:p>
            <a:r>
              <a:rPr lang="it-IT" sz="1000" smtClean="0"/>
              <a:t>20 SLAC, US</a:t>
            </a:r>
          </a:p>
          <a:p>
            <a:r>
              <a:rPr lang="it-IT" sz="1000" smtClean="0"/>
              <a:t>21 Lulea University of Technology, Sweden</a:t>
            </a:r>
          </a:p>
          <a:p>
            <a:r>
              <a:rPr lang="it-IT" sz="1000" smtClean="0"/>
              <a:t>22 Karlsruhe Institute of Technology, Germany</a:t>
            </a:r>
          </a:p>
          <a:p>
            <a:r>
              <a:rPr lang="it-IT" sz="1000" smtClean="0"/>
              <a:t>23 Universidad de Santiago de Compostela, Spain</a:t>
            </a:r>
            <a:endParaRPr lang="it-IT" sz="1000"/>
          </a:p>
        </p:txBody>
      </p:sp>
      <p:pic>
        <p:nvPicPr>
          <p:cNvPr id="11" name="Immagine 10"/>
          <p:cNvPicPr>
            <a:picLocks noChangeAspect="1"/>
          </p:cNvPicPr>
          <p:nvPr/>
        </p:nvPicPr>
        <p:blipFill>
          <a:blip r:embed="rId12"/>
          <a:stretch>
            <a:fillRect/>
          </a:stretch>
        </p:blipFill>
        <p:spPr>
          <a:xfrm>
            <a:off x="43193" y="2853274"/>
            <a:ext cx="853622" cy="841656"/>
          </a:xfrm>
          <a:prstGeom prst="rect">
            <a:avLst/>
          </a:prstGeom>
        </p:spPr>
      </p:pic>
      <p:pic>
        <p:nvPicPr>
          <p:cNvPr id="12" name="Immagine 11"/>
          <p:cNvPicPr>
            <a:picLocks noChangeAspect="1"/>
          </p:cNvPicPr>
          <p:nvPr/>
        </p:nvPicPr>
        <p:blipFill>
          <a:blip r:embed="rId13"/>
          <a:stretch>
            <a:fillRect/>
          </a:stretch>
        </p:blipFill>
        <p:spPr>
          <a:xfrm>
            <a:off x="22214" y="5920500"/>
            <a:ext cx="966757" cy="927914"/>
          </a:xfrm>
          <a:prstGeom prst="rect">
            <a:avLst/>
          </a:prstGeom>
        </p:spPr>
      </p:pic>
      <p:pic>
        <p:nvPicPr>
          <p:cNvPr id="13" name="Immagine 12"/>
          <p:cNvPicPr>
            <a:picLocks noChangeAspect="1"/>
          </p:cNvPicPr>
          <p:nvPr/>
        </p:nvPicPr>
        <p:blipFill>
          <a:blip r:embed="rId14"/>
          <a:stretch>
            <a:fillRect/>
          </a:stretch>
        </p:blipFill>
        <p:spPr>
          <a:xfrm>
            <a:off x="1010166" y="5891660"/>
            <a:ext cx="816948" cy="928350"/>
          </a:xfrm>
          <a:prstGeom prst="rect">
            <a:avLst/>
          </a:prstGeom>
        </p:spPr>
      </p:pic>
      <p:pic>
        <p:nvPicPr>
          <p:cNvPr id="14" name="Immagine 13"/>
          <p:cNvPicPr>
            <a:picLocks noChangeAspect="1"/>
          </p:cNvPicPr>
          <p:nvPr/>
        </p:nvPicPr>
        <p:blipFill>
          <a:blip r:embed="rId15"/>
          <a:stretch>
            <a:fillRect/>
          </a:stretch>
        </p:blipFill>
        <p:spPr>
          <a:xfrm>
            <a:off x="43193" y="3772404"/>
            <a:ext cx="826465" cy="1035311"/>
          </a:xfrm>
          <a:prstGeom prst="rect">
            <a:avLst/>
          </a:prstGeom>
        </p:spPr>
      </p:pic>
      <p:pic>
        <p:nvPicPr>
          <p:cNvPr id="2058" name="Picture 10" descr="CARE4C Academic Partner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1868519"/>
            <a:ext cx="992314" cy="928155"/>
          </a:xfrm>
          <a:prstGeom prst="rect">
            <a:avLst/>
          </a:prstGeom>
          <a:noFill/>
          <a:extLst>
            <a:ext uri="{909E8E84-426E-40DD-AFC4-6F175D3DCCD1}">
              <a14:hiddenFill xmlns:a14="http://schemas.microsoft.com/office/drawing/2010/main">
                <a:solidFill>
                  <a:srgbClr val="FFFFFF"/>
                </a:solidFill>
              </a14:hiddenFill>
            </a:ext>
          </a:extLst>
        </p:spPr>
      </p:pic>
      <p:pic>
        <p:nvPicPr>
          <p:cNvPr id="15" name="Immagine 14"/>
          <p:cNvPicPr>
            <a:picLocks noChangeAspect="1"/>
          </p:cNvPicPr>
          <p:nvPr/>
        </p:nvPicPr>
        <p:blipFill>
          <a:blip r:embed="rId17"/>
          <a:stretch>
            <a:fillRect/>
          </a:stretch>
        </p:blipFill>
        <p:spPr>
          <a:xfrm>
            <a:off x="34669" y="951361"/>
            <a:ext cx="781992" cy="887716"/>
          </a:xfrm>
          <a:prstGeom prst="rect">
            <a:avLst/>
          </a:prstGeom>
        </p:spPr>
      </p:pic>
      <p:pic>
        <p:nvPicPr>
          <p:cNvPr id="17" name="Immagine 16"/>
          <p:cNvPicPr>
            <a:picLocks noChangeAspect="1"/>
          </p:cNvPicPr>
          <p:nvPr/>
        </p:nvPicPr>
        <p:blipFill>
          <a:blip r:embed="rId18"/>
          <a:stretch>
            <a:fillRect/>
          </a:stretch>
        </p:blipFill>
        <p:spPr>
          <a:xfrm>
            <a:off x="34669" y="4807715"/>
            <a:ext cx="837230" cy="1054617"/>
          </a:xfrm>
          <a:prstGeom prst="rect">
            <a:avLst/>
          </a:prstGeom>
        </p:spPr>
      </p:pic>
      <p:sp>
        <p:nvSpPr>
          <p:cNvPr id="7" name="Rettangolo 6"/>
          <p:cNvSpPr/>
          <p:nvPr/>
        </p:nvSpPr>
        <p:spPr>
          <a:xfrm>
            <a:off x="10050572" y="2710769"/>
            <a:ext cx="1895302" cy="22146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rot="16200000">
            <a:off x="9199289" y="3561568"/>
            <a:ext cx="2214636" cy="513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Sponsored by</a:t>
            </a:r>
            <a:endParaRPr lang="it-IT"/>
          </a:p>
        </p:txBody>
      </p:sp>
      <p:sp>
        <p:nvSpPr>
          <p:cNvPr id="9" name="CasellaDiTesto 8"/>
          <p:cNvSpPr txBox="1"/>
          <p:nvPr/>
        </p:nvSpPr>
        <p:spPr>
          <a:xfrm>
            <a:off x="11186848" y="4577402"/>
            <a:ext cx="774571" cy="369332"/>
          </a:xfrm>
          <a:prstGeom prst="rect">
            <a:avLst/>
          </a:prstGeom>
          <a:noFill/>
        </p:spPr>
        <p:txBody>
          <a:bodyPr wrap="none" rtlCol="0">
            <a:spAutoFit/>
          </a:bodyPr>
          <a:lstStyle/>
          <a:p>
            <a:r>
              <a:rPr lang="it-IT" b="1" smtClean="0"/>
              <a:t>JENAS</a:t>
            </a:r>
            <a:endParaRPr lang="it-IT" b="1"/>
          </a:p>
        </p:txBody>
      </p:sp>
      <p:sp>
        <p:nvSpPr>
          <p:cNvPr id="10" name="CasellaDiTesto 9"/>
          <p:cNvSpPr txBox="1"/>
          <p:nvPr/>
        </p:nvSpPr>
        <p:spPr>
          <a:xfrm>
            <a:off x="1719539" y="4108007"/>
            <a:ext cx="2892138" cy="1600438"/>
          </a:xfrm>
          <a:prstGeom prst="rect">
            <a:avLst/>
          </a:prstGeom>
          <a:noFill/>
        </p:spPr>
        <p:txBody>
          <a:bodyPr wrap="none" rtlCol="0">
            <a:spAutoFit/>
          </a:bodyPr>
          <a:lstStyle/>
          <a:p>
            <a:r>
              <a:rPr lang="en-US" sz="1000"/>
              <a:t>1 INFN, Italy</a:t>
            </a:r>
          </a:p>
          <a:p>
            <a:r>
              <a:rPr lang="en-US" sz="1000"/>
              <a:t>2 Université Catholique de Louvain, Belgium</a:t>
            </a:r>
          </a:p>
          <a:p>
            <a:r>
              <a:rPr lang="en-US" sz="1000"/>
              <a:t>3 Université Clermont Auvergne, France</a:t>
            </a:r>
          </a:p>
          <a:p>
            <a:r>
              <a:rPr lang="en-US" sz="1000"/>
              <a:t>4 Laboratory for big data analysis of the HSE, Russia </a:t>
            </a:r>
          </a:p>
          <a:p>
            <a:r>
              <a:rPr lang="en-US" sz="1000"/>
              <a:t>5 University of </a:t>
            </a:r>
            <a:r>
              <a:rPr lang="en-US" sz="1000" smtClean="0"/>
              <a:t>Oxford, UK</a:t>
            </a:r>
            <a:endParaRPr lang="en-US" sz="1000"/>
          </a:p>
          <a:p>
            <a:r>
              <a:rPr lang="en-US" sz="1000"/>
              <a:t>6 Université de </a:t>
            </a:r>
            <a:r>
              <a:rPr lang="en-US" sz="1000" smtClean="0"/>
              <a:t>Liege, Belgium</a:t>
            </a:r>
            <a:endParaRPr lang="en-US" sz="1000"/>
          </a:p>
          <a:p>
            <a:r>
              <a:rPr lang="en-US" sz="1000"/>
              <a:t>7 </a:t>
            </a:r>
            <a:r>
              <a:rPr lang="en-US" sz="1000" smtClean="0"/>
              <a:t>CERN, Switzerland</a:t>
            </a:r>
            <a:endParaRPr lang="en-US" sz="1000"/>
          </a:p>
          <a:p>
            <a:r>
              <a:rPr lang="en-US" sz="1000"/>
              <a:t>8 </a:t>
            </a:r>
            <a:r>
              <a:rPr lang="en-US" sz="1000" smtClean="0"/>
              <a:t>University of Madison, Wisconsin, US</a:t>
            </a:r>
            <a:endParaRPr lang="en-US" sz="1000"/>
          </a:p>
          <a:p>
            <a:endParaRPr lang="it-IT"/>
          </a:p>
        </p:txBody>
      </p:sp>
      <p:pic>
        <p:nvPicPr>
          <p:cNvPr id="18" name="Immagine 17"/>
          <p:cNvPicPr>
            <a:picLocks noChangeAspect="1"/>
          </p:cNvPicPr>
          <p:nvPr/>
        </p:nvPicPr>
        <p:blipFill>
          <a:blip r:embed="rId19"/>
          <a:stretch>
            <a:fillRect/>
          </a:stretch>
        </p:blipFill>
        <p:spPr>
          <a:xfrm>
            <a:off x="0" y="1462"/>
            <a:ext cx="2809325" cy="917420"/>
          </a:xfrm>
          <a:prstGeom prst="rect">
            <a:avLst/>
          </a:prstGeom>
        </p:spPr>
      </p:pic>
      <p:pic>
        <p:nvPicPr>
          <p:cNvPr id="20" name="Immagine 19"/>
          <p:cNvPicPr>
            <a:picLocks noChangeAspect="1"/>
          </p:cNvPicPr>
          <p:nvPr/>
        </p:nvPicPr>
        <p:blipFill>
          <a:blip r:embed="rId20"/>
          <a:stretch>
            <a:fillRect/>
          </a:stretch>
        </p:blipFill>
        <p:spPr>
          <a:xfrm>
            <a:off x="1659414" y="78724"/>
            <a:ext cx="1784010" cy="704609"/>
          </a:xfrm>
          <a:prstGeom prst="rect">
            <a:avLst/>
          </a:prstGeom>
        </p:spPr>
      </p:pic>
      <p:pic>
        <p:nvPicPr>
          <p:cNvPr id="22" name="Immagine 21"/>
          <p:cNvPicPr>
            <a:picLocks noChangeAspect="1"/>
          </p:cNvPicPr>
          <p:nvPr/>
        </p:nvPicPr>
        <p:blipFill>
          <a:blip r:embed="rId21"/>
          <a:stretch>
            <a:fillRect/>
          </a:stretch>
        </p:blipFill>
        <p:spPr>
          <a:xfrm>
            <a:off x="3400381" y="5897689"/>
            <a:ext cx="724499" cy="924737"/>
          </a:xfrm>
          <a:prstGeom prst="rect">
            <a:avLst/>
          </a:prstGeom>
        </p:spPr>
      </p:pic>
      <p:pic>
        <p:nvPicPr>
          <p:cNvPr id="24" name="Immagine 23"/>
          <p:cNvPicPr>
            <a:picLocks noChangeAspect="1"/>
          </p:cNvPicPr>
          <p:nvPr/>
        </p:nvPicPr>
        <p:blipFill>
          <a:blip r:embed="rId22"/>
          <a:stretch>
            <a:fillRect/>
          </a:stretch>
        </p:blipFill>
        <p:spPr>
          <a:xfrm>
            <a:off x="2417362" y="5900025"/>
            <a:ext cx="930309" cy="930309"/>
          </a:xfrm>
          <a:prstGeom prst="rect">
            <a:avLst/>
          </a:prstGeom>
        </p:spPr>
      </p:pic>
      <p:pic>
        <p:nvPicPr>
          <p:cNvPr id="26" name="Immagine 25"/>
          <p:cNvPicPr>
            <a:picLocks noChangeAspect="1"/>
          </p:cNvPicPr>
          <p:nvPr/>
        </p:nvPicPr>
        <p:blipFill>
          <a:blip r:embed="rId23"/>
          <a:stretch>
            <a:fillRect/>
          </a:stretch>
        </p:blipFill>
        <p:spPr>
          <a:xfrm>
            <a:off x="6163744" y="0"/>
            <a:ext cx="1394145" cy="783333"/>
          </a:xfrm>
          <a:prstGeom prst="rect">
            <a:avLst/>
          </a:prstGeom>
        </p:spPr>
      </p:pic>
      <p:pic>
        <p:nvPicPr>
          <p:cNvPr id="30" name="Immagine 29"/>
          <p:cNvPicPr>
            <a:picLocks noChangeAspect="1"/>
          </p:cNvPicPr>
          <p:nvPr/>
        </p:nvPicPr>
        <p:blipFill>
          <a:blip r:embed="rId24"/>
          <a:stretch>
            <a:fillRect/>
          </a:stretch>
        </p:blipFill>
        <p:spPr>
          <a:xfrm>
            <a:off x="7742527" y="29687"/>
            <a:ext cx="1507292" cy="753646"/>
          </a:xfrm>
          <a:prstGeom prst="rect">
            <a:avLst/>
          </a:prstGeom>
        </p:spPr>
      </p:pic>
      <p:sp>
        <p:nvSpPr>
          <p:cNvPr id="42" name="CasellaDiTesto 41"/>
          <p:cNvSpPr txBox="1"/>
          <p:nvPr/>
        </p:nvSpPr>
        <p:spPr>
          <a:xfrm>
            <a:off x="4692937" y="4108007"/>
            <a:ext cx="1899879" cy="1754326"/>
          </a:xfrm>
          <a:prstGeom prst="rect">
            <a:avLst/>
          </a:prstGeom>
          <a:noFill/>
        </p:spPr>
        <p:txBody>
          <a:bodyPr wrap="none" rtlCol="0">
            <a:spAutoFit/>
          </a:bodyPr>
          <a:lstStyle/>
          <a:p>
            <a:r>
              <a:rPr lang="en-US" sz="1000" smtClean="0"/>
              <a:t>9   IFCA</a:t>
            </a:r>
            <a:r>
              <a:rPr lang="en-US" sz="1000"/>
              <a:t>, Spain</a:t>
            </a:r>
          </a:p>
          <a:p>
            <a:r>
              <a:rPr lang="it-IT" sz="1000"/>
              <a:t>10 GSI, Germany</a:t>
            </a:r>
          </a:p>
          <a:p>
            <a:r>
              <a:rPr lang="it-IT" sz="1000"/>
              <a:t>11 Uppsala Universitet, </a:t>
            </a:r>
            <a:r>
              <a:rPr lang="it-IT" sz="1000" smtClean="0"/>
              <a:t>Sweden</a:t>
            </a:r>
          </a:p>
          <a:p>
            <a:r>
              <a:rPr lang="it-IT" sz="1000"/>
              <a:t>12 TU Munchen, Germany</a:t>
            </a:r>
          </a:p>
          <a:p>
            <a:r>
              <a:rPr lang="it-IT" sz="1000"/>
              <a:t>13 Rutgers University, US</a:t>
            </a:r>
          </a:p>
          <a:p>
            <a:r>
              <a:rPr lang="it-IT" sz="1000"/>
              <a:t>14 Università di Padova, Italy</a:t>
            </a:r>
          </a:p>
          <a:p>
            <a:r>
              <a:rPr lang="it-IT" sz="1000"/>
              <a:t>15 Durham University, UK</a:t>
            </a:r>
          </a:p>
          <a:p>
            <a:r>
              <a:rPr lang="it-IT" sz="1000"/>
              <a:t>16 Lebanese University, Lebanon</a:t>
            </a:r>
          </a:p>
          <a:p>
            <a:endParaRPr lang="it-IT" sz="1000"/>
          </a:p>
          <a:p>
            <a:endParaRPr lang="it-IT"/>
          </a:p>
        </p:txBody>
      </p:sp>
      <p:sp>
        <p:nvSpPr>
          <p:cNvPr id="3" name="Subtitle 2"/>
          <p:cNvSpPr>
            <a:spLocks noGrp="1"/>
          </p:cNvSpPr>
          <p:nvPr>
            <p:ph type="subTitle" idx="1"/>
          </p:nvPr>
        </p:nvSpPr>
        <p:spPr>
          <a:xfrm>
            <a:off x="-207511" y="1361663"/>
            <a:ext cx="11700777" cy="1673635"/>
          </a:xfrm>
        </p:spPr>
        <p:txBody>
          <a:bodyPr>
            <a:normAutofit fontScale="62500" lnSpcReduction="20000"/>
          </a:bodyPr>
          <a:lstStyle/>
          <a:p>
            <a:endParaRPr lang="en-US" dirty="0"/>
          </a:p>
          <a:p>
            <a:r>
              <a:rPr lang="en-US" sz="4600" b="1" i="1" smtClean="0">
                <a:solidFill>
                  <a:srgbClr val="C00000"/>
                </a:solidFill>
              </a:rPr>
              <a:t>M</a:t>
            </a:r>
            <a:r>
              <a:rPr lang="en-US" sz="4600" i="1" smtClean="0">
                <a:solidFill>
                  <a:srgbClr val="C00000"/>
                </a:solidFill>
              </a:rPr>
              <a:t>achine-Learning </a:t>
            </a:r>
            <a:r>
              <a:rPr lang="en-US" sz="4600" b="1" i="1" smtClean="0">
                <a:solidFill>
                  <a:srgbClr val="C00000"/>
                </a:solidFill>
              </a:rPr>
              <a:t>O</a:t>
            </a:r>
            <a:r>
              <a:rPr lang="en-US" sz="4600" i="1" smtClean="0">
                <a:solidFill>
                  <a:srgbClr val="C00000"/>
                </a:solidFill>
              </a:rPr>
              <a:t>ptimized </a:t>
            </a:r>
            <a:r>
              <a:rPr lang="en-US" sz="4600" b="1" i="1" smtClean="0">
                <a:solidFill>
                  <a:srgbClr val="C00000"/>
                </a:solidFill>
              </a:rPr>
              <a:t>D</a:t>
            </a:r>
            <a:r>
              <a:rPr lang="en-US" sz="4600" i="1" smtClean="0">
                <a:solidFill>
                  <a:srgbClr val="C00000"/>
                </a:solidFill>
              </a:rPr>
              <a:t>esign </a:t>
            </a:r>
            <a:r>
              <a:rPr lang="en-US" sz="4600" i="1" dirty="0" smtClean="0">
                <a:solidFill>
                  <a:srgbClr val="C00000"/>
                </a:solidFill>
              </a:rPr>
              <a:t>of </a:t>
            </a:r>
            <a:r>
              <a:rPr lang="en-US" sz="4600" b="1" i="1" dirty="0" smtClean="0">
                <a:solidFill>
                  <a:srgbClr val="C00000"/>
                </a:solidFill>
              </a:rPr>
              <a:t>E</a:t>
            </a:r>
            <a:r>
              <a:rPr lang="en-US" sz="4600" i="1" dirty="0" smtClean="0">
                <a:solidFill>
                  <a:srgbClr val="C00000"/>
                </a:solidFill>
              </a:rPr>
              <a:t>xperiments</a:t>
            </a:r>
          </a:p>
          <a:p>
            <a:r>
              <a:rPr lang="en-US" sz="7100" b="1" i="1" smtClean="0">
                <a:solidFill>
                  <a:srgbClr val="0070C0"/>
                </a:solidFill>
              </a:rPr>
              <a:t>MODE </a:t>
            </a:r>
            <a:r>
              <a:rPr lang="en-US" sz="7100" b="1" i="1">
                <a:solidFill>
                  <a:srgbClr val="0070C0"/>
                </a:solidFill>
              </a:rPr>
              <a:t>Collaboration </a:t>
            </a:r>
            <a:endParaRPr lang="en-US" sz="7100" dirty="0" smtClean="0">
              <a:solidFill>
                <a:srgbClr val="0070C0"/>
              </a:solidFill>
            </a:endParaRPr>
          </a:p>
          <a:p>
            <a:r>
              <a:rPr lang="en-US" smtClean="0">
                <a:hlinkClick r:id="rId25"/>
              </a:rPr>
              <a:t>https://mode-collaboration.github.io</a:t>
            </a:r>
            <a:endParaRPr lang="en-US" dirty="0"/>
          </a:p>
        </p:txBody>
      </p:sp>
      <p:pic>
        <p:nvPicPr>
          <p:cNvPr id="7170" name="Picture 2" descr="https://cdn.uclouvain.be/groups/cms-editors-arec/charte-graphique-uclouvain/UCLouvain_Logo_Pos_CMJN.png?itok=0Vz8FOqj"/>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383735" y="78724"/>
            <a:ext cx="2772182" cy="642960"/>
          </a:xfrm>
          <a:prstGeom prst="rect">
            <a:avLst/>
          </a:prstGeom>
          <a:noFill/>
          <a:extLst>
            <a:ext uri="{909E8E84-426E-40DD-AFC4-6F175D3DCCD1}">
              <a14:hiddenFill xmlns:a14="http://schemas.microsoft.com/office/drawing/2010/main">
                <a:solidFill>
                  <a:srgbClr val="FFFFFF"/>
                </a:solidFill>
              </a14:hiddenFill>
            </a:ext>
          </a:extLst>
        </p:spPr>
      </p:pic>
      <p:pic>
        <p:nvPicPr>
          <p:cNvPr id="21" name="Immagine 20"/>
          <p:cNvPicPr>
            <a:picLocks noChangeAspect="1"/>
          </p:cNvPicPr>
          <p:nvPr/>
        </p:nvPicPr>
        <p:blipFill>
          <a:blip r:embed="rId27"/>
          <a:stretch>
            <a:fillRect/>
          </a:stretch>
        </p:blipFill>
        <p:spPr>
          <a:xfrm>
            <a:off x="4240516" y="5905802"/>
            <a:ext cx="1323990" cy="858932"/>
          </a:xfrm>
          <a:prstGeom prst="rect">
            <a:avLst/>
          </a:prstGeom>
        </p:spPr>
      </p:pic>
      <p:pic>
        <p:nvPicPr>
          <p:cNvPr id="27" name="Picture 4" descr="Downloads: Print logos | University of wisconsin-madison, University of  wisconsin, Print logo"/>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653763" y="5894590"/>
            <a:ext cx="597130" cy="947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927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1049000" cy="1325563"/>
          </a:xfrm>
        </p:spPr>
        <p:txBody>
          <a:bodyPr>
            <a:normAutofit/>
          </a:bodyPr>
          <a:lstStyle/>
          <a:p>
            <a:r>
              <a:rPr lang="en-GB" b="1" smtClean="0">
                <a:solidFill>
                  <a:srgbClr val="C00000"/>
                </a:solidFill>
              </a:rPr>
              <a:t>Four-Slide </a:t>
            </a:r>
            <a:r>
              <a:rPr lang="en-GB" b="1" dirty="0">
                <a:solidFill>
                  <a:srgbClr val="C00000"/>
                </a:solidFill>
              </a:rPr>
              <a:t>D</a:t>
            </a:r>
            <a:r>
              <a:rPr lang="en-GB" b="1" smtClean="0">
                <a:solidFill>
                  <a:srgbClr val="C00000"/>
                </a:solidFill>
              </a:rPr>
              <a:t>escription </a:t>
            </a:r>
            <a:r>
              <a:rPr lang="en-GB" b="1">
                <a:solidFill>
                  <a:srgbClr val="C00000"/>
                </a:solidFill>
              </a:rPr>
              <a:t>of a</a:t>
            </a:r>
            <a:r>
              <a:rPr lang="en-GB" b="1" smtClean="0">
                <a:solidFill>
                  <a:srgbClr val="C00000"/>
                </a:solidFill>
              </a:rPr>
              <a:t> </a:t>
            </a:r>
            <a:r>
              <a:rPr lang="en-GB" b="1">
                <a:solidFill>
                  <a:srgbClr val="C00000"/>
                </a:solidFill>
              </a:rPr>
              <a:t>D</a:t>
            </a:r>
            <a:r>
              <a:rPr lang="en-GB" b="1" smtClean="0">
                <a:solidFill>
                  <a:srgbClr val="C00000"/>
                </a:solidFill>
              </a:rPr>
              <a:t>ifferentiable </a:t>
            </a:r>
            <a:r>
              <a:rPr lang="en-GB" b="1">
                <a:solidFill>
                  <a:srgbClr val="C00000"/>
                </a:solidFill>
              </a:rPr>
              <a:t>M</a:t>
            </a:r>
            <a:r>
              <a:rPr lang="en-GB" b="1" smtClean="0">
                <a:solidFill>
                  <a:srgbClr val="C00000"/>
                </a:solidFill>
              </a:rPr>
              <a:t>odel</a:t>
            </a:r>
            <a:br>
              <a:rPr lang="en-GB" b="1" smtClean="0">
                <a:solidFill>
                  <a:srgbClr val="C00000"/>
                </a:solidFill>
              </a:rPr>
            </a:br>
            <a:r>
              <a:rPr lang="en-GB" b="1" smtClean="0">
                <a:solidFill>
                  <a:srgbClr val="C00000"/>
                </a:solidFill>
              </a:rPr>
              <a:t>for Design </a:t>
            </a:r>
            <a:r>
              <a:rPr lang="en-GB" b="1">
                <a:solidFill>
                  <a:srgbClr val="C00000"/>
                </a:solidFill>
              </a:rPr>
              <a:t>O</a:t>
            </a:r>
            <a:r>
              <a:rPr lang="en-GB" b="1" smtClean="0">
                <a:solidFill>
                  <a:srgbClr val="C00000"/>
                </a:solidFill>
              </a:rPr>
              <a:t>ptimization - 1</a:t>
            </a:r>
            <a:endParaRPr lang="it-IT" b="1" dirty="0">
              <a:solidFill>
                <a:srgbClr val="C00000"/>
              </a:solidFill>
            </a:endParaRPr>
          </a:p>
        </p:txBody>
      </p:sp>
      <p:sp>
        <p:nvSpPr>
          <p:cNvPr id="3" name="Segnaposto contenuto 2"/>
          <p:cNvSpPr>
            <a:spLocks noGrp="1"/>
          </p:cNvSpPr>
          <p:nvPr>
            <p:ph idx="1"/>
          </p:nvPr>
        </p:nvSpPr>
        <p:spPr>
          <a:xfrm>
            <a:off x="503074" y="1933535"/>
            <a:ext cx="7184403" cy="4224411"/>
          </a:xfrm>
        </p:spPr>
        <p:txBody>
          <a:bodyPr>
            <a:noAutofit/>
          </a:bodyPr>
          <a:lstStyle/>
          <a:p>
            <a:pPr marL="0" indent="0">
              <a:buNone/>
            </a:pPr>
            <a:r>
              <a:rPr lang="en-GB" sz="2400" dirty="0" smtClean="0">
                <a:solidFill>
                  <a:srgbClr val="0070C0"/>
                </a:solidFill>
              </a:rPr>
              <a:t>An </a:t>
            </a:r>
            <a:r>
              <a:rPr lang="en-GB" sz="2400" dirty="0">
                <a:solidFill>
                  <a:srgbClr val="0070C0"/>
                </a:solidFill>
              </a:rPr>
              <a:t>end-to-end detector design optimization task can be briefly formalized in the following way</a:t>
            </a:r>
            <a:r>
              <a:rPr lang="en-GB" sz="2400">
                <a:solidFill>
                  <a:srgbClr val="0070C0"/>
                </a:solidFill>
              </a:rPr>
              <a:t>. </a:t>
            </a:r>
            <a:endParaRPr lang="en-GB" sz="2400" dirty="0" smtClean="0"/>
          </a:p>
          <a:p>
            <a:pPr marL="0" indent="0">
              <a:buNone/>
            </a:pPr>
            <a:r>
              <a:rPr lang="en-GB" sz="2400" b="1" smtClean="0"/>
              <a:t>(1)</a:t>
            </a:r>
            <a:r>
              <a:rPr lang="en-GB" sz="2400" smtClean="0"/>
              <a:t> We </a:t>
            </a:r>
            <a:r>
              <a:rPr lang="en-GB" sz="2400" dirty="0"/>
              <a:t>start with a </a:t>
            </a:r>
            <a:r>
              <a:rPr lang="en-GB" sz="2400" dirty="0">
                <a:solidFill>
                  <a:srgbClr val="0070C0"/>
                </a:solidFill>
              </a:rPr>
              <a:t>simulation</a:t>
            </a:r>
            <a:r>
              <a:rPr lang="en-GB" sz="2400" dirty="0"/>
              <a:t> of the physics processes </a:t>
            </a:r>
            <a:r>
              <a:rPr lang="en-GB" sz="2400"/>
              <a:t>of </a:t>
            </a:r>
            <a:r>
              <a:rPr lang="en-GB" sz="2400" smtClean="0"/>
              <a:t>relevance, </a:t>
            </a:r>
            <a:r>
              <a:rPr lang="en-GB" sz="2400"/>
              <a:t>which </a:t>
            </a:r>
            <a:r>
              <a:rPr lang="en-GB" sz="2400" smtClean="0"/>
              <a:t>generates </a:t>
            </a:r>
            <a:r>
              <a:rPr lang="en-GB" sz="2400" dirty="0"/>
              <a:t>a multi-dimensional, stochastic input variable </a:t>
            </a:r>
            <a:r>
              <a:rPr lang="en-GB" sz="2400" b="1" dirty="0">
                <a:solidFill>
                  <a:srgbClr val="C00000"/>
                </a:solidFill>
              </a:rPr>
              <a:t>x</a:t>
            </a:r>
            <a:r>
              <a:rPr lang="en-GB" sz="2400" dirty="0"/>
              <a:t>, distributed with a </a:t>
            </a:r>
            <a:r>
              <a:rPr lang="en-GB" sz="2400"/>
              <a:t>PDF </a:t>
            </a:r>
            <a:r>
              <a:rPr lang="en-GB" sz="2400" b="1" smtClean="0">
                <a:solidFill>
                  <a:srgbClr val="C00000"/>
                </a:solidFill>
              </a:rPr>
              <a:t>f(x)</a:t>
            </a:r>
            <a:r>
              <a:rPr lang="en-GB" sz="2400"/>
              <a:t> </a:t>
            </a:r>
            <a:endParaRPr lang="en-GB" sz="2400" smtClean="0"/>
          </a:p>
          <a:p>
            <a:pPr marL="0" indent="0">
              <a:buNone/>
            </a:pPr>
            <a:r>
              <a:rPr lang="en-GB" sz="2400" b="1" smtClean="0"/>
              <a:t>(2)</a:t>
            </a:r>
            <a:r>
              <a:rPr lang="en-GB" sz="2400" smtClean="0"/>
              <a:t> The </a:t>
            </a:r>
            <a:r>
              <a:rPr lang="en-GB" sz="2400" dirty="0"/>
              <a:t>input is turned by the simulation of the detection apparatus into sensor readouts </a:t>
            </a:r>
            <a:r>
              <a:rPr lang="en-GB" sz="2400" b="1" dirty="0">
                <a:solidFill>
                  <a:srgbClr val="C00000"/>
                </a:solidFill>
              </a:rPr>
              <a:t>z</a:t>
            </a:r>
            <a:r>
              <a:rPr lang="en-GB" sz="2400" dirty="0"/>
              <a:t> distributed </a:t>
            </a:r>
            <a:r>
              <a:rPr lang="en-GB" sz="2400"/>
              <a:t>with </a:t>
            </a:r>
            <a:r>
              <a:rPr lang="en-GB" sz="2400" smtClean="0"/>
              <a:t>PDF </a:t>
            </a:r>
          </a:p>
          <a:p>
            <a:pPr marL="0" indent="0">
              <a:buNone/>
            </a:pPr>
            <a:r>
              <a:rPr lang="en-GB" sz="2400" b="1" smtClean="0"/>
              <a:t>			</a:t>
            </a:r>
            <a:r>
              <a:rPr lang="en-GB" sz="2400" b="1" smtClean="0">
                <a:solidFill>
                  <a:srgbClr val="C00000"/>
                </a:solidFill>
              </a:rPr>
              <a:t>p(z|x,</a:t>
            </a:r>
            <a:r>
              <a:rPr lang="el-GR" sz="2400" b="1">
                <a:solidFill>
                  <a:srgbClr val="C00000"/>
                </a:solidFill>
              </a:rPr>
              <a:t>θ</a:t>
            </a:r>
            <a:r>
              <a:rPr lang="en-US" sz="2400" b="1" smtClean="0">
                <a:solidFill>
                  <a:srgbClr val="C00000"/>
                </a:solidFill>
              </a:rPr>
              <a:t>).</a:t>
            </a:r>
          </a:p>
          <a:p>
            <a:pPr marL="0" indent="0">
              <a:buNone/>
            </a:pPr>
            <a:r>
              <a:rPr lang="en-US" sz="2400" b="1" smtClean="0">
                <a:solidFill>
                  <a:srgbClr val="C00000"/>
                </a:solidFill>
              </a:rPr>
              <a:t>z</a:t>
            </a:r>
            <a:r>
              <a:rPr lang="en-US" sz="2400" smtClean="0"/>
              <a:t> are </a:t>
            </a:r>
            <a:r>
              <a:rPr lang="en-US" sz="2400">
                <a:solidFill>
                  <a:srgbClr val="0070C0"/>
                </a:solidFill>
              </a:rPr>
              <a:t>observed </a:t>
            </a:r>
            <a:r>
              <a:rPr lang="en-US" sz="2400" smtClean="0">
                <a:solidFill>
                  <a:srgbClr val="0070C0"/>
                </a:solidFill>
              </a:rPr>
              <a:t>low-level features </a:t>
            </a:r>
            <a:r>
              <a:rPr lang="en-US" sz="2400" dirty="0"/>
              <a:t>of the </a:t>
            </a:r>
            <a:r>
              <a:rPr lang="en-US" sz="2400" dirty="0" smtClean="0"/>
              <a:t>physical process</a:t>
            </a:r>
            <a:r>
              <a:rPr lang="en-US" sz="2400" smtClean="0"/>
              <a:t>; they depend </a:t>
            </a:r>
            <a:r>
              <a:rPr lang="en-US" sz="2400" dirty="0"/>
              <a:t>through </a:t>
            </a:r>
            <a:r>
              <a:rPr lang="en-US" sz="2400" b="1" dirty="0">
                <a:solidFill>
                  <a:srgbClr val="C00000"/>
                </a:solidFill>
              </a:rPr>
              <a:t>p( )</a:t>
            </a:r>
            <a:r>
              <a:rPr lang="en-US" sz="2400" dirty="0">
                <a:solidFill>
                  <a:srgbClr val="C00000"/>
                </a:solidFill>
              </a:rPr>
              <a:t> </a:t>
            </a:r>
            <a:r>
              <a:rPr lang="en-US" sz="2400" dirty="0"/>
              <a:t>on parameters </a:t>
            </a:r>
            <a:r>
              <a:rPr lang="el-GR" sz="2400" b="1">
                <a:solidFill>
                  <a:srgbClr val="C00000"/>
                </a:solidFill>
              </a:rPr>
              <a:t>θ</a:t>
            </a:r>
            <a:r>
              <a:rPr lang="el-GR" sz="2400"/>
              <a:t> </a:t>
            </a:r>
            <a:r>
              <a:rPr lang="en-US" sz="2400" smtClean="0"/>
              <a:t>describing physical </a:t>
            </a:r>
            <a:r>
              <a:rPr lang="en-US" sz="2400" dirty="0"/>
              <a:t>properties </a:t>
            </a:r>
            <a:r>
              <a:rPr lang="en-US" sz="2400"/>
              <a:t>of </a:t>
            </a:r>
            <a:r>
              <a:rPr lang="en-US" sz="2400" smtClean="0"/>
              <a:t>detector and </a:t>
            </a:r>
            <a:r>
              <a:rPr lang="en-US" sz="2400" dirty="0"/>
              <a:t>geometry. </a:t>
            </a:r>
            <a:endParaRPr lang="en-US" sz="2400" dirty="0" smtClean="0"/>
          </a:p>
          <a:p>
            <a:pPr marL="0" indent="0">
              <a:buNone/>
            </a:pPr>
            <a:endParaRPr lang="it-IT" sz="2400" dirty="0"/>
          </a:p>
        </p:txBody>
      </p:sp>
      <p:pic>
        <p:nvPicPr>
          <p:cNvPr id="7" name="Picture 2" descr="http://www.lppp.lancs.ac.uk/higgs/images/higgsfeyn.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15372" y="1308244"/>
            <a:ext cx="2413715" cy="109526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hat is a Server Farm? (with pictur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0916" y="1855876"/>
            <a:ext cx="1543608" cy="14950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MS Particle Detect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5372" y="3137424"/>
            <a:ext cx="2013857" cy="10337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What is a Server Farm? (with pictur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0916" y="3968081"/>
            <a:ext cx="1543608" cy="149502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9766364" y="2462881"/>
            <a:ext cx="325730" cy="461665"/>
          </a:xfrm>
          <a:prstGeom prst="rect">
            <a:avLst/>
          </a:prstGeom>
          <a:noFill/>
        </p:spPr>
        <p:txBody>
          <a:bodyPr wrap="none" rtlCol="0">
            <a:spAutoFit/>
          </a:bodyPr>
          <a:lstStyle/>
          <a:p>
            <a:r>
              <a:rPr lang="it-IT" sz="2400" b="1" smtClean="0">
                <a:solidFill>
                  <a:srgbClr val="C00000"/>
                </a:solidFill>
              </a:rPr>
              <a:t>x</a:t>
            </a:r>
            <a:endParaRPr lang="it-IT" sz="2400" b="1">
              <a:solidFill>
                <a:srgbClr val="C00000"/>
              </a:solidFill>
            </a:endParaRPr>
          </a:p>
        </p:txBody>
      </p:sp>
      <p:sp>
        <p:nvSpPr>
          <p:cNvPr id="10" name="Freccia a destra 9"/>
          <p:cNvSpPr/>
          <p:nvPr/>
        </p:nvSpPr>
        <p:spPr>
          <a:xfrm rot="1754452">
            <a:off x="10088339" y="1746778"/>
            <a:ext cx="481495" cy="373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a destra 11"/>
          <p:cNvSpPr/>
          <p:nvPr/>
        </p:nvSpPr>
        <p:spPr>
          <a:xfrm rot="9341561">
            <a:off x="10049758" y="2399043"/>
            <a:ext cx="481495" cy="373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a destra 12"/>
          <p:cNvSpPr/>
          <p:nvPr/>
        </p:nvSpPr>
        <p:spPr>
          <a:xfrm rot="9341561">
            <a:off x="9270713" y="2731575"/>
            <a:ext cx="481495" cy="373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ccia a destra 13"/>
          <p:cNvSpPr/>
          <p:nvPr/>
        </p:nvSpPr>
        <p:spPr>
          <a:xfrm rot="1754452">
            <a:off x="10054776" y="4092177"/>
            <a:ext cx="481495" cy="373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reccia a destra 14"/>
          <p:cNvSpPr/>
          <p:nvPr/>
        </p:nvSpPr>
        <p:spPr>
          <a:xfrm rot="9341561">
            <a:off x="10049757" y="4824541"/>
            <a:ext cx="481495" cy="373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9681708" y="4905119"/>
            <a:ext cx="252066" cy="472550"/>
          </a:xfrm>
          <a:prstGeom prst="rect">
            <a:avLst/>
          </a:prstGeom>
          <a:noFill/>
        </p:spPr>
        <p:txBody>
          <a:bodyPr wrap="square" rtlCol="0">
            <a:spAutoFit/>
          </a:bodyPr>
          <a:lstStyle/>
          <a:p>
            <a:r>
              <a:rPr lang="it-IT" sz="2400" b="1" smtClean="0">
                <a:solidFill>
                  <a:srgbClr val="C00000"/>
                </a:solidFill>
              </a:rPr>
              <a:t>z</a:t>
            </a:r>
            <a:endParaRPr lang="it-IT" sz="2400" b="1">
              <a:solidFill>
                <a:srgbClr val="C00000"/>
              </a:solidFill>
            </a:endParaRPr>
          </a:p>
        </p:txBody>
      </p:sp>
      <p:sp>
        <p:nvSpPr>
          <p:cNvPr id="5" name="Segnaposto piè di pagina 4"/>
          <p:cNvSpPr>
            <a:spLocks noGrp="1"/>
          </p:cNvSpPr>
          <p:nvPr>
            <p:ph type="ftr" sz="quarter" idx="11"/>
          </p:nvPr>
        </p:nvSpPr>
        <p:spPr/>
        <p:txBody>
          <a:bodyPr/>
          <a:lstStyle/>
          <a:p>
            <a:r>
              <a:rPr lang="pt-BR" smtClean="0"/>
              <a:t>T. Dorigo, ML4HEP Erice, 12/4/23</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27</a:t>
            </a:fld>
            <a:endParaRPr lang="en-US"/>
          </a:p>
        </p:txBody>
      </p:sp>
    </p:spTree>
    <p:extLst>
      <p:ext uri="{BB962C8B-B14F-4D97-AF65-F5344CB8AC3E}">
        <p14:creationId xmlns:p14="http://schemas.microsoft.com/office/powerpoint/2010/main" val="380701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ppt_x"/>
                                          </p:val>
                                        </p:tav>
                                        <p:tav tm="100000">
                                          <p:val>
                                            <p:strVal val="#ppt_x"/>
                                          </p:val>
                                        </p:tav>
                                      </p:tavLst>
                                    </p:anim>
                                    <p:anim calcmode="lin" valueType="num">
                                      <p:cBhvr additive="base">
                                        <p:cTn id="8" dur="2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50" fill="hold"/>
                                        <p:tgtEl>
                                          <p:spTgt spid="10"/>
                                        </p:tgtEl>
                                        <p:attrNameLst>
                                          <p:attrName>ppt_x</p:attrName>
                                        </p:attrNameLst>
                                      </p:cBhvr>
                                      <p:tavLst>
                                        <p:tav tm="0">
                                          <p:val>
                                            <p:strVal val="#ppt_x"/>
                                          </p:val>
                                        </p:tav>
                                        <p:tav tm="100000">
                                          <p:val>
                                            <p:strVal val="#ppt_x"/>
                                          </p:val>
                                        </p:tav>
                                      </p:tavLst>
                                    </p:anim>
                                    <p:anim calcmode="lin" valueType="num">
                                      <p:cBhvr additive="base">
                                        <p:cTn id="12" dur="2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250" fill="hold"/>
                                        <p:tgtEl>
                                          <p:spTgt spid="1026"/>
                                        </p:tgtEl>
                                        <p:attrNameLst>
                                          <p:attrName>ppt_x</p:attrName>
                                        </p:attrNameLst>
                                      </p:cBhvr>
                                      <p:tavLst>
                                        <p:tav tm="0">
                                          <p:val>
                                            <p:strVal val="#ppt_x"/>
                                          </p:val>
                                        </p:tav>
                                        <p:tav tm="100000">
                                          <p:val>
                                            <p:strVal val="#ppt_x"/>
                                          </p:val>
                                        </p:tav>
                                      </p:tavLst>
                                    </p:anim>
                                    <p:anim calcmode="lin" valueType="num">
                                      <p:cBhvr additive="base">
                                        <p:cTn id="16" dur="250" fill="hold"/>
                                        <p:tgtEl>
                                          <p:spTgt spid="10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50" fill="hold"/>
                                        <p:tgtEl>
                                          <p:spTgt spid="12"/>
                                        </p:tgtEl>
                                        <p:attrNameLst>
                                          <p:attrName>ppt_x</p:attrName>
                                        </p:attrNameLst>
                                      </p:cBhvr>
                                      <p:tavLst>
                                        <p:tav tm="0">
                                          <p:val>
                                            <p:strVal val="#ppt_x"/>
                                          </p:val>
                                        </p:tav>
                                        <p:tav tm="100000">
                                          <p:val>
                                            <p:strVal val="#ppt_x"/>
                                          </p:val>
                                        </p:tav>
                                      </p:tavLst>
                                    </p:anim>
                                    <p:anim calcmode="lin" valueType="num">
                                      <p:cBhvr additive="base">
                                        <p:cTn id="20" dur="2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250" fill="hold"/>
                                        <p:tgtEl>
                                          <p:spTgt spid="4"/>
                                        </p:tgtEl>
                                        <p:attrNameLst>
                                          <p:attrName>ppt_x</p:attrName>
                                        </p:attrNameLst>
                                      </p:cBhvr>
                                      <p:tavLst>
                                        <p:tav tm="0">
                                          <p:val>
                                            <p:strVal val="#ppt_x"/>
                                          </p:val>
                                        </p:tav>
                                        <p:tav tm="100000">
                                          <p:val>
                                            <p:strVal val="#ppt_x"/>
                                          </p:val>
                                        </p:tav>
                                      </p:tavLst>
                                    </p:anim>
                                    <p:anim calcmode="lin" valueType="num">
                                      <p:cBhvr additive="base">
                                        <p:cTn id="24" dur="25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25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8" dur="25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additive="base">
                                        <p:cTn id="33" dur="25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4" dur="250" fill="hold"/>
                                        <p:tgtEl>
                                          <p:spTgt spid="3">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25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250" fill="hold"/>
                                        <p:tgtEl>
                                          <p:spTgt spid="3">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25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250" fill="hold"/>
                                        <p:tgtEl>
                                          <p:spTgt spid="3">
                                            <p:txEl>
                                              <p:pRg st="4" end="4"/>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250" fill="hold"/>
                                        <p:tgtEl>
                                          <p:spTgt spid="13"/>
                                        </p:tgtEl>
                                        <p:attrNameLst>
                                          <p:attrName>ppt_x</p:attrName>
                                        </p:attrNameLst>
                                      </p:cBhvr>
                                      <p:tavLst>
                                        <p:tav tm="0">
                                          <p:val>
                                            <p:strVal val="#ppt_x"/>
                                          </p:val>
                                        </p:tav>
                                        <p:tav tm="100000">
                                          <p:val>
                                            <p:strVal val="#ppt_x"/>
                                          </p:val>
                                        </p:tav>
                                      </p:tavLst>
                                    </p:anim>
                                    <p:anim calcmode="lin" valueType="num">
                                      <p:cBhvr additive="base">
                                        <p:cTn id="46" dur="25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250" fill="hold"/>
                                        <p:tgtEl>
                                          <p:spTgt spid="14"/>
                                        </p:tgtEl>
                                        <p:attrNameLst>
                                          <p:attrName>ppt_x</p:attrName>
                                        </p:attrNameLst>
                                      </p:cBhvr>
                                      <p:tavLst>
                                        <p:tav tm="0">
                                          <p:val>
                                            <p:strVal val="#ppt_x"/>
                                          </p:val>
                                        </p:tav>
                                        <p:tav tm="100000">
                                          <p:val>
                                            <p:strVal val="#ppt_x"/>
                                          </p:val>
                                        </p:tav>
                                      </p:tavLst>
                                    </p:anim>
                                    <p:anim calcmode="lin" valueType="num">
                                      <p:cBhvr additive="base">
                                        <p:cTn id="50" dur="2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250" fill="hold"/>
                                        <p:tgtEl>
                                          <p:spTgt spid="15"/>
                                        </p:tgtEl>
                                        <p:attrNameLst>
                                          <p:attrName>ppt_x</p:attrName>
                                        </p:attrNameLst>
                                      </p:cBhvr>
                                      <p:tavLst>
                                        <p:tav tm="0">
                                          <p:val>
                                            <p:strVal val="#ppt_x"/>
                                          </p:val>
                                        </p:tav>
                                        <p:tav tm="100000">
                                          <p:val>
                                            <p:strVal val="#ppt_x"/>
                                          </p:val>
                                        </p:tav>
                                      </p:tavLst>
                                    </p:anim>
                                    <p:anim calcmode="lin" valueType="num">
                                      <p:cBhvr additive="base">
                                        <p:cTn id="54" dur="250" fill="hold"/>
                                        <p:tgtEl>
                                          <p:spTgt spid="15"/>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250" fill="hold"/>
                                        <p:tgtEl>
                                          <p:spTgt spid="9"/>
                                        </p:tgtEl>
                                        <p:attrNameLst>
                                          <p:attrName>ppt_x</p:attrName>
                                        </p:attrNameLst>
                                      </p:cBhvr>
                                      <p:tavLst>
                                        <p:tav tm="0">
                                          <p:val>
                                            <p:strVal val="#ppt_x"/>
                                          </p:val>
                                        </p:tav>
                                        <p:tav tm="100000">
                                          <p:val>
                                            <p:strVal val="#ppt_x"/>
                                          </p:val>
                                        </p:tav>
                                      </p:tavLst>
                                    </p:anim>
                                    <p:anim calcmode="lin" valueType="num">
                                      <p:cBhvr additive="base">
                                        <p:cTn id="58" dur="250" fill="hold"/>
                                        <p:tgtEl>
                                          <p:spTgt spid="9"/>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250" fill="hold"/>
                                        <p:tgtEl>
                                          <p:spTgt spid="11"/>
                                        </p:tgtEl>
                                        <p:attrNameLst>
                                          <p:attrName>ppt_x</p:attrName>
                                        </p:attrNameLst>
                                      </p:cBhvr>
                                      <p:tavLst>
                                        <p:tav tm="0">
                                          <p:val>
                                            <p:strVal val="#ppt_x"/>
                                          </p:val>
                                        </p:tav>
                                        <p:tav tm="100000">
                                          <p:val>
                                            <p:strVal val="#ppt_x"/>
                                          </p:val>
                                        </p:tav>
                                      </p:tavLst>
                                    </p:anim>
                                    <p:anim calcmode="lin" valueType="num">
                                      <p:cBhvr additive="base">
                                        <p:cTn id="62" dur="250" fill="hold"/>
                                        <p:tgtEl>
                                          <p:spTgt spid="11"/>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additive="base">
                                        <p:cTn id="65" dur="250" fill="hold"/>
                                        <p:tgtEl>
                                          <p:spTgt spid="8"/>
                                        </p:tgtEl>
                                        <p:attrNameLst>
                                          <p:attrName>ppt_x</p:attrName>
                                        </p:attrNameLst>
                                      </p:cBhvr>
                                      <p:tavLst>
                                        <p:tav tm="0">
                                          <p:val>
                                            <p:strVal val="#ppt_x"/>
                                          </p:val>
                                        </p:tav>
                                        <p:tav tm="100000">
                                          <p:val>
                                            <p:strVal val="#ppt_x"/>
                                          </p:val>
                                        </p:tav>
                                      </p:tavLst>
                                    </p:anim>
                                    <p:anim calcmode="lin" valueType="num">
                                      <p:cBhvr additive="base">
                                        <p:cTn id="66" dur="2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2" grpId="0" animBg="1"/>
      <p:bldP spid="13" grpId="0" animBg="1"/>
      <p:bldP spid="14" grpId="0" animBg="1"/>
      <p:bldP spid="15" grpId="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40654" y="2028684"/>
            <a:ext cx="7525657" cy="4510228"/>
          </a:xfrm>
        </p:spPr>
        <p:txBody>
          <a:bodyPr>
            <a:normAutofit fontScale="77500" lnSpcReduction="20000"/>
          </a:bodyPr>
          <a:lstStyle/>
          <a:p>
            <a:pPr marL="0" indent="0">
              <a:buNone/>
            </a:pPr>
            <a:r>
              <a:rPr lang="en-US" b="1" smtClean="0"/>
              <a:t>(3)</a:t>
            </a:r>
            <a:r>
              <a:rPr lang="en-US" smtClean="0"/>
              <a:t> Detector readouts </a:t>
            </a:r>
            <a:r>
              <a:rPr lang="en-US" b="1" dirty="0">
                <a:solidFill>
                  <a:srgbClr val="C00000"/>
                </a:solidFill>
              </a:rPr>
              <a:t>z</a:t>
            </a:r>
            <a:r>
              <a:rPr lang="en-US" dirty="0"/>
              <a:t> are used by a reconstruction model </a:t>
            </a:r>
            <a:r>
              <a:rPr lang="en-US" b="1" dirty="0">
                <a:solidFill>
                  <a:srgbClr val="C00000"/>
                </a:solidFill>
              </a:rPr>
              <a:t>R( )</a:t>
            </a:r>
            <a:r>
              <a:rPr lang="en-US" dirty="0">
                <a:solidFill>
                  <a:srgbClr val="C00000"/>
                </a:solidFill>
              </a:rPr>
              <a:t> </a:t>
            </a:r>
            <a:r>
              <a:rPr lang="en-US" dirty="0"/>
              <a:t>that produces </a:t>
            </a:r>
            <a:r>
              <a:rPr lang="en-US" dirty="0">
                <a:solidFill>
                  <a:srgbClr val="0070C0"/>
                </a:solidFill>
              </a:rPr>
              <a:t>high-level </a:t>
            </a:r>
            <a:r>
              <a:rPr lang="en-US">
                <a:solidFill>
                  <a:srgbClr val="0070C0"/>
                </a:solidFill>
              </a:rPr>
              <a:t>features </a:t>
            </a:r>
            <a:endParaRPr lang="en-US" smtClean="0">
              <a:solidFill>
                <a:srgbClr val="0070C0"/>
              </a:solidFill>
            </a:endParaRPr>
          </a:p>
          <a:p>
            <a:pPr marL="0" indent="0">
              <a:buNone/>
            </a:pPr>
            <a:r>
              <a:rPr lang="en-US" b="1"/>
              <a:t>	</a:t>
            </a:r>
            <a:r>
              <a:rPr lang="en-US" b="1" smtClean="0"/>
              <a:t>	</a:t>
            </a:r>
            <a:r>
              <a:rPr lang="el-GR" b="1" smtClean="0">
                <a:solidFill>
                  <a:srgbClr val="C00000"/>
                </a:solidFill>
              </a:rPr>
              <a:t>ζ</a:t>
            </a:r>
            <a:r>
              <a:rPr lang="en-US" b="1" dirty="0">
                <a:solidFill>
                  <a:srgbClr val="C00000"/>
                </a:solidFill>
              </a:rPr>
              <a:t>(</a:t>
            </a:r>
            <a:r>
              <a:rPr lang="el-GR" b="1" dirty="0">
                <a:solidFill>
                  <a:srgbClr val="C00000"/>
                </a:solidFill>
              </a:rPr>
              <a:t>θ</a:t>
            </a:r>
            <a:r>
              <a:rPr lang="en-US" b="1" dirty="0">
                <a:solidFill>
                  <a:srgbClr val="C00000"/>
                </a:solidFill>
              </a:rPr>
              <a:t>) = R[z,</a:t>
            </a:r>
            <a:r>
              <a:rPr lang="el-GR" b="1" dirty="0">
                <a:solidFill>
                  <a:srgbClr val="C00000"/>
                </a:solidFill>
              </a:rPr>
              <a:t>θ</a:t>
            </a:r>
            <a:r>
              <a:rPr lang="en-US" b="1" dirty="0">
                <a:solidFill>
                  <a:srgbClr val="C00000"/>
                </a:solidFill>
              </a:rPr>
              <a:t>,</a:t>
            </a:r>
            <a:r>
              <a:rPr lang="el-GR" b="1" dirty="0">
                <a:solidFill>
                  <a:srgbClr val="C00000"/>
                </a:solidFill>
              </a:rPr>
              <a:t>ν</a:t>
            </a:r>
            <a:r>
              <a:rPr lang="en-US" b="1" dirty="0">
                <a:solidFill>
                  <a:srgbClr val="C00000"/>
                </a:solidFill>
              </a:rPr>
              <a:t>(</a:t>
            </a:r>
            <a:r>
              <a:rPr lang="el-GR" b="1" dirty="0">
                <a:solidFill>
                  <a:srgbClr val="C00000"/>
                </a:solidFill>
              </a:rPr>
              <a:t>θ</a:t>
            </a:r>
            <a:r>
              <a:rPr lang="en-US" b="1">
                <a:solidFill>
                  <a:srgbClr val="C00000"/>
                </a:solidFill>
              </a:rPr>
              <a:t>)]</a:t>
            </a:r>
            <a:r>
              <a:rPr lang="en-US">
                <a:solidFill>
                  <a:srgbClr val="C00000"/>
                </a:solidFill>
              </a:rPr>
              <a:t> </a:t>
            </a:r>
            <a:endParaRPr lang="en-US" smtClean="0">
              <a:solidFill>
                <a:srgbClr val="C00000"/>
              </a:solidFill>
            </a:endParaRPr>
          </a:p>
          <a:p>
            <a:pPr marL="0" indent="0">
              <a:buNone/>
            </a:pPr>
            <a:r>
              <a:rPr lang="en-US" smtClean="0"/>
              <a:t>(</a:t>
            </a:r>
            <a:r>
              <a:rPr lang="en-US" i="1" dirty="0"/>
              <a:t>e.g.</a:t>
            </a:r>
            <a:r>
              <a:rPr lang="en-US" dirty="0"/>
              <a:t> </a:t>
            </a:r>
            <a:r>
              <a:rPr lang="en-US"/>
              <a:t>particle </a:t>
            </a:r>
            <a:r>
              <a:rPr lang="en-US" smtClean="0"/>
              <a:t>four-momenta), </a:t>
            </a:r>
            <a:r>
              <a:rPr lang="en-US" dirty="0"/>
              <a:t>by employing knowledge </a:t>
            </a:r>
            <a:r>
              <a:rPr lang="en-US"/>
              <a:t>of </a:t>
            </a:r>
            <a:r>
              <a:rPr lang="en-US" smtClean="0"/>
              <a:t>detector parameters </a:t>
            </a:r>
            <a:r>
              <a:rPr lang="el-GR" b="1" smtClean="0">
                <a:solidFill>
                  <a:srgbClr val="C00000"/>
                </a:solidFill>
              </a:rPr>
              <a:t>θ</a:t>
            </a:r>
            <a:r>
              <a:rPr lang="en-US" smtClean="0"/>
              <a:t> </a:t>
            </a:r>
            <a:r>
              <a:rPr lang="en-US" dirty="0"/>
              <a:t>as well as a model </a:t>
            </a:r>
            <a:r>
              <a:rPr lang="en-US"/>
              <a:t>of </a:t>
            </a:r>
            <a:r>
              <a:rPr lang="en-US" smtClean="0">
                <a:solidFill>
                  <a:srgbClr val="0070C0"/>
                </a:solidFill>
              </a:rPr>
              <a:t>nuisance </a:t>
            </a:r>
            <a:r>
              <a:rPr lang="en-US" dirty="0">
                <a:solidFill>
                  <a:srgbClr val="0070C0"/>
                </a:solidFill>
              </a:rPr>
              <a:t>parameters </a:t>
            </a:r>
            <a:r>
              <a:rPr lang="el-GR" b="1" dirty="0">
                <a:solidFill>
                  <a:srgbClr val="C00000"/>
                </a:solidFill>
              </a:rPr>
              <a:t>ν</a:t>
            </a:r>
            <a:r>
              <a:rPr lang="en-US" b="1" dirty="0">
                <a:solidFill>
                  <a:srgbClr val="C00000"/>
                </a:solidFill>
              </a:rPr>
              <a:t>(</a:t>
            </a:r>
            <a:r>
              <a:rPr lang="el-GR" b="1" dirty="0">
                <a:solidFill>
                  <a:srgbClr val="C00000"/>
                </a:solidFill>
              </a:rPr>
              <a:t>θ</a:t>
            </a:r>
            <a:r>
              <a:rPr lang="en-US" b="1" dirty="0">
                <a:solidFill>
                  <a:srgbClr val="C00000"/>
                </a:solidFill>
              </a:rPr>
              <a:t>)</a:t>
            </a:r>
            <a:r>
              <a:rPr lang="en-US" dirty="0"/>
              <a:t> which affect the pattern recognition task. </a:t>
            </a:r>
            <a:endParaRPr lang="en-US" dirty="0" smtClean="0"/>
          </a:p>
          <a:p>
            <a:pPr marL="0" indent="0">
              <a:buNone/>
            </a:pPr>
            <a:endParaRPr lang="en-US" dirty="0" smtClean="0"/>
          </a:p>
          <a:p>
            <a:pPr marL="0" indent="0">
              <a:buNone/>
            </a:pPr>
            <a:r>
              <a:rPr lang="en-US" b="1" smtClean="0"/>
              <a:t>(4)</a:t>
            </a:r>
            <a:r>
              <a:rPr lang="en-US" smtClean="0"/>
              <a:t> In </a:t>
            </a:r>
            <a:r>
              <a:rPr lang="en-US" dirty="0"/>
              <a:t>turn, high-level features </a:t>
            </a:r>
            <a:r>
              <a:rPr lang="el-GR" b="1" dirty="0">
                <a:solidFill>
                  <a:srgbClr val="C00000"/>
                </a:solidFill>
              </a:rPr>
              <a:t>ζ</a:t>
            </a:r>
            <a:r>
              <a:rPr lang="en-US" b="1" dirty="0">
                <a:solidFill>
                  <a:srgbClr val="C00000"/>
                </a:solidFill>
              </a:rPr>
              <a:t>(</a:t>
            </a:r>
            <a:r>
              <a:rPr lang="el-GR" b="1" dirty="0">
                <a:solidFill>
                  <a:srgbClr val="C00000"/>
                </a:solidFill>
              </a:rPr>
              <a:t>θ</a:t>
            </a:r>
            <a:r>
              <a:rPr lang="en-US" b="1" dirty="0">
                <a:solidFill>
                  <a:srgbClr val="C00000"/>
                </a:solidFill>
              </a:rPr>
              <a:t>)</a:t>
            </a:r>
            <a:r>
              <a:rPr lang="en-US" dirty="0"/>
              <a:t> constitute the input </a:t>
            </a:r>
            <a:r>
              <a:rPr lang="en-US"/>
              <a:t>of </a:t>
            </a:r>
            <a:r>
              <a:rPr lang="en-US" smtClean="0"/>
              <a:t>a further dimensionality reduction, typically powered by a neural network </a:t>
            </a:r>
            <a:r>
              <a:rPr lang="en-US" b="1" smtClean="0">
                <a:solidFill>
                  <a:srgbClr val="C00000"/>
                </a:solidFill>
              </a:rPr>
              <a:t>NN( </a:t>
            </a:r>
            <a:r>
              <a:rPr lang="en-US" b="1">
                <a:solidFill>
                  <a:srgbClr val="C00000"/>
                </a:solidFill>
              </a:rPr>
              <a:t>)</a:t>
            </a:r>
            <a:r>
              <a:rPr lang="en-US">
                <a:solidFill>
                  <a:srgbClr val="C00000"/>
                </a:solidFill>
              </a:rPr>
              <a:t> </a:t>
            </a:r>
            <a:endParaRPr lang="en-US" dirty="0" smtClean="0"/>
          </a:p>
          <a:p>
            <a:pPr marL="0" indent="0">
              <a:buNone/>
            </a:pPr>
            <a:r>
              <a:rPr lang="en-US" smtClean="0"/>
              <a:t>Once trained </a:t>
            </a:r>
            <a:r>
              <a:rPr lang="en-US" dirty="0"/>
              <a:t>for the task at hand, </a:t>
            </a:r>
            <a:r>
              <a:rPr lang="en-US"/>
              <a:t>the </a:t>
            </a:r>
            <a:r>
              <a:rPr lang="en-US" smtClean="0">
                <a:solidFill>
                  <a:srgbClr val="0070C0"/>
                </a:solidFill>
              </a:rPr>
              <a:t>network produces </a:t>
            </a:r>
            <a:r>
              <a:rPr lang="en-US" dirty="0">
                <a:solidFill>
                  <a:srgbClr val="0070C0"/>
                </a:solidFill>
              </a:rPr>
              <a:t>a low-dimensional summary </a:t>
            </a:r>
            <a:r>
              <a:rPr lang="en-US">
                <a:solidFill>
                  <a:srgbClr val="0070C0"/>
                </a:solidFill>
              </a:rPr>
              <a:t>statistic</a:t>
            </a:r>
            <a:r>
              <a:rPr lang="en-US"/>
              <a:t> </a:t>
            </a:r>
            <a:endParaRPr lang="en-US" smtClean="0"/>
          </a:p>
          <a:p>
            <a:pPr marL="0" indent="0">
              <a:buNone/>
            </a:pPr>
            <a:r>
              <a:rPr lang="en-US" b="1"/>
              <a:t>	</a:t>
            </a:r>
            <a:r>
              <a:rPr lang="en-US" b="1" smtClean="0"/>
              <a:t>	</a:t>
            </a:r>
            <a:r>
              <a:rPr lang="en-US" b="1" smtClean="0">
                <a:solidFill>
                  <a:srgbClr val="C00000"/>
                </a:solidFill>
              </a:rPr>
              <a:t>s </a:t>
            </a:r>
            <a:r>
              <a:rPr lang="en-US" b="1">
                <a:solidFill>
                  <a:srgbClr val="C00000"/>
                </a:solidFill>
              </a:rPr>
              <a:t>= </a:t>
            </a:r>
            <a:r>
              <a:rPr lang="en-US" b="1" smtClean="0">
                <a:solidFill>
                  <a:srgbClr val="C00000"/>
                </a:solidFill>
              </a:rPr>
              <a:t>NN[</a:t>
            </a:r>
            <a:r>
              <a:rPr lang="el-GR" b="1" dirty="0">
                <a:solidFill>
                  <a:srgbClr val="C00000"/>
                </a:solidFill>
              </a:rPr>
              <a:t>ζ</a:t>
            </a:r>
            <a:r>
              <a:rPr lang="en-US" b="1" dirty="0">
                <a:solidFill>
                  <a:srgbClr val="C00000"/>
                </a:solidFill>
              </a:rPr>
              <a:t>(</a:t>
            </a:r>
            <a:r>
              <a:rPr lang="el-GR" b="1">
                <a:solidFill>
                  <a:srgbClr val="C00000"/>
                </a:solidFill>
              </a:rPr>
              <a:t>θ</a:t>
            </a:r>
            <a:r>
              <a:rPr lang="en-US" b="1" smtClean="0">
                <a:solidFill>
                  <a:srgbClr val="C00000"/>
                </a:solidFill>
              </a:rPr>
              <a:t>)].</a:t>
            </a:r>
            <a:r>
              <a:rPr lang="en-US" smtClean="0">
                <a:solidFill>
                  <a:srgbClr val="C00000"/>
                </a:solidFill>
              </a:rPr>
              <a:t> </a:t>
            </a:r>
          </a:p>
          <a:p>
            <a:pPr marL="0" indent="0">
              <a:buNone/>
            </a:pPr>
            <a:r>
              <a:rPr lang="en-US" b="1" smtClean="0"/>
              <a:t>(5)</a:t>
            </a:r>
            <a:r>
              <a:rPr lang="en-US" smtClean="0"/>
              <a:t> With </a:t>
            </a:r>
            <a:r>
              <a:rPr lang="en-US" b="1" smtClean="0">
                <a:solidFill>
                  <a:srgbClr val="C00000"/>
                </a:solidFill>
              </a:rPr>
              <a:t>s</a:t>
            </a:r>
            <a:r>
              <a:rPr lang="en-US" smtClean="0"/>
              <a:t>, </a:t>
            </a:r>
            <a:r>
              <a:rPr lang="en-US" dirty="0"/>
              <a:t>inference can finally be carried out </a:t>
            </a:r>
            <a:r>
              <a:rPr lang="en-US"/>
              <a:t>to </a:t>
            </a:r>
            <a:r>
              <a:rPr lang="en-US" smtClean="0"/>
              <a:t>infer back </a:t>
            </a:r>
            <a:r>
              <a:rPr lang="en-US" b="1" smtClean="0">
                <a:solidFill>
                  <a:srgbClr val="C00000"/>
                </a:solidFill>
              </a:rPr>
              <a:t>x</a:t>
            </a:r>
            <a:r>
              <a:rPr lang="en-US" smtClean="0"/>
              <a:t>. This completes our model of the </a:t>
            </a:r>
            <a:r>
              <a:rPr lang="en-US" smtClean="0">
                <a:solidFill>
                  <a:srgbClr val="0070C0"/>
                </a:solidFill>
              </a:rPr>
              <a:t>inference</a:t>
            </a:r>
            <a:r>
              <a:rPr lang="en-US" smtClean="0"/>
              <a:t> process...</a:t>
            </a:r>
            <a:endParaRPr lang="it-IT" dirty="0"/>
          </a:p>
        </p:txBody>
      </p:sp>
      <p:sp>
        <p:nvSpPr>
          <p:cNvPr id="4" name="Titolo 1"/>
          <p:cNvSpPr>
            <a:spLocks noGrp="1"/>
          </p:cNvSpPr>
          <p:nvPr>
            <p:ph type="title"/>
          </p:nvPr>
        </p:nvSpPr>
        <p:spPr>
          <a:xfrm>
            <a:off x="838200" y="365125"/>
            <a:ext cx="11049000" cy="1325563"/>
          </a:xfrm>
        </p:spPr>
        <p:txBody>
          <a:bodyPr>
            <a:normAutofit/>
          </a:bodyPr>
          <a:lstStyle/>
          <a:p>
            <a:r>
              <a:rPr lang="en-GB" b="1" smtClean="0">
                <a:solidFill>
                  <a:srgbClr val="C00000"/>
                </a:solidFill>
              </a:rPr>
              <a:t>Four-Slide </a:t>
            </a:r>
            <a:r>
              <a:rPr lang="en-GB" b="1" dirty="0">
                <a:solidFill>
                  <a:srgbClr val="C00000"/>
                </a:solidFill>
              </a:rPr>
              <a:t>D</a:t>
            </a:r>
            <a:r>
              <a:rPr lang="en-GB" b="1" smtClean="0">
                <a:solidFill>
                  <a:srgbClr val="C00000"/>
                </a:solidFill>
              </a:rPr>
              <a:t>escription </a:t>
            </a:r>
            <a:r>
              <a:rPr lang="en-GB" b="1">
                <a:solidFill>
                  <a:srgbClr val="C00000"/>
                </a:solidFill>
              </a:rPr>
              <a:t>of a</a:t>
            </a:r>
            <a:r>
              <a:rPr lang="en-GB" b="1" smtClean="0">
                <a:solidFill>
                  <a:srgbClr val="C00000"/>
                </a:solidFill>
              </a:rPr>
              <a:t> </a:t>
            </a:r>
            <a:r>
              <a:rPr lang="en-GB" b="1">
                <a:solidFill>
                  <a:srgbClr val="C00000"/>
                </a:solidFill>
              </a:rPr>
              <a:t>D</a:t>
            </a:r>
            <a:r>
              <a:rPr lang="en-GB" b="1" smtClean="0">
                <a:solidFill>
                  <a:srgbClr val="C00000"/>
                </a:solidFill>
              </a:rPr>
              <a:t>ifferentiable </a:t>
            </a:r>
            <a:r>
              <a:rPr lang="en-GB" b="1">
                <a:solidFill>
                  <a:srgbClr val="C00000"/>
                </a:solidFill>
              </a:rPr>
              <a:t>M</a:t>
            </a:r>
            <a:r>
              <a:rPr lang="en-GB" b="1" smtClean="0">
                <a:solidFill>
                  <a:srgbClr val="C00000"/>
                </a:solidFill>
              </a:rPr>
              <a:t>odel</a:t>
            </a:r>
            <a:br>
              <a:rPr lang="en-GB" b="1" smtClean="0">
                <a:solidFill>
                  <a:srgbClr val="C00000"/>
                </a:solidFill>
              </a:rPr>
            </a:br>
            <a:r>
              <a:rPr lang="en-GB" b="1" smtClean="0">
                <a:solidFill>
                  <a:srgbClr val="C00000"/>
                </a:solidFill>
              </a:rPr>
              <a:t>for Design </a:t>
            </a:r>
            <a:r>
              <a:rPr lang="en-GB" b="1">
                <a:solidFill>
                  <a:srgbClr val="C00000"/>
                </a:solidFill>
              </a:rPr>
              <a:t>O</a:t>
            </a:r>
            <a:r>
              <a:rPr lang="en-GB" b="1" smtClean="0">
                <a:solidFill>
                  <a:srgbClr val="C00000"/>
                </a:solidFill>
              </a:rPr>
              <a:t>ptimization - 2</a:t>
            </a:r>
            <a:endParaRPr lang="it-IT" b="1" dirty="0">
              <a:solidFill>
                <a:srgbClr val="C00000"/>
              </a:solidFill>
            </a:endParaRPr>
          </a:p>
        </p:txBody>
      </p:sp>
      <p:pic>
        <p:nvPicPr>
          <p:cNvPr id="2050" name="Picture 2" descr="What's a Deep Neural Network? Deep Nets Explained – BMC Software | Blog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86057" y="3093120"/>
            <a:ext cx="2013857" cy="987834"/>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9681708" y="1280178"/>
            <a:ext cx="252066" cy="472550"/>
          </a:xfrm>
          <a:prstGeom prst="rect">
            <a:avLst/>
          </a:prstGeom>
          <a:noFill/>
        </p:spPr>
        <p:txBody>
          <a:bodyPr wrap="square" rtlCol="0">
            <a:spAutoFit/>
          </a:bodyPr>
          <a:lstStyle/>
          <a:p>
            <a:r>
              <a:rPr lang="it-IT" sz="2400" b="1" smtClean="0">
                <a:solidFill>
                  <a:srgbClr val="C00000"/>
                </a:solidFill>
              </a:rPr>
              <a:t>z</a:t>
            </a:r>
            <a:endParaRPr lang="it-IT" sz="2400" b="1">
              <a:solidFill>
                <a:srgbClr val="C00000"/>
              </a:solidFill>
            </a:endParaRPr>
          </a:p>
        </p:txBody>
      </p:sp>
      <p:grpSp>
        <p:nvGrpSpPr>
          <p:cNvPr id="25" name="Gruppo 24"/>
          <p:cNvGrpSpPr/>
          <p:nvPr/>
        </p:nvGrpSpPr>
        <p:grpSpPr>
          <a:xfrm>
            <a:off x="10011581" y="1278934"/>
            <a:ext cx="2112943" cy="1495020"/>
            <a:chOff x="10011581" y="1278934"/>
            <a:chExt cx="2112943" cy="1495020"/>
          </a:xfrm>
        </p:grpSpPr>
        <p:sp>
          <p:nvSpPr>
            <p:cNvPr id="8" name="Freccia a destra 7"/>
            <p:cNvSpPr/>
            <p:nvPr/>
          </p:nvSpPr>
          <p:spPr>
            <a:xfrm rot="1754452">
              <a:off x="10016598" y="1588612"/>
              <a:ext cx="481495" cy="373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Picture 2" descr="What is a Server Farm? (with pictur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0916" y="1278934"/>
              <a:ext cx="1543608" cy="1495020"/>
            </a:xfrm>
            <a:prstGeom prst="rect">
              <a:avLst/>
            </a:prstGeom>
            <a:noFill/>
            <a:extLst>
              <a:ext uri="{909E8E84-426E-40DD-AFC4-6F175D3DCCD1}">
                <a14:hiddenFill xmlns:a14="http://schemas.microsoft.com/office/drawing/2010/main">
                  <a:solidFill>
                    <a:srgbClr val="FFFFFF"/>
                  </a:solidFill>
                </a14:hiddenFill>
              </a:ext>
            </a:extLst>
          </p:spPr>
        </p:pic>
        <p:sp>
          <p:nvSpPr>
            <p:cNvPr id="10" name="Freccia a destra 9"/>
            <p:cNvSpPr/>
            <p:nvPr/>
          </p:nvSpPr>
          <p:spPr>
            <a:xfrm rot="9341561">
              <a:off x="10011581" y="2250127"/>
              <a:ext cx="481495" cy="373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 name="Rettangolo 1"/>
          <p:cNvSpPr/>
          <p:nvPr/>
        </p:nvSpPr>
        <p:spPr>
          <a:xfrm>
            <a:off x="9720333" y="2384848"/>
            <a:ext cx="296876" cy="461665"/>
          </a:xfrm>
          <a:prstGeom prst="rect">
            <a:avLst/>
          </a:prstGeom>
        </p:spPr>
        <p:txBody>
          <a:bodyPr wrap="none">
            <a:spAutoFit/>
          </a:bodyPr>
          <a:lstStyle/>
          <a:p>
            <a:r>
              <a:rPr lang="el-GR" sz="2400" b="1">
                <a:solidFill>
                  <a:srgbClr val="C00000"/>
                </a:solidFill>
              </a:rPr>
              <a:t>ζ</a:t>
            </a:r>
            <a:endParaRPr lang="it-IT" sz="2400"/>
          </a:p>
        </p:txBody>
      </p:sp>
      <p:sp>
        <p:nvSpPr>
          <p:cNvPr id="13" name="Freccia a destra 12"/>
          <p:cNvSpPr/>
          <p:nvPr/>
        </p:nvSpPr>
        <p:spPr>
          <a:xfrm rot="9341561">
            <a:off x="9150998" y="2659756"/>
            <a:ext cx="481495" cy="373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6" name="Gruppo 25"/>
          <p:cNvGrpSpPr/>
          <p:nvPr/>
        </p:nvGrpSpPr>
        <p:grpSpPr>
          <a:xfrm>
            <a:off x="9671151" y="3602351"/>
            <a:ext cx="2474064" cy="1621114"/>
            <a:chOff x="9671151" y="3602351"/>
            <a:chExt cx="2474064" cy="1621114"/>
          </a:xfrm>
        </p:grpSpPr>
        <p:sp>
          <p:nvSpPr>
            <p:cNvPr id="14" name="Freccia a destra 13"/>
            <p:cNvSpPr/>
            <p:nvPr/>
          </p:nvSpPr>
          <p:spPr>
            <a:xfrm rot="1754452">
              <a:off x="10042749" y="3948015"/>
              <a:ext cx="481495" cy="373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Picture 2" descr="What is a Server Farm? (with pictur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1607" y="3602351"/>
              <a:ext cx="1543608" cy="1495020"/>
            </a:xfrm>
            <a:prstGeom prst="rect">
              <a:avLst/>
            </a:prstGeom>
            <a:noFill/>
            <a:extLst>
              <a:ext uri="{909E8E84-426E-40DD-AFC4-6F175D3DCCD1}">
                <a14:hiddenFill xmlns:a14="http://schemas.microsoft.com/office/drawing/2010/main">
                  <a:solidFill>
                    <a:srgbClr val="FFFFFF"/>
                  </a:solidFill>
                </a14:hiddenFill>
              </a:ext>
            </a:extLst>
          </p:spPr>
        </p:pic>
        <p:sp>
          <p:nvSpPr>
            <p:cNvPr id="16" name="Freccia a destra 15"/>
            <p:cNvSpPr/>
            <p:nvPr/>
          </p:nvSpPr>
          <p:spPr>
            <a:xfrm rot="9341561">
              <a:off x="10011581" y="4655287"/>
              <a:ext cx="481495" cy="373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9671151" y="4761800"/>
              <a:ext cx="308098" cy="461665"/>
            </a:xfrm>
            <a:prstGeom prst="rect">
              <a:avLst/>
            </a:prstGeom>
          </p:spPr>
          <p:txBody>
            <a:bodyPr wrap="none">
              <a:spAutoFit/>
            </a:bodyPr>
            <a:lstStyle/>
            <a:p>
              <a:r>
                <a:rPr lang="en-US" sz="2400" b="1">
                  <a:solidFill>
                    <a:srgbClr val="C00000"/>
                  </a:solidFill>
                </a:rPr>
                <a:t>s</a:t>
              </a:r>
              <a:endParaRPr lang="it-IT" sz="2400"/>
            </a:p>
          </p:txBody>
        </p:sp>
      </p:grpSp>
      <p:grpSp>
        <p:nvGrpSpPr>
          <p:cNvPr id="27" name="Gruppo 26"/>
          <p:cNvGrpSpPr/>
          <p:nvPr/>
        </p:nvGrpSpPr>
        <p:grpSpPr>
          <a:xfrm>
            <a:off x="8146607" y="5036708"/>
            <a:ext cx="3679091" cy="1773112"/>
            <a:chOff x="8146607" y="5036708"/>
            <a:chExt cx="3679091" cy="1773112"/>
          </a:xfrm>
        </p:grpSpPr>
        <p:sp>
          <p:nvSpPr>
            <p:cNvPr id="18" name="Freccia a destra 17"/>
            <p:cNvSpPr/>
            <p:nvPr/>
          </p:nvSpPr>
          <p:spPr>
            <a:xfrm rot="9341561">
              <a:off x="9150998" y="5036708"/>
              <a:ext cx="481495" cy="373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9" name="Picture 4" descr="ATLAS observes elusive Higgs boson decay to a pair of bottom quarks | ATLAS  Experiment at CER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6607" y="5483386"/>
              <a:ext cx="1361671" cy="1326434"/>
            </a:xfrm>
            <a:prstGeom prst="rect">
              <a:avLst/>
            </a:prstGeom>
            <a:noFill/>
            <a:extLst>
              <a:ext uri="{909E8E84-426E-40DD-AFC4-6F175D3DCCD1}">
                <a14:hiddenFill xmlns:a14="http://schemas.microsoft.com/office/drawing/2010/main">
                  <a:solidFill>
                    <a:srgbClr val="FFFFFF"/>
                  </a:solidFill>
                </a14:hiddenFill>
              </a:ext>
            </a:extLst>
          </p:spPr>
        </p:pic>
        <p:sp>
          <p:nvSpPr>
            <p:cNvPr id="21" name="Freccia a destra 20"/>
            <p:cNvSpPr/>
            <p:nvPr/>
          </p:nvSpPr>
          <p:spPr>
            <a:xfrm>
              <a:off x="9566993" y="5923495"/>
              <a:ext cx="481495" cy="373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p:cNvSpPr txBox="1"/>
            <p:nvPr/>
          </p:nvSpPr>
          <p:spPr>
            <a:xfrm>
              <a:off x="10042519" y="5881085"/>
              <a:ext cx="917239" cy="461665"/>
            </a:xfrm>
            <a:prstGeom prst="rect">
              <a:avLst/>
            </a:prstGeom>
            <a:noFill/>
          </p:spPr>
          <p:txBody>
            <a:bodyPr wrap="none" rtlCol="0">
              <a:spAutoFit/>
            </a:bodyPr>
            <a:lstStyle/>
            <a:p>
              <a:r>
                <a:rPr lang="it-IT" sz="2400" b="1" smtClean="0">
                  <a:solidFill>
                    <a:srgbClr val="C00000"/>
                  </a:solidFill>
                </a:rPr>
                <a:t>L(s|x)</a:t>
              </a:r>
              <a:endParaRPr lang="it-IT" sz="2400" b="1">
                <a:solidFill>
                  <a:srgbClr val="C00000"/>
                </a:solidFill>
              </a:endParaRPr>
            </a:p>
          </p:txBody>
        </p:sp>
        <p:sp>
          <p:nvSpPr>
            <p:cNvPr id="23" name="Freccia a destra 22"/>
            <p:cNvSpPr/>
            <p:nvPr/>
          </p:nvSpPr>
          <p:spPr>
            <a:xfrm>
              <a:off x="10947427" y="5923495"/>
              <a:ext cx="481495" cy="373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p:cNvSpPr/>
            <p:nvPr/>
          </p:nvSpPr>
          <p:spPr>
            <a:xfrm>
              <a:off x="11499968" y="5879419"/>
              <a:ext cx="325730" cy="461665"/>
            </a:xfrm>
            <a:prstGeom prst="rect">
              <a:avLst/>
            </a:prstGeom>
          </p:spPr>
          <p:txBody>
            <a:bodyPr wrap="none">
              <a:spAutoFit/>
            </a:bodyPr>
            <a:lstStyle/>
            <a:p>
              <a:r>
                <a:rPr lang="en-US" sz="2400" b="1">
                  <a:solidFill>
                    <a:srgbClr val="C00000"/>
                  </a:solidFill>
                </a:rPr>
                <a:t>x</a:t>
              </a:r>
              <a:endParaRPr lang="it-IT" sz="2400"/>
            </a:p>
          </p:txBody>
        </p:sp>
      </p:grpSp>
      <p:sp>
        <p:nvSpPr>
          <p:cNvPr id="7" name="Segnaposto numero diapositiva 6"/>
          <p:cNvSpPr>
            <a:spLocks noGrp="1"/>
          </p:cNvSpPr>
          <p:nvPr>
            <p:ph type="sldNum" sz="quarter" idx="12"/>
          </p:nvPr>
        </p:nvSpPr>
        <p:spPr/>
        <p:txBody>
          <a:bodyPr/>
          <a:lstStyle/>
          <a:p>
            <a:fld id="{C6657B89-A023-4184-86DD-540BD0318D04}" type="slidenum">
              <a:rPr lang="en-US" smtClean="0"/>
              <a:t>28</a:t>
            </a:fld>
            <a:endParaRPr lang="en-US"/>
          </a:p>
        </p:txBody>
      </p:sp>
    </p:spTree>
    <p:extLst>
      <p:ext uri="{BB962C8B-B14F-4D97-AF65-F5344CB8AC3E}">
        <p14:creationId xmlns:p14="http://schemas.microsoft.com/office/powerpoint/2010/main" val="56252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25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25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25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25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250" fill="hold"/>
                                        <p:tgtEl>
                                          <p:spTgt spid="5"/>
                                        </p:tgtEl>
                                        <p:attrNameLst>
                                          <p:attrName>ppt_x</p:attrName>
                                        </p:attrNameLst>
                                      </p:cBhvr>
                                      <p:tavLst>
                                        <p:tav tm="0">
                                          <p:val>
                                            <p:strVal val="#ppt_x"/>
                                          </p:val>
                                        </p:tav>
                                        <p:tav tm="100000">
                                          <p:val>
                                            <p:strVal val="#ppt_x"/>
                                          </p:val>
                                        </p:tav>
                                      </p:tavLst>
                                    </p:anim>
                                    <p:anim calcmode="lin" valueType="num">
                                      <p:cBhvr additive="base">
                                        <p:cTn id="20" dur="25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250" fill="hold"/>
                                        <p:tgtEl>
                                          <p:spTgt spid="2"/>
                                        </p:tgtEl>
                                        <p:attrNameLst>
                                          <p:attrName>ppt_x</p:attrName>
                                        </p:attrNameLst>
                                      </p:cBhvr>
                                      <p:tavLst>
                                        <p:tav tm="0">
                                          <p:val>
                                            <p:strVal val="#ppt_x"/>
                                          </p:val>
                                        </p:tav>
                                        <p:tav tm="100000">
                                          <p:val>
                                            <p:strVal val="#ppt_x"/>
                                          </p:val>
                                        </p:tav>
                                      </p:tavLst>
                                    </p:anim>
                                    <p:anim calcmode="lin" valueType="num">
                                      <p:cBhvr additive="base">
                                        <p:cTn id="24" dur="250" fill="hold"/>
                                        <p:tgtEl>
                                          <p:spTgt spid="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250" fill="hold"/>
                                        <p:tgtEl>
                                          <p:spTgt spid="25"/>
                                        </p:tgtEl>
                                        <p:attrNameLst>
                                          <p:attrName>ppt_x</p:attrName>
                                        </p:attrNameLst>
                                      </p:cBhvr>
                                      <p:tavLst>
                                        <p:tav tm="0">
                                          <p:val>
                                            <p:strVal val="#ppt_x"/>
                                          </p:val>
                                        </p:tav>
                                        <p:tav tm="100000">
                                          <p:val>
                                            <p:strVal val="#ppt_x"/>
                                          </p:val>
                                        </p:tav>
                                      </p:tavLst>
                                    </p:anim>
                                    <p:anim calcmode="lin" valueType="num">
                                      <p:cBhvr additive="base">
                                        <p:cTn id="28" dur="25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250" fill="hold"/>
                                        <p:tgtEl>
                                          <p:spTgt spid="26"/>
                                        </p:tgtEl>
                                        <p:attrNameLst>
                                          <p:attrName>ppt_x</p:attrName>
                                        </p:attrNameLst>
                                      </p:cBhvr>
                                      <p:tavLst>
                                        <p:tav tm="0">
                                          <p:val>
                                            <p:strVal val="#ppt_x"/>
                                          </p:val>
                                        </p:tav>
                                        <p:tav tm="100000">
                                          <p:val>
                                            <p:strVal val="#ppt_x"/>
                                          </p:val>
                                        </p:tav>
                                      </p:tavLst>
                                    </p:anim>
                                    <p:anim calcmode="lin" valueType="num">
                                      <p:cBhvr additive="base">
                                        <p:cTn id="34" dur="250" fill="hold"/>
                                        <p:tgtEl>
                                          <p:spTgt spid="2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250" fill="hold"/>
                                        <p:tgtEl>
                                          <p:spTgt spid="13"/>
                                        </p:tgtEl>
                                        <p:attrNameLst>
                                          <p:attrName>ppt_x</p:attrName>
                                        </p:attrNameLst>
                                      </p:cBhvr>
                                      <p:tavLst>
                                        <p:tav tm="0">
                                          <p:val>
                                            <p:strVal val="#ppt_x"/>
                                          </p:val>
                                        </p:tav>
                                        <p:tav tm="100000">
                                          <p:val>
                                            <p:strVal val="#ppt_x"/>
                                          </p:val>
                                        </p:tav>
                                      </p:tavLst>
                                    </p:anim>
                                    <p:anim calcmode="lin" valueType="num">
                                      <p:cBhvr additive="base">
                                        <p:cTn id="38" dur="25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050"/>
                                        </p:tgtEl>
                                        <p:attrNameLst>
                                          <p:attrName>style.visibility</p:attrName>
                                        </p:attrNameLst>
                                      </p:cBhvr>
                                      <p:to>
                                        <p:strVal val="visible"/>
                                      </p:to>
                                    </p:set>
                                    <p:anim calcmode="lin" valueType="num">
                                      <p:cBhvr additive="base">
                                        <p:cTn id="41" dur="250" fill="hold"/>
                                        <p:tgtEl>
                                          <p:spTgt spid="2050"/>
                                        </p:tgtEl>
                                        <p:attrNameLst>
                                          <p:attrName>ppt_x</p:attrName>
                                        </p:attrNameLst>
                                      </p:cBhvr>
                                      <p:tavLst>
                                        <p:tav tm="0">
                                          <p:val>
                                            <p:strVal val="#ppt_x"/>
                                          </p:val>
                                        </p:tav>
                                        <p:tav tm="100000">
                                          <p:val>
                                            <p:strVal val="#ppt_x"/>
                                          </p:val>
                                        </p:tav>
                                      </p:tavLst>
                                    </p:anim>
                                    <p:anim calcmode="lin" valueType="num">
                                      <p:cBhvr additive="base">
                                        <p:cTn id="42" dur="250" fill="hold"/>
                                        <p:tgtEl>
                                          <p:spTgt spid="205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 calcmode="lin" valueType="num">
                                      <p:cBhvr additive="base">
                                        <p:cTn id="45" dur="25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6" dur="250" fill="hold"/>
                                        <p:tgtEl>
                                          <p:spTgt spid="3">
                                            <p:txEl>
                                              <p:pRg st="4" end="4"/>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additive="base">
                                        <p:cTn id="49" dur="25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0" dur="250" fill="hold"/>
                                        <p:tgtEl>
                                          <p:spTgt spid="3">
                                            <p:txEl>
                                              <p:pRg st="5" end="5"/>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 calcmode="lin" valueType="num">
                                      <p:cBhvr additive="base">
                                        <p:cTn id="53" dur="25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4" dur="25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250" fill="hold"/>
                                        <p:tgtEl>
                                          <p:spTgt spid="27"/>
                                        </p:tgtEl>
                                        <p:attrNameLst>
                                          <p:attrName>ppt_x</p:attrName>
                                        </p:attrNameLst>
                                      </p:cBhvr>
                                      <p:tavLst>
                                        <p:tav tm="0">
                                          <p:val>
                                            <p:strVal val="#ppt_x"/>
                                          </p:val>
                                        </p:tav>
                                        <p:tav tm="100000">
                                          <p:val>
                                            <p:strVal val="#ppt_x"/>
                                          </p:val>
                                        </p:tav>
                                      </p:tavLst>
                                    </p:anim>
                                    <p:anim calcmode="lin" valueType="num">
                                      <p:cBhvr additive="base">
                                        <p:cTn id="60" dur="250" fill="hold"/>
                                        <p:tgtEl>
                                          <p:spTgt spid="27"/>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 calcmode="lin" valueType="num">
                                      <p:cBhvr additive="base">
                                        <p:cTn id="63" dur="25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4" dur="25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677106" y="1926358"/>
                <a:ext cx="10848840" cy="5549098"/>
              </a:xfrm>
            </p:spPr>
            <p:txBody>
              <a:bodyPr>
                <a:normAutofit fontScale="62500" lnSpcReduction="20000"/>
              </a:bodyPr>
              <a:lstStyle/>
              <a:p>
                <a:pPr marL="0" indent="0">
                  <a:lnSpc>
                    <a:spcPct val="120000"/>
                  </a:lnSpc>
                  <a:spcBef>
                    <a:spcPts val="0"/>
                  </a:spcBef>
                  <a:buNone/>
                </a:pPr>
                <a:r>
                  <a:rPr lang="en-US" sz="3800"/>
                  <a:t>T</a:t>
                </a:r>
                <a:r>
                  <a:rPr lang="en-US" sz="3800" smtClean="0"/>
                  <a:t>he </a:t>
                </a:r>
                <a:r>
                  <a:rPr lang="en-US" sz="3800" dirty="0" smtClean="0"/>
                  <a:t>problem </a:t>
                </a:r>
                <a:r>
                  <a:rPr lang="en-US" sz="3800" smtClean="0"/>
                  <a:t>of detector optimality is </a:t>
                </a:r>
                <a:r>
                  <a:rPr lang="en-US" sz="3800" dirty="0" smtClean="0"/>
                  <a:t>that of finding estimators</a:t>
                </a:r>
                <a:r>
                  <a:rPr lang="en-US" sz="3800" b="1" dirty="0"/>
                  <a:t> </a:t>
                </a:r>
                <a14:m>
                  <m:oMath xmlns:m="http://schemas.openxmlformats.org/officeDocument/2006/math">
                    <m:acc>
                      <m:accPr>
                        <m:chr m:val="̂"/>
                        <m:ctrlPr>
                          <a:rPr lang="it-IT" sz="3800" b="1" i="1" smtClean="0">
                            <a:solidFill>
                              <a:srgbClr val="C00000"/>
                            </a:solidFill>
                            <a:latin typeface="Cambria Math" panose="02040503050406030204" pitchFamily="18" charset="0"/>
                          </a:rPr>
                        </m:ctrlPr>
                      </m:accPr>
                      <m:e>
                        <m:r>
                          <a:rPr lang="en-US" sz="3800" b="1" i="1" smtClean="0">
                            <a:solidFill>
                              <a:srgbClr val="C00000"/>
                            </a:solidFill>
                            <a:latin typeface="Cambria Math" panose="02040503050406030204" pitchFamily="18" charset="0"/>
                          </a:rPr>
                          <m:t>𝜽</m:t>
                        </m:r>
                      </m:e>
                    </m:acc>
                    <m:r>
                      <a:rPr lang="en-US" sz="3800" i="1">
                        <a:latin typeface="Cambria Math" panose="02040503050406030204" pitchFamily="18" charset="0"/>
                      </a:rPr>
                      <m:t> </m:t>
                    </m:r>
                  </m:oMath>
                </a14:m>
                <a:r>
                  <a:rPr lang="en-US" sz="3800" dirty="0"/>
                  <a:t>that satisfy</a:t>
                </a:r>
                <a:endParaRPr lang="it-IT" sz="3800" dirty="0">
                  <a:effectLst/>
                </a:endParaRPr>
              </a:p>
              <a:p>
                <a:pPr marL="0" indent="0">
                  <a:lnSpc>
                    <a:spcPct val="120000"/>
                  </a:lnSpc>
                  <a:spcBef>
                    <a:spcPts val="0"/>
                  </a:spcBef>
                  <a:buNone/>
                </a:pPr>
                <a14:m>
                  <m:oMathPara xmlns:m="http://schemas.openxmlformats.org/officeDocument/2006/math">
                    <m:oMathParaPr>
                      <m:jc m:val="centerGroup"/>
                    </m:oMathParaPr>
                    <m:oMath xmlns:m="http://schemas.openxmlformats.org/officeDocument/2006/math">
                      <m:acc>
                        <m:accPr>
                          <m:chr m:val="̂"/>
                          <m:ctrlPr>
                            <a:rPr lang="it-IT" b="1" i="1" smtClean="0">
                              <a:solidFill>
                                <a:srgbClr val="C00000"/>
                              </a:solidFill>
                              <a:latin typeface="Cambria Math" panose="02040503050406030204" pitchFamily="18" charset="0"/>
                            </a:rPr>
                          </m:ctrlPr>
                        </m:accPr>
                        <m:e>
                          <m:r>
                            <a:rPr lang="en-US" b="1" i="1">
                              <a:solidFill>
                                <a:srgbClr val="C00000"/>
                              </a:solidFill>
                              <a:latin typeface="Cambria Math" panose="02040503050406030204" pitchFamily="18" charset="0"/>
                            </a:rPr>
                            <m:t>𝜽</m:t>
                          </m:r>
                        </m:e>
                      </m:acc>
                      <m:r>
                        <a:rPr lang="en-US" b="1" i="1">
                          <a:solidFill>
                            <a:srgbClr val="C00000"/>
                          </a:solidFill>
                          <a:latin typeface="Cambria Math" panose="02040503050406030204" pitchFamily="18" charset="0"/>
                        </a:rPr>
                        <m:t>=</m:t>
                      </m:r>
                      <m:r>
                        <a:rPr lang="en-US" b="1" i="1">
                          <a:solidFill>
                            <a:srgbClr val="C00000"/>
                          </a:solidFill>
                          <a:latin typeface="Cambria Math" panose="02040503050406030204" pitchFamily="18" charset="0"/>
                        </a:rPr>
                        <m:t>𝒂𝒓𝒈</m:t>
                      </m:r>
                      <m:func>
                        <m:funcPr>
                          <m:ctrlPr>
                            <a:rPr lang="it-IT" b="1" i="1">
                              <a:solidFill>
                                <a:srgbClr val="C00000"/>
                              </a:solidFill>
                              <a:latin typeface="Cambria Math" panose="02040503050406030204" pitchFamily="18" charset="0"/>
                            </a:rPr>
                          </m:ctrlPr>
                        </m:funcPr>
                        <m:fName>
                          <m:limLow>
                            <m:limLowPr>
                              <m:ctrlPr>
                                <a:rPr lang="it-IT" b="1" i="1">
                                  <a:solidFill>
                                    <a:srgbClr val="C00000"/>
                                  </a:solidFill>
                                  <a:latin typeface="Cambria Math" panose="02040503050406030204" pitchFamily="18" charset="0"/>
                                </a:rPr>
                              </m:ctrlPr>
                            </m:limLowPr>
                            <m:e>
                              <m:r>
                                <a:rPr lang="en-GB" b="1" i="1">
                                  <a:solidFill>
                                    <a:srgbClr val="C00000"/>
                                  </a:solidFill>
                                  <a:latin typeface="Cambria Math" panose="02040503050406030204" pitchFamily="18" charset="0"/>
                                </a:rPr>
                                <m:t>𝐦𝐢𝐧</m:t>
                              </m:r>
                            </m:e>
                            <m:lim>
                              <m:r>
                                <a:rPr lang="en-US" b="1" i="1">
                                  <a:solidFill>
                                    <a:srgbClr val="C00000"/>
                                  </a:solidFill>
                                  <a:latin typeface="Cambria Math" panose="02040503050406030204" pitchFamily="18" charset="0"/>
                                </a:rPr>
                                <m:t>𝜽</m:t>
                              </m:r>
                            </m:lim>
                          </m:limLow>
                        </m:fName>
                        <m:e>
                          <m:nary>
                            <m:naryPr>
                              <m:limLoc m:val="undOvr"/>
                              <m:subHide m:val="on"/>
                              <m:supHide m:val="on"/>
                              <m:ctrlPr>
                                <a:rPr lang="it-IT" b="1" i="1">
                                  <a:solidFill>
                                    <a:srgbClr val="C00000"/>
                                  </a:solidFill>
                                  <a:latin typeface="Cambria Math" panose="02040503050406030204" pitchFamily="18" charset="0"/>
                                </a:rPr>
                              </m:ctrlPr>
                            </m:naryPr>
                            <m:sub/>
                            <m:sup/>
                            <m:e>
                              <m:r>
                                <a:rPr lang="en-US" b="1" i="1">
                                  <a:solidFill>
                                    <a:srgbClr val="C00000"/>
                                  </a:solidFill>
                                  <a:latin typeface="Cambria Math" panose="02040503050406030204" pitchFamily="18" charset="0"/>
                                </a:rPr>
                                <m:t>𝑳</m:t>
                              </m:r>
                              <m:d>
                                <m:dPr>
                                  <m:begChr m:val="["/>
                                  <m:endChr m:val="]"/>
                                  <m:ctrlPr>
                                    <a:rPr lang="it-IT" b="1" i="1">
                                      <a:solidFill>
                                        <a:srgbClr val="C00000"/>
                                      </a:solidFill>
                                      <a:latin typeface="Cambria Math" panose="02040503050406030204" pitchFamily="18" charset="0"/>
                                    </a:rPr>
                                  </m:ctrlPr>
                                </m:dPr>
                                <m:e>
                                  <m:r>
                                    <a:rPr lang="it-IT" b="1" i="1" smtClean="0">
                                      <a:solidFill>
                                        <a:srgbClr val="C00000"/>
                                      </a:solidFill>
                                      <a:latin typeface="Cambria Math" panose="02040503050406030204" pitchFamily="18" charset="0"/>
                                    </a:rPr>
                                    <m:t>𝑵𝑵</m:t>
                                  </m:r>
                                  <m:d>
                                    <m:dPr>
                                      <m:ctrlPr>
                                        <a:rPr lang="it-IT" b="1" i="1">
                                          <a:solidFill>
                                            <a:srgbClr val="C00000"/>
                                          </a:solidFill>
                                          <a:latin typeface="Cambria Math" panose="02040503050406030204" pitchFamily="18" charset="0"/>
                                        </a:rPr>
                                      </m:ctrlPr>
                                    </m:dPr>
                                    <m:e>
                                      <m:r>
                                        <a:rPr lang="el-GR" b="1" i="1">
                                          <a:solidFill>
                                            <a:srgbClr val="C00000"/>
                                          </a:solidFill>
                                          <a:latin typeface="Cambria Math" panose="02040503050406030204" pitchFamily="18" charset="0"/>
                                        </a:rPr>
                                        <m:t>𝜻</m:t>
                                      </m:r>
                                    </m:e>
                                  </m:d>
                                  <m:r>
                                    <a:rPr lang="en-US" b="1" i="1">
                                      <a:solidFill>
                                        <a:srgbClr val="C00000"/>
                                      </a:solidFill>
                                      <a:latin typeface="Cambria Math" panose="02040503050406030204" pitchFamily="18" charset="0"/>
                                    </a:rPr>
                                    <m:t>,</m:t>
                                  </m:r>
                                  <m:r>
                                    <a:rPr lang="it-IT" b="1" i="1">
                                      <a:solidFill>
                                        <a:srgbClr val="C00000"/>
                                      </a:solidFill>
                                      <a:latin typeface="Cambria Math" panose="02040503050406030204" pitchFamily="18" charset="0"/>
                                    </a:rPr>
                                    <m:t>𝒄</m:t>
                                  </m:r>
                                  <m:d>
                                    <m:dPr>
                                      <m:ctrlPr>
                                        <a:rPr lang="it-IT" b="1" i="1">
                                          <a:solidFill>
                                            <a:srgbClr val="C00000"/>
                                          </a:solidFill>
                                          <a:latin typeface="Cambria Math" panose="02040503050406030204" pitchFamily="18" charset="0"/>
                                        </a:rPr>
                                      </m:ctrlPr>
                                    </m:dPr>
                                    <m:e>
                                      <m:r>
                                        <a:rPr lang="it-IT" b="1" i="1">
                                          <a:solidFill>
                                            <a:srgbClr val="C00000"/>
                                          </a:solidFill>
                                          <a:latin typeface="Cambria Math" panose="02040503050406030204" pitchFamily="18" charset="0"/>
                                        </a:rPr>
                                        <m:t>𝜽</m:t>
                                      </m:r>
                                    </m:e>
                                  </m:d>
                                </m:e>
                              </m:d>
                              <m:r>
                                <a:rPr lang="en-US" b="1" i="1">
                                  <a:solidFill>
                                    <a:srgbClr val="C00000"/>
                                  </a:solidFill>
                                  <a:latin typeface="Cambria Math" panose="02040503050406030204" pitchFamily="18" charset="0"/>
                                </a:rPr>
                                <m:t>𝒑</m:t>
                              </m:r>
                              <m:d>
                                <m:dPr>
                                  <m:ctrlPr>
                                    <a:rPr lang="it-IT" b="1" i="1">
                                      <a:solidFill>
                                        <a:srgbClr val="C00000"/>
                                      </a:solidFill>
                                      <a:latin typeface="Cambria Math" panose="02040503050406030204" pitchFamily="18" charset="0"/>
                                    </a:rPr>
                                  </m:ctrlPr>
                                </m:dPr>
                                <m:e>
                                  <m:r>
                                    <a:rPr lang="en-US" b="1" i="1">
                                      <a:solidFill>
                                        <a:srgbClr val="C00000"/>
                                      </a:solidFill>
                                      <a:latin typeface="Cambria Math" panose="02040503050406030204" pitchFamily="18" charset="0"/>
                                    </a:rPr>
                                    <m:t>𝒛</m:t>
                                  </m:r>
                                </m:e>
                                <m:e>
                                  <m:r>
                                    <a:rPr lang="en-US" b="1" i="1">
                                      <a:solidFill>
                                        <a:srgbClr val="C00000"/>
                                      </a:solidFill>
                                      <a:latin typeface="Cambria Math" panose="02040503050406030204" pitchFamily="18" charset="0"/>
                                    </a:rPr>
                                    <m:t>𝒙</m:t>
                                  </m:r>
                                  <m:r>
                                    <a:rPr lang="en-US" b="1" i="1">
                                      <a:solidFill>
                                        <a:srgbClr val="C00000"/>
                                      </a:solidFill>
                                      <a:latin typeface="Cambria Math" panose="02040503050406030204" pitchFamily="18" charset="0"/>
                                    </a:rPr>
                                    <m:t>,</m:t>
                                  </m:r>
                                  <m:r>
                                    <a:rPr lang="el-GR" b="1" i="1">
                                      <a:solidFill>
                                        <a:srgbClr val="C00000"/>
                                      </a:solidFill>
                                      <a:latin typeface="Cambria Math" panose="02040503050406030204" pitchFamily="18" charset="0"/>
                                    </a:rPr>
                                    <m:t>𝜽</m:t>
                                  </m:r>
                                </m:e>
                              </m:d>
                              <m:r>
                                <a:rPr lang="it-IT" b="1" i="1">
                                  <a:solidFill>
                                    <a:srgbClr val="C00000"/>
                                  </a:solidFill>
                                  <a:latin typeface="Cambria Math" panose="02040503050406030204" pitchFamily="18" charset="0"/>
                                </a:rPr>
                                <m:t>𝒇</m:t>
                              </m:r>
                              <m:d>
                                <m:dPr>
                                  <m:ctrlPr>
                                    <a:rPr lang="it-IT" b="1" i="1">
                                      <a:solidFill>
                                        <a:srgbClr val="C00000"/>
                                      </a:solidFill>
                                      <a:latin typeface="Cambria Math" panose="02040503050406030204" pitchFamily="18" charset="0"/>
                                    </a:rPr>
                                  </m:ctrlPr>
                                </m:dPr>
                                <m:e>
                                  <m:r>
                                    <a:rPr lang="it-IT" b="1" i="1">
                                      <a:solidFill>
                                        <a:srgbClr val="C00000"/>
                                      </a:solidFill>
                                      <a:latin typeface="Cambria Math" panose="02040503050406030204" pitchFamily="18" charset="0"/>
                                    </a:rPr>
                                    <m:t>𝒙</m:t>
                                  </m:r>
                                </m:e>
                              </m:d>
                              <m:r>
                                <a:rPr lang="it-IT" b="1" i="1">
                                  <a:solidFill>
                                    <a:srgbClr val="C00000"/>
                                  </a:solidFill>
                                  <a:latin typeface="Cambria Math" panose="02040503050406030204" pitchFamily="18" charset="0"/>
                                </a:rPr>
                                <m:t>𝒅𝒙𝒅𝒛</m:t>
                              </m:r>
                            </m:e>
                          </m:nary>
                        </m:e>
                      </m:func>
                    </m:oMath>
                  </m:oMathPara>
                </a14:m>
                <a:endParaRPr lang="it-IT" dirty="0" smtClean="0"/>
              </a:p>
              <a:p>
                <a:pPr marL="0" indent="0">
                  <a:lnSpc>
                    <a:spcPct val="120000"/>
                  </a:lnSpc>
                  <a:buNone/>
                </a:pPr>
                <a:r>
                  <a:rPr lang="en-US" sz="3800" b="1" smtClean="0">
                    <a:solidFill>
                      <a:srgbClr val="C00000"/>
                    </a:solidFill>
                  </a:rPr>
                  <a:t>c(</a:t>
                </a:r>
                <a:r>
                  <a:rPr lang="el-GR" sz="3800" b="1" dirty="0">
                    <a:solidFill>
                      <a:srgbClr val="C00000"/>
                    </a:solidFill>
                  </a:rPr>
                  <a:t>θ</a:t>
                </a:r>
                <a:r>
                  <a:rPr lang="en-US" sz="3800" b="1">
                    <a:solidFill>
                      <a:srgbClr val="C00000"/>
                    </a:solidFill>
                  </a:rPr>
                  <a:t>)</a:t>
                </a:r>
                <a:r>
                  <a:rPr lang="en-US" sz="3800"/>
                  <a:t> </a:t>
                </a:r>
                <a:r>
                  <a:rPr lang="en-US" sz="3800" smtClean="0"/>
                  <a:t>models </a:t>
                </a:r>
                <a:r>
                  <a:rPr lang="en-US" sz="3800" dirty="0"/>
                  <a:t>the cost </a:t>
                </a:r>
                <a:r>
                  <a:rPr lang="en-US" sz="3800"/>
                  <a:t>of a</a:t>
                </a:r>
                <a:r>
                  <a:rPr lang="en-US" sz="3800" smtClean="0"/>
                  <a:t> detector of </a:t>
                </a:r>
                <a:r>
                  <a:rPr lang="en-US" sz="3800" dirty="0"/>
                  <a:t>parameters </a:t>
                </a:r>
                <a:r>
                  <a:rPr lang="el-GR" sz="3800" b="1" dirty="0">
                    <a:solidFill>
                      <a:srgbClr val="C00000"/>
                    </a:solidFill>
                  </a:rPr>
                  <a:t>θ</a:t>
                </a:r>
                <a:r>
                  <a:rPr lang="en-US" sz="3800" dirty="0"/>
                  <a:t>, and the loss </a:t>
                </a:r>
                <a:r>
                  <a:rPr lang="en-US" sz="3800"/>
                  <a:t>function </a:t>
                </a:r>
                <a:r>
                  <a:rPr lang="en-US" sz="3800" b="1" smtClean="0">
                    <a:solidFill>
                      <a:srgbClr val="C00000"/>
                    </a:solidFill>
                  </a:rPr>
                  <a:t>L[NN,c</a:t>
                </a:r>
                <a:r>
                  <a:rPr lang="en-US" sz="3800" b="1">
                    <a:solidFill>
                      <a:srgbClr val="C00000"/>
                    </a:solidFill>
                  </a:rPr>
                  <a:t>]</a:t>
                </a:r>
                <a:r>
                  <a:rPr lang="en-US" sz="3800"/>
                  <a:t> </a:t>
                </a:r>
                <a:r>
                  <a:rPr lang="en-US" sz="3800" smtClean="0"/>
                  <a:t>appraises the result, obeying </a:t>
                </a:r>
                <a:r>
                  <a:rPr lang="en-US" sz="3800" dirty="0"/>
                  <a:t>cost constraints and </a:t>
                </a:r>
                <a:r>
                  <a:rPr lang="en-US" sz="3800"/>
                  <a:t>other </a:t>
                </a:r>
                <a:r>
                  <a:rPr lang="en-US" sz="3800" smtClean="0"/>
                  <a:t>limitations</a:t>
                </a:r>
                <a:r>
                  <a:rPr lang="en-US" sz="3800" dirty="0" smtClean="0"/>
                  <a:t>.</a:t>
                </a:r>
              </a:p>
              <a:p>
                <a:pPr marL="0" indent="0">
                  <a:lnSpc>
                    <a:spcPct val="120000"/>
                  </a:lnSpc>
                  <a:buNone/>
                </a:pPr>
                <a:r>
                  <a:rPr lang="en-US" sz="3800" smtClean="0"/>
                  <a:t>The </a:t>
                </a:r>
                <a:r>
                  <a:rPr lang="en-US" sz="3800" dirty="0"/>
                  <a:t>PDF </a:t>
                </a:r>
                <a:r>
                  <a:rPr lang="en-US" sz="3800" b="1" dirty="0">
                    <a:solidFill>
                      <a:srgbClr val="C00000"/>
                    </a:solidFill>
                  </a:rPr>
                  <a:t>p(</a:t>
                </a:r>
                <a:r>
                  <a:rPr lang="en-US" sz="3800" b="1" dirty="0" err="1">
                    <a:solidFill>
                      <a:srgbClr val="C00000"/>
                    </a:solidFill>
                  </a:rPr>
                  <a:t>z|x</a:t>
                </a:r>
                <a:r>
                  <a:rPr lang="en-US" sz="3800" b="1" dirty="0">
                    <a:solidFill>
                      <a:srgbClr val="C00000"/>
                    </a:solidFill>
                  </a:rPr>
                  <a:t>,</a:t>
                </a:r>
                <a:r>
                  <a:rPr lang="el-GR" sz="3800" b="1" dirty="0">
                    <a:solidFill>
                      <a:srgbClr val="C00000"/>
                    </a:solidFill>
                  </a:rPr>
                  <a:t>θ</a:t>
                </a:r>
                <a:r>
                  <a:rPr lang="en-US" sz="3800" b="1" dirty="0">
                    <a:solidFill>
                      <a:srgbClr val="C00000"/>
                    </a:solidFill>
                  </a:rPr>
                  <a:t>)</a:t>
                </a:r>
                <a:r>
                  <a:rPr lang="en-US" sz="3800" dirty="0"/>
                  <a:t> is </a:t>
                </a:r>
                <a:r>
                  <a:rPr lang="en-US" sz="3800" dirty="0">
                    <a:solidFill>
                      <a:srgbClr val="0070C0"/>
                    </a:solidFill>
                  </a:rPr>
                  <a:t>not available in closed </a:t>
                </a:r>
                <a:r>
                  <a:rPr lang="en-US" sz="3800">
                    <a:solidFill>
                      <a:srgbClr val="0070C0"/>
                    </a:solidFill>
                  </a:rPr>
                  <a:t>form </a:t>
                </a:r>
                <a:r>
                  <a:rPr lang="en-US" sz="3800" smtClean="0">
                    <a:solidFill>
                      <a:srgbClr val="0070C0"/>
                    </a:solidFill>
                  </a:rPr>
                  <a:t>–models </a:t>
                </a:r>
                <a:r>
                  <a:rPr lang="en-US" sz="3800" dirty="0">
                    <a:solidFill>
                      <a:srgbClr val="0070C0"/>
                    </a:solidFill>
                  </a:rPr>
                  <a:t>are implicit</a:t>
                </a:r>
                <a:r>
                  <a:rPr lang="en-US" sz="3800">
                    <a:solidFill>
                      <a:srgbClr val="0070C0"/>
                    </a:solidFill>
                  </a:rPr>
                  <a:t>–</a:t>
                </a:r>
                <a:r>
                  <a:rPr lang="en-US" sz="3800"/>
                  <a:t>, </a:t>
                </a:r>
                <a:r>
                  <a:rPr lang="en-US" sz="3800" smtClean="0"/>
                  <a:t>so we rely </a:t>
                </a:r>
                <a:r>
                  <a:rPr lang="en-US" sz="3800" dirty="0"/>
                  <a:t>on </a:t>
                </a:r>
                <a:r>
                  <a:rPr lang="en-US" sz="3800"/>
                  <a:t>forward </a:t>
                </a:r>
                <a:r>
                  <a:rPr lang="en-US" sz="3800" smtClean="0"/>
                  <a:t>simulation: we approximate </a:t>
                </a:r>
                <a14:m>
                  <m:oMath xmlns:m="http://schemas.openxmlformats.org/officeDocument/2006/math">
                    <m:acc>
                      <m:accPr>
                        <m:chr m:val="̂"/>
                        <m:ctrlPr>
                          <a:rPr lang="it-IT" sz="3800" b="1" i="1" smtClean="0">
                            <a:solidFill>
                              <a:srgbClr val="C00000"/>
                            </a:solidFill>
                            <a:latin typeface="Cambria Math" panose="02040503050406030204" pitchFamily="18" charset="0"/>
                          </a:rPr>
                        </m:ctrlPr>
                      </m:accPr>
                      <m:e>
                        <m:r>
                          <a:rPr lang="en-US" sz="3800" b="1" i="1">
                            <a:solidFill>
                              <a:srgbClr val="C00000"/>
                            </a:solidFill>
                            <a:latin typeface="Cambria Math" panose="02040503050406030204" pitchFamily="18" charset="0"/>
                          </a:rPr>
                          <m:t>𝜽</m:t>
                        </m:r>
                      </m:e>
                    </m:acc>
                  </m:oMath>
                </a14:m>
                <a:r>
                  <a:rPr lang="en-US" sz="3800" dirty="0"/>
                  <a:t> </a:t>
                </a:r>
                <a:r>
                  <a:rPr lang="en-US" sz="3800"/>
                  <a:t>with </a:t>
                </a:r>
                <a:r>
                  <a:rPr lang="en-US" sz="3800" smtClean="0"/>
                  <a:t>a sample of n events:</a:t>
                </a:r>
                <a:endParaRPr lang="en-US" sz="3800"/>
              </a:p>
              <a:p>
                <a:pPr marL="0" indent="0">
                  <a:lnSpc>
                    <a:spcPct val="120000"/>
                  </a:lnSpc>
                  <a:buNone/>
                </a:pPr>
                <a14:m>
                  <m:oMathPara xmlns:m="http://schemas.openxmlformats.org/officeDocument/2006/math">
                    <m:oMathParaPr>
                      <m:jc m:val="centerGroup"/>
                    </m:oMathParaPr>
                    <m:oMath xmlns:m="http://schemas.openxmlformats.org/officeDocument/2006/math">
                      <m:sSub>
                        <m:sSubPr>
                          <m:ctrlPr>
                            <a:rPr lang="it-IT" b="1" i="1" smtClean="0">
                              <a:solidFill>
                                <a:srgbClr val="C00000"/>
                              </a:solidFill>
                              <a:latin typeface="Cambria Math" panose="02040503050406030204" pitchFamily="18" charset="0"/>
                            </a:rPr>
                          </m:ctrlPr>
                        </m:sSubPr>
                        <m:e>
                          <m:acc>
                            <m:accPr>
                              <m:chr m:val="̂"/>
                              <m:ctrlPr>
                                <a:rPr lang="it-IT" b="1" i="1">
                                  <a:solidFill>
                                    <a:srgbClr val="C00000"/>
                                  </a:solidFill>
                                  <a:latin typeface="Cambria Math" panose="02040503050406030204" pitchFamily="18" charset="0"/>
                                </a:rPr>
                              </m:ctrlPr>
                            </m:accPr>
                            <m:e>
                              <m:r>
                                <a:rPr lang="en-US" b="1" i="1">
                                  <a:solidFill>
                                    <a:srgbClr val="C00000"/>
                                  </a:solidFill>
                                  <a:latin typeface="Cambria Math" panose="02040503050406030204" pitchFamily="18" charset="0"/>
                                </a:rPr>
                                <m:t>𝜽</m:t>
                              </m:r>
                            </m:e>
                          </m:acc>
                        </m:e>
                        <m:sub>
                          <m:r>
                            <a:rPr lang="en-US" b="1" i="1">
                              <a:solidFill>
                                <a:srgbClr val="C00000"/>
                              </a:solidFill>
                              <a:latin typeface="Cambria Math" panose="02040503050406030204" pitchFamily="18" charset="0"/>
                            </a:rPr>
                            <m:t>𝒂</m:t>
                          </m:r>
                        </m:sub>
                      </m:sSub>
                      <m:r>
                        <a:rPr lang="en-US" b="1" i="1">
                          <a:solidFill>
                            <a:srgbClr val="C00000"/>
                          </a:solidFill>
                          <a:latin typeface="Cambria Math" panose="02040503050406030204" pitchFamily="18" charset="0"/>
                        </a:rPr>
                        <m:t>=</m:t>
                      </m:r>
                      <m:r>
                        <a:rPr lang="en-US" b="1" i="1">
                          <a:solidFill>
                            <a:srgbClr val="C00000"/>
                          </a:solidFill>
                          <a:latin typeface="Cambria Math" panose="02040503050406030204" pitchFamily="18" charset="0"/>
                        </a:rPr>
                        <m:t>𝒂𝒓𝒈</m:t>
                      </m:r>
                      <m:func>
                        <m:funcPr>
                          <m:ctrlPr>
                            <a:rPr lang="it-IT" b="1" i="1">
                              <a:solidFill>
                                <a:srgbClr val="C00000"/>
                              </a:solidFill>
                              <a:latin typeface="Cambria Math" panose="02040503050406030204" pitchFamily="18" charset="0"/>
                            </a:rPr>
                          </m:ctrlPr>
                        </m:funcPr>
                        <m:fName>
                          <m:limLow>
                            <m:limLowPr>
                              <m:ctrlPr>
                                <a:rPr lang="it-IT" b="1" i="1">
                                  <a:solidFill>
                                    <a:srgbClr val="C00000"/>
                                  </a:solidFill>
                                  <a:latin typeface="Cambria Math" panose="02040503050406030204" pitchFamily="18" charset="0"/>
                                </a:rPr>
                              </m:ctrlPr>
                            </m:limLowPr>
                            <m:e>
                              <m:r>
                                <a:rPr lang="en-GB" b="1" i="1">
                                  <a:solidFill>
                                    <a:srgbClr val="C00000"/>
                                  </a:solidFill>
                                  <a:latin typeface="Cambria Math" panose="02040503050406030204" pitchFamily="18" charset="0"/>
                                </a:rPr>
                                <m:t>𝐦𝐢𝐧</m:t>
                              </m:r>
                            </m:e>
                            <m:lim>
                              <m:r>
                                <a:rPr lang="en-US" b="1" i="1">
                                  <a:solidFill>
                                    <a:srgbClr val="C00000"/>
                                  </a:solidFill>
                                  <a:latin typeface="Cambria Math" panose="02040503050406030204" pitchFamily="18" charset="0"/>
                                </a:rPr>
                                <m:t>𝜽</m:t>
                              </m:r>
                            </m:lim>
                          </m:limLow>
                        </m:fName>
                        <m:e>
                          <m:f>
                            <m:fPr>
                              <m:ctrlPr>
                                <a:rPr lang="it-IT" b="1" i="1">
                                  <a:solidFill>
                                    <a:srgbClr val="C00000"/>
                                  </a:solidFill>
                                  <a:latin typeface="Cambria Math" panose="02040503050406030204" pitchFamily="18" charset="0"/>
                                </a:rPr>
                              </m:ctrlPr>
                            </m:fPr>
                            <m:num>
                              <m:r>
                                <a:rPr lang="en-US" b="1" i="1">
                                  <a:solidFill>
                                    <a:srgbClr val="C00000"/>
                                  </a:solidFill>
                                  <a:latin typeface="Cambria Math" panose="02040503050406030204" pitchFamily="18" charset="0"/>
                                </a:rPr>
                                <m:t>𝟏</m:t>
                              </m:r>
                            </m:num>
                            <m:den>
                              <m:r>
                                <a:rPr lang="en-US" b="1" i="1">
                                  <a:solidFill>
                                    <a:srgbClr val="C00000"/>
                                  </a:solidFill>
                                  <a:latin typeface="Cambria Math" panose="02040503050406030204" pitchFamily="18" charset="0"/>
                                </a:rPr>
                                <m:t>𝒏</m:t>
                              </m:r>
                            </m:den>
                          </m:f>
                        </m:e>
                      </m:func>
                      <m:nary>
                        <m:naryPr>
                          <m:chr m:val="∑"/>
                          <m:limLoc m:val="undOvr"/>
                          <m:ctrlPr>
                            <a:rPr lang="it-IT" b="1" i="1">
                              <a:solidFill>
                                <a:srgbClr val="C00000"/>
                              </a:solidFill>
                              <a:latin typeface="Cambria Math" panose="02040503050406030204" pitchFamily="18" charset="0"/>
                            </a:rPr>
                          </m:ctrlPr>
                        </m:naryPr>
                        <m:sub>
                          <m:r>
                            <a:rPr lang="en-US" b="1" i="1">
                              <a:solidFill>
                                <a:srgbClr val="C00000"/>
                              </a:solidFill>
                              <a:latin typeface="Cambria Math" panose="02040503050406030204" pitchFamily="18" charset="0"/>
                            </a:rPr>
                            <m:t>𝒊</m:t>
                          </m:r>
                          <m:r>
                            <a:rPr lang="en-US" b="1" i="1">
                              <a:solidFill>
                                <a:srgbClr val="C00000"/>
                              </a:solidFill>
                              <a:latin typeface="Cambria Math" panose="02040503050406030204" pitchFamily="18" charset="0"/>
                            </a:rPr>
                            <m:t>=</m:t>
                          </m:r>
                          <m:r>
                            <a:rPr lang="en-US" b="1" i="1">
                              <a:solidFill>
                                <a:srgbClr val="C00000"/>
                              </a:solidFill>
                              <a:latin typeface="Cambria Math" panose="02040503050406030204" pitchFamily="18" charset="0"/>
                            </a:rPr>
                            <m:t>𝟏</m:t>
                          </m:r>
                        </m:sub>
                        <m:sup>
                          <m:r>
                            <a:rPr lang="en-US" b="1" i="1">
                              <a:solidFill>
                                <a:srgbClr val="C00000"/>
                              </a:solidFill>
                              <a:latin typeface="Cambria Math" panose="02040503050406030204" pitchFamily="18" charset="0"/>
                            </a:rPr>
                            <m:t>𝒏</m:t>
                          </m:r>
                        </m:sup>
                        <m:e>
                          <m:r>
                            <a:rPr lang="en-US" b="1" i="1">
                              <a:solidFill>
                                <a:srgbClr val="C00000"/>
                              </a:solidFill>
                              <a:latin typeface="Cambria Math" panose="02040503050406030204" pitchFamily="18" charset="0"/>
                            </a:rPr>
                            <m:t>𝑳</m:t>
                          </m:r>
                          <m:d>
                            <m:dPr>
                              <m:begChr m:val="["/>
                              <m:endChr m:val="]"/>
                              <m:ctrlPr>
                                <a:rPr lang="it-IT" b="1" i="1">
                                  <a:solidFill>
                                    <a:srgbClr val="C00000"/>
                                  </a:solidFill>
                                  <a:latin typeface="Cambria Math" panose="02040503050406030204" pitchFamily="18" charset="0"/>
                                </a:rPr>
                              </m:ctrlPr>
                            </m:dPr>
                            <m:e>
                              <m:r>
                                <a:rPr lang="it-IT" b="1" i="1" smtClean="0">
                                  <a:solidFill>
                                    <a:srgbClr val="C00000"/>
                                  </a:solidFill>
                                  <a:latin typeface="Cambria Math" panose="02040503050406030204" pitchFamily="18" charset="0"/>
                                </a:rPr>
                                <m:t>𝑵𝑵</m:t>
                              </m:r>
                              <m:d>
                                <m:dPr>
                                  <m:ctrlPr>
                                    <a:rPr lang="it-IT" b="1" i="1">
                                      <a:solidFill>
                                        <a:srgbClr val="C00000"/>
                                      </a:solidFill>
                                      <a:latin typeface="Cambria Math" panose="02040503050406030204" pitchFamily="18" charset="0"/>
                                    </a:rPr>
                                  </m:ctrlPr>
                                </m:dPr>
                                <m:e>
                                  <m:r>
                                    <a:rPr lang="en-US" b="1" i="1">
                                      <a:solidFill>
                                        <a:srgbClr val="C00000"/>
                                      </a:solidFill>
                                      <a:latin typeface="Cambria Math" panose="02040503050406030204" pitchFamily="18" charset="0"/>
                                    </a:rPr>
                                    <m:t>𝑹</m:t>
                                  </m:r>
                                  <m:d>
                                    <m:dPr>
                                      <m:ctrlPr>
                                        <a:rPr lang="it-IT" b="1" i="1">
                                          <a:solidFill>
                                            <a:srgbClr val="C00000"/>
                                          </a:solidFill>
                                          <a:latin typeface="Cambria Math" panose="02040503050406030204" pitchFamily="18" charset="0"/>
                                        </a:rPr>
                                      </m:ctrlPr>
                                    </m:dPr>
                                    <m:e>
                                      <m:sSub>
                                        <m:sSubPr>
                                          <m:ctrlPr>
                                            <a:rPr lang="it-IT" b="1" i="1">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𝒛</m:t>
                                          </m:r>
                                        </m:e>
                                        <m:sub>
                                          <m:r>
                                            <a:rPr lang="en-US" b="1" i="1">
                                              <a:solidFill>
                                                <a:srgbClr val="C00000"/>
                                              </a:solidFill>
                                              <a:latin typeface="Cambria Math" panose="02040503050406030204" pitchFamily="18" charset="0"/>
                                            </a:rPr>
                                            <m:t>𝒊</m:t>
                                          </m:r>
                                        </m:sub>
                                      </m:sSub>
                                    </m:e>
                                  </m:d>
                                </m:e>
                              </m:d>
                              <m:r>
                                <a:rPr lang="en-US" b="1" i="1">
                                  <a:solidFill>
                                    <a:srgbClr val="C00000"/>
                                  </a:solidFill>
                                  <a:latin typeface="Cambria Math" panose="02040503050406030204" pitchFamily="18" charset="0"/>
                                </a:rPr>
                                <m:t>,</m:t>
                              </m:r>
                              <m:r>
                                <a:rPr lang="en-US" b="1" i="1">
                                  <a:solidFill>
                                    <a:srgbClr val="C00000"/>
                                  </a:solidFill>
                                  <a:latin typeface="Cambria Math" panose="02040503050406030204" pitchFamily="18" charset="0"/>
                                </a:rPr>
                                <m:t>𝒄</m:t>
                              </m:r>
                              <m:d>
                                <m:dPr>
                                  <m:ctrlPr>
                                    <a:rPr lang="it-IT" b="1" i="1">
                                      <a:solidFill>
                                        <a:srgbClr val="C00000"/>
                                      </a:solidFill>
                                      <a:latin typeface="Cambria Math" panose="02040503050406030204" pitchFamily="18" charset="0"/>
                                    </a:rPr>
                                  </m:ctrlPr>
                                </m:dPr>
                                <m:e>
                                  <m:r>
                                    <a:rPr lang="en-US" b="1" i="1">
                                      <a:solidFill>
                                        <a:srgbClr val="C00000"/>
                                      </a:solidFill>
                                      <a:latin typeface="Cambria Math" panose="02040503050406030204" pitchFamily="18" charset="0"/>
                                    </a:rPr>
                                    <m:t>𝜽</m:t>
                                  </m:r>
                                </m:e>
                              </m:d>
                            </m:e>
                          </m:d>
                        </m:e>
                      </m:nary>
                    </m:oMath>
                  </m:oMathPara>
                </a14:m>
                <a:endParaRPr lang="en-US" smtClean="0"/>
              </a:p>
              <a:p>
                <a:pPr marL="0" indent="0">
                  <a:lnSpc>
                    <a:spcPct val="120000"/>
                  </a:lnSpc>
                  <a:buNone/>
                </a:pPr>
                <a:r>
                  <a:rPr lang="en-US" sz="3800" smtClean="0"/>
                  <a:t>where </a:t>
                </a:r>
                <a:r>
                  <a:rPr lang="en-US" sz="3800" b="1" dirty="0" err="1">
                    <a:solidFill>
                      <a:srgbClr val="C00000"/>
                    </a:solidFill>
                  </a:rPr>
                  <a:t>z</a:t>
                </a:r>
                <a:r>
                  <a:rPr lang="en-US" sz="3800" b="1" baseline="-25000" dirty="0" err="1">
                    <a:solidFill>
                      <a:srgbClr val="C00000"/>
                    </a:solidFill>
                  </a:rPr>
                  <a:t>i</a:t>
                </a:r>
                <a:r>
                  <a:rPr lang="en-US" sz="3800" dirty="0">
                    <a:solidFill>
                      <a:srgbClr val="C00000"/>
                    </a:solidFill>
                  </a:rPr>
                  <a:t> </a:t>
                </a:r>
                <a:r>
                  <a:rPr lang="en-US" sz="3800" dirty="0"/>
                  <a:t>is distributed as </a:t>
                </a:r>
                <a:r>
                  <a:rPr lang="en-US" sz="3800" b="1" dirty="0">
                    <a:solidFill>
                      <a:srgbClr val="C00000"/>
                    </a:solidFill>
                  </a:rPr>
                  <a:t>F(x</a:t>
                </a:r>
                <a:r>
                  <a:rPr lang="en-US" sz="3800" b="1" baseline="-25000" dirty="0">
                    <a:solidFill>
                      <a:srgbClr val="C00000"/>
                    </a:solidFill>
                  </a:rPr>
                  <a:t>i</a:t>
                </a:r>
                <a:r>
                  <a:rPr lang="en-US" sz="3800" b="1" dirty="0">
                    <a:solidFill>
                      <a:srgbClr val="C00000"/>
                    </a:solidFill>
                  </a:rPr>
                  <a:t>,</a:t>
                </a:r>
                <a:r>
                  <a:rPr lang="el-GR" sz="3800" b="1" dirty="0">
                    <a:solidFill>
                      <a:srgbClr val="C00000"/>
                    </a:solidFill>
                  </a:rPr>
                  <a:t>θ</a:t>
                </a:r>
                <a:r>
                  <a:rPr lang="en-US" sz="3800" b="1" dirty="0">
                    <a:solidFill>
                      <a:srgbClr val="C00000"/>
                    </a:solidFill>
                  </a:rPr>
                  <a:t>)</a:t>
                </a:r>
                <a:r>
                  <a:rPr lang="en-US" sz="3800" dirty="0"/>
                  <a:t> to emulate </a:t>
                </a:r>
                <a:r>
                  <a:rPr lang="en-US" sz="3800" b="1" dirty="0">
                    <a:solidFill>
                      <a:srgbClr val="C00000"/>
                    </a:solidFill>
                  </a:rPr>
                  <a:t>p(</a:t>
                </a:r>
                <a:r>
                  <a:rPr lang="en-US" sz="3800" b="1" dirty="0" err="1">
                    <a:solidFill>
                      <a:srgbClr val="C00000"/>
                    </a:solidFill>
                  </a:rPr>
                  <a:t>z|x</a:t>
                </a:r>
                <a:r>
                  <a:rPr lang="en-US" sz="3800" b="1" dirty="0">
                    <a:solidFill>
                      <a:srgbClr val="C00000"/>
                    </a:solidFill>
                  </a:rPr>
                  <a:t>,</a:t>
                </a:r>
                <a:r>
                  <a:rPr lang="el-GR" sz="3800" b="1" dirty="0">
                    <a:solidFill>
                      <a:srgbClr val="C00000"/>
                    </a:solidFill>
                  </a:rPr>
                  <a:t>θ</a:t>
                </a:r>
                <a:r>
                  <a:rPr lang="en-US" sz="3800" b="1" dirty="0">
                    <a:solidFill>
                      <a:srgbClr val="C00000"/>
                    </a:solidFill>
                  </a:rPr>
                  <a:t>)</a:t>
                </a:r>
                <a:r>
                  <a:rPr lang="en-US" sz="3800" dirty="0">
                    <a:solidFill>
                      <a:srgbClr val="C00000"/>
                    </a:solidFill>
                  </a:rPr>
                  <a:t> </a:t>
                </a:r>
                <a:r>
                  <a:rPr lang="en-US" sz="3800" dirty="0"/>
                  <a:t>as </a:t>
                </a:r>
                <a:r>
                  <a:rPr lang="en-US" sz="3800" b="1" dirty="0">
                    <a:solidFill>
                      <a:srgbClr val="C00000"/>
                    </a:solidFill>
                  </a:rPr>
                  <a:t>x</a:t>
                </a:r>
                <a:r>
                  <a:rPr lang="en-US" sz="3800" b="1" baseline="-25000" dirty="0">
                    <a:solidFill>
                      <a:srgbClr val="C00000"/>
                    </a:solidFill>
                  </a:rPr>
                  <a:t>i</a:t>
                </a:r>
                <a:r>
                  <a:rPr lang="en-US" sz="3800" dirty="0"/>
                  <a:t> is sampled from its PDF </a:t>
                </a:r>
                <a:r>
                  <a:rPr lang="en-US" sz="3800" b="1" dirty="0">
                    <a:solidFill>
                      <a:srgbClr val="C00000"/>
                    </a:solidFill>
                  </a:rPr>
                  <a:t>f</a:t>
                </a:r>
                <a:r>
                  <a:rPr lang="en-US" sz="3800" b="1">
                    <a:solidFill>
                      <a:srgbClr val="C00000"/>
                    </a:solidFill>
                  </a:rPr>
                  <a:t>( </a:t>
                </a:r>
                <a:r>
                  <a:rPr lang="en-US" sz="3800" b="1" smtClean="0">
                    <a:solidFill>
                      <a:srgbClr val="C00000"/>
                    </a:solidFill>
                  </a:rPr>
                  <a:t>)</a:t>
                </a:r>
                <a:r>
                  <a:rPr lang="en-US" sz="3800" smtClean="0"/>
                  <a:t>. We </a:t>
                </a:r>
                <a:r>
                  <a:rPr lang="en-US" sz="3800" dirty="0"/>
                  <a:t>thus </a:t>
                </a:r>
                <a:r>
                  <a:rPr lang="en-US" sz="3800"/>
                  <a:t>obtain </a:t>
                </a:r>
                <a:r>
                  <a:rPr lang="en-US" sz="3800" smtClean="0">
                    <a:solidFill>
                      <a:srgbClr val="0070C0"/>
                    </a:solidFill>
                  </a:rPr>
                  <a:t>detector </a:t>
                </a:r>
                <a:r>
                  <a:rPr lang="en-US" sz="3800" dirty="0">
                    <a:solidFill>
                      <a:srgbClr val="0070C0"/>
                    </a:solidFill>
                  </a:rPr>
                  <a:t>parameters which </a:t>
                </a:r>
                <a:r>
                  <a:rPr lang="en-US" sz="3800">
                    <a:solidFill>
                      <a:srgbClr val="0070C0"/>
                    </a:solidFill>
                  </a:rPr>
                  <a:t>minimize </a:t>
                </a:r>
                <a:r>
                  <a:rPr lang="en-US" sz="3800" smtClean="0">
                    <a:solidFill>
                      <a:srgbClr val="0070C0"/>
                    </a:solidFill>
                  </a:rPr>
                  <a:t>the loss</a:t>
                </a:r>
                <a:r>
                  <a:rPr lang="en-US" sz="3800" smtClean="0"/>
                  <a:t>. </a:t>
                </a:r>
                <a:endParaRPr lang="en-US" sz="3800" dirty="0" smtClean="0"/>
              </a:p>
              <a:p>
                <a:pPr marL="0" indent="0">
                  <a:buNone/>
                </a:pPr>
                <a:endParaRPr lang="it-IT" sz="3800" dirty="0">
                  <a:effectLst/>
                </a:endParaRPr>
              </a:p>
              <a:p>
                <a:pPr marL="0" indent="0">
                  <a:buNone/>
                </a:pPr>
                <a:endParaRPr lang="it-IT" dirty="0"/>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677106" y="1926358"/>
                <a:ext cx="10848840" cy="5549098"/>
              </a:xfrm>
              <a:blipFill>
                <a:blip r:embed="rId2"/>
                <a:stretch>
                  <a:fillRect l="-843" t="-549"/>
                </a:stretch>
              </a:blipFill>
            </p:spPr>
            <p:txBody>
              <a:bodyPr/>
              <a:lstStyle/>
              <a:p>
                <a:r>
                  <a:rPr lang="it-IT">
                    <a:noFill/>
                  </a:rPr>
                  <a:t> </a:t>
                </a:r>
              </a:p>
            </p:txBody>
          </p:sp>
        </mc:Fallback>
      </mc:AlternateContent>
      <p:sp>
        <p:nvSpPr>
          <p:cNvPr id="4" name="Titolo 1"/>
          <p:cNvSpPr>
            <a:spLocks noGrp="1"/>
          </p:cNvSpPr>
          <p:nvPr>
            <p:ph type="title"/>
          </p:nvPr>
        </p:nvSpPr>
        <p:spPr>
          <a:xfrm>
            <a:off x="838200" y="365125"/>
            <a:ext cx="11049000" cy="1325563"/>
          </a:xfrm>
        </p:spPr>
        <p:txBody>
          <a:bodyPr>
            <a:normAutofit/>
          </a:bodyPr>
          <a:lstStyle/>
          <a:p>
            <a:r>
              <a:rPr lang="en-GB" b="1" smtClean="0">
                <a:solidFill>
                  <a:srgbClr val="C00000"/>
                </a:solidFill>
              </a:rPr>
              <a:t>Four-Slide </a:t>
            </a:r>
            <a:r>
              <a:rPr lang="en-GB" b="1" dirty="0">
                <a:solidFill>
                  <a:srgbClr val="C00000"/>
                </a:solidFill>
              </a:rPr>
              <a:t>D</a:t>
            </a:r>
            <a:r>
              <a:rPr lang="en-GB" b="1" smtClean="0">
                <a:solidFill>
                  <a:srgbClr val="C00000"/>
                </a:solidFill>
              </a:rPr>
              <a:t>escription </a:t>
            </a:r>
            <a:r>
              <a:rPr lang="en-GB" b="1">
                <a:solidFill>
                  <a:srgbClr val="C00000"/>
                </a:solidFill>
              </a:rPr>
              <a:t>of a</a:t>
            </a:r>
            <a:r>
              <a:rPr lang="en-GB" b="1" smtClean="0">
                <a:solidFill>
                  <a:srgbClr val="C00000"/>
                </a:solidFill>
              </a:rPr>
              <a:t> </a:t>
            </a:r>
            <a:r>
              <a:rPr lang="en-GB" b="1">
                <a:solidFill>
                  <a:srgbClr val="C00000"/>
                </a:solidFill>
              </a:rPr>
              <a:t>D</a:t>
            </a:r>
            <a:r>
              <a:rPr lang="en-GB" b="1" smtClean="0">
                <a:solidFill>
                  <a:srgbClr val="C00000"/>
                </a:solidFill>
              </a:rPr>
              <a:t>ifferentiable </a:t>
            </a:r>
            <a:r>
              <a:rPr lang="en-GB" b="1">
                <a:solidFill>
                  <a:srgbClr val="C00000"/>
                </a:solidFill>
              </a:rPr>
              <a:t>M</a:t>
            </a:r>
            <a:r>
              <a:rPr lang="en-GB" b="1" smtClean="0">
                <a:solidFill>
                  <a:srgbClr val="C00000"/>
                </a:solidFill>
              </a:rPr>
              <a:t>odel</a:t>
            </a:r>
            <a:br>
              <a:rPr lang="en-GB" b="1" smtClean="0">
                <a:solidFill>
                  <a:srgbClr val="C00000"/>
                </a:solidFill>
              </a:rPr>
            </a:br>
            <a:r>
              <a:rPr lang="en-GB" b="1" smtClean="0">
                <a:solidFill>
                  <a:srgbClr val="C00000"/>
                </a:solidFill>
              </a:rPr>
              <a:t>for Design Optimization - 3</a:t>
            </a:r>
            <a:endParaRPr lang="it-IT" b="1" dirty="0">
              <a:solidFill>
                <a:srgbClr val="C00000"/>
              </a:solidFill>
            </a:endParaRPr>
          </a:p>
        </p:txBody>
      </p:sp>
      <p:sp>
        <p:nvSpPr>
          <p:cNvPr id="5" name="Segnaposto numero diapositiva 4"/>
          <p:cNvSpPr>
            <a:spLocks noGrp="1"/>
          </p:cNvSpPr>
          <p:nvPr>
            <p:ph type="sldNum" sz="quarter" idx="12"/>
          </p:nvPr>
        </p:nvSpPr>
        <p:spPr/>
        <p:txBody>
          <a:bodyPr/>
          <a:lstStyle/>
          <a:p>
            <a:fld id="{C6657B89-A023-4184-86DD-540BD0318D04}" type="slidenum">
              <a:rPr lang="en-US" smtClean="0"/>
              <a:t>29</a:t>
            </a:fld>
            <a:endParaRPr lang="en-US"/>
          </a:p>
        </p:txBody>
      </p:sp>
    </p:spTree>
    <p:extLst>
      <p:ext uri="{BB962C8B-B14F-4D97-AF65-F5344CB8AC3E}">
        <p14:creationId xmlns:p14="http://schemas.microsoft.com/office/powerpoint/2010/main" val="4978585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latin typeface="+mn-lt"/>
              </a:rPr>
              <a:t>Contents</a:t>
            </a:r>
            <a:endParaRPr lang="en-US" b="1" dirty="0">
              <a:solidFill>
                <a:srgbClr val="C00000"/>
              </a:solidFill>
              <a:latin typeface="+mn-lt"/>
            </a:endParaRPr>
          </a:p>
        </p:txBody>
      </p:sp>
      <p:sp>
        <p:nvSpPr>
          <p:cNvPr id="3" name="Content Placeholder 2"/>
          <p:cNvSpPr>
            <a:spLocks noGrp="1"/>
          </p:cNvSpPr>
          <p:nvPr>
            <p:ph idx="1"/>
          </p:nvPr>
        </p:nvSpPr>
        <p:spPr>
          <a:xfrm>
            <a:off x="838200" y="1825625"/>
            <a:ext cx="7602415" cy="4351338"/>
          </a:xfrm>
        </p:spPr>
        <p:txBody>
          <a:bodyPr>
            <a:normAutofit fontScale="85000" lnSpcReduction="20000"/>
          </a:bodyPr>
          <a:lstStyle/>
          <a:p>
            <a:pPr marL="514350" indent="-514350">
              <a:buFont typeface="+mj-lt"/>
              <a:buAutoNum type="arabicPeriod"/>
            </a:pPr>
            <a:r>
              <a:rPr lang="en-US" smtClean="0"/>
              <a:t>ML for Nuisance parameters in HEP</a:t>
            </a:r>
            <a:endParaRPr lang="en-US" dirty="0"/>
          </a:p>
          <a:p>
            <a:pPr marL="514350" indent="-514350">
              <a:buFont typeface="+mj-lt"/>
              <a:buAutoNum type="arabicPeriod"/>
            </a:pPr>
            <a:r>
              <a:rPr lang="en-US" smtClean="0"/>
              <a:t>What we want: fully </a:t>
            </a:r>
            <a:r>
              <a:rPr lang="en-US" dirty="0" smtClean="0"/>
              <a:t>sufficient </a:t>
            </a:r>
            <a:r>
              <a:rPr lang="en-US" smtClean="0"/>
              <a:t>statistic </a:t>
            </a:r>
            <a:r>
              <a:rPr lang="en-US" smtClean="0"/>
              <a:t>summaries</a:t>
            </a:r>
          </a:p>
          <a:p>
            <a:pPr marL="457200" lvl="2" indent="0">
              <a:spcBef>
                <a:spcPts val="1000"/>
              </a:spcBef>
              <a:buNone/>
            </a:pPr>
            <a:r>
              <a:rPr lang="en-US" sz="2400" smtClean="0"/>
              <a:t>One </a:t>
            </a:r>
            <a:r>
              <a:rPr lang="en-US" sz="2400"/>
              <a:t>slide in place of a </a:t>
            </a:r>
            <a:r>
              <a:rPr lang="en-US" sz="2400"/>
              <a:t>whole </a:t>
            </a:r>
            <a:r>
              <a:rPr lang="en-US" sz="2400" smtClean="0"/>
              <a:t>talk</a:t>
            </a:r>
            <a:endParaRPr lang="en-US" sz="2400" dirty="0" smtClean="0"/>
          </a:p>
          <a:p>
            <a:pPr marL="971550" lvl="1" indent="-514350">
              <a:buFont typeface="+mj-lt"/>
              <a:buAutoNum type="arabicPeriod"/>
            </a:pPr>
            <a:r>
              <a:rPr lang="en-US" strike="sngStrike" dirty="0" smtClean="0"/>
              <a:t>Nuisance-parametrized models</a:t>
            </a:r>
          </a:p>
          <a:p>
            <a:pPr marL="971550" lvl="1" indent="-514350">
              <a:buFont typeface="+mj-lt"/>
              <a:buAutoNum type="arabicPeriod"/>
            </a:pPr>
            <a:r>
              <a:rPr lang="en-US" strike="sngStrike" dirty="0" smtClean="0"/>
              <a:t>Feature decorrelation, penalized methods, and adversary losses</a:t>
            </a:r>
          </a:p>
          <a:p>
            <a:pPr marL="971550" lvl="1" indent="-514350">
              <a:buFont typeface="+mj-lt"/>
              <a:buAutoNum type="arabicPeriod"/>
            </a:pPr>
            <a:r>
              <a:rPr lang="en-US" strike="sngStrike" smtClean="0"/>
              <a:t>Semi-supervised </a:t>
            </a:r>
            <a:r>
              <a:rPr lang="en-US" strike="sngStrike" smtClean="0"/>
              <a:t>approaches</a:t>
            </a:r>
          </a:p>
          <a:p>
            <a:pPr marL="514350" indent="-514350">
              <a:buFont typeface="+mj-lt"/>
              <a:buAutoNum type="arabicPeriod"/>
            </a:pPr>
            <a:r>
              <a:rPr lang="en-US" smtClean="0"/>
              <a:t>Inference-aware </a:t>
            </a:r>
            <a:r>
              <a:rPr lang="en-US" dirty="0" smtClean="0"/>
              <a:t>approaches</a:t>
            </a:r>
          </a:p>
          <a:p>
            <a:pPr marL="971550" lvl="1" indent="-514350">
              <a:buFont typeface="+mj-lt"/>
              <a:buAutoNum type="arabicPeriod"/>
            </a:pPr>
            <a:r>
              <a:rPr lang="en-US" smtClean="0"/>
              <a:t>INFERNO</a:t>
            </a:r>
          </a:p>
          <a:p>
            <a:pPr marL="914400" lvl="1" indent="-457200">
              <a:buAutoNum type="arabicPeriod" startAt="2"/>
            </a:pPr>
            <a:r>
              <a:rPr lang="en-US" strike="sngStrike" smtClean="0"/>
              <a:t>Recent developments</a:t>
            </a:r>
            <a:endParaRPr lang="en-US" strike="sngStrike" smtClean="0"/>
          </a:p>
          <a:p>
            <a:pPr marL="914400" lvl="1" indent="-457200">
              <a:buAutoNum type="arabicPeriod" startAt="3"/>
            </a:pPr>
            <a:r>
              <a:rPr lang="en-US" smtClean="0">
                <a:solidFill>
                  <a:srgbClr val="FF0000"/>
                </a:solidFill>
              </a:rPr>
              <a:t>New</a:t>
            </a:r>
            <a:r>
              <a:rPr lang="en-US" smtClean="0"/>
              <a:t> - Demonstration </a:t>
            </a:r>
            <a:r>
              <a:rPr lang="en-US" smtClean="0"/>
              <a:t>of INFERNO on a CMS </a:t>
            </a:r>
            <a:r>
              <a:rPr lang="en-US" smtClean="0"/>
              <a:t>analysis, and </a:t>
            </a:r>
            <a:r>
              <a:rPr lang="en-US" smtClean="0"/>
              <a:t>a reproducibility </a:t>
            </a:r>
            <a:r>
              <a:rPr lang="en-US" smtClean="0"/>
              <a:t>study</a:t>
            </a:r>
          </a:p>
          <a:p>
            <a:pPr marL="914400" lvl="1" indent="-457200">
              <a:buAutoNum type="arabicPeriod" startAt="3"/>
            </a:pPr>
            <a:r>
              <a:rPr lang="en-US" smtClean="0"/>
              <a:t>Where all this logically leads: </a:t>
            </a:r>
            <a:r>
              <a:rPr lang="en-US" smtClean="0">
                <a:solidFill>
                  <a:srgbClr val="FF0000"/>
                </a:solidFill>
              </a:rPr>
              <a:t>co-design</a:t>
            </a:r>
            <a:endParaRPr lang="en-US" smtClean="0">
              <a:solidFill>
                <a:srgbClr val="FF0000"/>
              </a:solidFill>
            </a:endParaRPr>
          </a:p>
          <a:p>
            <a:pPr marL="514350" indent="-514350">
              <a:buFont typeface="+mj-lt"/>
              <a:buAutoNum type="arabicPeriod"/>
            </a:pPr>
            <a:r>
              <a:rPr lang="en-US" smtClean="0"/>
              <a:t>Summary</a:t>
            </a:r>
            <a:endParaRPr lang="en-US"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3</a:t>
            </a:fld>
            <a:endParaRPr lang="en-US"/>
          </a:p>
        </p:txBody>
      </p:sp>
      <p:pic>
        <p:nvPicPr>
          <p:cNvPr id="7" name="Immagine 6"/>
          <p:cNvPicPr>
            <a:picLocks noChangeAspect="1"/>
          </p:cNvPicPr>
          <p:nvPr/>
        </p:nvPicPr>
        <p:blipFill>
          <a:blip r:embed="rId2"/>
          <a:stretch>
            <a:fillRect/>
          </a:stretch>
        </p:blipFill>
        <p:spPr>
          <a:xfrm>
            <a:off x="8801102" y="1690688"/>
            <a:ext cx="2953115" cy="4491074"/>
          </a:xfrm>
          <a:prstGeom prst="rect">
            <a:avLst/>
          </a:prstGeom>
        </p:spPr>
      </p:pic>
    </p:spTree>
    <p:extLst>
      <p:ext uri="{BB962C8B-B14F-4D97-AF65-F5344CB8AC3E}">
        <p14:creationId xmlns:p14="http://schemas.microsoft.com/office/powerpoint/2010/main" val="7986013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696365" y="1922380"/>
                <a:ext cx="10792328" cy="5151120"/>
              </a:xfrm>
            </p:spPr>
            <p:txBody>
              <a:bodyPr>
                <a:noAutofit/>
              </a:bodyPr>
              <a:lstStyle/>
              <a:p>
                <a:pPr marL="0" indent="0">
                  <a:lnSpc>
                    <a:spcPct val="100000"/>
                  </a:lnSpc>
                  <a:spcBef>
                    <a:spcPts val="0"/>
                  </a:spcBef>
                  <a:buNone/>
                </a:pPr>
                <a:r>
                  <a:rPr lang="en-US" sz="2400" smtClean="0"/>
                  <a:t>In some cases we will need </a:t>
                </a:r>
                <a:r>
                  <a:rPr lang="en-US" sz="2400" dirty="0"/>
                  <a:t>to </a:t>
                </a:r>
                <a:r>
                  <a:rPr lang="en-US" sz="2400" dirty="0">
                    <a:solidFill>
                      <a:srgbClr val="0070C0"/>
                    </a:solidFill>
                  </a:rPr>
                  <a:t>approximate the non-differentiable stochastic simulator</a:t>
                </a:r>
                <a:r>
                  <a:rPr lang="en-US" sz="2400" dirty="0"/>
                  <a:t> </a:t>
                </a:r>
                <a:r>
                  <a:rPr lang="en-US" sz="2400" b="1" dirty="0">
                    <a:solidFill>
                      <a:srgbClr val="C00000"/>
                    </a:solidFill>
                  </a:rPr>
                  <a:t>F( )</a:t>
                </a:r>
                <a:r>
                  <a:rPr lang="en-US" sz="2400" dirty="0"/>
                  <a:t> </a:t>
                </a:r>
                <a:r>
                  <a:rPr lang="en-US" sz="2400" dirty="0">
                    <a:solidFill>
                      <a:srgbClr val="0070C0"/>
                    </a:solidFill>
                  </a:rPr>
                  <a:t>with a local </a:t>
                </a:r>
                <a:r>
                  <a:rPr lang="en-US" sz="2400">
                    <a:solidFill>
                      <a:srgbClr val="0070C0"/>
                    </a:solidFill>
                  </a:rPr>
                  <a:t>surrogate </a:t>
                </a:r>
                <a:r>
                  <a:rPr lang="en-US" sz="2400" smtClean="0">
                    <a:solidFill>
                      <a:srgbClr val="0070C0"/>
                    </a:solidFill>
                  </a:rPr>
                  <a:t>model</a:t>
                </a:r>
                <a:r>
                  <a:rPr lang="en-US" sz="2400" smtClean="0"/>
                  <a:t>: </a:t>
                </a:r>
              </a:p>
              <a:p>
                <a:pPr marL="0" indent="0">
                  <a:lnSpc>
                    <a:spcPct val="100000"/>
                  </a:lnSpc>
                  <a:spcBef>
                    <a:spcPts val="0"/>
                  </a:spcBef>
                  <a:buNone/>
                </a:pPr>
                <a:r>
                  <a:rPr lang="en-US" sz="2400" b="1"/>
                  <a:t>	</a:t>
                </a:r>
                <a:r>
                  <a:rPr lang="en-US" sz="2400" b="1" smtClean="0"/>
                  <a:t>		</a:t>
                </a:r>
                <a:r>
                  <a:rPr lang="en-US" sz="2400" b="1" smtClean="0">
                    <a:solidFill>
                      <a:srgbClr val="C00000"/>
                    </a:solidFill>
                  </a:rPr>
                  <a:t>z </a:t>
                </a:r>
                <a:r>
                  <a:rPr lang="en-US" sz="2400" b="1" dirty="0">
                    <a:solidFill>
                      <a:srgbClr val="C00000"/>
                    </a:solidFill>
                  </a:rPr>
                  <a:t>= S(</a:t>
                </a:r>
                <a:r>
                  <a:rPr lang="en-US" sz="2400" b="1" dirty="0" err="1">
                    <a:solidFill>
                      <a:srgbClr val="C00000"/>
                    </a:solidFill>
                  </a:rPr>
                  <a:t>y,x</a:t>
                </a:r>
                <a:r>
                  <a:rPr lang="en-US" sz="2400" b="1" dirty="0">
                    <a:solidFill>
                      <a:srgbClr val="C00000"/>
                    </a:solidFill>
                  </a:rPr>
                  <a:t>,</a:t>
                </a:r>
                <a:r>
                  <a:rPr lang="el-GR" sz="2400" b="1" dirty="0">
                    <a:solidFill>
                      <a:srgbClr val="C00000"/>
                    </a:solidFill>
                  </a:rPr>
                  <a:t>θ</a:t>
                </a:r>
                <a:r>
                  <a:rPr lang="en-US" sz="2400" b="1">
                    <a:solidFill>
                      <a:srgbClr val="C00000"/>
                    </a:solidFill>
                  </a:rPr>
                  <a:t>)</a:t>
                </a:r>
                <a:r>
                  <a:rPr lang="en-US" sz="2400"/>
                  <a:t>, </a:t>
                </a:r>
                <a:endParaRPr lang="en-US" sz="2400" smtClean="0"/>
              </a:p>
              <a:p>
                <a:pPr marL="0" indent="0">
                  <a:lnSpc>
                    <a:spcPct val="100000"/>
                  </a:lnSpc>
                  <a:spcBef>
                    <a:spcPts val="0"/>
                  </a:spcBef>
                  <a:buNone/>
                </a:pPr>
                <a:r>
                  <a:rPr lang="en-US" sz="2400" smtClean="0"/>
                  <a:t>that </a:t>
                </a:r>
                <a:r>
                  <a:rPr lang="en-US" sz="2400" dirty="0"/>
                  <a:t>depends on a parameter </a:t>
                </a:r>
                <a:r>
                  <a:rPr lang="en-US" sz="2400" b="1" dirty="0">
                    <a:solidFill>
                      <a:srgbClr val="C00000"/>
                    </a:solidFill>
                  </a:rPr>
                  <a:t>y</a:t>
                </a:r>
                <a:r>
                  <a:rPr lang="en-US" sz="2400" dirty="0"/>
                  <a:t> describing the stochastic variation of the </a:t>
                </a:r>
                <a:r>
                  <a:rPr lang="en-US" sz="2400"/>
                  <a:t>approximated </a:t>
                </a:r>
                <a:r>
                  <a:rPr lang="en-US" sz="2400" smtClean="0"/>
                  <a:t>distribution. </a:t>
                </a:r>
                <a:r>
                  <a:rPr lang="en-US" sz="2400" dirty="0"/>
                  <a:t>This allows to descend to the minimum of the approximated loss </a:t>
                </a:r>
                <a14:m>
                  <m:oMath xmlns:m="http://schemas.openxmlformats.org/officeDocument/2006/math">
                    <m:acc>
                      <m:accPr>
                        <m:chr m:val="̂"/>
                        <m:ctrlPr>
                          <a:rPr lang="it-IT" sz="2400" b="1" i="1">
                            <a:latin typeface="Cambria Math" panose="02040503050406030204" pitchFamily="18" charset="0"/>
                          </a:rPr>
                        </m:ctrlPr>
                      </m:accPr>
                      <m:e>
                        <m:r>
                          <a:rPr lang="en-US" sz="2400" b="1" i="1" smtClean="0">
                            <a:solidFill>
                              <a:srgbClr val="C00000"/>
                            </a:solidFill>
                            <a:latin typeface="Cambria Math" panose="02040503050406030204" pitchFamily="18" charset="0"/>
                          </a:rPr>
                          <m:t>𝑳</m:t>
                        </m:r>
                        <m:r>
                          <a:rPr lang="en-US" sz="2400" b="1" i="1" smtClean="0">
                            <a:solidFill>
                              <a:srgbClr val="C00000"/>
                            </a:solidFill>
                            <a:latin typeface="Cambria Math" panose="02040503050406030204" pitchFamily="18" charset="0"/>
                          </a:rPr>
                          <m:t>(</m:t>
                        </m:r>
                        <m:r>
                          <a:rPr lang="en-US" sz="2400" b="1" i="1" smtClean="0">
                            <a:solidFill>
                              <a:srgbClr val="C00000"/>
                            </a:solidFill>
                            <a:latin typeface="Cambria Math" panose="02040503050406030204" pitchFamily="18" charset="0"/>
                          </a:rPr>
                          <m:t>𝒛</m:t>
                        </m:r>
                        <m:r>
                          <a:rPr lang="en-US" sz="2400" b="1" i="1" smtClean="0">
                            <a:solidFill>
                              <a:srgbClr val="C00000"/>
                            </a:solidFill>
                            <a:latin typeface="Cambria Math" panose="02040503050406030204" pitchFamily="18" charset="0"/>
                          </a:rPr>
                          <m:t>)</m:t>
                        </m:r>
                      </m:e>
                    </m:acc>
                  </m:oMath>
                </a14:m>
                <a:r>
                  <a:rPr lang="en-US" sz="2400" b="1" dirty="0"/>
                  <a:t> </a:t>
                </a:r>
                <a:r>
                  <a:rPr lang="en-US" sz="2400" dirty="0"/>
                  <a:t>by following its </a:t>
                </a:r>
                <a:r>
                  <a:rPr lang="en-US" sz="2400"/>
                  <a:t>surrogate </a:t>
                </a:r>
                <a:r>
                  <a:rPr lang="en-US" sz="2400" smtClean="0"/>
                  <a:t>gradient</a:t>
                </a:r>
                <a:endParaRPr lang="it-IT" sz="2400" dirty="0"/>
              </a:p>
              <a:p>
                <a:pPr marL="0" indent="0">
                  <a:lnSpc>
                    <a:spcPct val="100000"/>
                  </a:lnSpc>
                  <a:spcBef>
                    <a:spcPts val="0"/>
                  </a:spcBef>
                  <a:buNone/>
                </a:pPr>
                <a14:m>
                  <m:oMathPara xmlns:m="http://schemas.openxmlformats.org/officeDocument/2006/math">
                    <m:oMathParaPr>
                      <m:jc m:val="centerGroup"/>
                    </m:oMathParaPr>
                    <m:oMath xmlns:m="http://schemas.openxmlformats.org/officeDocument/2006/math">
                      <m:sSub>
                        <m:sSubPr>
                          <m:ctrlPr>
                            <a:rPr lang="it-IT" sz="2400" b="1" i="1" smtClean="0">
                              <a:solidFill>
                                <a:srgbClr val="C00000"/>
                              </a:solidFill>
                              <a:latin typeface="Cambria Math" panose="02040503050406030204" pitchFamily="18" charset="0"/>
                            </a:rPr>
                          </m:ctrlPr>
                        </m:sSubPr>
                        <m:e>
                          <m:r>
                            <a:rPr lang="en-US" sz="2400" b="1" i="1">
                              <a:solidFill>
                                <a:srgbClr val="C00000"/>
                              </a:solidFill>
                              <a:latin typeface="Cambria Math" panose="02040503050406030204" pitchFamily="18" charset="0"/>
                            </a:rPr>
                            <m:t>𝛁</m:t>
                          </m:r>
                        </m:e>
                        <m:sub>
                          <m:r>
                            <a:rPr lang="en-US" sz="2400" b="1" i="1">
                              <a:solidFill>
                                <a:srgbClr val="C00000"/>
                              </a:solidFill>
                              <a:latin typeface="Cambria Math" panose="02040503050406030204" pitchFamily="18" charset="0"/>
                            </a:rPr>
                            <m:t>𝜽</m:t>
                          </m:r>
                        </m:sub>
                      </m:sSub>
                      <m:acc>
                        <m:accPr>
                          <m:chr m:val="̂"/>
                          <m:ctrlPr>
                            <a:rPr lang="it-IT" sz="2400" b="1" i="1">
                              <a:solidFill>
                                <a:srgbClr val="C00000"/>
                              </a:solidFill>
                              <a:latin typeface="Cambria Math" panose="02040503050406030204" pitchFamily="18" charset="0"/>
                            </a:rPr>
                          </m:ctrlPr>
                        </m:accPr>
                        <m:e>
                          <m:r>
                            <a:rPr lang="en-US" sz="2400" b="1" i="1">
                              <a:solidFill>
                                <a:srgbClr val="C00000"/>
                              </a:solidFill>
                              <a:latin typeface="Cambria Math" panose="02040503050406030204" pitchFamily="18" charset="0"/>
                            </a:rPr>
                            <m:t>𝑳</m:t>
                          </m:r>
                          <m:r>
                            <a:rPr lang="en-US" sz="2400" b="1" i="1">
                              <a:solidFill>
                                <a:srgbClr val="C00000"/>
                              </a:solidFill>
                              <a:latin typeface="Cambria Math" panose="02040503050406030204" pitchFamily="18" charset="0"/>
                            </a:rPr>
                            <m:t>(</m:t>
                          </m:r>
                          <m:r>
                            <a:rPr lang="en-US" sz="2400" b="1" i="1">
                              <a:solidFill>
                                <a:srgbClr val="C00000"/>
                              </a:solidFill>
                              <a:latin typeface="Cambria Math" panose="02040503050406030204" pitchFamily="18" charset="0"/>
                            </a:rPr>
                            <m:t>𝒛</m:t>
                          </m:r>
                          <m:r>
                            <a:rPr lang="en-US" sz="2400" b="1" i="1">
                              <a:solidFill>
                                <a:srgbClr val="C00000"/>
                              </a:solidFill>
                              <a:latin typeface="Cambria Math" panose="02040503050406030204" pitchFamily="18" charset="0"/>
                            </a:rPr>
                            <m:t>)</m:t>
                          </m:r>
                        </m:e>
                      </m:acc>
                      <m:r>
                        <a:rPr lang="en-US" sz="2400" b="1" i="1">
                          <a:solidFill>
                            <a:srgbClr val="C00000"/>
                          </a:solidFill>
                          <a:latin typeface="Cambria Math" panose="02040503050406030204" pitchFamily="18" charset="0"/>
                        </a:rPr>
                        <m:t>=</m:t>
                      </m:r>
                      <m:f>
                        <m:fPr>
                          <m:ctrlPr>
                            <a:rPr lang="it-IT" sz="2400" b="1" i="1">
                              <a:solidFill>
                                <a:srgbClr val="C00000"/>
                              </a:solidFill>
                              <a:latin typeface="Cambria Math" panose="02040503050406030204" pitchFamily="18" charset="0"/>
                            </a:rPr>
                          </m:ctrlPr>
                        </m:fPr>
                        <m:num>
                          <m:r>
                            <a:rPr lang="en-US" sz="2400" b="1" i="1">
                              <a:solidFill>
                                <a:srgbClr val="C00000"/>
                              </a:solidFill>
                              <a:latin typeface="Cambria Math" panose="02040503050406030204" pitchFamily="18" charset="0"/>
                            </a:rPr>
                            <m:t>𝟏</m:t>
                          </m:r>
                        </m:num>
                        <m:den>
                          <m:r>
                            <a:rPr lang="en-US" sz="2400" b="1" i="1">
                              <a:solidFill>
                                <a:srgbClr val="C00000"/>
                              </a:solidFill>
                              <a:latin typeface="Cambria Math" panose="02040503050406030204" pitchFamily="18" charset="0"/>
                            </a:rPr>
                            <m:t>𝒏</m:t>
                          </m:r>
                        </m:den>
                      </m:f>
                      <m:nary>
                        <m:naryPr>
                          <m:chr m:val="∑"/>
                          <m:limLoc m:val="undOvr"/>
                          <m:ctrlPr>
                            <a:rPr lang="it-IT" sz="2400" b="1" i="1">
                              <a:solidFill>
                                <a:srgbClr val="C00000"/>
                              </a:solidFill>
                              <a:latin typeface="Cambria Math" panose="02040503050406030204" pitchFamily="18" charset="0"/>
                            </a:rPr>
                          </m:ctrlPr>
                        </m:naryPr>
                        <m:sub>
                          <m:r>
                            <a:rPr lang="en-US" sz="2400" b="1" i="1">
                              <a:solidFill>
                                <a:srgbClr val="C00000"/>
                              </a:solidFill>
                              <a:latin typeface="Cambria Math" panose="02040503050406030204" pitchFamily="18" charset="0"/>
                            </a:rPr>
                            <m:t>𝒊</m:t>
                          </m:r>
                          <m:r>
                            <a:rPr lang="en-US" sz="2400" b="1" i="1">
                              <a:solidFill>
                                <a:srgbClr val="C00000"/>
                              </a:solidFill>
                              <a:latin typeface="Cambria Math" panose="02040503050406030204" pitchFamily="18" charset="0"/>
                            </a:rPr>
                            <m:t>=</m:t>
                          </m:r>
                          <m:r>
                            <a:rPr lang="en-US" sz="2400" b="1" i="1">
                              <a:solidFill>
                                <a:srgbClr val="C00000"/>
                              </a:solidFill>
                              <a:latin typeface="Cambria Math" panose="02040503050406030204" pitchFamily="18" charset="0"/>
                            </a:rPr>
                            <m:t>𝟏</m:t>
                          </m:r>
                        </m:sub>
                        <m:sup>
                          <m:r>
                            <a:rPr lang="en-US" sz="2400" b="1" i="1">
                              <a:solidFill>
                                <a:srgbClr val="C00000"/>
                              </a:solidFill>
                              <a:latin typeface="Cambria Math" panose="02040503050406030204" pitchFamily="18" charset="0"/>
                            </a:rPr>
                            <m:t>𝒏</m:t>
                          </m:r>
                        </m:sup>
                        <m:e>
                          <m:sSub>
                            <m:sSubPr>
                              <m:ctrlPr>
                                <a:rPr lang="it-IT" sz="2400" b="1" i="1">
                                  <a:solidFill>
                                    <a:srgbClr val="C00000"/>
                                  </a:solidFill>
                                  <a:latin typeface="Cambria Math" panose="02040503050406030204" pitchFamily="18" charset="0"/>
                                </a:rPr>
                              </m:ctrlPr>
                            </m:sSubPr>
                            <m:e>
                              <m:r>
                                <a:rPr lang="en-US" sz="2400" b="1" i="1">
                                  <a:solidFill>
                                    <a:srgbClr val="C00000"/>
                                  </a:solidFill>
                                  <a:latin typeface="Cambria Math" panose="02040503050406030204" pitchFamily="18" charset="0"/>
                                </a:rPr>
                                <m:t>𝛁</m:t>
                              </m:r>
                            </m:e>
                            <m:sub>
                              <m:r>
                                <a:rPr lang="en-US" sz="2400" b="1" i="1">
                                  <a:solidFill>
                                    <a:srgbClr val="C00000"/>
                                  </a:solidFill>
                                  <a:latin typeface="Cambria Math" panose="02040503050406030204" pitchFamily="18" charset="0"/>
                                </a:rPr>
                                <m:t>𝜽</m:t>
                              </m:r>
                            </m:sub>
                          </m:sSub>
                          <m:r>
                            <a:rPr lang="en-US" sz="2400" b="1" i="1">
                              <a:solidFill>
                                <a:srgbClr val="C00000"/>
                              </a:solidFill>
                              <a:latin typeface="Cambria Math" panose="02040503050406030204" pitchFamily="18" charset="0"/>
                            </a:rPr>
                            <m:t>𝑳</m:t>
                          </m:r>
                          <m:r>
                            <a:rPr lang="en-US" sz="2400" b="1" i="1">
                              <a:solidFill>
                                <a:srgbClr val="C00000"/>
                              </a:solidFill>
                              <a:latin typeface="Cambria Math" panose="02040503050406030204" pitchFamily="18" charset="0"/>
                            </a:rPr>
                            <m:t>[</m:t>
                          </m:r>
                          <m:r>
                            <a:rPr lang="it-IT" sz="2400" b="1" i="1" smtClean="0">
                              <a:solidFill>
                                <a:srgbClr val="C00000"/>
                              </a:solidFill>
                              <a:latin typeface="Cambria Math" panose="02040503050406030204" pitchFamily="18" charset="0"/>
                            </a:rPr>
                            <m:t>𝑵𝑵</m:t>
                          </m:r>
                          <m:d>
                            <m:dPr>
                              <m:ctrlPr>
                                <a:rPr lang="it-IT" sz="2400" b="1" i="1">
                                  <a:solidFill>
                                    <a:srgbClr val="C00000"/>
                                  </a:solidFill>
                                  <a:latin typeface="Cambria Math" panose="02040503050406030204" pitchFamily="18" charset="0"/>
                                </a:rPr>
                              </m:ctrlPr>
                            </m:dPr>
                            <m:e>
                              <m:r>
                                <a:rPr lang="en-US" sz="2400" b="1" i="1">
                                  <a:solidFill>
                                    <a:srgbClr val="C00000"/>
                                  </a:solidFill>
                                  <a:latin typeface="Cambria Math" panose="02040503050406030204" pitchFamily="18" charset="0"/>
                                </a:rPr>
                                <m:t>𝑹</m:t>
                              </m:r>
                              <m:d>
                                <m:dPr>
                                  <m:ctrlPr>
                                    <a:rPr lang="it-IT" sz="2400" b="1" i="1">
                                      <a:solidFill>
                                        <a:srgbClr val="C00000"/>
                                      </a:solidFill>
                                      <a:latin typeface="Cambria Math" panose="02040503050406030204" pitchFamily="18" charset="0"/>
                                    </a:rPr>
                                  </m:ctrlPr>
                                </m:dPr>
                                <m:e>
                                  <m:r>
                                    <a:rPr lang="en-US" sz="2400" b="1" i="1">
                                      <a:solidFill>
                                        <a:srgbClr val="C00000"/>
                                      </a:solidFill>
                                      <a:latin typeface="Cambria Math" panose="02040503050406030204" pitchFamily="18" charset="0"/>
                                    </a:rPr>
                                    <m:t>𝑺</m:t>
                                  </m:r>
                                  <m:d>
                                    <m:dPr>
                                      <m:ctrlPr>
                                        <a:rPr lang="it-IT" sz="2400" b="1" i="1">
                                          <a:solidFill>
                                            <a:srgbClr val="C00000"/>
                                          </a:solidFill>
                                          <a:latin typeface="Cambria Math" panose="02040503050406030204" pitchFamily="18" charset="0"/>
                                        </a:rPr>
                                      </m:ctrlPr>
                                    </m:dPr>
                                    <m:e>
                                      <m:sSub>
                                        <m:sSubPr>
                                          <m:ctrlPr>
                                            <a:rPr lang="it-IT" sz="2400" b="1" i="1">
                                              <a:solidFill>
                                                <a:srgbClr val="C00000"/>
                                              </a:solidFill>
                                              <a:latin typeface="Cambria Math" panose="02040503050406030204" pitchFamily="18" charset="0"/>
                                            </a:rPr>
                                          </m:ctrlPr>
                                        </m:sSubPr>
                                        <m:e>
                                          <m:r>
                                            <a:rPr lang="en-US" sz="2400" b="1" i="1">
                                              <a:solidFill>
                                                <a:srgbClr val="C00000"/>
                                              </a:solidFill>
                                              <a:latin typeface="Cambria Math" panose="02040503050406030204" pitchFamily="18" charset="0"/>
                                            </a:rPr>
                                            <m:t>𝒚</m:t>
                                          </m:r>
                                        </m:e>
                                        <m:sub>
                                          <m:r>
                                            <a:rPr lang="en-US" sz="2400" b="1" i="1">
                                              <a:solidFill>
                                                <a:srgbClr val="C00000"/>
                                              </a:solidFill>
                                              <a:latin typeface="Cambria Math" panose="02040503050406030204" pitchFamily="18" charset="0"/>
                                            </a:rPr>
                                            <m:t>𝒊</m:t>
                                          </m:r>
                                        </m:sub>
                                      </m:sSub>
                                      <m:r>
                                        <a:rPr lang="en-US" sz="2400" b="1" i="1">
                                          <a:solidFill>
                                            <a:srgbClr val="C00000"/>
                                          </a:solidFill>
                                          <a:latin typeface="Cambria Math" panose="02040503050406030204" pitchFamily="18" charset="0"/>
                                        </a:rPr>
                                        <m:t>,</m:t>
                                      </m:r>
                                      <m:sSub>
                                        <m:sSubPr>
                                          <m:ctrlPr>
                                            <a:rPr lang="it-IT" sz="2400" b="1" i="1">
                                              <a:solidFill>
                                                <a:srgbClr val="C00000"/>
                                              </a:solidFill>
                                              <a:latin typeface="Cambria Math" panose="02040503050406030204" pitchFamily="18" charset="0"/>
                                            </a:rPr>
                                          </m:ctrlPr>
                                        </m:sSubPr>
                                        <m:e>
                                          <m:r>
                                            <a:rPr lang="en-US" sz="2400" b="1" i="1">
                                              <a:solidFill>
                                                <a:srgbClr val="C00000"/>
                                              </a:solidFill>
                                              <a:latin typeface="Cambria Math" panose="02040503050406030204" pitchFamily="18" charset="0"/>
                                            </a:rPr>
                                            <m:t>𝒙</m:t>
                                          </m:r>
                                        </m:e>
                                        <m:sub>
                                          <m:r>
                                            <a:rPr lang="en-US" sz="2400" b="1" i="1">
                                              <a:solidFill>
                                                <a:srgbClr val="C00000"/>
                                              </a:solidFill>
                                              <a:latin typeface="Cambria Math" panose="02040503050406030204" pitchFamily="18" charset="0"/>
                                            </a:rPr>
                                            <m:t>𝒊</m:t>
                                          </m:r>
                                        </m:sub>
                                      </m:sSub>
                                      <m:r>
                                        <a:rPr lang="en-US" sz="2400" b="1" i="1">
                                          <a:solidFill>
                                            <a:srgbClr val="C00000"/>
                                          </a:solidFill>
                                          <a:latin typeface="Cambria Math" panose="02040503050406030204" pitchFamily="18" charset="0"/>
                                        </a:rPr>
                                        <m:t>,</m:t>
                                      </m:r>
                                      <m:r>
                                        <a:rPr lang="en-US" sz="2400" b="1" i="1">
                                          <a:solidFill>
                                            <a:srgbClr val="C00000"/>
                                          </a:solidFill>
                                          <a:latin typeface="Cambria Math" panose="02040503050406030204" pitchFamily="18" charset="0"/>
                                        </a:rPr>
                                        <m:t>𝜽</m:t>
                                      </m:r>
                                    </m:e>
                                  </m:d>
                                </m:e>
                              </m:d>
                            </m:e>
                          </m:d>
                          <m:r>
                            <a:rPr lang="en-US" sz="2400" b="1" i="1">
                              <a:solidFill>
                                <a:srgbClr val="C00000"/>
                              </a:solidFill>
                              <a:latin typeface="Cambria Math" panose="02040503050406030204" pitchFamily="18" charset="0"/>
                            </a:rPr>
                            <m:t>,</m:t>
                          </m:r>
                          <m:r>
                            <a:rPr lang="en-US" sz="2400" b="1" i="1">
                              <a:solidFill>
                                <a:srgbClr val="C00000"/>
                              </a:solidFill>
                              <a:latin typeface="Cambria Math" panose="02040503050406030204" pitchFamily="18" charset="0"/>
                            </a:rPr>
                            <m:t>𝒄</m:t>
                          </m:r>
                          <m:r>
                            <a:rPr lang="en-US" sz="2400" b="1" i="1">
                              <a:solidFill>
                                <a:srgbClr val="C00000"/>
                              </a:solidFill>
                              <a:latin typeface="Cambria Math" panose="02040503050406030204" pitchFamily="18" charset="0"/>
                            </a:rPr>
                            <m:t>(</m:t>
                          </m:r>
                          <m:r>
                            <a:rPr lang="en-US" sz="2400" b="1" i="1">
                              <a:solidFill>
                                <a:srgbClr val="C00000"/>
                              </a:solidFill>
                              <a:latin typeface="Cambria Math" panose="02040503050406030204" pitchFamily="18" charset="0"/>
                            </a:rPr>
                            <m:t>𝜽</m:t>
                          </m:r>
                          <m:r>
                            <a:rPr lang="en-US" sz="2400" b="1" i="1">
                              <a:solidFill>
                                <a:srgbClr val="C00000"/>
                              </a:solidFill>
                              <a:latin typeface="Cambria Math" panose="02040503050406030204" pitchFamily="18" charset="0"/>
                            </a:rPr>
                            <m:t>)]</m:t>
                          </m:r>
                        </m:e>
                      </m:nary>
                      <m:r>
                        <a:rPr lang="en-US" sz="2400" b="1" i="1">
                          <a:solidFill>
                            <a:srgbClr val="C00000"/>
                          </a:solidFill>
                          <a:latin typeface="Cambria Math" panose="02040503050406030204" pitchFamily="18" charset="0"/>
                        </a:rPr>
                        <m:t>.</m:t>
                      </m:r>
                    </m:oMath>
                  </m:oMathPara>
                </a14:m>
                <a:endParaRPr lang="en-US" sz="2400" smtClean="0">
                  <a:solidFill>
                    <a:srgbClr val="C00000"/>
                  </a:solidFill>
                </a:endParaRPr>
              </a:p>
              <a:p>
                <a:pPr marL="0" indent="0">
                  <a:lnSpc>
                    <a:spcPct val="100000"/>
                  </a:lnSpc>
                  <a:spcBef>
                    <a:spcPts val="0"/>
                  </a:spcBef>
                  <a:buNone/>
                </a:pPr>
                <a:r>
                  <a:rPr lang="en-US" sz="2400" smtClean="0">
                    <a:solidFill>
                      <a:srgbClr val="0070C0"/>
                    </a:solidFill>
                  </a:rPr>
                  <a:t>The </a:t>
                </a:r>
                <a:r>
                  <a:rPr lang="en-US" sz="2400" dirty="0">
                    <a:solidFill>
                      <a:srgbClr val="0070C0"/>
                    </a:solidFill>
                  </a:rPr>
                  <a:t>above recipe </a:t>
                </a:r>
                <a:r>
                  <a:rPr lang="en-US" sz="2400">
                    <a:solidFill>
                      <a:srgbClr val="0070C0"/>
                    </a:solidFill>
                  </a:rPr>
                  <a:t>requires </a:t>
                </a:r>
                <a:r>
                  <a:rPr lang="en-US" sz="2400" smtClean="0">
                    <a:solidFill>
                      <a:srgbClr val="0070C0"/>
                    </a:solidFill>
                  </a:rPr>
                  <a:t>one to </a:t>
                </a:r>
                <a:r>
                  <a:rPr lang="en-US" sz="2400" dirty="0">
                    <a:solidFill>
                      <a:srgbClr val="0070C0"/>
                    </a:solidFill>
                  </a:rPr>
                  <a:t>learn the differentiable surrogate</a:t>
                </a:r>
                <a:r>
                  <a:rPr lang="en-US" sz="2400" b="1" dirty="0">
                    <a:solidFill>
                      <a:srgbClr val="0070C0"/>
                    </a:solidFill>
                  </a:rPr>
                  <a:t> </a:t>
                </a:r>
                <a:r>
                  <a:rPr lang="en-US" sz="2400" b="1" dirty="0">
                    <a:solidFill>
                      <a:srgbClr val="C00000"/>
                    </a:solidFill>
                  </a:rPr>
                  <a:t>S( )</a:t>
                </a:r>
                <a:r>
                  <a:rPr lang="en-US" sz="2400" dirty="0"/>
                  <a:t>: this is a task liable to be carried out independently from the optimization </a:t>
                </a:r>
                <a:r>
                  <a:rPr lang="en-US" sz="2400" smtClean="0"/>
                  <a:t>procedure.</a:t>
                </a:r>
                <a:endParaRPr lang="en-US" sz="2400"/>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696365" y="1922380"/>
                <a:ext cx="10792328" cy="5151120"/>
              </a:xfrm>
              <a:blipFill>
                <a:blip r:embed="rId2"/>
                <a:stretch>
                  <a:fillRect l="-847" t="-947"/>
                </a:stretch>
              </a:blipFill>
            </p:spPr>
            <p:txBody>
              <a:bodyPr/>
              <a:lstStyle/>
              <a:p>
                <a:r>
                  <a:rPr lang="it-IT">
                    <a:noFill/>
                  </a:rPr>
                  <a:t> </a:t>
                </a:r>
              </a:p>
            </p:txBody>
          </p:sp>
        </mc:Fallback>
      </mc:AlternateContent>
      <p:sp>
        <p:nvSpPr>
          <p:cNvPr id="4" name="Titolo 1"/>
          <p:cNvSpPr>
            <a:spLocks noGrp="1"/>
          </p:cNvSpPr>
          <p:nvPr>
            <p:ph type="title"/>
          </p:nvPr>
        </p:nvSpPr>
        <p:spPr>
          <a:xfrm>
            <a:off x="838200" y="365125"/>
            <a:ext cx="11049000" cy="1325563"/>
          </a:xfrm>
        </p:spPr>
        <p:txBody>
          <a:bodyPr>
            <a:normAutofit/>
          </a:bodyPr>
          <a:lstStyle/>
          <a:p>
            <a:r>
              <a:rPr lang="en-GB" b="1" smtClean="0">
                <a:solidFill>
                  <a:srgbClr val="C00000"/>
                </a:solidFill>
              </a:rPr>
              <a:t>Four-Slide </a:t>
            </a:r>
            <a:r>
              <a:rPr lang="en-GB" b="1" dirty="0">
                <a:solidFill>
                  <a:srgbClr val="C00000"/>
                </a:solidFill>
              </a:rPr>
              <a:t>D</a:t>
            </a:r>
            <a:r>
              <a:rPr lang="en-GB" b="1" smtClean="0">
                <a:solidFill>
                  <a:srgbClr val="C00000"/>
                </a:solidFill>
              </a:rPr>
              <a:t>escription </a:t>
            </a:r>
            <a:r>
              <a:rPr lang="en-GB" b="1">
                <a:solidFill>
                  <a:srgbClr val="C00000"/>
                </a:solidFill>
              </a:rPr>
              <a:t>of a</a:t>
            </a:r>
            <a:r>
              <a:rPr lang="en-GB" b="1" smtClean="0">
                <a:solidFill>
                  <a:srgbClr val="C00000"/>
                </a:solidFill>
              </a:rPr>
              <a:t> </a:t>
            </a:r>
            <a:r>
              <a:rPr lang="en-GB" b="1">
                <a:solidFill>
                  <a:srgbClr val="C00000"/>
                </a:solidFill>
              </a:rPr>
              <a:t>D</a:t>
            </a:r>
            <a:r>
              <a:rPr lang="en-GB" b="1" smtClean="0">
                <a:solidFill>
                  <a:srgbClr val="C00000"/>
                </a:solidFill>
              </a:rPr>
              <a:t>ifferentiable </a:t>
            </a:r>
            <a:r>
              <a:rPr lang="en-GB" b="1">
                <a:solidFill>
                  <a:srgbClr val="C00000"/>
                </a:solidFill>
              </a:rPr>
              <a:t>M</a:t>
            </a:r>
            <a:r>
              <a:rPr lang="en-GB" b="1" smtClean="0">
                <a:solidFill>
                  <a:srgbClr val="C00000"/>
                </a:solidFill>
              </a:rPr>
              <a:t>odel</a:t>
            </a:r>
            <a:br>
              <a:rPr lang="en-GB" b="1" smtClean="0">
                <a:solidFill>
                  <a:srgbClr val="C00000"/>
                </a:solidFill>
              </a:rPr>
            </a:br>
            <a:r>
              <a:rPr lang="en-GB" b="1" smtClean="0">
                <a:solidFill>
                  <a:srgbClr val="C00000"/>
                </a:solidFill>
              </a:rPr>
              <a:t>for Design Optimization - 4</a:t>
            </a:r>
            <a:endParaRPr lang="it-IT" b="1" dirty="0">
              <a:solidFill>
                <a:srgbClr val="C00000"/>
              </a:solidFill>
            </a:endParaRPr>
          </a:p>
        </p:txBody>
      </p:sp>
      <p:sp>
        <p:nvSpPr>
          <p:cNvPr id="6" name="Segnaposto numero diapositiva 5"/>
          <p:cNvSpPr>
            <a:spLocks noGrp="1"/>
          </p:cNvSpPr>
          <p:nvPr>
            <p:ph type="sldNum" sz="quarter" idx="12"/>
          </p:nvPr>
        </p:nvSpPr>
        <p:spPr/>
        <p:txBody>
          <a:bodyPr/>
          <a:lstStyle/>
          <a:p>
            <a:fld id="{C6657B89-A023-4184-86DD-540BD0318D04}" type="slidenum">
              <a:rPr lang="en-US" smtClean="0"/>
              <a:t>30</a:t>
            </a:fld>
            <a:endParaRPr lang="en-US"/>
          </a:p>
        </p:txBody>
      </p:sp>
      <p:sp>
        <p:nvSpPr>
          <p:cNvPr id="2" name="Segnaposto piè di pagina 1"/>
          <p:cNvSpPr>
            <a:spLocks noGrp="1"/>
          </p:cNvSpPr>
          <p:nvPr>
            <p:ph type="ftr" sz="quarter" idx="11"/>
          </p:nvPr>
        </p:nvSpPr>
        <p:spPr/>
        <p:txBody>
          <a:bodyPr/>
          <a:lstStyle/>
          <a:p>
            <a:r>
              <a:rPr lang="pt-BR" smtClean="0"/>
              <a:t>T. Dorigo, ML4HEP Erice, 12/4/23</a:t>
            </a:r>
            <a:endParaRPr lang="en-US"/>
          </a:p>
        </p:txBody>
      </p:sp>
    </p:spTree>
    <p:extLst>
      <p:ext uri="{BB962C8B-B14F-4D97-AF65-F5344CB8AC3E}">
        <p14:creationId xmlns:p14="http://schemas.microsoft.com/office/powerpoint/2010/main" val="42799763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Putting It All Together</a:t>
            </a:r>
            <a:endParaRPr lang="it-IT" b="1">
              <a:solidFill>
                <a:srgbClr val="C00000"/>
              </a:solidFill>
            </a:endParaRPr>
          </a:p>
        </p:txBody>
      </p:sp>
      <p:sp>
        <p:nvSpPr>
          <p:cNvPr id="4" name="Segnaposto piè di pagina 3"/>
          <p:cNvSpPr>
            <a:spLocks noGrp="1"/>
          </p:cNvSpPr>
          <p:nvPr>
            <p:ph type="ftr" sz="quarter" idx="11"/>
          </p:nvPr>
        </p:nvSpPr>
        <p:spPr/>
        <p:txBody>
          <a:bodyPr/>
          <a:lstStyle/>
          <a:p>
            <a:r>
              <a:rPr lang="pt-BR" smtClean="0"/>
              <a:t>T. Dorigo, ML4HEP Erice, 12/4/23</a:t>
            </a:r>
            <a:endParaRPr lang="en-US"/>
          </a:p>
        </p:txBody>
      </p:sp>
      <p:sp>
        <p:nvSpPr>
          <p:cNvPr id="5" name="Segnaposto numero diapositiva 4"/>
          <p:cNvSpPr>
            <a:spLocks noGrp="1"/>
          </p:cNvSpPr>
          <p:nvPr>
            <p:ph type="sldNum" sz="quarter" idx="12"/>
          </p:nvPr>
        </p:nvSpPr>
        <p:spPr/>
        <p:txBody>
          <a:bodyPr/>
          <a:lstStyle/>
          <a:p>
            <a:fld id="{C6657B89-A023-4184-86DD-540BD0318D04}" type="slidenum">
              <a:rPr lang="en-US" smtClean="0"/>
              <a:t>31</a:t>
            </a:fld>
            <a:endParaRPr lang="en-US"/>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59808"/>
            <a:ext cx="9410005" cy="5298192"/>
          </a:xfrm>
          <a:prstGeom prst="rect">
            <a:avLst/>
          </a:prstGeom>
        </p:spPr>
      </p:pic>
      <p:sp>
        <p:nvSpPr>
          <p:cNvPr id="3" name="CasellaDiTesto 2"/>
          <p:cNvSpPr txBox="1"/>
          <p:nvPr/>
        </p:nvSpPr>
        <p:spPr>
          <a:xfrm>
            <a:off x="9490436" y="2026763"/>
            <a:ext cx="2613580" cy="3785652"/>
          </a:xfrm>
          <a:prstGeom prst="rect">
            <a:avLst/>
          </a:prstGeom>
          <a:noFill/>
        </p:spPr>
        <p:txBody>
          <a:bodyPr wrap="square" rtlCol="0">
            <a:spAutoFit/>
          </a:bodyPr>
          <a:lstStyle/>
          <a:p>
            <a:r>
              <a:rPr lang="it-IT" sz="2400" smtClean="0"/>
              <a:t>If the </a:t>
            </a:r>
            <a:r>
              <a:rPr lang="it-IT" sz="2400" b="1" smtClean="0">
                <a:solidFill>
                  <a:srgbClr val="0070C0"/>
                </a:solidFill>
              </a:rPr>
              <a:t>simulation</a:t>
            </a:r>
            <a:r>
              <a:rPr lang="it-IT" sz="2400" smtClean="0"/>
              <a:t> can be bypassed by a </a:t>
            </a:r>
            <a:r>
              <a:rPr lang="it-IT" sz="2400" b="1" smtClean="0">
                <a:solidFill>
                  <a:srgbClr val="C00000"/>
                </a:solidFill>
              </a:rPr>
              <a:t>differentiable surrogate</a:t>
            </a:r>
            <a:r>
              <a:rPr lang="it-IT" sz="2400" smtClean="0"/>
              <a:t>, we remove the </a:t>
            </a:r>
            <a:r>
              <a:rPr lang="it-IT" sz="2400" smtClean="0">
                <a:solidFill>
                  <a:srgbClr val="0070C0"/>
                </a:solidFill>
              </a:rPr>
              <a:t>stochasticity</a:t>
            </a:r>
            <a:r>
              <a:rPr lang="it-IT" sz="2400" smtClean="0"/>
              <a:t> of the physics and strongly simplify the problem</a:t>
            </a:r>
          </a:p>
          <a:p>
            <a:endParaRPr lang="it-IT" sz="2400"/>
          </a:p>
        </p:txBody>
      </p:sp>
      <p:sp>
        <p:nvSpPr>
          <p:cNvPr id="7" name="CasellaDiTesto 6"/>
          <p:cNvSpPr txBox="1"/>
          <p:nvPr/>
        </p:nvSpPr>
        <p:spPr>
          <a:xfrm>
            <a:off x="669607" y="5777013"/>
            <a:ext cx="914400" cy="461665"/>
          </a:xfrm>
          <a:prstGeom prst="rect">
            <a:avLst/>
          </a:prstGeom>
          <a:noFill/>
        </p:spPr>
        <p:txBody>
          <a:bodyPr wrap="square" rtlCol="0">
            <a:spAutoFit/>
          </a:bodyPr>
          <a:lstStyle/>
          <a:p>
            <a:r>
              <a:rPr lang="it-IT" sz="2400" b="1" smtClean="0">
                <a:solidFill>
                  <a:srgbClr val="C00000"/>
                </a:solidFill>
              </a:rPr>
              <a:t>x</a:t>
            </a:r>
            <a:endParaRPr lang="it-IT" sz="2400" b="1">
              <a:solidFill>
                <a:srgbClr val="C00000"/>
              </a:solidFill>
            </a:endParaRPr>
          </a:p>
        </p:txBody>
      </p:sp>
      <p:sp>
        <p:nvSpPr>
          <p:cNvPr id="8" name="CasellaDiTesto 7"/>
          <p:cNvSpPr txBox="1"/>
          <p:nvPr/>
        </p:nvSpPr>
        <p:spPr>
          <a:xfrm>
            <a:off x="3260889" y="5856977"/>
            <a:ext cx="914400" cy="461665"/>
          </a:xfrm>
          <a:prstGeom prst="rect">
            <a:avLst/>
          </a:prstGeom>
          <a:noFill/>
        </p:spPr>
        <p:txBody>
          <a:bodyPr wrap="square" rtlCol="0">
            <a:spAutoFit/>
          </a:bodyPr>
          <a:lstStyle/>
          <a:p>
            <a:r>
              <a:rPr lang="it-IT" sz="2400" b="1" smtClean="0">
                <a:solidFill>
                  <a:srgbClr val="C00000"/>
                </a:solidFill>
              </a:rPr>
              <a:t>z or S</a:t>
            </a:r>
            <a:endParaRPr lang="it-IT" sz="2400" b="1">
              <a:solidFill>
                <a:srgbClr val="C00000"/>
              </a:solidFill>
            </a:endParaRPr>
          </a:p>
        </p:txBody>
      </p:sp>
      <p:sp>
        <p:nvSpPr>
          <p:cNvPr id="9" name="CasellaDiTesto 8"/>
          <p:cNvSpPr txBox="1"/>
          <p:nvPr/>
        </p:nvSpPr>
        <p:spPr>
          <a:xfrm>
            <a:off x="5920033" y="5856976"/>
            <a:ext cx="1393597" cy="461665"/>
          </a:xfrm>
          <a:prstGeom prst="rect">
            <a:avLst/>
          </a:prstGeom>
          <a:noFill/>
        </p:spPr>
        <p:txBody>
          <a:bodyPr wrap="square" rtlCol="0">
            <a:spAutoFit/>
          </a:bodyPr>
          <a:lstStyle/>
          <a:p>
            <a:r>
              <a:rPr lang="el-GR" sz="2400" b="1" smtClean="0">
                <a:solidFill>
                  <a:srgbClr val="C00000"/>
                </a:solidFill>
              </a:rPr>
              <a:t>ζ</a:t>
            </a:r>
            <a:r>
              <a:rPr lang="en-US" sz="2400" b="1" smtClean="0">
                <a:solidFill>
                  <a:srgbClr val="C00000"/>
                </a:solidFill>
              </a:rPr>
              <a:t> </a:t>
            </a:r>
            <a:r>
              <a:rPr lang="en-US" sz="2400" b="1">
                <a:solidFill>
                  <a:srgbClr val="C00000"/>
                </a:solidFill>
              </a:rPr>
              <a:t>= </a:t>
            </a:r>
            <a:r>
              <a:rPr lang="en-US" sz="2400" b="1" smtClean="0">
                <a:solidFill>
                  <a:srgbClr val="C00000"/>
                </a:solidFill>
              </a:rPr>
              <a:t>R(z)</a:t>
            </a:r>
            <a:endParaRPr lang="it-IT" sz="2400"/>
          </a:p>
        </p:txBody>
      </p:sp>
      <p:sp>
        <p:nvSpPr>
          <p:cNvPr id="10" name="CasellaDiTesto 9"/>
          <p:cNvSpPr txBox="1"/>
          <p:nvPr/>
        </p:nvSpPr>
        <p:spPr>
          <a:xfrm>
            <a:off x="8016408" y="5856975"/>
            <a:ext cx="1393597" cy="461665"/>
          </a:xfrm>
          <a:prstGeom prst="rect">
            <a:avLst/>
          </a:prstGeom>
          <a:noFill/>
        </p:spPr>
        <p:txBody>
          <a:bodyPr wrap="square" rtlCol="0">
            <a:spAutoFit/>
          </a:bodyPr>
          <a:lstStyle/>
          <a:p>
            <a:r>
              <a:rPr lang="it-IT" sz="2400" b="1" smtClean="0">
                <a:solidFill>
                  <a:srgbClr val="C00000"/>
                </a:solidFill>
              </a:rPr>
              <a:t>L=NN(</a:t>
            </a:r>
            <a:r>
              <a:rPr lang="el-GR" sz="2400" b="1">
                <a:solidFill>
                  <a:srgbClr val="C00000"/>
                </a:solidFill>
              </a:rPr>
              <a:t>ζ</a:t>
            </a:r>
            <a:r>
              <a:rPr lang="it-IT" sz="2400" b="1" smtClean="0">
                <a:solidFill>
                  <a:srgbClr val="C00000"/>
                </a:solidFill>
              </a:rPr>
              <a:t>)</a:t>
            </a:r>
            <a:endParaRPr lang="it-IT" sz="2400"/>
          </a:p>
        </p:txBody>
      </p:sp>
      <p:sp>
        <p:nvSpPr>
          <p:cNvPr id="11" name="Rettangolo 10"/>
          <p:cNvSpPr/>
          <p:nvPr/>
        </p:nvSpPr>
        <p:spPr>
          <a:xfrm>
            <a:off x="2253006" y="2969442"/>
            <a:ext cx="3007151" cy="3516199"/>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p:cNvSpPr txBox="1"/>
          <p:nvPr/>
        </p:nvSpPr>
        <p:spPr>
          <a:xfrm>
            <a:off x="3898224" y="2311199"/>
            <a:ext cx="772999" cy="461665"/>
          </a:xfrm>
          <a:prstGeom prst="rect">
            <a:avLst/>
          </a:prstGeom>
          <a:noFill/>
        </p:spPr>
        <p:txBody>
          <a:bodyPr wrap="square" rtlCol="0">
            <a:spAutoFit/>
          </a:bodyPr>
          <a:lstStyle/>
          <a:p>
            <a:r>
              <a:rPr lang="el-GR" sz="2400" b="1" smtClean="0">
                <a:solidFill>
                  <a:srgbClr val="C00000"/>
                </a:solidFill>
              </a:rPr>
              <a:t>θ</a:t>
            </a:r>
            <a:endParaRPr lang="it-IT" sz="2400"/>
          </a:p>
        </p:txBody>
      </p:sp>
      <p:sp>
        <p:nvSpPr>
          <p:cNvPr id="14" name="CasellaDiTesto 13"/>
          <p:cNvSpPr txBox="1"/>
          <p:nvPr/>
        </p:nvSpPr>
        <p:spPr>
          <a:xfrm>
            <a:off x="6268039" y="3987538"/>
            <a:ext cx="443846" cy="461665"/>
          </a:xfrm>
          <a:prstGeom prst="rect">
            <a:avLst/>
          </a:prstGeom>
          <a:noFill/>
        </p:spPr>
        <p:txBody>
          <a:bodyPr wrap="square" rtlCol="0">
            <a:spAutoFit/>
          </a:bodyPr>
          <a:lstStyle/>
          <a:p>
            <a:r>
              <a:rPr lang="el-GR" sz="2400" b="1" smtClean="0">
                <a:solidFill>
                  <a:srgbClr val="C00000"/>
                </a:solidFill>
              </a:rPr>
              <a:t>ν</a:t>
            </a:r>
            <a:endParaRPr lang="it-IT" sz="2400"/>
          </a:p>
        </p:txBody>
      </p:sp>
      <p:sp>
        <p:nvSpPr>
          <p:cNvPr id="15" name="CasellaDiTesto 14"/>
          <p:cNvSpPr txBox="1"/>
          <p:nvPr/>
        </p:nvSpPr>
        <p:spPr>
          <a:xfrm>
            <a:off x="8495605" y="2423706"/>
            <a:ext cx="914400" cy="461665"/>
          </a:xfrm>
          <a:prstGeom prst="rect">
            <a:avLst/>
          </a:prstGeom>
          <a:noFill/>
        </p:spPr>
        <p:txBody>
          <a:bodyPr wrap="square" rtlCol="0">
            <a:spAutoFit/>
          </a:bodyPr>
          <a:lstStyle/>
          <a:p>
            <a:r>
              <a:rPr lang="it-IT" sz="2400" b="1">
                <a:solidFill>
                  <a:srgbClr val="C00000"/>
                </a:solidFill>
              </a:rPr>
              <a:t>c</a:t>
            </a:r>
          </a:p>
        </p:txBody>
      </p:sp>
      <p:sp>
        <p:nvSpPr>
          <p:cNvPr id="16" name="Forma a L 15"/>
          <p:cNvSpPr/>
          <p:nvPr/>
        </p:nvSpPr>
        <p:spPr>
          <a:xfrm>
            <a:off x="87501" y="1599569"/>
            <a:ext cx="5172656" cy="4886072"/>
          </a:xfrm>
          <a:prstGeom prst="corner">
            <a:avLst>
              <a:gd name="adj1" fmla="val 37728"/>
              <a:gd name="adj2" fmla="val 38651"/>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8" name="Connettore 2 17"/>
          <p:cNvCxnSpPr/>
          <p:nvPr/>
        </p:nvCxnSpPr>
        <p:spPr>
          <a:xfrm flipH="1">
            <a:off x="5260157" y="2423706"/>
            <a:ext cx="5015957" cy="2213608"/>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p:cNvCxnSpPr/>
          <p:nvPr/>
        </p:nvCxnSpPr>
        <p:spPr>
          <a:xfrm flipH="1" flipV="1">
            <a:off x="5260157" y="2969442"/>
            <a:ext cx="4230279" cy="220072"/>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80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50" fill="hold"/>
                                        <p:tgtEl>
                                          <p:spTgt spid="18"/>
                                        </p:tgtEl>
                                        <p:attrNameLst>
                                          <p:attrName>ppt_x</p:attrName>
                                        </p:attrNameLst>
                                      </p:cBhvr>
                                      <p:tavLst>
                                        <p:tav tm="0">
                                          <p:val>
                                            <p:strVal val="#ppt_x"/>
                                          </p:val>
                                        </p:tav>
                                        <p:tav tm="100000">
                                          <p:val>
                                            <p:strVal val="#ppt_x"/>
                                          </p:val>
                                        </p:tav>
                                      </p:tavLst>
                                    </p:anim>
                                    <p:anim calcmode="lin" valueType="num">
                                      <p:cBhvr additive="base">
                                        <p:cTn id="8" dur="25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250" fill="hold"/>
                                        <p:tgtEl>
                                          <p:spTgt spid="16"/>
                                        </p:tgtEl>
                                        <p:attrNameLst>
                                          <p:attrName>ppt_x</p:attrName>
                                        </p:attrNameLst>
                                      </p:cBhvr>
                                      <p:tavLst>
                                        <p:tav tm="0">
                                          <p:val>
                                            <p:strVal val="#ppt_x"/>
                                          </p:val>
                                        </p:tav>
                                        <p:tav tm="100000">
                                          <p:val>
                                            <p:strVal val="#ppt_x"/>
                                          </p:val>
                                        </p:tav>
                                      </p:tavLst>
                                    </p:anim>
                                    <p:anim calcmode="lin" valueType="num">
                                      <p:cBhvr additive="base">
                                        <p:cTn id="12" dur="2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250"/>
                                        <p:tgtEl>
                                          <p:spTgt spid="16"/>
                                        </p:tgtEl>
                                        <p:attrNameLst>
                                          <p:attrName>ppt_x</p:attrName>
                                        </p:attrNameLst>
                                      </p:cBhvr>
                                      <p:tavLst>
                                        <p:tav tm="0">
                                          <p:val>
                                            <p:strVal val="ppt_x"/>
                                          </p:val>
                                        </p:tav>
                                        <p:tav tm="100000">
                                          <p:val>
                                            <p:strVal val="ppt_x"/>
                                          </p:val>
                                        </p:tav>
                                      </p:tavLst>
                                    </p:anim>
                                    <p:anim calcmode="lin" valueType="num">
                                      <p:cBhvr additive="base">
                                        <p:cTn id="17" dur="250"/>
                                        <p:tgtEl>
                                          <p:spTgt spid="16"/>
                                        </p:tgtEl>
                                        <p:attrNameLst>
                                          <p:attrName>ppt_y</p:attrName>
                                        </p:attrNameLst>
                                      </p:cBhvr>
                                      <p:tavLst>
                                        <p:tav tm="0">
                                          <p:val>
                                            <p:strVal val="ppt_y"/>
                                          </p:val>
                                        </p:tav>
                                        <p:tav tm="100000">
                                          <p:val>
                                            <p:strVal val="1+ppt_h/2"/>
                                          </p:val>
                                        </p:tav>
                                      </p:tavLst>
                                    </p:anim>
                                    <p:set>
                                      <p:cBhvr>
                                        <p:cTn id="18" dur="1" fill="hold">
                                          <p:stCondLst>
                                            <p:cond delay="249"/>
                                          </p:stCondLst>
                                        </p:cTn>
                                        <p:tgtEl>
                                          <p:spTgt spid="16"/>
                                        </p:tgtEl>
                                        <p:attrNameLst>
                                          <p:attrName>style.visibility</p:attrName>
                                        </p:attrNameLst>
                                      </p:cBhvr>
                                      <p:to>
                                        <p:strVal val="hidden"/>
                                      </p:to>
                                    </p:set>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250" fill="hold"/>
                                        <p:tgtEl>
                                          <p:spTgt spid="11"/>
                                        </p:tgtEl>
                                        <p:attrNameLst>
                                          <p:attrName>ppt_x</p:attrName>
                                        </p:attrNameLst>
                                      </p:cBhvr>
                                      <p:tavLst>
                                        <p:tav tm="0">
                                          <p:val>
                                            <p:strVal val="#ppt_x"/>
                                          </p:val>
                                        </p:tav>
                                        <p:tav tm="100000">
                                          <p:val>
                                            <p:strVal val="#ppt_x"/>
                                          </p:val>
                                        </p:tav>
                                      </p:tavLst>
                                    </p:anim>
                                    <p:anim calcmode="lin" valueType="num">
                                      <p:cBhvr additive="base">
                                        <p:cTn id="22" dur="250" fill="hold"/>
                                        <p:tgtEl>
                                          <p:spTgt spid="11"/>
                                        </p:tgtEl>
                                        <p:attrNameLst>
                                          <p:attrName>ppt_y</p:attrName>
                                        </p:attrNameLst>
                                      </p:cBhvr>
                                      <p:tavLst>
                                        <p:tav tm="0">
                                          <p:val>
                                            <p:strVal val="1+#ppt_h/2"/>
                                          </p:val>
                                        </p:tav>
                                        <p:tav tm="100000">
                                          <p:val>
                                            <p:strVal val="#ppt_y"/>
                                          </p:val>
                                        </p:tav>
                                      </p:tavLst>
                                    </p:anim>
                                  </p:childTnLst>
                                </p:cTn>
                              </p:par>
                              <p:par>
                                <p:cTn id="23" presetID="2" presetClass="exit" presetSubtype="4" fill="hold" nodeType="withEffect">
                                  <p:stCondLst>
                                    <p:cond delay="0"/>
                                  </p:stCondLst>
                                  <p:childTnLst>
                                    <p:anim calcmode="lin" valueType="num">
                                      <p:cBhvr additive="base">
                                        <p:cTn id="24" dur="250"/>
                                        <p:tgtEl>
                                          <p:spTgt spid="18"/>
                                        </p:tgtEl>
                                        <p:attrNameLst>
                                          <p:attrName>ppt_x</p:attrName>
                                        </p:attrNameLst>
                                      </p:cBhvr>
                                      <p:tavLst>
                                        <p:tav tm="0">
                                          <p:val>
                                            <p:strVal val="ppt_x"/>
                                          </p:val>
                                        </p:tav>
                                        <p:tav tm="100000">
                                          <p:val>
                                            <p:strVal val="ppt_x"/>
                                          </p:val>
                                        </p:tav>
                                      </p:tavLst>
                                    </p:anim>
                                    <p:anim calcmode="lin" valueType="num">
                                      <p:cBhvr additive="base">
                                        <p:cTn id="25" dur="250"/>
                                        <p:tgtEl>
                                          <p:spTgt spid="18"/>
                                        </p:tgtEl>
                                        <p:attrNameLst>
                                          <p:attrName>ppt_y</p:attrName>
                                        </p:attrNameLst>
                                      </p:cBhvr>
                                      <p:tavLst>
                                        <p:tav tm="0">
                                          <p:val>
                                            <p:strVal val="ppt_y"/>
                                          </p:val>
                                        </p:tav>
                                        <p:tav tm="100000">
                                          <p:val>
                                            <p:strVal val="1+ppt_h/2"/>
                                          </p:val>
                                        </p:tav>
                                      </p:tavLst>
                                    </p:anim>
                                    <p:set>
                                      <p:cBhvr>
                                        <p:cTn id="26" dur="1" fill="hold">
                                          <p:stCondLst>
                                            <p:cond delay="249"/>
                                          </p:stCondLst>
                                        </p:cTn>
                                        <p:tgtEl>
                                          <p:spTgt spid="18"/>
                                        </p:tgtEl>
                                        <p:attrNameLst>
                                          <p:attrName>style.visibility</p:attrName>
                                        </p:attrNameLst>
                                      </p:cBhvr>
                                      <p:to>
                                        <p:strVal val="hidden"/>
                                      </p:to>
                                    </p:set>
                                  </p:childTnLst>
                                </p:cTn>
                              </p:par>
                              <p:par>
                                <p:cTn id="27" presetID="2" presetClass="entr" presetSubtype="4"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250" fill="hold"/>
                                        <p:tgtEl>
                                          <p:spTgt spid="19"/>
                                        </p:tgtEl>
                                        <p:attrNameLst>
                                          <p:attrName>ppt_x</p:attrName>
                                        </p:attrNameLst>
                                      </p:cBhvr>
                                      <p:tavLst>
                                        <p:tav tm="0">
                                          <p:val>
                                            <p:strVal val="#ppt_x"/>
                                          </p:val>
                                        </p:tav>
                                        <p:tav tm="100000">
                                          <p:val>
                                            <p:strVal val="#ppt_x"/>
                                          </p:val>
                                        </p:tav>
                                      </p:tavLst>
                                    </p:anim>
                                    <p:anim calcmode="lin" valueType="num">
                                      <p:cBhvr additive="base">
                                        <p:cTn id="30" dur="25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Putting It </a:t>
            </a:r>
            <a:r>
              <a:rPr lang="it-IT" b="1">
                <a:solidFill>
                  <a:srgbClr val="C00000"/>
                </a:solidFill>
              </a:rPr>
              <a:t>A</a:t>
            </a:r>
            <a:r>
              <a:rPr lang="it-IT" b="1" smtClean="0">
                <a:solidFill>
                  <a:srgbClr val="C00000"/>
                </a:solidFill>
              </a:rPr>
              <a:t>ll Together / 2</a:t>
            </a:r>
            <a:endParaRPr lang="it-IT" b="1">
              <a:solidFill>
                <a:srgbClr val="C00000"/>
              </a:solidFill>
            </a:endParaRPr>
          </a:p>
        </p:txBody>
      </p:sp>
      <p:sp>
        <p:nvSpPr>
          <p:cNvPr id="4" name="Segnaposto piè di pagina 3"/>
          <p:cNvSpPr>
            <a:spLocks noGrp="1"/>
          </p:cNvSpPr>
          <p:nvPr>
            <p:ph type="ftr" sz="quarter" idx="11"/>
          </p:nvPr>
        </p:nvSpPr>
        <p:spPr/>
        <p:txBody>
          <a:bodyPr/>
          <a:lstStyle/>
          <a:p>
            <a:r>
              <a:rPr lang="pt-BR" smtClean="0"/>
              <a:t>T. Dorigo, ML4HEP Erice, 12/4/23</a:t>
            </a:r>
            <a:endParaRPr lang="en-US"/>
          </a:p>
        </p:txBody>
      </p:sp>
      <p:sp>
        <p:nvSpPr>
          <p:cNvPr id="5" name="Segnaposto numero diapositiva 4"/>
          <p:cNvSpPr>
            <a:spLocks noGrp="1"/>
          </p:cNvSpPr>
          <p:nvPr>
            <p:ph type="sldNum" sz="quarter" idx="12"/>
          </p:nvPr>
        </p:nvSpPr>
        <p:spPr/>
        <p:txBody>
          <a:bodyPr/>
          <a:lstStyle/>
          <a:p>
            <a:fld id="{C6657B89-A023-4184-86DD-540BD0318D04}" type="slidenum">
              <a:rPr lang="en-US" smtClean="0"/>
              <a:t>32</a:t>
            </a:fld>
            <a:endParaRPr lang="en-US"/>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59808"/>
            <a:ext cx="9410005" cy="5298192"/>
          </a:xfrm>
          <a:prstGeom prst="rect">
            <a:avLst/>
          </a:prstGeom>
        </p:spPr>
      </p:pic>
      <p:sp>
        <p:nvSpPr>
          <p:cNvPr id="3" name="CasellaDiTesto 2"/>
          <p:cNvSpPr txBox="1"/>
          <p:nvPr/>
        </p:nvSpPr>
        <p:spPr>
          <a:xfrm>
            <a:off x="9483365" y="2026763"/>
            <a:ext cx="2620651" cy="3416320"/>
          </a:xfrm>
          <a:prstGeom prst="rect">
            <a:avLst/>
          </a:prstGeom>
          <a:noFill/>
        </p:spPr>
        <p:txBody>
          <a:bodyPr wrap="square" rtlCol="0">
            <a:spAutoFit/>
          </a:bodyPr>
          <a:lstStyle/>
          <a:p>
            <a:r>
              <a:rPr lang="it-IT" sz="2400" smtClean="0"/>
              <a:t>The model must</a:t>
            </a:r>
          </a:p>
          <a:p>
            <a:r>
              <a:rPr lang="it-IT" sz="2400" smtClean="0"/>
              <a:t>include a </a:t>
            </a:r>
            <a:r>
              <a:rPr lang="it-IT" sz="2400" b="1" smtClean="0">
                <a:solidFill>
                  <a:srgbClr val="0070C0"/>
                </a:solidFill>
              </a:rPr>
              <a:t>model </a:t>
            </a:r>
            <a:r>
              <a:rPr lang="it-IT" sz="2400" smtClean="0"/>
              <a:t>of the </a:t>
            </a:r>
            <a:r>
              <a:rPr lang="it-IT" sz="2400" smtClean="0">
                <a:solidFill>
                  <a:srgbClr val="0070C0"/>
                </a:solidFill>
              </a:rPr>
              <a:t>absolute state-of-the-art </a:t>
            </a:r>
            <a:r>
              <a:rPr lang="it-IT" sz="2400" smtClean="0"/>
              <a:t>(or even extrapolated future performance!) </a:t>
            </a:r>
            <a:r>
              <a:rPr lang="it-IT" sz="2400" smtClean="0">
                <a:solidFill>
                  <a:srgbClr val="0070C0"/>
                </a:solidFill>
              </a:rPr>
              <a:t>of reconstruction and inference</a:t>
            </a:r>
            <a:r>
              <a:rPr lang="it-IT" sz="2400" smtClean="0"/>
              <a:t> to </a:t>
            </a:r>
            <a:r>
              <a:rPr lang="it-IT" sz="2400" smtClean="0">
                <a:solidFill>
                  <a:srgbClr val="C00000"/>
                </a:solidFill>
              </a:rPr>
              <a:t>avoid any </a:t>
            </a:r>
            <a:r>
              <a:rPr lang="it-IT" sz="2400" b="1" smtClean="0">
                <a:solidFill>
                  <a:srgbClr val="C00000"/>
                </a:solidFill>
              </a:rPr>
              <a:t>misalignment</a:t>
            </a:r>
            <a:endParaRPr lang="it-IT" sz="2400" b="1">
              <a:solidFill>
                <a:srgbClr val="C00000"/>
              </a:solidFill>
            </a:endParaRPr>
          </a:p>
        </p:txBody>
      </p:sp>
      <p:sp>
        <p:nvSpPr>
          <p:cNvPr id="7" name="Rettangolo 6"/>
          <p:cNvSpPr/>
          <p:nvPr/>
        </p:nvSpPr>
        <p:spPr>
          <a:xfrm>
            <a:off x="2620651" y="4619133"/>
            <a:ext cx="5156462" cy="1737217"/>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Connettore 2 7"/>
          <p:cNvCxnSpPr/>
          <p:nvPr/>
        </p:nvCxnSpPr>
        <p:spPr>
          <a:xfrm flipH="1">
            <a:off x="7777114" y="2799844"/>
            <a:ext cx="2928649" cy="1819289"/>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474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ppt_x"/>
                                          </p:val>
                                        </p:tav>
                                        <p:tav tm="100000">
                                          <p:val>
                                            <p:strVal val="#ppt_x"/>
                                          </p:val>
                                        </p:tav>
                                      </p:tavLst>
                                    </p:anim>
                                    <p:anim calcmode="lin" valueType="num">
                                      <p:cBhvr additive="base">
                                        <p:cTn id="8" dur="2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Putting It </a:t>
            </a:r>
            <a:r>
              <a:rPr lang="it-IT" b="1">
                <a:solidFill>
                  <a:srgbClr val="C00000"/>
                </a:solidFill>
              </a:rPr>
              <a:t>A</a:t>
            </a:r>
            <a:r>
              <a:rPr lang="it-IT" b="1" smtClean="0">
                <a:solidFill>
                  <a:srgbClr val="C00000"/>
                </a:solidFill>
              </a:rPr>
              <a:t>ll Together / 3</a:t>
            </a:r>
            <a:endParaRPr lang="it-IT" b="1">
              <a:solidFill>
                <a:srgbClr val="C00000"/>
              </a:solidFill>
            </a:endParaRPr>
          </a:p>
        </p:txBody>
      </p:sp>
      <p:sp>
        <p:nvSpPr>
          <p:cNvPr id="4" name="Segnaposto piè di pagina 3"/>
          <p:cNvSpPr>
            <a:spLocks noGrp="1"/>
          </p:cNvSpPr>
          <p:nvPr>
            <p:ph type="ftr" sz="quarter" idx="11"/>
          </p:nvPr>
        </p:nvSpPr>
        <p:spPr/>
        <p:txBody>
          <a:bodyPr/>
          <a:lstStyle/>
          <a:p>
            <a:r>
              <a:rPr lang="pt-BR" smtClean="0"/>
              <a:t>T. Dorigo, ML4HEP Erice, 12/4/23</a:t>
            </a:r>
            <a:endParaRPr lang="en-US"/>
          </a:p>
        </p:txBody>
      </p:sp>
      <p:sp>
        <p:nvSpPr>
          <p:cNvPr id="5" name="Segnaposto numero diapositiva 4"/>
          <p:cNvSpPr>
            <a:spLocks noGrp="1"/>
          </p:cNvSpPr>
          <p:nvPr>
            <p:ph type="sldNum" sz="quarter" idx="12"/>
          </p:nvPr>
        </p:nvSpPr>
        <p:spPr/>
        <p:txBody>
          <a:bodyPr/>
          <a:lstStyle/>
          <a:p>
            <a:fld id="{C6657B89-A023-4184-86DD-540BD0318D04}" type="slidenum">
              <a:rPr lang="en-US" smtClean="0"/>
              <a:t>33</a:t>
            </a:fld>
            <a:endParaRPr lang="en-US"/>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59808"/>
            <a:ext cx="9410005" cy="5298192"/>
          </a:xfrm>
          <a:prstGeom prst="rect">
            <a:avLst/>
          </a:prstGeom>
        </p:spPr>
      </p:pic>
      <p:sp>
        <p:nvSpPr>
          <p:cNvPr id="3" name="CasellaDiTesto 2"/>
          <p:cNvSpPr txBox="1"/>
          <p:nvPr/>
        </p:nvSpPr>
        <p:spPr>
          <a:xfrm>
            <a:off x="9492791" y="2026763"/>
            <a:ext cx="2479250" cy="3785652"/>
          </a:xfrm>
          <a:prstGeom prst="rect">
            <a:avLst/>
          </a:prstGeom>
          <a:noFill/>
        </p:spPr>
        <p:txBody>
          <a:bodyPr wrap="square" rtlCol="0">
            <a:spAutoFit/>
          </a:bodyPr>
          <a:lstStyle/>
          <a:p>
            <a:r>
              <a:rPr lang="it-IT" sz="2400" b="1" smtClean="0">
                <a:solidFill>
                  <a:srgbClr val="0070C0"/>
                </a:solidFill>
              </a:rPr>
              <a:t>Backpropagation</a:t>
            </a:r>
            <a:r>
              <a:rPr lang="it-IT" sz="2400" smtClean="0"/>
              <a:t> of the gradient of the objective function then allows to find optimal parameters </a:t>
            </a:r>
            <a:r>
              <a:rPr lang="el-GR" sz="2400" b="1" smtClean="0">
                <a:solidFill>
                  <a:srgbClr val="C00000"/>
                </a:solidFill>
              </a:rPr>
              <a:t>θ</a:t>
            </a:r>
            <a:r>
              <a:rPr lang="el-GR" sz="2400" smtClean="0"/>
              <a:t> </a:t>
            </a:r>
            <a:r>
              <a:rPr lang="it-IT" sz="2400" smtClean="0">
                <a:sym typeface="Wingdings" panose="05000000000000000000" pitchFamily="2" charset="2"/>
              </a:rPr>
              <a:t> </a:t>
            </a:r>
            <a:r>
              <a:rPr lang="it-IT" sz="2400" smtClean="0"/>
              <a:t>obtain </a:t>
            </a:r>
            <a:r>
              <a:rPr lang="it-IT" sz="2400" smtClean="0">
                <a:solidFill>
                  <a:srgbClr val="C00000"/>
                </a:solidFill>
              </a:rPr>
              <a:t>end-to-end optimality </a:t>
            </a:r>
            <a:r>
              <a:rPr lang="it-IT" sz="2400" smtClean="0"/>
              <a:t>of the instrument</a:t>
            </a:r>
          </a:p>
        </p:txBody>
      </p:sp>
      <p:sp>
        <p:nvSpPr>
          <p:cNvPr id="8" name="Forma a L 7"/>
          <p:cNvSpPr/>
          <p:nvPr/>
        </p:nvSpPr>
        <p:spPr>
          <a:xfrm rot="10800000">
            <a:off x="6117996" y="1985601"/>
            <a:ext cx="2253006" cy="2162191"/>
          </a:xfrm>
          <a:prstGeom prst="corner">
            <a:avLst>
              <a:gd name="adj1" fmla="val 42588"/>
              <a:gd name="adj2" fmla="val 39100"/>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2 8"/>
          <p:cNvCxnSpPr>
            <a:endCxn id="8" idx="2"/>
          </p:cNvCxnSpPr>
          <p:nvPr/>
        </p:nvCxnSpPr>
        <p:spPr>
          <a:xfrm flipH="1">
            <a:off x="8371002" y="2330506"/>
            <a:ext cx="1121789" cy="736190"/>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00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ppt_x"/>
                                          </p:val>
                                        </p:tav>
                                        <p:tav tm="100000">
                                          <p:val>
                                            <p:strVal val="#ppt_x"/>
                                          </p:val>
                                        </p:tav>
                                      </p:tavLst>
                                    </p:anim>
                                    <p:anim calcmode="lin" valueType="num">
                                      <p:cBhvr additive="base">
                                        <p:cTn id="8" dur="2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864362" cy="1325563"/>
          </a:xfrm>
        </p:spPr>
        <p:txBody>
          <a:bodyPr/>
          <a:lstStyle/>
          <a:p>
            <a:r>
              <a:rPr lang="it-IT" b="1" smtClean="0"/>
              <a:t>A Current Effort: Optimizing SWGO Array Layout</a:t>
            </a:r>
            <a:endParaRPr lang="it-IT" b="1"/>
          </a:p>
        </p:txBody>
      </p:sp>
      <p:sp>
        <p:nvSpPr>
          <p:cNvPr id="3" name="Segnaposto contenuto 2"/>
          <p:cNvSpPr>
            <a:spLocks noGrp="1"/>
          </p:cNvSpPr>
          <p:nvPr>
            <p:ph idx="1"/>
          </p:nvPr>
        </p:nvSpPr>
        <p:spPr>
          <a:xfrm>
            <a:off x="838200" y="1940818"/>
            <a:ext cx="4793974" cy="3982904"/>
          </a:xfrm>
        </p:spPr>
        <p:txBody>
          <a:bodyPr>
            <a:normAutofit fontScale="85000" lnSpcReduction="20000"/>
          </a:bodyPr>
          <a:lstStyle/>
          <a:p>
            <a:pPr marL="0" indent="0">
              <a:buNone/>
            </a:pPr>
            <a:r>
              <a:rPr lang="it-IT" smtClean="0"/>
              <a:t>As the reconstruction of atmospheric showers was discussed on Monday afternoon, let us see what we are doing on the optimization of the layout of the 6000 tanks of Cherenkov detectors that SWGO plans to deploy at high altitude in South America</a:t>
            </a:r>
          </a:p>
          <a:p>
            <a:pPr marL="0" indent="0">
              <a:buNone/>
            </a:pPr>
            <a:endParaRPr lang="it-IT" smtClean="0"/>
          </a:p>
          <a:p>
            <a:pPr marL="0" indent="0">
              <a:buNone/>
            </a:pPr>
            <a:r>
              <a:rPr lang="it-IT" smtClean="0"/>
              <a:t>As a reminder: to extract scientific output we need to classify photon vs proton induced showers, and to determine their energy and direction</a:t>
            </a:r>
          </a:p>
          <a:p>
            <a:pPr marL="0" indent="0">
              <a:buNone/>
            </a:pPr>
            <a:endParaRPr lang="it-IT"/>
          </a:p>
          <a:p>
            <a:pPr marL="0" indent="0">
              <a:buNone/>
            </a:pPr>
            <a:endParaRPr lang="it-IT" smtClean="0"/>
          </a:p>
        </p:txBody>
      </p:sp>
      <p:sp>
        <p:nvSpPr>
          <p:cNvPr id="4" name="Segnaposto data 3"/>
          <p:cNvSpPr>
            <a:spLocks noGrp="1"/>
          </p:cNvSpPr>
          <p:nvPr>
            <p:ph type="dt" sz="half" idx="10"/>
          </p:nvPr>
        </p:nvSpPr>
        <p:spPr/>
        <p:txBody>
          <a:bodyPr/>
          <a:lstStyle/>
          <a:p>
            <a:r>
              <a:rPr lang="it-IT" smtClean="0"/>
              <a:t>4/27/2023</a:t>
            </a:r>
            <a:endParaRPr lang="en-US"/>
          </a:p>
        </p:txBody>
      </p:sp>
      <p:sp>
        <p:nvSpPr>
          <p:cNvPr id="6" name="Segnaposto numero diapositiva 5"/>
          <p:cNvSpPr>
            <a:spLocks noGrp="1"/>
          </p:cNvSpPr>
          <p:nvPr>
            <p:ph type="sldNum" sz="quarter" idx="12"/>
          </p:nvPr>
        </p:nvSpPr>
        <p:spPr/>
        <p:txBody>
          <a:bodyPr/>
          <a:lstStyle/>
          <a:p>
            <a:fld id="{9792DB7C-41C6-413A-81DD-F073C27E12A1}" type="slidenum">
              <a:rPr lang="en-US" smtClean="0"/>
              <a:t>34</a:t>
            </a:fld>
            <a:endParaRPr lang="en-US"/>
          </a:p>
        </p:txBody>
      </p:sp>
      <p:pic>
        <p:nvPicPr>
          <p:cNvPr id="1026" name="Picture 2" descr="https://www.swgo.org/SWGOWiki/lib/exe/fetch.php?media=wiki:swgo_imagesmain_rw.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1359" y="1940817"/>
            <a:ext cx="6064153" cy="4415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4094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838200" y="1825625"/>
                <a:ext cx="10515600" cy="4596440"/>
              </a:xfrm>
            </p:spPr>
            <p:txBody>
              <a:bodyPr>
                <a:normAutofit fontScale="77500" lnSpcReduction="20000"/>
              </a:bodyPr>
              <a:lstStyle/>
              <a:p>
                <a:pPr marL="0" indent="0">
                  <a:buNone/>
                </a:pPr>
                <a:r>
                  <a:rPr lang="it-IT" smtClean="0"/>
                  <a:t>Several layouts have been proposed for the SWGO detection elements. They are a set of reasonable choices, sharing the idea of a decreasing density profile vs D from center.</a:t>
                </a:r>
              </a:p>
              <a:p>
                <a:pPr marL="0" indent="0">
                  <a:buNone/>
                </a:pPr>
                <a:r>
                  <a:rPr lang="it-IT" b="1" smtClean="0">
                    <a:solidFill>
                      <a:srgbClr val="C00000"/>
                    </a:solidFill>
                  </a:rPr>
                  <a:t>Which one </a:t>
                </a:r>
                <a:r>
                  <a:rPr lang="it-IT" smtClean="0">
                    <a:solidFill>
                      <a:srgbClr val="C00000"/>
                    </a:solidFill>
                  </a:rPr>
                  <a:t>is the best layout (in terms of science output per invested $) among the eight proposed?</a:t>
                </a:r>
                <a:r>
                  <a:rPr lang="it-IT" smtClean="0"/>
                  <a:t> </a:t>
                </a:r>
              </a:p>
              <a:p>
                <a:pPr marL="0" indent="0">
                  <a:buNone/>
                </a:pPr>
                <a:r>
                  <a:rPr lang="it-IT" smtClean="0"/>
                  <a:t>We can simulate showers and obtain an answer, </a:t>
                </a:r>
                <a:r>
                  <a:rPr lang="it-IT" b="1" smtClean="0"/>
                  <a:t>if we </a:t>
                </a:r>
              </a:p>
              <a:p>
                <a:r>
                  <a:rPr lang="it-IT" smtClean="0"/>
                  <a:t>endow ourselves with a precise model of the best achievable inference extraction</a:t>
                </a:r>
              </a:p>
              <a:p>
                <a:r>
                  <a:rPr lang="it-IT" b="1" smtClean="0"/>
                  <a:t>agree </a:t>
                </a:r>
                <a:r>
                  <a:rPr lang="it-IT" smtClean="0"/>
                  <a:t>on a Utility function, as e.g. the weights w</a:t>
                </a:r>
                <a:r>
                  <a:rPr lang="it-IT" baseline="-25000" smtClean="0"/>
                  <a:t>E</a:t>
                </a:r>
                <a:r>
                  <a:rPr lang="it-IT" smtClean="0"/>
                  <a:t> of </a:t>
                </a:r>
                <a:endParaRPr lang="it-IT"/>
              </a:p>
              <a:p>
                <a:pPr marL="0" indent="0">
                  <a:buNone/>
                </a:pPr>
                <a:r>
                  <a:rPr lang="it-IT" smtClean="0"/>
                  <a:t>							</a:t>
                </a:r>
                <a14:m>
                  <m:oMath xmlns:m="http://schemas.openxmlformats.org/officeDocument/2006/math">
                    <m:r>
                      <a:rPr lang="it-IT" b="0" i="1" smtClean="0">
                        <a:latin typeface="Cambria Math" panose="02040503050406030204" pitchFamily="18" charset="0"/>
                      </a:rPr>
                      <m:t>𝑈</m:t>
                    </m:r>
                    <m:r>
                      <a:rPr lang="it-IT" b="0" i="1" smtClean="0">
                        <a:latin typeface="Cambria Math" panose="02040503050406030204" pitchFamily="18" charset="0"/>
                      </a:rPr>
                      <m:t>=</m:t>
                    </m:r>
                    <m:nary>
                      <m:naryPr>
                        <m:chr m:val="∑"/>
                        <m:ctrlPr>
                          <a:rPr lang="it-IT" b="0" i="1" smtClean="0">
                            <a:latin typeface="Cambria Math" panose="02040503050406030204" pitchFamily="18" charset="0"/>
                          </a:rPr>
                        </m:ctrlPr>
                      </m:naryPr>
                      <m:sub>
                        <m:r>
                          <m:rPr>
                            <m:brk m:alnAt="23"/>
                          </m:rPr>
                          <a:rPr lang="it-IT" b="0" i="1" smtClean="0">
                            <a:latin typeface="Cambria Math" panose="02040503050406030204" pitchFamily="18" charset="0"/>
                          </a:rPr>
                          <m:t>𝐸</m:t>
                        </m:r>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𝐸</m:t>
                            </m:r>
                          </m:e>
                          <m:sub>
                            <m:r>
                              <a:rPr lang="it-IT" b="0" i="1" smtClean="0">
                                <a:latin typeface="Cambria Math" panose="02040503050406030204" pitchFamily="18" charset="0"/>
                              </a:rPr>
                              <m:t>1</m:t>
                            </m:r>
                          </m:sub>
                        </m:sSub>
                      </m:sub>
                      <m:sup>
                        <m:sSub>
                          <m:sSubPr>
                            <m:ctrlPr>
                              <a:rPr lang="it-IT" b="0" i="1" smtClean="0">
                                <a:latin typeface="Cambria Math" panose="02040503050406030204" pitchFamily="18" charset="0"/>
                              </a:rPr>
                            </m:ctrlPr>
                          </m:sSubPr>
                          <m:e>
                            <m:r>
                              <a:rPr lang="it-IT" b="0" i="1" smtClean="0">
                                <a:latin typeface="Cambria Math" panose="02040503050406030204" pitchFamily="18" charset="0"/>
                              </a:rPr>
                              <m:t>𝐸</m:t>
                            </m:r>
                          </m:e>
                          <m:sub>
                            <m:r>
                              <a:rPr lang="it-IT" b="0" i="1" smtClean="0">
                                <a:latin typeface="Cambria Math" panose="02040503050406030204" pitchFamily="18" charset="0"/>
                              </a:rPr>
                              <m:t>𝑛</m:t>
                            </m:r>
                          </m:sub>
                        </m:sSub>
                      </m:sup>
                      <m:e>
                        <m:sSub>
                          <m:sSubPr>
                            <m:ctrlPr>
                              <a:rPr lang="it-IT" b="0" i="1" smtClean="0">
                                <a:latin typeface="Cambria Math" panose="02040503050406030204" pitchFamily="18" charset="0"/>
                              </a:rPr>
                            </m:ctrlPr>
                          </m:sSubPr>
                          <m:e>
                            <m:r>
                              <a:rPr lang="it-IT" b="0" i="1" smtClean="0">
                                <a:latin typeface="Cambria Math" panose="02040503050406030204" pitchFamily="18" charset="0"/>
                              </a:rPr>
                              <m:t>𝑤</m:t>
                            </m:r>
                          </m:e>
                          <m:sub>
                            <m:sSub>
                              <m:sSubPr>
                                <m:ctrlPr>
                                  <a:rPr lang="it-IT" b="0" i="1" smtClean="0">
                                    <a:latin typeface="Cambria Math" panose="02040503050406030204" pitchFamily="18" charset="0"/>
                                  </a:rPr>
                                </m:ctrlPr>
                              </m:sSubPr>
                              <m:e>
                                <m:r>
                                  <a:rPr lang="it-IT" b="0" i="1" smtClean="0">
                                    <a:latin typeface="Cambria Math" panose="02040503050406030204" pitchFamily="18" charset="0"/>
                                  </a:rPr>
                                  <m:t>𝐸</m:t>
                                </m:r>
                              </m:e>
                              <m:sub>
                                <m:r>
                                  <a:rPr lang="it-IT" b="0" i="1" smtClean="0">
                                    <a:latin typeface="Cambria Math" panose="02040503050406030204" pitchFamily="18" charset="0"/>
                                  </a:rPr>
                                  <m:t>𝑖</m:t>
                                </m:r>
                              </m:sub>
                            </m:sSub>
                          </m:sub>
                        </m:sSub>
                      </m:e>
                    </m:nary>
                    <m:f>
                      <m:fPr>
                        <m:ctrlPr>
                          <a:rPr lang="it-IT" b="0" i="1" smtClean="0">
                            <a:latin typeface="Cambria Math" panose="02040503050406030204" pitchFamily="18" charset="0"/>
                          </a:rPr>
                        </m:ctrlPr>
                      </m:fPr>
                      <m:num>
                        <m:sSub>
                          <m:sSubPr>
                            <m:ctrlPr>
                              <a:rPr lang="it-IT" b="0" i="1" smtClean="0">
                                <a:latin typeface="Cambria Math" panose="02040503050406030204" pitchFamily="18" charset="0"/>
                              </a:rPr>
                            </m:ctrlPr>
                          </m:sSubPr>
                          <m:e>
                            <m:r>
                              <m:rPr>
                                <m:sty m:val="p"/>
                              </m:rPr>
                              <a:rPr lang="el-GR" b="0" i="0" smtClean="0">
                                <a:latin typeface="Cambria Math" panose="02040503050406030204" pitchFamily="18" charset="0"/>
                              </a:rPr>
                              <m:t>Φ</m:t>
                            </m:r>
                          </m:e>
                          <m:sub>
                            <m:r>
                              <a:rPr lang="it-IT" b="0" i="1" smtClean="0">
                                <a:latin typeface="Cambria Math" panose="02040503050406030204" pitchFamily="18" charset="0"/>
                              </a:rPr>
                              <m:t>𝑖</m:t>
                            </m:r>
                          </m:sub>
                        </m:sSub>
                      </m:num>
                      <m:den>
                        <m:sSub>
                          <m:sSubPr>
                            <m:ctrlPr>
                              <a:rPr lang="it-IT" b="0" i="1" smtClean="0">
                                <a:latin typeface="Cambria Math" panose="02040503050406030204" pitchFamily="18" charset="0"/>
                              </a:rPr>
                            </m:ctrlPr>
                          </m:sSubPr>
                          <m:e>
                            <m:r>
                              <a:rPr lang="it-IT" b="0" i="1" smtClean="0">
                                <a:latin typeface="Cambria Math" panose="02040503050406030204" pitchFamily="18" charset="0"/>
                                <a:ea typeface="Cambria Math" panose="02040503050406030204" pitchFamily="18" charset="0"/>
                              </a:rPr>
                              <m:t>𝜎</m:t>
                            </m:r>
                          </m:e>
                          <m:sub>
                            <m:sSub>
                              <m:sSubPr>
                                <m:ctrlPr>
                                  <a:rPr lang="it-IT" b="0" i="1" smtClean="0">
                                    <a:latin typeface="Cambria Math" panose="02040503050406030204" pitchFamily="18" charset="0"/>
                                  </a:rPr>
                                </m:ctrlPr>
                              </m:sSubPr>
                              <m:e>
                                <m:r>
                                  <m:rPr>
                                    <m:sty m:val="p"/>
                                  </m:rPr>
                                  <a:rPr lang="el-GR" b="0" i="0" smtClean="0">
                                    <a:latin typeface="Cambria Math" panose="02040503050406030204" pitchFamily="18" charset="0"/>
                                  </a:rPr>
                                  <m:t>Φ</m:t>
                                </m:r>
                              </m:e>
                              <m:sub>
                                <m:r>
                                  <a:rPr lang="it-IT" b="0" i="1" smtClean="0">
                                    <a:latin typeface="Cambria Math" panose="02040503050406030204" pitchFamily="18" charset="0"/>
                                  </a:rPr>
                                  <m:t>𝑖</m:t>
                                </m:r>
                              </m:sub>
                            </m:sSub>
                          </m:sub>
                        </m:sSub>
                      </m:den>
                    </m:f>
                  </m:oMath>
                </a14:m>
                <a:endParaRPr lang="it-IT" b="0" smtClean="0"/>
              </a:p>
              <a:p>
                <a:pPr marL="0" indent="0">
                  <a:buNone/>
                </a:pPr>
                <a:r>
                  <a:rPr lang="it-IT" smtClean="0"/>
                  <a:t>U here is a relative precision achievable on the gamma flux, modulated with the scientific value we give to different energy points.</a:t>
                </a:r>
              </a:p>
              <a:p>
                <a:pPr marL="0" indent="0">
                  <a:buNone/>
                </a:pPr>
                <a:r>
                  <a:rPr lang="it-IT" smtClean="0"/>
                  <a:t>Yet the more principled question, «</a:t>
                </a:r>
                <a:r>
                  <a:rPr lang="it-IT" smtClean="0">
                    <a:solidFill>
                      <a:srgbClr val="C00000"/>
                    </a:solidFill>
                  </a:rPr>
                  <a:t>what is the best possible layout given X detectors?</a:t>
                </a:r>
                <a:r>
                  <a:rPr lang="it-IT" smtClean="0"/>
                  <a:t>» is on another league – </a:t>
                </a:r>
                <a:r>
                  <a:rPr lang="it-IT" smtClean="0">
                    <a:solidFill>
                      <a:srgbClr val="0070C0"/>
                    </a:solidFill>
                  </a:rPr>
                  <a:t>it demands the sorting out of  </a:t>
                </a:r>
                <a:r>
                  <a:rPr lang="it-IT" b="1" smtClean="0">
                    <a:solidFill>
                      <a:srgbClr val="0070C0"/>
                    </a:solidFill>
                  </a:rPr>
                  <a:t>R</a:t>
                </a:r>
                <a:r>
                  <a:rPr lang="it-IT" baseline="30000" smtClean="0">
                    <a:solidFill>
                      <a:srgbClr val="0070C0"/>
                    </a:solidFill>
                  </a:rPr>
                  <a:t>2X-3 </a:t>
                </a:r>
                <a:r>
                  <a:rPr lang="it-IT" smtClean="0">
                    <a:solidFill>
                      <a:srgbClr val="0070C0"/>
                    </a:solidFill>
                  </a:rPr>
                  <a:t> choices, not 8!</a:t>
                </a:r>
                <a:r>
                  <a:rPr lang="it-IT" smtClean="0"/>
                  <a:t> </a:t>
                </a:r>
              </a:p>
              <a:p>
                <a:pPr marL="0" indent="0">
                  <a:buNone/>
                </a:pPr>
                <a:r>
                  <a:rPr lang="it-IT" smtClean="0"/>
                  <a:t>This can NOT be answered by the above discrete-sampling technique. </a:t>
                </a:r>
              </a:p>
              <a:p>
                <a:pPr marL="0" indent="0">
                  <a:buNone/>
                </a:pPr>
                <a:endParaRPr lang="it-IT"/>
              </a:p>
              <a:p>
                <a:pPr marL="0" indent="0">
                  <a:buNone/>
                </a:pPr>
                <a:endParaRPr lang="it-IT"/>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838200" y="1825625"/>
                <a:ext cx="10515600" cy="4596440"/>
              </a:xfrm>
              <a:blipFill>
                <a:blip r:embed="rId2"/>
                <a:stretch>
                  <a:fillRect l="-754" t="-2653"/>
                </a:stretch>
              </a:blipFill>
            </p:spPr>
            <p:txBody>
              <a:bodyPr/>
              <a:lstStyle/>
              <a:p>
                <a:r>
                  <a:rPr lang="it-IT">
                    <a:noFill/>
                  </a:rPr>
                  <a:t> </a:t>
                </a:r>
              </a:p>
            </p:txBody>
          </p:sp>
        </mc:Fallback>
      </mc:AlternateContent>
      <p:sp>
        <p:nvSpPr>
          <p:cNvPr id="12" name="Rettangolo 11"/>
          <p:cNvSpPr/>
          <p:nvPr/>
        </p:nvSpPr>
        <p:spPr>
          <a:xfrm>
            <a:off x="61102" y="3043014"/>
            <a:ext cx="12130898" cy="3814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p:cNvSpPr>
            <a:spLocks noGrp="1"/>
          </p:cNvSpPr>
          <p:nvPr>
            <p:ph type="title"/>
          </p:nvPr>
        </p:nvSpPr>
        <p:spPr/>
        <p:txBody>
          <a:bodyPr/>
          <a:lstStyle/>
          <a:p>
            <a:r>
              <a:rPr lang="it-IT" b="1" smtClean="0"/>
              <a:t>The </a:t>
            </a:r>
            <a:r>
              <a:rPr lang="it-IT" b="1" smtClean="0"/>
              <a:t>Q</a:t>
            </a:r>
            <a:r>
              <a:rPr lang="it-IT" b="1" smtClean="0"/>
              <a:t>uestion</a:t>
            </a:r>
            <a:endParaRPr lang="it-IT" b="1"/>
          </a:p>
        </p:txBody>
      </p:sp>
      <p:pic>
        <p:nvPicPr>
          <p:cNvPr id="4" name="Immagine 3"/>
          <p:cNvPicPr>
            <a:picLocks noChangeAspect="1"/>
          </p:cNvPicPr>
          <p:nvPr/>
        </p:nvPicPr>
        <p:blipFill>
          <a:blip r:embed="rId3"/>
          <a:stretch>
            <a:fillRect/>
          </a:stretch>
        </p:blipFill>
        <p:spPr>
          <a:xfrm>
            <a:off x="201618" y="4245240"/>
            <a:ext cx="2387395" cy="2456706"/>
          </a:xfrm>
          <a:prstGeom prst="rect">
            <a:avLst/>
          </a:prstGeom>
        </p:spPr>
      </p:pic>
      <p:pic>
        <p:nvPicPr>
          <p:cNvPr id="5" name="Immagine 4"/>
          <p:cNvPicPr>
            <a:picLocks noChangeAspect="1"/>
          </p:cNvPicPr>
          <p:nvPr/>
        </p:nvPicPr>
        <p:blipFill>
          <a:blip r:embed="rId4"/>
          <a:stretch>
            <a:fillRect/>
          </a:stretch>
        </p:blipFill>
        <p:spPr>
          <a:xfrm>
            <a:off x="2682003" y="3284121"/>
            <a:ext cx="2030702" cy="2133337"/>
          </a:xfrm>
          <a:prstGeom prst="rect">
            <a:avLst/>
          </a:prstGeom>
        </p:spPr>
      </p:pic>
      <p:pic>
        <p:nvPicPr>
          <p:cNvPr id="6" name="Immagine 5"/>
          <p:cNvPicPr>
            <a:picLocks noChangeAspect="1"/>
          </p:cNvPicPr>
          <p:nvPr/>
        </p:nvPicPr>
        <p:blipFill>
          <a:blip r:embed="rId5"/>
          <a:stretch>
            <a:fillRect/>
          </a:stretch>
        </p:blipFill>
        <p:spPr>
          <a:xfrm>
            <a:off x="4695190" y="4692613"/>
            <a:ext cx="2120118" cy="2165387"/>
          </a:xfrm>
          <a:prstGeom prst="rect">
            <a:avLst/>
          </a:prstGeom>
        </p:spPr>
      </p:pic>
      <p:pic>
        <p:nvPicPr>
          <p:cNvPr id="7" name="Immagine 6"/>
          <p:cNvPicPr>
            <a:picLocks noChangeAspect="1"/>
          </p:cNvPicPr>
          <p:nvPr/>
        </p:nvPicPr>
        <p:blipFill>
          <a:blip r:embed="rId6"/>
          <a:stretch>
            <a:fillRect/>
          </a:stretch>
        </p:blipFill>
        <p:spPr>
          <a:xfrm>
            <a:off x="8070112" y="1"/>
            <a:ext cx="1828576" cy="1835130"/>
          </a:xfrm>
          <a:prstGeom prst="rect">
            <a:avLst/>
          </a:prstGeom>
        </p:spPr>
      </p:pic>
      <p:pic>
        <p:nvPicPr>
          <p:cNvPr id="8" name="Immagine 7"/>
          <p:cNvPicPr>
            <a:picLocks noChangeAspect="1"/>
          </p:cNvPicPr>
          <p:nvPr/>
        </p:nvPicPr>
        <p:blipFill>
          <a:blip r:embed="rId7"/>
          <a:stretch>
            <a:fillRect/>
          </a:stretch>
        </p:blipFill>
        <p:spPr>
          <a:xfrm>
            <a:off x="10473070" y="52899"/>
            <a:ext cx="1718930" cy="1774380"/>
          </a:xfrm>
          <a:prstGeom prst="rect">
            <a:avLst/>
          </a:prstGeom>
        </p:spPr>
      </p:pic>
      <p:pic>
        <p:nvPicPr>
          <p:cNvPr id="9" name="Immagine 8"/>
          <p:cNvPicPr>
            <a:picLocks noChangeAspect="1"/>
          </p:cNvPicPr>
          <p:nvPr/>
        </p:nvPicPr>
        <p:blipFill>
          <a:blip r:embed="rId8"/>
          <a:stretch>
            <a:fillRect/>
          </a:stretch>
        </p:blipFill>
        <p:spPr>
          <a:xfrm>
            <a:off x="6117282" y="0"/>
            <a:ext cx="1628535" cy="1628535"/>
          </a:xfrm>
          <a:prstGeom prst="rect">
            <a:avLst/>
          </a:prstGeom>
        </p:spPr>
      </p:pic>
      <p:pic>
        <p:nvPicPr>
          <p:cNvPr id="10" name="Immagine 9"/>
          <p:cNvPicPr>
            <a:picLocks noChangeAspect="1"/>
          </p:cNvPicPr>
          <p:nvPr/>
        </p:nvPicPr>
        <p:blipFill>
          <a:blip r:embed="rId9"/>
          <a:stretch>
            <a:fillRect/>
          </a:stretch>
        </p:blipFill>
        <p:spPr>
          <a:xfrm>
            <a:off x="9388683" y="4090378"/>
            <a:ext cx="2803317" cy="2766431"/>
          </a:xfrm>
          <a:prstGeom prst="rect">
            <a:avLst/>
          </a:prstGeom>
        </p:spPr>
      </p:pic>
      <p:pic>
        <p:nvPicPr>
          <p:cNvPr id="11" name="Immagine 10"/>
          <p:cNvPicPr>
            <a:picLocks noChangeAspect="1"/>
          </p:cNvPicPr>
          <p:nvPr/>
        </p:nvPicPr>
        <p:blipFill>
          <a:blip r:embed="rId10"/>
          <a:stretch>
            <a:fillRect/>
          </a:stretch>
        </p:blipFill>
        <p:spPr>
          <a:xfrm>
            <a:off x="6707488" y="2938241"/>
            <a:ext cx="2473845" cy="2455209"/>
          </a:xfrm>
          <a:prstGeom prst="rect">
            <a:avLst/>
          </a:prstGeom>
        </p:spPr>
      </p:pic>
      <p:sp>
        <p:nvSpPr>
          <p:cNvPr id="13" name="Segnaposto data 12"/>
          <p:cNvSpPr>
            <a:spLocks noGrp="1"/>
          </p:cNvSpPr>
          <p:nvPr>
            <p:ph type="dt" sz="half" idx="10"/>
          </p:nvPr>
        </p:nvSpPr>
        <p:spPr/>
        <p:txBody>
          <a:bodyPr/>
          <a:lstStyle/>
          <a:p>
            <a:r>
              <a:rPr lang="it-IT" smtClean="0"/>
              <a:t>4/27/2023</a:t>
            </a:r>
            <a:endParaRPr lang="en-US"/>
          </a:p>
        </p:txBody>
      </p:sp>
      <p:sp>
        <p:nvSpPr>
          <p:cNvPr id="14" name="Segnaposto piè di pagina 13"/>
          <p:cNvSpPr>
            <a:spLocks noGrp="1"/>
          </p:cNvSpPr>
          <p:nvPr>
            <p:ph type="ftr" sz="quarter" idx="11"/>
          </p:nvPr>
        </p:nvSpPr>
        <p:spPr/>
        <p:txBody>
          <a:bodyPr/>
          <a:lstStyle/>
          <a:p>
            <a:r>
              <a:rPr lang="en-US" smtClean="0"/>
              <a:t>T. Dorigo, Dealing with Nuisance Parameters in HEP Analysis</a:t>
            </a:r>
            <a:endParaRPr lang="en-US"/>
          </a:p>
        </p:txBody>
      </p:sp>
      <p:sp>
        <p:nvSpPr>
          <p:cNvPr id="15" name="Segnaposto numero diapositiva 14"/>
          <p:cNvSpPr>
            <a:spLocks noGrp="1"/>
          </p:cNvSpPr>
          <p:nvPr>
            <p:ph type="sldNum" sz="quarter" idx="12"/>
          </p:nvPr>
        </p:nvSpPr>
        <p:spPr/>
        <p:txBody>
          <a:bodyPr/>
          <a:lstStyle/>
          <a:p>
            <a:fld id="{9792DB7C-41C6-413A-81DD-F073C27E12A1}" type="slidenum">
              <a:rPr lang="en-US" smtClean="0"/>
              <a:t>35</a:t>
            </a:fld>
            <a:endParaRPr lang="en-US"/>
          </a:p>
        </p:txBody>
      </p:sp>
    </p:spTree>
    <p:extLst>
      <p:ext uri="{BB962C8B-B14F-4D97-AF65-F5344CB8AC3E}">
        <p14:creationId xmlns:p14="http://schemas.microsoft.com/office/powerpoint/2010/main" val="499499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t>The </a:t>
            </a:r>
            <a:r>
              <a:rPr lang="it-IT" b="1" smtClean="0"/>
              <a:t>Question </a:t>
            </a:r>
            <a:r>
              <a:rPr lang="it-IT" b="1" smtClean="0"/>
              <a:t>and a </a:t>
            </a:r>
            <a:r>
              <a:rPr lang="it-IT" b="1" smtClean="0"/>
              <a:t>Possible </a:t>
            </a:r>
            <a:r>
              <a:rPr lang="it-IT" b="1"/>
              <a:t>A</a:t>
            </a:r>
            <a:r>
              <a:rPr lang="it-IT" b="1" smtClean="0"/>
              <a:t>nswer</a:t>
            </a:r>
            <a:endParaRPr lang="it-IT" b="1"/>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838200" y="1825625"/>
                <a:ext cx="10515600" cy="3678360"/>
              </a:xfrm>
            </p:spPr>
            <p:txBody>
              <a:bodyPr>
                <a:normAutofit fontScale="77500" lnSpcReduction="20000"/>
              </a:bodyPr>
              <a:lstStyle/>
              <a:p>
                <a:pPr marL="0" indent="0">
                  <a:buNone/>
                </a:pPr>
                <a:r>
                  <a:rPr lang="it-IT" smtClean="0">
                    <a:solidFill>
                      <a:schemeClr val="bg1">
                        <a:lumMod val="75000"/>
                      </a:schemeClr>
                    </a:solidFill>
                  </a:rPr>
                  <a:t>Several layouts have been proposed for the SWGO detection elements. They are a set of reasonable choices, sharing the idea of a decreasing density profile vs D from center.</a:t>
                </a:r>
              </a:p>
              <a:p>
                <a:pPr marL="0" indent="0">
                  <a:buNone/>
                </a:pPr>
                <a:r>
                  <a:rPr lang="it-IT" b="1" smtClean="0">
                    <a:solidFill>
                      <a:schemeClr val="bg1">
                        <a:lumMod val="75000"/>
                      </a:schemeClr>
                    </a:solidFill>
                  </a:rPr>
                  <a:t>Which</a:t>
                </a:r>
                <a:r>
                  <a:rPr lang="it-IT" smtClean="0">
                    <a:solidFill>
                      <a:schemeClr val="bg1">
                        <a:lumMod val="75000"/>
                      </a:schemeClr>
                    </a:solidFill>
                  </a:rPr>
                  <a:t> </a:t>
                </a:r>
                <a:r>
                  <a:rPr lang="it-IT" b="1" smtClean="0">
                    <a:solidFill>
                      <a:schemeClr val="bg1">
                        <a:lumMod val="75000"/>
                      </a:schemeClr>
                    </a:solidFill>
                  </a:rPr>
                  <a:t>one</a:t>
                </a:r>
                <a:r>
                  <a:rPr lang="it-IT" smtClean="0">
                    <a:solidFill>
                      <a:schemeClr val="bg1">
                        <a:lumMod val="75000"/>
                      </a:schemeClr>
                    </a:solidFill>
                  </a:rPr>
                  <a:t> is the best layout (in terms of science output per invested $) among the eight proposed? </a:t>
                </a:r>
              </a:p>
              <a:p>
                <a:pPr marL="0" indent="0">
                  <a:buNone/>
                </a:pPr>
                <a:r>
                  <a:rPr lang="it-IT" smtClean="0">
                    <a:sym typeface="Wingdings" panose="05000000000000000000" pitchFamily="2" charset="2"/>
                  </a:rPr>
                  <a:t>		 </a:t>
                </a:r>
                <a:r>
                  <a:rPr lang="it-IT" smtClean="0"/>
                  <a:t>We can simulate showers and obtain an answer, </a:t>
                </a:r>
                <a:r>
                  <a:rPr lang="it-IT" b="1" smtClean="0"/>
                  <a:t>if we </a:t>
                </a:r>
              </a:p>
              <a:p>
                <a:r>
                  <a:rPr lang="it-IT" smtClean="0"/>
                  <a:t>endow ourselves with a precise model of the best achievable inference extraction</a:t>
                </a:r>
              </a:p>
              <a:p>
                <a:r>
                  <a:rPr lang="it-IT" b="1" smtClean="0"/>
                  <a:t>agree </a:t>
                </a:r>
                <a:r>
                  <a:rPr lang="it-IT" smtClean="0"/>
                  <a:t>on a Utility function, as e.g. the weights w</a:t>
                </a:r>
                <a:r>
                  <a:rPr lang="it-IT" baseline="-25000" smtClean="0"/>
                  <a:t>E</a:t>
                </a:r>
                <a:r>
                  <a:rPr lang="it-IT" smtClean="0"/>
                  <a:t> of </a:t>
                </a:r>
                <a:endParaRPr lang="it-IT"/>
              </a:p>
              <a:p>
                <a:pPr marL="0" indent="0">
                  <a:buNone/>
                </a:pPr>
                <a:r>
                  <a:rPr lang="it-IT" smtClean="0"/>
                  <a:t>							</a:t>
                </a:r>
                <a14:m>
                  <m:oMath xmlns:m="http://schemas.openxmlformats.org/officeDocument/2006/math">
                    <m:r>
                      <a:rPr lang="it-IT" b="0" i="1" smtClean="0">
                        <a:solidFill>
                          <a:srgbClr val="C00000"/>
                        </a:solidFill>
                        <a:latin typeface="Cambria Math" panose="02040503050406030204" pitchFamily="18" charset="0"/>
                      </a:rPr>
                      <m:t>𝑈</m:t>
                    </m:r>
                    <m:r>
                      <a:rPr lang="it-IT" b="0" i="1" smtClean="0">
                        <a:solidFill>
                          <a:srgbClr val="C00000"/>
                        </a:solidFill>
                        <a:latin typeface="Cambria Math" panose="02040503050406030204" pitchFamily="18" charset="0"/>
                      </a:rPr>
                      <m:t>=</m:t>
                    </m:r>
                    <m:nary>
                      <m:naryPr>
                        <m:chr m:val="∑"/>
                        <m:ctrlPr>
                          <a:rPr lang="it-IT" b="0" i="1" smtClean="0">
                            <a:solidFill>
                              <a:srgbClr val="C00000"/>
                            </a:solidFill>
                            <a:latin typeface="Cambria Math" panose="02040503050406030204" pitchFamily="18" charset="0"/>
                          </a:rPr>
                        </m:ctrlPr>
                      </m:naryPr>
                      <m:sub>
                        <m:r>
                          <m:rPr>
                            <m:brk m:alnAt="23"/>
                          </m:rPr>
                          <a:rPr lang="it-IT" b="0" i="1" smtClean="0">
                            <a:solidFill>
                              <a:srgbClr val="C00000"/>
                            </a:solidFill>
                            <a:latin typeface="Cambria Math" panose="02040503050406030204" pitchFamily="18" charset="0"/>
                          </a:rPr>
                          <m:t>𝐸</m:t>
                        </m:r>
                        <m:r>
                          <a:rPr lang="it-IT" b="0" i="1" smtClean="0">
                            <a:solidFill>
                              <a:srgbClr val="C00000"/>
                            </a:solidFill>
                            <a:latin typeface="Cambria Math" panose="02040503050406030204" pitchFamily="18" charset="0"/>
                          </a:rPr>
                          <m:t>=</m:t>
                        </m:r>
                        <m:sSub>
                          <m:sSubPr>
                            <m:ctrlPr>
                              <a:rPr lang="it-IT" b="0" i="1" smtClean="0">
                                <a:solidFill>
                                  <a:srgbClr val="C00000"/>
                                </a:solidFill>
                                <a:latin typeface="Cambria Math" panose="02040503050406030204" pitchFamily="18" charset="0"/>
                              </a:rPr>
                            </m:ctrlPr>
                          </m:sSubPr>
                          <m:e>
                            <m:r>
                              <a:rPr lang="it-IT" b="0" i="1" smtClean="0">
                                <a:solidFill>
                                  <a:srgbClr val="C00000"/>
                                </a:solidFill>
                                <a:latin typeface="Cambria Math" panose="02040503050406030204" pitchFamily="18" charset="0"/>
                              </a:rPr>
                              <m:t>𝐸</m:t>
                            </m:r>
                          </m:e>
                          <m:sub>
                            <m:r>
                              <a:rPr lang="it-IT" b="0" i="1" smtClean="0">
                                <a:solidFill>
                                  <a:srgbClr val="C00000"/>
                                </a:solidFill>
                                <a:latin typeface="Cambria Math" panose="02040503050406030204" pitchFamily="18" charset="0"/>
                              </a:rPr>
                              <m:t>1</m:t>
                            </m:r>
                          </m:sub>
                        </m:sSub>
                      </m:sub>
                      <m:sup>
                        <m:sSub>
                          <m:sSubPr>
                            <m:ctrlPr>
                              <a:rPr lang="it-IT" b="0" i="1" smtClean="0">
                                <a:solidFill>
                                  <a:srgbClr val="C00000"/>
                                </a:solidFill>
                                <a:latin typeface="Cambria Math" panose="02040503050406030204" pitchFamily="18" charset="0"/>
                              </a:rPr>
                            </m:ctrlPr>
                          </m:sSubPr>
                          <m:e>
                            <m:r>
                              <a:rPr lang="it-IT" b="0" i="1" smtClean="0">
                                <a:solidFill>
                                  <a:srgbClr val="C00000"/>
                                </a:solidFill>
                                <a:latin typeface="Cambria Math" panose="02040503050406030204" pitchFamily="18" charset="0"/>
                              </a:rPr>
                              <m:t>𝐸</m:t>
                            </m:r>
                          </m:e>
                          <m:sub>
                            <m:r>
                              <a:rPr lang="it-IT" b="0" i="1" smtClean="0">
                                <a:solidFill>
                                  <a:srgbClr val="C00000"/>
                                </a:solidFill>
                                <a:latin typeface="Cambria Math" panose="02040503050406030204" pitchFamily="18" charset="0"/>
                              </a:rPr>
                              <m:t>𝑛</m:t>
                            </m:r>
                          </m:sub>
                        </m:sSub>
                      </m:sup>
                      <m:e>
                        <m:sSub>
                          <m:sSubPr>
                            <m:ctrlPr>
                              <a:rPr lang="it-IT" b="0" i="1" smtClean="0">
                                <a:solidFill>
                                  <a:srgbClr val="C00000"/>
                                </a:solidFill>
                                <a:latin typeface="Cambria Math" panose="02040503050406030204" pitchFamily="18" charset="0"/>
                              </a:rPr>
                            </m:ctrlPr>
                          </m:sSubPr>
                          <m:e>
                            <m:r>
                              <a:rPr lang="it-IT" b="0" i="1" smtClean="0">
                                <a:solidFill>
                                  <a:srgbClr val="C00000"/>
                                </a:solidFill>
                                <a:latin typeface="Cambria Math" panose="02040503050406030204" pitchFamily="18" charset="0"/>
                              </a:rPr>
                              <m:t>𝑤</m:t>
                            </m:r>
                          </m:e>
                          <m:sub>
                            <m:sSub>
                              <m:sSubPr>
                                <m:ctrlPr>
                                  <a:rPr lang="it-IT" b="0" i="1" smtClean="0">
                                    <a:solidFill>
                                      <a:srgbClr val="C00000"/>
                                    </a:solidFill>
                                    <a:latin typeface="Cambria Math" panose="02040503050406030204" pitchFamily="18" charset="0"/>
                                  </a:rPr>
                                </m:ctrlPr>
                              </m:sSubPr>
                              <m:e>
                                <m:r>
                                  <a:rPr lang="it-IT" b="0" i="1" smtClean="0">
                                    <a:solidFill>
                                      <a:srgbClr val="C00000"/>
                                    </a:solidFill>
                                    <a:latin typeface="Cambria Math" panose="02040503050406030204" pitchFamily="18" charset="0"/>
                                  </a:rPr>
                                  <m:t>𝐸</m:t>
                                </m:r>
                              </m:e>
                              <m:sub>
                                <m:r>
                                  <a:rPr lang="it-IT" b="0" i="1" smtClean="0">
                                    <a:solidFill>
                                      <a:srgbClr val="C00000"/>
                                    </a:solidFill>
                                    <a:latin typeface="Cambria Math" panose="02040503050406030204" pitchFamily="18" charset="0"/>
                                  </a:rPr>
                                  <m:t>𝑖</m:t>
                                </m:r>
                              </m:sub>
                            </m:sSub>
                          </m:sub>
                        </m:sSub>
                      </m:e>
                    </m:nary>
                    <m:f>
                      <m:fPr>
                        <m:ctrlPr>
                          <a:rPr lang="it-IT" b="0" i="1" smtClean="0">
                            <a:solidFill>
                              <a:srgbClr val="C00000"/>
                            </a:solidFill>
                            <a:latin typeface="Cambria Math" panose="02040503050406030204" pitchFamily="18" charset="0"/>
                          </a:rPr>
                        </m:ctrlPr>
                      </m:fPr>
                      <m:num>
                        <m:sSub>
                          <m:sSubPr>
                            <m:ctrlPr>
                              <a:rPr lang="it-IT" b="0" i="1" smtClean="0">
                                <a:solidFill>
                                  <a:srgbClr val="C00000"/>
                                </a:solidFill>
                                <a:latin typeface="Cambria Math" panose="02040503050406030204" pitchFamily="18" charset="0"/>
                              </a:rPr>
                            </m:ctrlPr>
                          </m:sSubPr>
                          <m:e>
                            <m:r>
                              <m:rPr>
                                <m:sty m:val="p"/>
                              </m:rPr>
                              <a:rPr lang="el-GR" b="0" i="0" smtClean="0">
                                <a:solidFill>
                                  <a:srgbClr val="C00000"/>
                                </a:solidFill>
                                <a:latin typeface="Cambria Math" panose="02040503050406030204" pitchFamily="18" charset="0"/>
                              </a:rPr>
                              <m:t>Φ</m:t>
                            </m:r>
                          </m:e>
                          <m:sub>
                            <m:r>
                              <a:rPr lang="it-IT" b="0" i="1" smtClean="0">
                                <a:solidFill>
                                  <a:srgbClr val="C00000"/>
                                </a:solidFill>
                                <a:latin typeface="Cambria Math" panose="02040503050406030204" pitchFamily="18" charset="0"/>
                              </a:rPr>
                              <m:t>𝑖</m:t>
                            </m:r>
                          </m:sub>
                        </m:sSub>
                      </m:num>
                      <m:den>
                        <m:sSub>
                          <m:sSubPr>
                            <m:ctrlPr>
                              <a:rPr lang="it-IT" b="0" i="1" smtClean="0">
                                <a:solidFill>
                                  <a:srgbClr val="C00000"/>
                                </a:solidFill>
                                <a:latin typeface="Cambria Math" panose="02040503050406030204" pitchFamily="18" charset="0"/>
                              </a:rPr>
                            </m:ctrlPr>
                          </m:sSubPr>
                          <m:e>
                            <m:r>
                              <a:rPr lang="it-IT" b="0" i="1" smtClean="0">
                                <a:solidFill>
                                  <a:srgbClr val="C00000"/>
                                </a:solidFill>
                                <a:latin typeface="Cambria Math" panose="02040503050406030204" pitchFamily="18" charset="0"/>
                                <a:ea typeface="Cambria Math" panose="02040503050406030204" pitchFamily="18" charset="0"/>
                              </a:rPr>
                              <m:t>𝜎</m:t>
                            </m:r>
                          </m:e>
                          <m:sub>
                            <m:sSub>
                              <m:sSubPr>
                                <m:ctrlPr>
                                  <a:rPr lang="it-IT" b="0" i="1" smtClean="0">
                                    <a:solidFill>
                                      <a:srgbClr val="C00000"/>
                                    </a:solidFill>
                                    <a:latin typeface="Cambria Math" panose="02040503050406030204" pitchFamily="18" charset="0"/>
                                  </a:rPr>
                                </m:ctrlPr>
                              </m:sSubPr>
                              <m:e>
                                <m:r>
                                  <m:rPr>
                                    <m:sty m:val="p"/>
                                  </m:rPr>
                                  <a:rPr lang="el-GR" b="0" i="0" smtClean="0">
                                    <a:solidFill>
                                      <a:srgbClr val="C00000"/>
                                    </a:solidFill>
                                    <a:latin typeface="Cambria Math" panose="02040503050406030204" pitchFamily="18" charset="0"/>
                                  </a:rPr>
                                  <m:t>Φ</m:t>
                                </m:r>
                              </m:e>
                              <m:sub>
                                <m:r>
                                  <a:rPr lang="it-IT" b="0" i="1" smtClean="0">
                                    <a:solidFill>
                                      <a:srgbClr val="C00000"/>
                                    </a:solidFill>
                                    <a:latin typeface="Cambria Math" panose="02040503050406030204" pitchFamily="18" charset="0"/>
                                  </a:rPr>
                                  <m:t>𝑖</m:t>
                                </m:r>
                              </m:sub>
                            </m:sSub>
                          </m:sub>
                        </m:sSub>
                      </m:den>
                    </m:f>
                  </m:oMath>
                </a14:m>
                <a:endParaRPr lang="it-IT" b="0" smtClean="0"/>
              </a:p>
              <a:p>
                <a:pPr marL="0" indent="0">
                  <a:lnSpc>
                    <a:spcPct val="120000"/>
                  </a:lnSpc>
                  <a:buNone/>
                </a:pPr>
                <a:r>
                  <a:rPr lang="it-IT" smtClean="0"/>
                  <a:t>Above, U corresponds to the inverse relative</a:t>
                </a:r>
                <a:r>
                  <a:rPr lang="el-GR" smtClean="0"/>
                  <a:t> </a:t>
                </a:r>
                <a:r>
                  <a:rPr lang="it-IT" smtClean="0"/>
                  <a:t>resolution </a:t>
                </a:r>
                <a:r>
                  <a:rPr lang="el-GR" smtClean="0"/>
                  <a:t>φ</a:t>
                </a:r>
                <a:r>
                  <a:rPr lang="it-IT" smtClean="0"/>
                  <a:t>/</a:t>
                </a:r>
                <a:r>
                  <a:rPr lang="el-GR" smtClean="0"/>
                  <a:t>σ</a:t>
                </a:r>
                <a:r>
                  <a:rPr lang="el-GR" baseline="-25000" smtClean="0"/>
                  <a:t>φ</a:t>
                </a:r>
                <a:r>
                  <a:rPr lang="el-GR" smtClean="0"/>
                  <a:t> </a:t>
                </a:r>
                <a:r>
                  <a:rPr lang="it-IT" smtClean="0"/>
                  <a:t>expected on the gamma flux </a:t>
                </a:r>
                <a:r>
                  <a:rPr lang="el-GR" smtClean="0"/>
                  <a:t>φ</a:t>
                </a:r>
                <a:r>
                  <a:rPr lang="it-IT" smtClean="0"/>
                  <a:t>, modulated by the scientific value we give to different energy points.</a:t>
                </a:r>
              </a:p>
              <a:p>
                <a:pPr marL="0" indent="0">
                  <a:buNone/>
                </a:pPr>
                <a:endParaRPr lang="it-IT"/>
              </a:p>
              <a:p>
                <a:pPr marL="0" indent="0">
                  <a:buNone/>
                </a:pPr>
                <a:endParaRPr lang="it-IT"/>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838200" y="1825625"/>
                <a:ext cx="10515600" cy="3678360"/>
              </a:xfrm>
              <a:blipFill>
                <a:blip r:embed="rId2"/>
                <a:stretch>
                  <a:fillRect l="-754" t="-3311" b="-497"/>
                </a:stretch>
              </a:blipFill>
            </p:spPr>
            <p:txBody>
              <a:bodyPr/>
              <a:lstStyle/>
              <a:p>
                <a:r>
                  <a:rPr lang="it-IT">
                    <a:noFill/>
                  </a:rPr>
                  <a:t> </a:t>
                </a:r>
              </a:p>
            </p:txBody>
          </p:sp>
        </mc:Fallback>
      </mc:AlternateContent>
      <p:sp>
        <p:nvSpPr>
          <p:cNvPr id="4" name="Segnaposto data 3"/>
          <p:cNvSpPr>
            <a:spLocks noGrp="1"/>
          </p:cNvSpPr>
          <p:nvPr>
            <p:ph type="dt" sz="half" idx="10"/>
          </p:nvPr>
        </p:nvSpPr>
        <p:spPr/>
        <p:txBody>
          <a:bodyPr/>
          <a:lstStyle/>
          <a:p>
            <a:r>
              <a:rPr lang="it-IT" smtClean="0"/>
              <a:t>4/27/2023</a:t>
            </a:r>
            <a:endParaRPr lang="en-US"/>
          </a:p>
        </p:txBody>
      </p:sp>
      <p:sp>
        <p:nvSpPr>
          <p:cNvPr id="5" name="Segnaposto piè di pagina 4"/>
          <p:cNvSpPr>
            <a:spLocks noGrp="1"/>
          </p:cNvSpPr>
          <p:nvPr>
            <p:ph type="ftr" sz="quarter" idx="11"/>
          </p:nvPr>
        </p:nvSpPr>
        <p:spPr/>
        <p:txBody>
          <a:bodyPr/>
          <a:lstStyle/>
          <a:p>
            <a:r>
              <a:rPr lang="en-US" smtClean="0"/>
              <a:t>T. Dorigo, Dealing with Nuisance Parameters in HEP Analysis</a:t>
            </a:r>
            <a:endParaRPr lang="en-US"/>
          </a:p>
        </p:txBody>
      </p:sp>
      <p:sp>
        <p:nvSpPr>
          <p:cNvPr id="6" name="Segnaposto numero diapositiva 5"/>
          <p:cNvSpPr>
            <a:spLocks noGrp="1"/>
          </p:cNvSpPr>
          <p:nvPr>
            <p:ph type="sldNum" sz="quarter" idx="12"/>
          </p:nvPr>
        </p:nvSpPr>
        <p:spPr/>
        <p:txBody>
          <a:bodyPr/>
          <a:lstStyle/>
          <a:p>
            <a:fld id="{9792DB7C-41C6-413A-81DD-F073C27E12A1}" type="slidenum">
              <a:rPr lang="en-US" smtClean="0"/>
              <a:t>36</a:t>
            </a:fld>
            <a:endParaRPr lang="en-US"/>
          </a:p>
        </p:txBody>
      </p:sp>
    </p:spTree>
    <p:extLst>
      <p:ext uri="{BB962C8B-B14F-4D97-AF65-F5344CB8AC3E}">
        <p14:creationId xmlns:p14="http://schemas.microsoft.com/office/powerpoint/2010/main" val="10807624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t>The </a:t>
            </a:r>
            <a:r>
              <a:rPr lang="it-IT" b="1" smtClean="0"/>
              <a:t>Principled </a:t>
            </a:r>
            <a:r>
              <a:rPr lang="it-IT" b="1"/>
              <a:t>Q</a:t>
            </a:r>
            <a:r>
              <a:rPr lang="it-IT" b="1" smtClean="0"/>
              <a:t>uestion</a:t>
            </a:r>
            <a:r>
              <a:rPr lang="it-IT" b="1" smtClean="0"/>
              <a:t>!</a:t>
            </a:r>
            <a:endParaRPr lang="it-IT" b="1"/>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838200" y="1825624"/>
                <a:ext cx="10515600" cy="5032375"/>
              </a:xfrm>
            </p:spPr>
            <p:txBody>
              <a:bodyPr>
                <a:normAutofit fontScale="77500" lnSpcReduction="20000"/>
              </a:bodyPr>
              <a:lstStyle/>
              <a:p>
                <a:pPr marL="0" indent="0">
                  <a:buNone/>
                </a:pPr>
                <a:r>
                  <a:rPr lang="it-IT" smtClean="0">
                    <a:solidFill>
                      <a:schemeClr val="bg1">
                        <a:lumMod val="75000"/>
                      </a:schemeClr>
                    </a:solidFill>
                  </a:rPr>
                  <a:t>Several layouts have been proposed for the SWGO detection elements. They are a set of reasonable choices, sharing the idea of a decreasing density profile vs D from center.</a:t>
                </a:r>
              </a:p>
              <a:p>
                <a:pPr marL="0" indent="0">
                  <a:buNone/>
                </a:pPr>
                <a:r>
                  <a:rPr lang="it-IT" b="1" smtClean="0">
                    <a:solidFill>
                      <a:schemeClr val="bg1">
                        <a:lumMod val="75000"/>
                      </a:schemeClr>
                    </a:solidFill>
                  </a:rPr>
                  <a:t>Which one</a:t>
                </a:r>
                <a:r>
                  <a:rPr lang="it-IT" smtClean="0">
                    <a:solidFill>
                      <a:schemeClr val="bg1">
                        <a:lumMod val="75000"/>
                      </a:schemeClr>
                    </a:solidFill>
                  </a:rPr>
                  <a:t> is the best layout (in terms of science output per invested $) among the eight proposed? </a:t>
                </a:r>
              </a:p>
              <a:p>
                <a:pPr marL="0" indent="0">
                  <a:buNone/>
                </a:pPr>
                <a:r>
                  <a:rPr lang="it-IT" smtClean="0">
                    <a:solidFill>
                      <a:schemeClr val="bg1">
                        <a:lumMod val="75000"/>
                      </a:schemeClr>
                    </a:solidFill>
                    <a:sym typeface="Wingdings" panose="05000000000000000000" pitchFamily="2" charset="2"/>
                  </a:rPr>
                  <a:t>		 </a:t>
                </a:r>
                <a:r>
                  <a:rPr lang="it-IT" smtClean="0">
                    <a:solidFill>
                      <a:schemeClr val="bg1">
                        <a:lumMod val="75000"/>
                      </a:schemeClr>
                    </a:solidFill>
                  </a:rPr>
                  <a:t>We can simulate showers and obtain an answer, if we </a:t>
                </a:r>
              </a:p>
              <a:p>
                <a:r>
                  <a:rPr lang="it-IT" smtClean="0">
                    <a:solidFill>
                      <a:schemeClr val="bg1">
                        <a:lumMod val="75000"/>
                      </a:schemeClr>
                    </a:solidFill>
                  </a:rPr>
                  <a:t>endow ourselves with a precise model of the best achievable inference extraction</a:t>
                </a:r>
              </a:p>
              <a:p>
                <a:r>
                  <a:rPr lang="it-IT" smtClean="0">
                    <a:solidFill>
                      <a:schemeClr val="bg1">
                        <a:lumMod val="75000"/>
                      </a:schemeClr>
                    </a:solidFill>
                  </a:rPr>
                  <a:t>agree</a:t>
                </a:r>
                <a:r>
                  <a:rPr lang="it-IT" b="1" smtClean="0">
                    <a:solidFill>
                      <a:schemeClr val="bg1">
                        <a:lumMod val="75000"/>
                      </a:schemeClr>
                    </a:solidFill>
                  </a:rPr>
                  <a:t> </a:t>
                </a:r>
                <a:r>
                  <a:rPr lang="it-IT" smtClean="0">
                    <a:solidFill>
                      <a:schemeClr val="bg1">
                        <a:lumMod val="75000"/>
                      </a:schemeClr>
                    </a:solidFill>
                  </a:rPr>
                  <a:t>on a Utility function, as e.g. the weights w</a:t>
                </a:r>
                <a:r>
                  <a:rPr lang="it-IT" baseline="-25000" smtClean="0">
                    <a:solidFill>
                      <a:schemeClr val="bg1">
                        <a:lumMod val="75000"/>
                      </a:schemeClr>
                    </a:solidFill>
                  </a:rPr>
                  <a:t>E</a:t>
                </a:r>
                <a:r>
                  <a:rPr lang="it-IT" smtClean="0">
                    <a:solidFill>
                      <a:schemeClr val="bg1">
                        <a:lumMod val="75000"/>
                      </a:schemeClr>
                    </a:solidFill>
                  </a:rPr>
                  <a:t> of </a:t>
                </a:r>
                <a:endParaRPr lang="it-IT">
                  <a:solidFill>
                    <a:schemeClr val="bg1">
                      <a:lumMod val="75000"/>
                    </a:schemeClr>
                  </a:solidFill>
                </a:endParaRPr>
              </a:p>
              <a:p>
                <a:pPr marL="0" indent="0">
                  <a:buNone/>
                </a:pPr>
                <a:r>
                  <a:rPr lang="it-IT" smtClean="0">
                    <a:solidFill>
                      <a:schemeClr val="bg1">
                        <a:lumMod val="75000"/>
                      </a:schemeClr>
                    </a:solidFill>
                  </a:rPr>
                  <a:t>							</a:t>
                </a:r>
                <a14:m>
                  <m:oMath xmlns:m="http://schemas.openxmlformats.org/officeDocument/2006/math">
                    <m:r>
                      <a:rPr lang="it-IT" b="0" i="1" smtClean="0">
                        <a:solidFill>
                          <a:schemeClr val="bg1">
                            <a:lumMod val="75000"/>
                          </a:schemeClr>
                        </a:solidFill>
                        <a:latin typeface="Cambria Math" panose="02040503050406030204" pitchFamily="18" charset="0"/>
                      </a:rPr>
                      <m:t>𝑈</m:t>
                    </m:r>
                    <m:r>
                      <a:rPr lang="it-IT" b="0" i="1" smtClean="0">
                        <a:solidFill>
                          <a:schemeClr val="bg1">
                            <a:lumMod val="75000"/>
                          </a:schemeClr>
                        </a:solidFill>
                        <a:latin typeface="Cambria Math" panose="02040503050406030204" pitchFamily="18" charset="0"/>
                      </a:rPr>
                      <m:t>=</m:t>
                    </m:r>
                    <m:nary>
                      <m:naryPr>
                        <m:chr m:val="∑"/>
                        <m:ctrlPr>
                          <a:rPr lang="it-IT" b="0" i="1" smtClean="0">
                            <a:solidFill>
                              <a:schemeClr val="bg1">
                                <a:lumMod val="75000"/>
                              </a:schemeClr>
                            </a:solidFill>
                            <a:latin typeface="Cambria Math" panose="02040503050406030204" pitchFamily="18" charset="0"/>
                          </a:rPr>
                        </m:ctrlPr>
                      </m:naryPr>
                      <m:sub>
                        <m:r>
                          <m:rPr>
                            <m:brk m:alnAt="23"/>
                          </m:rPr>
                          <a:rPr lang="it-IT" b="0" i="1" smtClean="0">
                            <a:solidFill>
                              <a:schemeClr val="bg1">
                                <a:lumMod val="75000"/>
                              </a:schemeClr>
                            </a:solidFill>
                            <a:latin typeface="Cambria Math" panose="02040503050406030204" pitchFamily="18" charset="0"/>
                          </a:rPr>
                          <m:t>𝐸</m:t>
                        </m:r>
                        <m:r>
                          <a:rPr lang="it-IT" b="0" i="1" smtClean="0">
                            <a:solidFill>
                              <a:schemeClr val="bg1">
                                <a:lumMod val="75000"/>
                              </a:schemeClr>
                            </a:solidFill>
                            <a:latin typeface="Cambria Math" panose="02040503050406030204" pitchFamily="18" charset="0"/>
                          </a:rPr>
                          <m:t>=</m:t>
                        </m:r>
                        <m:sSub>
                          <m:sSubPr>
                            <m:ctrlPr>
                              <a:rPr lang="it-IT" b="0" i="1" smtClean="0">
                                <a:solidFill>
                                  <a:schemeClr val="bg1">
                                    <a:lumMod val="75000"/>
                                  </a:schemeClr>
                                </a:solidFill>
                                <a:latin typeface="Cambria Math" panose="02040503050406030204" pitchFamily="18" charset="0"/>
                              </a:rPr>
                            </m:ctrlPr>
                          </m:sSubPr>
                          <m:e>
                            <m:r>
                              <a:rPr lang="it-IT" b="0" i="1" smtClean="0">
                                <a:solidFill>
                                  <a:schemeClr val="bg1">
                                    <a:lumMod val="75000"/>
                                  </a:schemeClr>
                                </a:solidFill>
                                <a:latin typeface="Cambria Math" panose="02040503050406030204" pitchFamily="18" charset="0"/>
                              </a:rPr>
                              <m:t>𝐸</m:t>
                            </m:r>
                          </m:e>
                          <m:sub>
                            <m:r>
                              <a:rPr lang="it-IT" b="0" i="1" smtClean="0">
                                <a:solidFill>
                                  <a:schemeClr val="bg1">
                                    <a:lumMod val="75000"/>
                                  </a:schemeClr>
                                </a:solidFill>
                                <a:latin typeface="Cambria Math" panose="02040503050406030204" pitchFamily="18" charset="0"/>
                              </a:rPr>
                              <m:t>1</m:t>
                            </m:r>
                          </m:sub>
                        </m:sSub>
                      </m:sub>
                      <m:sup>
                        <m:sSub>
                          <m:sSubPr>
                            <m:ctrlPr>
                              <a:rPr lang="it-IT" b="0" i="1" smtClean="0">
                                <a:solidFill>
                                  <a:schemeClr val="bg1">
                                    <a:lumMod val="75000"/>
                                  </a:schemeClr>
                                </a:solidFill>
                                <a:latin typeface="Cambria Math" panose="02040503050406030204" pitchFamily="18" charset="0"/>
                              </a:rPr>
                            </m:ctrlPr>
                          </m:sSubPr>
                          <m:e>
                            <m:r>
                              <a:rPr lang="it-IT" b="0" i="1" smtClean="0">
                                <a:solidFill>
                                  <a:schemeClr val="bg1">
                                    <a:lumMod val="75000"/>
                                  </a:schemeClr>
                                </a:solidFill>
                                <a:latin typeface="Cambria Math" panose="02040503050406030204" pitchFamily="18" charset="0"/>
                              </a:rPr>
                              <m:t>𝐸</m:t>
                            </m:r>
                          </m:e>
                          <m:sub>
                            <m:r>
                              <a:rPr lang="it-IT" b="0" i="1" smtClean="0">
                                <a:solidFill>
                                  <a:schemeClr val="bg1">
                                    <a:lumMod val="75000"/>
                                  </a:schemeClr>
                                </a:solidFill>
                                <a:latin typeface="Cambria Math" panose="02040503050406030204" pitchFamily="18" charset="0"/>
                              </a:rPr>
                              <m:t>𝑛</m:t>
                            </m:r>
                          </m:sub>
                        </m:sSub>
                      </m:sup>
                      <m:e>
                        <m:sSub>
                          <m:sSubPr>
                            <m:ctrlPr>
                              <a:rPr lang="it-IT" b="0" i="1" smtClean="0">
                                <a:solidFill>
                                  <a:schemeClr val="bg1">
                                    <a:lumMod val="75000"/>
                                  </a:schemeClr>
                                </a:solidFill>
                                <a:latin typeface="Cambria Math" panose="02040503050406030204" pitchFamily="18" charset="0"/>
                              </a:rPr>
                            </m:ctrlPr>
                          </m:sSubPr>
                          <m:e>
                            <m:r>
                              <a:rPr lang="it-IT" b="0" i="1" smtClean="0">
                                <a:solidFill>
                                  <a:schemeClr val="bg1">
                                    <a:lumMod val="75000"/>
                                  </a:schemeClr>
                                </a:solidFill>
                                <a:latin typeface="Cambria Math" panose="02040503050406030204" pitchFamily="18" charset="0"/>
                              </a:rPr>
                              <m:t>𝑤</m:t>
                            </m:r>
                          </m:e>
                          <m:sub>
                            <m:sSub>
                              <m:sSubPr>
                                <m:ctrlPr>
                                  <a:rPr lang="it-IT" b="0" i="1" smtClean="0">
                                    <a:solidFill>
                                      <a:schemeClr val="bg1">
                                        <a:lumMod val="75000"/>
                                      </a:schemeClr>
                                    </a:solidFill>
                                    <a:latin typeface="Cambria Math" panose="02040503050406030204" pitchFamily="18" charset="0"/>
                                  </a:rPr>
                                </m:ctrlPr>
                              </m:sSubPr>
                              <m:e>
                                <m:r>
                                  <a:rPr lang="it-IT" b="0" i="1" smtClean="0">
                                    <a:solidFill>
                                      <a:schemeClr val="bg1">
                                        <a:lumMod val="75000"/>
                                      </a:schemeClr>
                                    </a:solidFill>
                                    <a:latin typeface="Cambria Math" panose="02040503050406030204" pitchFamily="18" charset="0"/>
                                  </a:rPr>
                                  <m:t>𝐸</m:t>
                                </m:r>
                              </m:e>
                              <m:sub>
                                <m:r>
                                  <a:rPr lang="it-IT" b="0" i="1" smtClean="0">
                                    <a:solidFill>
                                      <a:schemeClr val="bg1">
                                        <a:lumMod val="75000"/>
                                      </a:schemeClr>
                                    </a:solidFill>
                                    <a:latin typeface="Cambria Math" panose="02040503050406030204" pitchFamily="18" charset="0"/>
                                  </a:rPr>
                                  <m:t>𝑖</m:t>
                                </m:r>
                              </m:sub>
                            </m:sSub>
                          </m:sub>
                        </m:sSub>
                      </m:e>
                    </m:nary>
                    <m:f>
                      <m:fPr>
                        <m:ctrlPr>
                          <a:rPr lang="it-IT" b="0" i="1" smtClean="0">
                            <a:solidFill>
                              <a:schemeClr val="bg1">
                                <a:lumMod val="75000"/>
                              </a:schemeClr>
                            </a:solidFill>
                            <a:latin typeface="Cambria Math" panose="02040503050406030204" pitchFamily="18" charset="0"/>
                          </a:rPr>
                        </m:ctrlPr>
                      </m:fPr>
                      <m:num>
                        <m:sSub>
                          <m:sSubPr>
                            <m:ctrlPr>
                              <a:rPr lang="it-IT" b="0" i="1" smtClean="0">
                                <a:solidFill>
                                  <a:schemeClr val="bg1">
                                    <a:lumMod val="75000"/>
                                  </a:schemeClr>
                                </a:solidFill>
                                <a:latin typeface="Cambria Math" panose="02040503050406030204" pitchFamily="18" charset="0"/>
                              </a:rPr>
                            </m:ctrlPr>
                          </m:sSubPr>
                          <m:e>
                            <m:r>
                              <m:rPr>
                                <m:sty m:val="p"/>
                              </m:rPr>
                              <a:rPr lang="el-GR" b="0" i="0" smtClean="0">
                                <a:solidFill>
                                  <a:schemeClr val="bg1">
                                    <a:lumMod val="75000"/>
                                  </a:schemeClr>
                                </a:solidFill>
                                <a:latin typeface="Cambria Math" panose="02040503050406030204" pitchFamily="18" charset="0"/>
                              </a:rPr>
                              <m:t>Φ</m:t>
                            </m:r>
                          </m:e>
                          <m:sub>
                            <m:r>
                              <a:rPr lang="it-IT" b="0" i="1" smtClean="0">
                                <a:solidFill>
                                  <a:schemeClr val="bg1">
                                    <a:lumMod val="75000"/>
                                  </a:schemeClr>
                                </a:solidFill>
                                <a:latin typeface="Cambria Math" panose="02040503050406030204" pitchFamily="18" charset="0"/>
                              </a:rPr>
                              <m:t>𝑖</m:t>
                            </m:r>
                          </m:sub>
                        </m:sSub>
                      </m:num>
                      <m:den>
                        <m:sSub>
                          <m:sSubPr>
                            <m:ctrlPr>
                              <a:rPr lang="it-IT" b="0" i="1" smtClean="0">
                                <a:solidFill>
                                  <a:schemeClr val="bg1">
                                    <a:lumMod val="75000"/>
                                  </a:schemeClr>
                                </a:solidFill>
                                <a:latin typeface="Cambria Math" panose="02040503050406030204" pitchFamily="18" charset="0"/>
                              </a:rPr>
                            </m:ctrlPr>
                          </m:sSubPr>
                          <m:e>
                            <m:r>
                              <a:rPr lang="it-IT" b="0" i="1" smtClean="0">
                                <a:solidFill>
                                  <a:schemeClr val="bg1">
                                    <a:lumMod val="75000"/>
                                  </a:schemeClr>
                                </a:solidFill>
                                <a:latin typeface="Cambria Math" panose="02040503050406030204" pitchFamily="18" charset="0"/>
                                <a:ea typeface="Cambria Math" panose="02040503050406030204" pitchFamily="18" charset="0"/>
                              </a:rPr>
                              <m:t>𝜎</m:t>
                            </m:r>
                          </m:e>
                          <m:sub>
                            <m:sSub>
                              <m:sSubPr>
                                <m:ctrlPr>
                                  <a:rPr lang="it-IT" b="0" i="1" smtClean="0">
                                    <a:solidFill>
                                      <a:schemeClr val="bg1">
                                        <a:lumMod val="75000"/>
                                      </a:schemeClr>
                                    </a:solidFill>
                                    <a:latin typeface="Cambria Math" panose="02040503050406030204" pitchFamily="18" charset="0"/>
                                  </a:rPr>
                                </m:ctrlPr>
                              </m:sSubPr>
                              <m:e>
                                <m:r>
                                  <m:rPr>
                                    <m:sty m:val="p"/>
                                  </m:rPr>
                                  <a:rPr lang="el-GR" b="0" i="0" smtClean="0">
                                    <a:solidFill>
                                      <a:schemeClr val="bg1">
                                        <a:lumMod val="75000"/>
                                      </a:schemeClr>
                                    </a:solidFill>
                                    <a:latin typeface="Cambria Math" panose="02040503050406030204" pitchFamily="18" charset="0"/>
                                  </a:rPr>
                                  <m:t>Φ</m:t>
                                </m:r>
                              </m:e>
                              <m:sub>
                                <m:r>
                                  <a:rPr lang="it-IT" b="0" i="1" smtClean="0">
                                    <a:solidFill>
                                      <a:schemeClr val="bg1">
                                        <a:lumMod val="75000"/>
                                      </a:schemeClr>
                                    </a:solidFill>
                                    <a:latin typeface="Cambria Math" panose="02040503050406030204" pitchFamily="18" charset="0"/>
                                  </a:rPr>
                                  <m:t>𝑖</m:t>
                                </m:r>
                              </m:sub>
                            </m:sSub>
                          </m:sub>
                        </m:sSub>
                      </m:den>
                    </m:f>
                  </m:oMath>
                </a14:m>
                <a:endParaRPr lang="it-IT" b="0" smtClean="0">
                  <a:solidFill>
                    <a:schemeClr val="bg1">
                      <a:lumMod val="75000"/>
                    </a:schemeClr>
                  </a:solidFill>
                </a:endParaRPr>
              </a:p>
              <a:p>
                <a:pPr marL="0" indent="0">
                  <a:lnSpc>
                    <a:spcPct val="120000"/>
                  </a:lnSpc>
                  <a:buNone/>
                </a:pPr>
                <a:r>
                  <a:rPr lang="it-IT">
                    <a:solidFill>
                      <a:schemeClr val="bg1">
                        <a:lumMod val="75000"/>
                      </a:schemeClr>
                    </a:solidFill>
                  </a:rPr>
                  <a:t>Above, U corresponds to the inverse relative</a:t>
                </a:r>
                <a:r>
                  <a:rPr lang="el-GR">
                    <a:solidFill>
                      <a:schemeClr val="bg1">
                        <a:lumMod val="75000"/>
                      </a:schemeClr>
                    </a:solidFill>
                  </a:rPr>
                  <a:t> </a:t>
                </a:r>
                <a:r>
                  <a:rPr lang="it-IT">
                    <a:solidFill>
                      <a:schemeClr val="bg1">
                        <a:lumMod val="75000"/>
                      </a:schemeClr>
                    </a:solidFill>
                  </a:rPr>
                  <a:t>resolution </a:t>
                </a:r>
                <a:r>
                  <a:rPr lang="el-GR">
                    <a:solidFill>
                      <a:schemeClr val="bg1">
                        <a:lumMod val="75000"/>
                      </a:schemeClr>
                    </a:solidFill>
                  </a:rPr>
                  <a:t>φ</a:t>
                </a:r>
                <a:r>
                  <a:rPr lang="it-IT">
                    <a:solidFill>
                      <a:schemeClr val="bg1">
                        <a:lumMod val="75000"/>
                      </a:schemeClr>
                    </a:solidFill>
                  </a:rPr>
                  <a:t>/</a:t>
                </a:r>
                <a:r>
                  <a:rPr lang="el-GR">
                    <a:solidFill>
                      <a:schemeClr val="bg1">
                        <a:lumMod val="75000"/>
                      </a:schemeClr>
                    </a:solidFill>
                  </a:rPr>
                  <a:t>σ</a:t>
                </a:r>
                <a:r>
                  <a:rPr lang="el-GR" baseline="-25000">
                    <a:solidFill>
                      <a:schemeClr val="bg1">
                        <a:lumMod val="75000"/>
                      </a:schemeClr>
                    </a:solidFill>
                  </a:rPr>
                  <a:t>φ</a:t>
                </a:r>
                <a:r>
                  <a:rPr lang="el-GR">
                    <a:solidFill>
                      <a:schemeClr val="bg1">
                        <a:lumMod val="75000"/>
                      </a:schemeClr>
                    </a:solidFill>
                  </a:rPr>
                  <a:t> </a:t>
                </a:r>
                <a:r>
                  <a:rPr lang="it-IT">
                    <a:solidFill>
                      <a:schemeClr val="bg1">
                        <a:lumMod val="75000"/>
                      </a:schemeClr>
                    </a:solidFill>
                  </a:rPr>
                  <a:t>expected on the gamma flux </a:t>
                </a:r>
                <a:r>
                  <a:rPr lang="el-GR">
                    <a:solidFill>
                      <a:schemeClr val="bg1">
                        <a:lumMod val="75000"/>
                      </a:schemeClr>
                    </a:solidFill>
                  </a:rPr>
                  <a:t>φ</a:t>
                </a:r>
                <a:r>
                  <a:rPr lang="it-IT">
                    <a:solidFill>
                      <a:schemeClr val="bg1">
                        <a:lumMod val="75000"/>
                      </a:schemeClr>
                    </a:solidFill>
                  </a:rPr>
                  <a:t>, modulated by the scientific value we give to different energy points.</a:t>
                </a:r>
              </a:p>
              <a:p>
                <a:pPr marL="0" indent="0">
                  <a:lnSpc>
                    <a:spcPct val="120000"/>
                  </a:lnSpc>
                  <a:buNone/>
                </a:pPr>
                <a:r>
                  <a:rPr lang="it-IT" smtClean="0"/>
                  <a:t>Yet the more principled question, «</a:t>
                </a:r>
                <a:r>
                  <a:rPr lang="it-IT" b="1" smtClean="0">
                    <a:solidFill>
                      <a:srgbClr val="C00000"/>
                    </a:solidFill>
                  </a:rPr>
                  <a:t>what</a:t>
                </a:r>
                <a:r>
                  <a:rPr lang="it-IT" smtClean="0">
                    <a:solidFill>
                      <a:srgbClr val="C00000"/>
                    </a:solidFill>
                  </a:rPr>
                  <a:t> is the best possible layout given X detectors?</a:t>
                </a:r>
                <a:r>
                  <a:rPr lang="it-IT" smtClean="0"/>
                  <a:t>» is in another league – </a:t>
                </a:r>
                <a:r>
                  <a:rPr lang="it-IT" smtClean="0">
                    <a:solidFill>
                      <a:srgbClr val="0070C0"/>
                    </a:solidFill>
                  </a:rPr>
                  <a:t>it demands the identification of a point in </a:t>
                </a:r>
                <a:r>
                  <a:rPr lang="it-IT" b="1" smtClean="0">
                    <a:solidFill>
                      <a:srgbClr val="0070C0"/>
                    </a:solidFill>
                  </a:rPr>
                  <a:t>R</a:t>
                </a:r>
                <a:r>
                  <a:rPr lang="it-IT" baseline="30000" smtClean="0">
                    <a:solidFill>
                      <a:srgbClr val="0070C0"/>
                    </a:solidFill>
                  </a:rPr>
                  <a:t>2X-3</a:t>
                </a:r>
                <a:r>
                  <a:rPr lang="it-IT" smtClean="0">
                    <a:solidFill>
                      <a:srgbClr val="0070C0"/>
                    </a:solidFill>
                  </a:rPr>
                  <a:t>, not one among eight!</a:t>
                </a:r>
                <a:r>
                  <a:rPr lang="it-IT" smtClean="0"/>
                  <a:t> </a:t>
                </a:r>
              </a:p>
              <a:p>
                <a:pPr marL="0" indent="0">
                  <a:lnSpc>
                    <a:spcPct val="120000"/>
                  </a:lnSpc>
                  <a:buNone/>
                </a:pPr>
                <a:r>
                  <a:rPr lang="el-GR" smtClean="0"/>
                  <a:t>		</a:t>
                </a:r>
                <a:r>
                  <a:rPr lang="it-IT" smtClean="0"/>
                  <a:t>This </a:t>
                </a:r>
                <a:r>
                  <a:rPr lang="it-IT" b="1" smtClean="0"/>
                  <a:t>cannot be answered</a:t>
                </a:r>
                <a:r>
                  <a:rPr lang="it-IT" smtClean="0"/>
                  <a:t> by the above discrete-sampling technique. </a:t>
                </a:r>
              </a:p>
              <a:p>
                <a:pPr marL="0" indent="0">
                  <a:lnSpc>
                    <a:spcPct val="120000"/>
                  </a:lnSpc>
                  <a:buNone/>
                </a:pPr>
                <a:endParaRPr lang="it-IT"/>
              </a:p>
              <a:p>
                <a:pPr marL="0" indent="0">
                  <a:buNone/>
                </a:pPr>
                <a:endParaRPr lang="it-IT"/>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838200" y="1825624"/>
                <a:ext cx="10515600" cy="5032375"/>
              </a:xfrm>
              <a:blipFill>
                <a:blip r:embed="rId2"/>
                <a:stretch>
                  <a:fillRect l="-754" t="-2421"/>
                </a:stretch>
              </a:blipFill>
            </p:spPr>
            <p:txBody>
              <a:bodyPr/>
              <a:lstStyle/>
              <a:p>
                <a:r>
                  <a:rPr lang="it-IT">
                    <a:noFill/>
                  </a:rPr>
                  <a:t> </a:t>
                </a:r>
              </a:p>
            </p:txBody>
          </p:sp>
        </mc:Fallback>
      </mc:AlternateContent>
    </p:spTree>
    <p:extLst>
      <p:ext uri="{BB962C8B-B14F-4D97-AF65-F5344CB8AC3E}">
        <p14:creationId xmlns:p14="http://schemas.microsoft.com/office/powerpoint/2010/main" val="27542002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t>A </a:t>
            </a:r>
            <a:r>
              <a:rPr lang="it-IT" b="1" smtClean="0"/>
              <a:t>Tentative </a:t>
            </a:r>
            <a:r>
              <a:rPr lang="it-IT" b="1"/>
              <a:t>S</a:t>
            </a:r>
            <a:r>
              <a:rPr lang="it-IT" b="1" smtClean="0"/>
              <a:t>olution </a:t>
            </a:r>
            <a:r>
              <a:rPr lang="it-IT" b="1" smtClean="0"/>
              <a:t>to the </a:t>
            </a:r>
            <a:r>
              <a:rPr lang="it-IT" b="1" smtClean="0"/>
              <a:t>Principled </a:t>
            </a:r>
            <a:r>
              <a:rPr lang="it-IT" b="1"/>
              <a:t>Q</a:t>
            </a:r>
            <a:r>
              <a:rPr lang="it-IT" b="1" smtClean="0"/>
              <a:t>uestion</a:t>
            </a:r>
            <a:endParaRPr lang="it-IT" b="1"/>
          </a:p>
        </p:txBody>
      </p:sp>
      <p:sp>
        <p:nvSpPr>
          <p:cNvPr id="3" name="Segnaposto contenuto 2"/>
          <p:cNvSpPr>
            <a:spLocks noGrp="1"/>
          </p:cNvSpPr>
          <p:nvPr>
            <p:ph idx="1"/>
          </p:nvPr>
        </p:nvSpPr>
        <p:spPr>
          <a:xfrm>
            <a:off x="838200" y="1790455"/>
            <a:ext cx="10825716" cy="4794983"/>
          </a:xfrm>
        </p:spPr>
        <p:txBody>
          <a:bodyPr>
            <a:normAutofit fontScale="85000" lnSpcReduction="10000"/>
          </a:bodyPr>
          <a:lstStyle/>
          <a:p>
            <a:pPr marL="0" indent="0">
              <a:lnSpc>
                <a:spcPct val="120000"/>
              </a:lnSpc>
              <a:buNone/>
            </a:pPr>
            <a:r>
              <a:rPr lang="it-IT" smtClean="0"/>
              <a:t>Besides its high dimensionality, our </a:t>
            </a:r>
            <a:r>
              <a:rPr lang="it-IT"/>
              <a:t>problem is also that atmospheric showers are a stochastic </a:t>
            </a:r>
            <a:r>
              <a:rPr lang="it-IT" smtClean="0"/>
              <a:t>phenomenon: </a:t>
            </a:r>
            <a:r>
              <a:rPr lang="it-IT">
                <a:sym typeface="Wingdings" panose="05000000000000000000" pitchFamily="2" charset="2"/>
              </a:rPr>
              <a:t>t</a:t>
            </a:r>
            <a:r>
              <a:rPr lang="it-IT" smtClean="0">
                <a:sym typeface="Wingdings" panose="05000000000000000000" pitchFamily="2" charset="2"/>
              </a:rPr>
              <a:t>he </a:t>
            </a:r>
            <a:r>
              <a:rPr lang="it-IT" smtClean="0">
                <a:sym typeface="Wingdings" panose="05000000000000000000" pitchFamily="2" charset="2"/>
              </a:rPr>
              <a:t>model is </a:t>
            </a:r>
            <a:r>
              <a:rPr lang="it-IT" smtClean="0">
                <a:sym typeface="Wingdings" panose="05000000000000000000" pitchFamily="2" charset="2"/>
              </a:rPr>
              <a:t>implicit</a:t>
            </a:r>
            <a:endParaRPr lang="it-IT" smtClean="0">
              <a:sym typeface="Wingdings" panose="05000000000000000000" pitchFamily="2" charset="2"/>
            </a:endParaRPr>
          </a:p>
          <a:p>
            <a:pPr marL="0" indent="0">
              <a:lnSpc>
                <a:spcPct val="120000"/>
              </a:lnSpc>
              <a:buNone/>
            </a:pPr>
            <a:r>
              <a:rPr lang="it-IT" smtClean="0"/>
              <a:t>Yet </a:t>
            </a:r>
            <a:r>
              <a:rPr lang="it-IT" smtClean="0"/>
              <a:t>the quantities we need – </a:t>
            </a:r>
            <a:r>
              <a:rPr lang="it-IT" smtClean="0">
                <a:solidFill>
                  <a:srgbClr val="0070C0"/>
                </a:solidFill>
              </a:rPr>
              <a:t>time-modulated number densities of muons, electrons, photons detectable on the ground as a function of shower parameters </a:t>
            </a:r>
            <a:r>
              <a:rPr lang="el-GR" smtClean="0">
                <a:solidFill>
                  <a:srgbClr val="0070C0"/>
                </a:solidFill>
              </a:rPr>
              <a:t>ω </a:t>
            </a:r>
            <a:r>
              <a:rPr lang="it-IT" smtClean="0">
                <a:solidFill>
                  <a:srgbClr val="0070C0"/>
                </a:solidFill>
              </a:rPr>
              <a:t>(distance D from shower axis and primary Id, E, </a:t>
            </a:r>
            <a:r>
              <a:rPr lang="el-GR" smtClean="0">
                <a:solidFill>
                  <a:srgbClr val="0070C0"/>
                </a:solidFill>
              </a:rPr>
              <a:t>θ</a:t>
            </a:r>
            <a:r>
              <a:rPr lang="it-IT" smtClean="0">
                <a:solidFill>
                  <a:srgbClr val="0070C0"/>
                </a:solidFill>
              </a:rPr>
              <a:t>) </a:t>
            </a:r>
            <a:r>
              <a:rPr lang="it-IT" smtClean="0"/>
              <a:t>– are simple enough (and sufficiently decoupled to specific tank designs) that </a:t>
            </a:r>
            <a:r>
              <a:rPr lang="it-IT" b="1" smtClean="0"/>
              <a:t>we may cook up a parametric model </a:t>
            </a:r>
          </a:p>
          <a:p>
            <a:pPr marL="0" indent="0">
              <a:lnSpc>
                <a:spcPct val="120000"/>
              </a:lnSpc>
              <a:buNone/>
            </a:pPr>
            <a:r>
              <a:rPr lang="it-IT"/>
              <a:t>	</a:t>
            </a:r>
            <a:r>
              <a:rPr lang="it-IT" smtClean="0"/>
              <a:t>		</a:t>
            </a:r>
            <a:r>
              <a:rPr lang="it-IT" b="1"/>
              <a:t>F</a:t>
            </a:r>
            <a:r>
              <a:rPr lang="it-IT" b="1" smtClean="0"/>
              <a:t> [</a:t>
            </a:r>
            <a:r>
              <a:rPr lang="el-GR" b="1" smtClean="0"/>
              <a:t> </a:t>
            </a:r>
            <a:r>
              <a:rPr lang="it-IT" b="1" smtClean="0"/>
              <a:t>N</a:t>
            </a:r>
            <a:r>
              <a:rPr lang="el-GR" b="1" baseline="-25000" smtClean="0"/>
              <a:t>μ</a:t>
            </a:r>
            <a:r>
              <a:rPr lang="it-IT" b="1" smtClean="0"/>
              <a:t>(t),</a:t>
            </a:r>
            <a:r>
              <a:rPr lang="el-GR" b="1" smtClean="0"/>
              <a:t> </a:t>
            </a:r>
            <a:r>
              <a:rPr lang="it-IT" b="1" smtClean="0"/>
              <a:t>N</a:t>
            </a:r>
            <a:r>
              <a:rPr lang="el-GR" b="1" baseline="-25000" smtClean="0"/>
              <a:t>γ</a:t>
            </a:r>
            <a:r>
              <a:rPr lang="it-IT" b="1" smtClean="0"/>
              <a:t>(t),</a:t>
            </a:r>
            <a:r>
              <a:rPr lang="el-GR" b="1" smtClean="0"/>
              <a:t> </a:t>
            </a:r>
            <a:r>
              <a:rPr lang="it-IT" b="1" smtClean="0"/>
              <a:t>N</a:t>
            </a:r>
            <a:r>
              <a:rPr lang="en-GB" b="1" baseline="-25000" smtClean="0"/>
              <a:t>e</a:t>
            </a:r>
            <a:r>
              <a:rPr lang="it-IT" b="1" smtClean="0"/>
              <a:t>(t) | </a:t>
            </a:r>
            <a:r>
              <a:rPr lang="el-GR" b="1" smtClean="0"/>
              <a:t>ω </a:t>
            </a:r>
            <a:r>
              <a:rPr lang="it-IT" b="1" smtClean="0"/>
              <a:t>]</a:t>
            </a:r>
            <a:r>
              <a:rPr lang="el-GR" b="1" smtClean="0"/>
              <a:t> </a:t>
            </a:r>
            <a:r>
              <a:rPr lang="it-IT" b="1" smtClean="0"/>
              <a:t>.</a:t>
            </a:r>
            <a:endParaRPr lang="it-IT" smtClean="0">
              <a:sym typeface="Wingdings" panose="05000000000000000000" pitchFamily="2" charset="2"/>
            </a:endParaRPr>
          </a:p>
          <a:p>
            <a:pPr marL="0" indent="0">
              <a:lnSpc>
                <a:spcPct val="120000"/>
              </a:lnSpc>
              <a:buNone/>
            </a:pPr>
            <a:endParaRPr lang="it-IT" smtClean="0">
              <a:sym typeface="Wingdings" panose="05000000000000000000" pitchFamily="2" charset="2"/>
            </a:endParaRPr>
          </a:p>
          <a:p>
            <a:pPr marL="0" indent="0">
              <a:lnSpc>
                <a:spcPct val="120000"/>
              </a:lnSpc>
              <a:buNone/>
            </a:pPr>
            <a:r>
              <a:rPr lang="it-IT" smtClean="0">
                <a:sym typeface="Wingdings" panose="05000000000000000000" pitchFamily="2" charset="2"/>
              </a:rPr>
              <a:t>Given an analytical form for </a:t>
            </a:r>
            <a:r>
              <a:rPr lang="it-IT" b="1" smtClean="0">
                <a:sym typeface="Wingdings" panose="05000000000000000000" pitchFamily="2" charset="2"/>
              </a:rPr>
              <a:t>F</a:t>
            </a:r>
            <a:r>
              <a:rPr lang="it-IT" smtClean="0">
                <a:sym typeface="Wingdings" panose="05000000000000000000" pitchFamily="2" charset="2"/>
              </a:rPr>
              <a:t>, we can </a:t>
            </a:r>
            <a:r>
              <a:rPr lang="it-IT" smtClean="0">
                <a:solidFill>
                  <a:srgbClr val="C00000"/>
                </a:solidFill>
                <a:sym typeface="Wingdings" panose="05000000000000000000" pitchFamily="2" charset="2"/>
              </a:rPr>
              <a:t>compute in closed form the utility function for any detector configuration</a:t>
            </a:r>
            <a:r>
              <a:rPr lang="it-IT" smtClean="0">
                <a:sym typeface="Wingdings" panose="05000000000000000000" pitchFamily="2" charset="2"/>
              </a:rPr>
              <a:t>. This enables </a:t>
            </a:r>
            <a:r>
              <a:rPr lang="it-IT" b="1" smtClean="0">
                <a:sym typeface="Wingdings" panose="05000000000000000000" pitchFamily="2" charset="2"/>
              </a:rPr>
              <a:t>gradient descent</a:t>
            </a:r>
            <a:r>
              <a:rPr lang="it-IT" smtClean="0">
                <a:sym typeface="Wingdings" panose="05000000000000000000" pitchFamily="2" charset="2"/>
              </a:rPr>
              <a:t> to the maximum of –U!</a:t>
            </a:r>
            <a:endParaRPr lang="it-IT"/>
          </a:p>
        </p:txBody>
      </p:sp>
      <p:sp>
        <p:nvSpPr>
          <p:cNvPr id="4" name="Segnaposto data 3"/>
          <p:cNvSpPr>
            <a:spLocks noGrp="1"/>
          </p:cNvSpPr>
          <p:nvPr>
            <p:ph type="dt" sz="half" idx="10"/>
          </p:nvPr>
        </p:nvSpPr>
        <p:spPr/>
        <p:txBody>
          <a:bodyPr/>
          <a:lstStyle/>
          <a:p>
            <a:r>
              <a:rPr lang="it-IT" smtClean="0"/>
              <a:t>4/27/2023</a:t>
            </a:r>
            <a:endParaRPr lang="en-US"/>
          </a:p>
        </p:txBody>
      </p:sp>
      <p:sp>
        <p:nvSpPr>
          <p:cNvPr id="5" name="Segnaposto piè di pagina 4"/>
          <p:cNvSpPr>
            <a:spLocks noGrp="1"/>
          </p:cNvSpPr>
          <p:nvPr>
            <p:ph type="ftr" sz="quarter" idx="11"/>
          </p:nvPr>
        </p:nvSpPr>
        <p:spPr/>
        <p:txBody>
          <a:bodyPr/>
          <a:lstStyle/>
          <a:p>
            <a:r>
              <a:rPr lang="en-US" smtClean="0"/>
              <a:t>T. Dorigo, Dealing with Nuisance Parameters in HEP Analysis</a:t>
            </a:r>
            <a:endParaRPr lang="en-US"/>
          </a:p>
        </p:txBody>
      </p:sp>
      <p:sp>
        <p:nvSpPr>
          <p:cNvPr id="6" name="Segnaposto numero diapositiva 5"/>
          <p:cNvSpPr>
            <a:spLocks noGrp="1"/>
          </p:cNvSpPr>
          <p:nvPr>
            <p:ph type="sldNum" sz="quarter" idx="12"/>
          </p:nvPr>
        </p:nvSpPr>
        <p:spPr/>
        <p:txBody>
          <a:bodyPr/>
          <a:lstStyle/>
          <a:p>
            <a:fld id="{9792DB7C-41C6-413A-81DD-F073C27E12A1}" type="slidenum">
              <a:rPr lang="en-US" smtClean="0"/>
              <a:t>38</a:t>
            </a:fld>
            <a:endParaRPr lang="en-US"/>
          </a:p>
        </p:txBody>
      </p:sp>
    </p:spTree>
    <p:extLst>
      <p:ext uri="{BB962C8B-B14F-4D97-AF65-F5344CB8AC3E}">
        <p14:creationId xmlns:p14="http://schemas.microsoft.com/office/powerpoint/2010/main" val="325220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ccia a destra 22"/>
          <p:cNvSpPr/>
          <p:nvPr/>
        </p:nvSpPr>
        <p:spPr>
          <a:xfrm rot="16200000">
            <a:off x="3098317" y="1461365"/>
            <a:ext cx="670164" cy="68580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p:cNvSpPr>
            <a:spLocks noGrp="1"/>
          </p:cNvSpPr>
          <p:nvPr>
            <p:ph type="title"/>
          </p:nvPr>
        </p:nvSpPr>
        <p:spPr>
          <a:xfrm>
            <a:off x="4842371" y="170002"/>
            <a:ext cx="6546969" cy="1325563"/>
          </a:xfrm>
        </p:spPr>
        <p:txBody>
          <a:bodyPr/>
          <a:lstStyle/>
          <a:p>
            <a:r>
              <a:rPr lang="it-IT" b="1" smtClean="0"/>
              <a:t>Layout </a:t>
            </a:r>
            <a:r>
              <a:rPr lang="it-IT" b="1"/>
              <a:t>O</a:t>
            </a:r>
            <a:r>
              <a:rPr lang="it-IT" b="1" smtClean="0"/>
              <a:t>ptimization </a:t>
            </a:r>
            <a:r>
              <a:rPr lang="it-IT" b="1"/>
              <a:t>P</a:t>
            </a:r>
            <a:r>
              <a:rPr lang="it-IT" b="1" smtClean="0"/>
              <a:t>ipeline</a:t>
            </a:r>
            <a:endParaRPr lang="it-IT" b="1"/>
          </a:p>
        </p:txBody>
      </p:sp>
      <p:sp>
        <p:nvSpPr>
          <p:cNvPr id="15" name="Freccia a destra 14"/>
          <p:cNvSpPr/>
          <p:nvPr/>
        </p:nvSpPr>
        <p:spPr>
          <a:xfrm>
            <a:off x="2206869" y="5620117"/>
            <a:ext cx="571500" cy="68580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reccia a destra 15"/>
          <p:cNvSpPr/>
          <p:nvPr/>
        </p:nvSpPr>
        <p:spPr>
          <a:xfrm>
            <a:off x="5561135" y="5620117"/>
            <a:ext cx="571500" cy="68580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reccia a destra 16"/>
          <p:cNvSpPr/>
          <p:nvPr/>
        </p:nvSpPr>
        <p:spPr>
          <a:xfrm>
            <a:off x="8539526" y="5615354"/>
            <a:ext cx="571500" cy="68580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Freccia a destra 17"/>
          <p:cNvSpPr/>
          <p:nvPr/>
        </p:nvSpPr>
        <p:spPr>
          <a:xfrm rot="10800000">
            <a:off x="8354889" y="3002333"/>
            <a:ext cx="571500" cy="68580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Freccia a destra 18"/>
          <p:cNvSpPr/>
          <p:nvPr/>
        </p:nvSpPr>
        <p:spPr>
          <a:xfrm rot="10800000">
            <a:off x="6053500" y="3002333"/>
            <a:ext cx="571500" cy="68580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reccia a destra 19"/>
          <p:cNvSpPr/>
          <p:nvPr/>
        </p:nvSpPr>
        <p:spPr>
          <a:xfrm rot="10800000">
            <a:off x="4024679" y="3008986"/>
            <a:ext cx="571500" cy="68580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Freccia a destra 20"/>
          <p:cNvSpPr/>
          <p:nvPr/>
        </p:nvSpPr>
        <p:spPr>
          <a:xfrm rot="10800000">
            <a:off x="2272808" y="3008985"/>
            <a:ext cx="571500" cy="68580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Freccia a destra 21"/>
          <p:cNvSpPr/>
          <p:nvPr/>
        </p:nvSpPr>
        <p:spPr>
          <a:xfrm rot="5400000">
            <a:off x="963970" y="1939686"/>
            <a:ext cx="643803" cy="68580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Freccia a destra 23"/>
          <p:cNvSpPr/>
          <p:nvPr/>
        </p:nvSpPr>
        <p:spPr>
          <a:xfrm rot="5400000">
            <a:off x="1006717" y="4046292"/>
            <a:ext cx="571500" cy="68580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Freccia a destra 24"/>
          <p:cNvSpPr/>
          <p:nvPr/>
        </p:nvSpPr>
        <p:spPr>
          <a:xfrm rot="16200000">
            <a:off x="10148153" y="4578779"/>
            <a:ext cx="748079" cy="68580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arrotondato 4"/>
          <p:cNvSpPr/>
          <p:nvPr/>
        </p:nvSpPr>
        <p:spPr>
          <a:xfrm>
            <a:off x="298937" y="351698"/>
            <a:ext cx="1973870" cy="1608070"/>
          </a:xfrm>
          <a:prstGeom prst="roundRect">
            <a:avLst/>
          </a:prstGeom>
          <a:solidFill>
            <a:srgbClr val="92D050"/>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solidFill>
                  <a:schemeClr val="tx1"/>
                </a:solidFill>
              </a:rPr>
              <a:t>Simulate an initial layout for detector array</a:t>
            </a:r>
            <a:endParaRPr lang="it-IT">
              <a:solidFill>
                <a:schemeClr val="tx1"/>
              </a:solidFill>
            </a:endParaRPr>
          </a:p>
        </p:txBody>
      </p:sp>
      <p:sp>
        <p:nvSpPr>
          <p:cNvPr id="6" name="Rettangolo arrotondato 5"/>
          <p:cNvSpPr/>
          <p:nvPr/>
        </p:nvSpPr>
        <p:spPr>
          <a:xfrm>
            <a:off x="303333" y="2601245"/>
            <a:ext cx="1978269" cy="1501281"/>
          </a:xfrm>
          <a:prstGeom prst="roundRect">
            <a:avLst/>
          </a:prstGeom>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Simulate a set of gamma and proton showers hitting array</a:t>
            </a:r>
            <a:endParaRPr lang="it-IT"/>
          </a:p>
        </p:txBody>
      </p:sp>
      <p:sp>
        <p:nvSpPr>
          <p:cNvPr id="7" name="Rettangolo arrotondato 6"/>
          <p:cNvSpPr/>
          <p:nvPr/>
        </p:nvSpPr>
        <p:spPr>
          <a:xfrm>
            <a:off x="307731" y="4674943"/>
            <a:ext cx="1899138" cy="1951893"/>
          </a:xfrm>
          <a:prstGeom prst="roundRect">
            <a:avLst/>
          </a:prstGeom>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Reconstruct shower parameters </a:t>
            </a:r>
            <a:r>
              <a:rPr lang="el-GR" smtClean="0"/>
              <a:t>ω </a:t>
            </a:r>
            <a:r>
              <a:rPr lang="it-IT" smtClean="0"/>
              <a:t>in each hypothesis by likelihood maximization</a:t>
            </a:r>
            <a:endParaRPr lang="it-IT"/>
          </a:p>
        </p:txBody>
      </p:sp>
      <p:sp>
        <p:nvSpPr>
          <p:cNvPr id="8" name="Rettangolo arrotondato 7"/>
          <p:cNvSpPr/>
          <p:nvPr/>
        </p:nvSpPr>
        <p:spPr>
          <a:xfrm>
            <a:off x="2778369" y="5299198"/>
            <a:ext cx="2782766" cy="1330203"/>
          </a:xfrm>
          <a:prstGeom prst="roundRect">
            <a:avLst/>
          </a:prstGeom>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Derive log-likelihood ratio of the two hypotheses</a:t>
            </a:r>
            <a:endParaRPr lang="it-IT"/>
          </a:p>
        </p:txBody>
      </p:sp>
      <p:sp>
        <p:nvSpPr>
          <p:cNvPr id="9" name="Rettangolo arrotondato 8"/>
          <p:cNvSpPr/>
          <p:nvPr/>
        </p:nvSpPr>
        <p:spPr>
          <a:xfrm>
            <a:off x="6132634" y="5299198"/>
            <a:ext cx="2406891" cy="1327638"/>
          </a:xfrm>
          <a:prstGeom prst="roundRect">
            <a:avLst/>
          </a:prstGeom>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Obtain PDFs of LLR for the gamma and proton hypotheses given current layout</a:t>
            </a:r>
            <a:endParaRPr lang="it-IT"/>
          </a:p>
        </p:txBody>
      </p:sp>
      <p:sp>
        <p:nvSpPr>
          <p:cNvPr id="10" name="Rettangolo arrotondato 9"/>
          <p:cNvSpPr/>
          <p:nvPr/>
        </p:nvSpPr>
        <p:spPr>
          <a:xfrm>
            <a:off x="9111026" y="5295718"/>
            <a:ext cx="2822332" cy="1325073"/>
          </a:xfrm>
          <a:prstGeom prst="roundRect">
            <a:avLst/>
          </a:prstGeom>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Simulate a batch of gammas and protons and reconstruct them; obtain the TS of each shower</a:t>
            </a:r>
            <a:endParaRPr lang="it-IT"/>
          </a:p>
        </p:txBody>
      </p:sp>
      <p:sp>
        <p:nvSpPr>
          <p:cNvPr id="11" name="Rettangolo arrotondato 10"/>
          <p:cNvSpPr/>
          <p:nvPr/>
        </p:nvSpPr>
        <p:spPr>
          <a:xfrm>
            <a:off x="8926389" y="2149479"/>
            <a:ext cx="3006969" cy="2391508"/>
          </a:xfrm>
          <a:prstGeom prst="roundRect">
            <a:avLst/>
          </a:prstGeom>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Compute the likelihood of the observed batch as a function of the fraction of gammas in the batch; compute the second derivative of the likelihood</a:t>
            </a:r>
            <a:endParaRPr lang="it-IT"/>
          </a:p>
        </p:txBody>
      </p:sp>
      <p:sp>
        <p:nvSpPr>
          <p:cNvPr id="12" name="Rettangolo arrotondato 11"/>
          <p:cNvSpPr/>
          <p:nvPr/>
        </p:nvSpPr>
        <p:spPr>
          <a:xfrm>
            <a:off x="6635989" y="2156131"/>
            <a:ext cx="1729889" cy="2391508"/>
          </a:xfrm>
          <a:prstGeom prst="roundRect">
            <a:avLst/>
          </a:prstGeom>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Use RCF bound to estimate the expected variance of the signal flux measurement</a:t>
            </a:r>
            <a:endParaRPr lang="it-IT"/>
          </a:p>
        </p:txBody>
      </p:sp>
      <p:sp>
        <p:nvSpPr>
          <p:cNvPr id="13" name="Rettangolo arrotondato 12"/>
          <p:cNvSpPr/>
          <p:nvPr/>
        </p:nvSpPr>
        <p:spPr>
          <a:xfrm>
            <a:off x="4618157" y="2149479"/>
            <a:ext cx="1424354" cy="2391508"/>
          </a:xfrm>
          <a:prstGeom prst="roundRect">
            <a:avLst/>
          </a:prstGeom>
          <a:solidFill>
            <a:srgbClr val="FF0000"/>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Obtain the utility and its gradient with respect to each detector x,y position</a:t>
            </a:r>
            <a:endParaRPr lang="it-IT"/>
          </a:p>
        </p:txBody>
      </p:sp>
      <p:sp>
        <p:nvSpPr>
          <p:cNvPr id="14" name="Rettangolo arrotondato 13"/>
          <p:cNvSpPr/>
          <p:nvPr/>
        </p:nvSpPr>
        <p:spPr>
          <a:xfrm>
            <a:off x="2842113" y="2149479"/>
            <a:ext cx="1182566" cy="2391508"/>
          </a:xfrm>
          <a:prstGeom prst="roundRect">
            <a:avLst/>
          </a:prstGeom>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Update layout (x,y of each tank) following gradient of U</a:t>
            </a:r>
            <a:endParaRPr lang="it-IT"/>
          </a:p>
        </p:txBody>
      </p:sp>
      <p:sp>
        <p:nvSpPr>
          <p:cNvPr id="26" name="Rettangolo arrotondato 25"/>
          <p:cNvSpPr/>
          <p:nvPr/>
        </p:nvSpPr>
        <p:spPr>
          <a:xfrm>
            <a:off x="2842113" y="360500"/>
            <a:ext cx="1182566" cy="1108683"/>
          </a:xfrm>
          <a:prstGeom prst="roundRect">
            <a:avLst/>
          </a:prstGeom>
          <a:solidFill>
            <a:srgbClr val="92D050"/>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solidFill>
                  <a:schemeClr val="tx1"/>
                </a:solidFill>
              </a:rPr>
              <a:t>Stop when satisfied</a:t>
            </a:r>
            <a:endParaRPr lang="it-IT">
              <a:solidFill>
                <a:schemeClr val="tx1"/>
              </a:solidFill>
            </a:endParaRPr>
          </a:p>
        </p:txBody>
      </p:sp>
      <p:sp>
        <p:nvSpPr>
          <p:cNvPr id="3" name="Segnaposto data 2"/>
          <p:cNvSpPr>
            <a:spLocks noGrp="1"/>
          </p:cNvSpPr>
          <p:nvPr>
            <p:ph type="dt" sz="half" idx="10"/>
          </p:nvPr>
        </p:nvSpPr>
        <p:spPr/>
        <p:txBody>
          <a:bodyPr/>
          <a:lstStyle/>
          <a:p>
            <a:r>
              <a:rPr lang="it-IT" smtClean="0"/>
              <a:t>4/27/2023</a:t>
            </a:r>
            <a:endParaRPr lang="en-US"/>
          </a:p>
        </p:txBody>
      </p:sp>
      <p:sp>
        <p:nvSpPr>
          <p:cNvPr id="27" name="Segnaposto numero diapositiva 26"/>
          <p:cNvSpPr>
            <a:spLocks noGrp="1"/>
          </p:cNvSpPr>
          <p:nvPr>
            <p:ph type="sldNum" sz="quarter" idx="12"/>
          </p:nvPr>
        </p:nvSpPr>
        <p:spPr/>
        <p:txBody>
          <a:bodyPr/>
          <a:lstStyle/>
          <a:p>
            <a:fld id="{9792DB7C-41C6-413A-81DD-F073C27E12A1}" type="slidenum">
              <a:rPr lang="en-US" smtClean="0"/>
              <a:t>39</a:t>
            </a:fld>
            <a:endParaRPr lang="en-US"/>
          </a:p>
        </p:txBody>
      </p:sp>
    </p:spTree>
    <p:extLst>
      <p:ext uri="{BB962C8B-B14F-4D97-AF65-F5344CB8AC3E}">
        <p14:creationId xmlns:p14="http://schemas.microsoft.com/office/powerpoint/2010/main" val="91374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additive="base">
                                        <p:cTn id="77" dur="500" fill="hold"/>
                                        <p:tgtEl>
                                          <p:spTgt spid="12"/>
                                        </p:tgtEl>
                                        <p:attrNameLst>
                                          <p:attrName>ppt_x</p:attrName>
                                        </p:attrNameLst>
                                      </p:cBhvr>
                                      <p:tavLst>
                                        <p:tav tm="0">
                                          <p:val>
                                            <p:strVal val="#ppt_x"/>
                                          </p:val>
                                        </p:tav>
                                        <p:tav tm="100000">
                                          <p:val>
                                            <p:strVal val="#ppt_x"/>
                                          </p:val>
                                        </p:tav>
                                      </p:tavLst>
                                    </p:anim>
                                    <p:anim calcmode="lin" valueType="num">
                                      <p:cBhvr additive="base">
                                        <p:cTn id="7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additive="base">
                                        <p:cTn id="83" dur="500" fill="hold"/>
                                        <p:tgtEl>
                                          <p:spTgt spid="19"/>
                                        </p:tgtEl>
                                        <p:attrNameLst>
                                          <p:attrName>ppt_x</p:attrName>
                                        </p:attrNameLst>
                                      </p:cBhvr>
                                      <p:tavLst>
                                        <p:tav tm="0">
                                          <p:val>
                                            <p:strVal val="#ppt_x"/>
                                          </p:val>
                                        </p:tav>
                                        <p:tav tm="100000">
                                          <p:val>
                                            <p:strVal val="#ppt_x"/>
                                          </p:val>
                                        </p:tav>
                                      </p:tavLst>
                                    </p:anim>
                                    <p:anim calcmode="lin" valueType="num">
                                      <p:cBhvr additive="base">
                                        <p:cTn id="84" dur="500" fill="hold"/>
                                        <p:tgtEl>
                                          <p:spTgt spid="19"/>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13"/>
                                        </p:tgtEl>
                                        <p:attrNameLst>
                                          <p:attrName>style.visibility</p:attrName>
                                        </p:attrNameLst>
                                      </p:cBhvr>
                                      <p:to>
                                        <p:strVal val="visible"/>
                                      </p:to>
                                    </p:set>
                                    <p:anim calcmode="lin" valueType="num">
                                      <p:cBhvr additive="base">
                                        <p:cTn id="87" dur="500" fill="hold"/>
                                        <p:tgtEl>
                                          <p:spTgt spid="13"/>
                                        </p:tgtEl>
                                        <p:attrNameLst>
                                          <p:attrName>ppt_x</p:attrName>
                                        </p:attrNameLst>
                                      </p:cBhvr>
                                      <p:tavLst>
                                        <p:tav tm="0">
                                          <p:val>
                                            <p:strVal val="#ppt_x"/>
                                          </p:val>
                                        </p:tav>
                                        <p:tav tm="100000">
                                          <p:val>
                                            <p:strVal val="#ppt_x"/>
                                          </p:val>
                                        </p:tav>
                                      </p:tavLst>
                                    </p:anim>
                                    <p:anim calcmode="lin" valueType="num">
                                      <p:cBhvr additive="base">
                                        <p:cTn id="8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20"/>
                                        </p:tgtEl>
                                        <p:attrNameLst>
                                          <p:attrName>style.visibility</p:attrName>
                                        </p:attrNameLst>
                                      </p:cBhvr>
                                      <p:to>
                                        <p:strVal val="visible"/>
                                      </p:to>
                                    </p:set>
                                    <p:anim calcmode="lin" valueType="num">
                                      <p:cBhvr additive="base">
                                        <p:cTn id="93" dur="500" fill="hold"/>
                                        <p:tgtEl>
                                          <p:spTgt spid="20"/>
                                        </p:tgtEl>
                                        <p:attrNameLst>
                                          <p:attrName>ppt_x</p:attrName>
                                        </p:attrNameLst>
                                      </p:cBhvr>
                                      <p:tavLst>
                                        <p:tav tm="0">
                                          <p:val>
                                            <p:strVal val="#ppt_x"/>
                                          </p:val>
                                        </p:tav>
                                        <p:tav tm="100000">
                                          <p:val>
                                            <p:strVal val="#ppt_x"/>
                                          </p:val>
                                        </p:tav>
                                      </p:tavLst>
                                    </p:anim>
                                    <p:anim calcmode="lin" valueType="num">
                                      <p:cBhvr additive="base">
                                        <p:cTn id="94" dur="500" fill="hold"/>
                                        <p:tgtEl>
                                          <p:spTgt spid="20"/>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ppt_x"/>
                                          </p:val>
                                        </p:tav>
                                        <p:tav tm="100000">
                                          <p:val>
                                            <p:strVal val="#ppt_x"/>
                                          </p:val>
                                        </p:tav>
                                      </p:tavLst>
                                    </p:anim>
                                    <p:anim calcmode="lin" valueType="num">
                                      <p:cBhvr additive="base">
                                        <p:cTn id="98" dur="500" fill="hold"/>
                                        <p:tgtEl>
                                          <p:spTgt spid="14"/>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1"/>
                                        </p:tgtEl>
                                        <p:attrNameLst>
                                          <p:attrName>style.visibility</p:attrName>
                                        </p:attrNameLst>
                                      </p:cBhvr>
                                      <p:to>
                                        <p:strVal val="visible"/>
                                      </p:to>
                                    </p:set>
                                    <p:anim calcmode="lin" valueType="num">
                                      <p:cBhvr additive="base">
                                        <p:cTn id="101" dur="500" fill="hold"/>
                                        <p:tgtEl>
                                          <p:spTgt spid="21"/>
                                        </p:tgtEl>
                                        <p:attrNameLst>
                                          <p:attrName>ppt_x</p:attrName>
                                        </p:attrNameLst>
                                      </p:cBhvr>
                                      <p:tavLst>
                                        <p:tav tm="0">
                                          <p:val>
                                            <p:strVal val="#ppt_x"/>
                                          </p:val>
                                        </p:tav>
                                        <p:tav tm="100000">
                                          <p:val>
                                            <p:strVal val="#ppt_x"/>
                                          </p:val>
                                        </p:tav>
                                      </p:tavLst>
                                    </p:anim>
                                    <p:anim calcmode="lin" valueType="num">
                                      <p:cBhvr additive="base">
                                        <p:cTn id="10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23"/>
                                        </p:tgtEl>
                                        <p:attrNameLst>
                                          <p:attrName>style.visibility</p:attrName>
                                        </p:attrNameLst>
                                      </p:cBhvr>
                                      <p:to>
                                        <p:strVal val="visible"/>
                                      </p:to>
                                    </p:set>
                                    <p:anim calcmode="lin" valueType="num">
                                      <p:cBhvr additive="base">
                                        <p:cTn id="107" dur="500" fill="hold"/>
                                        <p:tgtEl>
                                          <p:spTgt spid="23"/>
                                        </p:tgtEl>
                                        <p:attrNameLst>
                                          <p:attrName>ppt_x</p:attrName>
                                        </p:attrNameLst>
                                      </p:cBhvr>
                                      <p:tavLst>
                                        <p:tav tm="0">
                                          <p:val>
                                            <p:strVal val="#ppt_x"/>
                                          </p:val>
                                        </p:tav>
                                        <p:tav tm="100000">
                                          <p:val>
                                            <p:strVal val="#ppt_x"/>
                                          </p:val>
                                        </p:tav>
                                      </p:tavLst>
                                    </p:anim>
                                    <p:anim calcmode="lin" valueType="num">
                                      <p:cBhvr additive="base">
                                        <p:cTn id="108" dur="500" fill="hold"/>
                                        <p:tgtEl>
                                          <p:spTgt spid="23"/>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26"/>
                                        </p:tgtEl>
                                        <p:attrNameLst>
                                          <p:attrName>style.visibility</p:attrName>
                                        </p:attrNameLst>
                                      </p:cBhvr>
                                      <p:to>
                                        <p:strVal val="visible"/>
                                      </p:to>
                                    </p:set>
                                    <p:anim calcmode="lin" valueType="num">
                                      <p:cBhvr additive="base">
                                        <p:cTn id="111" dur="500" fill="hold"/>
                                        <p:tgtEl>
                                          <p:spTgt spid="26"/>
                                        </p:tgtEl>
                                        <p:attrNameLst>
                                          <p:attrName>ppt_x</p:attrName>
                                        </p:attrNameLst>
                                      </p:cBhvr>
                                      <p:tavLst>
                                        <p:tav tm="0">
                                          <p:val>
                                            <p:strVal val="#ppt_x"/>
                                          </p:val>
                                        </p:tav>
                                        <p:tav tm="100000">
                                          <p:val>
                                            <p:strVal val="#ppt_x"/>
                                          </p:val>
                                        </p:tav>
                                      </p:tavLst>
                                    </p:anim>
                                    <p:anim calcmode="lin" valueType="num">
                                      <p:cBhvr additive="base">
                                        <p:cTn id="1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5" grpId="0" animBg="1"/>
      <p:bldP spid="16" grpId="0" animBg="1"/>
      <p:bldP spid="17" grpId="0" animBg="1"/>
      <p:bldP spid="18" grpId="0" animBg="1"/>
      <p:bldP spid="19" grpId="0" animBg="1"/>
      <p:bldP spid="20" grpId="0" animBg="1"/>
      <p:bldP spid="21" grpId="0" animBg="1"/>
      <p:bldP spid="22" grpId="0" animBg="1"/>
      <p:bldP spid="24" grpId="0" animBg="1"/>
      <p:bldP spid="25"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C00000"/>
                </a:solidFill>
                <a:latin typeface="+mn-lt"/>
              </a:rPr>
              <a:t>1</a:t>
            </a:r>
            <a:r>
              <a:rPr lang="en-US" b="1" smtClean="0">
                <a:solidFill>
                  <a:srgbClr val="C00000"/>
                </a:solidFill>
                <a:latin typeface="+mn-lt"/>
              </a:rPr>
              <a:t>. </a:t>
            </a:r>
            <a:r>
              <a:rPr lang="en-US" b="1" smtClean="0">
                <a:solidFill>
                  <a:srgbClr val="C00000"/>
                </a:solidFill>
                <a:latin typeface="+mn-lt"/>
              </a:rPr>
              <a:t>ML for Nuisance Parameters in HEP</a:t>
            </a:r>
            <a:endParaRPr lang="en-US" b="1" dirty="0">
              <a:solidFill>
                <a:srgbClr val="C00000"/>
              </a:solidFill>
              <a:latin typeface="+mn-lt"/>
            </a:endParaRPr>
          </a:p>
        </p:txBody>
      </p:sp>
      <p:sp>
        <p:nvSpPr>
          <p:cNvPr id="3" name="Content Placeholder 2"/>
          <p:cNvSpPr>
            <a:spLocks noGrp="1"/>
          </p:cNvSpPr>
          <p:nvPr>
            <p:ph idx="1"/>
          </p:nvPr>
        </p:nvSpPr>
        <p:spPr>
          <a:xfrm>
            <a:off x="489097" y="1690688"/>
            <a:ext cx="11270511" cy="5167308"/>
          </a:xfrm>
        </p:spPr>
        <p:txBody>
          <a:bodyPr>
            <a:normAutofit fontScale="85000" lnSpcReduction="20000"/>
          </a:bodyPr>
          <a:lstStyle/>
          <a:p>
            <a:pPr marL="0" indent="0">
              <a:buNone/>
            </a:pPr>
            <a:r>
              <a:rPr lang="en-US"/>
              <a:t>S</a:t>
            </a:r>
            <a:r>
              <a:rPr lang="en-US" smtClean="0"/>
              <a:t>upervised classifiers can be </a:t>
            </a:r>
            <a:r>
              <a:rPr lang="en-US" smtClean="0"/>
              <a:t>used </a:t>
            </a:r>
            <a:r>
              <a:rPr lang="en-US" smtClean="0"/>
              <a:t>to </a:t>
            </a:r>
            <a:r>
              <a:rPr lang="en-US" smtClean="0"/>
              <a:t>construct </a:t>
            </a:r>
            <a:r>
              <a:rPr lang="en-US" smtClean="0"/>
              <a:t>low-dimensional </a:t>
            </a:r>
            <a:r>
              <a:rPr lang="en-US" smtClean="0">
                <a:solidFill>
                  <a:srgbClr val="FF0000"/>
                </a:solidFill>
              </a:rPr>
              <a:t>summary </a:t>
            </a:r>
            <a:r>
              <a:rPr lang="en-US" dirty="0" smtClean="0">
                <a:solidFill>
                  <a:srgbClr val="FF0000"/>
                </a:solidFill>
              </a:rPr>
              <a:t>statistics</a:t>
            </a:r>
          </a:p>
          <a:p>
            <a:pPr marL="457200" lvl="1" indent="0">
              <a:buNone/>
            </a:pPr>
            <a:r>
              <a:rPr lang="en-US" smtClean="0">
                <a:solidFill>
                  <a:srgbClr val="FF0000"/>
                </a:solidFill>
                <a:sym typeface="Wingdings" panose="05000000000000000000" pitchFamily="2" charset="2"/>
              </a:rPr>
              <a:t> </a:t>
            </a:r>
            <a:r>
              <a:rPr lang="en-US" smtClean="0">
                <a:solidFill>
                  <a:srgbClr val="FF0000"/>
                </a:solidFill>
              </a:rPr>
              <a:t>carry </a:t>
            </a:r>
            <a:r>
              <a:rPr lang="en-US" dirty="0" smtClean="0">
                <a:solidFill>
                  <a:srgbClr val="FF0000"/>
                </a:solidFill>
              </a:rPr>
              <a:t>out statistical inference </a:t>
            </a:r>
            <a:r>
              <a:rPr lang="en-US" dirty="0" smtClean="0"/>
              <a:t>on </a:t>
            </a:r>
            <a:r>
              <a:rPr lang="en-US" dirty="0" smtClean="0">
                <a:solidFill>
                  <a:srgbClr val="0070C0"/>
                </a:solidFill>
              </a:rPr>
              <a:t>parameters of </a:t>
            </a:r>
            <a:r>
              <a:rPr lang="en-US" smtClean="0">
                <a:solidFill>
                  <a:srgbClr val="0070C0"/>
                </a:solidFill>
              </a:rPr>
              <a:t>interest </a:t>
            </a:r>
            <a:endParaRPr lang="en-US" b="1" dirty="0" smtClean="0">
              <a:solidFill>
                <a:srgbClr val="0070C0"/>
              </a:solidFill>
            </a:endParaRPr>
          </a:p>
          <a:p>
            <a:pPr marL="0" indent="0">
              <a:buNone/>
            </a:pPr>
            <a:r>
              <a:rPr lang="en-US" smtClean="0"/>
              <a:t>The compression </a:t>
            </a:r>
            <a:r>
              <a:rPr lang="en-US" dirty="0" smtClean="0"/>
              <a:t>is informed by simulated observations produced by </a:t>
            </a:r>
            <a:r>
              <a:rPr lang="en-US" smtClean="0"/>
              <a:t>a </a:t>
            </a:r>
            <a:r>
              <a:rPr lang="en-US" smtClean="0"/>
              <a:t>forward</a:t>
            </a:r>
            <a:r>
              <a:rPr lang="en-US" smtClean="0"/>
              <a:t> </a:t>
            </a:r>
            <a:r>
              <a:rPr lang="en-US" dirty="0" smtClean="0"/>
              <a:t>model (</a:t>
            </a:r>
            <a:r>
              <a:rPr lang="en-US" smtClean="0"/>
              <a:t>MC</a:t>
            </a:r>
            <a:r>
              <a:rPr lang="en-US" smtClean="0"/>
              <a:t>), whose </a:t>
            </a:r>
            <a:r>
              <a:rPr lang="en-US" smtClean="0"/>
              <a:t>fidelity </a:t>
            </a:r>
            <a:r>
              <a:rPr lang="en-US" smtClean="0"/>
              <a:t>is </a:t>
            </a:r>
            <a:r>
              <a:rPr lang="en-US" smtClean="0"/>
              <a:t>limited by </a:t>
            </a:r>
            <a:r>
              <a:rPr lang="en-US" smtClean="0">
                <a:solidFill>
                  <a:srgbClr val="FF0000"/>
                </a:solidFill>
              </a:rPr>
              <a:t>known</a:t>
            </a:r>
            <a:r>
              <a:rPr lang="en-US" smtClean="0"/>
              <a:t> factors:</a:t>
            </a:r>
            <a:endParaRPr lang="en-US" dirty="0" smtClean="0"/>
          </a:p>
          <a:p>
            <a:pPr lvl="1"/>
            <a:r>
              <a:rPr lang="it-IT" smtClean="0"/>
              <a:t>Known limitations</a:t>
            </a:r>
            <a:r>
              <a:rPr lang="en-US" smtClean="0"/>
              <a:t> </a:t>
            </a:r>
            <a:r>
              <a:rPr lang="en-US" dirty="0" smtClean="0"/>
              <a:t>in the model (e.g. “NLO accuracy”)</a:t>
            </a:r>
          </a:p>
          <a:p>
            <a:pPr lvl="1"/>
            <a:r>
              <a:rPr lang="en-US" dirty="0" smtClean="0"/>
              <a:t>Imprecise simulation </a:t>
            </a:r>
            <a:r>
              <a:rPr lang="en-US" smtClean="0"/>
              <a:t>of </a:t>
            </a:r>
            <a:r>
              <a:rPr lang="en-US" smtClean="0"/>
              <a:t>the detector response (calibration </a:t>
            </a:r>
            <a:r>
              <a:rPr lang="en-US" dirty="0" smtClean="0"/>
              <a:t>constants, etc.)</a:t>
            </a:r>
          </a:p>
          <a:p>
            <a:pPr lvl="1"/>
            <a:r>
              <a:rPr lang="en-US" dirty="0" smtClean="0"/>
              <a:t>Uncertainty in fundamental parameters (</a:t>
            </a:r>
            <a:r>
              <a:rPr lang="en-US" smtClean="0"/>
              <a:t>top mass, </a:t>
            </a:r>
            <a:r>
              <a:rPr lang="el-GR" smtClean="0"/>
              <a:t>α, </a:t>
            </a:r>
            <a:r>
              <a:rPr lang="en-US" smtClean="0"/>
              <a:t>sin </a:t>
            </a:r>
            <a:r>
              <a:rPr lang="el-GR" smtClean="0"/>
              <a:t>θ</a:t>
            </a:r>
            <a:r>
              <a:rPr lang="it-IT" baseline="-25000" smtClean="0"/>
              <a:t>W</a:t>
            </a:r>
            <a:r>
              <a:rPr lang="el-GR"/>
              <a:t> </a:t>
            </a:r>
            <a:r>
              <a:rPr lang="el-GR" smtClean="0"/>
              <a:t>...)</a:t>
            </a:r>
            <a:endParaRPr lang="en-US" dirty="0" smtClean="0"/>
          </a:p>
          <a:p>
            <a:pPr lvl="1"/>
            <a:r>
              <a:rPr lang="en-US" dirty="0" smtClean="0"/>
              <a:t>Finiteness of available </a:t>
            </a:r>
            <a:r>
              <a:rPr lang="en-US" smtClean="0"/>
              <a:t>data </a:t>
            </a:r>
            <a:r>
              <a:rPr lang="en-US" smtClean="0"/>
              <a:t>samples (e.g. due to CPU limitations)</a:t>
            </a:r>
          </a:p>
          <a:p>
            <a:pPr marL="0" indent="0">
              <a:buNone/>
            </a:pPr>
            <a:endParaRPr lang="en-US" smtClean="0"/>
          </a:p>
          <a:p>
            <a:pPr marL="0" indent="0">
              <a:buNone/>
            </a:pPr>
            <a:r>
              <a:rPr lang="en-US" smtClean="0"/>
              <a:t>The </a:t>
            </a:r>
            <a:r>
              <a:rPr lang="en-US" dirty="0" smtClean="0"/>
              <a:t>above </a:t>
            </a:r>
            <a:r>
              <a:rPr lang="en-US" smtClean="0"/>
              <a:t>are </a:t>
            </a:r>
            <a:r>
              <a:rPr lang="en-US" smtClean="0"/>
              <a:t>typical</a:t>
            </a:r>
            <a:r>
              <a:rPr lang="en-US" smtClean="0"/>
              <a:t> </a:t>
            </a:r>
            <a:r>
              <a:rPr lang="en-US" b="1" smtClean="0"/>
              <a:t>nuisance parameters </a:t>
            </a:r>
            <a:r>
              <a:rPr lang="en-US" smtClean="0"/>
              <a:t>relevant to our measurement goals</a:t>
            </a:r>
          </a:p>
          <a:p>
            <a:pPr marL="0" indent="0">
              <a:buNone/>
            </a:pPr>
            <a:r>
              <a:rPr lang="en-US" smtClean="0"/>
              <a:t>Notably, our model can also be affected by </a:t>
            </a:r>
            <a:r>
              <a:rPr lang="en-US" smtClean="0">
                <a:solidFill>
                  <a:srgbClr val="FF0000"/>
                </a:solidFill>
              </a:rPr>
              <a:t>unknown</a:t>
            </a:r>
            <a:r>
              <a:rPr lang="en-US" smtClean="0"/>
              <a:t> factors</a:t>
            </a:r>
            <a:endParaRPr lang="en-US" dirty="0" smtClean="0"/>
          </a:p>
          <a:p>
            <a:pPr marL="0" indent="0">
              <a:buNone/>
            </a:pPr>
            <a:r>
              <a:rPr lang="en-US"/>
              <a:t>	</a:t>
            </a:r>
            <a:r>
              <a:rPr lang="en-US" smtClean="0">
                <a:sym typeface="Wingdings" panose="05000000000000000000" pitchFamily="2" charset="2"/>
              </a:rPr>
              <a:t></a:t>
            </a:r>
            <a:r>
              <a:rPr lang="en-US" smtClean="0"/>
              <a:t> we have no way to assess their impact </a:t>
            </a:r>
            <a:r>
              <a:rPr lang="en-US" smtClean="0">
                <a:solidFill>
                  <a:schemeClr val="bg1">
                    <a:lumMod val="75000"/>
                  </a:schemeClr>
                </a:solidFill>
                <a:sym typeface="Wingdings" panose="05000000000000000000" pitchFamily="2" charset="2"/>
              </a:rPr>
              <a:t> not discussed today</a:t>
            </a:r>
            <a:endParaRPr lang="en-US" smtClean="0">
              <a:solidFill>
                <a:schemeClr val="bg1">
                  <a:lumMod val="75000"/>
                </a:schemeClr>
              </a:solidFill>
            </a:endParaRPr>
          </a:p>
          <a:p>
            <a:pPr marL="0" indent="0">
              <a:buNone/>
            </a:pPr>
            <a:r>
              <a:rPr lang="en-US" smtClean="0"/>
              <a:t>One further part of the general framework which is outside our reach is the </a:t>
            </a:r>
            <a:r>
              <a:rPr lang="en-US" smtClean="0">
                <a:solidFill>
                  <a:srgbClr val="FF0000"/>
                </a:solidFill>
              </a:rPr>
              <a:t>error of the third kind</a:t>
            </a:r>
          </a:p>
          <a:p>
            <a:pPr marL="0" indent="0">
              <a:buNone/>
            </a:pPr>
            <a:r>
              <a:rPr lang="en-US" smtClean="0">
                <a:sym typeface="Wingdings" panose="05000000000000000000" pitchFamily="2" charset="2"/>
              </a:rPr>
              <a:t>	</a:t>
            </a:r>
            <a:r>
              <a:rPr lang="en-US" smtClean="0">
                <a:solidFill>
                  <a:schemeClr val="bg1">
                    <a:lumMod val="75000"/>
                  </a:schemeClr>
                </a:solidFill>
                <a:sym typeface="Wingdings" panose="05000000000000000000" pitchFamily="2" charset="2"/>
              </a:rPr>
              <a:t> also a topic for another workshop</a:t>
            </a:r>
            <a:endParaRPr lang="en-US" smtClean="0">
              <a:solidFill>
                <a:schemeClr val="bg1">
                  <a:lumMod val="75000"/>
                </a:schemeClr>
              </a:solidFill>
            </a:endParaRPr>
          </a:p>
        </p:txBody>
      </p:sp>
      <p:sp>
        <p:nvSpPr>
          <p:cNvPr id="9" name="Segnaposto numero diapositiva 8"/>
          <p:cNvSpPr>
            <a:spLocks noGrp="1"/>
          </p:cNvSpPr>
          <p:nvPr>
            <p:ph type="sldNum" sz="quarter" idx="12"/>
          </p:nvPr>
        </p:nvSpPr>
        <p:spPr/>
        <p:txBody>
          <a:bodyPr/>
          <a:lstStyle/>
          <a:p>
            <a:fld id="{9792DB7C-41C6-413A-81DD-F073C27E12A1}" type="slidenum">
              <a:rPr lang="en-US" smtClean="0"/>
              <a:t>4</a:t>
            </a:fld>
            <a:endParaRPr lang="en-US"/>
          </a:p>
        </p:txBody>
      </p:sp>
    </p:spTree>
    <p:extLst>
      <p:ext uri="{BB962C8B-B14F-4D97-AF65-F5344CB8AC3E}">
        <p14:creationId xmlns:p14="http://schemas.microsoft.com/office/powerpoint/2010/main" val="388685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 calcmode="lin" valueType="num">
                                      <p:cBhvr additive="base">
                                        <p:cTn id="2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 calcmode="lin" valueType="num">
                                      <p:cBhvr additive="base">
                                        <p:cTn id="3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 calcmode="lin" valueType="num">
                                      <p:cBhvr additive="base">
                                        <p:cTn id="4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 calcmode="lin" valueType="num">
                                      <p:cBhvr additive="base">
                                        <p:cTn id="4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asellaDiTesto 16"/>
          <p:cNvSpPr txBox="1"/>
          <p:nvPr/>
        </p:nvSpPr>
        <p:spPr>
          <a:xfrm>
            <a:off x="296562" y="1690688"/>
            <a:ext cx="11895438" cy="1200329"/>
          </a:xfrm>
          <a:prstGeom prst="rect">
            <a:avLst/>
          </a:prstGeom>
          <a:noFill/>
        </p:spPr>
        <p:txBody>
          <a:bodyPr wrap="square" rtlCol="0">
            <a:spAutoFit/>
          </a:bodyPr>
          <a:lstStyle/>
          <a:p>
            <a:r>
              <a:rPr lang="it-IT" sz="2400" smtClean="0"/>
              <a:t>Below is shown a run where the initial position of detector elements placed in a uniform circular pattern (black points in second and third diagram) gets updated as the system </a:t>
            </a:r>
            <a:r>
              <a:rPr lang="it-IT" sz="2400" smtClean="0">
                <a:solidFill>
                  <a:srgbClr val="C00000"/>
                </a:solidFill>
              </a:rPr>
              <a:t>maximizes U</a:t>
            </a:r>
            <a:r>
              <a:rPr lang="it-IT" sz="2400" smtClean="0"/>
              <a:t>, finding layouts that </a:t>
            </a:r>
            <a:r>
              <a:rPr lang="it-IT" sz="2400" smtClean="0">
                <a:solidFill>
                  <a:srgbClr val="C00000"/>
                </a:solidFill>
              </a:rPr>
              <a:t>better discriminate p/</a:t>
            </a:r>
            <a:r>
              <a:rPr lang="el-GR" sz="2400" smtClean="0">
                <a:solidFill>
                  <a:srgbClr val="C00000"/>
                </a:solidFill>
              </a:rPr>
              <a:t>γ</a:t>
            </a:r>
            <a:r>
              <a:rPr lang="it-IT" sz="2400" smtClean="0">
                <a:solidFill>
                  <a:srgbClr val="C00000"/>
                </a:solidFill>
              </a:rPr>
              <a:t>  </a:t>
            </a:r>
            <a:r>
              <a:rPr lang="it-IT" sz="2400" smtClean="0"/>
              <a:t>and </a:t>
            </a:r>
            <a:r>
              <a:rPr lang="it-IT" sz="2400" smtClean="0">
                <a:solidFill>
                  <a:srgbClr val="C00000"/>
                </a:solidFill>
              </a:rPr>
              <a:t>improve/extend reconstruction</a:t>
            </a:r>
          </a:p>
        </p:txBody>
      </p:sp>
      <p:sp>
        <p:nvSpPr>
          <p:cNvPr id="2" name="Titolo 1"/>
          <p:cNvSpPr>
            <a:spLocks noGrp="1"/>
          </p:cNvSpPr>
          <p:nvPr>
            <p:ph type="title"/>
          </p:nvPr>
        </p:nvSpPr>
        <p:spPr>
          <a:xfrm>
            <a:off x="838200" y="365125"/>
            <a:ext cx="10515600" cy="1325563"/>
          </a:xfrm>
        </p:spPr>
        <p:txBody>
          <a:bodyPr/>
          <a:lstStyle/>
          <a:p>
            <a:r>
              <a:rPr lang="it-IT" b="1" smtClean="0"/>
              <a:t>Sample Run</a:t>
            </a:r>
            <a:endParaRPr lang="it-IT" b="1"/>
          </a:p>
        </p:txBody>
      </p:sp>
      <p:sp>
        <p:nvSpPr>
          <p:cNvPr id="5" name="Segnaposto numero diapositiva 4"/>
          <p:cNvSpPr>
            <a:spLocks noGrp="1"/>
          </p:cNvSpPr>
          <p:nvPr>
            <p:ph type="sldNum" sz="quarter" idx="12"/>
          </p:nvPr>
        </p:nvSpPr>
        <p:spPr/>
        <p:txBody>
          <a:bodyPr/>
          <a:lstStyle/>
          <a:p>
            <a:fld id="{C6657B89-A023-4184-86DD-540BD0318D04}" type="slidenum">
              <a:rPr lang="en-US" smtClean="0"/>
              <a:t>40</a:t>
            </a:fld>
            <a:endParaRPr lang="en-US"/>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562" y="2938470"/>
            <a:ext cx="11895438" cy="2141179"/>
          </a:xfrm>
          <a:prstGeom prst="rect">
            <a:avLst/>
          </a:prstGeom>
        </p:spPr>
      </p:pic>
      <p:sp>
        <p:nvSpPr>
          <p:cNvPr id="8" name="CasellaDiTesto 7"/>
          <p:cNvSpPr txBox="1"/>
          <p:nvPr/>
        </p:nvSpPr>
        <p:spPr>
          <a:xfrm rot="16200000">
            <a:off x="-579776" y="3512460"/>
            <a:ext cx="1859006" cy="369332"/>
          </a:xfrm>
          <a:prstGeom prst="rect">
            <a:avLst/>
          </a:prstGeom>
          <a:noFill/>
        </p:spPr>
        <p:txBody>
          <a:bodyPr wrap="square" rtlCol="0">
            <a:spAutoFit/>
          </a:bodyPr>
          <a:lstStyle/>
          <a:p>
            <a:r>
              <a:rPr lang="it-IT" smtClean="0">
                <a:solidFill>
                  <a:srgbClr val="FF0000"/>
                </a:solidFill>
              </a:rPr>
              <a:t>Utility</a:t>
            </a:r>
            <a:r>
              <a:rPr lang="it-IT" smtClean="0"/>
              <a:t> </a:t>
            </a:r>
            <a:r>
              <a:rPr lang="it-IT" smtClean="0">
                <a:solidFill>
                  <a:srgbClr val="FF0000"/>
                </a:solidFill>
              </a:rPr>
              <a:t>function</a:t>
            </a:r>
            <a:endParaRPr lang="it-IT">
              <a:solidFill>
                <a:srgbClr val="FF0000"/>
              </a:solidFill>
            </a:endParaRPr>
          </a:p>
        </p:txBody>
      </p:sp>
      <p:sp>
        <p:nvSpPr>
          <p:cNvPr id="9" name="CasellaDiTesto 8"/>
          <p:cNvSpPr txBox="1"/>
          <p:nvPr/>
        </p:nvSpPr>
        <p:spPr>
          <a:xfrm rot="16200000">
            <a:off x="4529597" y="3403626"/>
            <a:ext cx="1210675" cy="369332"/>
          </a:xfrm>
          <a:prstGeom prst="rect">
            <a:avLst/>
          </a:prstGeom>
          <a:noFill/>
        </p:spPr>
        <p:txBody>
          <a:bodyPr wrap="square" rtlCol="0">
            <a:spAutoFit/>
          </a:bodyPr>
          <a:lstStyle/>
          <a:p>
            <a:r>
              <a:rPr lang="it-IT" smtClean="0">
                <a:solidFill>
                  <a:srgbClr val="FF0000"/>
                </a:solidFill>
              </a:rPr>
              <a:t>y (meters)</a:t>
            </a:r>
            <a:endParaRPr lang="it-IT">
              <a:solidFill>
                <a:srgbClr val="FF0000"/>
              </a:solidFill>
            </a:endParaRPr>
          </a:p>
        </p:txBody>
      </p:sp>
      <p:sp>
        <p:nvSpPr>
          <p:cNvPr id="12" name="CasellaDiTesto 11"/>
          <p:cNvSpPr txBox="1"/>
          <p:nvPr/>
        </p:nvSpPr>
        <p:spPr>
          <a:xfrm>
            <a:off x="6096000" y="4886563"/>
            <a:ext cx="1351006" cy="369332"/>
          </a:xfrm>
          <a:prstGeom prst="rect">
            <a:avLst/>
          </a:prstGeom>
          <a:noFill/>
        </p:spPr>
        <p:txBody>
          <a:bodyPr wrap="square" rtlCol="0">
            <a:spAutoFit/>
          </a:bodyPr>
          <a:lstStyle/>
          <a:p>
            <a:r>
              <a:rPr lang="it-IT" smtClean="0">
                <a:solidFill>
                  <a:srgbClr val="FF0000"/>
                </a:solidFill>
              </a:rPr>
              <a:t>x (meters)</a:t>
            </a:r>
            <a:endParaRPr lang="it-IT">
              <a:solidFill>
                <a:srgbClr val="FF0000"/>
              </a:solidFill>
            </a:endParaRPr>
          </a:p>
        </p:txBody>
      </p:sp>
      <p:sp>
        <p:nvSpPr>
          <p:cNvPr id="13" name="CasellaDiTesto 12"/>
          <p:cNvSpPr txBox="1"/>
          <p:nvPr/>
        </p:nvSpPr>
        <p:spPr>
          <a:xfrm>
            <a:off x="1732005" y="4894983"/>
            <a:ext cx="1371600" cy="369332"/>
          </a:xfrm>
          <a:prstGeom prst="rect">
            <a:avLst/>
          </a:prstGeom>
          <a:noFill/>
        </p:spPr>
        <p:txBody>
          <a:bodyPr wrap="square" rtlCol="0">
            <a:spAutoFit/>
          </a:bodyPr>
          <a:lstStyle/>
          <a:p>
            <a:r>
              <a:rPr lang="it-IT" smtClean="0">
                <a:solidFill>
                  <a:srgbClr val="FF0000"/>
                </a:solidFill>
              </a:rPr>
              <a:t>Epoch</a:t>
            </a:r>
            <a:endParaRPr lang="it-IT">
              <a:solidFill>
                <a:srgbClr val="FF0000"/>
              </a:solidFill>
            </a:endParaRPr>
          </a:p>
        </p:txBody>
      </p:sp>
      <p:sp>
        <p:nvSpPr>
          <p:cNvPr id="14" name="CasellaDiTesto 13"/>
          <p:cNvSpPr txBox="1"/>
          <p:nvPr/>
        </p:nvSpPr>
        <p:spPr>
          <a:xfrm>
            <a:off x="11201400" y="4894983"/>
            <a:ext cx="1371600" cy="369332"/>
          </a:xfrm>
          <a:prstGeom prst="rect">
            <a:avLst/>
          </a:prstGeom>
          <a:noFill/>
        </p:spPr>
        <p:txBody>
          <a:bodyPr wrap="square" rtlCol="0">
            <a:spAutoFit/>
          </a:bodyPr>
          <a:lstStyle/>
          <a:p>
            <a:r>
              <a:rPr lang="it-IT" smtClean="0">
                <a:solidFill>
                  <a:srgbClr val="FF0000"/>
                </a:solidFill>
              </a:rPr>
              <a:t>Epoch</a:t>
            </a:r>
            <a:endParaRPr lang="it-IT">
              <a:solidFill>
                <a:srgbClr val="FF0000"/>
              </a:solidFill>
            </a:endParaRPr>
          </a:p>
        </p:txBody>
      </p:sp>
      <p:sp>
        <p:nvSpPr>
          <p:cNvPr id="15" name="CasellaDiTesto 14"/>
          <p:cNvSpPr txBox="1"/>
          <p:nvPr/>
        </p:nvSpPr>
        <p:spPr>
          <a:xfrm>
            <a:off x="7668740" y="4894983"/>
            <a:ext cx="2191951" cy="369332"/>
          </a:xfrm>
          <a:prstGeom prst="rect">
            <a:avLst/>
          </a:prstGeom>
          <a:noFill/>
        </p:spPr>
        <p:txBody>
          <a:bodyPr wrap="square" rtlCol="0">
            <a:spAutoFit/>
          </a:bodyPr>
          <a:lstStyle/>
          <a:p>
            <a:r>
              <a:rPr lang="it-IT" smtClean="0">
                <a:solidFill>
                  <a:srgbClr val="FF0000"/>
                </a:solidFill>
              </a:rPr>
              <a:t>Radius from center</a:t>
            </a:r>
            <a:endParaRPr lang="it-IT">
              <a:solidFill>
                <a:srgbClr val="FF0000"/>
              </a:solidFill>
            </a:endParaRPr>
          </a:p>
        </p:txBody>
      </p:sp>
      <p:pic>
        <p:nvPicPr>
          <p:cNvPr id="3" name="Immagine 2"/>
          <p:cNvPicPr>
            <a:picLocks noChangeAspect="1"/>
          </p:cNvPicPr>
          <p:nvPr/>
        </p:nvPicPr>
        <p:blipFill>
          <a:blip r:embed="rId3"/>
          <a:stretch>
            <a:fillRect/>
          </a:stretch>
        </p:blipFill>
        <p:spPr>
          <a:xfrm>
            <a:off x="8610600" y="425142"/>
            <a:ext cx="3158490" cy="1021864"/>
          </a:xfrm>
          <a:prstGeom prst="rect">
            <a:avLst/>
          </a:prstGeom>
        </p:spPr>
      </p:pic>
      <p:sp>
        <p:nvSpPr>
          <p:cNvPr id="7" name="CasellaDiTesto 6"/>
          <p:cNvSpPr txBox="1"/>
          <p:nvPr/>
        </p:nvSpPr>
        <p:spPr>
          <a:xfrm>
            <a:off x="163691" y="5482957"/>
            <a:ext cx="11464933" cy="646331"/>
          </a:xfrm>
          <a:prstGeom prst="rect">
            <a:avLst/>
          </a:prstGeom>
          <a:noFill/>
        </p:spPr>
        <p:txBody>
          <a:bodyPr wrap="none" rtlCol="0">
            <a:spAutoFit/>
          </a:bodyPr>
          <a:lstStyle/>
          <a:p>
            <a:r>
              <a:rPr lang="it-IT"/>
              <a:t>C</a:t>
            </a:r>
            <a:r>
              <a:rPr lang="it-IT" smtClean="0"/>
              <a:t>enter </a:t>
            </a:r>
            <a:r>
              <a:rPr lang="it-IT"/>
              <a:t>of generated showers is </a:t>
            </a:r>
            <a:r>
              <a:rPr lang="it-IT" smtClean="0"/>
              <a:t>shown in </a:t>
            </a:r>
            <a:r>
              <a:rPr lang="it-IT"/>
              <a:t>the second </a:t>
            </a:r>
            <a:r>
              <a:rPr lang="it-IT" smtClean="0"/>
              <a:t>diagram overlaid to detector positions, with a color scale indicating </a:t>
            </a:r>
          </a:p>
          <a:p>
            <a:r>
              <a:rPr lang="it-IT" smtClean="0"/>
              <a:t>the </a:t>
            </a:r>
            <a:r>
              <a:rPr lang="it-IT"/>
              <a:t>precision of </a:t>
            </a:r>
            <a:r>
              <a:rPr lang="it-IT" smtClean="0"/>
              <a:t>their reconstruction (blue – good, red – bad) </a:t>
            </a:r>
            <a:endParaRPr lang="it-IT"/>
          </a:p>
        </p:txBody>
      </p:sp>
      <p:sp>
        <p:nvSpPr>
          <p:cNvPr id="18" name="CasellaDiTesto 17"/>
          <p:cNvSpPr txBox="1"/>
          <p:nvPr/>
        </p:nvSpPr>
        <p:spPr>
          <a:xfrm rot="16200000">
            <a:off x="8937450" y="3693310"/>
            <a:ext cx="1782520" cy="369332"/>
          </a:xfrm>
          <a:prstGeom prst="rect">
            <a:avLst/>
          </a:prstGeom>
          <a:noFill/>
        </p:spPr>
        <p:txBody>
          <a:bodyPr wrap="square" rtlCol="0">
            <a:spAutoFit/>
          </a:bodyPr>
          <a:lstStyle/>
          <a:p>
            <a:r>
              <a:rPr lang="it-IT" smtClean="0">
                <a:solidFill>
                  <a:srgbClr val="FF0000"/>
                </a:solidFill>
              </a:rPr>
              <a:t>&lt;Variance on </a:t>
            </a:r>
            <a:r>
              <a:rPr lang="el-GR" smtClean="0">
                <a:solidFill>
                  <a:srgbClr val="FF0000"/>
                </a:solidFill>
              </a:rPr>
              <a:t>ω</a:t>
            </a:r>
            <a:r>
              <a:rPr lang="it-IT" smtClean="0">
                <a:solidFill>
                  <a:srgbClr val="FF0000"/>
                </a:solidFill>
              </a:rPr>
              <a:t>&gt;</a:t>
            </a:r>
            <a:endParaRPr lang="it-IT">
              <a:solidFill>
                <a:srgbClr val="FF0000"/>
              </a:solidFill>
            </a:endParaRPr>
          </a:p>
        </p:txBody>
      </p:sp>
      <p:sp>
        <p:nvSpPr>
          <p:cNvPr id="20" name="CasellaDiTesto 19"/>
          <p:cNvSpPr txBox="1"/>
          <p:nvPr/>
        </p:nvSpPr>
        <p:spPr>
          <a:xfrm>
            <a:off x="3629796" y="4886563"/>
            <a:ext cx="1351006" cy="369332"/>
          </a:xfrm>
          <a:prstGeom prst="rect">
            <a:avLst/>
          </a:prstGeom>
          <a:noFill/>
        </p:spPr>
        <p:txBody>
          <a:bodyPr wrap="square" rtlCol="0">
            <a:spAutoFit/>
          </a:bodyPr>
          <a:lstStyle/>
          <a:p>
            <a:r>
              <a:rPr lang="it-IT" smtClean="0">
                <a:solidFill>
                  <a:srgbClr val="FF0000"/>
                </a:solidFill>
              </a:rPr>
              <a:t>x (meters)</a:t>
            </a:r>
            <a:endParaRPr lang="it-IT">
              <a:solidFill>
                <a:srgbClr val="FF0000"/>
              </a:solidFill>
            </a:endParaRPr>
          </a:p>
        </p:txBody>
      </p:sp>
      <p:sp>
        <p:nvSpPr>
          <p:cNvPr id="21" name="CasellaDiTesto 20"/>
          <p:cNvSpPr txBox="1"/>
          <p:nvPr/>
        </p:nvSpPr>
        <p:spPr>
          <a:xfrm rot="16200000">
            <a:off x="2113865" y="3403626"/>
            <a:ext cx="1210675" cy="369332"/>
          </a:xfrm>
          <a:prstGeom prst="rect">
            <a:avLst/>
          </a:prstGeom>
          <a:noFill/>
        </p:spPr>
        <p:txBody>
          <a:bodyPr wrap="square" rtlCol="0">
            <a:spAutoFit/>
          </a:bodyPr>
          <a:lstStyle/>
          <a:p>
            <a:r>
              <a:rPr lang="it-IT" smtClean="0">
                <a:solidFill>
                  <a:srgbClr val="FF0000"/>
                </a:solidFill>
              </a:rPr>
              <a:t>y (meters)</a:t>
            </a:r>
            <a:endParaRPr lang="it-IT">
              <a:solidFill>
                <a:srgbClr val="FF0000"/>
              </a:solidFill>
            </a:endParaRPr>
          </a:p>
        </p:txBody>
      </p:sp>
      <p:sp>
        <p:nvSpPr>
          <p:cNvPr id="16" name="Rettangolo arrotondato 15"/>
          <p:cNvSpPr/>
          <p:nvPr/>
        </p:nvSpPr>
        <p:spPr>
          <a:xfrm>
            <a:off x="351693" y="2472585"/>
            <a:ext cx="1679331" cy="34820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3" name="Connettore 2 22"/>
          <p:cNvCxnSpPr>
            <a:stCxn id="16" idx="2"/>
          </p:cNvCxnSpPr>
          <p:nvPr/>
        </p:nvCxnSpPr>
        <p:spPr>
          <a:xfrm flipH="1">
            <a:off x="1191358" y="2820788"/>
            <a:ext cx="1" cy="313911"/>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25" name="Rettangolo arrotondato 24"/>
          <p:cNvSpPr/>
          <p:nvPr/>
        </p:nvSpPr>
        <p:spPr>
          <a:xfrm>
            <a:off x="2978574" y="2472585"/>
            <a:ext cx="4468432" cy="35380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c</a:t>
            </a:r>
            <a:endParaRPr lang="it-IT"/>
          </a:p>
        </p:txBody>
      </p:sp>
      <p:sp>
        <p:nvSpPr>
          <p:cNvPr id="27" name="Rettangolo arrotondato 26"/>
          <p:cNvSpPr/>
          <p:nvPr/>
        </p:nvSpPr>
        <p:spPr>
          <a:xfrm>
            <a:off x="8000999" y="2472585"/>
            <a:ext cx="3912577" cy="34820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3" name="Connettore 2 32"/>
          <p:cNvCxnSpPr>
            <a:stCxn id="25" idx="2"/>
          </p:cNvCxnSpPr>
          <p:nvPr/>
        </p:nvCxnSpPr>
        <p:spPr>
          <a:xfrm flipH="1">
            <a:off x="4841750" y="2826391"/>
            <a:ext cx="371040" cy="267603"/>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36" name="Connettore 2 35"/>
          <p:cNvCxnSpPr>
            <a:stCxn id="25" idx="2"/>
          </p:cNvCxnSpPr>
          <p:nvPr/>
        </p:nvCxnSpPr>
        <p:spPr>
          <a:xfrm>
            <a:off x="5212790" y="2826391"/>
            <a:ext cx="312743" cy="277281"/>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40" name="Connettore 2 39"/>
          <p:cNvCxnSpPr>
            <a:stCxn id="27" idx="2"/>
          </p:cNvCxnSpPr>
          <p:nvPr/>
        </p:nvCxnSpPr>
        <p:spPr>
          <a:xfrm>
            <a:off x="9957288" y="2820788"/>
            <a:ext cx="183480" cy="297291"/>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53" name="CasellaDiTesto 52"/>
          <p:cNvSpPr txBox="1"/>
          <p:nvPr/>
        </p:nvSpPr>
        <p:spPr>
          <a:xfrm rot="16200000">
            <a:off x="6602595" y="3714124"/>
            <a:ext cx="1800988" cy="369332"/>
          </a:xfrm>
          <a:prstGeom prst="rect">
            <a:avLst/>
          </a:prstGeom>
          <a:noFill/>
        </p:spPr>
        <p:txBody>
          <a:bodyPr wrap="square" rtlCol="0">
            <a:spAutoFit/>
          </a:bodyPr>
          <a:lstStyle/>
          <a:p>
            <a:r>
              <a:rPr lang="it-IT" smtClean="0">
                <a:solidFill>
                  <a:srgbClr val="FF0000"/>
                </a:solidFill>
              </a:rPr>
              <a:t>Number of tanks</a:t>
            </a:r>
            <a:endParaRPr lang="it-IT">
              <a:solidFill>
                <a:srgbClr val="FF0000"/>
              </a:solidFill>
            </a:endParaRPr>
          </a:p>
        </p:txBody>
      </p:sp>
      <p:sp>
        <p:nvSpPr>
          <p:cNvPr id="56" name="CasellaDiTesto 55"/>
          <p:cNvSpPr txBox="1"/>
          <p:nvPr/>
        </p:nvSpPr>
        <p:spPr>
          <a:xfrm>
            <a:off x="8635701" y="3165625"/>
            <a:ext cx="861133" cy="1077218"/>
          </a:xfrm>
          <a:prstGeom prst="rect">
            <a:avLst/>
          </a:prstGeom>
          <a:noFill/>
        </p:spPr>
        <p:txBody>
          <a:bodyPr wrap="none" rtlCol="0">
            <a:spAutoFit/>
          </a:bodyPr>
          <a:lstStyle/>
          <a:p>
            <a:r>
              <a:rPr lang="it-IT" sz="1600" smtClean="0">
                <a:solidFill>
                  <a:srgbClr val="FF0000"/>
                </a:solidFill>
              </a:rPr>
              <a:t>Starting</a:t>
            </a:r>
          </a:p>
          <a:p>
            <a:r>
              <a:rPr lang="it-IT" sz="1600" smtClean="0">
                <a:solidFill>
                  <a:srgbClr val="FF0000"/>
                </a:solidFill>
              </a:rPr>
              <a:t>layout</a:t>
            </a:r>
          </a:p>
          <a:p>
            <a:r>
              <a:rPr lang="it-IT" sz="1600" smtClean="0">
                <a:solidFill>
                  <a:srgbClr val="0070C0"/>
                </a:solidFill>
              </a:rPr>
              <a:t>Learned</a:t>
            </a:r>
          </a:p>
          <a:p>
            <a:r>
              <a:rPr lang="it-IT" sz="1600" smtClean="0">
                <a:solidFill>
                  <a:srgbClr val="0070C0"/>
                </a:solidFill>
              </a:rPr>
              <a:t>layout</a:t>
            </a:r>
            <a:endParaRPr lang="it-IT" sz="1600">
              <a:solidFill>
                <a:srgbClr val="0070C0"/>
              </a:solidFill>
            </a:endParaRPr>
          </a:p>
        </p:txBody>
      </p:sp>
      <p:sp>
        <p:nvSpPr>
          <p:cNvPr id="4" name="Segnaposto data 3"/>
          <p:cNvSpPr>
            <a:spLocks noGrp="1"/>
          </p:cNvSpPr>
          <p:nvPr>
            <p:ph type="dt" sz="half" idx="10"/>
          </p:nvPr>
        </p:nvSpPr>
        <p:spPr/>
        <p:txBody>
          <a:bodyPr/>
          <a:lstStyle/>
          <a:p>
            <a:r>
              <a:rPr lang="it-IT" smtClean="0"/>
              <a:t>4/27/2023</a:t>
            </a:r>
            <a:endParaRPr lang="en-US"/>
          </a:p>
        </p:txBody>
      </p:sp>
      <p:sp>
        <p:nvSpPr>
          <p:cNvPr id="10" name="Segnaposto piè di pagina 9"/>
          <p:cNvSpPr>
            <a:spLocks noGrp="1"/>
          </p:cNvSpPr>
          <p:nvPr>
            <p:ph type="ftr" sz="quarter" idx="11"/>
          </p:nvPr>
        </p:nvSpPr>
        <p:spPr/>
        <p:txBody>
          <a:bodyPr/>
          <a:lstStyle/>
          <a:p>
            <a:r>
              <a:rPr lang="en-US" smtClean="0"/>
              <a:t>T. Dorigo, Dealing with Nuisance Parameters in HEP Analysis</a:t>
            </a:r>
            <a:endParaRPr lang="en-US"/>
          </a:p>
        </p:txBody>
      </p:sp>
    </p:spTree>
    <p:extLst>
      <p:ext uri="{BB962C8B-B14F-4D97-AF65-F5344CB8AC3E}">
        <p14:creationId xmlns:p14="http://schemas.microsoft.com/office/powerpoint/2010/main" val="220488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ppt_x"/>
                                          </p:val>
                                        </p:tav>
                                        <p:tav tm="100000">
                                          <p:val>
                                            <p:strVal val="#ppt_x"/>
                                          </p:val>
                                        </p:tav>
                                      </p:tavLst>
                                    </p:anim>
                                    <p:anim calcmode="lin" valueType="num">
                                      <p:cBhvr additive="base">
                                        <p:cTn id="22" dur="500" fill="hold"/>
                                        <p:tgtEl>
                                          <p:spTgt spid="3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ppt_x"/>
                                          </p:val>
                                        </p:tav>
                                        <p:tav tm="100000">
                                          <p:val>
                                            <p:strVal val="#ppt_x"/>
                                          </p:val>
                                        </p:tav>
                                      </p:tavLst>
                                    </p:anim>
                                    <p:anim calcmode="lin" valueType="num">
                                      <p:cBhvr additive="base">
                                        <p:cTn id="3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t>A Better Solution!?</a:t>
            </a:r>
            <a:endParaRPr lang="it-IT" b="1"/>
          </a:p>
        </p:txBody>
      </p:sp>
      <p:sp>
        <p:nvSpPr>
          <p:cNvPr id="3" name="Segnaposto contenuto 2"/>
          <p:cNvSpPr>
            <a:spLocks noGrp="1"/>
          </p:cNvSpPr>
          <p:nvPr>
            <p:ph idx="1"/>
          </p:nvPr>
        </p:nvSpPr>
        <p:spPr/>
        <p:txBody>
          <a:bodyPr>
            <a:normAutofit fontScale="85000" lnSpcReduction="20000"/>
          </a:bodyPr>
          <a:lstStyle/>
          <a:p>
            <a:pPr marL="0" indent="0">
              <a:buNone/>
            </a:pPr>
            <a:r>
              <a:rPr lang="it-IT" smtClean="0"/>
              <a:t>After I showed the above few slides to Ann Lee, she thought for </a:t>
            </a:r>
            <a:r>
              <a:rPr lang="it-IT" smtClean="0">
                <a:solidFill>
                  <a:srgbClr val="0070C0"/>
                </a:solidFill>
              </a:rPr>
              <a:t>three seconds </a:t>
            </a:r>
            <a:r>
              <a:rPr lang="it-IT" smtClean="0"/>
              <a:t>and then bolted out that an alternative better, more elegant, and MUCH CPU-lighter) solution involves enforcing sparsity in an initially tightly packed array of M&gt;&gt;N detectors (where N is the target) with Lasso regression for feature selection. </a:t>
            </a:r>
          </a:p>
          <a:p>
            <a:pPr marL="0" indent="0">
              <a:buNone/>
            </a:pPr>
            <a:r>
              <a:rPr lang="it-IT" smtClean="0"/>
              <a:t>She definitely has a point!</a:t>
            </a:r>
          </a:p>
          <a:p>
            <a:pPr marL="0" indent="0">
              <a:buNone/>
            </a:pPr>
            <a:endParaRPr lang="it-IT" smtClean="0">
              <a:sym typeface="Wingdings" panose="05000000000000000000" pitchFamily="2" charset="2"/>
            </a:endParaRPr>
          </a:p>
          <a:p>
            <a:pPr marL="0" indent="0">
              <a:buNone/>
            </a:pPr>
            <a:r>
              <a:rPr lang="it-IT" smtClean="0">
                <a:sym typeface="Wingdings" panose="05000000000000000000" pitchFamily="2" charset="2"/>
              </a:rPr>
              <a:t>	 </a:t>
            </a:r>
            <a:r>
              <a:rPr lang="it-IT" smtClean="0">
                <a:solidFill>
                  <a:srgbClr val="FF0000"/>
                </a:solidFill>
                <a:sym typeface="Wingdings" panose="05000000000000000000" pitchFamily="2" charset="2"/>
              </a:rPr>
              <a:t>We will pursue that method for a better/faster solution</a:t>
            </a:r>
          </a:p>
          <a:p>
            <a:pPr marL="0" indent="0">
              <a:buNone/>
            </a:pPr>
            <a:endParaRPr lang="it-IT">
              <a:solidFill>
                <a:srgbClr val="FF0000"/>
              </a:solidFill>
            </a:endParaRPr>
          </a:p>
          <a:p>
            <a:pPr marL="0" indent="0">
              <a:buNone/>
            </a:pPr>
            <a:r>
              <a:rPr lang="it-IT" b="1" smtClean="0"/>
              <a:t>Corollary 1:</a:t>
            </a:r>
            <a:r>
              <a:rPr lang="it-IT" smtClean="0"/>
              <a:t> DL might not be the most viable solution for even complex problems like the one described...</a:t>
            </a:r>
          </a:p>
          <a:p>
            <a:pPr marL="0" indent="0">
              <a:buNone/>
            </a:pPr>
            <a:r>
              <a:rPr lang="it-IT" b="1" smtClean="0"/>
              <a:t>Corollary 2:</a:t>
            </a:r>
            <a:r>
              <a:rPr lang="it-IT" smtClean="0"/>
              <a:t> to me the above incident sounds like a </a:t>
            </a:r>
            <a:r>
              <a:rPr lang="it-IT" smtClean="0">
                <a:solidFill>
                  <a:srgbClr val="0070C0"/>
                </a:solidFill>
              </a:rPr>
              <a:t>great example of why we do need in-person workshops</a:t>
            </a:r>
            <a:r>
              <a:rPr lang="it-IT" smtClean="0"/>
              <a:t>...  </a:t>
            </a:r>
            <a:endParaRPr lang="it-IT"/>
          </a:p>
        </p:txBody>
      </p:sp>
      <p:sp>
        <p:nvSpPr>
          <p:cNvPr id="4" name="Segnaposto data 3"/>
          <p:cNvSpPr>
            <a:spLocks noGrp="1"/>
          </p:cNvSpPr>
          <p:nvPr>
            <p:ph type="dt" sz="half" idx="10"/>
          </p:nvPr>
        </p:nvSpPr>
        <p:spPr/>
        <p:txBody>
          <a:bodyPr/>
          <a:lstStyle/>
          <a:p>
            <a:r>
              <a:rPr lang="it-IT" smtClean="0"/>
              <a:t>4/27/2023</a:t>
            </a:r>
            <a:endParaRPr lang="en-US"/>
          </a:p>
        </p:txBody>
      </p:sp>
      <p:sp>
        <p:nvSpPr>
          <p:cNvPr id="5" name="Segnaposto piè di pagina 4"/>
          <p:cNvSpPr>
            <a:spLocks noGrp="1"/>
          </p:cNvSpPr>
          <p:nvPr>
            <p:ph type="ftr" sz="quarter" idx="11"/>
          </p:nvPr>
        </p:nvSpPr>
        <p:spPr/>
        <p:txBody>
          <a:bodyPr/>
          <a:lstStyle/>
          <a:p>
            <a:r>
              <a:rPr lang="en-US" smtClean="0"/>
              <a:t>T. Dorigo, Dealing with Nuisance Parameters in HEP Analysis</a:t>
            </a:r>
            <a:endParaRPr lang="en-US"/>
          </a:p>
        </p:txBody>
      </p:sp>
      <p:sp>
        <p:nvSpPr>
          <p:cNvPr id="6" name="Segnaposto numero diapositiva 5"/>
          <p:cNvSpPr>
            <a:spLocks noGrp="1"/>
          </p:cNvSpPr>
          <p:nvPr>
            <p:ph type="sldNum" sz="quarter" idx="12"/>
          </p:nvPr>
        </p:nvSpPr>
        <p:spPr/>
        <p:txBody>
          <a:bodyPr/>
          <a:lstStyle/>
          <a:p>
            <a:fld id="{9792DB7C-41C6-413A-81DD-F073C27E12A1}" type="slidenum">
              <a:rPr lang="en-US" smtClean="0"/>
              <a:t>41</a:t>
            </a:fld>
            <a:endParaRPr lang="en-US"/>
          </a:p>
        </p:txBody>
      </p:sp>
    </p:spTree>
    <p:extLst>
      <p:ext uri="{BB962C8B-B14F-4D97-AF65-F5344CB8AC3E}">
        <p14:creationId xmlns:p14="http://schemas.microsoft.com/office/powerpoint/2010/main" val="14889183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latin typeface="+mn-lt"/>
              </a:rPr>
              <a:t>4</a:t>
            </a:r>
            <a:r>
              <a:rPr lang="en-US" b="1" smtClean="0">
                <a:solidFill>
                  <a:srgbClr val="C00000"/>
                </a:solidFill>
                <a:latin typeface="+mn-lt"/>
              </a:rPr>
              <a:t>. </a:t>
            </a:r>
            <a:r>
              <a:rPr lang="en-US" b="1" dirty="0" smtClean="0">
                <a:solidFill>
                  <a:srgbClr val="C00000"/>
                </a:solidFill>
                <a:latin typeface="+mn-lt"/>
              </a:rPr>
              <a:t>Summary</a:t>
            </a:r>
            <a:endParaRPr lang="en-US" b="1" dirty="0">
              <a:solidFill>
                <a:srgbClr val="C00000"/>
              </a:solidFill>
              <a:latin typeface="+mn-lt"/>
            </a:endParaRPr>
          </a:p>
        </p:txBody>
      </p:sp>
      <p:sp>
        <p:nvSpPr>
          <p:cNvPr id="3" name="Content Placeholder 2"/>
          <p:cNvSpPr>
            <a:spLocks noGrp="1"/>
          </p:cNvSpPr>
          <p:nvPr>
            <p:ph idx="1"/>
          </p:nvPr>
        </p:nvSpPr>
        <p:spPr/>
        <p:txBody>
          <a:bodyPr>
            <a:normAutofit fontScale="85000" lnSpcReduction="20000"/>
          </a:bodyPr>
          <a:lstStyle/>
          <a:p>
            <a:r>
              <a:rPr lang="en-US" dirty="0" smtClean="0"/>
              <a:t>A wide arsenal </a:t>
            </a:r>
            <a:r>
              <a:rPr lang="en-US" smtClean="0"/>
              <a:t>of </a:t>
            </a:r>
            <a:r>
              <a:rPr lang="en-US" smtClean="0"/>
              <a:t>ML/DL techniques </a:t>
            </a:r>
            <a:r>
              <a:rPr lang="en-US" dirty="0" smtClean="0"/>
              <a:t>that try to remove the impact of systematic uncertainties in supervised classification for HEP problems has been developed in </a:t>
            </a:r>
            <a:r>
              <a:rPr lang="en-US" smtClean="0"/>
              <a:t>recent </a:t>
            </a:r>
            <a:r>
              <a:rPr lang="en-US" smtClean="0"/>
              <a:t>years</a:t>
            </a:r>
          </a:p>
          <a:p>
            <a:pPr lvl="1"/>
            <a:r>
              <a:rPr lang="en-US" smtClean="0"/>
              <a:t>The </a:t>
            </a:r>
            <a:r>
              <a:rPr lang="en-US" dirty="0" smtClean="0"/>
              <a:t>focus in many cases is achieving a decorrelation of </a:t>
            </a:r>
            <a:r>
              <a:rPr lang="en-US" smtClean="0"/>
              <a:t>salient </a:t>
            </a:r>
            <a:r>
              <a:rPr lang="en-US" smtClean="0"/>
              <a:t>features, to </a:t>
            </a:r>
            <a:r>
              <a:rPr lang="en-US" dirty="0" smtClean="0"/>
              <a:t>maximize discovery significance</a:t>
            </a:r>
          </a:p>
          <a:p>
            <a:pPr lvl="1"/>
            <a:r>
              <a:rPr lang="en-US" dirty="0" smtClean="0"/>
              <a:t>Here, several methods successfully achieve the desired goal, with minor </a:t>
            </a:r>
            <a:r>
              <a:rPr lang="en-US" smtClean="0"/>
              <a:t>performance </a:t>
            </a:r>
            <a:r>
              <a:rPr lang="en-US" smtClean="0"/>
              <a:t>loss</a:t>
            </a:r>
          </a:p>
          <a:p>
            <a:pPr lvl="1"/>
            <a:r>
              <a:rPr lang="en-US"/>
              <a:t>Today we could not go over it, too much stuff! But I left ample references </a:t>
            </a:r>
            <a:r>
              <a:rPr lang="en-US"/>
              <a:t>below</a:t>
            </a:r>
            <a:r>
              <a:rPr lang="en-US" smtClean="0"/>
              <a:t>.</a:t>
            </a:r>
            <a:endParaRPr lang="en-US" dirty="0" smtClean="0"/>
          </a:p>
          <a:p>
            <a:r>
              <a:rPr lang="en-US" dirty="0" smtClean="0"/>
              <a:t>The real issue is however </a:t>
            </a:r>
            <a:r>
              <a:rPr lang="en-US" dirty="0" smtClean="0">
                <a:solidFill>
                  <a:srgbClr val="FF0000"/>
                </a:solidFill>
              </a:rPr>
              <a:t>how to minimize the effect of systematic uncertainties whatever their origin</a:t>
            </a:r>
            <a:r>
              <a:rPr lang="en-US" dirty="0" smtClean="0"/>
              <a:t>, with tools of more </a:t>
            </a:r>
            <a:r>
              <a:rPr lang="en-US" smtClean="0"/>
              <a:t>general </a:t>
            </a:r>
            <a:r>
              <a:rPr lang="en-US" smtClean="0"/>
              <a:t>applicability</a:t>
            </a:r>
          </a:p>
          <a:p>
            <a:pPr lvl="1"/>
            <a:r>
              <a:rPr lang="en-US" smtClean="0"/>
              <a:t>Important </a:t>
            </a:r>
            <a:r>
              <a:rPr lang="en-US"/>
              <a:t>steps have been made but the topic is still an active area of research </a:t>
            </a:r>
            <a:r>
              <a:rPr lang="en-US"/>
              <a:t>in </a:t>
            </a:r>
            <a:r>
              <a:rPr lang="en-US" smtClean="0"/>
              <a:t>ML</a:t>
            </a:r>
            <a:endParaRPr lang="en-US" smtClean="0"/>
          </a:p>
          <a:p>
            <a:r>
              <a:rPr lang="en-US" smtClean="0"/>
              <a:t>DL solutions to this problem also become drivers of upping the ante –we must grow greedier and consider the bigger picture of co-design</a:t>
            </a:r>
          </a:p>
          <a:p>
            <a:pPr lvl="1"/>
            <a:r>
              <a:rPr lang="en-US" smtClean="0"/>
              <a:t>solutions for reduction of systematics should be our top priority</a:t>
            </a:r>
          </a:p>
          <a:p>
            <a:pPr lvl="1"/>
            <a:r>
              <a:rPr lang="en-US" smtClean="0"/>
              <a:t>this is only possible by including pattern recognition, inference extraction in the model </a:t>
            </a:r>
            <a:endParaRPr lang="en-US"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42</a:t>
            </a:fld>
            <a:endParaRPr lang="en-US"/>
          </a:p>
        </p:txBody>
      </p:sp>
    </p:spTree>
    <p:extLst>
      <p:ext uri="{BB962C8B-B14F-4D97-AF65-F5344CB8AC3E}">
        <p14:creationId xmlns:p14="http://schemas.microsoft.com/office/powerpoint/2010/main" val="183971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 calcmode="lin" valueType="num">
                                      <p:cBhvr additive="base">
                                        <p:cTn id="1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 calcmode="lin" valueType="num">
                                      <p:cBhvr additive="base">
                                        <p:cTn id="2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1325563"/>
          </a:xfrm>
        </p:spPr>
        <p:txBody>
          <a:bodyPr/>
          <a:lstStyle/>
          <a:p>
            <a:r>
              <a:rPr lang="it-IT" b="1" smtClean="0">
                <a:solidFill>
                  <a:srgbClr val="C00000"/>
                </a:solidFill>
                <a:latin typeface="+mn-lt"/>
              </a:rPr>
              <a:t>Third MODE Workshop – Princeton Jul 24-26</a:t>
            </a:r>
            <a:endParaRPr lang="it-IT" b="1">
              <a:solidFill>
                <a:srgbClr val="C00000"/>
              </a:solidFill>
              <a:latin typeface="+mn-lt"/>
            </a:endParaRPr>
          </a:p>
        </p:txBody>
      </p:sp>
      <p:sp>
        <p:nvSpPr>
          <p:cNvPr id="4" name="Segnaposto data 3"/>
          <p:cNvSpPr>
            <a:spLocks noGrp="1"/>
          </p:cNvSpPr>
          <p:nvPr>
            <p:ph type="dt" sz="half" idx="10"/>
          </p:nvPr>
        </p:nvSpPr>
        <p:spPr/>
        <p:txBody>
          <a:bodyPr/>
          <a:lstStyle/>
          <a:p>
            <a:r>
              <a:rPr lang="it-IT" smtClean="0"/>
              <a:t>4/27/2023</a:t>
            </a:r>
            <a:endParaRPr lang="en-US"/>
          </a:p>
        </p:txBody>
      </p:sp>
      <p:sp>
        <p:nvSpPr>
          <p:cNvPr id="5" name="Segnaposto piè di pagina 4"/>
          <p:cNvSpPr>
            <a:spLocks noGrp="1"/>
          </p:cNvSpPr>
          <p:nvPr>
            <p:ph type="ftr" sz="quarter" idx="11"/>
          </p:nvPr>
        </p:nvSpPr>
        <p:spPr/>
        <p:txBody>
          <a:bodyPr/>
          <a:lstStyle/>
          <a:p>
            <a:r>
              <a:rPr lang="en-US" smtClean="0"/>
              <a:t>T. Dorigo, Dealing with Nuisance Parameters in HEP Analysis</a:t>
            </a:r>
            <a:endParaRPr lang="en-US"/>
          </a:p>
        </p:txBody>
      </p:sp>
      <p:sp>
        <p:nvSpPr>
          <p:cNvPr id="6" name="Segnaposto numero diapositiva 5"/>
          <p:cNvSpPr>
            <a:spLocks noGrp="1"/>
          </p:cNvSpPr>
          <p:nvPr>
            <p:ph type="sldNum" sz="quarter" idx="12"/>
          </p:nvPr>
        </p:nvSpPr>
        <p:spPr/>
        <p:txBody>
          <a:bodyPr/>
          <a:lstStyle/>
          <a:p>
            <a:fld id="{9792DB7C-41C6-413A-81DD-F073C27E12A1}" type="slidenum">
              <a:rPr lang="en-US" smtClean="0"/>
              <a:t>43</a:t>
            </a:fld>
            <a:endParaRPr lang="en-US"/>
          </a:p>
        </p:txBody>
      </p:sp>
      <p:sp>
        <p:nvSpPr>
          <p:cNvPr id="7" name="Rettangolo 6"/>
          <p:cNvSpPr/>
          <p:nvPr/>
        </p:nvSpPr>
        <p:spPr>
          <a:xfrm>
            <a:off x="3570631" y="932160"/>
            <a:ext cx="5039969" cy="461665"/>
          </a:xfrm>
          <a:prstGeom prst="rect">
            <a:avLst/>
          </a:prstGeom>
        </p:spPr>
        <p:txBody>
          <a:bodyPr wrap="none">
            <a:spAutoFit/>
          </a:bodyPr>
          <a:lstStyle/>
          <a:p>
            <a:r>
              <a:rPr lang="it-IT" sz="2400">
                <a:hlinkClick r:id="rId2"/>
              </a:rPr>
              <a:t>https://indico.cern.ch/event/1242538/</a:t>
            </a:r>
            <a:endParaRPr lang="it-IT" sz="2400"/>
          </a:p>
        </p:txBody>
      </p:sp>
      <p:pic>
        <p:nvPicPr>
          <p:cNvPr id="8" name="Immagine 7"/>
          <p:cNvPicPr>
            <a:picLocks noChangeAspect="1"/>
          </p:cNvPicPr>
          <p:nvPr/>
        </p:nvPicPr>
        <p:blipFill>
          <a:blip r:embed="rId3"/>
          <a:stretch>
            <a:fillRect/>
          </a:stretch>
        </p:blipFill>
        <p:spPr>
          <a:xfrm>
            <a:off x="4303307" y="1631951"/>
            <a:ext cx="7700186" cy="5226049"/>
          </a:xfrm>
          <a:prstGeom prst="rect">
            <a:avLst/>
          </a:prstGeom>
        </p:spPr>
      </p:pic>
      <p:sp>
        <p:nvSpPr>
          <p:cNvPr id="9" name="CasellaDiTesto 8"/>
          <p:cNvSpPr txBox="1"/>
          <p:nvPr/>
        </p:nvSpPr>
        <p:spPr>
          <a:xfrm>
            <a:off x="362499" y="2334109"/>
            <a:ext cx="3694601" cy="2585323"/>
          </a:xfrm>
          <a:prstGeom prst="rect">
            <a:avLst/>
          </a:prstGeom>
          <a:noFill/>
        </p:spPr>
        <p:txBody>
          <a:bodyPr wrap="none" rtlCol="0">
            <a:spAutoFit/>
          </a:bodyPr>
          <a:lstStyle/>
          <a:p>
            <a:r>
              <a:rPr lang="it-IT" b="1" smtClean="0"/>
              <a:t>Please consider joining us in</a:t>
            </a:r>
          </a:p>
          <a:p>
            <a:r>
              <a:rPr lang="it-IT" b="1" smtClean="0"/>
              <a:t>Princeton July 24-26</a:t>
            </a:r>
            <a:r>
              <a:rPr lang="it-IT" smtClean="0"/>
              <a:t> – we will</a:t>
            </a:r>
          </a:p>
          <a:p>
            <a:r>
              <a:rPr lang="it-IT" smtClean="0"/>
              <a:t>have sessions on:</a:t>
            </a:r>
          </a:p>
          <a:p>
            <a:endParaRPr lang="it-IT" smtClean="0"/>
          </a:p>
          <a:p>
            <a:pPr marL="285750" indent="-285750">
              <a:buFontTx/>
              <a:buChar char="-"/>
            </a:pPr>
            <a:r>
              <a:rPr lang="it-IT" smtClean="0"/>
              <a:t>computer science developments</a:t>
            </a:r>
          </a:p>
          <a:p>
            <a:pPr marL="285750" indent="-285750">
              <a:buFontTx/>
              <a:buChar char="-"/>
            </a:pPr>
            <a:r>
              <a:rPr lang="it-IT" smtClean="0"/>
              <a:t>optimization in HEP</a:t>
            </a:r>
          </a:p>
          <a:p>
            <a:pPr marL="285750" indent="-285750">
              <a:buFontTx/>
              <a:buChar char="-"/>
            </a:pPr>
            <a:r>
              <a:rPr lang="it-IT" smtClean="0"/>
              <a:t>optimization in astro-HEP</a:t>
            </a:r>
          </a:p>
          <a:p>
            <a:pPr marL="285750" indent="-285750">
              <a:buFontTx/>
              <a:buChar char="-"/>
            </a:pPr>
            <a:r>
              <a:rPr lang="it-IT" smtClean="0"/>
              <a:t>optimization in nuclear/neutrino</a:t>
            </a:r>
          </a:p>
          <a:p>
            <a:pPr marL="285750" indent="-285750">
              <a:buFontTx/>
              <a:buChar char="-"/>
            </a:pPr>
            <a:r>
              <a:rPr lang="it-IT" smtClean="0"/>
              <a:t>optimization of muon tomography</a:t>
            </a:r>
          </a:p>
        </p:txBody>
      </p:sp>
    </p:spTree>
    <p:extLst>
      <p:ext uri="{BB962C8B-B14F-4D97-AF65-F5344CB8AC3E}">
        <p14:creationId xmlns:p14="http://schemas.microsoft.com/office/powerpoint/2010/main" val="8914775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dirty="0" err="1" smtClean="0"/>
              <a:t>References</a:t>
            </a:r>
            <a:endParaRPr lang="en-US" b="1" dirty="0"/>
          </a:p>
        </p:txBody>
      </p:sp>
      <p:sp>
        <p:nvSpPr>
          <p:cNvPr id="3" name="Content Placeholder 2"/>
          <p:cNvSpPr>
            <a:spLocks noGrp="1"/>
          </p:cNvSpPr>
          <p:nvPr>
            <p:ph idx="1"/>
          </p:nvPr>
        </p:nvSpPr>
        <p:spPr>
          <a:xfrm>
            <a:off x="838200" y="1682750"/>
            <a:ext cx="10515600" cy="4351338"/>
          </a:xfrm>
        </p:spPr>
        <p:txBody>
          <a:bodyPr>
            <a:normAutofit fontScale="55000" lnSpcReduction="20000"/>
          </a:bodyPr>
          <a:lstStyle/>
          <a:p>
            <a:pPr marL="0" indent="0">
              <a:buNone/>
            </a:pPr>
            <a:r>
              <a:rPr lang="en-US" dirty="0"/>
              <a:t>[1] P. De Castro </a:t>
            </a:r>
            <a:r>
              <a:rPr lang="en-US" dirty="0" err="1"/>
              <a:t>Manzano</a:t>
            </a:r>
            <a:r>
              <a:rPr lang="en-US" dirty="0"/>
              <a:t>. Statistical Learning and Inference at Particle </a:t>
            </a:r>
            <a:r>
              <a:rPr lang="en-US" dirty="0" smtClean="0"/>
              <a:t>Collider </a:t>
            </a:r>
            <a:r>
              <a:rPr lang="en-US" dirty="0"/>
              <a:t>Experiments. PhD thesis (2019). URL </a:t>
            </a:r>
            <a:r>
              <a:rPr lang="en-US" dirty="0">
                <a:hlinkClick r:id="rId2"/>
              </a:rPr>
              <a:t>https://</a:t>
            </a:r>
            <a:r>
              <a:rPr lang="en-US" dirty="0" smtClean="0">
                <a:hlinkClick r:id="rId2"/>
              </a:rPr>
              <a:t>cds.cern.ch/record/2701341</a:t>
            </a:r>
            <a:r>
              <a:rPr lang="en-US" dirty="0"/>
              <a:t>.</a:t>
            </a:r>
          </a:p>
          <a:p>
            <a:pPr marL="0" indent="0">
              <a:buNone/>
            </a:pPr>
            <a:r>
              <a:rPr lang="en-US" dirty="0"/>
              <a:t>[2] K. Cranmer, G. Lewis, L. Moneta, A. Shibata, and W. </a:t>
            </a:r>
            <a:r>
              <a:rPr lang="en-US" dirty="0" err="1"/>
              <a:t>Verkerke</a:t>
            </a:r>
            <a:r>
              <a:rPr lang="en-US" dirty="0"/>
              <a:t>, </a:t>
            </a:r>
            <a:r>
              <a:rPr lang="en-US" dirty="0" err="1" smtClean="0">
                <a:hlinkClick r:id="rId3"/>
              </a:rPr>
              <a:t>HistFactory</a:t>
            </a:r>
            <a:r>
              <a:rPr lang="en-US" dirty="0" smtClean="0">
                <a:hlinkClick r:id="rId3"/>
              </a:rPr>
              <a:t>: A </a:t>
            </a:r>
            <a:r>
              <a:rPr lang="en-US" dirty="0">
                <a:hlinkClick r:id="rId3"/>
              </a:rPr>
              <a:t>tool for creating statistical models for use with </a:t>
            </a:r>
            <a:r>
              <a:rPr lang="en-US" dirty="0" err="1">
                <a:hlinkClick r:id="rId3"/>
              </a:rPr>
              <a:t>RooFit</a:t>
            </a:r>
            <a:r>
              <a:rPr lang="en-US" dirty="0">
                <a:hlinkClick r:id="rId3"/>
              </a:rPr>
              <a:t> and </a:t>
            </a:r>
            <a:r>
              <a:rPr lang="en-US" dirty="0" err="1" smtClean="0">
                <a:hlinkClick r:id="rId3"/>
              </a:rPr>
              <a:t>RooStats</a:t>
            </a:r>
            <a:r>
              <a:rPr lang="en-US" dirty="0" smtClean="0">
                <a:hlinkClick r:id="rId3"/>
              </a:rPr>
              <a:t> </a:t>
            </a:r>
            <a:r>
              <a:rPr lang="en-US" dirty="0" smtClean="0"/>
              <a:t>(June </a:t>
            </a:r>
            <a:r>
              <a:rPr lang="en-US" dirty="0"/>
              <a:t>2012).</a:t>
            </a:r>
          </a:p>
          <a:p>
            <a:pPr marL="0" indent="0">
              <a:buNone/>
            </a:pPr>
            <a:r>
              <a:rPr lang="en-US" dirty="0"/>
              <a:t>[3] K. Cranmer. Practical Statistics for the LHC. In 2011 European School </a:t>
            </a:r>
            <a:r>
              <a:rPr lang="en-US" dirty="0" smtClean="0"/>
              <a:t>of High-Energy </a:t>
            </a:r>
            <a:r>
              <a:rPr lang="en-US" dirty="0"/>
              <a:t>Physics, pp. 267{308 (2014). </a:t>
            </a:r>
            <a:r>
              <a:rPr lang="en-US" dirty="0" err="1"/>
              <a:t>doi</a:t>
            </a:r>
            <a:r>
              <a:rPr lang="en-US" dirty="0"/>
              <a:t>: </a:t>
            </a:r>
            <a:r>
              <a:rPr lang="en-US" dirty="0" smtClean="0">
                <a:hlinkClick r:id="rId4"/>
              </a:rPr>
              <a:t>10.5170/CERN-2014-003.267</a:t>
            </a:r>
            <a:r>
              <a:rPr lang="en-US" dirty="0"/>
              <a:t>.</a:t>
            </a:r>
          </a:p>
          <a:p>
            <a:pPr marL="0" indent="0">
              <a:buNone/>
            </a:pPr>
            <a:r>
              <a:rPr lang="en-US" dirty="0"/>
              <a:t>[4] L. </a:t>
            </a:r>
            <a:r>
              <a:rPr lang="en-US" dirty="0" err="1"/>
              <a:t>Lista</a:t>
            </a:r>
            <a:r>
              <a:rPr lang="en-US" dirty="0"/>
              <a:t>. Practical Statistics for Particle Physicists. In 2016 </a:t>
            </a:r>
            <a:r>
              <a:rPr lang="en-US" dirty="0" smtClean="0"/>
              <a:t>European School </a:t>
            </a:r>
            <a:r>
              <a:rPr lang="en-US" dirty="0"/>
              <a:t>of High-Energy Physics, pp. 213{258 (2017). </a:t>
            </a:r>
            <a:r>
              <a:rPr lang="en-US" dirty="0" err="1"/>
              <a:t>doi</a:t>
            </a:r>
            <a:r>
              <a:rPr lang="en-US" dirty="0"/>
              <a:t>: </a:t>
            </a:r>
            <a:r>
              <a:rPr lang="en-US" dirty="0" smtClean="0">
                <a:hlinkClick r:id="rId5"/>
              </a:rPr>
              <a:t>10.23730/CYRSP-2017-005.213</a:t>
            </a:r>
            <a:r>
              <a:rPr lang="en-US" dirty="0"/>
              <a:t>.</a:t>
            </a:r>
          </a:p>
          <a:p>
            <a:pPr marL="0" indent="0">
              <a:buNone/>
            </a:pPr>
            <a:r>
              <a:rPr lang="en-US" dirty="0"/>
              <a:t>[5] W. M. </a:t>
            </a:r>
            <a:r>
              <a:rPr lang="en-US" dirty="0" err="1"/>
              <a:t>Pateeld</a:t>
            </a:r>
            <a:r>
              <a:rPr lang="en-US" dirty="0"/>
              <a:t>, On the maximized likelihood function, </a:t>
            </a:r>
            <a:r>
              <a:rPr lang="en-US" dirty="0" err="1"/>
              <a:t>Sankhya</a:t>
            </a:r>
            <a:r>
              <a:rPr lang="en-US" dirty="0"/>
              <a:t>: The </a:t>
            </a:r>
            <a:r>
              <a:rPr lang="en-US" dirty="0" smtClean="0"/>
              <a:t>Indian </a:t>
            </a:r>
            <a:r>
              <a:rPr lang="en-US" dirty="0"/>
              <a:t>Journal of Statistics, Series B (1960-2002). 39(1), 92{96 (1977). </a:t>
            </a:r>
            <a:r>
              <a:rPr lang="en-US" dirty="0" smtClean="0"/>
              <a:t>URL </a:t>
            </a:r>
            <a:r>
              <a:rPr lang="en-US" dirty="0" smtClean="0">
                <a:hlinkClick r:id="rId6"/>
              </a:rPr>
              <a:t>http</a:t>
            </a:r>
            <a:r>
              <a:rPr lang="en-US" dirty="0">
                <a:hlinkClick r:id="rId6"/>
              </a:rPr>
              <a:t>://www.jstor.org/stable/25052054</a:t>
            </a:r>
            <a:r>
              <a:rPr lang="en-US" dirty="0"/>
              <a:t>.</a:t>
            </a:r>
          </a:p>
          <a:p>
            <a:pPr marL="0" indent="0">
              <a:buNone/>
            </a:pPr>
            <a:r>
              <a:rPr lang="en-US" dirty="0"/>
              <a:t>[6] D. R. Cox and O. E. </a:t>
            </a:r>
            <a:r>
              <a:rPr lang="en-US" dirty="0" err="1"/>
              <a:t>Barndor</a:t>
            </a:r>
            <a:r>
              <a:rPr lang="en-US" dirty="0"/>
              <a:t>-Nielsen, Inference and </a:t>
            </a:r>
            <a:r>
              <a:rPr lang="en-US" dirty="0" err="1" smtClean="0"/>
              <a:t>Asymptotics</a:t>
            </a:r>
            <a:r>
              <a:rPr lang="en-US" dirty="0" smtClean="0"/>
              <a:t>. CRC </a:t>
            </a:r>
            <a:r>
              <a:rPr lang="en-US" dirty="0"/>
              <a:t>Press (Mar., 1994). URL </a:t>
            </a:r>
            <a:r>
              <a:rPr lang="en-US" dirty="0">
                <a:hlinkClick r:id="rId7"/>
              </a:rPr>
              <a:t>https://</a:t>
            </a:r>
            <a:r>
              <a:rPr lang="en-US" dirty="0" smtClean="0">
                <a:hlinkClick r:id="rId7"/>
              </a:rPr>
              <a:t>play.google.com/store/books/details?id=KxYeBQAAQBAJ</a:t>
            </a:r>
            <a:r>
              <a:rPr lang="en-US" dirty="0"/>
              <a:t>.</a:t>
            </a:r>
          </a:p>
          <a:p>
            <a:pPr marL="0" indent="0">
              <a:buNone/>
            </a:pPr>
            <a:r>
              <a:rPr lang="en-US" dirty="0"/>
              <a:t>[7] F. James and M. </a:t>
            </a:r>
            <a:r>
              <a:rPr lang="en-US" dirty="0" err="1"/>
              <a:t>Roos</a:t>
            </a:r>
            <a:r>
              <a:rPr lang="en-US" dirty="0"/>
              <a:t>, Minuit - a system for function minimization and </a:t>
            </a:r>
            <a:r>
              <a:rPr lang="en-US" dirty="0" smtClean="0"/>
              <a:t>analysis of </a:t>
            </a:r>
            <a:r>
              <a:rPr lang="en-US" dirty="0"/>
              <a:t>the parameter errors and correlations, </a:t>
            </a:r>
            <a:r>
              <a:rPr lang="en-US" dirty="0" err="1"/>
              <a:t>Comput</a:t>
            </a:r>
            <a:r>
              <a:rPr lang="en-US" dirty="0"/>
              <a:t>. Phys. </a:t>
            </a:r>
            <a:r>
              <a:rPr lang="en-US" dirty="0" err="1"/>
              <a:t>Commun</a:t>
            </a:r>
            <a:r>
              <a:rPr lang="en-US" dirty="0"/>
              <a:t>. </a:t>
            </a:r>
            <a:r>
              <a:rPr lang="en-US" dirty="0" smtClean="0"/>
              <a:t>10 (6</a:t>
            </a:r>
            <a:r>
              <a:rPr lang="en-US" dirty="0"/>
              <a:t>), 343{367 (Dec., 1975). URL </a:t>
            </a:r>
            <a:r>
              <a:rPr lang="en-US" dirty="0">
                <a:hlinkClick r:id="rId8"/>
              </a:rPr>
              <a:t>http://</a:t>
            </a:r>
            <a:r>
              <a:rPr lang="en-US" dirty="0" smtClean="0">
                <a:hlinkClick r:id="rId8"/>
              </a:rPr>
              <a:t>www.sciencedirect.com/science/article/pii/0010465575900399</a:t>
            </a:r>
            <a:r>
              <a:rPr lang="en-US" dirty="0"/>
              <a:t>.</a:t>
            </a:r>
          </a:p>
          <a:p>
            <a:pPr marL="0" indent="0">
              <a:buNone/>
            </a:pPr>
            <a:r>
              <a:rPr lang="en-US" dirty="0"/>
              <a:t>[8] G. Cowan, K. Cranmer, E. Gross, and O. </a:t>
            </a:r>
            <a:r>
              <a:rPr lang="en-US" dirty="0" err="1"/>
              <a:t>Vitells</a:t>
            </a:r>
            <a:r>
              <a:rPr lang="en-US" dirty="0"/>
              <a:t>, Asymptotic formulae </a:t>
            </a:r>
            <a:r>
              <a:rPr lang="en-US" dirty="0" smtClean="0"/>
              <a:t>for likelihood-based </a:t>
            </a:r>
            <a:r>
              <a:rPr lang="en-US" dirty="0"/>
              <a:t>tests of new physics, Eur. Phys. J. C. 71, 1554 (2011). </a:t>
            </a:r>
            <a:r>
              <a:rPr lang="en-US" dirty="0" err="1" smtClean="0"/>
              <a:t>doi</a:t>
            </a:r>
            <a:r>
              <a:rPr lang="en-US" dirty="0" smtClean="0"/>
              <a:t>: </a:t>
            </a:r>
            <a:r>
              <a:rPr lang="en-US" dirty="0" smtClean="0">
                <a:hlinkClick r:id="rId9"/>
              </a:rPr>
              <a:t>10.1140/</a:t>
            </a:r>
            <a:r>
              <a:rPr lang="en-US" dirty="0" err="1" smtClean="0">
                <a:hlinkClick r:id="rId9"/>
              </a:rPr>
              <a:t>epjc</a:t>
            </a:r>
            <a:r>
              <a:rPr lang="en-US" dirty="0" smtClean="0">
                <a:hlinkClick r:id="rId9"/>
              </a:rPr>
              <a:t>/s10052-011-1554-0</a:t>
            </a:r>
            <a:r>
              <a:rPr lang="en-US" dirty="0"/>
              <a:t>. [Erratum: Eur</a:t>
            </a:r>
            <a:r>
              <a:rPr lang="en-US" dirty="0" smtClean="0"/>
              <a:t>. Phys. J. C73</a:t>
            </a:r>
            <a:r>
              <a:rPr lang="en-US" dirty="0"/>
              <a:t>, 2501 (2013)].</a:t>
            </a:r>
          </a:p>
          <a:p>
            <a:pPr marL="0" indent="0">
              <a:buNone/>
            </a:pPr>
            <a:r>
              <a:rPr lang="en-US" dirty="0"/>
              <a:t>[9] J. </a:t>
            </a:r>
            <a:r>
              <a:rPr lang="en-US" dirty="0" err="1"/>
              <a:t>Thaler</a:t>
            </a:r>
            <a:r>
              <a:rPr lang="en-US" dirty="0"/>
              <a:t> and K. Van Tilburg, Maximizing Boosted Top </a:t>
            </a:r>
            <a:r>
              <a:rPr lang="en-US" dirty="0" err="1" smtClean="0"/>
              <a:t>Identication</a:t>
            </a:r>
            <a:r>
              <a:rPr lang="en-US" dirty="0" smtClean="0"/>
              <a:t> by </a:t>
            </a:r>
            <a:r>
              <a:rPr lang="en-US" dirty="0"/>
              <a:t>Minimizing N-</a:t>
            </a:r>
            <a:r>
              <a:rPr lang="en-US" dirty="0" err="1"/>
              <a:t>subjettiness</a:t>
            </a:r>
            <a:r>
              <a:rPr lang="en-US" dirty="0"/>
              <a:t>, JHEP. 02, 093 (2012). </a:t>
            </a:r>
            <a:r>
              <a:rPr lang="en-US" dirty="0" err="1"/>
              <a:t>doi</a:t>
            </a:r>
            <a:r>
              <a:rPr lang="en-US" dirty="0"/>
              <a:t>: </a:t>
            </a:r>
            <a:r>
              <a:rPr lang="en-US" dirty="0" smtClean="0">
                <a:hlinkClick r:id="rId10"/>
              </a:rPr>
              <a:t>10.1007/JHEP02(2012)093</a:t>
            </a:r>
            <a:r>
              <a:rPr lang="en-US" dirty="0" smtClean="0"/>
              <a:t>.</a:t>
            </a:r>
            <a:endParaRPr lang="en-US"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44</a:t>
            </a:fld>
            <a:endParaRPr lang="en-US"/>
          </a:p>
        </p:txBody>
      </p:sp>
    </p:spTree>
    <p:extLst>
      <p:ext uri="{BB962C8B-B14F-4D97-AF65-F5344CB8AC3E}">
        <p14:creationId xmlns:p14="http://schemas.microsoft.com/office/powerpoint/2010/main" val="17877891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dirty="0" err="1" smtClean="0"/>
              <a:t>References</a:t>
            </a:r>
            <a:r>
              <a:rPr lang="it-IT" b="1" dirty="0" smtClean="0"/>
              <a:t> / 2</a:t>
            </a:r>
            <a:endParaRPr lang="en-US" b="1" dirty="0"/>
          </a:p>
        </p:txBody>
      </p:sp>
      <p:sp>
        <p:nvSpPr>
          <p:cNvPr id="3" name="Content Placeholder 2"/>
          <p:cNvSpPr>
            <a:spLocks noGrp="1"/>
          </p:cNvSpPr>
          <p:nvPr>
            <p:ph idx="1"/>
          </p:nvPr>
        </p:nvSpPr>
        <p:spPr>
          <a:xfrm>
            <a:off x="838200" y="1682750"/>
            <a:ext cx="10515600" cy="4351338"/>
          </a:xfrm>
        </p:spPr>
        <p:txBody>
          <a:bodyPr>
            <a:normAutofit fontScale="55000" lnSpcReduction="20000"/>
          </a:bodyPr>
          <a:lstStyle/>
          <a:p>
            <a:pPr marL="0" indent="0">
              <a:buNone/>
            </a:pPr>
            <a:r>
              <a:rPr lang="en-US" dirty="0"/>
              <a:t>[10] J. </a:t>
            </a:r>
            <a:r>
              <a:rPr lang="en-US" dirty="0" err="1"/>
              <a:t>Dolen</a:t>
            </a:r>
            <a:r>
              <a:rPr lang="en-US" dirty="0"/>
              <a:t>, P. Harris, S. </a:t>
            </a:r>
            <a:r>
              <a:rPr lang="en-US" dirty="0" err="1"/>
              <a:t>Marzani</a:t>
            </a:r>
            <a:r>
              <a:rPr lang="en-US" dirty="0"/>
              <a:t>, S. </a:t>
            </a:r>
            <a:r>
              <a:rPr lang="en-US" dirty="0" err="1"/>
              <a:t>Rappoccio</a:t>
            </a:r>
            <a:r>
              <a:rPr lang="en-US" dirty="0"/>
              <a:t>, and N. Tran, Thinking outside the ROCs: Designing </a:t>
            </a:r>
            <a:r>
              <a:rPr lang="en-US" dirty="0" err="1"/>
              <a:t>Decorrelated</a:t>
            </a:r>
            <a:r>
              <a:rPr lang="en-US" dirty="0"/>
              <a:t> Taggers (DDT) for jet substructure, JHEP. 05, 156 (2016</a:t>
            </a:r>
            <a:r>
              <a:rPr lang="en-US" dirty="0" smtClean="0"/>
              <a:t>). </a:t>
            </a:r>
            <a:r>
              <a:rPr lang="en-US" dirty="0" smtClean="0">
                <a:hlinkClick r:id="rId2"/>
              </a:rPr>
              <a:t>https://doi.org/10.1007/JHEP05(2016)156</a:t>
            </a:r>
            <a:r>
              <a:rPr lang="en-US" dirty="0" smtClean="0"/>
              <a:t>.</a:t>
            </a:r>
            <a:endParaRPr lang="en-US" dirty="0"/>
          </a:p>
          <a:p>
            <a:pPr marL="0" indent="0">
              <a:buNone/>
            </a:pPr>
            <a:r>
              <a:rPr lang="en-US" dirty="0" smtClean="0"/>
              <a:t>[11] I. </a:t>
            </a:r>
            <a:r>
              <a:rPr lang="en-US" dirty="0" err="1" smtClean="0"/>
              <a:t>Moult</a:t>
            </a:r>
            <a:r>
              <a:rPr lang="en-US" dirty="0" smtClean="0"/>
              <a:t>, B. </a:t>
            </a:r>
            <a:r>
              <a:rPr lang="en-US" dirty="0" err="1" smtClean="0"/>
              <a:t>Nachman</a:t>
            </a:r>
            <a:r>
              <a:rPr lang="en-US" dirty="0" smtClean="0"/>
              <a:t>, and D. Neill, Convolved Substructure: Analytically </a:t>
            </a:r>
            <a:r>
              <a:rPr lang="en-US" dirty="0" err="1" smtClean="0"/>
              <a:t>Decorrelating</a:t>
            </a:r>
            <a:r>
              <a:rPr lang="en-US" dirty="0" smtClean="0"/>
              <a:t> Jet Substructure Observables, JHEP. 05, 002 (2018). </a:t>
            </a:r>
            <a:r>
              <a:rPr lang="en-US" dirty="0" err="1" smtClean="0"/>
              <a:t>doi</a:t>
            </a:r>
            <a:r>
              <a:rPr lang="en-US" dirty="0" smtClean="0"/>
              <a:t>: </a:t>
            </a:r>
            <a:r>
              <a:rPr lang="en-US" dirty="0" smtClean="0">
                <a:hlinkClick r:id="rId3"/>
              </a:rPr>
              <a:t>10.1007/JHEP05(2018)002</a:t>
            </a:r>
            <a:r>
              <a:rPr lang="en-US" dirty="0" smtClean="0"/>
              <a:t>.</a:t>
            </a:r>
          </a:p>
          <a:p>
            <a:pPr marL="0" indent="0">
              <a:buNone/>
            </a:pPr>
            <a:r>
              <a:rPr lang="en-US" dirty="0" smtClean="0"/>
              <a:t>[12] R. M. Neal, Computing likelihood functions for high-energy physics experiments when distributions are defined by simulators with nuisance parameters (2008). URL </a:t>
            </a:r>
            <a:r>
              <a:rPr lang="en-US" dirty="0" smtClean="0">
                <a:hlinkClick r:id="rId4"/>
              </a:rPr>
              <a:t>http://cds.cern.ch/record/1099977</a:t>
            </a:r>
            <a:r>
              <a:rPr lang="en-US" dirty="0" smtClean="0"/>
              <a:t>.</a:t>
            </a:r>
          </a:p>
          <a:p>
            <a:pPr marL="0" indent="0">
              <a:buNone/>
            </a:pPr>
            <a:r>
              <a:rPr lang="en-US" dirty="0" smtClean="0"/>
              <a:t>[13] T. </a:t>
            </a:r>
            <a:r>
              <a:rPr lang="en-US" dirty="0" err="1" smtClean="0"/>
              <a:t>Aaltonen</a:t>
            </a:r>
            <a:r>
              <a:rPr lang="en-US" dirty="0" smtClean="0"/>
              <a:t> et al., Evidence for a particle produced in association with weak bosons and decaying to a bottom-</a:t>
            </a:r>
            <a:r>
              <a:rPr lang="en-US" dirty="0" err="1" smtClean="0"/>
              <a:t>antibottom</a:t>
            </a:r>
            <a:r>
              <a:rPr lang="en-US" dirty="0" smtClean="0"/>
              <a:t> quark pair in Higgs boson searches at the </a:t>
            </a:r>
            <a:r>
              <a:rPr lang="en-US" dirty="0" err="1" smtClean="0"/>
              <a:t>Tevatron</a:t>
            </a:r>
            <a:r>
              <a:rPr lang="en-US" dirty="0" smtClean="0"/>
              <a:t>, Phys. Rev. Lett. 109, 071804 (2012). </a:t>
            </a:r>
            <a:r>
              <a:rPr lang="en-US" dirty="0" err="1" smtClean="0"/>
              <a:t>doi</a:t>
            </a:r>
            <a:r>
              <a:rPr lang="en-US" dirty="0" smtClean="0"/>
              <a:t>: </a:t>
            </a:r>
            <a:r>
              <a:rPr lang="en-US" dirty="0" smtClean="0">
                <a:hlinkClick r:id="rId5"/>
              </a:rPr>
              <a:t>10.1103/PhysRevLett.109.071804</a:t>
            </a:r>
            <a:r>
              <a:rPr lang="en-US" dirty="0" smtClean="0"/>
              <a:t>.</a:t>
            </a:r>
          </a:p>
          <a:p>
            <a:pPr marL="0" indent="0">
              <a:buNone/>
            </a:pPr>
            <a:r>
              <a:rPr lang="en-US" dirty="0" smtClean="0"/>
              <a:t>[14] S. </a:t>
            </a:r>
            <a:r>
              <a:rPr lang="en-US" dirty="0" err="1" smtClean="0"/>
              <a:t>Chatrchyan</a:t>
            </a:r>
            <a:r>
              <a:rPr lang="en-US" dirty="0" smtClean="0"/>
              <a:t> et al., Combined results of searches for the standard model Higgs boson in pp collisions at </a:t>
            </a:r>
            <a:r>
              <a:rPr lang="en-US" dirty="0" err="1" smtClean="0"/>
              <a:t>sqrt</a:t>
            </a:r>
            <a:r>
              <a:rPr lang="en-US" dirty="0" smtClean="0"/>
              <a:t>(s) = 7 </a:t>
            </a:r>
            <a:r>
              <a:rPr lang="en-US" dirty="0" err="1" smtClean="0"/>
              <a:t>TeV</a:t>
            </a:r>
            <a:r>
              <a:rPr lang="en-US" dirty="0" smtClean="0"/>
              <a:t>, Phys. Lett. B. 710, 26{48 (2012). </a:t>
            </a:r>
            <a:r>
              <a:rPr lang="en-US" dirty="0" err="1" smtClean="0"/>
              <a:t>doi</a:t>
            </a:r>
            <a:r>
              <a:rPr lang="en-US" dirty="0" smtClean="0"/>
              <a:t>: </a:t>
            </a:r>
            <a:r>
              <a:rPr lang="en-US" dirty="0" smtClean="0">
                <a:hlinkClick r:id="rId6"/>
              </a:rPr>
              <a:t>10.1016/j.physletb.2012.02.064</a:t>
            </a:r>
            <a:r>
              <a:rPr lang="en-US" dirty="0" smtClean="0"/>
              <a:t>.</a:t>
            </a:r>
          </a:p>
          <a:p>
            <a:pPr marL="0" indent="0">
              <a:buNone/>
            </a:pPr>
            <a:r>
              <a:rPr lang="en-US" dirty="0"/>
              <a:t>[15] P. </a:t>
            </a:r>
            <a:r>
              <a:rPr lang="en-US" dirty="0" err="1"/>
              <a:t>Baldi</a:t>
            </a:r>
            <a:r>
              <a:rPr lang="en-US" dirty="0"/>
              <a:t>, K. Cranmer, T. </a:t>
            </a:r>
            <a:r>
              <a:rPr lang="en-US" dirty="0" err="1"/>
              <a:t>Faucett</a:t>
            </a:r>
            <a:r>
              <a:rPr lang="en-US" dirty="0"/>
              <a:t>, P. </a:t>
            </a:r>
            <a:r>
              <a:rPr lang="en-US" dirty="0" err="1"/>
              <a:t>Sadowski</a:t>
            </a:r>
            <a:r>
              <a:rPr lang="en-US" dirty="0"/>
              <a:t>, and D. </a:t>
            </a:r>
            <a:r>
              <a:rPr lang="en-US" dirty="0" err="1"/>
              <a:t>Whiteson</a:t>
            </a:r>
            <a:r>
              <a:rPr lang="en-US" dirty="0"/>
              <a:t>, </a:t>
            </a:r>
            <a:r>
              <a:rPr lang="en-US" dirty="0" smtClean="0"/>
              <a:t>Parameterized neural </a:t>
            </a:r>
            <a:r>
              <a:rPr lang="en-US" dirty="0"/>
              <a:t>networks for high-energy physics, Eur. Phys. J. C. 76(5), </a:t>
            </a:r>
            <a:r>
              <a:rPr lang="en-US" dirty="0" smtClean="0"/>
              <a:t>235 (2016</a:t>
            </a:r>
            <a:r>
              <a:rPr lang="en-US" dirty="0"/>
              <a:t>). </a:t>
            </a:r>
            <a:r>
              <a:rPr lang="en-US" dirty="0" err="1"/>
              <a:t>doi</a:t>
            </a:r>
            <a:r>
              <a:rPr lang="en-US" dirty="0"/>
              <a:t>: </a:t>
            </a:r>
            <a:r>
              <a:rPr lang="en-US" dirty="0">
                <a:hlinkClick r:id="rId7"/>
              </a:rPr>
              <a:t>10.1140/</a:t>
            </a:r>
            <a:r>
              <a:rPr lang="en-US" dirty="0" err="1">
                <a:hlinkClick r:id="rId7"/>
              </a:rPr>
              <a:t>epjc</a:t>
            </a:r>
            <a:r>
              <a:rPr lang="en-US" dirty="0">
                <a:hlinkClick r:id="rId7"/>
              </a:rPr>
              <a:t>/s10052-016-4099-4</a:t>
            </a:r>
            <a:r>
              <a:rPr lang="en-US" dirty="0"/>
              <a:t>.</a:t>
            </a:r>
          </a:p>
          <a:p>
            <a:pPr marL="0" indent="0">
              <a:buNone/>
            </a:pPr>
            <a:r>
              <a:rPr lang="it-IT" dirty="0"/>
              <a:t>[16] J. de </a:t>
            </a:r>
            <a:r>
              <a:rPr lang="it-IT" dirty="0" err="1"/>
              <a:t>Favereau</a:t>
            </a:r>
            <a:r>
              <a:rPr lang="it-IT" dirty="0"/>
              <a:t>, C. </a:t>
            </a:r>
            <a:r>
              <a:rPr lang="it-IT" dirty="0" err="1"/>
              <a:t>Delaere</a:t>
            </a:r>
            <a:r>
              <a:rPr lang="it-IT" dirty="0"/>
              <a:t>, P. </a:t>
            </a:r>
            <a:r>
              <a:rPr lang="it-IT" dirty="0" err="1"/>
              <a:t>Demin</a:t>
            </a:r>
            <a:r>
              <a:rPr lang="it-IT" dirty="0"/>
              <a:t>, A. </a:t>
            </a:r>
            <a:r>
              <a:rPr lang="it-IT" dirty="0" err="1"/>
              <a:t>Giammanco</a:t>
            </a:r>
            <a:r>
              <a:rPr lang="it-IT" dirty="0"/>
              <a:t>, V. </a:t>
            </a:r>
            <a:r>
              <a:rPr lang="it-IT" dirty="0" err="1" smtClean="0"/>
              <a:t>Lemaitre</a:t>
            </a:r>
            <a:r>
              <a:rPr lang="it-IT" dirty="0" smtClean="0"/>
              <a:t>,</a:t>
            </a:r>
            <a:r>
              <a:rPr lang="en-US" dirty="0" smtClean="0"/>
              <a:t>A</a:t>
            </a:r>
            <a:r>
              <a:rPr lang="en-US" dirty="0"/>
              <a:t>. </a:t>
            </a:r>
            <a:r>
              <a:rPr lang="en-US" dirty="0" err="1"/>
              <a:t>Mertens</a:t>
            </a:r>
            <a:r>
              <a:rPr lang="en-US" dirty="0"/>
              <a:t>, and M. </a:t>
            </a:r>
            <a:r>
              <a:rPr lang="en-US" dirty="0" err="1"/>
              <a:t>Selvaggi</a:t>
            </a:r>
            <a:r>
              <a:rPr lang="en-US" dirty="0"/>
              <a:t>, DELPHES 3, A modular framework for </a:t>
            </a:r>
            <a:r>
              <a:rPr lang="en-US" dirty="0" smtClean="0"/>
              <a:t>fast simulation </a:t>
            </a:r>
            <a:r>
              <a:rPr lang="en-US" dirty="0"/>
              <a:t>of a generic collider experiment, JHEP. 02, 057 (2014). </a:t>
            </a:r>
            <a:r>
              <a:rPr lang="en-US" dirty="0" err="1" smtClean="0"/>
              <a:t>doi</a:t>
            </a:r>
            <a:r>
              <a:rPr lang="en-US" dirty="0" smtClean="0"/>
              <a:t>: </a:t>
            </a:r>
            <a:r>
              <a:rPr lang="en-US" dirty="0" smtClean="0">
                <a:hlinkClick r:id="rId8"/>
              </a:rPr>
              <a:t>10.1007/JHEP02(2014)057</a:t>
            </a:r>
            <a:r>
              <a:rPr lang="en-US" dirty="0"/>
              <a:t>.</a:t>
            </a:r>
          </a:p>
          <a:p>
            <a:pPr marL="0" indent="0">
              <a:buNone/>
            </a:pPr>
            <a:r>
              <a:rPr lang="en-US" dirty="0"/>
              <a:t>[17] K. Cranmer, J. </a:t>
            </a:r>
            <a:r>
              <a:rPr lang="en-US" dirty="0" err="1"/>
              <a:t>Pavez</a:t>
            </a:r>
            <a:r>
              <a:rPr lang="en-US" dirty="0"/>
              <a:t>, and G. </a:t>
            </a:r>
            <a:r>
              <a:rPr lang="en-US" dirty="0" err="1"/>
              <a:t>Louppe</a:t>
            </a:r>
            <a:r>
              <a:rPr lang="en-US" dirty="0"/>
              <a:t>, Approximating likelihood ratios </a:t>
            </a:r>
            <a:r>
              <a:rPr lang="en-US" dirty="0" smtClean="0"/>
              <a:t>with calibrated </a:t>
            </a:r>
            <a:r>
              <a:rPr lang="en-US" dirty="0"/>
              <a:t>discriminative </a:t>
            </a:r>
            <a:r>
              <a:rPr lang="en-US" dirty="0" smtClean="0"/>
              <a:t>classifiers </a:t>
            </a:r>
            <a:r>
              <a:rPr lang="en-US" dirty="0"/>
              <a:t>(June, 2015). URL </a:t>
            </a:r>
            <a:r>
              <a:rPr lang="en-US" dirty="0">
                <a:hlinkClick r:id="rId9"/>
              </a:rPr>
              <a:t>http://</a:t>
            </a:r>
            <a:r>
              <a:rPr lang="en-US" dirty="0" smtClean="0">
                <a:hlinkClick r:id="rId9"/>
              </a:rPr>
              <a:t>arxiv.org/abs/1506.02169</a:t>
            </a:r>
            <a:r>
              <a:rPr lang="en-US" dirty="0"/>
              <a:t>. </a:t>
            </a:r>
          </a:p>
          <a:p>
            <a:pPr marL="0" indent="0">
              <a:buNone/>
            </a:pPr>
            <a:r>
              <a:rPr lang="en-US" dirty="0"/>
              <a:t>[18] J. Aguilar-Saavedra, J. H. Collins, and R. K. Mishra, A generic </a:t>
            </a:r>
            <a:r>
              <a:rPr lang="en-US" dirty="0" smtClean="0"/>
              <a:t>anti-QCD jet </a:t>
            </a:r>
            <a:r>
              <a:rPr lang="en-US" dirty="0"/>
              <a:t>tagger, JHEP. 11, 163 (2017). </a:t>
            </a:r>
            <a:r>
              <a:rPr lang="en-US" dirty="0" err="1"/>
              <a:t>doi</a:t>
            </a:r>
            <a:r>
              <a:rPr lang="en-US" dirty="0"/>
              <a:t>: </a:t>
            </a:r>
            <a:r>
              <a:rPr lang="en-US" dirty="0">
                <a:hlinkClick r:id="rId10"/>
              </a:rPr>
              <a:t>10.1007/JHEP11(2017)163</a:t>
            </a:r>
            <a:r>
              <a:rPr lang="en-US" dirty="0"/>
              <a:t>.</a:t>
            </a:r>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45</a:t>
            </a:fld>
            <a:endParaRPr lang="en-US"/>
          </a:p>
        </p:txBody>
      </p:sp>
    </p:spTree>
    <p:extLst>
      <p:ext uri="{BB962C8B-B14F-4D97-AF65-F5344CB8AC3E}">
        <p14:creationId xmlns:p14="http://schemas.microsoft.com/office/powerpoint/2010/main" val="19844631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dirty="0" err="1" smtClean="0"/>
              <a:t>References</a:t>
            </a:r>
            <a:r>
              <a:rPr lang="it-IT" b="1" dirty="0" smtClean="0"/>
              <a:t> / 3</a:t>
            </a:r>
            <a:endParaRPr lang="en-US" b="1" dirty="0"/>
          </a:p>
        </p:txBody>
      </p:sp>
      <p:sp>
        <p:nvSpPr>
          <p:cNvPr id="3" name="Content Placeholder 2"/>
          <p:cNvSpPr>
            <a:spLocks noGrp="1"/>
          </p:cNvSpPr>
          <p:nvPr>
            <p:ph idx="1"/>
          </p:nvPr>
        </p:nvSpPr>
        <p:spPr>
          <a:xfrm>
            <a:off x="838200" y="1682749"/>
            <a:ext cx="10515600" cy="4530725"/>
          </a:xfrm>
        </p:spPr>
        <p:txBody>
          <a:bodyPr>
            <a:normAutofit fontScale="55000" lnSpcReduction="20000"/>
          </a:bodyPr>
          <a:lstStyle/>
          <a:p>
            <a:pPr marL="0" indent="0">
              <a:buNone/>
            </a:pPr>
            <a:r>
              <a:rPr lang="en-US" dirty="0"/>
              <a:t>[19] S. Chang, T. Cohen, and B. </a:t>
            </a:r>
            <a:r>
              <a:rPr lang="en-US" dirty="0" err="1"/>
              <a:t>Ostdiek</a:t>
            </a:r>
            <a:r>
              <a:rPr lang="en-US" dirty="0"/>
              <a:t>, What is the Machine Learning?, </a:t>
            </a:r>
            <a:r>
              <a:rPr lang="en-US" dirty="0" smtClean="0"/>
              <a:t>Phys. </a:t>
            </a:r>
            <a:r>
              <a:rPr lang="fr-FR" dirty="0" err="1" smtClean="0"/>
              <a:t>Rev</a:t>
            </a:r>
            <a:r>
              <a:rPr lang="fr-FR" dirty="0"/>
              <a:t>. D. 97(5), 056009 (2018). </a:t>
            </a:r>
            <a:r>
              <a:rPr lang="fr-FR" dirty="0" err="1"/>
              <a:t>doi</a:t>
            </a:r>
            <a:r>
              <a:rPr lang="fr-FR" dirty="0"/>
              <a:t>: </a:t>
            </a:r>
            <a:r>
              <a:rPr lang="fr-FR" dirty="0">
                <a:hlinkClick r:id="rId2"/>
              </a:rPr>
              <a:t>10.1103/PhysRevD.97.056009</a:t>
            </a:r>
            <a:r>
              <a:rPr lang="fr-FR" dirty="0"/>
              <a:t>.</a:t>
            </a:r>
          </a:p>
          <a:p>
            <a:pPr marL="0" indent="0">
              <a:buNone/>
            </a:pPr>
            <a:r>
              <a:rPr lang="en-US" dirty="0"/>
              <a:t>[20] K. </a:t>
            </a:r>
            <a:r>
              <a:rPr lang="en-US" dirty="0" err="1"/>
              <a:t>Datta</a:t>
            </a:r>
            <a:r>
              <a:rPr lang="en-US" dirty="0"/>
              <a:t> and A. </a:t>
            </a:r>
            <a:r>
              <a:rPr lang="en-US" dirty="0" err="1"/>
              <a:t>Larkoski</a:t>
            </a:r>
            <a:r>
              <a:rPr lang="en-US" dirty="0"/>
              <a:t>, How Much Information is in a Jet?, JHEP. </a:t>
            </a:r>
            <a:r>
              <a:rPr lang="en-US" dirty="0" smtClean="0"/>
              <a:t>06,073 </a:t>
            </a:r>
            <a:r>
              <a:rPr lang="en-US" dirty="0"/>
              <a:t>(2017). </a:t>
            </a:r>
            <a:r>
              <a:rPr lang="en-US" dirty="0" err="1"/>
              <a:t>doi</a:t>
            </a:r>
            <a:r>
              <a:rPr lang="en-US" dirty="0"/>
              <a:t>: </a:t>
            </a:r>
            <a:r>
              <a:rPr lang="en-US" dirty="0">
                <a:hlinkClick r:id="rId3"/>
              </a:rPr>
              <a:t>10.1007/JHEP06(2017)073</a:t>
            </a:r>
            <a:r>
              <a:rPr lang="en-US" dirty="0"/>
              <a:t>.</a:t>
            </a:r>
          </a:p>
          <a:p>
            <a:pPr marL="0" indent="0">
              <a:buNone/>
            </a:pPr>
            <a:r>
              <a:rPr lang="en-US" dirty="0"/>
              <a:t>[21] R. </a:t>
            </a:r>
            <a:r>
              <a:rPr lang="en-US" dirty="0" err="1"/>
              <a:t>Dalitz</a:t>
            </a:r>
            <a:r>
              <a:rPr lang="en-US" dirty="0"/>
              <a:t>, On the analysis of tau-meson data and the nature of </a:t>
            </a:r>
            <a:r>
              <a:rPr lang="en-US" dirty="0" smtClean="0"/>
              <a:t>the tau-meson</a:t>
            </a:r>
            <a:r>
              <a:rPr lang="en-US" dirty="0"/>
              <a:t>, Phil. Mag. Ser. 7. 44, 1068{1080 (1953). </a:t>
            </a:r>
            <a:r>
              <a:rPr lang="en-US" dirty="0" err="1"/>
              <a:t>doi</a:t>
            </a:r>
            <a:r>
              <a:rPr lang="en-US" dirty="0"/>
              <a:t>: </a:t>
            </a:r>
            <a:r>
              <a:rPr lang="en-US" dirty="0" smtClean="0">
                <a:hlinkClick r:id="rId4"/>
              </a:rPr>
              <a:t>10.1080/14786441008520365</a:t>
            </a:r>
            <a:r>
              <a:rPr lang="en-US" dirty="0"/>
              <a:t>.</a:t>
            </a:r>
          </a:p>
          <a:p>
            <a:pPr marL="0" indent="0">
              <a:buNone/>
            </a:pPr>
            <a:r>
              <a:rPr lang="en-US" dirty="0"/>
              <a:t>[22] J. Stevens and M. Williams, </a:t>
            </a:r>
            <a:r>
              <a:rPr lang="en-US" dirty="0" err="1"/>
              <a:t>uBoost</a:t>
            </a:r>
            <a:r>
              <a:rPr lang="en-US" dirty="0"/>
              <a:t>: A boosting method for </a:t>
            </a:r>
            <a:r>
              <a:rPr lang="en-US" dirty="0" smtClean="0"/>
              <a:t>producing uniform </a:t>
            </a:r>
            <a:r>
              <a:rPr lang="en-US" dirty="0"/>
              <a:t>selection </a:t>
            </a:r>
            <a:r>
              <a:rPr lang="en-US" dirty="0" smtClean="0"/>
              <a:t>efficiencies </a:t>
            </a:r>
            <a:r>
              <a:rPr lang="en-US" dirty="0"/>
              <a:t>from multivariate </a:t>
            </a:r>
            <a:r>
              <a:rPr lang="en-US" dirty="0" smtClean="0"/>
              <a:t>classifiers</a:t>
            </a:r>
            <a:r>
              <a:rPr lang="en-US" dirty="0"/>
              <a:t>, JINST. 8, </a:t>
            </a:r>
            <a:r>
              <a:rPr lang="en-US" dirty="0" smtClean="0"/>
              <a:t>P12013 (2013</a:t>
            </a:r>
            <a:r>
              <a:rPr lang="en-US" dirty="0"/>
              <a:t>). </a:t>
            </a:r>
            <a:r>
              <a:rPr lang="en-US" dirty="0" err="1"/>
              <a:t>doi</a:t>
            </a:r>
            <a:r>
              <a:rPr lang="en-US" dirty="0"/>
              <a:t>: </a:t>
            </a:r>
            <a:r>
              <a:rPr lang="en-US" dirty="0">
                <a:hlinkClick r:id="rId5"/>
              </a:rPr>
              <a:t>10.1088/1748-0221/8/12/P12013</a:t>
            </a:r>
            <a:r>
              <a:rPr lang="en-US" dirty="0"/>
              <a:t>.</a:t>
            </a:r>
          </a:p>
          <a:p>
            <a:pPr marL="0" indent="0">
              <a:buNone/>
            </a:pPr>
            <a:r>
              <a:rPr lang="en-US" dirty="0"/>
              <a:t>[23] Y. Freund and R. E. </a:t>
            </a:r>
            <a:r>
              <a:rPr lang="en-US" dirty="0" err="1"/>
              <a:t>Schapire</a:t>
            </a:r>
            <a:r>
              <a:rPr lang="en-US" dirty="0"/>
              <a:t>, A decision-theoretic generalization of </a:t>
            </a:r>
            <a:r>
              <a:rPr lang="en-US" dirty="0" smtClean="0"/>
              <a:t>on-line learning </a:t>
            </a:r>
            <a:r>
              <a:rPr lang="en-US" dirty="0"/>
              <a:t>and an application to boosting, Journal of Computer and </a:t>
            </a:r>
            <a:r>
              <a:rPr lang="en-US" dirty="0" smtClean="0"/>
              <a:t>System Sciences</a:t>
            </a:r>
            <a:r>
              <a:rPr lang="en-US" dirty="0"/>
              <a:t>. 55(1), 119{139 (Aug., 1997). </a:t>
            </a:r>
            <a:r>
              <a:rPr lang="en-US" dirty="0" err="1"/>
              <a:t>doi</a:t>
            </a:r>
            <a:r>
              <a:rPr lang="en-US" dirty="0"/>
              <a:t>: </a:t>
            </a:r>
            <a:r>
              <a:rPr lang="en-US" dirty="0">
                <a:hlinkClick r:id="rId6"/>
              </a:rPr>
              <a:t>10.1006/jcss.1997.1504</a:t>
            </a:r>
            <a:r>
              <a:rPr lang="en-US" dirty="0"/>
              <a:t>. </a:t>
            </a:r>
          </a:p>
          <a:p>
            <a:pPr marL="0" indent="0">
              <a:buNone/>
            </a:pPr>
            <a:r>
              <a:rPr lang="en-US" dirty="0"/>
              <a:t>[24] A. </a:t>
            </a:r>
            <a:r>
              <a:rPr lang="en-US" dirty="0" err="1"/>
              <a:t>Rogozhnikov</a:t>
            </a:r>
            <a:r>
              <a:rPr lang="en-US" dirty="0"/>
              <a:t>, A. </a:t>
            </a:r>
            <a:r>
              <a:rPr lang="en-US" dirty="0" err="1"/>
              <a:t>Bukva</a:t>
            </a:r>
            <a:r>
              <a:rPr lang="en-US" dirty="0"/>
              <a:t>, V. </a:t>
            </a:r>
            <a:r>
              <a:rPr lang="en-US" dirty="0" err="1"/>
              <a:t>Gligorov</a:t>
            </a:r>
            <a:r>
              <a:rPr lang="en-US" dirty="0"/>
              <a:t>, A. </a:t>
            </a:r>
            <a:r>
              <a:rPr lang="en-US" dirty="0" err="1"/>
              <a:t>Ustyuzhanin</a:t>
            </a:r>
            <a:r>
              <a:rPr lang="en-US" dirty="0"/>
              <a:t>, and M. </a:t>
            </a:r>
            <a:r>
              <a:rPr lang="en-US" dirty="0" smtClean="0"/>
              <a:t>Williams, New </a:t>
            </a:r>
            <a:r>
              <a:rPr lang="en-US" dirty="0"/>
              <a:t>approaches for boosting to uniformity, JINST. 10(03), T03002 (2015</a:t>
            </a:r>
            <a:r>
              <a:rPr lang="en-US" dirty="0" smtClean="0"/>
              <a:t>). </a:t>
            </a:r>
            <a:r>
              <a:rPr lang="en-US" dirty="0" err="1" smtClean="0"/>
              <a:t>doi</a:t>
            </a:r>
            <a:r>
              <a:rPr lang="en-US" dirty="0"/>
              <a:t>: </a:t>
            </a:r>
            <a:r>
              <a:rPr lang="en-US" dirty="0">
                <a:hlinkClick r:id="rId7"/>
              </a:rPr>
              <a:t>10.1088/1748-0221/10/03/T03002</a:t>
            </a:r>
            <a:r>
              <a:rPr lang="en-US" dirty="0"/>
              <a:t>.</a:t>
            </a:r>
          </a:p>
          <a:p>
            <a:pPr marL="0" indent="0">
              <a:buNone/>
            </a:pPr>
            <a:r>
              <a:rPr lang="en-US" dirty="0"/>
              <a:t>[25] G. </a:t>
            </a:r>
            <a:r>
              <a:rPr lang="en-US" dirty="0" err="1"/>
              <a:t>Kasieczka</a:t>
            </a:r>
            <a:r>
              <a:rPr lang="en-US" dirty="0"/>
              <a:t> and D. Shih, </a:t>
            </a:r>
            <a:r>
              <a:rPr lang="en-US" dirty="0" err="1"/>
              <a:t>DisCo</a:t>
            </a:r>
            <a:r>
              <a:rPr lang="en-US" dirty="0"/>
              <a:t> Fever: Robust Networks Through </a:t>
            </a:r>
            <a:r>
              <a:rPr lang="en-US" dirty="0" smtClean="0"/>
              <a:t>Distance Correlation</a:t>
            </a:r>
            <a:r>
              <a:rPr lang="en-US" dirty="0" smtClean="0">
                <a:hlinkClick r:id="rId8"/>
              </a:rPr>
              <a:t>, arXiv:2001.05310</a:t>
            </a:r>
            <a:r>
              <a:rPr lang="en-US" dirty="0" smtClean="0"/>
              <a:t> (Jan </a:t>
            </a:r>
            <a:r>
              <a:rPr lang="en-US" dirty="0"/>
              <a:t>2020).</a:t>
            </a:r>
          </a:p>
          <a:p>
            <a:pPr marL="0" indent="0">
              <a:buNone/>
            </a:pPr>
            <a:r>
              <a:rPr lang="en-US" dirty="0"/>
              <a:t>[26] S. </a:t>
            </a:r>
            <a:r>
              <a:rPr lang="en-US" dirty="0" err="1"/>
              <a:t>Wunsch</a:t>
            </a:r>
            <a:r>
              <a:rPr lang="en-US" dirty="0"/>
              <a:t>, S. </a:t>
            </a:r>
            <a:r>
              <a:rPr lang="en-US" dirty="0" err="1"/>
              <a:t>Jorger</a:t>
            </a:r>
            <a:r>
              <a:rPr lang="en-US" dirty="0"/>
              <a:t>, R. Wolf, and G. </a:t>
            </a:r>
            <a:r>
              <a:rPr lang="en-US" dirty="0" err="1"/>
              <a:t>Quast</a:t>
            </a:r>
            <a:r>
              <a:rPr lang="en-US" dirty="0"/>
              <a:t>, Reducing the dependence </a:t>
            </a:r>
            <a:r>
              <a:rPr lang="en-US" dirty="0" smtClean="0"/>
              <a:t>of the </a:t>
            </a:r>
            <a:r>
              <a:rPr lang="en-US" dirty="0"/>
              <a:t>neural network function to systematic uncertainties in the input </a:t>
            </a:r>
            <a:r>
              <a:rPr lang="en-US" dirty="0" smtClean="0"/>
              <a:t>space (July</a:t>
            </a:r>
            <a:r>
              <a:rPr lang="en-US" dirty="0"/>
              <a:t>, 2019). URL </a:t>
            </a:r>
            <a:r>
              <a:rPr lang="en-US" dirty="0">
                <a:hlinkClick r:id="rId9"/>
              </a:rPr>
              <a:t>http://arxiv.org/abs/1907.11674</a:t>
            </a:r>
            <a:r>
              <a:rPr lang="en-US" dirty="0" smtClean="0"/>
              <a:t>.</a:t>
            </a:r>
          </a:p>
          <a:p>
            <a:pPr marL="0" indent="0">
              <a:buNone/>
            </a:pPr>
            <a:r>
              <a:rPr lang="en-US" dirty="0"/>
              <a:t>[27] C. Adam-</a:t>
            </a:r>
            <a:r>
              <a:rPr lang="en-US" dirty="0" err="1"/>
              <a:t>Bourdarios</a:t>
            </a:r>
            <a:r>
              <a:rPr lang="en-US" dirty="0"/>
              <a:t>, G. Cowan, C. </a:t>
            </a:r>
            <a:r>
              <a:rPr lang="en-US" dirty="0" err="1"/>
              <a:t>Germain</a:t>
            </a:r>
            <a:r>
              <a:rPr lang="en-US" dirty="0"/>
              <a:t>-Renaud, I. </a:t>
            </a:r>
            <a:r>
              <a:rPr lang="en-US" dirty="0" err="1"/>
              <a:t>Guyon</a:t>
            </a:r>
            <a:r>
              <a:rPr lang="en-US" dirty="0"/>
              <a:t>, B. </a:t>
            </a:r>
            <a:r>
              <a:rPr lang="en-US" dirty="0" err="1"/>
              <a:t>Kegl</a:t>
            </a:r>
            <a:r>
              <a:rPr lang="en-US" dirty="0"/>
              <a:t>, and D. Rousseau, The Higgs Machine Learning Challenge, J. Phys. Conf. </a:t>
            </a:r>
            <a:r>
              <a:rPr lang="pt-BR" dirty="0"/>
              <a:t>Ser. 664(7), 072015 (2015). doi: </a:t>
            </a:r>
            <a:r>
              <a:rPr lang="pt-BR" dirty="0">
                <a:hlinkClick r:id="rId10"/>
              </a:rPr>
              <a:t>10.1088/1742-6596/664/7/072015</a:t>
            </a:r>
            <a:r>
              <a:rPr lang="pt-BR" dirty="0"/>
              <a:t>.</a:t>
            </a:r>
          </a:p>
          <a:p>
            <a:pPr marL="0" indent="0">
              <a:buNone/>
            </a:pPr>
            <a:r>
              <a:rPr lang="en-US" dirty="0"/>
              <a:t>[28] S. Ben-David, J. Blitzer, K. Crammer, and F. Pereira. Analysis of representations for domain adaptation. In eds. B. </a:t>
            </a:r>
            <a:r>
              <a:rPr lang="en-US" dirty="0" err="1"/>
              <a:t>Scholkopf</a:t>
            </a:r>
            <a:r>
              <a:rPr lang="en-US" dirty="0"/>
              <a:t>, J. C. Platt, and T. Homan, Advances in Neural Information Processing Systems 19, pp. 137-144. MIT Press (2007). URL </a:t>
            </a:r>
            <a:r>
              <a:rPr lang="en-US" dirty="0">
                <a:hlinkClick r:id="rId11"/>
              </a:rPr>
              <a:t>http://papers.nips.cc/paper/2983-analysis-of-representations-for-domain-adaptation.pdf</a:t>
            </a:r>
            <a:r>
              <a:rPr lang="en-US" dirty="0"/>
              <a:t>.</a:t>
            </a:r>
          </a:p>
          <a:p>
            <a:pPr marL="0" indent="0">
              <a:buNone/>
            </a:pPr>
            <a:endParaRPr lang="en-US"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46</a:t>
            </a:fld>
            <a:endParaRPr lang="en-US"/>
          </a:p>
        </p:txBody>
      </p:sp>
    </p:spTree>
    <p:extLst>
      <p:ext uri="{BB962C8B-B14F-4D97-AF65-F5344CB8AC3E}">
        <p14:creationId xmlns:p14="http://schemas.microsoft.com/office/powerpoint/2010/main" val="39082947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dirty="0" err="1" smtClean="0"/>
              <a:t>References</a:t>
            </a:r>
            <a:r>
              <a:rPr lang="it-IT" b="1" dirty="0" smtClean="0"/>
              <a:t> / 4</a:t>
            </a:r>
            <a:endParaRPr lang="en-US" b="1" dirty="0"/>
          </a:p>
        </p:txBody>
      </p:sp>
      <p:sp>
        <p:nvSpPr>
          <p:cNvPr id="3" name="Content Placeholder 2"/>
          <p:cNvSpPr>
            <a:spLocks noGrp="1"/>
          </p:cNvSpPr>
          <p:nvPr>
            <p:ph idx="1"/>
          </p:nvPr>
        </p:nvSpPr>
        <p:spPr>
          <a:xfrm>
            <a:off x="838200" y="1682750"/>
            <a:ext cx="10515600" cy="4351338"/>
          </a:xfrm>
        </p:spPr>
        <p:txBody>
          <a:bodyPr>
            <a:normAutofit fontScale="55000" lnSpcReduction="20000"/>
          </a:bodyPr>
          <a:lstStyle/>
          <a:p>
            <a:pPr marL="0" indent="0">
              <a:buNone/>
            </a:pPr>
            <a:r>
              <a:rPr lang="en-US" dirty="0" smtClean="0"/>
              <a:t>[</a:t>
            </a:r>
            <a:r>
              <a:rPr lang="en-US" dirty="0"/>
              <a:t>29] S. Ben-David, J. Blitzer, K. Crammer, A. </a:t>
            </a:r>
            <a:r>
              <a:rPr lang="en-US" dirty="0" err="1"/>
              <a:t>Kulesza</a:t>
            </a:r>
            <a:r>
              <a:rPr lang="en-US" dirty="0"/>
              <a:t>, F. Pereira, and J. </a:t>
            </a:r>
            <a:r>
              <a:rPr lang="en-US" dirty="0" smtClean="0"/>
              <a:t>W. Vaughan</a:t>
            </a:r>
            <a:r>
              <a:rPr lang="en-US" dirty="0"/>
              <a:t>, A theory of learning from </a:t>
            </a:r>
            <a:r>
              <a:rPr lang="en-US" dirty="0" smtClean="0"/>
              <a:t>different </a:t>
            </a:r>
            <a:r>
              <a:rPr lang="en-US" dirty="0"/>
              <a:t>domains, Machine Learning. </a:t>
            </a:r>
            <a:r>
              <a:rPr lang="en-US" dirty="0" smtClean="0"/>
              <a:t>79 (1-2</a:t>
            </a:r>
            <a:r>
              <a:rPr lang="en-US" dirty="0"/>
              <a:t>), 151{175 (Oct., 2009</a:t>
            </a:r>
            <a:r>
              <a:rPr lang="en-US" dirty="0" smtClean="0"/>
              <a:t>). </a:t>
            </a:r>
            <a:r>
              <a:rPr lang="en-US" dirty="0"/>
              <a:t>URL </a:t>
            </a:r>
            <a:r>
              <a:rPr lang="en-US" dirty="0">
                <a:hlinkClick r:id="rId2"/>
              </a:rPr>
              <a:t>https</a:t>
            </a:r>
            <a:r>
              <a:rPr lang="en-US" dirty="0" smtClean="0">
                <a:hlinkClick r:id="rId2"/>
              </a:rPr>
              <a:t>://</a:t>
            </a:r>
            <a:r>
              <a:rPr lang="en-US" dirty="0">
                <a:hlinkClick r:id="rId2"/>
              </a:rPr>
              <a:t>doi.org/10.1007/s10994-009-5152-4</a:t>
            </a:r>
            <a:r>
              <a:rPr lang="en-US" dirty="0" smtClean="0"/>
              <a:t>.</a:t>
            </a:r>
          </a:p>
          <a:p>
            <a:pPr marL="0" indent="0">
              <a:buNone/>
            </a:pPr>
            <a:r>
              <a:rPr lang="en-US" dirty="0"/>
              <a:t>[30] H. </a:t>
            </a:r>
            <a:r>
              <a:rPr lang="en-US" dirty="0" err="1"/>
              <a:t>Ajakan</a:t>
            </a:r>
            <a:r>
              <a:rPr lang="en-US" dirty="0"/>
              <a:t>, P. </a:t>
            </a:r>
            <a:r>
              <a:rPr lang="en-US" dirty="0" err="1"/>
              <a:t>Germain</a:t>
            </a:r>
            <a:r>
              <a:rPr lang="en-US" dirty="0"/>
              <a:t>, H. </a:t>
            </a:r>
            <a:r>
              <a:rPr lang="en-US" dirty="0" err="1"/>
              <a:t>Larochelle</a:t>
            </a:r>
            <a:r>
              <a:rPr lang="en-US" dirty="0"/>
              <a:t>, F. </a:t>
            </a:r>
            <a:r>
              <a:rPr lang="en-US" dirty="0" err="1"/>
              <a:t>Laviolette</a:t>
            </a:r>
            <a:r>
              <a:rPr lang="en-US" dirty="0"/>
              <a:t>, and M. </a:t>
            </a:r>
            <a:r>
              <a:rPr lang="en-US" dirty="0" err="1"/>
              <a:t>Marchand</a:t>
            </a:r>
            <a:r>
              <a:rPr lang="en-US" dirty="0"/>
              <a:t>, Domain-adversarial neural networks, </a:t>
            </a:r>
            <a:r>
              <a:rPr lang="en-US" dirty="0" smtClean="0">
                <a:hlinkClick r:id="rId3"/>
              </a:rPr>
              <a:t>arXiv:1412.4446</a:t>
            </a:r>
            <a:r>
              <a:rPr lang="en-US" dirty="0" smtClean="0"/>
              <a:t> </a:t>
            </a:r>
            <a:r>
              <a:rPr lang="en-US" dirty="0"/>
              <a:t>(2014).</a:t>
            </a:r>
          </a:p>
          <a:p>
            <a:pPr marL="0" indent="0">
              <a:buNone/>
            </a:pPr>
            <a:r>
              <a:rPr lang="en-US" dirty="0"/>
              <a:t>[31] G. </a:t>
            </a:r>
            <a:r>
              <a:rPr lang="en-US" dirty="0" err="1"/>
              <a:t>Louppe</a:t>
            </a:r>
            <a:r>
              <a:rPr lang="en-US" dirty="0"/>
              <a:t>, M. Kagan, and K. Cranmer. Learning to pivot with adversarial networks. In eds. I. </a:t>
            </a:r>
            <a:r>
              <a:rPr lang="en-US" dirty="0" err="1"/>
              <a:t>Guyon</a:t>
            </a:r>
            <a:r>
              <a:rPr lang="en-US" dirty="0"/>
              <a:t>, U. V. </a:t>
            </a:r>
            <a:r>
              <a:rPr lang="en-US" dirty="0" err="1"/>
              <a:t>Luxburg</a:t>
            </a:r>
            <a:r>
              <a:rPr lang="en-US" dirty="0"/>
              <a:t>, S. </a:t>
            </a:r>
            <a:r>
              <a:rPr lang="en-US" dirty="0" err="1"/>
              <a:t>Bengio</a:t>
            </a:r>
            <a:r>
              <a:rPr lang="en-US" dirty="0"/>
              <a:t>, H. Wallach, R. Fergus, S. </a:t>
            </a:r>
            <a:r>
              <a:rPr lang="en-US" dirty="0" err="1"/>
              <a:t>Vishwanathan</a:t>
            </a:r>
            <a:r>
              <a:rPr lang="en-US" dirty="0"/>
              <a:t>, and R. Garnett, </a:t>
            </a:r>
            <a:r>
              <a:rPr lang="en-US" dirty="0" smtClean="0"/>
              <a:t>Advances </a:t>
            </a:r>
            <a:r>
              <a:rPr lang="en-US" dirty="0"/>
              <a:t>in Neural Information Processing Systems 30, pp. 981{990. </a:t>
            </a:r>
            <a:r>
              <a:rPr lang="fr-FR" dirty="0" err="1"/>
              <a:t>Curran</a:t>
            </a:r>
            <a:r>
              <a:rPr lang="fr-FR" dirty="0"/>
              <a:t> Associates, Inc. (2017). URL </a:t>
            </a:r>
            <a:r>
              <a:rPr lang="fr-FR" dirty="0">
                <a:hlinkClick r:id="rId4"/>
              </a:rPr>
              <a:t>http://</a:t>
            </a:r>
            <a:r>
              <a:rPr lang="fr-FR" dirty="0" smtClean="0">
                <a:hlinkClick r:id="rId4"/>
              </a:rPr>
              <a:t>papers.nips.cc/paper/</a:t>
            </a:r>
            <a:r>
              <a:rPr lang="en-US" dirty="0" smtClean="0">
                <a:hlinkClick r:id="rId4"/>
              </a:rPr>
              <a:t>6699-learning-to-pivot-with-adversarial-networks.pdf</a:t>
            </a:r>
            <a:r>
              <a:rPr lang="en-US" dirty="0"/>
              <a:t>.</a:t>
            </a:r>
          </a:p>
          <a:p>
            <a:pPr marL="0" indent="0">
              <a:buNone/>
            </a:pPr>
            <a:r>
              <a:rPr lang="en-US" dirty="0"/>
              <a:t>[32] M. H. </a:t>
            </a:r>
            <a:r>
              <a:rPr lang="en-US" dirty="0" err="1"/>
              <a:t>Degroot</a:t>
            </a:r>
            <a:r>
              <a:rPr lang="en-US" dirty="0"/>
              <a:t> and M. J. </a:t>
            </a:r>
            <a:r>
              <a:rPr lang="en-US" dirty="0" err="1"/>
              <a:t>Schervish</a:t>
            </a:r>
            <a:r>
              <a:rPr lang="en-US" dirty="0"/>
              <a:t>. </a:t>
            </a:r>
            <a:r>
              <a:rPr lang="en-US" dirty="0">
                <a:hlinkClick r:id="rId5"/>
              </a:rPr>
              <a:t>Probability and </a:t>
            </a:r>
            <a:r>
              <a:rPr lang="en-US" dirty="0" smtClean="0">
                <a:hlinkClick r:id="rId5"/>
              </a:rPr>
              <a:t>statistics</a:t>
            </a:r>
            <a:r>
              <a:rPr lang="en-US" dirty="0" smtClean="0"/>
              <a:t>, Carnegie-Mellon Univ., 1977. </a:t>
            </a:r>
          </a:p>
          <a:p>
            <a:pPr marL="0" indent="0">
              <a:buNone/>
            </a:pPr>
            <a:r>
              <a:rPr lang="en-US" dirty="0"/>
              <a:t>[33] C. </a:t>
            </a:r>
            <a:r>
              <a:rPr lang="en-US" dirty="0" err="1"/>
              <a:t>Shimmin</a:t>
            </a:r>
            <a:r>
              <a:rPr lang="en-US" dirty="0"/>
              <a:t>, P. </a:t>
            </a:r>
            <a:r>
              <a:rPr lang="en-US" dirty="0" err="1"/>
              <a:t>Sadowski</a:t>
            </a:r>
            <a:r>
              <a:rPr lang="en-US" dirty="0"/>
              <a:t>, P. </a:t>
            </a:r>
            <a:r>
              <a:rPr lang="en-US" dirty="0" err="1"/>
              <a:t>Baldi</a:t>
            </a:r>
            <a:r>
              <a:rPr lang="en-US" dirty="0"/>
              <a:t>, E. </a:t>
            </a:r>
            <a:r>
              <a:rPr lang="en-US" dirty="0" err="1"/>
              <a:t>Weik</a:t>
            </a:r>
            <a:r>
              <a:rPr lang="en-US" dirty="0"/>
              <a:t>, D. </a:t>
            </a:r>
            <a:r>
              <a:rPr lang="en-US" dirty="0" err="1"/>
              <a:t>Whiteson</a:t>
            </a:r>
            <a:r>
              <a:rPr lang="en-US" dirty="0"/>
              <a:t>, E. </a:t>
            </a:r>
            <a:r>
              <a:rPr lang="en-US" dirty="0" err="1"/>
              <a:t>Goul</a:t>
            </a:r>
            <a:r>
              <a:rPr lang="en-US" dirty="0"/>
              <a:t>, and A. </a:t>
            </a:r>
            <a:r>
              <a:rPr lang="en-US" dirty="0" err="1"/>
              <a:t>Sgaard</a:t>
            </a:r>
            <a:r>
              <a:rPr lang="en-US" dirty="0"/>
              <a:t>, </a:t>
            </a:r>
            <a:r>
              <a:rPr lang="en-US" dirty="0" err="1"/>
              <a:t>Decorrelated</a:t>
            </a:r>
            <a:r>
              <a:rPr lang="en-US" dirty="0"/>
              <a:t> Jet Substructure Tagging using Adversarial Neural Networks, Phys. Rev. D. 96(7), 074034 (2017). </a:t>
            </a:r>
            <a:r>
              <a:rPr lang="en-US" dirty="0" err="1"/>
              <a:t>doi</a:t>
            </a:r>
            <a:r>
              <a:rPr lang="en-US" dirty="0"/>
              <a:t>: </a:t>
            </a:r>
            <a:r>
              <a:rPr lang="en-US" dirty="0">
                <a:hlinkClick r:id="rId6"/>
              </a:rPr>
              <a:t>10.1103/PhysRevD.96. 074034</a:t>
            </a:r>
            <a:r>
              <a:rPr lang="en-US" dirty="0"/>
              <a:t>.</a:t>
            </a:r>
          </a:p>
          <a:p>
            <a:pPr marL="0" indent="0">
              <a:buNone/>
            </a:pPr>
            <a:r>
              <a:rPr lang="en-US" dirty="0"/>
              <a:t>[34] V. </a:t>
            </a:r>
            <a:r>
              <a:rPr lang="en-US" dirty="0" err="1"/>
              <a:t>Estrade</a:t>
            </a:r>
            <a:r>
              <a:rPr lang="en-US" dirty="0"/>
              <a:t>, C. </a:t>
            </a:r>
            <a:r>
              <a:rPr lang="en-US" dirty="0" err="1"/>
              <a:t>Germain</a:t>
            </a:r>
            <a:r>
              <a:rPr lang="en-US" dirty="0"/>
              <a:t>, I. </a:t>
            </a:r>
            <a:r>
              <a:rPr lang="en-US" dirty="0" err="1"/>
              <a:t>Guyon</a:t>
            </a:r>
            <a:r>
              <a:rPr lang="en-US" dirty="0"/>
              <a:t>, and D. Rousseau. Adversarial learning to eliminate systematic errors: a case study in high energy physics. In </a:t>
            </a:r>
            <a:r>
              <a:rPr lang="en-US" dirty="0">
                <a:hlinkClick r:id="rId7"/>
              </a:rPr>
              <a:t>NIPS 2017 (2017</a:t>
            </a:r>
            <a:r>
              <a:rPr lang="en-US" dirty="0" smtClean="0">
                <a:hlinkClick r:id="rId7"/>
              </a:rPr>
              <a:t>).</a:t>
            </a:r>
            <a:r>
              <a:rPr lang="en-US" dirty="0">
                <a:hlinkClick r:id="rId7"/>
              </a:rPr>
              <a:t> </a:t>
            </a:r>
            <a:endParaRPr lang="en-US" dirty="0" smtClean="0"/>
          </a:p>
          <a:p>
            <a:pPr marL="0" indent="0">
              <a:buNone/>
            </a:pPr>
            <a:r>
              <a:rPr lang="en-US" dirty="0" smtClean="0"/>
              <a:t>[</a:t>
            </a:r>
            <a:r>
              <a:rPr lang="en-US" dirty="0"/>
              <a:t>35] P. Simard, B. </a:t>
            </a:r>
            <a:r>
              <a:rPr lang="en-US" dirty="0" err="1"/>
              <a:t>Victorri</a:t>
            </a:r>
            <a:r>
              <a:rPr lang="en-US" dirty="0"/>
              <a:t>, Y. </a:t>
            </a:r>
            <a:r>
              <a:rPr lang="en-US" dirty="0" err="1"/>
              <a:t>LeCun</a:t>
            </a:r>
            <a:r>
              <a:rPr lang="en-US" dirty="0"/>
              <a:t>, and J. </a:t>
            </a:r>
            <a:r>
              <a:rPr lang="en-US" dirty="0" err="1"/>
              <a:t>Denker</a:t>
            </a:r>
            <a:r>
              <a:rPr lang="en-US" dirty="0"/>
              <a:t>. Tangent prop - a formalism for specifying selected invariances in an adaptive network. In eds. J. E. Moody, S. J. Hanson, and R. P. Lippmann, Advances in Neural Information Processing Systems 4, pp. 895{ </a:t>
            </a:r>
            <a:r>
              <a:rPr lang="de-DE" dirty="0"/>
              <a:t>903. Morgan-Kaufmann (1992). URL </a:t>
            </a:r>
            <a:r>
              <a:rPr lang="de-DE" dirty="0">
                <a:hlinkClick r:id="rId8"/>
              </a:rPr>
              <a:t>http://</a:t>
            </a:r>
            <a:r>
              <a:rPr lang="de-DE" dirty="0" smtClean="0">
                <a:hlinkClick r:id="rId8"/>
              </a:rPr>
              <a:t>papers.nips.cc/paper/</a:t>
            </a:r>
            <a:r>
              <a:rPr lang="en-US" dirty="0" smtClean="0">
                <a:hlinkClick r:id="rId8"/>
              </a:rPr>
              <a:t>536-tangent-prop-a-formalism-for-specifying-selected-invariances-in-an-adaptive-network.pdf</a:t>
            </a:r>
            <a:r>
              <a:rPr lang="en-US" dirty="0"/>
              <a:t>.</a:t>
            </a:r>
          </a:p>
          <a:p>
            <a:pPr marL="0" indent="0">
              <a:buNone/>
            </a:pPr>
            <a:r>
              <a:rPr lang="en-US" dirty="0"/>
              <a:t>[36] A. </a:t>
            </a:r>
            <a:r>
              <a:rPr lang="en-US" dirty="0" err="1"/>
              <a:t>Blance</a:t>
            </a:r>
            <a:r>
              <a:rPr lang="en-US" dirty="0"/>
              <a:t>, M. </a:t>
            </a:r>
            <a:r>
              <a:rPr lang="en-US" dirty="0" err="1"/>
              <a:t>Spannowsky</a:t>
            </a:r>
            <a:r>
              <a:rPr lang="en-US" dirty="0"/>
              <a:t>, and P. Waite, </a:t>
            </a:r>
            <a:r>
              <a:rPr lang="en-US" dirty="0" err="1"/>
              <a:t>Adversarially</a:t>
            </a:r>
            <a:r>
              <a:rPr lang="en-US" dirty="0"/>
              <a:t>-trained </a:t>
            </a:r>
            <a:r>
              <a:rPr lang="en-US" dirty="0" err="1"/>
              <a:t>autoencoders</a:t>
            </a:r>
            <a:r>
              <a:rPr lang="en-US" dirty="0"/>
              <a:t> for robust unsupervised new physics searches, JHEP. 10, 047 (2019). </a:t>
            </a:r>
            <a:r>
              <a:rPr lang="en-US" dirty="0" err="1"/>
              <a:t>doi</a:t>
            </a:r>
            <a:r>
              <a:rPr lang="en-US" dirty="0"/>
              <a:t>: </a:t>
            </a:r>
            <a:r>
              <a:rPr lang="en-US" dirty="0">
                <a:hlinkClick r:id="rId9"/>
              </a:rPr>
              <a:t>10.1007/JHEP10(2019)047</a:t>
            </a:r>
            <a:r>
              <a:rPr lang="en-US" dirty="0"/>
              <a:t>.</a:t>
            </a:r>
          </a:p>
          <a:p>
            <a:pPr marL="0" indent="0">
              <a:buNone/>
            </a:pPr>
            <a:endParaRPr lang="en-US" dirty="0"/>
          </a:p>
          <a:p>
            <a:pPr marL="0" indent="0">
              <a:buNone/>
            </a:pPr>
            <a:endParaRPr lang="en-US" dirty="0"/>
          </a:p>
          <a:p>
            <a:pPr marL="0" indent="0">
              <a:buNone/>
            </a:pPr>
            <a:endParaRPr lang="en-US" dirty="0"/>
          </a:p>
        </p:txBody>
      </p:sp>
      <p:sp>
        <p:nvSpPr>
          <p:cNvPr id="4" name="Date Placeholder 3"/>
          <p:cNvSpPr>
            <a:spLocks noGrp="1"/>
          </p:cNvSpPr>
          <p:nvPr>
            <p:ph type="dt" sz="half" idx="10"/>
          </p:nvPr>
        </p:nvSpPr>
        <p:spPr/>
        <p:txBody>
          <a:bodyPr/>
          <a:lstStyle/>
          <a:p>
            <a:r>
              <a:rPr lang="it-IT" smtClean="0"/>
              <a:t>4/27/2023</a:t>
            </a:r>
            <a:endParaRPr lang="en-US" dirty="0"/>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47</a:t>
            </a:fld>
            <a:endParaRPr lang="en-US"/>
          </a:p>
        </p:txBody>
      </p:sp>
    </p:spTree>
    <p:extLst>
      <p:ext uri="{BB962C8B-B14F-4D97-AF65-F5344CB8AC3E}">
        <p14:creationId xmlns:p14="http://schemas.microsoft.com/office/powerpoint/2010/main" val="28038664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dirty="0" err="1" smtClean="0"/>
              <a:t>References</a:t>
            </a:r>
            <a:r>
              <a:rPr lang="it-IT" b="1" dirty="0" smtClean="0"/>
              <a:t> / 5</a:t>
            </a:r>
            <a:endParaRPr lang="en-US" b="1" dirty="0"/>
          </a:p>
        </p:txBody>
      </p:sp>
      <p:sp>
        <p:nvSpPr>
          <p:cNvPr id="3" name="Content Placeholder 2"/>
          <p:cNvSpPr>
            <a:spLocks noGrp="1"/>
          </p:cNvSpPr>
          <p:nvPr>
            <p:ph idx="1"/>
          </p:nvPr>
        </p:nvSpPr>
        <p:spPr>
          <a:xfrm>
            <a:off x="838200" y="1682750"/>
            <a:ext cx="10515600" cy="4673600"/>
          </a:xfrm>
        </p:spPr>
        <p:txBody>
          <a:bodyPr>
            <a:normAutofit fontScale="55000" lnSpcReduction="20000"/>
          </a:bodyPr>
          <a:lstStyle/>
          <a:p>
            <a:pPr marL="0" indent="0">
              <a:buNone/>
            </a:pPr>
            <a:r>
              <a:rPr lang="en-US" dirty="0" smtClean="0"/>
              <a:t>[</a:t>
            </a:r>
            <a:r>
              <a:rPr lang="en-US" dirty="0"/>
              <a:t>37] C. </a:t>
            </a:r>
            <a:r>
              <a:rPr lang="en-US" dirty="0" err="1"/>
              <a:t>Englert</a:t>
            </a:r>
            <a:r>
              <a:rPr lang="en-US" dirty="0"/>
              <a:t>, P. </a:t>
            </a:r>
            <a:r>
              <a:rPr lang="en-US" dirty="0" err="1"/>
              <a:t>Galler</a:t>
            </a:r>
            <a:r>
              <a:rPr lang="en-US" dirty="0"/>
              <a:t>, P. Harris, and M. </a:t>
            </a:r>
            <a:r>
              <a:rPr lang="en-US" dirty="0" err="1"/>
              <a:t>Spannowsky</a:t>
            </a:r>
            <a:r>
              <a:rPr lang="en-US" dirty="0"/>
              <a:t>, Machine </a:t>
            </a:r>
            <a:r>
              <a:rPr lang="en-US" dirty="0" smtClean="0"/>
              <a:t>Learning Uncertainties </a:t>
            </a:r>
            <a:r>
              <a:rPr lang="en-US" dirty="0"/>
              <a:t>with Adversarial Neural Networks, Eur. Phys. J. C. 79(1), </a:t>
            </a:r>
            <a:r>
              <a:rPr lang="en-US" dirty="0" smtClean="0"/>
              <a:t>4 (2019</a:t>
            </a:r>
            <a:r>
              <a:rPr lang="en-US" dirty="0"/>
              <a:t>). </a:t>
            </a:r>
            <a:r>
              <a:rPr lang="en-US" dirty="0" err="1"/>
              <a:t>doi</a:t>
            </a:r>
            <a:r>
              <a:rPr lang="en-US" dirty="0"/>
              <a:t>: </a:t>
            </a:r>
            <a:r>
              <a:rPr lang="en-US" dirty="0">
                <a:hlinkClick r:id="rId2"/>
              </a:rPr>
              <a:t>10.1140/</a:t>
            </a:r>
            <a:r>
              <a:rPr lang="en-US" dirty="0" err="1">
                <a:hlinkClick r:id="rId2"/>
              </a:rPr>
              <a:t>epjc</a:t>
            </a:r>
            <a:r>
              <a:rPr lang="en-US" dirty="0">
                <a:hlinkClick r:id="rId2"/>
              </a:rPr>
              <a:t>/s10052-018-6511-8</a:t>
            </a:r>
            <a:r>
              <a:rPr lang="en-US" dirty="0"/>
              <a:t>.</a:t>
            </a:r>
          </a:p>
          <a:p>
            <a:pPr marL="0" indent="0">
              <a:buNone/>
            </a:pPr>
            <a:r>
              <a:rPr lang="en-US" dirty="0"/>
              <a:t>[38] L. M. </a:t>
            </a:r>
            <a:r>
              <a:rPr lang="en-US" dirty="0" err="1"/>
              <a:t>Dery</a:t>
            </a:r>
            <a:r>
              <a:rPr lang="en-US" dirty="0"/>
              <a:t>, B. </a:t>
            </a:r>
            <a:r>
              <a:rPr lang="en-US" dirty="0" err="1"/>
              <a:t>Nachman</a:t>
            </a:r>
            <a:r>
              <a:rPr lang="en-US" dirty="0"/>
              <a:t>, F. </a:t>
            </a:r>
            <a:r>
              <a:rPr lang="en-US" dirty="0" err="1"/>
              <a:t>Rubbo</a:t>
            </a:r>
            <a:r>
              <a:rPr lang="en-US" dirty="0"/>
              <a:t>, and A. Schwartzman, Weakly </a:t>
            </a:r>
            <a:r>
              <a:rPr lang="en-US" dirty="0" smtClean="0"/>
              <a:t>supervised classification </a:t>
            </a:r>
            <a:r>
              <a:rPr lang="en-US" dirty="0"/>
              <a:t>in high energy physics, J. High Energy Phys. 2017(5</a:t>
            </a:r>
            <a:r>
              <a:rPr lang="en-US" dirty="0" smtClean="0"/>
              <a:t>), 145 </a:t>
            </a:r>
            <a:r>
              <a:rPr lang="en-US" dirty="0"/>
              <a:t>(May, 2017). URL </a:t>
            </a:r>
            <a:r>
              <a:rPr lang="en-US" dirty="0">
                <a:hlinkClick r:id="rId3"/>
              </a:rPr>
              <a:t>https://doi.org/10.1007/JHEP05(2017)145</a:t>
            </a:r>
            <a:r>
              <a:rPr lang="en-US" dirty="0"/>
              <a:t>.</a:t>
            </a:r>
          </a:p>
          <a:p>
            <a:pPr marL="0" indent="0">
              <a:buNone/>
            </a:pPr>
            <a:r>
              <a:rPr lang="en-US" dirty="0"/>
              <a:t>[39] E. M. </a:t>
            </a:r>
            <a:r>
              <a:rPr lang="en-US" dirty="0" err="1"/>
              <a:t>Metodiev</a:t>
            </a:r>
            <a:r>
              <a:rPr lang="en-US" dirty="0"/>
              <a:t>, B. </a:t>
            </a:r>
            <a:r>
              <a:rPr lang="en-US" dirty="0" err="1"/>
              <a:t>Nachman</a:t>
            </a:r>
            <a:r>
              <a:rPr lang="en-US" dirty="0"/>
              <a:t>, and J. </a:t>
            </a:r>
            <a:r>
              <a:rPr lang="en-US" dirty="0" err="1"/>
              <a:t>Thaler</a:t>
            </a:r>
            <a:r>
              <a:rPr lang="en-US" dirty="0"/>
              <a:t>, </a:t>
            </a:r>
            <a:r>
              <a:rPr lang="en-US" dirty="0" err="1"/>
              <a:t>Classication</a:t>
            </a:r>
            <a:r>
              <a:rPr lang="en-US" dirty="0"/>
              <a:t> without </a:t>
            </a:r>
            <a:r>
              <a:rPr lang="en-US" dirty="0" smtClean="0"/>
              <a:t>labels: learning </a:t>
            </a:r>
            <a:r>
              <a:rPr lang="en-US" dirty="0"/>
              <a:t>from mixed samples in high energy physics, J. High Energy </a:t>
            </a:r>
            <a:r>
              <a:rPr lang="en-US" dirty="0" smtClean="0"/>
              <a:t>Phys. 2017(10</a:t>
            </a:r>
            <a:r>
              <a:rPr lang="en-US" dirty="0"/>
              <a:t>), 174 (Oct., 2017). URL </a:t>
            </a:r>
            <a:r>
              <a:rPr lang="en-US" dirty="0">
                <a:hlinkClick r:id="rId4"/>
              </a:rPr>
              <a:t>https://</a:t>
            </a:r>
            <a:r>
              <a:rPr lang="en-US" dirty="0" smtClean="0">
                <a:hlinkClick r:id="rId4"/>
              </a:rPr>
              <a:t>doi.org/10.1007/JHEP10(2017)</a:t>
            </a:r>
            <a:r>
              <a:rPr lang="en-US" dirty="0" smtClean="0"/>
              <a:t> 174</a:t>
            </a:r>
            <a:r>
              <a:rPr lang="en-US" dirty="0"/>
              <a:t>.</a:t>
            </a:r>
          </a:p>
          <a:p>
            <a:pPr marL="0" indent="0">
              <a:buNone/>
            </a:pPr>
            <a:r>
              <a:rPr lang="en-US" dirty="0"/>
              <a:t>[40] T. Cohen, M. </a:t>
            </a:r>
            <a:r>
              <a:rPr lang="en-US" dirty="0" err="1"/>
              <a:t>Freytsis</a:t>
            </a:r>
            <a:r>
              <a:rPr lang="en-US" dirty="0"/>
              <a:t>, and B. </a:t>
            </a:r>
            <a:r>
              <a:rPr lang="en-US" dirty="0" err="1"/>
              <a:t>Ostdiek</a:t>
            </a:r>
            <a:r>
              <a:rPr lang="en-US" dirty="0"/>
              <a:t>, (machine) learning to do more </a:t>
            </a:r>
            <a:r>
              <a:rPr lang="en-US" dirty="0" smtClean="0"/>
              <a:t>with less</a:t>
            </a:r>
            <a:r>
              <a:rPr lang="en-US" dirty="0"/>
              <a:t>, J. High Energy Phys. 2018(2), 34 (Feb., 2018). URL https://</a:t>
            </a:r>
            <a:r>
              <a:rPr lang="en-US" dirty="0" smtClean="0"/>
              <a:t>doi.org/10.1007/JHEP02(2018)034</a:t>
            </a:r>
            <a:r>
              <a:rPr lang="en-US" dirty="0"/>
              <a:t>.</a:t>
            </a:r>
          </a:p>
          <a:p>
            <a:pPr marL="0" indent="0">
              <a:buNone/>
            </a:pPr>
            <a:r>
              <a:rPr lang="en-US" dirty="0"/>
              <a:t>[41] P. T. </a:t>
            </a:r>
            <a:r>
              <a:rPr lang="en-US" dirty="0" err="1"/>
              <a:t>Komiske</a:t>
            </a:r>
            <a:r>
              <a:rPr lang="en-US" dirty="0"/>
              <a:t>, E. M. </a:t>
            </a:r>
            <a:r>
              <a:rPr lang="en-US" dirty="0" err="1"/>
              <a:t>Metodiev</a:t>
            </a:r>
            <a:r>
              <a:rPr lang="en-US" dirty="0"/>
              <a:t>, B. </a:t>
            </a:r>
            <a:r>
              <a:rPr lang="en-US" dirty="0" err="1"/>
              <a:t>Nachman</a:t>
            </a:r>
            <a:r>
              <a:rPr lang="en-US" dirty="0"/>
              <a:t>, and M. D. Schwartz, </a:t>
            </a:r>
            <a:r>
              <a:rPr lang="en-US" dirty="0" smtClean="0"/>
              <a:t>Learning to </a:t>
            </a:r>
            <a:r>
              <a:rPr lang="en-US" dirty="0"/>
              <a:t>classify from impure samples with high-dimensional data, Phys. </a:t>
            </a:r>
            <a:r>
              <a:rPr lang="en-US" dirty="0" smtClean="0"/>
              <a:t>Rev. D</a:t>
            </a:r>
            <a:r>
              <a:rPr lang="en-US" dirty="0"/>
              <a:t>. 98(1), 011502 (July, 2018). URL </a:t>
            </a:r>
            <a:r>
              <a:rPr lang="en-US" dirty="0">
                <a:hlinkClick r:id="rId5"/>
              </a:rPr>
              <a:t>https://</a:t>
            </a:r>
            <a:r>
              <a:rPr lang="en-US" dirty="0" smtClean="0">
                <a:hlinkClick r:id="rId5"/>
              </a:rPr>
              <a:t>link.aps.org/doi/10.1103/</a:t>
            </a:r>
            <a:r>
              <a:rPr lang="en-US" dirty="0" smtClean="0"/>
              <a:t> PhysRevD.98.011502</a:t>
            </a:r>
            <a:r>
              <a:rPr lang="en-US" dirty="0"/>
              <a:t>.</a:t>
            </a:r>
          </a:p>
          <a:p>
            <a:pPr marL="0" indent="0">
              <a:buNone/>
            </a:pPr>
            <a:r>
              <a:rPr lang="en-US" dirty="0"/>
              <a:t>[42] K. Cranmer, J. </a:t>
            </a:r>
            <a:r>
              <a:rPr lang="en-US" dirty="0" err="1"/>
              <a:t>Brehmer</a:t>
            </a:r>
            <a:r>
              <a:rPr lang="en-US" dirty="0"/>
              <a:t>, and G. </a:t>
            </a:r>
            <a:r>
              <a:rPr lang="en-US" dirty="0" err="1"/>
              <a:t>Louppe</a:t>
            </a:r>
            <a:r>
              <a:rPr lang="en-US" dirty="0"/>
              <a:t>, The frontier of </a:t>
            </a:r>
            <a:r>
              <a:rPr lang="en-US" dirty="0" smtClean="0"/>
              <a:t>simulation-based inference</a:t>
            </a:r>
            <a:r>
              <a:rPr lang="en-US" dirty="0" smtClean="0">
                <a:hlinkClick r:id="rId6"/>
              </a:rPr>
              <a:t>, arXiv:1911.01429 </a:t>
            </a:r>
            <a:r>
              <a:rPr lang="en-US" dirty="0" smtClean="0"/>
              <a:t>(Nov</a:t>
            </a:r>
            <a:r>
              <a:rPr lang="en-US" dirty="0"/>
              <a:t>.</a:t>
            </a:r>
            <a:r>
              <a:rPr lang="en-US" dirty="0" smtClean="0"/>
              <a:t> </a:t>
            </a:r>
            <a:r>
              <a:rPr lang="en-US" dirty="0"/>
              <a:t>2019</a:t>
            </a:r>
            <a:r>
              <a:rPr lang="en-US" dirty="0" smtClean="0"/>
              <a:t>).</a:t>
            </a:r>
          </a:p>
          <a:p>
            <a:pPr marL="0" indent="0">
              <a:buNone/>
            </a:pPr>
            <a:r>
              <a:rPr lang="en-US" dirty="0"/>
              <a:t>[43] J. </a:t>
            </a:r>
            <a:r>
              <a:rPr lang="en-US" dirty="0" err="1"/>
              <a:t>Neyman</a:t>
            </a:r>
            <a:r>
              <a:rPr lang="en-US" dirty="0"/>
              <a:t> and E. S. Pearson, On the problem of the most </a:t>
            </a:r>
            <a:r>
              <a:rPr lang="en-US" dirty="0" smtClean="0"/>
              <a:t>efficient </a:t>
            </a:r>
            <a:r>
              <a:rPr lang="en-US" dirty="0" err="1"/>
              <a:t>testsof</a:t>
            </a:r>
            <a:r>
              <a:rPr lang="en-US" dirty="0"/>
              <a:t> statistical hypotheses, Philosophical Transactions of the Royal Society </a:t>
            </a:r>
            <a:r>
              <a:rPr lang="en-US" dirty="0" smtClean="0"/>
              <a:t>of London</a:t>
            </a:r>
            <a:r>
              <a:rPr lang="en-US" dirty="0"/>
              <a:t>. Series A, Containing Papers of a Mathematical or Physical </a:t>
            </a:r>
            <a:r>
              <a:rPr lang="en-US" dirty="0" smtClean="0"/>
              <a:t>Character</a:t>
            </a:r>
            <a:r>
              <a:rPr lang="en-US" dirty="0"/>
              <a:t>. 231, 289{337 (1933). ISSN 02643952. URL </a:t>
            </a:r>
            <a:r>
              <a:rPr lang="en-US" dirty="0">
                <a:hlinkClick r:id="rId7"/>
              </a:rPr>
              <a:t>http://www.jstor.org/stable/91247</a:t>
            </a:r>
            <a:r>
              <a:rPr lang="en-US" dirty="0"/>
              <a:t>.</a:t>
            </a:r>
          </a:p>
          <a:p>
            <a:pPr marL="0" indent="0">
              <a:buNone/>
            </a:pPr>
            <a:r>
              <a:rPr lang="en-US" dirty="0"/>
              <a:t>[44] J. </a:t>
            </a:r>
            <a:r>
              <a:rPr lang="en-US" dirty="0" err="1"/>
              <a:t>Brehmer</a:t>
            </a:r>
            <a:r>
              <a:rPr lang="en-US" dirty="0"/>
              <a:t>, G. </a:t>
            </a:r>
            <a:r>
              <a:rPr lang="en-US" dirty="0" err="1"/>
              <a:t>Louppe</a:t>
            </a:r>
            <a:r>
              <a:rPr lang="en-US" dirty="0"/>
              <a:t>, J. </a:t>
            </a:r>
            <a:r>
              <a:rPr lang="en-US" dirty="0" err="1"/>
              <a:t>Pavez</a:t>
            </a:r>
            <a:r>
              <a:rPr lang="en-US" dirty="0"/>
              <a:t>, and K. Cranmer, Mining gold from implicit </a:t>
            </a:r>
            <a:r>
              <a:rPr lang="en-US" dirty="0" smtClean="0"/>
              <a:t>models </a:t>
            </a:r>
            <a:r>
              <a:rPr lang="en-US" dirty="0"/>
              <a:t>to improve likelihood-free </a:t>
            </a:r>
            <a:r>
              <a:rPr lang="en-US" dirty="0" smtClean="0"/>
              <a:t>inference, </a:t>
            </a:r>
            <a:r>
              <a:rPr lang="en-US" dirty="0" smtClean="0">
                <a:hlinkClick r:id="rId8"/>
              </a:rPr>
              <a:t>arXiv:1805.12244</a:t>
            </a:r>
            <a:r>
              <a:rPr lang="en-US" dirty="0" smtClean="0"/>
              <a:t> </a:t>
            </a:r>
            <a:r>
              <a:rPr lang="en-US" dirty="0"/>
              <a:t>(2018).</a:t>
            </a:r>
          </a:p>
          <a:p>
            <a:pPr marL="0" indent="0">
              <a:buNone/>
            </a:pPr>
            <a:r>
              <a:rPr lang="en-US" dirty="0"/>
              <a:t>[45] J. </a:t>
            </a:r>
            <a:r>
              <a:rPr lang="en-US" dirty="0" err="1"/>
              <a:t>Brehmer</a:t>
            </a:r>
            <a:r>
              <a:rPr lang="en-US" dirty="0"/>
              <a:t>, K. Cranmer, G. </a:t>
            </a:r>
            <a:r>
              <a:rPr lang="en-US" dirty="0" err="1"/>
              <a:t>Louppe</a:t>
            </a:r>
            <a:r>
              <a:rPr lang="en-US" dirty="0"/>
              <a:t>, and J. </a:t>
            </a:r>
            <a:r>
              <a:rPr lang="en-US" dirty="0" err="1"/>
              <a:t>Pavez</a:t>
            </a:r>
            <a:r>
              <a:rPr lang="en-US" dirty="0"/>
              <a:t>, Constraining </a:t>
            </a:r>
            <a:r>
              <a:rPr lang="en-US" dirty="0" smtClean="0"/>
              <a:t>Effective </a:t>
            </a:r>
            <a:r>
              <a:rPr lang="en-US" dirty="0"/>
              <a:t>Field Theories with Machine </a:t>
            </a:r>
            <a:r>
              <a:rPr lang="en-US" dirty="0" smtClean="0"/>
              <a:t>Learning, </a:t>
            </a:r>
            <a:r>
              <a:rPr lang="en-US" dirty="0" smtClean="0">
                <a:hlinkClick r:id="rId9"/>
              </a:rPr>
              <a:t>arXiv:1805.00013</a:t>
            </a:r>
            <a:r>
              <a:rPr lang="en-US" dirty="0" smtClean="0"/>
              <a:t> </a:t>
            </a:r>
            <a:r>
              <a:rPr lang="en-US" dirty="0"/>
              <a:t>(2018).</a:t>
            </a:r>
          </a:p>
          <a:p>
            <a:pPr marL="0" indent="0">
              <a:buNone/>
            </a:pPr>
            <a:r>
              <a:rPr lang="en-US" dirty="0"/>
              <a:t>[46] J. </a:t>
            </a:r>
            <a:r>
              <a:rPr lang="en-US" dirty="0" err="1"/>
              <a:t>Brehmer</a:t>
            </a:r>
            <a:r>
              <a:rPr lang="en-US" dirty="0"/>
              <a:t>, K. Cranmer, G. </a:t>
            </a:r>
            <a:r>
              <a:rPr lang="en-US" dirty="0" err="1"/>
              <a:t>Louppe</a:t>
            </a:r>
            <a:r>
              <a:rPr lang="en-US" dirty="0"/>
              <a:t>, and J. </a:t>
            </a:r>
            <a:r>
              <a:rPr lang="en-US" dirty="0" err="1"/>
              <a:t>Pavez</a:t>
            </a:r>
            <a:r>
              <a:rPr lang="en-US" dirty="0"/>
              <a:t>, A Guide to Constraining </a:t>
            </a:r>
            <a:r>
              <a:rPr lang="en-US" dirty="0" smtClean="0"/>
              <a:t>Effective </a:t>
            </a:r>
            <a:r>
              <a:rPr lang="en-US" dirty="0"/>
              <a:t>Field Theories with Machine </a:t>
            </a:r>
            <a:r>
              <a:rPr lang="en-US" dirty="0" smtClean="0"/>
              <a:t>Learning, </a:t>
            </a:r>
            <a:r>
              <a:rPr lang="fr-FR" dirty="0"/>
              <a:t>Phys. </a:t>
            </a:r>
            <a:r>
              <a:rPr lang="fr-FR" dirty="0" err="1"/>
              <a:t>Rev</a:t>
            </a:r>
            <a:r>
              <a:rPr lang="fr-FR" dirty="0"/>
              <a:t>. D 98, 052004 (</a:t>
            </a:r>
            <a:r>
              <a:rPr lang="fr-FR" dirty="0" smtClean="0"/>
              <a:t>2018), DOI: </a:t>
            </a:r>
            <a:r>
              <a:rPr lang="fr-FR" dirty="0" smtClean="0">
                <a:hlinkClick r:id="rId10"/>
              </a:rPr>
              <a:t>10.1103/PhysRevD.98.052004</a:t>
            </a:r>
            <a:r>
              <a:rPr lang="en-US" dirty="0" smtClean="0"/>
              <a:t>.</a:t>
            </a:r>
            <a:endParaRPr lang="en-US" dirty="0"/>
          </a:p>
          <a:p>
            <a:pPr marL="0" indent="0">
              <a:buNone/>
            </a:pPr>
            <a:endParaRPr lang="en-US"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48</a:t>
            </a:fld>
            <a:endParaRPr lang="en-US"/>
          </a:p>
        </p:txBody>
      </p:sp>
    </p:spTree>
    <p:extLst>
      <p:ext uri="{BB962C8B-B14F-4D97-AF65-F5344CB8AC3E}">
        <p14:creationId xmlns:p14="http://schemas.microsoft.com/office/powerpoint/2010/main" val="15693135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dirty="0" err="1" smtClean="0"/>
              <a:t>References</a:t>
            </a:r>
            <a:r>
              <a:rPr lang="it-IT" b="1" dirty="0" smtClean="0"/>
              <a:t> / 6</a:t>
            </a:r>
            <a:endParaRPr lang="en-US" b="1" dirty="0"/>
          </a:p>
        </p:txBody>
      </p:sp>
      <p:sp>
        <p:nvSpPr>
          <p:cNvPr id="3" name="Content Placeholder 2"/>
          <p:cNvSpPr>
            <a:spLocks noGrp="1"/>
          </p:cNvSpPr>
          <p:nvPr>
            <p:ph idx="1"/>
          </p:nvPr>
        </p:nvSpPr>
        <p:spPr>
          <a:xfrm>
            <a:off x="838200" y="1654175"/>
            <a:ext cx="10515600" cy="4351338"/>
          </a:xfrm>
        </p:spPr>
        <p:txBody>
          <a:bodyPr>
            <a:noAutofit/>
          </a:bodyPr>
          <a:lstStyle/>
          <a:p>
            <a:pPr marL="0" indent="0">
              <a:buNone/>
            </a:pPr>
            <a:r>
              <a:rPr lang="en-US" sz="1500" dirty="0" smtClean="0"/>
              <a:t>[</a:t>
            </a:r>
            <a:r>
              <a:rPr lang="en-US" sz="1500" dirty="0"/>
              <a:t>47] M. </a:t>
            </a:r>
            <a:r>
              <a:rPr lang="en-US" sz="1500" dirty="0" err="1"/>
              <a:t>Stoye</a:t>
            </a:r>
            <a:r>
              <a:rPr lang="en-US" sz="1500" dirty="0"/>
              <a:t>, J. </a:t>
            </a:r>
            <a:r>
              <a:rPr lang="en-US" sz="1500" dirty="0" err="1"/>
              <a:t>Brehmer</a:t>
            </a:r>
            <a:r>
              <a:rPr lang="en-US" sz="1500" dirty="0"/>
              <a:t>, G. </a:t>
            </a:r>
            <a:r>
              <a:rPr lang="en-US" sz="1500" dirty="0" err="1"/>
              <a:t>Louppe</a:t>
            </a:r>
            <a:r>
              <a:rPr lang="en-US" sz="1500" dirty="0"/>
              <a:t>, J. </a:t>
            </a:r>
            <a:r>
              <a:rPr lang="en-US" sz="1500" dirty="0" err="1"/>
              <a:t>Pavez</a:t>
            </a:r>
            <a:r>
              <a:rPr lang="en-US" sz="1500" dirty="0"/>
              <a:t>, and K. Cranmer, </a:t>
            </a:r>
            <a:r>
              <a:rPr lang="en-US" sz="1500" dirty="0" smtClean="0"/>
              <a:t>Likelihood-free inference </a:t>
            </a:r>
            <a:r>
              <a:rPr lang="en-US" sz="1500" dirty="0"/>
              <a:t>with an improved cross-entropy </a:t>
            </a:r>
            <a:r>
              <a:rPr lang="en-US" sz="1500" dirty="0" smtClean="0"/>
              <a:t>estimator, </a:t>
            </a:r>
            <a:r>
              <a:rPr lang="en-US" sz="1500" dirty="0" smtClean="0">
                <a:hlinkClick r:id="rId2"/>
              </a:rPr>
              <a:t>arXiv:1808.00973</a:t>
            </a:r>
            <a:r>
              <a:rPr lang="en-US" sz="1500" dirty="0" smtClean="0"/>
              <a:t> (2018</a:t>
            </a:r>
            <a:r>
              <a:rPr lang="en-US" sz="1500" dirty="0"/>
              <a:t>).</a:t>
            </a:r>
          </a:p>
          <a:p>
            <a:pPr marL="0" indent="0">
              <a:buNone/>
            </a:pPr>
            <a:r>
              <a:rPr lang="en-US" sz="1500" dirty="0"/>
              <a:t>[48] J. </a:t>
            </a:r>
            <a:r>
              <a:rPr lang="en-US" sz="1500" dirty="0" err="1"/>
              <a:t>Brehmer</a:t>
            </a:r>
            <a:r>
              <a:rPr lang="en-US" sz="1500" dirty="0"/>
              <a:t>, F. Kling, I. </a:t>
            </a:r>
            <a:r>
              <a:rPr lang="en-US" sz="1500" dirty="0" err="1"/>
              <a:t>Espejo</a:t>
            </a:r>
            <a:r>
              <a:rPr lang="en-US" sz="1500" dirty="0"/>
              <a:t>, and K. Cranmer, </a:t>
            </a:r>
            <a:r>
              <a:rPr lang="en-US" sz="1500" dirty="0" err="1"/>
              <a:t>MadMiner</a:t>
            </a:r>
            <a:r>
              <a:rPr lang="en-US" sz="1500" dirty="0"/>
              <a:t>: </a:t>
            </a:r>
            <a:r>
              <a:rPr lang="en-US" sz="1500" dirty="0" smtClean="0"/>
              <a:t>Machine learning-based </a:t>
            </a:r>
            <a:r>
              <a:rPr lang="en-US" sz="1500" dirty="0"/>
              <a:t>inference for particle physics, </a:t>
            </a:r>
            <a:r>
              <a:rPr lang="en-US" sz="1500" dirty="0" err="1"/>
              <a:t>Comput</a:t>
            </a:r>
            <a:r>
              <a:rPr lang="en-US" sz="1500" dirty="0"/>
              <a:t>. </a:t>
            </a:r>
            <a:r>
              <a:rPr lang="en-US" sz="1500" dirty="0" err="1"/>
              <a:t>Softw</a:t>
            </a:r>
            <a:r>
              <a:rPr lang="en-US" sz="1500" dirty="0"/>
              <a:t>. Big Sci. 4(1</a:t>
            </a:r>
            <a:r>
              <a:rPr lang="en-US" sz="1500" dirty="0" smtClean="0"/>
              <a:t>), 3 </a:t>
            </a:r>
            <a:r>
              <a:rPr lang="en-US" sz="1500" dirty="0"/>
              <a:t>(2020). </a:t>
            </a:r>
            <a:r>
              <a:rPr lang="en-US" sz="1500" dirty="0" err="1"/>
              <a:t>doi</a:t>
            </a:r>
            <a:r>
              <a:rPr lang="en-US" sz="1500" dirty="0"/>
              <a:t>: </a:t>
            </a:r>
            <a:r>
              <a:rPr lang="en-US" sz="1500" dirty="0">
                <a:hlinkClick r:id="rId3"/>
              </a:rPr>
              <a:t>10.1007/s41781-020-0035-2</a:t>
            </a:r>
            <a:r>
              <a:rPr lang="en-US" sz="1500" dirty="0"/>
              <a:t>.</a:t>
            </a:r>
          </a:p>
          <a:p>
            <a:pPr marL="0" indent="0">
              <a:buNone/>
            </a:pPr>
            <a:r>
              <a:rPr lang="en-US" sz="1500" dirty="0"/>
              <a:t>[49] P. de Castro and T. Dorigo, INFERNO: Inference-Aware neural </a:t>
            </a:r>
            <a:r>
              <a:rPr lang="en-US" sz="1500" dirty="0" err="1" smtClean="0"/>
              <a:t>optimisation</a:t>
            </a:r>
            <a:r>
              <a:rPr lang="en-US" sz="1500" dirty="0" smtClean="0"/>
              <a:t>, </a:t>
            </a:r>
            <a:r>
              <a:rPr lang="en-US" sz="1500" dirty="0" err="1" smtClean="0"/>
              <a:t>Comput</a:t>
            </a:r>
            <a:r>
              <a:rPr lang="en-US" sz="1500" dirty="0"/>
              <a:t>. Phys. </a:t>
            </a:r>
            <a:r>
              <a:rPr lang="en-US" sz="1500" dirty="0" err="1"/>
              <a:t>Commun</a:t>
            </a:r>
            <a:r>
              <a:rPr lang="en-US" sz="1500" dirty="0"/>
              <a:t>. 244, </a:t>
            </a:r>
            <a:r>
              <a:rPr lang="en-US" sz="1500" dirty="0" smtClean="0"/>
              <a:t>170-179 </a:t>
            </a:r>
            <a:r>
              <a:rPr lang="en-US" sz="1500" dirty="0"/>
              <a:t>(Nov., 2019). URL </a:t>
            </a:r>
            <a:r>
              <a:rPr lang="en-US" sz="1500" dirty="0">
                <a:hlinkClick r:id="rId4"/>
              </a:rPr>
              <a:t>http</a:t>
            </a:r>
            <a:r>
              <a:rPr lang="en-US" sz="1500" dirty="0" smtClean="0">
                <a:hlinkClick r:id="rId4"/>
              </a:rPr>
              <a:t>://</a:t>
            </a:r>
            <a:r>
              <a:rPr lang="en-US" sz="1500" dirty="0">
                <a:hlinkClick r:id="rId4"/>
              </a:rPr>
              <a:t>www.sciencedirect.com/science/article/pii/S0010465519301948</a:t>
            </a:r>
            <a:r>
              <a:rPr lang="en-US" sz="1500" dirty="0"/>
              <a:t>.</a:t>
            </a:r>
          </a:p>
          <a:p>
            <a:pPr marL="0" indent="0">
              <a:buNone/>
            </a:pPr>
            <a:r>
              <a:rPr lang="en-US" sz="1500" dirty="0"/>
              <a:t>[50] T. Charnock, G. </a:t>
            </a:r>
            <a:r>
              <a:rPr lang="en-US" sz="1500" dirty="0" err="1"/>
              <a:t>Lavaux</a:t>
            </a:r>
            <a:r>
              <a:rPr lang="en-US" sz="1500" dirty="0"/>
              <a:t>, and B. D. </a:t>
            </a:r>
            <a:r>
              <a:rPr lang="en-US" sz="1500" dirty="0" err="1"/>
              <a:t>Wandelt</a:t>
            </a:r>
            <a:r>
              <a:rPr lang="en-US" sz="1500" dirty="0"/>
              <a:t>, Automatic physical </a:t>
            </a:r>
            <a:r>
              <a:rPr lang="en-US" sz="1500" dirty="0" smtClean="0"/>
              <a:t>inference with information-maximizing </a:t>
            </a:r>
            <a:r>
              <a:rPr lang="en-US" sz="1500" dirty="0"/>
              <a:t>neural networks, Phys. Rev. D. 97(8</a:t>
            </a:r>
            <a:r>
              <a:rPr lang="en-US" sz="1500" dirty="0" smtClean="0"/>
              <a:t>), 083004 </a:t>
            </a:r>
            <a:r>
              <a:rPr lang="en-US" sz="1500" dirty="0"/>
              <a:t>(Apr., 2018). URL </a:t>
            </a:r>
            <a:r>
              <a:rPr lang="en-US" sz="1500" dirty="0">
                <a:hlinkClick r:id="rId5"/>
              </a:rPr>
              <a:t>https://</a:t>
            </a:r>
            <a:r>
              <a:rPr lang="en-US" sz="1500" dirty="0" smtClean="0">
                <a:hlinkClick r:id="rId5"/>
              </a:rPr>
              <a:t>link.aps.org/doi/10.1103/PhysRevD.97.083004</a:t>
            </a:r>
            <a:r>
              <a:rPr lang="en-US" sz="1500" dirty="0"/>
              <a:t>.</a:t>
            </a:r>
          </a:p>
          <a:p>
            <a:pPr marL="0" indent="0">
              <a:buNone/>
            </a:pPr>
            <a:r>
              <a:rPr lang="en-US" sz="1500" dirty="0"/>
              <a:t>[51] J. </a:t>
            </a:r>
            <a:r>
              <a:rPr lang="en-US" sz="1500" dirty="0" err="1"/>
              <a:t>Alsing</a:t>
            </a:r>
            <a:r>
              <a:rPr lang="en-US" sz="1500" dirty="0"/>
              <a:t> and B. </a:t>
            </a:r>
            <a:r>
              <a:rPr lang="en-US" sz="1500" dirty="0" err="1"/>
              <a:t>Wandelt</a:t>
            </a:r>
            <a:r>
              <a:rPr lang="en-US" sz="1500" dirty="0"/>
              <a:t>, Nuisance hardened data compression for </a:t>
            </a:r>
            <a:r>
              <a:rPr lang="en-US" sz="1500" dirty="0" smtClean="0"/>
              <a:t>fast likelihood-free </a:t>
            </a:r>
            <a:r>
              <a:rPr lang="en-US" sz="1500" dirty="0"/>
              <a:t>inference, Mon. Not. R. Astron. Soc. 488(4), </a:t>
            </a:r>
            <a:r>
              <a:rPr lang="en-US" sz="1500" dirty="0" smtClean="0"/>
              <a:t>5093{5103 (Oct</a:t>
            </a:r>
            <a:r>
              <a:rPr lang="en-US" sz="1500" dirty="0"/>
              <a:t>., 2019). URL </a:t>
            </a:r>
            <a:r>
              <a:rPr lang="en-US" sz="1500" dirty="0">
                <a:hlinkClick r:id="rId6"/>
              </a:rPr>
              <a:t>https://</a:t>
            </a:r>
            <a:r>
              <a:rPr lang="en-US" sz="1500" dirty="0" smtClean="0">
                <a:hlinkClick r:id="rId6"/>
              </a:rPr>
              <a:t>academic.oup.com/mnras/article-abstract/488/4/5093/5530778</a:t>
            </a:r>
            <a:r>
              <a:rPr lang="en-US" sz="1500" dirty="0"/>
              <a:t>.</a:t>
            </a:r>
          </a:p>
          <a:p>
            <a:pPr marL="0" indent="0">
              <a:buNone/>
            </a:pPr>
            <a:r>
              <a:rPr lang="en-US" sz="1500" dirty="0"/>
              <a:t>[52] </a:t>
            </a:r>
            <a:r>
              <a:rPr lang="en-US" sz="1500" dirty="0" err="1"/>
              <a:t>S.Wunsch</a:t>
            </a:r>
            <a:r>
              <a:rPr lang="en-US" sz="1500" dirty="0"/>
              <a:t>, S. </a:t>
            </a:r>
            <a:r>
              <a:rPr lang="en-US" sz="1500" dirty="0" err="1"/>
              <a:t>Jorger</a:t>
            </a:r>
            <a:r>
              <a:rPr lang="en-US" sz="1500" dirty="0"/>
              <a:t>, </a:t>
            </a:r>
            <a:r>
              <a:rPr lang="en-US" sz="1500" dirty="0" err="1"/>
              <a:t>R.Wolf</a:t>
            </a:r>
            <a:r>
              <a:rPr lang="en-US" sz="1500" dirty="0"/>
              <a:t>, and G. </a:t>
            </a:r>
            <a:r>
              <a:rPr lang="en-US" sz="1500" dirty="0" err="1"/>
              <a:t>Quast</a:t>
            </a:r>
            <a:r>
              <a:rPr lang="en-US" sz="1500" dirty="0"/>
              <a:t>, Optimal statistical inference </a:t>
            </a:r>
            <a:r>
              <a:rPr lang="en-US" sz="1500" dirty="0" smtClean="0"/>
              <a:t>in the </a:t>
            </a:r>
            <a:r>
              <a:rPr lang="en-US" sz="1500" dirty="0"/>
              <a:t>presence of systematic uncertainties using neural network </a:t>
            </a:r>
            <a:r>
              <a:rPr lang="en-US" sz="1500" dirty="0" smtClean="0"/>
              <a:t>optimization based </a:t>
            </a:r>
            <a:r>
              <a:rPr lang="en-US" sz="1500" dirty="0"/>
              <a:t>on binned </a:t>
            </a:r>
            <a:r>
              <a:rPr lang="en-US" sz="1500" dirty="0" err="1"/>
              <a:t>poisson</a:t>
            </a:r>
            <a:r>
              <a:rPr lang="en-US" sz="1500" dirty="0"/>
              <a:t> likelihoods with nuisance </a:t>
            </a:r>
            <a:r>
              <a:rPr lang="en-US" sz="1500" dirty="0" smtClean="0"/>
              <a:t>parameters, arXiv:2003.07186 </a:t>
            </a:r>
            <a:r>
              <a:rPr lang="en-US" sz="1500" dirty="0"/>
              <a:t>(Mar., 2020</a:t>
            </a:r>
            <a:r>
              <a:rPr lang="en-US" sz="1500" dirty="0" smtClean="0"/>
              <a:t>). URL </a:t>
            </a:r>
            <a:r>
              <a:rPr lang="en-US" sz="1500" dirty="0">
                <a:hlinkClick r:id="rId7"/>
              </a:rPr>
              <a:t>http://arxiv.org/abs/2003.07186</a:t>
            </a:r>
            <a:r>
              <a:rPr lang="en-US" sz="1500" dirty="0"/>
              <a:t>.</a:t>
            </a:r>
          </a:p>
          <a:p>
            <a:pPr marL="0" indent="0">
              <a:buNone/>
            </a:pPr>
            <a:r>
              <a:rPr lang="en-US" sz="1500" dirty="0"/>
              <a:t>[53] L. Heinrich and N. Simpson. </a:t>
            </a:r>
            <a:r>
              <a:rPr lang="en-US" sz="1500" dirty="0" err="1"/>
              <a:t>pyhf</a:t>
            </a:r>
            <a:r>
              <a:rPr lang="en-US" sz="1500" dirty="0"/>
              <a:t>/</a:t>
            </a:r>
            <a:r>
              <a:rPr lang="en-US" sz="1500" dirty="0" err="1"/>
              <a:t>neos</a:t>
            </a:r>
            <a:r>
              <a:rPr lang="en-US" sz="1500" dirty="0"/>
              <a:t>: initial </a:t>
            </a:r>
            <a:r>
              <a:rPr lang="en-US" sz="1500" dirty="0" err="1"/>
              <a:t>zenodo</a:t>
            </a:r>
            <a:r>
              <a:rPr lang="en-US" sz="1500" dirty="0"/>
              <a:t> </a:t>
            </a:r>
            <a:r>
              <a:rPr lang="en-US" sz="1500" dirty="0" smtClean="0"/>
              <a:t>release, </a:t>
            </a:r>
            <a:r>
              <a:rPr lang="en-US" sz="1500" dirty="0"/>
              <a:t>URL </a:t>
            </a:r>
            <a:r>
              <a:rPr lang="en-US" sz="1500" dirty="0">
                <a:hlinkClick r:id="rId8"/>
              </a:rPr>
              <a:t>https</a:t>
            </a:r>
            <a:r>
              <a:rPr lang="en-US" sz="1500" dirty="0" smtClean="0">
                <a:hlinkClick r:id="rId8"/>
              </a:rPr>
              <a:t>://</a:t>
            </a:r>
            <a:r>
              <a:rPr lang="en-US" sz="1500" dirty="0">
                <a:hlinkClick r:id="rId8"/>
              </a:rPr>
              <a:t>doi.org/10.5281/zenodo.3697981</a:t>
            </a:r>
            <a:r>
              <a:rPr lang="en-US" sz="1500" dirty="0"/>
              <a:t> (Mar., 2020).</a:t>
            </a:r>
          </a:p>
          <a:p>
            <a:pPr marL="0" indent="0">
              <a:buNone/>
            </a:pPr>
            <a:r>
              <a:rPr lang="en-US" sz="1500" dirty="0"/>
              <a:t>[54] A. Elwood and D. </a:t>
            </a:r>
            <a:r>
              <a:rPr lang="en-US" sz="1500" dirty="0" err="1"/>
              <a:t>Krucker</a:t>
            </a:r>
            <a:r>
              <a:rPr lang="en-US" sz="1500" dirty="0"/>
              <a:t>, Direct </a:t>
            </a:r>
            <a:r>
              <a:rPr lang="en-US" sz="1500" dirty="0" err="1"/>
              <a:t>optimisation</a:t>
            </a:r>
            <a:r>
              <a:rPr lang="en-US" sz="1500" dirty="0"/>
              <a:t> of the discovery </a:t>
            </a:r>
            <a:r>
              <a:rPr lang="en-US" sz="1500" dirty="0" smtClean="0"/>
              <a:t>significance when </a:t>
            </a:r>
            <a:r>
              <a:rPr lang="en-US" sz="1500" dirty="0"/>
              <a:t>training neural networks to search for new physics in particle </a:t>
            </a:r>
            <a:r>
              <a:rPr lang="en-US" sz="1500" dirty="0" smtClean="0"/>
              <a:t>colliders, arXiv:1806.00322 </a:t>
            </a:r>
            <a:r>
              <a:rPr lang="nn-NO" sz="1500" dirty="0" smtClean="0"/>
              <a:t>(June</a:t>
            </a:r>
            <a:r>
              <a:rPr lang="nn-NO" sz="1500" dirty="0"/>
              <a:t>, 2018). URL </a:t>
            </a:r>
            <a:r>
              <a:rPr lang="nn-NO" sz="1500" dirty="0">
                <a:hlinkClick r:id="rId9"/>
              </a:rPr>
              <a:t>http://arxiv.org/abs/1806.00322</a:t>
            </a:r>
            <a:r>
              <a:rPr lang="nn-NO" sz="1500" dirty="0"/>
              <a:t>.</a:t>
            </a:r>
          </a:p>
          <a:p>
            <a:pPr marL="0" indent="0">
              <a:buNone/>
            </a:pPr>
            <a:r>
              <a:rPr lang="en-US" sz="1500" dirty="0"/>
              <a:t>[55] L.-G. Xia, QBDT, a new boosting decision tree method with </a:t>
            </a:r>
            <a:r>
              <a:rPr lang="en-US" sz="1500" dirty="0" smtClean="0"/>
              <a:t>systematic uncertainties </a:t>
            </a:r>
            <a:r>
              <a:rPr lang="en-US" sz="1500" dirty="0"/>
              <a:t>into training for high energy </a:t>
            </a:r>
            <a:r>
              <a:rPr lang="en-US" sz="1500" dirty="0" smtClean="0"/>
              <a:t>physics, arXiv:1810.08387 </a:t>
            </a:r>
            <a:r>
              <a:rPr lang="en-US" sz="1500" dirty="0"/>
              <a:t>(Oct., 2018). URL </a:t>
            </a:r>
            <a:r>
              <a:rPr lang="en-US" sz="1500" dirty="0">
                <a:hlinkClick r:id="rId10"/>
              </a:rPr>
              <a:t>http</a:t>
            </a:r>
            <a:r>
              <a:rPr lang="en-US" sz="1500" dirty="0" smtClean="0">
                <a:hlinkClick r:id="rId10"/>
              </a:rPr>
              <a:t>://</a:t>
            </a:r>
            <a:r>
              <a:rPr lang="en-US" sz="1500" dirty="0">
                <a:hlinkClick r:id="rId10"/>
              </a:rPr>
              <a:t>arxiv.org/abs/1810.08387</a:t>
            </a:r>
            <a:r>
              <a:rPr lang="en-US" sz="1500" dirty="0"/>
              <a:t>.</a:t>
            </a:r>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49</a:t>
            </a:fld>
            <a:endParaRPr lang="en-US"/>
          </a:p>
        </p:txBody>
      </p:sp>
    </p:spTree>
    <p:extLst>
      <p:ext uri="{BB962C8B-B14F-4D97-AF65-F5344CB8AC3E}">
        <p14:creationId xmlns:p14="http://schemas.microsoft.com/office/powerpoint/2010/main" val="13427990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pPr marL="0" indent="0">
              <a:buNone/>
            </a:pPr>
            <a:r>
              <a:rPr lang="en-US" dirty="0" smtClean="0"/>
              <a:t>To account </a:t>
            </a:r>
            <a:r>
              <a:rPr lang="en-US" smtClean="0"/>
              <a:t>for imperfections </a:t>
            </a:r>
            <a:r>
              <a:rPr lang="en-US" dirty="0" smtClean="0"/>
              <a:t>described by nuisance parameters </a:t>
            </a:r>
            <a:r>
              <a:rPr lang="el-GR" b="1" dirty="0" smtClean="0">
                <a:solidFill>
                  <a:srgbClr val="0070C0"/>
                </a:solidFill>
              </a:rPr>
              <a:t>α</a:t>
            </a:r>
            <a:r>
              <a:rPr lang="en-US" dirty="0" smtClean="0"/>
              <a:t>, </a:t>
            </a:r>
            <a:r>
              <a:rPr lang="en-US" smtClean="0"/>
              <a:t>we </a:t>
            </a:r>
            <a:r>
              <a:rPr lang="en-US" smtClean="0"/>
              <a:t>need </a:t>
            </a:r>
            <a:r>
              <a:rPr lang="en-US" dirty="0" smtClean="0"/>
              <a:t>to enlarge our model to </a:t>
            </a:r>
            <a:r>
              <a:rPr lang="en-US" dirty="0" smtClean="0">
                <a:solidFill>
                  <a:srgbClr val="0070C0"/>
                </a:solidFill>
              </a:rPr>
              <a:t>p(x|</a:t>
            </a:r>
            <a:r>
              <a:rPr lang="el-GR" b="1" dirty="0" smtClean="0">
                <a:solidFill>
                  <a:srgbClr val="0070C0"/>
                </a:solidFill>
              </a:rPr>
              <a:t>θ</a:t>
            </a:r>
            <a:r>
              <a:rPr lang="en-US" dirty="0" smtClean="0">
                <a:solidFill>
                  <a:srgbClr val="0070C0"/>
                </a:solidFill>
              </a:rPr>
              <a:t>,</a:t>
            </a:r>
            <a:r>
              <a:rPr lang="el-GR" b="1" smtClean="0">
                <a:solidFill>
                  <a:srgbClr val="0070C0"/>
                </a:solidFill>
              </a:rPr>
              <a:t>α</a:t>
            </a:r>
            <a:r>
              <a:rPr lang="en-US" smtClean="0">
                <a:solidFill>
                  <a:srgbClr val="0070C0"/>
                </a:solidFill>
              </a:rPr>
              <a:t>) </a:t>
            </a:r>
            <a:r>
              <a:rPr lang="en-US" smtClean="0"/>
              <a:t>(if we can). The </a:t>
            </a:r>
            <a:r>
              <a:rPr lang="en-US" smtClean="0"/>
              <a:t>latter </a:t>
            </a:r>
            <a:r>
              <a:rPr lang="en-US" smtClean="0"/>
              <a:t>may</a:t>
            </a:r>
            <a:r>
              <a:rPr lang="en-US" smtClean="0"/>
              <a:t> be </a:t>
            </a:r>
            <a:r>
              <a:rPr lang="en-US" dirty="0" smtClean="0"/>
              <a:t>used in the construction of a likelihood function </a:t>
            </a:r>
            <a:r>
              <a:rPr lang="en-US" smtClean="0"/>
              <a:t>or </a:t>
            </a:r>
            <a:r>
              <a:rPr lang="en-US" smtClean="0"/>
              <a:t>whatever </a:t>
            </a:r>
            <a:r>
              <a:rPr lang="en-US" dirty="0" smtClean="0"/>
              <a:t>other estimator </a:t>
            </a:r>
            <a:r>
              <a:rPr lang="en-US" smtClean="0"/>
              <a:t>we </a:t>
            </a:r>
            <a:r>
              <a:rPr lang="en-US" smtClean="0"/>
              <a:t>choose</a:t>
            </a:r>
            <a:r>
              <a:rPr lang="en-US" smtClean="0"/>
              <a:t>.</a:t>
            </a:r>
            <a:endParaRPr lang="en-US" dirty="0" smtClean="0"/>
          </a:p>
          <a:p>
            <a:endParaRPr lang="en-US" dirty="0" smtClean="0"/>
          </a:p>
          <a:p>
            <a:pPr lvl="1"/>
            <a:r>
              <a:rPr lang="en-US" dirty="0" smtClean="0"/>
              <a:t>This allows us to account for the variability of the nuisances in our inference</a:t>
            </a:r>
          </a:p>
          <a:p>
            <a:pPr lvl="1"/>
            <a:r>
              <a:rPr lang="en-US" dirty="0" smtClean="0"/>
              <a:t>The inclusion of </a:t>
            </a:r>
            <a:r>
              <a:rPr lang="en-US" smtClean="0"/>
              <a:t>nuisances is </a:t>
            </a:r>
            <a:r>
              <a:rPr lang="en-US" b="1" smtClean="0"/>
              <a:t>expected to widen </a:t>
            </a:r>
            <a:r>
              <a:rPr lang="en-US" smtClean="0"/>
              <a:t>resulting </a:t>
            </a:r>
            <a:r>
              <a:rPr lang="en-US" dirty="0" smtClean="0"/>
              <a:t>confidence intervals on </a:t>
            </a:r>
            <a:r>
              <a:rPr lang="el-GR" dirty="0" smtClean="0"/>
              <a:t>θ</a:t>
            </a:r>
            <a:endParaRPr lang="en-US" dirty="0" smtClean="0"/>
          </a:p>
          <a:p>
            <a:pPr lvl="1"/>
            <a:r>
              <a:rPr lang="en-US" dirty="0" smtClean="0"/>
              <a:t>A similar effect occurs if we use the model in hypothesis testing </a:t>
            </a:r>
            <a:r>
              <a:rPr lang="en-US" dirty="0" smtClean="0">
                <a:sym typeface="Wingdings" panose="05000000000000000000" pitchFamily="2" charset="2"/>
              </a:rPr>
              <a:t> </a:t>
            </a:r>
            <a:r>
              <a:rPr lang="en-US" b="1" dirty="0" smtClean="0">
                <a:sym typeface="Wingdings" panose="05000000000000000000" pitchFamily="2" charset="2"/>
              </a:rPr>
              <a:t>power reduction</a:t>
            </a:r>
          </a:p>
          <a:p>
            <a:pPr lvl="1"/>
            <a:endParaRPr lang="en-US" dirty="0" smtClean="0">
              <a:sym typeface="Wingdings" panose="05000000000000000000" pitchFamily="2" charset="2"/>
            </a:endParaRPr>
          </a:p>
          <a:p>
            <a:pPr marL="0" indent="0">
              <a:buNone/>
            </a:pPr>
            <a:r>
              <a:rPr lang="en-US" dirty="0" smtClean="0">
                <a:sym typeface="Wingdings" panose="05000000000000000000" pitchFamily="2" charset="2"/>
              </a:rPr>
              <a:t> The </a:t>
            </a:r>
            <a:r>
              <a:rPr lang="en-US" dirty="0" smtClean="0">
                <a:solidFill>
                  <a:srgbClr val="0070C0"/>
                </a:solidFill>
                <a:sym typeface="Wingdings" panose="05000000000000000000" pitchFamily="2" charset="2"/>
              </a:rPr>
              <a:t>presence of nuisance </a:t>
            </a:r>
            <a:r>
              <a:rPr lang="en-US" smtClean="0">
                <a:solidFill>
                  <a:srgbClr val="0070C0"/>
                </a:solidFill>
                <a:sym typeface="Wingdings" panose="05000000000000000000" pitchFamily="2" charset="2"/>
              </a:rPr>
              <a:t>parameters </a:t>
            </a:r>
            <a:r>
              <a:rPr lang="en-US" smtClean="0">
                <a:sym typeface="Wingdings" panose="05000000000000000000" pitchFamily="2" charset="2"/>
              </a:rPr>
              <a:t>(and our struggling with properly accounting for their effect)</a:t>
            </a:r>
            <a:r>
              <a:rPr lang="en-US" smtClean="0">
                <a:solidFill>
                  <a:srgbClr val="FF0000"/>
                </a:solidFill>
                <a:sym typeface="Wingdings" panose="05000000000000000000" pitchFamily="2" charset="2"/>
              </a:rPr>
              <a:t> </a:t>
            </a:r>
            <a:r>
              <a:rPr lang="en-US" smtClean="0">
                <a:solidFill>
                  <a:srgbClr val="0070C0"/>
                </a:solidFill>
                <a:sym typeface="Wingdings" panose="05000000000000000000" pitchFamily="2" charset="2"/>
              </a:rPr>
              <a:t>limits measurement precision </a:t>
            </a:r>
            <a:r>
              <a:rPr lang="en-US" smtClean="0">
                <a:solidFill>
                  <a:srgbClr val="0070C0"/>
                </a:solidFill>
                <a:sym typeface="Wingdings" panose="05000000000000000000" pitchFamily="2" charset="2"/>
              </a:rPr>
              <a:t>and </a:t>
            </a:r>
            <a:r>
              <a:rPr lang="en-US" smtClean="0">
                <a:solidFill>
                  <a:srgbClr val="0070C0"/>
                </a:solidFill>
                <a:sym typeface="Wingdings" panose="05000000000000000000" pitchFamily="2" charset="2"/>
              </a:rPr>
              <a:t>discovery </a:t>
            </a:r>
            <a:r>
              <a:rPr lang="en-US" dirty="0" smtClean="0">
                <a:solidFill>
                  <a:srgbClr val="0070C0"/>
                </a:solidFill>
                <a:sym typeface="Wingdings" panose="05000000000000000000" pitchFamily="2" charset="2"/>
              </a:rPr>
              <a:t>reach </a:t>
            </a:r>
            <a:r>
              <a:rPr lang="en-US" smtClean="0">
                <a:sym typeface="Wingdings" panose="05000000000000000000" pitchFamily="2" charset="2"/>
              </a:rPr>
              <a:t>in </a:t>
            </a:r>
            <a:r>
              <a:rPr lang="en-US" smtClean="0">
                <a:sym typeface="Wingdings" panose="05000000000000000000" pitchFamily="2" charset="2"/>
              </a:rPr>
              <a:t>fundamental science</a:t>
            </a:r>
            <a:endParaRPr lang="en-US"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5</a:t>
            </a:fld>
            <a:endParaRPr lang="en-US"/>
          </a:p>
        </p:txBody>
      </p:sp>
      <p:sp>
        <p:nvSpPr>
          <p:cNvPr id="8" name="Title 1"/>
          <p:cNvSpPr txBox="1">
            <a:spLocks/>
          </p:cNvSpPr>
          <p:nvPr/>
        </p:nvSpPr>
        <p:spPr>
          <a:xfrm>
            <a:off x="838200" y="365125"/>
            <a:ext cx="109259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mtClean="0"/>
              <a:t>Effects of Nuisances in Statistical Inference</a:t>
            </a:r>
            <a:endParaRPr lang="en-US" b="1" dirty="0"/>
          </a:p>
        </p:txBody>
      </p:sp>
    </p:spTree>
    <p:extLst>
      <p:ext uri="{BB962C8B-B14F-4D97-AF65-F5344CB8AC3E}">
        <p14:creationId xmlns:p14="http://schemas.microsoft.com/office/powerpoint/2010/main" val="395537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References / 7</a:t>
            </a:r>
            <a:endParaRPr lang="en-US" b="1" dirty="0"/>
          </a:p>
        </p:txBody>
      </p:sp>
      <p:sp>
        <p:nvSpPr>
          <p:cNvPr id="3" name="Content Placeholder 2"/>
          <p:cNvSpPr>
            <a:spLocks noGrp="1"/>
          </p:cNvSpPr>
          <p:nvPr>
            <p:ph idx="1"/>
          </p:nvPr>
        </p:nvSpPr>
        <p:spPr/>
        <p:txBody>
          <a:bodyPr>
            <a:normAutofit/>
          </a:bodyPr>
          <a:lstStyle/>
          <a:p>
            <a:pPr marL="0" indent="0">
              <a:buNone/>
            </a:pPr>
            <a:r>
              <a:rPr lang="en-US" sz="1500" dirty="0" smtClean="0"/>
              <a:t>[56] CMS collaboration,</a:t>
            </a:r>
          </a:p>
          <a:p>
            <a:pPr marL="0" indent="0">
              <a:buNone/>
            </a:pPr>
            <a:r>
              <a:rPr lang="en-US" sz="1500" dirty="0" smtClean="0"/>
              <a:t>[57] ATLAS collaboration, Dijet resonance search with weak supervision using </a:t>
            </a:r>
            <a:r>
              <a:rPr lang="en-US" sz="1500" dirty="0" err="1" smtClean="0"/>
              <a:t>sqrt</a:t>
            </a:r>
            <a:r>
              <a:rPr lang="en-US" sz="1500" dirty="0" smtClean="0"/>
              <a:t>(s)=13 </a:t>
            </a:r>
            <a:r>
              <a:rPr lang="en-US" sz="1500" dirty="0" err="1" smtClean="0"/>
              <a:t>TeV</a:t>
            </a:r>
            <a:r>
              <a:rPr lang="en-US" sz="1500" dirty="0" smtClean="0"/>
              <a:t> pp collisions in the ATLAS detector, </a:t>
            </a:r>
            <a:r>
              <a:rPr lang="en-US" sz="1500" dirty="0" smtClean="0">
                <a:hlinkClick r:id="rId2"/>
              </a:rPr>
              <a:t>arXiv:2005.02983</a:t>
            </a:r>
            <a:r>
              <a:rPr lang="en-US" sz="1500" dirty="0" smtClean="0"/>
              <a:t> (</a:t>
            </a:r>
            <a:r>
              <a:rPr lang="en-US" sz="1500" dirty="0" err="1" smtClean="0"/>
              <a:t>hep</a:t>
            </a:r>
            <a:r>
              <a:rPr lang="en-US" sz="1500" dirty="0" smtClean="0"/>
              <a:t>-ex), 2020.</a:t>
            </a:r>
          </a:p>
          <a:p>
            <a:pPr marL="0" indent="0">
              <a:buNone/>
            </a:pPr>
            <a:r>
              <a:rPr lang="en-US" sz="1500" dirty="0" smtClean="0"/>
              <a:t>[58] </a:t>
            </a:r>
            <a:r>
              <a:rPr lang="en-US" sz="1600" dirty="0"/>
              <a:t>F. de Almeida </a:t>
            </a:r>
            <a:r>
              <a:rPr lang="en-US" sz="1600" dirty="0" smtClean="0"/>
              <a:t>Dias, </a:t>
            </a:r>
            <a:r>
              <a:rPr lang="en-US" sz="1600" dirty="0"/>
              <a:t>talk at </a:t>
            </a:r>
            <a:r>
              <a:rPr lang="en-US" sz="1600" dirty="0">
                <a:hlinkClick r:id="rId3"/>
              </a:rPr>
              <a:t>Anomaly detection </a:t>
            </a:r>
            <a:r>
              <a:rPr lang="en-US" sz="1600" dirty="0" smtClean="0">
                <a:hlinkClick r:id="rId3"/>
              </a:rPr>
              <a:t>mini-workshop</a:t>
            </a:r>
            <a:r>
              <a:rPr lang="en-US" sz="1600" dirty="0" smtClean="0"/>
              <a:t>, July 16</a:t>
            </a:r>
            <a:r>
              <a:rPr lang="en-US" sz="1600" baseline="30000" dirty="0" smtClean="0"/>
              <a:t>th</a:t>
            </a:r>
            <a:r>
              <a:rPr lang="en-US" sz="1600" dirty="0" smtClean="0"/>
              <a:t> 2020.</a:t>
            </a:r>
            <a:endParaRPr lang="en-US" sz="1500"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50</a:t>
            </a:fld>
            <a:endParaRPr lang="en-US"/>
          </a:p>
        </p:txBody>
      </p:sp>
    </p:spTree>
    <p:extLst>
      <p:ext uri="{BB962C8B-B14F-4D97-AF65-F5344CB8AC3E}">
        <p14:creationId xmlns:p14="http://schemas.microsoft.com/office/powerpoint/2010/main" val="40793193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25908" cy="1325563"/>
          </a:xfrm>
        </p:spPr>
        <p:txBody>
          <a:bodyPr/>
          <a:lstStyle/>
          <a:p>
            <a:r>
              <a:rPr lang="en-US" b="1" smtClean="0"/>
              <a:t>Profiling Them Away</a:t>
            </a:r>
            <a:endParaRPr lang="en-US" b="1"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It is useful to recall how nuisance parameters are “profiled away” from a likelihood function in the extraction of confidence intervals</a:t>
            </a:r>
          </a:p>
          <a:p>
            <a:pPr lvl="1"/>
            <a:r>
              <a:rPr lang="en-US" dirty="0" smtClean="0"/>
              <a:t>In statistical parlance, our measurements constitute a problem of parameter estimation, whose solution is provided by specifying a statistical model where nuisance parameters are free and unknown.</a:t>
            </a:r>
          </a:p>
          <a:p>
            <a:pPr marL="0" indent="0">
              <a:buNone/>
            </a:pPr>
            <a:r>
              <a:rPr lang="en-US" dirty="0" smtClean="0"/>
              <a:t>We solve the measurement problem by constructing estimators using the likelihood function. Let</a:t>
            </a:r>
          </a:p>
          <a:p>
            <a:pPr lvl="1"/>
            <a:r>
              <a:rPr lang="en-US" dirty="0" smtClean="0"/>
              <a:t>x</a:t>
            </a:r>
            <a:r>
              <a:rPr lang="en-US" baseline="-25000" dirty="0" smtClean="0"/>
              <a:t>i</a:t>
            </a:r>
            <a:r>
              <a:rPr lang="en-US" dirty="0" smtClean="0"/>
              <a:t>, </a:t>
            </a:r>
            <a:r>
              <a:rPr lang="en-US" dirty="0" err="1" smtClean="0"/>
              <a:t>i</a:t>
            </a:r>
            <a:r>
              <a:rPr lang="en-US" dirty="0" smtClean="0"/>
              <a:t>=1…N be our observations: random </a:t>
            </a:r>
            <a:r>
              <a:rPr lang="en-US" dirty="0" err="1" smtClean="0"/>
              <a:t>i.i.d</a:t>
            </a:r>
            <a:r>
              <a:rPr lang="en-US" dirty="0" smtClean="0"/>
              <a:t> variables</a:t>
            </a:r>
          </a:p>
          <a:p>
            <a:pPr lvl="1"/>
            <a:r>
              <a:rPr lang="el-GR" dirty="0" smtClean="0"/>
              <a:t>θ </a:t>
            </a:r>
            <a:r>
              <a:rPr lang="it-IT" dirty="0" smtClean="0"/>
              <a:t>be the </a:t>
            </a:r>
            <a:r>
              <a:rPr lang="it-IT" dirty="0" err="1" smtClean="0"/>
              <a:t>parameters</a:t>
            </a:r>
            <a:r>
              <a:rPr lang="it-IT" dirty="0" smtClean="0"/>
              <a:t> of </a:t>
            </a:r>
            <a:r>
              <a:rPr lang="it-IT" dirty="0" err="1" smtClean="0"/>
              <a:t>interest</a:t>
            </a:r>
            <a:endParaRPr lang="it-IT" dirty="0" smtClean="0"/>
          </a:p>
          <a:p>
            <a:pPr lvl="1"/>
            <a:r>
              <a:rPr lang="el-GR" dirty="0" smtClean="0"/>
              <a:t>α </a:t>
            </a:r>
            <a:r>
              <a:rPr lang="it-IT" dirty="0" smtClean="0"/>
              <a:t>be the </a:t>
            </a:r>
            <a:r>
              <a:rPr lang="it-IT" dirty="0" err="1" smtClean="0"/>
              <a:t>nuisance</a:t>
            </a:r>
            <a:r>
              <a:rPr lang="it-IT" dirty="0" smtClean="0"/>
              <a:t> </a:t>
            </a:r>
            <a:r>
              <a:rPr lang="it-IT" dirty="0" err="1" smtClean="0"/>
              <a:t>parameters</a:t>
            </a:r>
            <a:endParaRPr lang="el-GR" dirty="0" smtClean="0"/>
          </a:p>
          <a:p>
            <a:pPr marL="0" indent="0">
              <a:buNone/>
            </a:pPr>
            <a:r>
              <a:rPr lang="it-IT" dirty="0" err="1" smtClean="0"/>
              <a:t>We</a:t>
            </a:r>
            <a:r>
              <a:rPr lang="it-IT" dirty="0" smtClean="0"/>
              <a:t> </a:t>
            </a:r>
            <a:r>
              <a:rPr lang="it-IT" dirty="0" err="1" smtClean="0"/>
              <a:t>may</a:t>
            </a:r>
            <a:r>
              <a:rPr lang="it-IT" dirty="0" smtClean="0"/>
              <a:t> </a:t>
            </a:r>
            <a:r>
              <a:rPr lang="it-IT" dirty="0" err="1" smtClean="0"/>
              <a:t>write</a:t>
            </a:r>
            <a:r>
              <a:rPr lang="it-IT" dirty="0" smtClean="0"/>
              <a:t> the joint PDF </a:t>
            </a:r>
            <a:r>
              <a:rPr lang="it-IT" dirty="0" err="1" smtClean="0"/>
              <a:t>as</a:t>
            </a:r>
            <a:r>
              <a:rPr lang="it-IT" dirty="0" smtClean="0"/>
              <a:t> p(x,</a:t>
            </a:r>
            <a:r>
              <a:rPr lang="el-GR" dirty="0" smtClean="0"/>
              <a:t>θ</a:t>
            </a:r>
            <a:r>
              <a:rPr lang="it-IT" dirty="0" smtClean="0"/>
              <a:t>,</a:t>
            </a:r>
            <a:r>
              <a:rPr lang="el-GR" dirty="0" smtClean="0"/>
              <a:t>α</a:t>
            </a:r>
            <a:r>
              <a:rPr lang="it-IT" dirty="0" smtClean="0"/>
              <a:t>) and with </a:t>
            </a:r>
            <a:r>
              <a:rPr lang="it-IT" dirty="0" err="1" smtClean="0"/>
              <a:t>it</a:t>
            </a:r>
            <a:r>
              <a:rPr lang="it-IT" dirty="0" smtClean="0"/>
              <a:t> the </a:t>
            </a:r>
            <a:r>
              <a:rPr lang="it-IT" dirty="0" err="1" smtClean="0"/>
              <a:t>likelihood</a:t>
            </a:r>
            <a:r>
              <a:rPr lang="it-IT" dirty="0" smtClean="0"/>
              <a:t>,</a:t>
            </a:r>
          </a:p>
          <a:p>
            <a:pPr marL="0" indent="0">
              <a:buNone/>
            </a:pPr>
            <a:r>
              <a:rPr lang="it-IT" dirty="0"/>
              <a:t>	</a:t>
            </a:r>
          </a:p>
          <a:p>
            <a:pPr marL="0" indent="0">
              <a:buNone/>
            </a:pPr>
            <a:endParaRPr lang="it-IT" dirty="0" smtClean="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51</a:t>
            </a:fld>
            <a:endParaRPr lang="en-US"/>
          </a:p>
        </p:txBody>
      </p:sp>
      <p:pic>
        <p:nvPicPr>
          <p:cNvPr id="7" name="Picture 6"/>
          <p:cNvPicPr>
            <a:picLocks noChangeAspect="1"/>
          </p:cNvPicPr>
          <p:nvPr/>
        </p:nvPicPr>
        <p:blipFill>
          <a:blip r:embed="rId2"/>
          <a:stretch>
            <a:fillRect/>
          </a:stretch>
        </p:blipFill>
        <p:spPr>
          <a:xfrm>
            <a:off x="1724026" y="5611324"/>
            <a:ext cx="2686050" cy="860914"/>
          </a:xfrm>
          <a:prstGeom prst="rect">
            <a:avLst/>
          </a:prstGeom>
        </p:spPr>
      </p:pic>
    </p:spTree>
    <p:extLst>
      <p:ext uri="{BB962C8B-B14F-4D97-AF65-F5344CB8AC3E}">
        <p14:creationId xmlns:p14="http://schemas.microsoft.com/office/powerpoint/2010/main" val="30493614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dirty="0" err="1" smtClean="0"/>
              <a:t>Profiling</a:t>
            </a:r>
            <a:r>
              <a:rPr lang="it-IT" b="1" dirty="0" smtClean="0"/>
              <a:t> </a:t>
            </a:r>
            <a:r>
              <a:rPr lang="it-IT" b="1" smtClean="0"/>
              <a:t>and </a:t>
            </a:r>
            <a:r>
              <a:rPr lang="it-IT" b="1" dirty="0" err="1"/>
              <a:t>M</a:t>
            </a:r>
            <a:r>
              <a:rPr lang="it-IT" b="1" smtClean="0"/>
              <a:t>arginalizing</a:t>
            </a:r>
            <a:endParaRPr lang="en-US" b="1" dirty="0"/>
          </a:p>
        </p:txBody>
      </p:sp>
      <p:sp>
        <p:nvSpPr>
          <p:cNvPr id="3" name="Content Placeholder 2"/>
          <p:cNvSpPr>
            <a:spLocks noGrp="1"/>
          </p:cNvSpPr>
          <p:nvPr>
            <p:ph idx="1"/>
          </p:nvPr>
        </p:nvSpPr>
        <p:spPr>
          <a:xfrm>
            <a:off x="838200" y="1536627"/>
            <a:ext cx="10515600" cy="5007934"/>
          </a:xfrm>
        </p:spPr>
        <p:txBody>
          <a:bodyPr>
            <a:normAutofit fontScale="70000" lnSpcReduction="20000"/>
          </a:bodyPr>
          <a:lstStyle/>
          <a:p>
            <a:pPr marL="0" indent="0">
              <a:buNone/>
            </a:pPr>
            <a:r>
              <a:rPr lang="it-IT" dirty="0" err="1" smtClean="0"/>
              <a:t>If</a:t>
            </a:r>
            <a:r>
              <a:rPr lang="it-IT" dirty="0" smtClean="0"/>
              <a:t> </a:t>
            </a:r>
            <a:r>
              <a:rPr lang="it-IT" dirty="0" err="1" smtClean="0"/>
              <a:t>there</a:t>
            </a:r>
            <a:r>
              <a:rPr lang="it-IT" dirty="0" smtClean="0"/>
              <a:t> are no </a:t>
            </a:r>
            <a:r>
              <a:rPr lang="it-IT" dirty="0" err="1" smtClean="0"/>
              <a:t>nuisance</a:t>
            </a:r>
            <a:r>
              <a:rPr lang="it-IT" dirty="0" smtClean="0"/>
              <a:t> </a:t>
            </a:r>
            <a:r>
              <a:rPr lang="it-IT" dirty="0" err="1" smtClean="0"/>
              <a:t>parameters</a:t>
            </a:r>
            <a:r>
              <a:rPr lang="it-IT" dirty="0" smtClean="0"/>
              <a:t>, the </a:t>
            </a:r>
            <a:r>
              <a:rPr lang="it-IT" dirty="0" err="1" smtClean="0"/>
              <a:t>estimation</a:t>
            </a:r>
            <a:r>
              <a:rPr lang="it-IT" dirty="0" smtClean="0"/>
              <a:t> </a:t>
            </a:r>
            <a:r>
              <a:rPr lang="it-IT" dirty="0" err="1" smtClean="0"/>
              <a:t>problem</a:t>
            </a:r>
            <a:r>
              <a:rPr lang="it-IT" dirty="0" smtClean="0"/>
              <a:t> </a:t>
            </a:r>
            <a:r>
              <a:rPr lang="it-IT" dirty="0" err="1" smtClean="0"/>
              <a:t>is</a:t>
            </a:r>
            <a:r>
              <a:rPr lang="it-IT" dirty="0" smtClean="0"/>
              <a:t> </a:t>
            </a:r>
            <a:r>
              <a:rPr lang="it-IT" dirty="0" err="1" smtClean="0"/>
              <a:t>solved</a:t>
            </a:r>
            <a:r>
              <a:rPr lang="it-IT" dirty="0" smtClean="0"/>
              <a:t> by </a:t>
            </a:r>
            <a:r>
              <a:rPr lang="it-IT" dirty="0" err="1" smtClean="0"/>
              <a:t>constructing</a:t>
            </a:r>
            <a:r>
              <a:rPr lang="it-IT" dirty="0" smtClean="0"/>
              <a:t> </a:t>
            </a:r>
            <a:r>
              <a:rPr lang="it-IT" dirty="0" err="1" smtClean="0"/>
              <a:t>estimators</a:t>
            </a:r>
            <a:r>
              <a:rPr lang="it-IT" dirty="0" smtClean="0"/>
              <a:t> </a:t>
            </a:r>
            <a:r>
              <a:rPr lang="it-IT" dirty="0" err="1" smtClean="0"/>
              <a:t>as</a:t>
            </a:r>
            <a:endParaRPr lang="it-IT" dirty="0" smtClean="0"/>
          </a:p>
          <a:p>
            <a:pPr marL="0" indent="0">
              <a:buNone/>
            </a:pPr>
            <a:endParaRPr lang="el-GR" dirty="0" smtClean="0"/>
          </a:p>
          <a:p>
            <a:pPr marL="0" indent="0">
              <a:buNone/>
            </a:pPr>
            <a:endParaRPr lang="it-IT" dirty="0"/>
          </a:p>
          <a:p>
            <a:pPr marL="0" indent="0">
              <a:buNone/>
            </a:pPr>
            <a:r>
              <a:rPr lang="it-IT" dirty="0" err="1" smtClean="0"/>
              <a:t>When</a:t>
            </a:r>
            <a:r>
              <a:rPr lang="it-IT" dirty="0" smtClean="0"/>
              <a:t> </a:t>
            </a:r>
            <a:r>
              <a:rPr lang="it-IT" dirty="0" err="1" smtClean="0"/>
              <a:t>nuisances</a:t>
            </a:r>
            <a:r>
              <a:rPr lang="it-IT" dirty="0" smtClean="0"/>
              <a:t> </a:t>
            </a:r>
            <a:r>
              <a:rPr lang="el-GR" dirty="0"/>
              <a:t>α </a:t>
            </a:r>
            <a:r>
              <a:rPr lang="it-IT" dirty="0" smtClean="0"/>
              <a:t>are </a:t>
            </a:r>
            <a:r>
              <a:rPr lang="it-IT" dirty="0" err="1" smtClean="0"/>
              <a:t>present</a:t>
            </a:r>
            <a:r>
              <a:rPr lang="it-IT" dirty="0" smtClean="0"/>
              <a:t>, the </a:t>
            </a:r>
            <a:r>
              <a:rPr lang="it-IT" dirty="0" err="1" smtClean="0"/>
              <a:t>profile-likelihood</a:t>
            </a:r>
            <a:r>
              <a:rPr lang="it-IT" dirty="0" smtClean="0"/>
              <a:t> </a:t>
            </a:r>
            <a:r>
              <a:rPr lang="it-IT" dirty="0" err="1" smtClean="0"/>
              <a:t>method</a:t>
            </a:r>
            <a:r>
              <a:rPr lang="it-IT" dirty="0" smtClean="0"/>
              <a:t> </a:t>
            </a:r>
            <a:r>
              <a:rPr lang="it-IT" dirty="0" err="1" smtClean="0"/>
              <a:t>consists</a:t>
            </a:r>
            <a:r>
              <a:rPr lang="it-IT" dirty="0" smtClean="0"/>
              <a:t> in first </a:t>
            </a:r>
            <a:r>
              <a:rPr lang="it-IT" dirty="0" err="1" smtClean="0"/>
              <a:t>obtaining</a:t>
            </a:r>
            <a:r>
              <a:rPr lang="it-IT" dirty="0" smtClean="0"/>
              <a:t> the </a:t>
            </a:r>
            <a:r>
              <a:rPr lang="it-IT" dirty="0" err="1" smtClean="0"/>
              <a:t>profile</a:t>
            </a:r>
            <a:r>
              <a:rPr lang="it-IT" dirty="0" smtClean="0"/>
              <a:t> PL(</a:t>
            </a:r>
            <a:r>
              <a:rPr lang="el-GR" dirty="0" smtClean="0"/>
              <a:t>θ</a:t>
            </a:r>
            <a:r>
              <a:rPr lang="it-IT" dirty="0" smtClean="0"/>
              <a:t>) by </a:t>
            </a:r>
            <a:r>
              <a:rPr lang="it-IT" dirty="0" err="1" smtClean="0"/>
              <a:t>maximizing</a:t>
            </a:r>
            <a:r>
              <a:rPr lang="it-IT" dirty="0" smtClean="0"/>
              <a:t> over </a:t>
            </a:r>
            <a:r>
              <a:rPr lang="it-IT" dirty="0" err="1" smtClean="0"/>
              <a:t>nuisances</a:t>
            </a:r>
            <a:r>
              <a:rPr lang="it-IT" dirty="0" smtClean="0"/>
              <a:t>,</a:t>
            </a:r>
          </a:p>
          <a:p>
            <a:pPr marL="0" indent="0">
              <a:buNone/>
            </a:pPr>
            <a:endParaRPr lang="it-IT" dirty="0"/>
          </a:p>
          <a:p>
            <a:pPr marL="0" indent="0">
              <a:buNone/>
            </a:pPr>
            <a:endParaRPr lang="el-GR" dirty="0" smtClean="0"/>
          </a:p>
          <a:p>
            <a:pPr marL="0" indent="0">
              <a:buNone/>
            </a:pPr>
            <a:r>
              <a:rPr lang="el-GR" dirty="0" smtClean="0"/>
              <a:t>α</a:t>
            </a:r>
            <a:r>
              <a:rPr lang="it-IT" dirty="0" err="1" smtClean="0"/>
              <a:t>nd</a:t>
            </a:r>
            <a:r>
              <a:rPr lang="it-IT" dirty="0" smtClean="0"/>
              <a:t> </a:t>
            </a:r>
            <a:r>
              <a:rPr lang="it-IT" dirty="0" err="1" smtClean="0"/>
              <a:t>then</a:t>
            </a:r>
            <a:r>
              <a:rPr lang="it-IT" dirty="0" smtClean="0"/>
              <a:t> </a:t>
            </a:r>
            <a:r>
              <a:rPr lang="it-IT" dirty="0" err="1" smtClean="0"/>
              <a:t>proceeding</a:t>
            </a:r>
            <a:r>
              <a:rPr lang="it-IT" dirty="0" smtClean="0"/>
              <a:t> </a:t>
            </a:r>
            <a:r>
              <a:rPr lang="it-IT" dirty="0" err="1" smtClean="0"/>
              <a:t>as</a:t>
            </a:r>
            <a:r>
              <a:rPr lang="it-IT" dirty="0" smtClean="0"/>
              <a:t> </a:t>
            </a:r>
            <a:r>
              <a:rPr lang="it-IT" dirty="0" err="1" smtClean="0"/>
              <a:t>above</a:t>
            </a:r>
            <a:r>
              <a:rPr lang="it-IT" dirty="0" smtClean="0"/>
              <a:t>[5][6]. MIGRAD[7] can do </a:t>
            </a:r>
            <a:r>
              <a:rPr lang="it-IT" dirty="0" err="1" smtClean="0"/>
              <a:t>this</a:t>
            </a:r>
            <a:r>
              <a:rPr lang="it-IT" dirty="0" smtClean="0"/>
              <a:t> for </a:t>
            </a:r>
            <a:r>
              <a:rPr lang="it-IT" dirty="0" err="1" smtClean="0"/>
              <a:t>you</a:t>
            </a:r>
            <a:r>
              <a:rPr lang="it-IT" dirty="0" smtClean="0"/>
              <a:t>, </a:t>
            </a:r>
            <a:r>
              <a:rPr lang="it-IT" dirty="0" err="1" smtClean="0"/>
              <a:t>as</a:t>
            </a:r>
            <a:r>
              <a:rPr lang="it-IT" dirty="0" smtClean="0"/>
              <a:t> </a:t>
            </a:r>
            <a:r>
              <a:rPr lang="it-IT" dirty="0" err="1" smtClean="0"/>
              <a:t>other</a:t>
            </a:r>
            <a:r>
              <a:rPr lang="it-IT" dirty="0" smtClean="0"/>
              <a:t> more </a:t>
            </a:r>
            <a:r>
              <a:rPr lang="it-IT" dirty="0" err="1" smtClean="0"/>
              <a:t>recent</a:t>
            </a:r>
            <a:r>
              <a:rPr lang="it-IT" dirty="0" smtClean="0"/>
              <a:t> </a:t>
            </a:r>
            <a:r>
              <a:rPr lang="it-IT" dirty="0" err="1" smtClean="0"/>
              <a:t>packages</a:t>
            </a:r>
            <a:r>
              <a:rPr lang="it-IT" dirty="0" smtClean="0"/>
              <a:t>. </a:t>
            </a:r>
            <a:r>
              <a:rPr lang="it-IT" dirty="0" err="1" smtClean="0"/>
              <a:t>However</a:t>
            </a:r>
            <a:r>
              <a:rPr lang="it-IT" dirty="0" smtClean="0"/>
              <a:t>, </a:t>
            </a:r>
            <a:r>
              <a:rPr lang="it-IT" dirty="0" err="1" smtClean="0"/>
              <a:t>this</a:t>
            </a:r>
            <a:r>
              <a:rPr lang="it-IT" dirty="0" smtClean="0"/>
              <a:t> </a:t>
            </a:r>
            <a:r>
              <a:rPr lang="it-IT" dirty="0" err="1" smtClean="0"/>
              <a:t>assumes</a:t>
            </a:r>
            <a:r>
              <a:rPr lang="it-IT" dirty="0" smtClean="0"/>
              <a:t> </a:t>
            </a:r>
            <a:r>
              <a:rPr lang="it-IT" dirty="0" err="1" smtClean="0"/>
              <a:t>that</a:t>
            </a:r>
            <a:r>
              <a:rPr lang="it-IT" dirty="0" smtClean="0"/>
              <a:t> L be </a:t>
            </a:r>
            <a:r>
              <a:rPr lang="it-IT" dirty="0" err="1" smtClean="0"/>
              <a:t>differentiable</a:t>
            </a:r>
            <a:r>
              <a:rPr lang="it-IT" dirty="0" smtClean="0"/>
              <a:t>, and can </a:t>
            </a:r>
            <a:r>
              <a:rPr lang="it-IT" dirty="0" err="1" smtClean="0"/>
              <a:t>become</a:t>
            </a:r>
            <a:r>
              <a:rPr lang="it-IT" dirty="0" smtClean="0"/>
              <a:t> an </a:t>
            </a:r>
            <a:r>
              <a:rPr lang="it-IT" dirty="0" err="1" smtClean="0"/>
              <a:t>impractical</a:t>
            </a:r>
            <a:r>
              <a:rPr lang="it-IT" dirty="0" smtClean="0"/>
              <a:t> </a:t>
            </a:r>
            <a:r>
              <a:rPr lang="it-IT" dirty="0" err="1" smtClean="0"/>
              <a:t>solution</a:t>
            </a:r>
            <a:r>
              <a:rPr lang="it-IT" dirty="0" smtClean="0"/>
              <a:t> </a:t>
            </a:r>
            <a:r>
              <a:rPr lang="it-IT" smtClean="0"/>
              <a:t>for large dimensionality </a:t>
            </a:r>
            <a:r>
              <a:rPr lang="it-IT" dirty="0" smtClean="0"/>
              <a:t>of </a:t>
            </a:r>
            <a:r>
              <a:rPr lang="it-IT" dirty="0" err="1" smtClean="0"/>
              <a:t>parameters</a:t>
            </a:r>
            <a:r>
              <a:rPr lang="it-IT" dirty="0" smtClean="0"/>
              <a:t>. </a:t>
            </a:r>
          </a:p>
          <a:p>
            <a:pPr marL="0" indent="0">
              <a:buNone/>
            </a:pPr>
            <a:r>
              <a:rPr lang="it-IT" dirty="0" err="1" smtClean="0"/>
              <a:t>Similar</a:t>
            </a:r>
            <a:r>
              <a:rPr lang="it-IT" dirty="0" smtClean="0"/>
              <a:t> </a:t>
            </a:r>
            <a:r>
              <a:rPr lang="it-IT" dirty="0" err="1" smtClean="0"/>
              <a:t>issues</a:t>
            </a:r>
            <a:r>
              <a:rPr lang="it-IT" dirty="0" smtClean="0"/>
              <a:t> </a:t>
            </a:r>
            <a:r>
              <a:rPr lang="it-IT" dirty="0" err="1" smtClean="0"/>
              <a:t>affect</a:t>
            </a:r>
            <a:r>
              <a:rPr lang="it-IT" dirty="0" smtClean="0"/>
              <a:t> the </a:t>
            </a:r>
            <a:r>
              <a:rPr lang="it-IT" dirty="0" err="1" smtClean="0"/>
              <a:t>main</a:t>
            </a:r>
            <a:r>
              <a:rPr lang="it-IT" dirty="0" smtClean="0"/>
              <a:t> alternative, a </a:t>
            </a:r>
            <a:r>
              <a:rPr lang="it-IT" dirty="0" err="1" smtClean="0"/>
              <a:t>Bayesian</a:t>
            </a:r>
            <a:r>
              <a:rPr lang="it-IT" dirty="0" smtClean="0"/>
              <a:t> </a:t>
            </a:r>
            <a:r>
              <a:rPr lang="it-IT" dirty="0" err="1" smtClean="0"/>
              <a:t>solution</a:t>
            </a:r>
            <a:r>
              <a:rPr lang="it-IT" dirty="0" smtClean="0"/>
              <a:t>, </a:t>
            </a:r>
            <a:r>
              <a:rPr lang="it-IT" dirty="0" err="1" smtClean="0"/>
              <a:t>which</a:t>
            </a:r>
            <a:r>
              <a:rPr lang="it-IT" dirty="0" smtClean="0"/>
              <a:t> </a:t>
            </a:r>
            <a:r>
              <a:rPr lang="it-IT" dirty="0" err="1" smtClean="0"/>
              <a:t>marginalizes</a:t>
            </a:r>
            <a:r>
              <a:rPr lang="it-IT" dirty="0" smtClean="0"/>
              <a:t> by </a:t>
            </a:r>
            <a:r>
              <a:rPr lang="it-IT" dirty="0" err="1" smtClean="0"/>
              <a:t>integration</a:t>
            </a:r>
            <a:r>
              <a:rPr lang="it-IT" dirty="0" smtClean="0"/>
              <a:t> in the </a:t>
            </a:r>
            <a:r>
              <a:rPr lang="it-IT" dirty="0" err="1" smtClean="0"/>
              <a:t>nuisance</a:t>
            </a:r>
            <a:r>
              <a:rPr lang="it-IT" dirty="0" smtClean="0"/>
              <a:t> </a:t>
            </a:r>
            <a:r>
              <a:rPr lang="it-IT" dirty="0" err="1" smtClean="0"/>
              <a:t>space</a:t>
            </a:r>
            <a:r>
              <a:rPr lang="it-IT" dirty="0" smtClean="0"/>
              <a:t> over the </a:t>
            </a:r>
            <a:r>
              <a:rPr lang="it-IT" dirty="0" err="1" smtClean="0"/>
              <a:t>nuisance</a:t>
            </a:r>
            <a:r>
              <a:rPr lang="it-IT" dirty="0" smtClean="0"/>
              <a:t> </a:t>
            </a:r>
            <a:r>
              <a:rPr lang="it-IT" dirty="0" err="1" smtClean="0"/>
              <a:t>prior</a:t>
            </a:r>
            <a:r>
              <a:rPr lang="it-IT" dirty="0" smtClean="0"/>
              <a:t> p(</a:t>
            </a:r>
            <a:r>
              <a:rPr lang="el-GR" dirty="0"/>
              <a:t>α</a:t>
            </a:r>
            <a:r>
              <a:rPr lang="it-IT" dirty="0" smtClean="0"/>
              <a:t>):</a:t>
            </a:r>
          </a:p>
          <a:p>
            <a:pPr marL="0" indent="0">
              <a:buNone/>
            </a:pPr>
            <a:endParaRPr lang="it-IT" dirty="0"/>
          </a:p>
          <a:p>
            <a:pPr marL="0" indent="0">
              <a:buNone/>
            </a:pPr>
            <a:endParaRPr lang="el-GR" dirty="0" smtClean="0"/>
          </a:p>
          <a:p>
            <a:pPr marL="0" indent="0">
              <a:buNone/>
            </a:pPr>
            <a:r>
              <a:rPr lang="it-IT" smtClean="0">
                <a:solidFill>
                  <a:srgbClr val="0070C0"/>
                </a:solidFill>
              </a:rPr>
              <a:t>Knowledge </a:t>
            </a:r>
            <a:r>
              <a:rPr lang="it-IT" dirty="0" smtClean="0">
                <a:solidFill>
                  <a:srgbClr val="0070C0"/>
                </a:solidFill>
              </a:rPr>
              <a:t>(or </a:t>
            </a:r>
            <a:r>
              <a:rPr lang="it-IT" dirty="0" err="1" smtClean="0">
                <a:solidFill>
                  <a:srgbClr val="0070C0"/>
                </a:solidFill>
              </a:rPr>
              <a:t>assumption</a:t>
            </a:r>
            <a:r>
              <a:rPr lang="it-IT" dirty="0" smtClean="0">
                <a:solidFill>
                  <a:srgbClr val="0070C0"/>
                </a:solidFill>
              </a:rPr>
              <a:t>) of the PDF p(</a:t>
            </a:r>
            <a:r>
              <a:rPr lang="el-GR" dirty="0" smtClean="0">
                <a:solidFill>
                  <a:srgbClr val="0070C0"/>
                </a:solidFill>
              </a:rPr>
              <a:t>α</a:t>
            </a:r>
            <a:r>
              <a:rPr lang="it-IT" dirty="0" smtClean="0">
                <a:solidFill>
                  <a:srgbClr val="0070C0"/>
                </a:solidFill>
              </a:rPr>
              <a:t>) </a:t>
            </a:r>
            <a:r>
              <a:rPr lang="it-IT" dirty="0" err="1" smtClean="0">
                <a:solidFill>
                  <a:srgbClr val="0070C0"/>
                </a:solidFill>
              </a:rPr>
              <a:t>is</a:t>
            </a:r>
            <a:r>
              <a:rPr lang="it-IT" dirty="0" smtClean="0">
                <a:solidFill>
                  <a:srgbClr val="0070C0"/>
                </a:solidFill>
              </a:rPr>
              <a:t> </a:t>
            </a:r>
            <a:r>
              <a:rPr lang="it-IT" dirty="0" err="1" smtClean="0">
                <a:solidFill>
                  <a:srgbClr val="0070C0"/>
                </a:solidFill>
              </a:rPr>
              <a:t>necessary</a:t>
            </a:r>
            <a:r>
              <a:rPr lang="it-IT" dirty="0" smtClean="0"/>
              <a:t>, and </a:t>
            </a:r>
            <a:r>
              <a:rPr lang="it-IT" dirty="0" err="1" smtClean="0"/>
              <a:t>there</a:t>
            </a:r>
            <a:r>
              <a:rPr lang="it-IT" dirty="0" smtClean="0"/>
              <a:t> </a:t>
            </a:r>
            <a:r>
              <a:rPr lang="it-IT" dirty="0" err="1" smtClean="0"/>
              <a:t>is</a:t>
            </a:r>
            <a:r>
              <a:rPr lang="it-IT" dirty="0" smtClean="0"/>
              <a:t> the </a:t>
            </a:r>
            <a:r>
              <a:rPr lang="it-IT" dirty="0" err="1" smtClean="0"/>
              <a:t>rub</a:t>
            </a:r>
            <a:r>
              <a:rPr lang="it-IT" dirty="0" smtClean="0"/>
              <a:t> – </a:t>
            </a:r>
            <a:r>
              <a:rPr lang="it-IT" dirty="0" err="1" smtClean="0"/>
              <a:t>that</a:t>
            </a:r>
            <a:r>
              <a:rPr lang="it-IT" dirty="0" smtClean="0"/>
              <a:t> </a:t>
            </a:r>
            <a:r>
              <a:rPr lang="it-IT" dirty="0" err="1" smtClean="0"/>
              <a:t>is</a:t>
            </a:r>
            <a:r>
              <a:rPr lang="it-IT" dirty="0" smtClean="0"/>
              <a:t> </a:t>
            </a:r>
            <a:r>
              <a:rPr lang="it-IT" dirty="0" err="1" smtClean="0"/>
              <a:t>not</a:t>
            </a:r>
            <a:r>
              <a:rPr lang="it-IT" dirty="0" smtClean="0"/>
              <a:t> </a:t>
            </a:r>
            <a:r>
              <a:rPr lang="it-IT" dirty="0" err="1" smtClean="0"/>
              <a:t>always</a:t>
            </a:r>
            <a:r>
              <a:rPr lang="it-IT" dirty="0" smtClean="0"/>
              <a:t> </a:t>
            </a:r>
            <a:r>
              <a:rPr lang="it-IT" dirty="0" err="1" smtClean="0"/>
              <a:t>given</a:t>
            </a:r>
            <a:r>
              <a:rPr lang="it-IT" dirty="0" smtClean="0"/>
              <a:t>. </a:t>
            </a:r>
            <a:r>
              <a:rPr lang="it-IT" dirty="0" err="1" smtClean="0"/>
              <a:t>But</a:t>
            </a:r>
            <a:r>
              <a:rPr lang="it-IT" dirty="0" smtClean="0"/>
              <a:t> </a:t>
            </a:r>
            <a:r>
              <a:rPr lang="it-IT" err="1" smtClean="0"/>
              <a:t>even</a:t>
            </a:r>
            <a:r>
              <a:rPr lang="it-IT" smtClean="0"/>
              <a:t> then, nuisance </a:t>
            </a:r>
            <a:r>
              <a:rPr lang="it-IT" err="1" smtClean="0"/>
              <a:t>parameters</a:t>
            </a:r>
            <a:r>
              <a:rPr lang="it-IT" smtClean="0"/>
              <a:t> affect</a:t>
            </a:r>
            <a:r>
              <a:rPr lang="it-IT"/>
              <a:t> </a:t>
            </a:r>
            <a:r>
              <a:rPr lang="it-IT" smtClean="0"/>
              <a:t>inference </a:t>
            </a:r>
            <a:r>
              <a:rPr lang="it-IT" dirty="0" smtClean="0"/>
              <a:t>by </a:t>
            </a:r>
            <a:r>
              <a:rPr lang="it-IT" dirty="0" err="1" smtClean="0"/>
              <a:t>widening</a:t>
            </a:r>
            <a:r>
              <a:rPr lang="it-IT" dirty="0" smtClean="0"/>
              <a:t> </a:t>
            </a:r>
            <a:r>
              <a:rPr lang="it-IT" dirty="0" err="1" smtClean="0"/>
              <a:t>our</a:t>
            </a:r>
            <a:r>
              <a:rPr lang="it-IT" dirty="0" smtClean="0"/>
              <a:t> </a:t>
            </a:r>
            <a:r>
              <a:rPr lang="it-IT" err="1" smtClean="0"/>
              <a:t>confidence</a:t>
            </a:r>
            <a:r>
              <a:rPr lang="it-IT" smtClean="0"/>
              <a:t> intervals</a:t>
            </a:r>
            <a:r>
              <a:rPr lang="it-IT" dirty="0"/>
              <a:t>.</a:t>
            </a:r>
            <a:endParaRPr lang="en-US"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52</a:t>
            </a:fld>
            <a:endParaRPr lang="en-US"/>
          </a:p>
        </p:txBody>
      </p:sp>
      <p:pic>
        <p:nvPicPr>
          <p:cNvPr id="7" name="Picture 6"/>
          <p:cNvPicPr>
            <a:picLocks noChangeAspect="1"/>
          </p:cNvPicPr>
          <p:nvPr/>
        </p:nvPicPr>
        <p:blipFill>
          <a:blip r:embed="rId2"/>
          <a:stretch>
            <a:fillRect/>
          </a:stretch>
        </p:blipFill>
        <p:spPr>
          <a:xfrm>
            <a:off x="3581400" y="1927483"/>
            <a:ext cx="2371725" cy="600075"/>
          </a:xfrm>
          <a:prstGeom prst="rect">
            <a:avLst/>
          </a:prstGeom>
        </p:spPr>
      </p:pic>
      <p:pic>
        <p:nvPicPr>
          <p:cNvPr id="8" name="Picture 7"/>
          <p:cNvPicPr>
            <a:picLocks noChangeAspect="1"/>
          </p:cNvPicPr>
          <p:nvPr/>
        </p:nvPicPr>
        <p:blipFill>
          <a:blip r:embed="rId3"/>
          <a:stretch>
            <a:fillRect/>
          </a:stretch>
        </p:blipFill>
        <p:spPr>
          <a:xfrm>
            <a:off x="3581400" y="3151761"/>
            <a:ext cx="2695575" cy="571500"/>
          </a:xfrm>
          <a:prstGeom prst="rect">
            <a:avLst/>
          </a:prstGeom>
        </p:spPr>
      </p:pic>
      <p:pic>
        <p:nvPicPr>
          <p:cNvPr id="9" name="Picture 8"/>
          <p:cNvPicPr>
            <a:picLocks noChangeAspect="1"/>
          </p:cNvPicPr>
          <p:nvPr/>
        </p:nvPicPr>
        <p:blipFill>
          <a:blip r:embed="rId4"/>
          <a:stretch>
            <a:fillRect/>
          </a:stretch>
        </p:blipFill>
        <p:spPr>
          <a:xfrm>
            <a:off x="3581400" y="5038467"/>
            <a:ext cx="3381375" cy="771525"/>
          </a:xfrm>
          <a:prstGeom prst="rect">
            <a:avLst/>
          </a:prstGeom>
        </p:spPr>
      </p:pic>
    </p:spTree>
    <p:extLst>
      <p:ext uri="{BB962C8B-B14F-4D97-AF65-F5344CB8AC3E}">
        <p14:creationId xmlns:p14="http://schemas.microsoft.com/office/powerpoint/2010/main" val="27019935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t>Statistical </a:t>
            </a:r>
            <a:r>
              <a:rPr lang="en-US" b="1" smtClean="0"/>
              <a:t>Sufficiency</a:t>
            </a:r>
            <a:endParaRPr lang="en-US" b="1" dirty="0"/>
          </a:p>
        </p:txBody>
      </p:sp>
      <p:sp>
        <p:nvSpPr>
          <p:cNvPr id="3" name="Content Placeholder 2"/>
          <p:cNvSpPr>
            <a:spLocks noGrp="1"/>
          </p:cNvSpPr>
          <p:nvPr>
            <p:ph idx="1"/>
          </p:nvPr>
        </p:nvSpPr>
        <p:spPr>
          <a:xfrm>
            <a:off x="838200" y="1825624"/>
            <a:ext cx="10629900" cy="4670425"/>
          </a:xfrm>
        </p:spPr>
        <p:txBody>
          <a:bodyPr>
            <a:normAutofit fontScale="70000" lnSpcReduction="20000"/>
          </a:bodyPr>
          <a:lstStyle/>
          <a:p>
            <a:pPr marL="0" indent="0">
              <a:lnSpc>
                <a:spcPct val="120000"/>
              </a:lnSpc>
              <a:buNone/>
            </a:pPr>
            <a:r>
              <a:rPr lang="en-US" smtClean="0"/>
              <a:t>Fisher-Neyman </a:t>
            </a:r>
            <a:r>
              <a:rPr lang="en-US" dirty="0" smtClean="0"/>
              <a:t>factorization criterion: a summary </a:t>
            </a:r>
            <a:r>
              <a:rPr lang="en-US" smtClean="0"/>
              <a:t>statistic </a:t>
            </a:r>
            <a:r>
              <a:rPr lang="en-US" b="1" smtClean="0"/>
              <a:t>s(x) </a:t>
            </a:r>
            <a:r>
              <a:rPr lang="en-US" smtClean="0"/>
              <a:t>for </a:t>
            </a:r>
            <a:r>
              <a:rPr lang="en-US" dirty="0" smtClean="0"/>
              <a:t>a set of n </a:t>
            </a:r>
            <a:r>
              <a:rPr lang="en-US" dirty="0" err="1" smtClean="0"/>
              <a:t>i.i.d</a:t>
            </a:r>
            <a:r>
              <a:rPr lang="en-US" dirty="0" smtClean="0"/>
              <a:t>. observations D</a:t>
            </a:r>
            <a:r>
              <a:rPr lang="en-US" smtClean="0"/>
              <a:t>={</a:t>
            </a:r>
            <a:r>
              <a:rPr lang="en-US" smtClean="0"/>
              <a:t>x</a:t>
            </a:r>
            <a:r>
              <a:rPr lang="en-US" baseline="-25000" smtClean="0"/>
              <a:t>i</a:t>
            </a:r>
            <a:r>
              <a:rPr lang="en-US" smtClean="0"/>
              <a:t>}, </a:t>
            </a:r>
            <a:r>
              <a:rPr lang="en-US"/>
              <a:t>i=1…n </a:t>
            </a:r>
            <a:r>
              <a:rPr lang="en-US" b="1" dirty="0" smtClean="0"/>
              <a:t>is</a:t>
            </a:r>
            <a:r>
              <a:rPr lang="en-US" dirty="0" smtClean="0"/>
              <a:t> </a:t>
            </a:r>
            <a:r>
              <a:rPr lang="en-US" b="1" dirty="0" smtClean="0"/>
              <a:t>sufficient</a:t>
            </a:r>
            <a:r>
              <a:rPr lang="en-US" dirty="0" smtClean="0"/>
              <a:t> WRT a statistical model and </a:t>
            </a:r>
            <a:r>
              <a:rPr lang="en-US" smtClean="0"/>
              <a:t>a set </a:t>
            </a:r>
            <a:r>
              <a:rPr lang="en-US" dirty="0" smtClean="0"/>
              <a:t>of parameters </a:t>
            </a:r>
            <a:r>
              <a:rPr lang="el-GR" dirty="0" smtClean="0"/>
              <a:t>θ</a:t>
            </a:r>
            <a:r>
              <a:rPr lang="it-IT" dirty="0" smtClean="0"/>
              <a:t> </a:t>
            </a:r>
            <a:r>
              <a:rPr lang="it-IT" b="1" dirty="0" err="1" smtClean="0"/>
              <a:t>iff</a:t>
            </a:r>
            <a:r>
              <a:rPr lang="it-IT" dirty="0" smtClean="0"/>
              <a:t> the </a:t>
            </a:r>
            <a:r>
              <a:rPr lang="it-IT" dirty="0" err="1" smtClean="0"/>
              <a:t>generating</a:t>
            </a:r>
            <a:r>
              <a:rPr lang="it-IT" dirty="0" smtClean="0"/>
              <a:t> </a:t>
            </a:r>
            <a:r>
              <a:rPr lang="it-IT" dirty="0" err="1" smtClean="0"/>
              <a:t>probabilty</a:t>
            </a:r>
            <a:r>
              <a:rPr lang="it-IT" dirty="0" smtClean="0"/>
              <a:t> </a:t>
            </a:r>
            <a:r>
              <a:rPr lang="it-IT" dirty="0" err="1" smtClean="0"/>
              <a:t>density</a:t>
            </a:r>
            <a:r>
              <a:rPr lang="it-IT" dirty="0" smtClean="0"/>
              <a:t> </a:t>
            </a:r>
            <a:r>
              <a:rPr lang="it-IT" dirty="0" err="1" smtClean="0"/>
              <a:t>function</a:t>
            </a:r>
            <a:r>
              <a:rPr lang="it-IT" dirty="0" smtClean="0"/>
              <a:t> of the data, </a:t>
            </a:r>
            <a:r>
              <a:rPr lang="it-IT" b="1" dirty="0" smtClean="0"/>
              <a:t>p (x|</a:t>
            </a:r>
            <a:r>
              <a:rPr lang="el-GR" b="1" dirty="0" smtClean="0"/>
              <a:t>θ</a:t>
            </a:r>
            <a:r>
              <a:rPr lang="it-IT" b="1" dirty="0" smtClean="0"/>
              <a:t>)</a:t>
            </a:r>
            <a:r>
              <a:rPr lang="it-IT" dirty="0" smtClean="0"/>
              <a:t>, </a:t>
            </a:r>
            <a:r>
              <a:rPr lang="it-IT" b="1" dirty="0" smtClean="0"/>
              <a:t>can be </a:t>
            </a:r>
            <a:r>
              <a:rPr lang="it-IT" b="1" err="1" smtClean="0"/>
              <a:t>factorized</a:t>
            </a:r>
            <a:r>
              <a:rPr lang="it-IT" b="1" smtClean="0"/>
              <a:t> </a:t>
            </a:r>
            <a:r>
              <a:rPr lang="it-IT" smtClean="0"/>
              <a:t>as</a:t>
            </a:r>
            <a:endParaRPr lang="it-IT" smtClean="0"/>
          </a:p>
          <a:p>
            <a:pPr marL="0" indent="0">
              <a:lnSpc>
                <a:spcPct val="120000"/>
              </a:lnSpc>
              <a:buNone/>
            </a:pPr>
            <a:r>
              <a:rPr lang="it-IT" smtClean="0"/>
              <a:t>		</a:t>
            </a:r>
            <a:r>
              <a:rPr lang="it-IT"/>
              <a:t>	</a:t>
            </a:r>
            <a:r>
              <a:rPr lang="it-IT" smtClean="0"/>
              <a:t>p(x|</a:t>
            </a:r>
            <a:r>
              <a:rPr lang="el-GR" dirty="0" smtClean="0"/>
              <a:t>θ</a:t>
            </a:r>
            <a:r>
              <a:rPr lang="it-IT" dirty="0" smtClean="0"/>
              <a:t>) </a:t>
            </a:r>
            <a:r>
              <a:rPr lang="it-IT" smtClean="0"/>
              <a:t>= q(x)  r(s(x</a:t>
            </a:r>
            <a:r>
              <a:rPr lang="it-IT" dirty="0" smtClean="0"/>
              <a:t>)|</a:t>
            </a:r>
            <a:r>
              <a:rPr lang="el-GR" smtClean="0"/>
              <a:t>θ</a:t>
            </a:r>
            <a:r>
              <a:rPr lang="en-US" smtClean="0"/>
              <a:t>)</a:t>
            </a:r>
            <a:endParaRPr lang="en-US" smtClean="0"/>
          </a:p>
          <a:p>
            <a:pPr marL="0" indent="0">
              <a:lnSpc>
                <a:spcPct val="120000"/>
              </a:lnSpc>
              <a:buNone/>
            </a:pPr>
            <a:r>
              <a:rPr lang="en-US" smtClean="0"/>
              <a:t>where </a:t>
            </a:r>
            <a:r>
              <a:rPr lang="en-US" dirty="0" smtClean="0"/>
              <a:t>q is a non-negative function not depending on </a:t>
            </a:r>
            <a:r>
              <a:rPr lang="el-GR" dirty="0" smtClean="0"/>
              <a:t>θ</a:t>
            </a:r>
            <a:r>
              <a:rPr lang="it-IT" dirty="0" smtClean="0"/>
              <a:t>, and r() </a:t>
            </a:r>
            <a:r>
              <a:rPr lang="it-IT" dirty="0" err="1" smtClean="0"/>
              <a:t>is</a:t>
            </a:r>
            <a:r>
              <a:rPr lang="it-IT" dirty="0" smtClean="0"/>
              <a:t> </a:t>
            </a:r>
            <a:r>
              <a:rPr lang="it-IT" dirty="0" err="1" smtClean="0"/>
              <a:t>another</a:t>
            </a:r>
            <a:r>
              <a:rPr lang="it-IT" dirty="0" smtClean="0"/>
              <a:t> non-negative </a:t>
            </a:r>
            <a:r>
              <a:rPr lang="it-IT" dirty="0" err="1" smtClean="0"/>
              <a:t>function</a:t>
            </a:r>
            <a:r>
              <a:rPr lang="it-IT" dirty="0" smtClean="0"/>
              <a:t> for </a:t>
            </a:r>
            <a:r>
              <a:rPr lang="it-IT" dirty="0" err="1" smtClean="0"/>
              <a:t>which</a:t>
            </a:r>
            <a:r>
              <a:rPr lang="it-IT" dirty="0" smtClean="0"/>
              <a:t> </a:t>
            </a:r>
            <a:r>
              <a:rPr lang="it-IT" dirty="0" err="1" smtClean="0"/>
              <a:t>dependence</a:t>
            </a:r>
            <a:r>
              <a:rPr lang="it-IT" dirty="0" smtClean="0"/>
              <a:t> on x </a:t>
            </a:r>
            <a:r>
              <a:rPr lang="it-IT" dirty="0" err="1" smtClean="0"/>
              <a:t>occurs</a:t>
            </a:r>
            <a:r>
              <a:rPr lang="it-IT" dirty="0" smtClean="0"/>
              <a:t> </a:t>
            </a:r>
            <a:r>
              <a:rPr lang="it-IT" dirty="0" err="1" smtClean="0"/>
              <a:t>only</a:t>
            </a:r>
            <a:r>
              <a:rPr lang="it-IT" dirty="0" smtClean="0"/>
              <a:t> </a:t>
            </a:r>
            <a:r>
              <a:rPr lang="it-IT" dirty="0" err="1" smtClean="0"/>
              <a:t>through</a:t>
            </a:r>
            <a:r>
              <a:rPr lang="it-IT" dirty="0" smtClean="0"/>
              <a:t> the </a:t>
            </a:r>
            <a:r>
              <a:rPr lang="it-IT" dirty="0" err="1" smtClean="0"/>
              <a:t>summary</a:t>
            </a:r>
            <a:r>
              <a:rPr lang="it-IT" dirty="0" smtClean="0"/>
              <a:t> </a:t>
            </a:r>
            <a:r>
              <a:rPr lang="it-IT" dirty="0" err="1" smtClean="0"/>
              <a:t>statistic</a:t>
            </a:r>
            <a:r>
              <a:rPr lang="it-IT" dirty="0" smtClean="0"/>
              <a:t> s(x).</a:t>
            </a:r>
          </a:p>
          <a:p>
            <a:pPr marL="0" indent="0">
              <a:lnSpc>
                <a:spcPct val="120000"/>
              </a:lnSpc>
              <a:buNone/>
            </a:pPr>
            <a:r>
              <a:rPr lang="it-IT" dirty="0" smtClean="0"/>
              <a:t>s </a:t>
            </a:r>
            <a:r>
              <a:rPr lang="it-IT" dirty="0" err="1" smtClean="0"/>
              <a:t>then</a:t>
            </a:r>
            <a:r>
              <a:rPr lang="it-IT" dirty="0" smtClean="0"/>
              <a:t> </a:t>
            </a:r>
            <a:r>
              <a:rPr lang="it-IT" dirty="0" err="1" smtClean="0"/>
              <a:t>contains</a:t>
            </a:r>
            <a:r>
              <a:rPr lang="it-IT" dirty="0" smtClean="0"/>
              <a:t> </a:t>
            </a:r>
            <a:r>
              <a:rPr lang="it-IT" dirty="0" err="1" smtClean="0"/>
              <a:t>all</a:t>
            </a:r>
            <a:r>
              <a:rPr lang="it-IT" dirty="0" smtClean="0"/>
              <a:t> the information </a:t>
            </a:r>
            <a:r>
              <a:rPr lang="it-IT" dirty="0" err="1" smtClean="0"/>
              <a:t>provided</a:t>
            </a:r>
            <a:r>
              <a:rPr lang="it-IT" dirty="0" smtClean="0"/>
              <a:t> by D </a:t>
            </a:r>
            <a:r>
              <a:rPr lang="it-IT" dirty="0" err="1" smtClean="0"/>
              <a:t>needed</a:t>
            </a:r>
            <a:r>
              <a:rPr lang="it-IT" dirty="0" smtClean="0"/>
              <a:t> to estimate model </a:t>
            </a:r>
            <a:r>
              <a:rPr lang="it-IT" dirty="0" err="1" smtClean="0"/>
              <a:t>parameters</a:t>
            </a:r>
            <a:r>
              <a:rPr lang="it-IT" dirty="0" smtClean="0"/>
              <a:t> </a:t>
            </a:r>
            <a:r>
              <a:rPr lang="el-GR" dirty="0" smtClean="0"/>
              <a:t>θ</a:t>
            </a:r>
            <a:r>
              <a:rPr lang="en-US" dirty="0" smtClean="0"/>
              <a:t>, and no other </a:t>
            </a:r>
            <a:r>
              <a:rPr lang="en-US" smtClean="0"/>
              <a:t>statistic </a:t>
            </a:r>
            <a:r>
              <a:rPr lang="en-US" smtClean="0"/>
              <a:t>may </a:t>
            </a:r>
            <a:r>
              <a:rPr lang="en-US" smtClean="0"/>
              <a:t>add </a:t>
            </a:r>
            <a:r>
              <a:rPr lang="en-US" smtClean="0"/>
              <a:t>information </a:t>
            </a:r>
            <a:r>
              <a:rPr lang="en-US" smtClean="0"/>
              <a:t>from </a:t>
            </a:r>
            <a:r>
              <a:rPr lang="en-US" smtClean="0"/>
              <a:t>D</a:t>
            </a:r>
          </a:p>
          <a:p>
            <a:pPr marL="0" indent="0">
              <a:lnSpc>
                <a:spcPct val="120000"/>
              </a:lnSpc>
              <a:buNone/>
            </a:pPr>
            <a:r>
              <a:rPr lang="en-US" i="1" smtClean="0">
                <a:sym typeface="Wingdings" panose="05000000000000000000" pitchFamily="2" charset="2"/>
              </a:rPr>
              <a:t>If </a:t>
            </a:r>
            <a:r>
              <a:rPr lang="en-US" i="1" dirty="0" smtClean="0">
                <a:sym typeface="Wingdings" panose="05000000000000000000" pitchFamily="2" charset="2"/>
              </a:rPr>
              <a:t>we do not know </a:t>
            </a:r>
            <a:r>
              <a:rPr lang="en-US" i="1" smtClean="0">
                <a:sym typeface="Wingdings" panose="05000000000000000000" pitchFamily="2" charset="2"/>
              </a:rPr>
              <a:t>p(x), </a:t>
            </a:r>
            <a:r>
              <a:rPr lang="en-US" i="1" dirty="0" smtClean="0">
                <a:sym typeface="Wingdings" panose="05000000000000000000" pitchFamily="2" charset="2"/>
              </a:rPr>
              <a:t>we cannot solve </a:t>
            </a:r>
            <a:r>
              <a:rPr lang="en-US" i="1" smtClean="0">
                <a:sym typeface="Wingdings" panose="05000000000000000000" pitchFamily="2" charset="2"/>
              </a:rPr>
              <a:t>the </a:t>
            </a:r>
            <a:r>
              <a:rPr lang="en-US" i="1" smtClean="0">
                <a:sym typeface="Wingdings" panose="05000000000000000000" pitchFamily="2" charset="2"/>
              </a:rPr>
              <a:t>estimation problem </a:t>
            </a:r>
            <a:r>
              <a:rPr lang="en-US" i="1" dirty="0" smtClean="0">
                <a:sym typeface="Wingdings" panose="05000000000000000000" pitchFamily="2" charset="2"/>
              </a:rPr>
              <a:t>analytically</a:t>
            </a:r>
            <a:r>
              <a:rPr lang="en-US" smtClean="0">
                <a:sym typeface="Wingdings" panose="05000000000000000000" pitchFamily="2" charset="2"/>
              </a:rPr>
              <a:t>! </a:t>
            </a:r>
            <a:endParaRPr lang="en-US" smtClean="0">
              <a:sym typeface="Wingdings" panose="05000000000000000000" pitchFamily="2" charset="2"/>
            </a:endParaRPr>
          </a:p>
          <a:p>
            <a:pPr marL="0" indent="0">
              <a:lnSpc>
                <a:spcPct val="120000"/>
              </a:lnSpc>
              <a:buNone/>
            </a:pPr>
            <a:r>
              <a:rPr lang="en-US" smtClean="0">
                <a:sym typeface="Wingdings" panose="05000000000000000000" pitchFamily="2" charset="2"/>
              </a:rPr>
              <a:t>However</a:t>
            </a:r>
            <a:r>
              <a:rPr lang="en-US" dirty="0" smtClean="0">
                <a:sym typeface="Wingdings" panose="05000000000000000000" pitchFamily="2" charset="2"/>
              </a:rPr>
              <a:t>, in 2-mixture models where the signal fraction is the only parameter, the </a:t>
            </a:r>
            <a:r>
              <a:rPr lang="en-US" b="1" dirty="0" smtClean="0">
                <a:sym typeface="Wingdings" panose="05000000000000000000" pitchFamily="2" charset="2"/>
              </a:rPr>
              <a:t>density ratio </a:t>
            </a:r>
            <a:r>
              <a:rPr lang="en-US" dirty="0" smtClean="0">
                <a:sym typeface="Wingdings" panose="05000000000000000000" pitchFamily="2" charset="2"/>
              </a:rPr>
              <a:t>s(x)=</a:t>
            </a:r>
            <a:r>
              <a:rPr lang="en-US" dirty="0" err="1" smtClean="0">
                <a:sym typeface="Wingdings" panose="05000000000000000000" pitchFamily="2" charset="2"/>
              </a:rPr>
              <a:t>p</a:t>
            </a:r>
            <a:r>
              <a:rPr lang="en-US" baseline="-25000" dirty="0" err="1" smtClean="0">
                <a:sym typeface="Wingdings" panose="05000000000000000000" pitchFamily="2" charset="2"/>
              </a:rPr>
              <a:t>s</a:t>
            </a:r>
            <a:r>
              <a:rPr lang="en-US" dirty="0" smtClean="0">
                <a:sym typeface="Wingdings" panose="05000000000000000000" pitchFamily="2" charset="2"/>
              </a:rPr>
              <a:t>(x)/</a:t>
            </a:r>
            <a:r>
              <a:rPr lang="en-US" dirty="0" err="1" smtClean="0">
                <a:sym typeface="Wingdings" panose="05000000000000000000" pitchFamily="2" charset="2"/>
              </a:rPr>
              <a:t>p</a:t>
            </a:r>
            <a:r>
              <a:rPr lang="en-US" baseline="-25000" dirty="0" err="1" smtClean="0">
                <a:sym typeface="Wingdings" panose="05000000000000000000" pitchFamily="2" charset="2"/>
              </a:rPr>
              <a:t>b</a:t>
            </a:r>
            <a:r>
              <a:rPr lang="en-US" dirty="0" smtClean="0">
                <a:sym typeface="Wingdings" panose="05000000000000000000" pitchFamily="2" charset="2"/>
              </a:rPr>
              <a:t>(x) is a sufficient summary</a:t>
            </a:r>
            <a:r>
              <a:rPr lang="en-US" smtClean="0">
                <a:sym typeface="Wingdings" panose="05000000000000000000" pitchFamily="2" charset="2"/>
              </a:rPr>
              <a:t>. </a:t>
            </a:r>
            <a:endParaRPr lang="en-US" smtClean="0">
              <a:sym typeface="Wingdings" panose="05000000000000000000" pitchFamily="2" charset="2"/>
            </a:endParaRPr>
          </a:p>
          <a:p>
            <a:pPr marL="0" indent="0">
              <a:lnSpc>
                <a:spcPct val="120000"/>
              </a:lnSpc>
              <a:buNone/>
            </a:pPr>
            <a:r>
              <a:rPr lang="en-US" smtClean="0">
                <a:sym typeface="Wingdings" panose="05000000000000000000" pitchFamily="2" charset="2"/>
              </a:rPr>
              <a:t> </a:t>
            </a:r>
            <a:r>
              <a:rPr lang="en-US" smtClean="0">
                <a:sym typeface="Wingdings" panose="05000000000000000000" pitchFamily="2" charset="2"/>
              </a:rPr>
              <a:t>Hence </a:t>
            </a:r>
            <a:r>
              <a:rPr lang="en-US" smtClean="0">
                <a:sym typeface="Wingdings" panose="05000000000000000000" pitchFamily="2" charset="2"/>
              </a:rPr>
              <a:t>the </a:t>
            </a:r>
            <a:r>
              <a:rPr lang="en-US" smtClean="0">
                <a:sym typeface="Wingdings" panose="05000000000000000000" pitchFamily="2" charset="2"/>
              </a:rPr>
              <a:t>attractiveness</a:t>
            </a:r>
            <a:r>
              <a:rPr lang="en-US" smtClean="0">
                <a:sym typeface="Wingdings" panose="05000000000000000000" pitchFamily="2" charset="2"/>
              </a:rPr>
              <a:t> </a:t>
            </a:r>
            <a:r>
              <a:rPr lang="en-US" dirty="0" smtClean="0">
                <a:sym typeface="Wingdings" panose="05000000000000000000" pitchFamily="2" charset="2"/>
              </a:rPr>
              <a:t>of probabilistic classification to approximate density ratios.</a:t>
            </a:r>
            <a:endParaRPr lang="en-US"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53</a:t>
            </a:fld>
            <a:endParaRPr lang="en-US"/>
          </a:p>
        </p:txBody>
      </p:sp>
    </p:spTree>
    <p:extLst>
      <p:ext uri="{BB962C8B-B14F-4D97-AF65-F5344CB8AC3E}">
        <p14:creationId xmlns:p14="http://schemas.microsoft.com/office/powerpoint/2010/main" val="250062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solidFill>
                  <a:srgbClr val="C00000"/>
                </a:solidFill>
                <a:latin typeface="+mn-lt"/>
              </a:rPr>
              <a:t>2.1 </a:t>
            </a:r>
            <a:r>
              <a:rPr lang="en-US" b="1" smtClean="0">
                <a:solidFill>
                  <a:srgbClr val="C00000"/>
                </a:solidFill>
                <a:latin typeface="+mn-lt"/>
              </a:rPr>
              <a:t>Nuisance-Parametrized </a:t>
            </a:r>
            <a:r>
              <a:rPr lang="en-US" b="1" smtClean="0">
                <a:solidFill>
                  <a:srgbClr val="C00000"/>
                </a:solidFill>
                <a:latin typeface="+mn-lt"/>
              </a:rPr>
              <a:t>Models</a:t>
            </a:r>
            <a:endParaRPr lang="en-US" b="1" dirty="0">
              <a:solidFill>
                <a:srgbClr val="C00000"/>
              </a:solidFill>
              <a:latin typeface="+mn-lt"/>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A straightforward attempt at accounting for nuisance parameters is to parametrize their effect on the observable features </a:t>
            </a:r>
          </a:p>
          <a:p>
            <a:pPr marL="0" indent="0">
              <a:buNone/>
            </a:pPr>
            <a:r>
              <a:rPr lang="en-US" dirty="0" smtClean="0">
                <a:sym typeface="Wingdings" panose="05000000000000000000" pitchFamily="2" charset="2"/>
              </a:rPr>
              <a:t>	 this requires </a:t>
            </a:r>
            <a:r>
              <a:rPr lang="en-US" dirty="0" smtClean="0">
                <a:solidFill>
                  <a:srgbClr val="0070C0"/>
                </a:solidFill>
                <a:sym typeface="Wingdings" panose="05000000000000000000" pitchFamily="2" charset="2"/>
              </a:rPr>
              <a:t>injecting a priori </a:t>
            </a:r>
            <a:r>
              <a:rPr lang="en-US" i="1" dirty="0" smtClean="0">
                <a:solidFill>
                  <a:srgbClr val="0070C0"/>
                </a:solidFill>
                <a:sym typeface="Wingdings" panose="05000000000000000000" pitchFamily="2" charset="2"/>
              </a:rPr>
              <a:t>knowledge</a:t>
            </a:r>
            <a:r>
              <a:rPr lang="en-US" dirty="0" smtClean="0">
                <a:solidFill>
                  <a:srgbClr val="0070C0"/>
                </a:solidFill>
                <a:sym typeface="Wingdings" panose="05000000000000000000" pitchFamily="2" charset="2"/>
              </a:rPr>
              <a:t> of their PDF</a:t>
            </a:r>
          </a:p>
          <a:p>
            <a:pPr marL="0" indent="0">
              <a:buNone/>
            </a:pPr>
            <a:endParaRPr lang="en-US" smtClean="0">
              <a:sym typeface="Wingdings" panose="05000000000000000000" pitchFamily="2" charset="2"/>
            </a:endParaRPr>
          </a:p>
          <a:p>
            <a:pPr marL="0" indent="0">
              <a:buNone/>
            </a:pPr>
            <a:r>
              <a:rPr lang="en-US" smtClean="0">
                <a:sym typeface="Wingdings" panose="05000000000000000000" pitchFamily="2" charset="2"/>
              </a:rPr>
              <a:t>In </a:t>
            </a:r>
            <a:r>
              <a:rPr lang="en-US" smtClean="0">
                <a:sym typeface="Wingdings" panose="05000000000000000000" pitchFamily="2" charset="2"/>
              </a:rPr>
              <a:t>low-dimensional </a:t>
            </a:r>
            <a:r>
              <a:rPr lang="en-US" smtClean="0">
                <a:sym typeface="Wingdings" panose="05000000000000000000" pitchFamily="2" charset="2"/>
              </a:rPr>
              <a:t>cases </a:t>
            </a:r>
            <a:r>
              <a:rPr lang="en-US" dirty="0" smtClean="0">
                <a:sym typeface="Wingdings" panose="05000000000000000000" pitchFamily="2" charset="2"/>
              </a:rPr>
              <a:t>a fully analytical solution may be sought, when the parametrization of the nuisance allows to “</a:t>
            </a:r>
            <a:r>
              <a:rPr lang="en-US" dirty="0" err="1" smtClean="0">
                <a:sym typeface="Wingdings" panose="05000000000000000000" pitchFamily="2" charset="2"/>
              </a:rPr>
              <a:t>decorrelate</a:t>
            </a:r>
            <a:r>
              <a:rPr lang="en-US" dirty="0" smtClean="0">
                <a:sym typeface="Wingdings" panose="05000000000000000000" pitchFamily="2" charset="2"/>
              </a:rPr>
              <a:t>” its effect on the salient features of the events. </a:t>
            </a:r>
          </a:p>
          <a:p>
            <a:pPr marL="0" indent="0">
              <a:buNone/>
            </a:pPr>
            <a:endParaRPr lang="en-US" dirty="0" smtClean="0">
              <a:sym typeface="Wingdings" panose="05000000000000000000" pitchFamily="2" charset="2"/>
            </a:endParaRPr>
          </a:p>
          <a:p>
            <a:pPr marL="0" indent="0">
              <a:buNone/>
            </a:pPr>
            <a:r>
              <a:rPr lang="en-US" smtClean="0">
                <a:sym typeface="Wingdings" panose="05000000000000000000" pitchFamily="2" charset="2"/>
              </a:rPr>
              <a:t>One of the earliest examples </a:t>
            </a:r>
            <a:r>
              <a:rPr lang="en-US" smtClean="0">
                <a:sym typeface="Wingdings" panose="05000000000000000000" pitchFamily="2" charset="2"/>
              </a:rPr>
              <a:t>of this in HEP </a:t>
            </a:r>
            <a:r>
              <a:rPr lang="en-US" smtClean="0">
                <a:sym typeface="Wingdings" panose="05000000000000000000" pitchFamily="2" charset="2"/>
              </a:rPr>
              <a:t>was </a:t>
            </a:r>
            <a:r>
              <a:rPr lang="en-US" dirty="0" smtClean="0">
                <a:sym typeface="Wingdings" panose="05000000000000000000" pitchFamily="2" charset="2"/>
              </a:rPr>
              <a:t>proposed in a study of the n-</a:t>
            </a:r>
            <a:r>
              <a:rPr lang="en-US" dirty="0" err="1" smtClean="0">
                <a:sym typeface="Wingdings" panose="05000000000000000000" pitchFamily="2" charset="2"/>
              </a:rPr>
              <a:t>subjettiness</a:t>
            </a:r>
            <a:r>
              <a:rPr lang="en-US" dirty="0" smtClean="0">
                <a:sym typeface="Wingdings" panose="05000000000000000000" pitchFamily="2" charset="2"/>
              </a:rPr>
              <a:t> ratio </a:t>
            </a:r>
            <a:r>
              <a:rPr lang="el-GR" dirty="0" smtClean="0">
                <a:sym typeface="Wingdings" panose="05000000000000000000" pitchFamily="2" charset="2"/>
              </a:rPr>
              <a:t>τ</a:t>
            </a:r>
            <a:r>
              <a:rPr lang="en-US" baseline="-25000" dirty="0" smtClean="0">
                <a:sym typeface="Wingdings" panose="05000000000000000000" pitchFamily="2" charset="2"/>
              </a:rPr>
              <a:t>12</a:t>
            </a:r>
            <a:r>
              <a:rPr lang="en-US" dirty="0">
                <a:sym typeface="Wingdings" panose="05000000000000000000" pitchFamily="2" charset="2"/>
              </a:rPr>
              <a:t> </a:t>
            </a:r>
            <a:r>
              <a:rPr lang="en-US" dirty="0" smtClean="0">
                <a:sym typeface="Wingdings" panose="05000000000000000000" pitchFamily="2" charset="2"/>
              </a:rPr>
              <a:t>[9</a:t>
            </a:r>
            <a:r>
              <a:rPr lang="en-US" dirty="0" smtClean="0">
                <a:solidFill>
                  <a:srgbClr val="7030A0"/>
                </a:solidFill>
                <a:sym typeface="Wingdings" panose="05000000000000000000" pitchFamily="2" charset="2"/>
              </a:rPr>
              <a:t>]</a:t>
            </a:r>
          </a:p>
          <a:p>
            <a:pPr marL="0" indent="0">
              <a:buNone/>
            </a:pPr>
            <a:r>
              <a:rPr lang="en-US" dirty="0">
                <a:sym typeface="Wingdings" panose="05000000000000000000" pitchFamily="2" charset="2"/>
              </a:rPr>
              <a:t>	</a:t>
            </a:r>
            <a:r>
              <a:rPr lang="en-US" smtClean="0">
                <a:solidFill>
                  <a:schemeClr val="bg1">
                    <a:lumMod val="75000"/>
                  </a:schemeClr>
                </a:solidFill>
                <a:sym typeface="Wingdings" panose="05000000000000000000" pitchFamily="2" charset="2"/>
              </a:rPr>
              <a:t> </a:t>
            </a:r>
            <a:r>
              <a:rPr lang="en-US" smtClean="0">
                <a:solidFill>
                  <a:schemeClr val="bg1">
                    <a:lumMod val="75000"/>
                  </a:schemeClr>
                </a:solidFill>
                <a:sym typeface="Wingdings" panose="05000000000000000000" pitchFamily="2" charset="2"/>
              </a:rPr>
              <a:t>but we have no time to discuss that (see backup)</a:t>
            </a:r>
            <a:endParaRPr lang="en-US" dirty="0">
              <a:solidFill>
                <a:schemeClr val="bg1">
                  <a:lumMod val="75000"/>
                </a:schemeClr>
              </a:solidFill>
            </a:endParaRPr>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54</a:t>
            </a:fld>
            <a:endParaRPr lang="en-US"/>
          </a:p>
        </p:txBody>
      </p:sp>
    </p:spTree>
    <p:extLst>
      <p:ext uri="{BB962C8B-B14F-4D97-AF65-F5344CB8AC3E}">
        <p14:creationId xmlns:p14="http://schemas.microsoft.com/office/powerpoint/2010/main" val="152465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a:t>
            </a:r>
            <a:r>
              <a:rPr lang="en-US" b="1" smtClean="0"/>
              <a:t>: </a:t>
            </a:r>
            <a:r>
              <a:rPr lang="en-US" b="1" smtClean="0"/>
              <a:t>N-</a:t>
            </a:r>
            <a:r>
              <a:rPr lang="en-US" b="1" dirty="0" err="1"/>
              <a:t>S</a:t>
            </a:r>
            <a:r>
              <a:rPr lang="en-US" b="1" smtClean="0"/>
              <a:t>ubjettiness </a:t>
            </a:r>
            <a:r>
              <a:rPr lang="en-US" b="1" smtClean="0"/>
              <a:t>in </a:t>
            </a:r>
            <a:r>
              <a:rPr lang="en-US" b="1" smtClean="0"/>
              <a:t>Boosted </a:t>
            </a:r>
            <a:r>
              <a:rPr lang="en-US" b="1" dirty="0"/>
              <a:t>D</a:t>
            </a:r>
            <a:r>
              <a:rPr lang="en-US" b="1" smtClean="0"/>
              <a:t>ecays</a:t>
            </a:r>
            <a:endParaRPr lang="en-US" b="1" dirty="0"/>
          </a:p>
        </p:txBody>
      </p:sp>
      <p:sp>
        <p:nvSpPr>
          <p:cNvPr id="3" name="Content Placeholder 2"/>
          <p:cNvSpPr>
            <a:spLocks noGrp="1"/>
          </p:cNvSpPr>
          <p:nvPr>
            <p:ph idx="1"/>
          </p:nvPr>
        </p:nvSpPr>
        <p:spPr>
          <a:xfrm>
            <a:off x="838200" y="1825624"/>
            <a:ext cx="7693058" cy="5032375"/>
          </a:xfrm>
        </p:spPr>
        <p:txBody>
          <a:bodyPr>
            <a:normAutofit fontScale="77500" lnSpcReduction="20000"/>
          </a:bodyPr>
          <a:lstStyle/>
          <a:p>
            <a:pPr marL="0" indent="0">
              <a:buNone/>
            </a:pPr>
            <a:r>
              <a:rPr lang="en-US" dirty="0" smtClean="0"/>
              <a:t>A number of observable features of fat energetic jets have been constructed to separate the hadronic 2- and 3-prong decay of heavy objects (</a:t>
            </a:r>
            <a:r>
              <a:rPr lang="en-US" dirty="0" err="1" smtClean="0"/>
              <a:t>W,Z,H,t</a:t>
            </a:r>
            <a:r>
              <a:rPr lang="en-US" dirty="0" smtClean="0"/>
              <a:t>) from QCD jets. </a:t>
            </a:r>
          </a:p>
          <a:p>
            <a:pPr marL="0" indent="0">
              <a:buNone/>
            </a:pPr>
            <a:endParaRPr lang="en-US" dirty="0" smtClean="0"/>
          </a:p>
          <a:p>
            <a:pPr marL="0" indent="0">
              <a:buNone/>
            </a:pPr>
            <a:r>
              <a:rPr lang="en-US" dirty="0" smtClean="0"/>
              <a:t>Useful variable to discriminate two-body decays: </a:t>
            </a:r>
            <a:r>
              <a:rPr lang="el-GR" dirty="0" smtClean="0"/>
              <a:t>τ</a:t>
            </a:r>
            <a:r>
              <a:rPr lang="en-US" baseline="-25000" dirty="0" smtClean="0"/>
              <a:t>21</a:t>
            </a:r>
            <a:r>
              <a:rPr lang="en-US" dirty="0" smtClean="0"/>
              <a:t>=</a:t>
            </a:r>
            <a:r>
              <a:rPr lang="el-GR" dirty="0" smtClean="0"/>
              <a:t>τ</a:t>
            </a:r>
            <a:r>
              <a:rPr lang="en-US" baseline="-25000" dirty="0" smtClean="0"/>
              <a:t>2</a:t>
            </a:r>
            <a:r>
              <a:rPr lang="en-US" dirty="0" smtClean="0"/>
              <a:t>/</a:t>
            </a:r>
            <a:r>
              <a:rPr lang="el-GR" dirty="0" smtClean="0"/>
              <a:t>τ</a:t>
            </a:r>
            <a:r>
              <a:rPr lang="en-US" baseline="-25000" dirty="0" smtClean="0"/>
              <a:t>1</a:t>
            </a:r>
            <a:r>
              <a:rPr lang="en-US" dirty="0" smtClean="0"/>
              <a:t>, where </a:t>
            </a:r>
            <a:r>
              <a:rPr lang="en-US" dirty="0" err="1" smtClean="0"/>
              <a:t>taus</a:t>
            </a:r>
            <a:r>
              <a:rPr lang="en-US" dirty="0" smtClean="0"/>
              <a:t> are functions of the energy distribution within </a:t>
            </a:r>
            <a:r>
              <a:rPr lang="en-US" dirty="0" err="1" smtClean="0"/>
              <a:t>subjets</a:t>
            </a:r>
            <a:endParaRPr lang="en-US" dirty="0"/>
          </a:p>
          <a:p>
            <a:pPr marL="0" indent="0">
              <a:buNone/>
            </a:pPr>
            <a:endParaRPr lang="en-US" dirty="0" smtClean="0"/>
          </a:p>
          <a:p>
            <a:pPr marL="0" indent="0">
              <a:buNone/>
            </a:pPr>
            <a:r>
              <a:rPr lang="en-US" dirty="0" smtClean="0"/>
              <a:t>The problem is that the “soft-drop” mass M that can be constructed with the two </a:t>
            </a:r>
            <a:r>
              <a:rPr lang="en-US" dirty="0" err="1" smtClean="0"/>
              <a:t>subjets</a:t>
            </a:r>
            <a:r>
              <a:rPr lang="en-US" dirty="0" smtClean="0"/>
              <a:t> is correlated with </a:t>
            </a:r>
            <a:r>
              <a:rPr lang="el-GR" dirty="0" smtClean="0"/>
              <a:t>τ</a:t>
            </a:r>
            <a:r>
              <a:rPr lang="en-US" baseline="-25000" dirty="0" smtClean="0"/>
              <a:t>21</a:t>
            </a:r>
            <a:r>
              <a:rPr lang="en-US" dirty="0" smtClean="0"/>
              <a:t>: a cut on the latter increases S/B but distorts the distribution of M, because of the mutual dependence on jet </a:t>
            </a:r>
            <a:r>
              <a:rPr lang="en-US" dirty="0" err="1" smtClean="0"/>
              <a:t>p</a:t>
            </a:r>
            <a:r>
              <a:rPr lang="en-US" baseline="-25000" dirty="0" err="1" smtClean="0"/>
              <a:t>T</a:t>
            </a:r>
            <a:r>
              <a:rPr lang="en-US" dirty="0" err="1" smtClean="0"/>
              <a:t>.</a:t>
            </a:r>
            <a:r>
              <a:rPr lang="en-US" dirty="0" smtClean="0"/>
              <a:t> In statistical parlance we may consider </a:t>
            </a:r>
            <a:r>
              <a:rPr lang="en-US" dirty="0" err="1" smtClean="0"/>
              <a:t>p</a:t>
            </a:r>
            <a:r>
              <a:rPr lang="en-US" baseline="-25000" dirty="0" err="1" smtClean="0"/>
              <a:t>T</a:t>
            </a:r>
            <a:r>
              <a:rPr lang="en-US" dirty="0" smtClean="0"/>
              <a:t> a nuisance parameter – it reshapes the variable we want to use for inference.</a:t>
            </a:r>
            <a:endParaRPr lang="it-IT" dirty="0"/>
          </a:p>
          <a:p>
            <a:pPr marL="0" indent="0">
              <a:buNone/>
            </a:pPr>
            <a:r>
              <a:rPr lang="en-US" dirty="0" err="1" smtClean="0">
                <a:sym typeface="Wingdings" panose="05000000000000000000" pitchFamily="2" charset="2"/>
              </a:rPr>
              <a:t>Dolen</a:t>
            </a:r>
            <a:r>
              <a:rPr lang="en-US" dirty="0" smtClean="0">
                <a:sym typeface="Wingdings" panose="05000000000000000000" pitchFamily="2" charset="2"/>
              </a:rPr>
              <a:t> et al.[10] use an analytical parametrization of the nuisance to </a:t>
            </a:r>
            <a:r>
              <a:rPr lang="en-US" dirty="0" err="1" smtClean="0">
                <a:sym typeface="Wingdings" panose="05000000000000000000" pitchFamily="2" charset="2"/>
              </a:rPr>
              <a:t>decorrelate</a:t>
            </a:r>
            <a:r>
              <a:rPr lang="en-US" dirty="0" smtClean="0">
                <a:sym typeface="Wingdings" panose="05000000000000000000" pitchFamily="2" charset="2"/>
              </a:rPr>
              <a:t> its effect in the variable of interest</a:t>
            </a:r>
          </a:p>
          <a:p>
            <a:pPr marL="0" indent="0">
              <a:buNone/>
            </a:pPr>
            <a:endParaRPr lang="en-US" dirty="0" smtClean="0"/>
          </a:p>
          <a:p>
            <a:pPr marL="0" indent="0">
              <a:buNone/>
            </a:pPr>
            <a:r>
              <a:rPr lang="en-US" dirty="0" smtClean="0"/>
              <a:t> </a:t>
            </a:r>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55</a:t>
            </a:fld>
            <a:endParaRPr lang="en-US"/>
          </a:p>
        </p:txBody>
      </p:sp>
      <p:pic>
        <p:nvPicPr>
          <p:cNvPr id="7" name="Picture 6"/>
          <p:cNvPicPr>
            <a:picLocks noChangeAspect="1"/>
          </p:cNvPicPr>
          <p:nvPr/>
        </p:nvPicPr>
        <p:blipFill>
          <a:blip r:embed="rId2"/>
          <a:stretch>
            <a:fillRect/>
          </a:stretch>
        </p:blipFill>
        <p:spPr>
          <a:xfrm>
            <a:off x="8726602" y="2026762"/>
            <a:ext cx="3465397" cy="4831237"/>
          </a:xfrm>
          <a:prstGeom prst="rect">
            <a:avLst/>
          </a:prstGeom>
        </p:spPr>
      </p:pic>
    </p:spTree>
    <p:extLst>
      <p:ext uri="{BB962C8B-B14F-4D97-AF65-F5344CB8AC3E}">
        <p14:creationId xmlns:p14="http://schemas.microsoft.com/office/powerpoint/2010/main" val="21808286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Correcting for </a:t>
            </a:r>
            <a:r>
              <a:rPr lang="en-US" b="1" smtClean="0"/>
              <a:t>the </a:t>
            </a:r>
            <a:r>
              <a:rPr lang="en-US" b="1" smtClean="0"/>
              <a:t>Nuisance</a:t>
            </a:r>
            <a:endParaRPr lang="en-US" b="1" dirty="0"/>
          </a:p>
        </p:txBody>
      </p:sp>
      <p:sp>
        <p:nvSpPr>
          <p:cNvPr id="3" name="Content Placeholder 2"/>
          <p:cNvSpPr>
            <a:spLocks noGrp="1"/>
          </p:cNvSpPr>
          <p:nvPr>
            <p:ph idx="1"/>
          </p:nvPr>
        </p:nvSpPr>
        <p:spPr>
          <a:xfrm>
            <a:off x="838200" y="1825625"/>
            <a:ext cx="7315200" cy="2359876"/>
          </a:xfrm>
        </p:spPr>
        <p:txBody>
          <a:bodyPr>
            <a:normAutofit fontScale="77500" lnSpcReduction="20000"/>
          </a:bodyPr>
          <a:lstStyle/>
          <a:p>
            <a:pPr>
              <a:buFontTx/>
              <a:buChar char="-"/>
            </a:pPr>
            <a:r>
              <a:rPr lang="en-US" dirty="0" smtClean="0"/>
              <a:t>Define </a:t>
            </a:r>
            <a:r>
              <a:rPr lang="el-GR" dirty="0" smtClean="0">
                <a:solidFill>
                  <a:srgbClr val="FF0000"/>
                </a:solidFill>
              </a:rPr>
              <a:t>ρ</a:t>
            </a:r>
            <a:r>
              <a:rPr lang="en-US" dirty="0" smtClean="0">
                <a:solidFill>
                  <a:srgbClr val="FF0000"/>
                </a:solidFill>
              </a:rPr>
              <a:t> = log</a:t>
            </a:r>
            <a:r>
              <a:rPr lang="it-IT" dirty="0" smtClean="0">
                <a:solidFill>
                  <a:srgbClr val="FF0000"/>
                </a:solidFill>
              </a:rPr>
              <a:t>(m</a:t>
            </a:r>
            <a:r>
              <a:rPr lang="it-IT" baseline="30000" dirty="0" smtClean="0">
                <a:solidFill>
                  <a:srgbClr val="FF0000"/>
                </a:solidFill>
              </a:rPr>
              <a:t>2</a:t>
            </a:r>
            <a:r>
              <a:rPr lang="it-IT" dirty="0" smtClean="0">
                <a:solidFill>
                  <a:srgbClr val="FF0000"/>
                </a:solidFill>
              </a:rPr>
              <a:t>/p</a:t>
            </a:r>
            <a:r>
              <a:rPr lang="it-IT" baseline="-25000" dirty="0" smtClean="0">
                <a:solidFill>
                  <a:srgbClr val="FF0000"/>
                </a:solidFill>
              </a:rPr>
              <a:t>T</a:t>
            </a:r>
            <a:r>
              <a:rPr lang="it-IT" baseline="30000" dirty="0" smtClean="0">
                <a:solidFill>
                  <a:srgbClr val="FF0000"/>
                </a:solidFill>
              </a:rPr>
              <a:t>2</a:t>
            </a:r>
            <a:r>
              <a:rPr lang="it-IT" dirty="0" smtClean="0">
                <a:solidFill>
                  <a:srgbClr val="FF0000"/>
                </a:solidFill>
              </a:rPr>
              <a:t>)</a:t>
            </a:r>
            <a:r>
              <a:rPr lang="it-IT" dirty="0" smtClean="0"/>
              <a:t>, an appropriate </a:t>
            </a:r>
            <a:r>
              <a:rPr lang="it-IT" dirty="0" err="1" smtClean="0"/>
              <a:t>scaling</a:t>
            </a:r>
            <a:r>
              <a:rPr lang="it-IT" dirty="0" smtClean="0"/>
              <a:t> </a:t>
            </a:r>
            <a:r>
              <a:rPr lang="it-IT" dirty="0" err="1" smtClean="0"/>
              <a:t>variable</a:t>
            </a:r>
            <a:r>
              <a:rPr lang="it-IT" dirty="0" smtClean="0"/>
              <a:t> for QCD </a:t>
            </a:r>
            <a:r>
              <a:rPr lang="it-IT" dirty="0" err="1" smtClean="0"/>
              <a:t>jets</a:t>
            </a:r>
            <a:endParaRPr lang="it-IT" dirty="0" smtClean="0"/>
          </a:p>
          <a:p>
            <a:pPr>
              <a:buFontTx/>
              <a:buChar char="-"/>
            </a:pPr>
            <a:r>
              <a:rPr lang="it-IT" dirty="0" smtClean="0"/>
              <a:t>Compute </a:t>
            </a:r>
            <a:r>
              <a:rPr lang="it-IT" dirty="0" err="1" smtClean="0"/>
              <a:t>average</a:t>
            </a:r>
            <a:r>
              <a:rPr lang="it-IT" dirty="0" smtClean="0"/>
              <a:t> of </a:t>
            </a:r>
            <a:r>
              <a:rPr lang="el-GR" dirty="0" smtClean="0"/>
              <a:t>τ</a:t>
            </a:r>
            <a:r>
              <a:rPr lang="en-US" baseline="-25000" dirty="0" smtClean="0"/>
              <a:t>21</a:t>
            </a:r>
            <a:r>
              <a:rPr lang="en-US" dirty="0" smtClean="0"/>
              <a:t> as f</a:t>
            </a:r>
            <a:r>
              <a:rPr lang="it-IT" dirty="0" smtClean="0"/>
              <a:t>(</a:t>
            </a:r>
            <a:r>
              <a:rPr lang="el-GR" dirty="0" smtClean="0"/>
              <a:t>ρ</a:t>
            </a:r>
            <a:r>
              <a:rPr lang="it-IT" dirty="0" smtClean="0"/>
              <a:t>): </a:t>
            </a:r>
            <a:r>
              <a:rPr lang="it-IT" dirty="0" err="1" smtClean="0"/>
              <a:t>it</a:t>
            </a:r>
            <a:r>
              <a:rPr lang="it-IT" dirty="0" smtClean="0"/>
              <a:t> shows linear </a:t>
            </a:r>
            <a:r>
              <a:rPr lang="it-IT" dirty="0" err="1" smtClean="0"/>
              <a:t>behaviour</a:t>
            </a:r>
            <a:endParaRPr lang="it-IT" dirty="0" smtClean="0"/>
          </a:p>
          <a:p>
            <a:pPr>
              <a:buFontTx/>
              <a:buChar char="-"/>
            </a:pPr>
            <a:r>
              <a:rPr lang="it-IT" dirty="0" err="1" smtClean="0"/>
              <a:t>Define</a:t>
            </a:r>
            <a:r>
              <a:rPr lang="it-IT" dirty="0" smtClean="0"/>
              <a:t> </a:t>
            </a:r>
            <a:r>
              <a:rPr lang="el-GR" dirty="0" smtClean="0">
                <a:solidFill>
                  <a:srgbClr val="FF0000"/>
                </a:solidFill>
              </a:rPr>
              <a:t>ρ</a:t>
            </a:r>
            <a:r>
              <a:rPr lang="it-IT" dirty="0" smtClean="0">
                <a:solidFill>
                  <a:srgbClr val="FF0000"/>
                </a:solidFill>
              </a:rPr>
              <a:t>’=</a:t>
            </a:r>
            <a:r>
              <a:rPr lang="el-GR" dirty="0" smtClean="0">
                <a:solidFill>
                  <a:srgbClr val="FF0000"/>
                </a:solidFill>
              </a:rPr>
              <a:t>ρ</a:t>
            </a:r>
            <a:r>
              <a:rPr lang="en-US" dirty="0" smtClean="0">
                <a:solidFill>
                  <a:srgbClr val="FF0000"/>
                </a:solidFill>
              </a:rPr>
              <a:t> </a:t>
            </a:r>
            <a:r>
              <a:rPr lang="it-IT" dirty="0" smtClean="0">
                <a:solidFill>
                  <a:srgbClr val="FF0000"/>
                </a:solidFill>
              </a:rPr>
              <a:t>+ log(</a:t>
            </a:r>
            <a:r>
              <a:rPr lang="it-IT" dirty="0" err="1" smtClean="0">
                <a:solidFill>
                  <a:srgbClr val="FF0000"/>
                </a:solidFill>
              </a:rPr>
              <a:t>p</a:t>
            </a:r>
            <a:r>
              <a:rPr lang="it-IT" baseline="-25000" dirty="0" err="1" smtClean="0">
                <a:solidFill>
                  <a:srgbClr val="FF0000"/>
                </a:solidFill>
              </a:rPr>
              <a:t>T</a:t>
            </a:r>
            <a:r>
              <a:rPr lang="it-IT" dirty="0" smtClean="0">
                <a:solidFill>
                  <a:srgbClr val="FF0000"/>
                </a:solidFill>
              </a:rPr>
              <a:t>/</a:t>
            </a:r>
            <a:r>
              <a:rPr lang="it-IT" dirty="0" err="1" smtClean="0">
                <a:solidFill>
                  <a:srgbClr val="FF0000"/>
                </a:solidFill>
              </a:rPr>
              <a:t>GeV</a:t>
            </a:r>
            <a:r>
              <a:rPr lang="it-IT" dirty="0" smtClean="0">
                <a:solidFill>
                  <a:srgbClr val="FF0000"/>
                </a:solidFill>
              </a:rPr>
              <a:t>)</a:t>
            </a:r>
            <a:r>
              <a:rPr lang="it-IT" dirty="0" smtClean="0"/>
              <a:t>; </a:t>
            </a:r>
            <a:r>
              <a:rPr lang="it-IT" dirty="0" err="1" smtClean="0"/>
              <a:t>then</a:t>
            </a:r>
            <a:r>
              <a:rPr lang="it-IT" dirty="0" smtClean="0"/>
              <a:t> </a:t>
            </a:r>
            <a:r>
              <a:rPr lang="it-IT" dirty="0" err="1" smtClean="0"/>
              <a:t>define</a:t>
            </a:r>
            <a:r>
              <a:rPr lang="it-IT" dirty="0" smtClean="0"/>
              <a:t> </a:t>
            </a:r>
            <a:r>
              <a:rPr lang="el-GR" dirty="0" smtClean="0">
                <a:solidFill>
                  <a:srgbClr val="FF0000"/>
                </a:solidFill>
              </a:rPr>
              <a:t>τ</a:t>
            </a:r>
            <a:r>
              <a:rPr lang="it-IT" dirty="0" smtClean="0">
                <a:solidFill>
                  <a:srgbClr val="FF0000"/>
                </a:solidFill>
              </a:rPr>
              <a:t>’</a:t>
            </a:r>
            <a:r>
              <a:rPr lang="it-IT" baseline="-25000" dirty="0" smtClean="0">
                <a:solidFill>
                  <a:srgbClr val="FF0000"/>
                </a:solidFill>
              </a:rPr>
              <a:t>21</a:t>
            </a:r>
            <a:r>
              <a:rPr lang="it-IT" dirty="0" smtClean="0">
                <a:solidFill>
                  <a:srgbClr val="FF0000"/>
                </a:solidFill>
              </a:rPr>
              <a:t>=</a:t>
            </a:r>
            <a:r>
              <a:rPr lang="el-GR" dirty="0" smtClean="0">
                <a:solidFill>
                  <a:srgbClr val="FF0000"/>
                </a:solidFill>
              </a:rPr>
              <a:t>τ</a:t>
            </a:r>
            <a:r>
              <a:rPr lang="it-IT" baseline="-25000" dirty="0" smtClean="0">
                <a:solidFill>
                  <a:srgbClr val="FF0000"/>
                </a:solidFill>
              </a:rPr>
              <a:t>2</a:t>
            </a:r>
            <a:r>
              <a:rPr lang="it-IT" dirty="0" smtClean="0">
                <a:solidFill>
                  <a:srgbClr val="FF0000"/>
                </a:solidFill>
              </a:rPr>
              <a:t>/</a:t>
            </a:r>
            <a:r>
              <a:rPr lang="el-GR" dirty="0" smtClean="0">
                <a:solidFill>
                  <a:srgbClr val="FF0000"/>
                </a:solidFill>
              </a:rPr>
              <a:t>τ</a:t>
            </a:r>
            <a:r>
              <a:rPr lang="it-IT" baseline="-25000" dirty="0" smtClean="0">
                <a:solidFill>
                  <a:srgbClr val="FF0000"/>
                </a:solidFill>
              </a:rPr>
              <a:t>1</a:t>
            </a:r>
            <a:r>
              <a:rPr lang="it-IT" dirty="0" smtClean="0">
                <a:solidFill>
                  <a:srgbClr val="FF0000"/>
                </a:solidFill>
              </a:rPr>
              <a:t>-M</a:t>
            </a:r>
            <a:r>
              <a:rPr lang="el-GR" dirty="0" smtClean="0">
                <a:solidFill>
                  <a:srgbClr val="FF0000"/>
                </a:solidFill>
              </a:rPr>
              <a:t>ρ</a:t>
            </a:r>
            <a:r>
              <a:rPr lang="it-IT" dirty="0" smtClean="0">
                <a:solidFill>
                  <a:srgbClr val="FF0000"/>
                </a:solidFill>
              </a:rPr>
              <a:t>’</a:t>
            </a:r>
            <a:endParaRPr lang="en-US" dirty="0">
              <a:solidFill>
                <a:srgbClr val="FF0000"/>
              </a:solidFill>
            </a:endParaRPr>
          </a:p>
          <a:p>
            <a:pPr>
              <a:buFontTx/>
              <a:buChar char="-"/>
            </a:pPr>
            <a:r>
              <a:rPr lang="it-IT" dirty="0" err="1" smtClean="0">
                <a:sym typeface="Wingdings" panose="05000000000000000000" pitchFamily="2" charset="2"/>
              </a:rPr>
              <a:t>Observe</a:t>
            </a:r>
            <a:r>
              <a:rPr lang="it-IT" dirty="0" smtClean="0">
                <a:sym typeface="Wingdings" panose="05000000000000000000" pitchFamily="2" charset="2"/>
              </a:rPr>
              <a:t> </a:t>
            </a:r>
            <a:r>
              <a:rPr lang="it-IT" dirty="0" err="1" smtClean="0">
                <a:sym typeface="Wingdings" panose="05000000000000000000" pitchFamily="2" charset="2"/>
              </a:rPr>
              <a:t>that</a:t>
            </a:r>
            <a:r>
              <a:rPr lang="it-IT" dirty="0" smtClean="0">
                <a:sym typeface="Wingdings" panose="05000000000000000000" pitchFamily="2" charset="2"/>
              </a:rPr>
              <a:t> new </a:t>
            </a:r>
            <a:r>
              <a:rPr lang="it-IT" dirty="0" err="1" smtClean="0">
                <a:sym typeface="Wingdings" panose="05000000000000000000" pitchFamily="2" charset="2"/>
              </a:rPr>
              <a:t>variable</a:t>
            </a:r>
            <a:r>
              <a:rPr lang="it-IT" dirty="0" smtClean="0">
                <a:sym typeface="Wingdings" panose="05000000000000000000" pitchFamily="2" charset="2"/>
              </a:rPr>
              <a:t> </a:t>
            </a:r>
            <a:r>
              <a:rPr lang="it-IT" dirty="0" err="1" smtClean="0">
                <a:sym typeface="Wingdings" panose="05000000000000000000" pitchFamily="2" charset="2"/>
              </a:rPr>
              <a:t>has</a:t>
            </a:r>
            <a:r>
              <a:rPr lang="it-IT" dirty="0" smtClean="0">
                <a:sym typeface="Wingdings" panose="05000000000000000000" pitchFamily="2" charset="2"/>
              </a:rPr>
              <a:t> </a:t>
            </a:r>
            <a:r>
              <a:rPr lang="it-IT" dirty="0" err="1" smtClean="0">
                <a:sym typeface="Wingdings" panose="05000000000000000000" pitchFamily="2" charset="2"/>
              </a:rPr>
              <a:t>flat</a:t>
            </a:r>
            <a:r>
              <a:rPr lang="it-IT" dirty="0" smtClean="0">
                <a:sym typeface="Wingdings" panose="05000000000000000000" pitchFamily="2" charset="2"/>
              </a:rPr>
              <a:t> </a:t>
            </a:r>
            <a:r>
              <a:rPr lang="it-IT" dirty="0" err="1" smtClean="0">
                <a:sym typeface="Wingdings" panose="05000000000000000000" pitchFamily="2" charset="2"/>
              </a:rPr>
              <a:t>behaviour</a:t>
            </a:r>
            <a:r>
              <a:rPr lang="it-IT" dirty="0" smtClean="0">
                <a:sym typeface="Wingdings" panose="05000000000000000000" pitchFamily="2" charset="2"/>
              </a:rPr>
              <a:t> for QCD</a:t>
            </a:r>
          </a:p>
          <a:p>
            <a:pPr marL="0" indent="0">
              <a:buNone/>
            </a:pPr>
            <a:r>
              <a:rPr lang="it-IT" dirty="0" smtClean="0">
                <a:sym typeface="Wingdings" panose="05000000000000000000" pitchFamily="2" charset="2"/>
              </a:rPr>
              <a:t> </a:t>
            </a:r>
            <a:r>
              <a:rPr lang="el-GR" dirty="0" smtClean="0"/>
              <a:t>τ</a:t>
            </a:r>
            <a:r>
              <a:rPr lang="it-IT" dirty="0" smtClean="0"/>
              <a:t>’</a:t>
            </a:r>
            <a:r>
              <a:rPr lang="it-IT" baseline="-25000" dirty="0" smtClean="0"/>
              <a:t>21</a:t>
            </a:r>
            <a:r>
              <a:rPr lang="it-IT" dirty="0" smtClean="0"/>
              <a:t> </a:t>
            </a:r>
            <a:r>
              <a:rPr lang="it-IT" dirty="0" err="1" smtClean="0"/>
              <a:t>decorrelates</a:t>
            </a:r>
            <a:r>
              <a:rPr lang="it-IT" dirty="0" smtClean="0"/>
              <a:t> the </a:t>
            </a:r>
            <a:r>
              <a:rPr lang="it-IT" dirty="0" err="1" smtClean="0"/>
              <a:t>p</a:t>
            </a:r>
            <a:r>
              <a:rPr lang="it-IT" baseline="-25000" dirty="0" err="1" smtClean="0"/>
              <a:t>T</a:t>
            </a:r>
            <a:r>
              <a:rPr lang="it-IT" dirty="0" smtClean="0"/>
              <a:t> </a:t>
            </a:r>
            <a:r>
              <a:rPr lang="it-IT" dirty="0" err="1" smtClean="0"/>
              <a:t>dependence</a:t>
            </a:r>
            <a:r>
              <a:rPr lang="it-IT" dirty="0" smtClean="0"/>
              <a:t> on mass, </a:t>
            </a:r>
            <a:r>
              <a:rPr lang="it-IT" dirty="0" err="1" smtClean="0"/>
              <a:t>allowing</a:t>
            </a:r>
            <a:r>
              <a:rPr lang="it-IT" dirty="0" smtClean="0"/>
              <a:t> </a:t>
            </a:r>
            <a:r>
              <a:rPr lang="it-IT" dirty="0" err="1" smtClean="0"/>
              <a:t>selection</a:t>
            </a:r>
            <a:r>
              <a:rPr lang="it-IT" dirty="0" smtClean="0"/>
              <a:t> </a:t>
            </a:r>
            <a:r>
              <a:rPr lang="it-IT" dirty="0" err="1" smtClean="0"/>
              <a:t>that</a:t>
            </a:r>
            <a:r>
              <a:rPr lang="it-IT" dirty="0" smtClean="0"/>
              <a:t> </a:t>
            </a:r>
            <a:r>
              <a:rPr lang="it-IT" dirty="0" err="1" smtClean="0"/>
              <a:t>preserves</a:t>
            </a:r>
            <a:r>
              <a:rPr lang="it-IT" dirty="0" smtClean="0"/>
              <a:t> </a:t>
            </a:r>
            <a:r>
              <a:rPr lang="it-IT" dirty="0" err="1" smtClean="0"/>
              <a:t>ability</a:t>
            </a:r>
            <a:r>
              <a:rPr lang="it-IT" dirty="0" smtClean="0"/>
              <a:t> to use </a:t>
            </a:r>
            <a:r>
              <a:rPr lang="it-IT" dirty="0" err="1" smtClean="0"/>
              <a:t>sidebands</a:t>
            </a:r>
            <a:r>
              <a:rPr lang="it-IT" dirty="0" smtClean="0"/>
              <a:t>, etc.</a:t>
            </a:r>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56</a:t>
            </a:fld>
            <a:endParaRPr lang="en-US"/>
          </a:p>
        </p:txBody>
      </p:sp>
      <p:pic>
        <p:nvPicPr>
          <p:cNvPr id="7" name="Picture 6"/>
          <p:cNvPicPr>
            <a:picLocks noChangeAspect="1"/>
          </p:cNvPicPr>
          <p:nvPr/>
        </p:nvPicPr>
        <p:blipFill>
          <a:blip r:embed="rId2"/>
          <a:stretch>
            <a:fillRect/>
          </a:stretch>
        </p:blipFill>
        <p:spPr>
          <a:xfrm>
            <a:off x="8750979" y="2157244"/>
            <a:ext cx="3441021" cy="4700756"/>
          </a:xfrm>
          <a:prstGeom prst="rect">
            <a:avLst/>
          </a:prstGeom>
        </p:spPr>
      </p:pic>
      <p:pic>
        <p:nvPicPr>
          <p:cNvPr id="8" name="Picture 7"/>
          <p:cNvPicPr>
            <a:picLocks noChangeAspect="1"/>
          </p:cNvPicPr>
          <p:nvPr/>
        </p:nvPicPr>
        <p:blipFill>
          <a:blip r:embed="rId3"/>
          <a:stretch>
            <a:fillRect/>
          </a:stretch>
        </p:blipFill>
        <p:spPr>
          <a:xfrm>
            <a:off x="9078012" y="0"/>
            <a:ext cx="3113988" cy="2157244"/>
          </a:xfrm>
          <a:prstGeom prst="rect">
            <a:avLst/>
          </a:prstGeom>
        </p:spPr>
      </p:pic>
      <p:pic>
        <p:nvPicPr>
          <p:cNvPr id="9" name="Picture 8"/>
          <p:cNvPicPr>
            <a:picLocks noChangeAspect="1"/>
          </p:cNvPicPr>
          <p:nvPr/>
        </p:nvPicPr>
        <p:blipFill>
          <a:blip r:embed="rId4"/>
          <a:stretch>
            <a:fillRect/>
          </a:stretch>
        </p:blipFill>
        <p:spPr>
          <a:xfrm>
            <a:off x="210193" y="4277151"/>
            <a:ext cx="7877175" cy="2352675"/>
          </a:xfrm>
          <a:prstGeom prst="rect">
            <a:avLst/>
          </a:prstGeom>
        </p:spPr>
      </p:pic>
      <p:sp>
        <p:nvSpPr>
          <p:cNvPr id="10" name="TextBox 9"/>
          <p:cNvSpPr txBox="1"/>
          <p:nvPr/>
        </p:nvSpPr>
        <p:spPr>
          <a:xfrm>
            <a:off x="653442" y="6445160"/>
            <a:ext cx="6770315" cy="369332"/>
          </a:xfrm>
          <a:prstGeom prst="rect">
            <a:avLst/>
          </a:prstGeom>
          <a:solidFill>
            <a:schemeClr val="bg1"/>
          </a:solidFill>
        </p:spPr>
        <p:txBody>
          <a:bodyPr wrap="none" rtlCol="0">
            <a:spAutoFit/>
          </a:bodyPr>
          <a:lstStyle/>
          <a:p>
            <a:r>
              <a:rPr lang="it-IT" i="1" dirty="0" err="1" smtClean="0"/>
              <a:t>Same</a:t>
            </a:r>
            <a:r>
              <a:rPr lang="it-IT" i="1" dirty="0" smtClean="0"/>
              <a:t> </a:t>
            </a:r>
            <a:r>
              <a:rPr lang="it-IT" i="1" dirty="0" err="1" smtClean="0"/>
              <a:t>signal</a:t>
            </a:r>
            <a:r>
              <a:rPr lang="it-IT" i="1" dirty="0" smtClean="0"/>
              <a:t> </a:t>
            </a:r>
            <a:r>
              <a:rPr lang="it-IT" i="1" dirty="0" err="1" smtClean="0"/>
              <a:t>efficiency</a:t>
            </a:r>
            <a:r>
              <a:rPr lang="it-IT" i="1" dirty="0" smtClean="0"/>
              <a:t>, </a:t>
            </a:r>
            <a:r>
              <a:rPr lang="it-IT" i="1" dirty="0" err="1" smtClean="0"/>
              <a:t>better</a:t>
            </a:r>
            <a:r>
              <a:rPr lang="it-IT" i="1" dirty="0" smtClean="0"/>
              <a:t> </a:t>
            </a:r>
            <a:r>
              <a:rPr lang="it-IT" i="1" dirty="0" err="1" smtClean="0"/>
              <a:t>behaviour</a:t>
            </a:r>
            <a:r>
              <a:rPr lang="it-IT" i="1" dirty="0" smtClean="0"/>
              <a:t> for </a:t>
            </a:r>
            <a:r>
              <a:rPr lang="it-IT" i="1" dirty="0" err="1" smtClean="0"/>
              <a:t>decorrelated</a:t>
            </a:r>
            <a:r>
              <a:rPr lang="it-IT" i="1" dirty="0" smtClean="0"/>
              <a:t> </a:t>
            </a:r>
            <a:r>
              <a:rPr lang="it-IT" i="1" dirty="0" err="1" smtClean="0"/>
              <a:t>tagger</a:t>
            </a:r>
            <a:r>
              <a:rPr lang="it-IT" i="1" dirty="0" smtClean="0"/>
              <a:t> (right)</a:t>
            </a:r>
            <a:endParaRPr lang="en-US" i="1" dirty="0"/>
          </a:p>
        </p:txBody>
      </p:sp>
    </p:spTree>
    <p:extLst>
      <p:ext uri="{BB962C8B-B14F-4D97-AF65-F5344CB8AC3E}">
        <p14:creationId xmlns:p14="http://schemas.microsoft.com/office/powerpoint/2010/main" val="18243557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err="1" smtClean="0"/>
              <a:t>What</a:t>
            </a:r>
            <a:r>
              <a:rPr lang="it-IT" b="1" smtClean="0"/>
              <a:t> </a:t>
            </a:r>
            <a:r>
              <a:rPr lang="it-IT" b="1" err="1"/>
              <a:t>I</a:t>
            </a:r>
            <a:r>
              <a:rPr lang="it-IT" b="1" smtClean="0"/>
              <a:t>f </a:t>
            </a:r>
            <a:r>
              <a:rPr lang="it-IT" b="1" err="1"/>
              <a:t>W</a:t>
            </a:r>
            <a:r>
              <a:rPr lang="it-IT" b="1" smtClean="0"/>
              <a:t>e Have </a:t>
            </a:r>
            <a:r>
              <a:rPr lang="it-IT" b="1"/>
              <a:t>N</a:t>
            </a:r>
            <a:r>
              <a:rPr lang="it-IT" b="1" smtClean="0"/>
              <a:t>o </a:t>
            </a:r>
            <a:r>
              <a:rPr lang="it-IT" b="1" dirty="0" err="1"/>
              <a:t>P</a:t>
            </a:r>
            <a:r>
              <a:rPr lang="it-IT" b="1" smtClean="0"/>
              <a:t>rior </a:t>
            </a:r>
            <a:r>
              <a:rPr lang="it-IT" b="1" dirty="0" smtClean="0"/>
              <a:t>?</a:t>
            </a:r>
            <a:endParaRPr lang="en-US" b="1" dirty="0"/>
          </a:p>
        </p:txBody>
      </p:sp>
      <p:sp>
        <p:nvSpPr>
          <p:cNvPr id="3" name="Content Placeholder 2"/>
          <p:cNvSpPr>
            <a:spLocks noGrp="1"/>
          </p:cNvSpPr>
          <p:nvPr>
            <p:ph idx="1"/>
          </p:nvPr>
        </p:nvSpPr>
        <p:spPr>
          <a:xfrm>
            <a:off x="838199" y="1618231"/>
            <a:ext cx="10945305" cy="4895850"/>
          </a:xfrm>
        </p:spPr>
        <p:txBody>
          <a:bodyPr>
            <a:normAutofit fontScale="77500" lnSpcReduction="20000"/>
          </a:bodyPr>
          <a:lstStyle/>
          <a:p>
            <a:pPr marL="0" indent="0">
              <a:buNone/>
            </a:pPr>
            <a:r>
              <a:rPr lang="it-IT" dirty="0" smtClean="0"/>
              <a:t>The </a:t>
            </a:r>
            <a:r>
              <a:rPr lang="it-IT" b="1" dirty="0" err="1" smtClean="0"/>
              <a:t>absence</a:t>
            </a:r>
            <a:r>
              <a:rPr lang="it-IT" dirty="0" smtClean="0"/>
              <a:t> of information on a </a:t>
            </a:r>
            <a:r>
              <a:rPr lang="it-IT" dirty="0" err="1" smtClean="0"/>
              <a:t>nuisance</a:t>
            </a:r>
            <a:r>
              <a:rPr lang="it-IT" dirty="0" smtClean="0"/>
              <a:t> </a:t>
            </a:r>
            <a:r>
              <a:rPr lang="it-IT" dirty="0" err="1" smtClean="0"/>
              <a:t>parameter</a:t>
            </a:r>
            <a:r>
              <a:rPr lang="it-IT" dirty="0" smtClean="0"/>
              <a:t> </a:t>
            </a:r>
            <a:r>
              <a:rPr lang="it-IT" dirty="0" err="1" smtClean="0"/>
              <a:t>is</a:t>
            </a:r>
            <a:r>
              <a:rPr lang="it-IT" dirty="0" smtClean="0"/>
              <a:t> </a:t>
            </a:r>
            <a:r>
              <a:rPr lang="it-IT" smtClean="0"/>
              <a:t>more </a:t>
            </a:r>
            <a:r>
              <a:rPr lang="it-IT" smtClean="0"/>
              <a:t>common in HEP. </a:t>
            </a:r>
            <a:r>
              <a:rPr lang="it-IT" dirty="0" err="1" smtClean="0"/>
              <a:t>We</a:t>
            </a:r>
            <a:r>
              <a:rPr lang="it-IT" dirty="0" smtClean="0"/>
              <a:t> can </a:t>
            </a:r>
            <a:r>
              <a:rPr lang="it-IT" dirty="0" err="1" smtClean="0"/>
              <a:t>still</a:t>
            </a:r>
            <a:r>
              <a:rPr lang="it-IT" dirty="0" smtClean="0"/>
              <a:t> solve the </a:t>
            </a:r>
            <a:r>
              <a:rPr lang="it-IT" dirty="0" err="1" smtClean="0"/>
              <a:t>problem</a:t>
            </a:r>
            <a:r>
              <a:rPr lang="it-IT" dirty="0" smtClean="0"/>
              <a:t> by a </a:t>
            </a:r>
            <a:r>
              <a:rPr lang="it-IT" dirty="0" err="1" smtClean="0"/>
              <a:t>parametrization</a:t>
            </a:r>
            <a:r>
              <a:rPr lang="it-IT" dirty="0" smtClean="0"/>
              <a:t> of </a:t>
            </a:r>
            <a:r>
              <a:rPr lang="it-IT" dirty="0" err="1" smtClean="0"/>
              <a:t>its</a:t>
            </a:r>
            <a:r>
              <a:rPr lang="it-IT" dirty="0" smtClean="0"/>
              <a:t> </a:t>
            </a:r>
            <a:r>
              <a:rPr lang="it-IT" err="1" smtClean="0"/>
              <a:t>effect</a:t>
            </a:r>
            <a:r>
              <a:rPr lang="it-IT" smtClean="0"/>
              <a:t>.</a:t>
            </a:r>
            <a:endParaRPr lang="it-IT" dirty="0" smtClean="0"/>
          </a:p>
          <a:p>
            <a:pPr marL="0" indent="0">
              <a:buNone/>
            </a:pPr>
            <a:r>
              <a:rPr lang="it-IT" dirty="0" err="1" smtClean="0"/>
              <a:t>Consider</a:t>
            </a:r>
            <a:r>
              <a:rPr lang="it-IT" dirty="0" smtClean="0"/>
              <a:t> a </a:t>
            </a:r>
            <a:r>
              <a:rPr lang="it-IT" dirty="0" err="1" smtClean="0">
                <a:solidFill>
                  <a:srgbClr val="0070C0"/>
                </a:solidFill>
              </a:rPr>
              <a:t>search</a:t>
            </a:r>
            <a:r>
              <a:rPr lang="it-IT" dirty="0" smtClean="0">
                <a:solidFill>
                  <a:srgbClr val="0070C0"/>
                </a:solidFill>
              </a:rPr>
              <a:t> for a new </a:t>
            </a:r>
            <a:r>
              <a:rPr lang="it-IT" dirty="0" err="1" smtClean="0">
                <a:solidFill>
                  <a:srgbClr val="0070C0"/>
                </a:solidFill>
              </a:rPr>
              <a:t>particle</a:t>
            </a:r>
            <a:r>
              <a:rPr lang="it-IT" dirty="0" smtClean="0">
                <a:solidFill>
                  <a:srgbClr val="0070C0"/>
                </a:solidFill>
              </a:rPr>
              <a:t> of </a:t>
            </a:r>
            <a:r>
              <a:rPr lang="it-IT" dirty="0" err="1" smtClean="0">
                <a:solidFill>
                  <a:srgbClr val="0070C0"/>
                </a:solidFill>
              </a:rPr>
              <a:t>unknown</a:t>
            </a:r>
            <a:r>
              <a:rPr lang="it-IT" dirty="0" smtClean="0">
                <a:solidFill>
                  <a:srgbClr val="0070C0"/>
                </a:solidFill>
              </a:rPr>
              <a:t> mass M</a:t>
            </a:r>
            <a:r>
              <a:rPr lang="it-IT" dirty="0" smtClean="0"/>
              <a:t>: </a:t>
            </a:r>
            <a:r>
              <a:rPr lang="it-IT" dirty="0" err="1" smtClean="0"/>
              <a:t>usually</a:t>
            </a:r>
            <a:r>
              <a:rPr lang="it-IT" dirty="0" smtClean="0"/>
              <a:t>, M </a:t>
            </a:r>
            <a:r>
              <a:rPr lang="it-IT" dirty="0" err="1" smtClean="0"/>
              <a:t>influences</a:t>
            </a:r>
            <a:r>
              <a:rPr lang="it-IT" dirty="0" smtClean="0"/>
              <a:t> in a </a:t>
            </a:r>
            <a:r>
              <a:rPr lang="it-IT" dirty="0" err="1" smtClean="0"/>
              <a:t>smooth</a:t>
            </a:r>
            <a:r>
              <a:rPr lang="it-IT" dirty="0" smtClean="0"/>
              <a:t> </a:t>
            </a:r>
            <a:r>
              <a:rPr lang="it-IT" dirty="0" err="1" smtClean="0"/>
              <a:t>manner</a:t>
            </a:r>
            <a:r>
              <a:rPr lang="it-IT" dirty="0" smtClean="0"/>
              <a:t> </a:t>
            </a:r>
            <a:r>
              <a:rPr lang="it-IT" smtClean="0"/>
              <a:t>the </a:t>
            </a:r>
            <a:r>
              <a:rPr lang="it-IT" smtClean="0"/>
              <a:t>event </a:t>
            </a:r>
            <a:r>
              <a:rPr lang="it-IT" dirty="0" err="1" smtClean="0"/>
              <a:t>features</a:t>
            </a:r>
            <a:r>
              <a:rPr lang="it-IT" dirty="0" smtClean="0"/>
              <a:t> x. </a:t>
            </a:r>
            <a:r>
              <a:rPr lang="it-IT" dirty="0" err="1" smtClean="0"/>
              <a:t>If</a:t>
            </a:r>
            <a:r>
              <a:rPr lang="it-IT" dirty="0" smtClean="0"/>
              <a:t> a </a:t>
            </a:r>
            <a:r>
              <a:rPr lang="it-IT" dirty="0" err="1" smtClean="0"/>
              <a:t>classifier</a:t>
            </a:r>
            <a:r>
              <a:rPr lang="it-IT" dirty="0" smtClean="0"/>
              <a:t> </a:t>
            </a:r>
            <a:r>
              <a:rPr lang="it-IT" dirty="0" err="1" smtClean="0"/>
              <a:t>assumes</a:t>
            </a:r>
            <a:r>
              <a:rPr lang="it-IT" dirty="0" smtClean="0"/>
              <a:t> a </a:t>
            </a:r>
            <a:r>
              <a:rPr lang="it-IT" dirty="0" err="1" smtClean="0"/>
              <a:t>value</a:t>
            </a:r>
            <a:r>
              <a:rPr lang="it-IT" dirty="0" smtClean="0"/>
              <a:t> </a:t>
            </a:r>
            <a:r>
              <a:rPr lang="it-IT" dirty="0" smtClean="0">
                <a:solidFill>
                  <a:srgbClr val="FF0000"/>
                </a:solidFill>
              </a:rPr>
              <a:t>M</a:t>
            </a:r>
            <a:r>
              <a:rPr lang="it-IT" baseline="-25000" dirty="0" smtClean="0">
                <a:solidFill>
                  <a:srgbClr val="FF0000"/>
                </a:solidFill>
              </a:rPr>
              <a:t>1</a:t>
            </a:r>
            <a:r>
              <a:rPr lang="it-IT" dirty="0" smtClean="0">
                <a:solidFill>
                  <a:srgbClr val="FF0000"/>
                </a:solidFill>
              </a:rPr>
              <a:t>=M+</a:t>
            </a:r>
            <a:r>
              <a:rPr lang="el-GR" dirty="0" smtClean="0">
                <a:solidFill>
                  <a:srgbClr val="FF0000"/>
                </a:solidFill>
              </a:rPr>
              <a:t>α</a:t>
            </a:r>
            <a:r>
              <a:rPr lang="en-US" dirty="0" smtClean="0"/>
              <a:t> in training,</a:t>
            </a:r>
            <a:r>
              <a:rPr lang="it-IT" dirty="0" smtClean="0"/>
              <a:t> </a:t>
            </a:r>
            <a:r>
              <a:rPr lang="it-IT" dirty="0" err="1" smtClean="0"/>
              <a:t>its</a:t>
            </a:r>
            <a:r>
              <a:rPr lang="it-IT" dirty="0" smtClean="0"/>
              <a:t> performance </a:t>
            </a:r>
            <a:r>
              <a:rPr lang="it-IT" dirty="0" err="1" smtClean="0"/>
              <a:t>will</a:t>
            </a:r>
            <a:r>
              <a:rPr lang="it-IT" dirty="0" smtClean="0"/>
              <a:t> </a:t>
            </a:r>
            <a:r>
              <a:rPr lang="it-IT" err="1" smtClean="0"/>
              <a:t>degrade</a:t>
            </a:r>
            <a:r>
              <a:rPr lang="it-IT" smtClean="0"/>
              <a:t> </a:t>
            </a:r>
            <a:r>
              <a:rPr lang="it-IT" smtClean="0"/>
              <a:t>if</a:t>
            </a:r>
            <a:r>
              <a:rPr lang="it-IT" smtClean="0"/>
              <a:t> </a:t>
            </a:r>
            <a:r>
              <a:rPr lang="el-GR" smtClean="0"/>
              <a:t>α</a:t>
            </a:r>
            <a:r>
              <a:rPr lang="it-IT" smtClean="0"/>
              <a:t> </a:t>
            </a:r>
            <a:r>
              <a:rPr lang="it-IT" smtClean="0"/>
              <a:t>&lt;&gt; 0. </a:t>
            </a:r>
            <a:r>
              <a:rPr lang="it-IT" dirty="0" smtClean="0"/>
              <a:t>M </a:t>
            </a:r>
            <a:r>
              <a:rPr lang="it-IT" dirty="0" err="1" smtClean="0"/>
              <a:t>is</a:t>
            </a:r>
            <a:r>
              <a:rPr lang="it-IT" dirty="0" smtClean="0"/>
              <a:t> </a:t>
            </a:r>
            <a:r>
              <a:rPr lang="it-IT" dirty="0" err="1" smtClean="0"/>
              <a:t>thus</a:t>
            </a:r>
            <a:r>
              <a:rPr lang="it-IT" dirty="0" smtClean="0"/>
              <a:t> in </a:t>
            </a:r>
            <a:r>
              <a:rPr lang="it-IT" dirty="0" err="1" smtClean="0"/>
              <a:t>earnest</a:t>
            </a:r>
            <a:r>
              <a:rPr lang="it-IT" dirty="0" smtClean="0"/>
              <a:t> a </a:t>
            </a:r>
            <a:r>
              <a:rPr lang="it-IT" dirty="0" err="1" smtClean="0"/>
              <a:t>nuisance</a:t>
            </a:r>
            <a:r>
              <a:rPr lang="it-IT" dirty="0" smtClean="0"/>
              <a:t> </a:t>
            </a:r>
            <a:r>
              <a:rPr lang="it-IT" dirty="0" err="1" smtClean="0"/>
              <a:t>parameter</a:t>
            </a:r>
            <a:r>
              <a:rPr lang="it-IT" smtClean="0"/>
              <a:t>. </a:t>
            </a:r>
            <a:endParaRPr lang="it-IT" smtClean="0"/>
          </a:p>
          <a:p>
            <a:pPr marL="0" indent="0">
              <a:buNone/>
            </a:pPr>
            <a:endParaRPr lang="it-IT" dirty="0" smtClean="0"/>
          </a:p>
          <a:p>
            <a:r>
              <a:rPr lang="it-IT" dirty="0" err="1" smtClean="0"/>
              <a:t>One</a:t>
            </a:r>
            <a:r>
              <a:rPr lang="it-IT" dirty="0" smtClean="0"/>
              <a:t> </a:t>
            </a:r>
            <a:r>
              <a:rPr lang="it-IT" dirty="0" err="1" smtClean="0"/>
              <a:t>may</a:t>
            </a:r>
            <a:r>
              <a:rPr lang="it-IT" dirty="0" smtClean="0"/>
              <a:t> </a:t>
            </a:r>
            <a:r>
              <a:rPr lang="it-IT" dirty="0" err="1" smtClean="0"/>
              <a:t>train</a:t>
            </a:r>
            <a:r>
              <a:rPr lang="it-IT" dirty="0" smtClean="0"/>
              <a:t> </a:t>
            </a:r>
            <a:r>
              <a:rPr lang="it-IT" dirty="0" err="1" smtClean="0"/>
              <a:t>many</a:t>
            </a:r>
            <a:r>
              <a:rPr lang="it-IT" dirty="0" smtClean="0"/>
              <a:t> </a:t>
            </a:r>
            <a:r>
              <a:rPr lang="it-IT" dirty="0" err="1" smtClean="0"/>
              <a:t>classifiers</a:t>
            </a:r>
            <a:r>
              <a:rPr lang="it-IT" dirty="0" smtClean="0"/>
              <a:t> </a:t>
            </a:r>
            <a:r>
              <a:rPr lang="it-IT" dirty="0" err="1" smtClean="0"/>
              <a:t>using</a:t>
            </a:r>
            <a:r>
              <a:rPr lang="it-IT" dirty="0" smtClean="0"/>
              <a:t> data </a:t>
            </a:r>
            <a:r>
              <a:rPr lang="it-IT" dirty="0" err="1" smtClean="0"/>
              <a:t>simulated</a:t>
            </a:r>
            <a:r>
              <a:rPr lang="it-IT" dirty="0" smtClean="0"/>
              <a:t> </a:t>
            </a:r>
            <a:r>
              <a:rPr lang="it-IT" dirty="0" err="1" smtClean="0"/>
              <a:t>at</a:t>
            </a:r>
            <a:r>
              <a:rPr lang="it-IT" dirty="0" smtClean="0"/>
              <a:t> </a:t>
            </a:r>
            <a:r>
              <a:rPr lang="it-IT" dirty="0" err="1" smtClean="0"/>
              <a:t>different</a:t>
            </a:r>
            <a:r>
              <a:rPr lang="it-IT" dirty="0" smtClean="0"/>
              <a:t> M </a:t>
            </a:r>
            <a:r>
              <a:rPr lang="it-IT" dirty="0" err="1" smtClean="0"/>
              <a:t>values</a:t>
            </a:r>
            <a:r>
              <a:rPr lang="it-IT" dirty="0" smtClean="0"/>
              <a:t>, </a:t>
            </a:r>
            <a:r>
              <a:rPr lang="it-IT" dirty="0" err="1" smtClean="0"/>
              <a:t>but</a:t>
            </a:r>
            <a:r>
              <a:rPr lang="it-IT" dirty="0" smtClean="0"/>
              <a:t> the </a:t>
            </a:r>
            <a:r>
              <a:rPr lang="it-IT" dirty="0" err="1" smtClean="0"/>
              <a:t>solution</a:t>
            </a:r>
            <a:r>
              <a:rPr lang="it-IT" dirty="0" smtClean="0"/>
              <a:t> </a:t>
            </a:r>
            <a:r>
              <a:rPr lang="it-IT" dirty="0" err="1" smtClean="0"/>
              <a:t>is</a:t>
            </a:r>
            <a:r>
              <a:rPr lang="it-IT" dirty="0" smtClean="0"/>
              <a:t> sub-</a:t>
            </a:r>
            <a:r>
              <a:rPr lang="it-IT" dirty="0" err="1" smtClean="0"/>
              <a:t>optimal</a:t>
            </a:r>
            <a:r>
              <a:rPr lang="it-IT" dirty="0" smtClean="0"/>
              <a:t> (1/N </a:t>
            </a:r>
            <a:r>
              <a:rPr lang="it-IT" smtClean="0"/>
              <a:t>use </a:t>
            </a:r>
            <a:r>
              <a:rPr lang="it-IT" smtClean="0"/>
              <a:t>of available </a:t>
            </a:r>
            <a:r>
              <a:rPr lang="it-IT" dirty="0" smtClean="0"/>
              <a:t>data)</a:t>
            </a:r>
          </a:p>
          <a:p>
            <a:pPr marL="0" indent="0">
              <a:buNone/>
            </a:pPr>
            <a:r>
              <a:rPr lang="it-IT" b="1" dirty="0" err="1" smtClean="0"/>
              <a:t>Better</a:t>
            </a:r>
            <a:r>
              <a:rPr lang="it-IT" b="1" dirty="0" smtClean="0"/>
              <a:t> </a:t>
            </a:r>
            <a:r>
              <a:rPr lang="it-IT" b="1" dirty="0" err="1" smtClean="0"/>
              <a:t>solution</a:t>
            </a:r>
            <a:r>
              <a:rPr lang="it-IT" smtClean="0"/>
              <a:t>: </a:t>
            </a:r>
            <a:r>
              <a:rPr lang="it-IT" smtClean="0"/>
              <a:t>include </a:t>
            </a:r>
            <a:r>
              <a:rPr lang="it-IT" dirty="0" smtClean="0"/>
              <a:t>the </a:t>
            </a:r>
            <a:r>
              <a:rPr lang="it-IT" dirty="0" err="1" smtClean="0"/>
              <a:t>effect</a:t>
            </a:r>
            <a:r>
              <a:rPr lang="it-IT" dirty="0" smtClean="0"/>
              <a:t> of M in the </a:t>
            </a:r>
            <a:r>
              <a:rPr lang="it-IT" dirty="0" err="1" smtClean="0"/>
              <a:t>classifier</a:t>
            </a:r>
            <a:r>
              <a:rPr lang="it-IT" dirty="0"/>
              <a:t> </a:t>
            </a:r>
            <a:r>
              <a:rPr lang="it-IT" dirty="0" smtClean="0"/>
              <a:t>[15]. The training data </a:t>
            </a:r>
            <a:r>
              <a:rPr lang="it-IT" dirty="0" err="1" smtClean="0"/>
              <a:t>may</a:t>
            </a:r>
            <a:r>
              <a:rPr lang="it-IT" dirty="0" smtClean="0"/>
              <a:t> be </a:t>
            </a:r>
            <a:r>
              <a:rPr lang="it-IT" dirty="0" err="1" smtClean="0"/>
              <a:t>constructed</a:t>
            </a:r>
            <a:r>
              <a:rPr lang="it-IT" dirty="0" smtClean="0"/>
              <a:t> </a:t>
            </a:r>
            <a:r>
              <a:rPr lang="it-IT" dirty="0" err="1" smtClean="0"/>
              <a:t>as</a:t>
            </a:r>
            <a:r>
              <a:rPr lang="it-IT" dirty="0" smtClean="0"/>
              <a:t> a </a:t>
            </a:r>
            <a:r>
              <a:rPr lang="it-IT" dirty="0" err="1" smtClean="0"/>
              <a:t>mixture</a:t>
            </a:r>
            <a:r>
              <a:rPr lang="it-IT" dirty="0" smtClean="0"/>
              <a:t> of </a:t>
            </a:r>
            <a:r>
              <a:rPr lang="it-IT" dirty="0" err="1" smtClean="0"/>
              <a:t>different</a:t>
            </a:r>
            <a:r>
              <a:rPr lang="it-IT" dirty="0" smtClean="0"/>
              <a:t> M </a:t>
            </a:r>
            <a:r>
              <a:rPr lang="it-IT" dirty="0" err="1" smtClean="0"/>
              <a:t>hypotheses</a:t>
            </a:r>
            <a:r>
              <a:rPr lang="it-IT" dirty="0"/>
              <a:t> </a:t>
            </a:r>
            <a:r>
              <a:rPr lang="it-IT" dirty="0" err="1" smtClean="0"/>
              <a:t>if</a:t>
            </a:r>
            <a:r>
              <a:rPr lang="it-IT" dirty="0" smtClean="0"/>
              <a:t> M </a:t>
            </a:r>
            <a:r>
              <a:rPr lang="it-IT" dirty="0" err="1" smtClean="0"/>
              <a:t>is</a:t>
            </a:r>
            <a:r>
              <a:rPr lang="it-IT" dirty="0" smtClean="0"/>
              <a:t> </a:t>
            </a:r>
            <a:r>
              <a:rPr lang="it-IT" dirty="0" err="1" smtClean="0"/>
              <a:t>included</a:t>
            </a:r>
            <a:r>
              <a:rPr lang="it-IT" dirty="0" smtClean="0"/>
              <a:t> </a:t>
            </a:r>
            <a:r>
              <a:rPr lang="it-IT" dirty="0" err="1" smtClean="0"/>
              <a:t>among</a:t>
            </a:r>
            <a:r>
              <a:rPr lang="it-IT" dirty="0" smtClean="0"/>
              <a:t> the </a:t>
            </a:r>
            <a:r>
              <a:rPr lang="it-IT" dirty="0" err="1" smtClean="0"/>
              <a:t>features</a:t>
            </a:r>
            <a:r>
              <a:rPr lang="it-IT" dirty="0" smtClean="0"/>
              <a:t>.</a:t>
            </a:r>
          </a:p>
          <a:p>
            <a:pPr marL="0" indent="0">
              <a:buNone/>
            </a:pPr>
            <a:r>
              <a:rPr lang="it-IT">
                <a:sym typeface="Wingdings" panose="05000000000000000000" pitchFamily="2" charset="2"/>
              </a:rPr>
              <a:t> </a:t>
            </a:r>
            <a:r>
              <a:rPr lang="it-IT" smtClean="0">
                <a:sym typeface="Wingdings" panose="05000000000000000000" pitchFamily="2" charset="2"/>
              </a:rPr>
              <a:t>    </a:t>
            </a:r>
            <a:r>
              <a:rPr lang="it-IT" smtClean="0">
                <a:sym typeface="Wingdings" panose="05000000000000000000" pitchFamily="2" charset="2"/>
              </a:rPr>
              <a:t>     note: </a:t>
            </a:r>
            <a:r>
              <a:rPr lang="it-IT" dirty="0" err="1" smtClean="0">
                <a:sym typeface="Wingdings" panose="05000000000000000000" pitchFamily="2" charset="2"/>
              </a:rPr>
              <a:t>one</a:t>
            </a:r>
            <a:r>
              <a:rPr lang="it-IT" dirty="0" smtClean="0">
                <a:sym typeface="Wingdings" panose="05000000000000000000" pitchFamily="2" charset="2"/>
              </a:rPr>
              <a:t> must decide </a:t>
            </a:r>
            <a:r>
              <a:rPr lang="it-IT" dirty="0" err="1" smtClean="0">
                <a:sym typeface="Wingdings" panose="05000000000000000000" pitchFamily="2" charset="2"/>
              </a:rPr>
              <a:t>what</a:t>
            </a:r>
            <a:r>
              <a:rPr lang="it-IT" dirty="0" smtClean="0">
                <a:sym typeface="Wingdings" panose="05000000000000000000" pitchFamily="2" charset="2"/>
              </a:rPr>
              <a:t> to do with the background (for </a:t>
            </a:r>
            <a:r>
              <a:rPr lang="it-IT" dirty="0" err="1" smtClean="0">
                <a:sym typeface="Wingdings" panose="05000000000000000000" pitchFamily="2" charset="2"/>
              </a:rPr>
              <a:t>which</a:t>
            </a:r>
            <a:r>
              <a:rPr lang="it-IT" dirty="0" smtClean="0">
                <a:sym typeface="Wingdings" panose="05000000000000000000" pitchFamily="2" charset="2"/>
              </a:rPr>
              <a:t> M </a:t>
            </a:r>
            <a:r>
              <a:rPr lang="it-IT" dirty="0" err="1" smtClean="0">
                <a:sym typeface="Wingdings" panose="05000000000000000000" pitchFamily="2" charset="2"/>
              </a:rPr>
              <a:t>is</a:t>
            </a:r>
            <a:r>
              <a:rPr lang="it-IT" dirty="0" smtClean="0">
                <a:sym typeface="Wingdings" panose="05000000000000000000" pitchFamily="2" charset="2"/>
              </a:rPr>
              <a:t> </a:t>
            </a:r>
            <a:r>
              <a:rPr lang="it-IT" dirty="0" err="1" smtClean="0">
                <a:sym typeface="Wingdings" panose="05000000000000000000" pitchFamily="2" charset="2"/>
              </a:rPr>
              <a:t>undefined</a:t>
            </a:r>
            <a:r>
              <a:rPr lang="it-IT" dirty="0" smtClean="0">
                <a:sym typeface="Wingdings" panose="05000000000000000000" pitchFamily="2" charset="2"/>
              </a:rPr>
              <a:t>).</a:t>
            </a:r>
          </a:p>
          <a:p>
            <a:pPr marL="0" indent="0">
              <a:buNone/>
            </a:pPr>
            <a:r>
              <a:rPr lang="it-IT">
                <a:sym typeface="Wingdings" panose="05000000000000000000" pitchFamily="2" charset="2"/>
              </a:rPr>
              <a:t> </a:t>
            </a:r>
            <a:r>
              <a:rPr lang="it-IT" smtClean="0">
                <a:sym typeface="Wingdings" panose="05000000000000000000" pitchFamily="2" charset="2"/>
              </a:rPr>
              <a:t>    </a:t>
            </a:r>
            <a:r>
              <a:rPr lang="it-IT" smtClean="0">
                <a:sym typeface="Wingdings" panose="05000000000000000000" pitchFamily="2" charset="2"/>
              </a:rPr>
              <a:t>     also </a:t>
            </a:r>
            <a:r>
              <a:rPr lang="it-IT" dirty="0" smtClean="0">
                <a:sym typeface="Wingdings" panose="05000000000000000000" pitchFamily="2" charset="2"/>
              </a:rPr>
              <a:t>note: </a:t>
            </a:r>
            <a:r>
              <a:rPr lang="it-IT" dirty="0" err="1" smtClean="0">
                <a:sym typeface="Wingdings" panose="05000000000000000000" pitchFamily="2" charset="2"/>
              </a:rPr>
              <a:t>this</a:t>
            </a:r>
            <a:r>
              <a:rPr lang="it-IT" dirty="0" smtClean="0">
                <a:sym typeface="Wingdings" panose="05000000000000000000" pitchFamily="2" charset="2"/>
              </a:rPr>
              <a:t> </a:t>
            </a:r>
            <a:r>
              <a:rPr lang="it-IT" dirty="0" err="1" smtClean="0">
                <a:sym typeface="Wingdings" panose="05000000000000000000" pitchFamily="2" charset="2"/>
              </a:rPr>
              <a:t>is</a:t>
            </a:r>
            <a:r>
              <a:rPr lang="it-IT" dirty="0" smtClean="0">
                <a:sym typeface="Wingdings" panose="05000000000000000000" pitchFamily="2" charset="2"/>
              </a:rPr>
              <a:t> </a:t>
            </a:r>
            <a:r>
              <a:rPr lang="it-IT" dirty="0" err="1" smtClean="0">
                <a:sym typeface="Wingdings" panose="05000000000000000000" pitchFamily="2" charset="2"/>
              </a:rPr>
              <a:t>not</a:t>
            </a:r>
            <a:r>
              <a:rPr lang="it-IT" dirty="0" smtClean="0">
                <a:sym typeface="Wingdings" panose="05000000000000000000" pitchFamily="2" charset="2"/>
              </a:rPr>
              <a:t> a </a:t>
            </a:r>
            <a:r>
              <a:rPr lang="it-IT" dirty="0" err="1" smtClean="0">
                <a:sym typeface="Wingdings" panose="05000000000000000000" pitchFamily="2" charset="2"/>
              </a:rPr>
              <a:t>Bayesian</a:t>
            </a:r>
            <a:r>
              <a:rPr lang="it-IT" dirty="0" smtClean="0">
                <a:sym typeface="Wingdings" panose="05000000000000000000" pitchFamily="2" charset="2"/>
              </a:rPr>
              <a:t> </a:t>
            </a:r>
            <a:r>
              <a:rPr lang="it-IT" dirty="0" err="1" smtClean="0">
                <a:sym typeface="Wingdings" panose="05000000000000000000" pitchFamily="2" charset="2"/>
              </a:rPr>
              <a:t>technique</a:t>
            </a:r>
            <a:r>
              <a:rPr lang="it-IT" dirty="0" smtClean="0">
                <a:sym typeface="Wingdings" panose="05000000000000000000" pitchFamily="2" charset="2"/>
              </a:rPr>
              <a:t> – the </a:t>
            </a:r>
            <a:r>
              <a:rPr lang="it-IT" dirty="0" err="1" smtClean="0">
                <a:sym typeface="Wingdings" panose="05000000000000000000" pitchFamily="2" charset="2"/>
              </a:rPr>
              <a:t>chosen</a:t>
            </a:r>
            <a:r>
              <a:rPr lang="it-IT" dirty="0" smtClean="0">
                <a:sym typeface="Wingdings" panose="05000000000000000000" pitchFamily="2" charset="2"/>
              </a:rPr>
              <a:t> </a:t>
            </a:r>
            <a:r>
              <a:rPr lang="it-IT" dirty="0" err="1" smtClean="0">
                <a:sym typeface="Wingdings" panose="05000000000000000000" pitchFamily="2" charset="2"/>
              </a:rPr>
              <a:t>admixture</a:t>
            </a:r>
            <a:r>
              <a:rPr lang="it-IT" dirty="0" smtClean="0">
                <a:sym typeface="Wingdings" panose="05000000000000000000" pitchFamily="2" charset="2"/>
              </a:rPr>
              <a:t> </a:t>
            </a:r>
            <a:r>
              <a:rPr lang="it-IT" dirty="0" err="1" smtClean="0">
                <a:sym typeface="Wingdings" panose="05000000000000000000" pitchFamily="2" charset="2"/>
              </a:rPr>
              <a:t>is</a:t>
            </a:r>
            <a:r>
              <a:rPr lang="it-IT" dirty="0" smtClean="0">
                <a:sym typeface="Wingdings" panose="05000000000000000000" pitchFamily="2" charset="2"/>
              </a:rPr>
              <a:t> </a:t>
            </a:r>
            <a:r>
              <a:rPr lang="it-IT" dirty="0" err="1" smtClean="0">
                <a:sym typeface="Wingdings" panose="05000000000000000000" pitchFamily="2" charset="2"/>
              </a:rPr>
              <a:t>not</a:t>
            </a:r>
            <a:r>
              <a:rPr lang="it-IT" dirty="0" smtClean="0">
                <a:sym typeface="Wingdings" panose="05000000000000000000" pitchFamily="2" charset="2"/>
              </a:rPr>
              <a:t> a </a:t>
            </a:r>
            <a:r>
              <a:rPr lang="it-IT" dirty="0" err="1" smtClean="0">
                <a:sym typeface="Wingdings" panose="05000000000000000000" pitchFamily="2" charset="2"/>
              </a:rPr>
              <a:t>prior</a:t>
            </a:r>
            <a:r>
              <a:rPr lang="it-IT" dirty="0" smtClean="0">
                <a:sym typeface="Wingdings" panose="05000000000000000000" pitchFamily="2" charset="2"/>
              </a:rPr>
              <a:t> on M</a:t>
            </a:r>
            <a:r>
              <a:rPr lang="it-IT" smtClean="0">
                <a:sym typeface="Wingdings" panose="05000000000000000000" pitchFamily="2" charset="2"/>
              </a:rPr>
              <a:t>, </a:t>
            </a:r>
            <a:r>
              <a:rPr lang="it-IT" smtClean="0">
                <a:sym typeface="Wingdings" panose="05000000000000000000" pitchFamily="2" charset="2"/>
              </a:rPr>
              <a:t>   	and </a:t>
            </a:r>
            <a:r>
              <a:rPr lang="it-IT" dirty="0" err="1" smtClean="0">
                <a:sym typeface="Wingdings" panose="05000000000000000000" pitchFamily="2" charset="2"/>
              </a:rPr>
              <a:t>it</a:t>
            </a:r>
            <a:r>
              <a:rPr lang="it-IT" dirty="0" smtClean="0">
                <a:sym typeface="Wingdings" panose="05000000000000000000" pitchFamily="2" charset="2"/>
              </a:rPr>
              <a:t> </a:t>
            </a:r>
            <a:r>
              <a:rPr lang="it-IT" dirty="0" err="1" smtClean="0">
                <a:sym typeface="Wingdings" panose="05000000000000000000" pitchFamily="2" charset="2"/>
              </a:rPr>
              <a:t>only</a:t>
            </a:r>
            <a:r>
              <a:rPr lang="it-IT" dirty="0" smtClean="0">
                <a:sym typeface="Wingdings" panose="05000000000000000000" pitchFamily="2" charset="2"/>
              </a:rPr>
              <a:t> </a:t>
            </a:r>
            <a:r>
              <a:rPr lang="it-IT" dirty="0" err="1" smtClean="0">
                <a:sym typeface="Wingdings" panose="05000000000000000000" pitchFamily="2" charset="2"/>
              </a:rPr>
              <a:t>affects</a:t>
            </a:r>
            <a:r>
              <a:rPr lang="it-IT" dirty="0" smtClean="0">
                <a:sym typeface="Wingdings" panose="05000000000000000000" pitchFamily="2" charset="2"/>
              </a:rPr>
              <a:t> the </a:t>
            </a:r>
            <a:r>
              <a:rPr lang="it-IT" dirty="0" err="1" smtClean="0">
                <a:sym typeface="Wingdings" panose="05000000000000000000" pitchFamily="2" charset="2"/>
              </a:rPr>
              <a:t>power</a:t>
            </a:r>
            <a:r>
              <a:rPr lang="it-IT" dirty="0" smtClean="0">
                <a:sym typeface="Wingdings" panose="05000000000000000000" pitchFamily="2" charset="2"/>
              </a:rPr>
              <a:t> of the </a:t>
            </a:r>
            <a:r>
              <a:rPr lang="it-IT" dirty="0" err="1" smtClean="0">
                <a:sym typeface="Wingdings" panose="05000000000000000000" pitchFamily="2" charset="2"/>
              </a:rPr>
              <a:t>classifier</a:t>
            </a:r>
            <a:r>
              <a:rPr lang="it-IT" dirty="0" smtClean="0">
                <a:sym typeface="Wingdings" panose="05000000000000000000" pitchFamily="2" charset="2"/>
              </a:rPr>
              <a:t>.</a:t>
            </a:r>
          </a:p>
          <a:p>
            <a:pPr marL="0" indent="0">
              <a:buNone/>
            </a:pPr>
            <a:r>
              <a:rPr lang="it-IT" dirty="0" smtClean="0">
                <a:sym typeface="Wingdings" panose="05000000000000000000" pitchFamily="2" charset="2"/>
              </a:rPr>
              <a:t>The </a:t>
            </a:r>
            <a:r>
              <a:rPr lang="it-IT" dirty="0" err="1" smtClean="0">
                <a:sym typeface="Wingdings" panose="05000000000000000000" pitchFamily="2" charset="2"/>
              </a:rPr>
              <a:t>advantage</a:t>
            </a:r>
            <a:r>
              <a:rPr lang="it-IT" dirty="0" smtClean="0">
                <a:sym typeface="Wingdings" panose="05000000000000000000" pitchFamily="2" charset="2"/>
              </a:rPr>
              <a:t> </a:t>
            </a:r>
            <a:r>
              <a:rPr lang="it-IT" dirty="0" err="1" smtClean="0">
                <a:sym typeface="Wingdings" panose="05000000000000000000" pitchFamily="2" charset="2"/>
              </a:rPr>
              <a:t>is</a:t>
            </a:r>
            <a:r>
              <a:rPr lang="it-IT" dirty="0" smtClean="0">
                <a:sym typeface="Wingdings" panose="05000000000000000000" pitchFamily="2" charset="2"/>
              </a:rPr>
              <a:t> </a:t>
            </a:r>
            <a:r>
              <a:rPr lang="it-IT" dirty="0" err="1" smtClean="0">
                <a:sym typeface="Wingdings" panose="05000000000000000000" pitchFamily="2" charset="2"/>
              </a:rPr>
              <a:t>that</a:t>
            </a:r>
            <a:r>
              <a:rPr lang="it-IT" dirty="0" smtClean="0">
                <a:sym typeface="Wingdings" panose="05000000000000000000" pitchFamily="2" charset="2"/>
              </a:rPr>
              <a:t> the network </a:t>
            </a:r>
            <a:r>
              <a:rPr lang="it-IT" dirty="0" err="1" smtClean="0">
                <a:sym typeface="Wingdings" panose="05000000000000000000" pitchFamily="2" charset="2"/>
              </a:rPr>
              <a:t>may</a:t>
            </a:r>
            <a:r>
              <a:rPr lang="it-IT" dirty="0" smtClean="0">
                <a:sym typeface="Wingdings" panose="05000000000000000000" pitchFamily="2" charset="2"/>
              </a:rPr>
              <a:t> </a:t>
            </a:r>
            <a:r>
              <a:rPr lang="it-IT" dirty="0" err="1" smtClean="0">
                <a:sym typeface="Wingdings" panose="05000000000000000000" pitchFamily="2" charset="2"/>
              </a:rPr>
              <a:t>meaningfully</a:t>
            </a:r>
            <a:r>
              <a:rPr lang="it-IT" dirty="0" smtClean="0">
                <a:sym typeface="Wingdings" panose="05000000000000000000" pitchFamily="2" charset="2"/>
              </a:rPr>
              <a:t> </a:t>
            </a:r>
            <a:r>
              <a:rPr lang="it-IT" dirty="0" err="1" smtClean="0">
                <a:solidFill>
                  <a:srgbClr val="0070C0"/>
                </a:solidFill>
                <a:sym typeface="Wingdings" panose="05000000000000000000" pitchFamily="2" charset="2"/>
              </a:rPr>
              <a:t>classify</a:t>
            </a:r>
            <a:r>
              <a:rPr lang="it-IT" dirty="0" smtClean="0">
                <a:solidFill>
                  <a:srgbClr val="0070C0"/>
                </a:solidFill>
                <a:sym typeface="Wingdings" panose="05000000000000000000" pitchFamily="2" charset="2"/>
              </a:rPr>
              <a:t> </a:t>
            </a:r>
            <a:r>
              <a:rPr lang="it-IT" dirty="0" err="1" smtClean="0">
                <a:solidFill>
                  <a:srgbClr val="0070C0"/>
                </a:solidFill>
                <a:sym typeface="Wingdings" panose="05000000000000000000" pitchFamily="2" charset="2"/>
              </a:rPr>
              <a:t>events</a:t>
            </a:r>
            <a:r>
              <a:rPr lang="it-IT" dirty="0" smtClean="0">
                <a:solidFill>
                  <a:srgbClr val="0070C0"/>
                </a:solidFill>
                <a:sym typeface="Wingdings" panose="05000000000000000000" pitchFamily="2" charset="2"/>
              </a:rPr>
              <a:t> for M* </a:t>
            </a:r>
            <a:r>
              <a:rPr lang="it-IT" dirty="0" err="1" smtClean="0">
                <a:solidFill>
                  <a:srgbClr val="0070C0"/>
                </a:solidFill>
                <a:sym typeface="Wingdings" panose="05000000000000000000" pitchFamily="2" charset="2"/>
              </a:rPr>
              <a:t>values</a:t>
            </a:r>
            <a:r>
              <a:rPr lang="it-IT" dirty="0" smtClean="0">
                <a:solidFill>
                  <a:srgbClr val="0070C0"/>
                </a:solidFill>
                <a:sym typeface="Wingdings" panose="05000000000000000000" pitchFamily="2" charset="2"/>
              </a:rPr>
              <a:t> </a:t>
            </a:r>
            <a:r>
              <a:rPr lang="it-IT" dirty="0" err="1" smtClean="0">
                <a:solidFill>
                  <a:srgbClr val="0070C0"/>
                </a:solidFill>
                <a:sym typeface="Wingdings" panose="05000000000000000000" pitchFamily="2" charset="2"/>
              </a:rPr>
              <a:t>not</a:t>
            </a:r>
            <a:r>
              <a:rPr lang="it-IT" dirty="0" smtClean="0">
                <a:solidFill>
                  <a:srgbClr val="0070C0"/>
                </a:solidFill>
                <a:sym typeface="Wingdings" panose="05000000000000000000" pitchFamily="2" charset="2"/>
              </a:rPr>
              <a:t> </a:t>
            </a:r>
            <a:r>
              <a:rPr lang="it-IT" dirty="0" err="1" smtClean="0">
                <a:solidFill>
                  <a:srgbClr val="0070C0"/>
                </a:solidFill>
                <a:sym typeface="Wingdings" panose="05000000000000000000" pitchFamily="2" charset="2"/>
              </a:rPr>
              <a:t>seen</a:t>
            </a:r>
            <a:r>
              <a:rPr lang="it-IT" dirty="0" smtClean="0">
                <a:solidFill>
                  <a:srgbClr val="0070C0"/>
                </a:solidFill>
                <a:sym typeface="Wingdings" panose="05000000000000000000" pitchFamily="2" charset="2"/>
              </a:rPr>
              <a:t> </a:t>
            </a:r>
            <a:r>
              <a:rPr lang="it-IT" dirty="0" err="1" smtClean="0">
                <a:solidFill>
                  <a:srgbClr val="0070C0"/>
                </a:solidFill>
                <a:sym typeface="Wingdings" panose="05000000000000000000" pitchFamily="2" charset="2"/>
              </a:rPr>
              <a:t>during</a:t>
            </a:r>
            <a:r>
              <a:rPr lang="it-IT" dirty="0" smtClean="0">
                <a:solidFill>
                  <a:srgbClr val="0070C0"/>
                </a:solidFill>
                <a:sym typeface="Wingdings" panose="05000000000000000000" pitchFamily="2" charset="2"/>
              </a:rPr>
              <a:t> training</a:t>
            </a:r>
            <a:r>
              <a:rPr lang="it-IT" dirty="0" smtClean="0">
                <a:sym typeface="Wingdings" panose="05000000000000000000" pitchFamily="2" charset="2"/>
              </a:rPr>
              <a:t>. An </a:t>
            </a:r>
            <a:r>
              <a:rPr lang="it-IT" dirty="0" err="1" smtClean="0">
                <a:sym typeface="Wingdings" panose="05000000000000000000" pitchFamily="2" charset="2"/>
              </a:rPr>
              <a:t>interpolation</a:t>
            </a:r>
            <a:r>
              <a:rPr lang="it-IT" dirty="0" smtClean="0">
                <a:sym typeface="Wingdings" panose="05000000000000000000" pitchFamily="2" charset="2"/>
              </a:rPr>
              <a:t> of the score for </a:t>
            </a:r>
            <a:r>
              <a:rPr lang="it-IT" dirty="0" err="1" smtClean="0">
                <a:sym typeface="Wingdings" panose="05000000000000000000" pitchFamily="2" charset="2"/>
              </a:rPr>
              <a:t>different</a:t>
            </a:r>
            <a:r>
              <a:rPr lang="it-IT" dirty="0" smtClean="0">
                <a:sym typeface="Wingdings" panose="05000000000000000000" pitchFamily="2" charset="2"/>
              </a:rPr>
              <a:t> mass </a:t>
            </a:r>
            <a:r>
              <a:rPr lang="it-IT" dirty="0" err="1" smtClean="0">
                <a:sym typeface="Wingdings" panose="05000000000000000000" pitchFamily="2" charset="2"/>
              </a:rPr>
              <a:t>hypotheses</a:t>
            </a:r>
            <a:r>
              <a:rPr lang="it-IT" dirty="0" smtClean="0">
                <a:sym typeface="Wingdings" panose="05000000000000000000" pitchFamily="2" charset="2"/>
              </a:rPr>
              <a:t> </a:t>
            </a:r>
            <a:r>
              <a:rPr lang="it-IT" dirty="0" err="1" smtClean="0">
                <a:sym typeface="Wingdings" panose="05000000000000000000" pitchFamily="2" charset="2"/>
              </a:rPr>
              <a:t>is</a:t>
            </a:r>
            <a:r>
              <a:rPr lang="it-IT" dirty="0" smtClean="0">
                <a:sym typeface="Wingdings" panose="05000000000000000000" pitchFamily="2" charset="2"/>
              </a:rPr>
              <a:t> </a:t>
            </a:r>
            <a:r>
              <a:rPr lang="it-IT" dirty="0" err="1" smtClean="0">
                <a:sym typeface="Wingdings" panose="05000000000000000000" pitchFamily="2" charset="2"/>
              </a:rPr>
              <a:t>also</a:t>
            </a:r>
            <a:r>
              <a:rPr lang="it-IT" dirty="0" smtClean="0">
                <a:sym typeface="Wingdings" panose="05000000000000000000" pitchFamily="2" charset="2"/>
              </a:rPr>
              <a:t> </a:t>
            </a:r>
            <a:r>
              <a:rPr lang="it-IT" dirty="0" err="1" smtClean="0">
                <a:sym typeface="Wingdings" panose="05000000000000000000" pitchFamily="2" charset="2"/>
              </a:rPr>
              <a:t>possible</a:t>
            </a:r>
            <a:r>
              <a:rPr lang="it-IT" dirty="0" smtClean="0">
                <a:sym typeface="Wingdings" panose="05000000000000000000" pitchFamily="2" charset="2"/>
              </a:rPr>
              <a:t>.</a:t>
            </a:r>
            <a:endParaRPr lang="en-US"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57</a:t>
            </a:fld>
            <a:endParaRPr lang="en-US"/>
          </a:p>
        </p:txBody>
      </p:sp>
    </p:spTree>
    <p:extLst>
      <p:ext uri="{BB962C8B-B14F-4D97-AF65-F5344CB8AC3E}">
        <p14:creationId xmlns:p14="http://schemas.microsoft.com/office/powerpoint/2010/main" val="148521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dirty="0" err="1" smtClean="0"/>
              <a:t>Example</a:t>
            </a:r>
            <a:r>
              <a:rPr lang="it-IT" b="1" dirty="0" smtClean="0"/>
              <a:t>: </a:t>
            </a:r>
            <a:r>
              <a:rPr lang="it-IT" b="1" dirty="0" err="1" smtClean="0"/>
              <a:t>X</a:t>
            </a:r>
            <a:r>
              <a:rPr lang="it-IT" b="1" dirty="0" err="1" smtClean="0">
                <a:sym typeface="Wingdings" panose="05000000000000000000" pitchFamily="2" charset="2"/>
              </a:rPr>
              <a:t>tt</a:t>
            </a:r>
            <a:r>
              <a:rPr lang="it-IT" b="1" dirty="0" smtClean="0">
                <a:sym typeface="Wingdings" panose="05000000000000000000" pitchFamily="2" charset="2"/>
              </a:rPr>
              <a:t> in ATLAS</a:t>
            </a:r>
            <a:endParaRPr lang="en-US" b="1" dirty="0"/>
          </a:p>
        </p:txBody>
      </p:sp>
      <p:sp>
        <p:nvSpPr>
          <p:cNvPr id="3" name="Content Placeholder 2"/>
          <p:cNvSpPr>
            <a:spLocks noGrp="1"/>
          </p:cNvSpPr>
          <p:nvPr>
            <p:ph idx="1"/>
          </p:nvPr>
        </p:nvSpPr>
        <p:spPr>
          <a:xfrm>
            <a:off x="752966" y="2110400"/>
            <a:ext cx="6571268" cy="4351338"/>
          </a:xfrm>
        </p:spPr>
        <p:txBody>
          <a:bodyPr>
            <a:normAutofit fontScale="77500" lnSpcReduction="20000"/>
          </a:bodyPr>
          <a:lstStyle/>
          <a:p>
            <a:pPr marL="0" indent="0">
              <a:buNone/>
            </a:pPr>
            <a:r>
              <a:rPr lang="it-IT" dirty="0" smtClean="0"/>
              <a:t>The </a:t>
            </a:r>
            <a:r>
              <a:rPr lang="it-IT" dirty="0" err="1" smtClean="0"/>
              <a:t>technique</a:t>
            </a:r>
            <a:r>
              <a:rPr lang="it-IT" dirty="0" smtClean="0"/>
              <a:t> </a:t>
            </a:r>
            <a:r>
              <a:rPr lang="it-IT" dirty="0" err="1" smtClean="0"/>
              <a:t>proposed</a:t>
            </a:r>
            <a:r>
              <a:rPr lang="it-IT" dirty="0" smtClean="0"/>
              <a:t> by Baldi et al. in[15] </a:t>
            </a:r>
            <a:r>
              <a:rPr lang="it-IT" dirty="0" err="1" smtClean="0"/>
              <a:t>was</a:t>
            </a:r>
            <a:r>
              <a:rPr lang="it-IT" dirty="0" smtClean="0"/>
              <a:t> </a:t>
            </a:r>
            <a:r>
              <a:rPr lang="it-IT" dirty="0" err="1" smtClean="0"/>
              <a:t>tested</a:t>
            </a:r>
            <a:r>
              <a:rPr lang="it-IT" dirty="0" smtClean="0"/>
              <a:t> with DELPHES[16] </a:t>
            </a:r>
            <a:r>
              <a:rPr lang="it-IT" dirty="0" err="1" smtClean="0"/>
              <a:t>simulations</a:t>
            </a:r>
            <a:r>
              <a:rPr lang="it-IT" dirty="0" smtClean="0"/>
              <a:t>, </a:t>
            </a:r>
            <a:r>
              <a:rPr lang="it-IT" dirty="0" err="1" smtClean="0"/>
              <a:t>searching</a:t>
            </a:r>
            <a:r>
              <a:rPr lang="it-IT" dirty="0" smtClean="0"/>
              <a:t> for a </a:t>
            </a:r>
            <a:r>
              <a:rPr lang="it-IT" dirty="0" err="1" smtClean="0"/>
              <a:t>ttbar</a:t>
            </a:r>
            <a:r>
              <a:rPr lang="it-IT" dirty="0" smtClean="0"/>
              <a:t> </a:t>
            </a:r>
            <a:r>
              <a:rPr lang="it-IT" dirty="0" err="1" smtClean="0"/>
              <a:t>resonance</a:t>
            </a:r>
            <a:r>
              <a:rPr lang="it-IT" dirty="0" smtClean="0"/>
              <a:t> </a:t>
            </a:r>
            <a:r>
              <a:rPr lang="it-IT" dirty="0" err="1" smtClean="0"/>
              <a:t>within</a:t>
            </a:r>
            <a:r>
              <a:rPr lang="it-IT" dirty="0" smtClean="0"/>
              <a:t> non-</a:t>
            </a:r>
            <a:r>
              <a:rPr lang="it-IT" dirty="0" err="1" smtClean="0"/>
              <a:t>resonant</a:t>
            </a:r>
            <a:r>
              <a:rPr lang="it-IT" dirty="0" smtClean="0"/>
              <a:t> </a:t>
            </a:r>
            <a:r>
              <a:rPr lang="it-IT" dirty="0" err="1" smtClean="0"/>
              <a:t>ttbar</a:t>
            </a:r>
            <a:r>
              <a:rPr lang="it-IT" dirty="0" smtClean="0"/>
              <a:t> backgrounds. </a:t>
            </a:r>
          </a:p>
          <a:p>
            <a:pPr marL="0" indent="0">
              <a:buNone/>
            </a:pPr>
            <a:r>
              <a:rPr lang="it-IT" dirty="0" smtClean="0"/>
              <a:t>Random M </a:t>
            </a:r>
            <a:r>
              <a:rPr lang="it-IT" dirty="0" err="1" smtClean="0"/>
              <a:t>values</a:t>
            </a:r>
            <a:r>
              <a:rPr lang="it-IT" dirty="0" smtClean="0"/>
              <a:t> </a:t>
            </a:r>
            <a:r>
              <a:rPr lang="it-IT" dirty="0" err="1" smtClean="0"/>
              <a:t>were</a:t>
            </a:r>
            <a:r>
              <a:rPr lang="it-IT" dirty="0" smtClean="0"/>
              <a:t> </a:t>
            </a:r>
            <a:r>
              <a:rPr lang="it-IT" dirty="0" err="1" smtClean="0"/>
              <a:t>used</a:t>
            </a:r>
            <a:r>
              <a:rPr lang="it-IT" dirty="0" smtClean="0"/>
              <a:t> for the background in the training. </a:t>
            </a:r>
          </a:p>
          <a:p>
            <a:pPr marL="0" indent="0">
              <a:buNone/>
            </a:pPr>
            <a:endParaRPr lang="it-IT" dirty="0"/>
          </a:p>
          <a:p>
            <a:pPr marL="0" indent="0">
              <a:buNone/>
            </a:pPr>
            <a:r>
              <a:rPr lang="it-IT" dirty="0" smtClean="0"/>
              <a:t>The network </a:t>
            </a:r>
            <a:r>
              <a:rPr lang="it-IT" dirty="0" err="1" smtClean="0"/>
              <a:t>provides</a:t>
            </a:r>
            <a:r>
              <a:rPr lang="it-IT" dirty="0" smtClean="0"/>
              <a:t> </a:t>
            </a:r>
            <a:r>
              <a:rPr lang="it-IT" dirty="0" err="1" smtClean="0"/>
              <a:t>different</a:t>
            </a:r>
            <a:r>
              <a:rPr lang="it-IT" dirty="0" smtClean="0"/>
              <a:t> </a:t>
            </a:r>
            <a:r>
              <a:rPr lang="it-IT" dirty="0" err="1" smtClean="0"/>
              <a:t>scores</a:t>
            </a:r>
            <a:r>
              <a:rPr lang="it-IT" dirty="0" smtClean="0"/>
              <a:t> for </a:t>
            </a:r>
            <a:r>
              <a:rPr lang="it-IT" dirty="0" err="1" smtClean="0"/>
              <a:t>same</a:t>
            </a:r>
            <a:r>
              <a:rPr lang="it-IT" dirty="0" smtClean="0"/>
              <a:t> </a:t>
            </a:r>
            <a:r>
              <a:rPr lang="it-IT" dirty="0" err="1" smtClean="0"/>
              <a:t>features</a:t>
            </a:r>
            <a:r>
              <a:rPr lang="it-IT" dirty="0" smtClean="0"/>
              <a:t> x, </a:t>
            </a:r>
            <a:r>
              <a:rPr lang="it-IT" dirty="0" err="1" smtClean="0"/>
              <a:t>depending</a:t>
            </a:r>
            <a:r>
              <a:rPr lang="it-IT" dirty="0" smtClean="0"/>
              <a:t> on the </a:t>
            </a:r>
            <a:r>
              <a:rPr lang="it-IT" dirty="0" err="1" smtClean="0"/>
              <a:t>value</a:t>
            </a:r>
            <a:r>
              <a:rPr lang="it-IT" dirty="0" smtClean="0"/>
              <a:t> of the </a:t>
            </a:r>
            <a:r>
              <a:rPr lang="it-IT" dirty="0" err="1" smtClean="0"/>
              <a:t>nuisance</a:t>
            </a:r>
            <a:r>
              <a:rPr lang="it-IT" dirty="0" smtClean="0"/>
              <a:t> M.</a:t>
            </a:r>
          </a:p>
          <a:p>
            <a:pPr marL="0" indent="0">
              <a:buNone/>
            </a:pPr>
            <a:endParaRPr lang="it-IT" dirty="0" smtClean="0"/>
          </a:p>
          <a:p>
            <a:pPr marL="0" indent="0">
              <a:buNone/>
            </a:pPr>
            <a:r>
              <a:rPr lang="it-IT" dirty="0" smtClean="0"/>
              <a:t>The </a:t>
            </a:r>
            <a:r>
              <a:rPr lang="it-IT" dirty="0" err="1" smtClean="0"/>
              <a:t>parametrized</a:t>
            </a:r>
            <a:r>
              <a:rPr lang="it-IT" dirty="0" smtClean="0"/>
              <a:t> network </a:t>
            </a:r>
            <a:r>
              <a:rPr lang="it-IT" dirty="0" err="1" smtClean="0"/>
              <a:t>was</a:t>
            </a:r>
            <a:r>
              <a:rPr lang="it-IT" dirty="0" smtClean="0"/>
              <a:t> </a:t>
            </a:r>
            <a:r>
              <a:rPr lang="it-IT" dirty="0" err="1" smtClean="0"/>
              <a:t>shown</a:t>
            </a:r>
            <a:r>
              <a:rPr lang="it-IT" dirty="0" smtClean="0"/>
              <a:t> to </a:t>
            </a:r>
            <a:r>
              <a:rPr lang="it-IT" dirty="0" err="1" smtClean="0"/>
              <a:t>perform</a:t>
            </a:r>
            <a:r>
              <a:rPr lang="it-IT" dirty="0" smtClean="0"/>
              <a:t> </a:t>
            </a:r>
            <a:r>
              <a:rPr lang="it-IT" dirty="0" err="1" smtClean="0"/>
              <a:t>as</a:t>
            </a:r>
            <a:r>
              <a:rPr lang="it-IT" dirty="0" smtClean="0"/>
              <a:t> </a:t>
            </a:r>
            <a:r>
              <a:rPr lang="it-IT" dirty="0" err="1" smtClean="0"/>
              <a:t>well</a:t>
            </a:r>
            <a:r>
              <a:rPr lang="it-IT" dirty="0" smtClean="0"/>
              <a:t> </a:t>
            </a:r>
            <a:r>
              <a:rPr lang="it-IT" dirty="0" err="1" smtClean="0"/>
              <a:t>as</a:t>
            </a:r>
            <a:r>
              <a:rPr lang="it-IT" dirty="0" smtClean="0"/>
              <a:t> </a:t>
            </a:r>
            <a:r>
              <a:rPr lang="it-IT" dirty="0" err="1" smtClean="0"/>
              <a:t>individual</a:t>
            </a:r>
            <a:r>
              <a:rPr lang="it-IT" dirty="0" smtClean="0"/>
              <a:t> NN on the mass </a:t>
            </a:r>
            <a:r>
              <a:rPr lang="it-IT" dirty="0" err="1" smtClean="0"/>
              <a:t>points</a:t>
            </a:r>
            <a:r>
              <a:rPr lang="it-IT" dirty="0" smtClean="0"/>
              <a:t> </a:t>
            </a:r>
            <a:r>
              <a:rPr lang="it-IT" dirty="0" err="1" smtClean="0"/>
              <a:t>at</a:t>
            </a:r>
            <a:r>
              <a:rPr lang="it-IT" dirty="0" smtClean="0"/>
              <a:t> </a:t>
            </a:r>
            <a:r>
              <a:rPr lang="it-IT" dirty="0" err="1" smtClean="0"/>
              <a:t>which</a:t>
            </a:r>
            <a:r>
              <a:rPr lang="it-IT" dirty="0" smtClean="0"/>
              <a:t> the </a:t>
            </a:r>
            <a:r>
              <a:rPr lang="it-IT" dirty="0" err="1" smtClean="0"/>
              <a:t>latter</a:t>
            </a:r>
            <a:r>
              <a:rPr lang="it-IT" dirty="0" smtClean="0"/>
              <a:t> </a:t>
            </a:r>
            <a:r>
              <a:rPr lang="it-IT" dirty="0" err="1" smtClean="0"/>
              <a:t>were</a:t>
            </a:r>
            <a:r>
              <a:rPr lang="it-IT" dirty="0" smtClean="0"/>
              <a:t> </a:t>
            </a:r>
            <a:r>
              <a:rPr lang="it-IT" dirty="0" err="1" smtClean="0"/>
              <a:t>trained</a:t>
            </a:r>
            <a:r>
              <a:rPr lang="it-IT" dirty="0" smtClean="0"/>
              <a:t>, </a:t>
            </a:r>
            <a:r>
              <a:rPr lang="it-IT" dirty="0" err="1" smtClean="0"/>
              <a:t>but</a:t>
            </a:r>
            <a:r>
              <a:rPr lang="it-IT" dirty="0" smtClean="0"/>
              <a:t> </a:t>
            </a:r>
            <a:r>
              <a:rPr lang="it-IT" dirty="0" err="1" smtClean="0"/>
              <a:t>better</a:t>
            </a:r>
            <a:r>
              <a:rPr lang="it-IT" dirty="0" smtClean="0"/>
              <a:t> </a:t>
            </a:r>
            <a:r>
              <a:rPr lang="it-IT" dirty="0" err="1" smtClean="0"/>
              <a:t>than</a:t>
            </a:r>
            <a:r>
              <a:rPr lang="it-IT" dirty="0" smtClean="0"/>
              <a:t> a NN </a:t>
            </a:r>
            <a:r>
              <a:rPr lang="it-IT" dirty="0" err="1" smtClean="0"/>
              <a:t>trained</a:t>
            </a:r>
            <a:r>
              <a:rPr lang="it-IT" dirty="0" smtClean="0"/>
              <a:t> on a </a:t>
            </a:r>
            <a:r>
              <a:rPr lang="it-IT" dirty="0" err="1" smtClean="0"/>
              <a:t>mixture</a:t>
            </a:r>
            <a:r>
              <a:rPr lang="it-IT" dirty="0" smtClean="0"/>
              <a:t>.</a:t>
            </a:r>
          </a:p>
          <a:p>
            <a:pPr marL="0" indent="0">
              <a:buNone/>
            </a:pPr>
            <a:endParaRPr lang="en-US" dirty="0"/>
          </a:p>
        </p:txBody>
      </p:sp>
      <p:sp>
        <p:nvSpPr>
          <p:cNvPr id="4" name="Date Placeholder 3"/>
          <p:cNvSpPr>
            <a:spLocks noGrp="1"/>
          </p:cNvSpPr>
          <p:nvPr>
            <p:ph type="dt" sz="half" idx="10"/>
          </p:nvPr>
        </p:nvSpPr>
        <p:spPr/>
        <p:txBody>
          <a:bodyPr/>
          <a:lstStyle/>
          <a:p>
            <a:r>
              <a:rPr lang="it-IT" smtClean="0"/>
              <a:t>4/27/2023</a:t>
            </a:r>
            <a:endParaRPr lang="en-US" dirty="0"/>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58</a:t>
            </a:fld>
            <a:endParaRPr lang="en-US"/>
          </a:p>
        </p:txBody>
      </p:sp>
      <p:pic>
        <p:nvPicPr>
          <p:cNvPr id="7" name="Picture 6"/>
          <p:cNvPicPr>
            <a:picLocks noChangeAspect="1"/>
          </p:cNvPicPr>
          <p:nvPr/>
        </p:nvPicPr>
        <p:blipFill>
          <a:blip r:embed="rId2"/>
          <a:stretch>
            <a:fillRect/>
          </a:stretch>
        </p:blipFill>
        <p:spPr>
          <a:xfrm>
            <a:off x="7114535" y="76813"/>
            <a:ext cx="3743325" cy="1876425"/>
          </a:xfrm>
          <a:prstGeom prst="rect">
            <a:avLst/>
          </a:prstGeom>
        </p:spPr>
      </p:pic>
      <p:pic>
        <p:nvPicPr>
          <p:cNvPr id="8" name="Picture 7"/>
          <p:cNvPicPr>
            <a:picLocks noChangeAspect="1"/>
          </p:cNvPicPr>
          <p:nvPr/>
        </p:nvPicPr>
        <p:blipFill>
          <a:blip r:embed="rId3"/>
          <a:stretch>
            <a:fillRect/>
          </a:stretch>
        </p:blipFill>
        <p:spPr>
          <a:xfrm>
            <a:off x="8986199" y="1563123"/>
            <a:ext cx="3205801" cy="2460396"/>
          </a:xfrm>
          <a:prstGeom prst="rect">
            <a:avLst/>
          </a:prstGeom>
        </p:spPr>
      </p:pic>
      <p:pic>
        <p:nvPicPr>
          <p:cNvPr id="9" name="Picture 8"/>
          <p:cNvPicPr>
            <a:picLocks noChangeAspect="1"/>
          </p:cNvPicPr>
          <p:nvPr/>
        </p:nvPicPr>
        <p:blipFill>
          <a:blip r:embed="rId4"/>
          <a:stretch>
            <a:fillRect/>
          </a:stretch>
        </p:blipFill>
        <p:spPr>
          <a:xfrm>
            <a:off x="8069118" y="4023518"/>
            <a:ext cx="4122881" cy="2834481"/>
          </a:xfrm>
          <a:prstGeom prst="rect">
            <a:avLst/>
          </a:prstGeom>
        </p:spPr>
      </p:pic>
    </p:spTree>
    <p:extLst>
      <p:ext uri="{BB962C8B-B14F-4D97-AF65-F5344CB8AC3E}">
        <p14:creationId xmlns:p14="http://schemas.microsoft.com/office/powerpoint/2010/main" val="33948563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smtClean="0">
                <a:solidFill>
                  <a:srgbClr val="C00000"/>
                </a:solidFill>
                <a:latin typeface="+mn-lt"/>
              </a:rPr>
              <a:t>2.2 </a:t>
            </a:r>
            <a:r>
              <a:rPr lang="en-US" b="1" dirty="0" smtClean="0">
                <a:solidFill>
                  <a:srgbClr val="C00000"/>
                </a:solidFill>
                <a:latin typeface="+mn-lt"/>
              </a:rPr>
              <a:t>Decorrelation</a:t>
            </a:r>
            <a:r>
              <a:rPr lang="en-US" b="1" smtClean="0">
                <a:solidFill>
                  <a:srgbClr val="C00000"/>
                </a:solidFill>
                <a:latin typeface="+mn-lt"/>
              </a:rPr>
              <a:t>, </a:t>
            </a:r>
            <a:r>
              <a:rPr lang="en-US" b="1" smtClean="0">
                <a:solidFill>
                  <a:srgbClr val="C00000"/>
                </a:solidFill>
                <a:latin typeface="+mn-lt"/>
              </a:rPr>
              <a:t>Penalization</a:t>
            </a:r>
            <a:r>
              <a:rPr lang="en-US" b="1" smtClean="0">
                <a:solidFill>
                  <a:srgbClr val="C00000"/>
                </a:solidFill>
                <a:latin typeface="+mn-lt"/>
              </a:rPr>
              <a:t>, </a:t>
            </a:r>
            <a:r>
              <a:rPr lang="en-US" b="1" smtClean="0">
                <a:solidFill>
                  <a:srgbClr val="C00000"/>
                </a:solidFill>
                <a:latin typeface="+mn-lt"/>
              </a:rPr>
              <a:t>Adversaries</a:t>
            </a:r>
            <a:endParaRPr lang="en-US" b="1" dirty="0">
              <a:solidFill>
                <a:srgbClr val="C00000"/>
              </a:solidFill>
              <a:latin typeface="+mn-lt"/>
            </a:endParaRPr>
          </a:p>
        </p:txBody>
      </p:sp>
      <p:sp>
        <p:nvSpPr>
          <p:cNvPr id="3" name="Content Placeholder 2"/>
          <p:cNvSpPr>
            <a:spLocks noGrp="1"/>
          </p:cNvSpPr>
          <p:nvPr>
            <p:ph idx="1"/>
          </p:nvPr>
        </p:nvSpPr>
        <p:spPr/>
        <p:txBody>
          <a:bodyPr>
            <a:normAutofit fontScale="92500" lnSpcReduction="20000"/>
          </a:bodyPr>
          <a:lstStyle/>
          <a:p>
            <a:pPr marL="0" indent="0">
              <a:buNone/>
            </a:pPr>
            <a:r>
              <a:rPr lang="it-IT" dirty="0" err="1" smtClean="0"/>
              <a:t>When</a:t>
            </a:r>
            <a:r>
              <a:rPr lang="it-IT" dirty="0" smtClean="0"/>
              <a:t> a </a:t>
            </a:r>
            <a:r>
              <a:rPr lang="it-IT" dirty="0" err="1" smtClean="0"/>
              <a:t>direct</a:t>
            </a:r>
            <a:r>
              <a:rPr lang="it-IT" dirty="0" smtClean="0"/>
              <a:t> </a:t>
            </a:r>
            <a:r>
              <a:rPr lang="it-IT" dirty="0" err="1" smtClean="0"/>
              <a:t>parametrization</a:t>
            </a:r>
            <a:r>
              <a:rPr lang="it-IT" dirty="0" smtClean="0"/>
              <a:t> of </a:t>
            </a:r>
            <a:r>
              <a:rPr lang="it-IT" dirty="0" err="1" smtClean="0"/>
              <a:t>nuisances</a:t>
            </a:r>
            <a:r>
              <a:rPr lang="it-IT" dirty="0" smtClean="0"/>
              <a:t> </a:t>
            </a:r>
            <a:r>
              <a:rPr lang="it-IT" dirty="0" err="1" smtClean="0"/>
              <a:t>proves</a:t>
            </a:r>
            <a:r>
              <a:rPr lang="it-IT" dirty="0" smtClean="0"/>
              <a:t> </a:t>
            </a:r>
            <a:r>
              <a:rPr lang="it-IT" dirty="0" err="1" smtClean="0"/>
              <a:t>impractical</a:t>
            </a:r>
            <a:r>
              <a:rPr lang="it-IT" dirty="0" smtClean="0"/>
              <a:t> to </a:t>
            </a:r>
            <a:r>
              <a:rPr lang="it-IT" dirty="0" err="1" smtClean="0"/>
              <a:t>implement</a:t>
            </a:r>
            <a:r>
              <a:rPr lang="it-IT" dirty="0" smtClean="0"/>
              <a:t>, </a:t>
            </a:r>
            <a:r>
              <a:rPr lang="it-IT" dirty="0" err="1" smtClean="0"/>
              <a:t>there</a:t>
            </a:r>
            <a:r>
              <a:rPr lang="it-IT" dirty="0" smtClean="0"/>
              <a:t> are </a:t>
            </a:r>
            <a:r>
              <a:rPr lang="it-IT" dirty="0" err="1" smtClean="0"/>
              <a:t>several</a:t>
            </a:r>
            <a:r>
              <a:rPr lang="it-IT" dirty="0" smtClean="0"/>
              <a:t> </a:t>
            </a:r>
            <a:r>
              <a:rPr lang="it-IT" dirty="0" err="1" smtClean="0"/>
              <a:t>alternatives</a:t>
            </a:r>
            <a:r>
              <a:rPr lang="it-IT" dirty="0" smtClean="0"/>
              <a:t>. </a:t>
            </a:r>
            <a:r>
              <a:rPr lang="it-IT" dirty="0" err="1" smtClean="0"/>
              <a:t>We</a:t>
            </a:r>
            <a:r>
              <a:rPr lang="it-IT" dirty="0" smtClean="0"/>
              <a:t> can </a:t>
            </a:r>
            <a:r>
              <a:rPr lang="it-IT" dirty="0" err="1" smtClean="0"/>
              <a:t>broadly</a:t>
            </a:r>
            <a:r>
              <a:rPr lang="it-IT" dirty="0" smtClean="0"/>
              <a:t> </a:t>
            </a:r>
            <a:r>
              <a:rPr lang="it-IT" dirty="0" err="1" smtClean="0"/>
              <a:t>lump</a:t>
            </a:r>
            <a:r>
              <a:rPr lang="it-IT" dirty="0" smtClean="0"/>
              <a:t> </a:t>
            </a:r>
            <a:r>
              <a:rPr lang="it-IT" dirty="0" err="1" smtClean="0"/>
              <a:t>them</a:t>
            </a:r>
            <a:r>
              <a:rPr lang="it-IT" dirty="0" smtClean="0"/>
              <a:t> </a:t>
            </a:r>
            <a:r>
              <a:rPr lang="it-IT" dirty="0" err="1" smtClean="0"/>
              <a:t>into</a:t>
            </a:r>
            <a:r>
              <a:rPr lang="it-IT" dirty="0" smtClean="0"/>
              <a:t> </a:t>
            </a:r>
            <a:r>
              <a:rPr lang="it-IT" dirty="0" err="1" smtClean="0"/>
              <a:t>three</a:t>
            </a:r>
            <a:r>
              <a:rPr lang="it-IT" dirty="0" smtClean="0"/>
              <a:t> </a:t>
            </a:r>
            <a:r>
              <a:rPr lang="it-IT" dirty="0" err="1" smtClean="0"/>
              <a:t>classes</a:t>
            </a:r>
            <a:r>
              <a:rPr lang="it-IT" dirty="0" smtClean="0"/>
              <a:t>:</a:t>
            </a:r>
          </a:p>
          <a:p>
            <a:pPr marL="0" indent="0">
              <a:buNone/>
            </a:pPr>
            <a:endParaRPr lang="it-IT" dirty="0" smtClean="0"/>
          </a:p>
          <a:p>
            <a:r>
              <a:rPr lang="it-IT" dirty="0" err="1" smtClean="0"/>
              <a:t>Techniques</a:t>
            </a:r>
            <a:r>
              <a:rPr lang="it-IT" dirty="0" smtClean="0"/>
              <a:t> </a:t>
            </a:r>
            <a:r>
              <a:rPr lang="it-IT" dirty="0" err="1" smtClean="0"/>
              <a:t>that</a:t>
            </a:r>
            <a:r>
              <a:rPr lang="it-IT" dirty="0" smtClean="0"/>
              <a:t> operate a </a:t>
            </a:r>
            <a:r>
              <a:rPr lang="it-IT" dirty="0" err="1" smtClean="0">
                <a:solidFill>
                  <a:srgbClr val="0070C0"/>
                </a:solidFill>
              </a:rPr>
              <a:t>preprocessing</a:t>
            </a:r>
            <a:r>
              <a:rPr lang="it-IT" dirty="0" smtClean="0">
                <a:solidFill>
                  <a:srgbClr val="0070C0"/>
                </a:solidFill>
              </a:rPr>
              <a:t> of training data </a:t>
            </a:r>
            <a:r>
              <a:rPr lang="it-IT" dirty="0" smtClean="0"/>
              <a:t>to reduce or </a:t>
            </a:r>
            <a:r>
              <a:rPr lang="it-IT" b="1" dirty="0" err="1" smtClean="0"/>
              <a:t>remove</a:t>
            </a:r>
            <a:r>
              <a:rPr lang="it-IT" b="1" dirty="0" smtClean="0"/>
              <a:t> the </a:t>
            </a:r>
            <a:r>
              <a:rPr lang="it-IT" b="1" dirty="0" err="1" smtClean="0"/>
              <a:t>dependence</a:t>
            </a:r>
            <a:r>
              <a:rPr lang="it-IT" b="1" dirty="0" smtClean="0"/>
              <a:t> </a:t>
            </a:r>
            <a:r>
              <a:rPr lang="it-IT" dirty="0" smtClean="0"/>
              <a:t>of </a:t>
            </a:r>
            <a:r>
              <a:rPr lang="it-IT" dirty="0" err="1" smtClean="0"/>
              <a:t>classifier</a:t>
            </a:r>
            <a:r>
              <a:rPr lang="it-IT" dirty="0" smtClean="0"/>
              <a:t> score on the </a:t>
            </a:r>
            <a:r>
              <a:rPr lang="it-IT" dirty="0" err="1" smtClean="0"/>
              <a:t>nuisance</a:t>
            </a:r>
            <a:r>
              <a:rPr lang="it-IT" dirty="0" smtClean="0"/>
              <a:t> </a:t>
            </a:r>
            <a:r>
              <a:rPr lang="it-IT" dirty="0" err="1" smtClean="0"/>
              <a:t>parameters</a:t>
            </a:r>
            <a:endParaRPr lang="it-IT" dirty="0" smtClean="0"/>
          </a:p>
          <a:p>
            <a:r>
              <a:rPr lang="it-IT" dirty="0" smtClean="0"/>
              <a:t>Construction of a </a:t>
            </a:r>
            <a:r>
              <a:rPr lang="it-IT" dirty="0" err="1" smtClean="0">
                <a:solidFill>
                  <a:srgbClr val="0070C0"/>
                </a:solidFill>
              </a:rPr>
              <a:t>robust</a:t>
            </a:r>
            <a:r>
              <a:rPr lang="it-IT" dirty="0" smtClean="0">
                <a:solidFill>
                  <a:srgbClr val="0070C0"/>
                </a:solidFill>
              </a:rPr>
              <a:t> </a:t>
            </a:r>
            <a:r>
              <a:rPr lang="it-IT" dirty="0" err="1" smtClean="0">
                <a:solidFill>
                  <a:srgbClr val="0070C0"/>
                </a:solidFill>
              </a:rPr>
              <a:t>optimization</a:t>
            </a:r>
            <a:r>
              <a:rPr lang="it-IT" dirty="0" smtClean="0">
                <a:solidFill>
                  <a:srgbClr val="0070C0"/>
                </a:solidFill>
              </a:rPr>
              <a:t> </a:t>
            </a:r>
            <a:r>
              <a:rPr lang="it-IT" dirty="0" err="1" smtClean="0">
                <a:solidFill>
                  <a:srgbClr val="0070C0"/>
                </a:solidFill>
              </a:rPr>
              <a:t>objective</a:t>
            </a:r>
            <a:r>
              <a:rPr lang="it-IT" dirty="0" smtClean="0">
                <a:solidFill>
                  <a:srgbClr val="0070C0"/>
                </a:solidFill>
              </a:rPr>
              <a:t> </a:t>
            </a:r>
            <a:r>
              <a:rPr lang="it-IT" dirty="0" smtClean="0"/>
              <a:t>for the </a:t>
            </a:r>
            <a:r>
              <a:rPr lang="it-IT" dirty="0" err="1" smtClean="0"/>
              <a:t>classification</a:t>
            </a:r>
            <a:r>
              <a:rPr lang="it-IT" dirty="0" smtClean="0"/>
              <a:t> task, by </a:t>
            </a:r>
            <a:r>
              <a:rPr lang="it-IT" b="1" dirty="0" err="1" smtClean="0"/>
              <a:t>penalizing</a:t>
            </a:r>
            <a:r>
              <a:rPr lang="it-IT" dirty="0" smtClean="0"/>
              <a:t> the </a:t>
            </a:r>
            <a:r>
              <a:rPr lang="it-IT" dirty="0" err="1" smtClean="0"/>
              <a:t>loss</a:t>
            </a:r>
            <a:r>
              <a:rPr lang="it-IT" dirty="0" smtClean="0"/>
              <a:t> </a:t>
            </a:r>
            <a:r>
              <a:rPr lang="it-IT" dirty="0" err="1" smtClean="0"/>
              <a:t>such</a:t>
            </a:r>
            <a:r>
              <a:rPr lang="it-IT" dirty="0" smtClean="0"/>
              <a:t> </a:t>
            </a:r>
            <a:r>
              <a:rPr lang="it-IT" dirty="0" err="1" smtClean="0"/>
              <a:t>that</a:t>
            </a:r>
            <a:r>
              <a:rPr lang="it-IT" dirty="0" smtClean="0"/>
              <a:t> </a:t>
            </a:r>
            <a:r>
              <a:rPr lang="it-IT" dirty="0" err="1" smtClean="0"/>
              <a:t>it</a:t>
            </a:r>
            <a:r>
              <a:rPr lang="it-IT" dirty="0" smtClean="0"/>
              <a:t> </a:t>
            </a:r>
            <a:r>
              <a:rPr lang="it-IT" dirty="0" err="1" smtClean="0"/>
              <a:t>becomes</a:t>
            </a:r>
            <a:r>
              <a:rPr lang="it-IT" dirty="0" smtClean="0"/>
              <a:t> insensitive </a:t>
            </a:r>
            <a:r>
              <a:rPr lang="it-IT" smtClean="0"/>
              <a:t>to </a:t>
            </a:r>
            <a:r>
              <a:rPr lang="el-GR" smtClean="0"/>
              <a:t>α</a:t>
            </a:r>
            <a:endParaRPr lang="it-IT" smtClean="0"/>
          </a:p>
          <a:p>
            <a:r>
              <a:rPr lang="it-IT" smtClean="0"/>
              <a:t>C</a:t>
            </a:r>
            <a:r>
              <a:rPr lang="it-IT" smtClean="0"/>
              <a:t>an use </a:t>
            </a:r>
            <a:r>
              <a:rPr lang="it-IT" b="1" dirty="0" err="1" smtClean="0"/>
              <a:t>adversarial</a:t>
            </a:r>
            <a:r>
              <a:rPr lang="it-IT" b="1" dirty="0" smtClean="0"/>
              <a:t> </a:t>
            </a:r>
            <a:r>
              <a:rPr lang="it-IT" b="1" dirty="0" err="1" smtClean="0"/>
              <a:t>setups</a:t>
            </a:r>
            <a:r>
              <a:rPr lang="it-IT" b="1" dirty="0" smtClean="0"/>
              <a:t> </a:t>
            </a:r>
            <a:r>
              <a:rPr lang="it-IT" dirty="0" smtClean="0"/>
              <a:t>to </a:t>
            </a:r>
            <a:r>
              <a:rPr lang="it-IT" dirty="0" err="1" smtClean="0"/>
              <a:t>achieve</a:t>
            </a:r>
            <a:r>
              <a:rPr lang="it-IT" dirty="0" smtClean="0"/>
              <a:t> the </a:t>
            </a:r>
            <a:r>
              <a:rPr lang="it-IT" dirty="0" err="1" smtClean="0"/>
              <a:t>above</a:t>
            </a:r>
            <a:r>
              <a:rPr lang="it-IT" dirty="0" smtClean="0"/>
              <a:t> </a:t>
            </a:r>
            <a:r>
              <a:rPr lang="it-IT" dirty="0" err="1" smtClean="0"/>
              <a:t>result</a:t>
            </a:r>
            <a:endParaRPr lang="it-IT" dirty="0" smtClean="0"/>
          </a:p>
          <a:p>
            <a:pPr marL="0" indent="0">
              <a:buNone/>
            </a:pPr>
            <a:endParaRPr lang="it-IT" dirty="0" smtClean="0"/>
          </a:p>
          <a:p>
            <a:pPr marL="0" indent="0">
              <a:buNone/>
            </a:pPr>
            <a:r>
              <a:rPr lang="it-IT" dirty="0" smtClean="0"/>
              <a:t>In </a:t>
            </a:r>
            <a:r>
              <a:rPr lang="it-IT" dirty="0" err="1" smtClean="0"/>
              <a:t>what</a:t>
            </a:r>
            <a:r>
              <a:rPr lang="it-IT" dirty="0" smtClean="0"/>
              <a:t> </a:t>
            </a:r>
            <a:r>
              <a:rPr lang="it-IT" dirty="0" err="1" smtClean="0"/>
              <a:t>follows</a:t>
            </a:r>
            <a:r>
              <a:rPr lang="it-IT" dirty="0" smtClean="0"/>
              <a:t> </a:t>
            </a:r>
            <a:r>
              <a:rPr lang="it-IT" dirty="0" err="1" smtClean="0"/>
              <a:t>we</a:t>
            </a:r>
            <a:r>
              <a:rPr lang="it-IT" dirty="0" smtClean="0"/>
              <a:t> look </a:t>
            </a:r>
            <a:r>
              <a:rPr lang="it-IT" dirty="0" err="1" smtClean="0"/>
              <a:t>at</a:t>
            </a:r>
            <a:r>
              <a:rPr lang="it-IT" dirty="0" smtClean="0"/>
              <a:t> a </a:t>
            </a:r>
            <a:r>
              <a:rPr lang="it-IT" dirty="0" err="1" smtClean="0"/>
              <a:t>few</a:t>
            </a:r>
            <a:r>
              <a:rPr lang="it-IT" dirty="0" smtClean="0"/>
              <a:t> </a:t>
            </a:r>
            <a:r>
              <a:rPr lang="it-IT" dirty="0" err="1" smtClean="0"/>
              <a:t>examples</a:t>
            </a:r>
            <a:r>
              <a:rPr lang="it-IT" dirty="0" smtClean="0"/>
              <a:t> of </a:t>
            </a:r>
            <a:r>
              <a:rPr lang="it-IT" dirty="0" err="1" smtClean="0"/>
              <a:t>these</a:t>
            </a:r>
            <a:r>
              <a:rPr lang="it-IT" dirty="0" smtClean="0"/>
              <a:t> </a:t>
            </a:r>
            <a:r>
              <a:rPr lang="it-IT" dirty="0" err="1" smtClean="0"/>
              <a:t>methods</a:t>
            </a:r>
            <a:r>
              <a:rPr lang="it-IT" dirty="0" smtClean="0"/>
              <a:t>, to </a:t>
            </a:r>
            <a:r>
              <a:rPr lang="it-IT" dirty="0" err="1" smtClean="0"/>
              <a:t>gauge</a:t>
            </a:r>
            <a:r>
              <a:rPr lang="it-IT" dirty="0" smtClean="0"/>
              <a:t> </a:t>
            </a:r>
            <a:r>
              <a:rPr lang="it-IT" dirty="0" err="1" smtClean="0"/>
              <a:t>their</a:t>
            </a:r>
            <a:r>
              <a:rPr lang="it-IT" dirty="0" smtClean="0"/>
              <a:t> </a:t>
            </a:r>
            <a:r>
              <a:rPr lang="it-IT" dirty="0" err="1" smtClean="0"/>
              <a:t>applicability</a:t>
            </a:r>
            <a:r>
              <a:rPr lang="it-IT" dirty="0" smtClean="0"/>
              <a:t> and </a:t>
            </a:r>
            <a:r>
              <a:rPr lang="it-IT" dirty="0" err="1" smtClean="0"/>
              <a:t>merits</a:t>
            </a:r>
            <a:endParaRPr lang="it-IT" dirty="0" smtClean="0"/>
          </a:p>
          <a:p>
            <a:endParaRPr lang="en-US"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59</a:t>
            </a:fld>
            <a:endParaRPr lang="en-US"/>
          </a:p>
        </p:txBody>
      </p:sp>
    </p:spTree>
    <p:extLst>
      <p:ext uri="{BB962C8B-B14F-4D97-AF65-F5344CB8AC3E}">
        <p14:creationId xmlns:p14="http://schemas.microsoft.com/office/powerpoint/2010/main" val="29997855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06" y="67651"/>
            <a:ext cx="11808069" cy="1325563"/>
          </a:xfrm>
        </p:spPr>
        <p:txBody>
          <a:bodyPr/>
          <a:lstStyle/>
          <a:p>
            <a:r>
              <a:rPr lang="en-US" b="1" smtClean="0">
                <a:solidFill>
                  <a:srgbClr val="C00000"/>
                </a:solidFill>
                <a:latin typeface="+mn-lt"/>
              </a:rPr>
              <a:t>2</a:t>
            </a:r>
            <a:r>
              <a:rPr lang="en-US" b="1" smtClean="0">
                <a:solidFill>
                  <a:srgbClr val="C00000"/>
                </a:solidFill>
                <a:latin typeface="+mn-lt"/>
              </a:rPr>
              <a:t>. What We Want: Sufficient </a:t>
            </a:r>
            <a:r>
              <a:rPr lang="en-US" b="1">
                <a:solidFill>
                  <a:srgbClr val="C00000"/>
                </a:solidFill>
                <a:latin typeface="+mn-lt"/>
              </a:rPr>
              <a:t>S</a:t>
            </a:r>
            <a:r>
              <a:rPr lang="en-US" b="1" smtClean="0">
                <a:solidFill>
                  <a:srgbClr val="C00000"/>
                </a:solidFill>
                <a:latin typeface="+mn-lt"/>
              </a:rPr>
              <a:t>tatistic </a:t>
            </a:r>
            <a:r>
              <a:rPr lang="en-US" b="1" dirty="0">
                <a:solidFill>
                  <a:srgbClr val="C00000"/>
                </a:solidFill>
                <a:latin typeface="+mn-lt"/>
              </a:rPr>
              <a:t>S</a:t>
            </a:r>
            <a:r>
              <a:rPr lang="en-US" b="1" smtClean="0">
                <a:solidFill>
                  <a:srgbClr val="C00000"/>
                </a:solidFill>
                <a:latin typeface="+mn-lt"/>
              </a:rPr>
              <a:t>ummaries</a:t>
            </a:r>
            <a:endParaRPr lang="en-US" b="1" dirty="0">
              <a:solidFill>
                <a:srgbClr val="C00000"/>
              </a:solidFill>
              <a:latin typeface="+mn-lt"/>
            </a:endParaRPr>
          </a:p>
        </p:txBody>
      </p:sp>
      <p:sp>
        <p:nvSpPr>
          <p:cNvPr id="3" name="Content Placeholder 2"/>
          <p:cNvSpPr>
            <a:spLocks noGrp="1"/>
          </p:cNvSpPr>
          <p:nvPr>
            <p:ph idx="1"/>
          </p:nvPr>
        </p:nvSpPr>
        <p:spPr>
          <a:xfrm>
            <a:off x="715107" y="1665287"/>
            <a:ext cx="10969869" cy="4418990"/>
          </a:xfrm>
        </p:spPr>
        <p:txBody>
          <a:bodyPr>
            <a:normAutofit fontScale="85000" lnSpcReduction="20000"/>
          </a:bodyPr>
          <a:lstStyle/>
          <a:p>
            <a:pPr marL="0" indent="0">
              <a:buNone/>
            </a:pPr>
            <a:r>
              <a:rPr lang="en-US" dirty="0" smtClean="0"/>
              <a:t>ML applications usually focus on the goal of minimizing the </a:t>
            </a:r>
            <a:r>
              <a:rPr lang="en-US" i="1" dirty="0" smtClean="0">
                <a:solidFill>
                  <a:srgbClr val="FF0000"/>
                </a:solidFill>
              </a:rPr>
              <a:t>statistical</a:t>
            </a:r>
            <a:r>
              <a:rPr lang="en-US" dirty="0" smtClean="0"/>
              <a:t> uncertainty on the estimates of parameters of interest </a:t>
            </a:r>
            <a:r>
              <a:rPr lang="el-GR" dirty="0" smtClean="0"/>
              <a:t>θ</a:t>
            </a:r>
            <a:r>
              <a:rPr lang="en-US" dirty="0" smtClean="0"/>
              <a:t>.</a:t>
            </a:r>
          </a:p>
          <a:p>
            <a:r>
              <a:rPr lang="en-US" dirty="0" smtClean="0"/>
              <a:t>The summary statistic they provide should enable the extraction of the highest amount of information </a:t>
            </a:r>
            <a:r>
              <a:rPr lang="en-US" smtClean="0"/>
              <a:t>on </a:t>
            </a:r>
            <a:r>
              <a:rPr lang="el-GR" smtClean="0"/>
              <a:t>θ</a:t>
            </a:r>
            <a:r>
              <a:rPr lang="en-US" smtClean="0"/>
              <a:t>; but this is not granted – it is</a:t>
            </a:r>
            <a:r>
              <a:rPr lang="en-US" smtClean="0"/>
              <a:t> </a:t>
            </a:r>
            <a:r>
              <a:rPr lang="en-US" i="1" dirty="0" smtClean="0">
                <a:solidFill>
                  <a:srgbClr val="FF0000"/>
                </a:solidFill>
              </a:rPr>
              <a:t>conditional </a:t>
            </a:r>
            <a:r>
              <a:rPr lang="en-US" i="1" smtClean="0">
                <a:solidFill>
                  <a:srgbClr val="FF0000"/>
                </a:solidFill>
              </a:rPr>
              <a:t>to </a:t>
            </a:r>
            <a:endParaRPr lang="en-US" i="1" smtClean="0">
              <a:solidFill>
                <a:srgbClr val="FF0000"/>
              </a:solidFill>
            </a:endParaRPr>
          </a:p>
          <a:p>
            <a:pPr marL="914400" lvl="1" indent="-457200">
              <a:buAutoNum type="arabicParenR"/>
            </a:pPr>
            <a:r>
              <a:rPr lang="en-US" b="1" smtClean="0"/>
              <a:t>validity </a:t>
            </a:r>
            <a:r>
              <a:rPr lang="en-US" b="1" dirty="0" smtClean="0"/>
              <a:t>of the underlying model used to generate </a:t>
            </a:r>
            <a:r>
              <a:rPr lang="en-US" b="1" smtClean="0"/>
              <a:t>the </a:t>
            </a:r>
            <a:r>
              <a:rPr lang="en-US" b="1" smtClean="0"/>
              <a:t>samples</a:t>
            </a:r>
          </a:p>
          <a:p>
            <a:pPr marL="914400" lvl="1" indent="-457200">
              <a:buAutoNum type="arabicParenR"/>
            </a:pPr>
            <a:r>
              <a:rPr lang="en-US" b="1" smtClean="0"/>
              <a:t>assumptions </a:t>
            </a:r>
            <a:r>
              <a:rPr lang="en-US" b="1" dirty="0" smtClean="0"/>
              <a:t>made on the value of nuisance parameters </a:t>
            </a:r>
            <a:r>
              <a:rPr lang="el-GR" b="1" dirty="0" smtClean="0"/>
              <a:t>α</a:t>
            </a:r>
            <a:r>
              <a:rPr lang="en-US" b="1" smtClean="0"/>
              <a:t>. </a:t>
            </a:r>
            <a:endParaRPr lang="en-US" b="1"/>
          </a:p>
          <a:p>
            <a:pPr marL="914400" lvl="1" indent="-457200">
              <a:buAutoNum type="arabicParenR"/>
            </a:pPr>
            <a:endParaRPr lang="en-US" b="1" dirty="0" smtClean="0"/>
          </a:p>
          <a:p>
            <a:pPr marL="0" indent="0">
              <a:buNone/>
            </a:pPr>
            <a:r>
              <a:rPr lang="en-US" dirty="0">
                <a:solidFill>
                  <a:srgbClr val="0070C0"/>
                </a:solidFill>
              </a:rPr>
              <a:t>T</a:t>
            </a:r>
            <a:r>
              <a:rPr lang="en-US" dirty="0" smtClean="0">
                <a:solidFill>
                  <a:srgbClr val="0070C0"/>
                </a:solidFill>
              </a:rPr>
              <a:t>he </a:t>
            </a:r>
            <a:r>
              <a:rPr lang="en-US" smtClean="0">
                <a:solidFill>
                  <a:srgbClr val="0070C0"/>
                </a:solidFill>
              </a:rPr>
              <a:t>conditionality </a:t>
            </a:r>
            <a:r>
              <a:rPr lang="en-US" smtClean="0">
                <a:solidFill>
                  <a:srgbClr val="0070C0"/>
                </a:solidFill>
              </a:rPr>
              <a:t>is </a:t>
            </a:r>
            <a:r>
              <a:rPr lang="en-US" dirty="0" smtClean="0">
                <a:solidFill>
                  <a:srgbClr val="0070C0"/>
                </a:solidFill>
              </a:rPr>
              <a:t>hard to get rid of!, </a:t>
            </a:r>
            <a:r>
              <a:rPr lang="en-US" dirty="0" smtClean="0"/>
              <a:t>as e.g.</a:t>
            </a:r>
          </a:p>
          <a:p>
            <a:pPr lvl="1"/>
            <a:r>
              <a:rPr lang="en-US" dirty="0" smtClean="0"/>
              <a:t>Problems are complex and high-dimensional</a:t>
            </a:r>
          </a:p>
          <a:p>
            <a:pPr lvl="1"/>
            <a:r>
              <a:rPr lang="en-US" dirty="0" smtClean="0"/>
              <a:t>Nuisance parameters </a:t>
            </a:r>
            <a:r>
              <a:rPr lang="en-US" smtClean="0"/>
              <a:t>have </a:t>
            </a:r>
            <a:r>
              <a:rPr lang="en-US" smtClean="0"/>
              <a:t>ill- or un-known </a:t>
            </a:r>
            <a:r>
              <a:rPr lang="en-US" dirty="0" smtClean="0"/>
              <a:t>PDF</a:t>
            </a:r>
          </a:p>
          <a:p>
            <a:pPr lvl="1"/>
            <a:r>
              <a:rPr lang="en-US" dirty="0" smtClean="0"/>
              <a:t>Effect of nuisances on the default model is not easy to parametrize</a:t>
            </a:r>
          </a:p>
          <a:p>
            <a:pPr marL="0" indent="0">
              <a:buNone/>
            </a:pPr>
            <a:r>
              <a:rPr lang="en-US" smtClean="0"/>
              <a:t>This implies </a:t>
            </a:r>
            <a:r>
              <a:rPr lang="en-US" dirty="0" smtClean="0"/>
              <a:t>that </a:t>
            </a:r>
            <a:r>
              <a:rPr lang="en-US" dirty="0" smtClean="0">
                <a:solidFill>
                  <a:srgbClr val="FF0000"/>
                </a:solidFill>
              </a:rPr>
              <a:t>the summary statistic is not usually sufficient: </a:t>
            </a:r>
            <a:r>
              <a:rPr lang="en-US" dirty="0" smtClean="0"/>
              <a:t>being oblivious of a part of feature space, it does not retain all the information relevant to the parameter </a:t>
            </a:r>
            <a:r>
              <a:rPr lang="en-US" smtClean="0"/>
              <a:t>estimation </a:t>
            </a:r>
            <a:r>
              <a:rPr lang="en-US" smtClean="0"/>
              <a:t>task</a:t>
            </a:r>
            <a:endParaRPr lang="en-US" dirty="0" smtClean="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6</a:t>
            </a:fld>
            <a:endParaRPr lang="en-US"/>
          </a:p>
        </p:txBody>
      </p:sp>
    </p:spTree>
    <p:extLst>
      <p:ext uri="{BB962C8B-B14F-4D97-AF65-F5344CB8AC3E}">
        <p14:creationId xmlns:p14="http://schemas.microsoft.com/office/powerpoint/2010/main" val="58952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 calcmode="lin" valueType="num">
                                      <p:cBhvr additive="base">
                                        <p:cTn id="2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dirty="0" smtClean="0"/>
              <a:t>Mass </a:t>
            </a:r>
            <a:r>
              <a:rPr lang="it-IT" b="1" dirty="0" err="1" smtClean="0"/>
              <a:t>decorrelation</a:t>
            </a:r>
            <a:endParaRPr lang="en-US" b="1" dirty="0"/>
          </a:p>
        </p:txBody>
      </p:sp>
      <p:sp>
        <p:nvSpPr>
          <p:cNvPr id="3" name="Content Placeholder 2"/>
          <p:cNvSpPr>
            <a:spLocks noGrp="1"/>
          </p:cNvSpPr>
          <p:nvPr>
            <p:ph idx="1"/>
          </p:nvPr>
        </p:nvSpPr>
        <p:spPr>
          <a:xfrm>
            <a:off x="838200" y="1549400"/>
            <a:ext cx="10515600" cy="4351338"/>
          </a:xfrm>
        </p:spPr>
        <p:txBody>
          <a:bodyPr>
            <a:noAutofit/>
          </a:bodyPr>
          <a:lstStyle/>
          <a:p>
            <a:pPr marL="0" indent="0">
              <a:lnSpc>
                <a:spcPct val="100000"/>
              </a:lnSpc>
              <a:buNone/>
            </a:pPr>
            <a:r>
              <a:rPr lang="it-IT" sz="2000" smtClean="0"/>
              <a:t>Probably the</a:t>
            </a:r>
            <a:r>
              <a:rPr lang="it-IT" sz="2000" smtClean="0"/>
              <a:t> </a:t>
            </a:r>
            <a:r>
              <a:rPr lang="it-IT" sz="2000" dirty="0" err="1" smtClean="0"/>
              <a:t>most</a:t>
            </a:r>
            <a:r>
              <a:rPr lang="it-IT" sz="2000" dirty="0" smtClean="0"/>
              <a:t> </a:t>
            </a:r>
            <a:r>
              <a:rPr lang="it-IT" sz="2000" err="1" smtClean="0"/>
              <a:t>important</a:t>
            </a:r>
            <a:r>
              <a:rPr lang="it-IT" sz="2000" smtClean="0"/>
              <a:t> </a:t>
            </a:r>
            <a:r>
              <a:rPr lang="it-IT" sz="2000" smtClean="0"/>
              <a:t>use </a:t>
            </a:r>
            <a:r>
              <a:rPr lang="it-IT" sz="2000" dirty="0" smtClean="0"/>
              <a:t>case of the first </a:t>
            </a:r>
            <a:r>
              <a:rPr lang="it-IT" sz="2000" err="1" smtClean="0"/>
              <a:t>technique</a:t>
            </a:r>
            <a:r>
              <a:rPr lang="it-IT" sz="2000" smtClean="0"/>
              <a:t> </a:t>
            </a:r>
            <a:r>
              <a:rPr lang="it-IT" sz="2000" smtClean="0"/>
              <a:t>in HEP addresses </a:t>
            </a:r>
            <a:r>
              <a:rPr lang="it-IT" sz="2000" dirty="0" smtClean="0"/>
              <a:t>the </a:t>
            </a:r>
            <a:r>
              <a:rPr lang="it-IT" sz="2000" err="1" smtClean="0"/>
              <a:t>issue</a:t>
            </a:r>
            <a:r>
              <a:rPr lang="it-IT" sz="2000" smtClean="0"/>
              <a:t> </a:t>
            </a:r>
            <a:r>
              <a:rPr lang="it-IT" sz="2000" smtClean="0"/>
              <a:t>of </a:t>
            </a:r>
            <a:r>
              <a:rPr lang="it-IT" sz="2000" smtClean="0">
                <a:solidFill>
                  <a:srgbClr val="0070C0"/>
                </a:solidFill>
              </a:rPr>
              <a:t>keeping </a:t>
            </a:r>
            <a:r>
              <a:rPr lang="it-IT" sz="2000" dirty="0" smtClean="0">
                <a:solidFill>
                  <a:srgbClr val="0070C0"/>
                </a:solidFill>
              </a:rPr>
              <a:t>the background mass </a:t>
            </a:r>
            <a:r>
              <a:rPr lang="it-IT" sz="2000" dirty="0" err="1" smtClean="0">
                <a:solidFill>
                  <a:srgbClr val="0070C0"/>
                </a:solidFill>
              </a:rPr>
              <a:t>distribution</a:t>
            </a:r>
            <a:r>
              <a:rPr lang="it-IT" sz="2000" dirty="0" smtClean="0">
                <a:solidFill>
                  <a:srgbClr val="0070C0"/>
                </a:solidFill>
              </a:rPr>
              <a:t> </a:t>
            </a:r>
            <a:r>
              <a:rPr lang="it-IT" sz="2000" dirty="0" err="1" smtClean="0">
                <a:solidFill>
                  <a:srgbClr val="0070C0"/>
                </a:solidFill>
              </a:rPr>
              <a:t>unbiased</a:t>
            </a:r>
            <a:r>
              <a:rPr lang="it-IT" sz="2000" dirty="0" smtClean="0"/>
              <a:t>.</a:t>
            </a:r>
          </a:p>
          <a:p>
            <a:pPr marL="0" indent="0">
              <a:lnSpc>
                <a:spcPct val="100000"/>
              </a:lnSpc>
              <a:buNone/>
            </a:pPr>
            <a:r>
              <a:rPr lang="it-IT" sz="2000" dirty="0" smtClean="0"/>
              <a:t>The </a:t>
            </a:r>
            <a:r>
              <a:rPr lang="it-IT" sz="2000" dirty="0" err="1" smtClean="0"/>
              <a:t>simplest</a:t>
            </a:r>
            <a:r>
              <a:rPr lang="it-IT" sz="2000" dirty="0" smtClean="0"/>
              <a:t> way to </a:t>
            </a:r>
            <a:r>
              <a:rPr lang="it-IT" sz="2000" dirty="0" err="1" smtClean="0"/>
              <a:t>avoid</a:t>
            </a:r>
            <a:r>
              <a:rPr lang="it-IT" sz="2000" dirty="0" smtClean="0"/>
              <a:t> a </a:t>
            </a:r>
            <a:r>
              <a:rPr lang="it-IT" sz="2000" dirty="0" err="1" smtClean="0"/>
              <a:t>reshaping</a:t>
            </a:r>
            <a:r>
              <a:rPr lang="it-IT" sz="2000" dirty="0" smtClean="0"/>
              <a:t> of the mass PDF of background </a:t>
            </a:r>
            <a:r>
              <a:rPr lang="it-IT" sz="2000" dirty="0" err="1" smtClean="0"/>
              <a:t>events</a:t>
            </a:r>
            <a:r>
              <a:rPr lang="it-IT" sz="2000" dirty="0" smtClean="0"/>
              <a:t> </a:t>
            </a:r>
            <a:r>
              <a:rPr lang="it-IT" sz="2000" dirty="0" err="1" smtClean="0"/>
              <a:t>is</a:t>
            </a:r>
            <a:r>
              <a:rPr lang="it-IT" sz="2000" dirty="0" smtClean="0"/>
              <a:t> </a:t>
            </a:r>
            <a:r>
              <a:rPr lang="it-IT" sz="2000" dirty="0" err="1" smtClean="0"/>
              <a:t>called</a:t>
            </a:r>
            <a:r>
              <a:rPr lang="it-IT" sz="2000" dirty="0" smtClean="0"/>
              <a:t> </a:t>
            </a:r>
            <a:r>
              <a:rPr lang="it-IT" sz="2000" i="1" dirty="0" err="1" smtClean="0">
                <a:solidFill>
                  <a:srgbClr val="FF0000"/>
                </a:solidFill>
              </a:rPr>
              <a:t>planing</a:t>
            </a:r>
            <a:r>
              <a:rPr lang="it-IT" sz="2000" dirty="0" smtClean="0"/>
              <a:t>[18,19]. </a:t>
            </a:r>
            <a:r>
              <a:rPr lang="it-IT" sz="2000" dirty="0" err="1" smtClean="0"/>
              <a:t>One</a:t>
            </a:r>
            <a:r>
              <a:rPr lang="it-IT" sz="2000" dirty="0" smtClean="0"/>
              <a:t> </a:t>
            </a:r>
            <a:r>
              <a:rPr lang="it-IT" sz="2000" dirty="0" err="1" smtClean="0"/>
              <a:t>may</a:t>
            </a:r>
            <a:r>
              <a:rPr lang="it-IT" sz="2000" dirty="0" smtClean="0"/>
              <a:t> </a:t>
            </a:r>
            <a:r>
              <a:rPr lang="it-IT" sz="2000" dirty="0" err="1" smtClean="0"/>
              <a:t>implement</a:t>
            </a:r>
            <a:r>
              <a:rPr lang="it-IT" sz="2000" dirty="0" smtClean="0"/>
              <a:t> </a:t>
            </a:r>
            <a:r>
              <a:rPr lang="it-IT" sz="2000" dirty="0" err="1" smtClean="0"/>
              <a:t>it</a:t>
            </a:r>
            <a:r>
              <a:rPr lang="it-IT" sz="2000" dirty="0" smtClean="0"/>
              <a:t> by </a:t>
            </a:r>
            <a:r>
              <a:rPr lang="it-IT" sz="2000" dirty="0" err="1" smtClean="0"/>
              <a:t>pre-selecting</a:t>
            </a:r>
            <a:r>
              <a:rPr lang="it-IT" sz="2000" dirty="0" smtClean="0"/>
              <a:t> training </a:t>
            </a:r>
            <a:r>
              <a:rPr lang="it-IT" sz="2000" dirty="0" err="1" smtClean="0"/>
              <a:t>samples</a:t>
            </a:r>
            <a:r>
              <a:rPr lang="it-IT" sz="2000" dirty="0" smtClean="0"/>
              <a:t> for S and B </a:t>
            </a:r>
            <a:r>
              <a:rPr lang="it-IT" sz="2000" dirty="0" err="1" smtClean="0"/>
              <a:t>such</a:t>
            </a:r>
            <a:r>
              <a:rPr lang="it-IT" sz="2000" dirty="0" smtClean="0"/>
              <a:t> </a:t>
            </a:r>
            <a:r>
              <a:rPr lang="it-IT" sz="2000" dirty="0" err="1" smtClean="0"/>
              <a:t>that</a:t>
            </a:r>
            <a:r>
              <a:rPr lang="it-IT" sz="2000" dirty="0" smtClean="0"/>
              <a:t> </a:t>
            </a:r>
            <a:r>
              <a:rPr lang="it-IT" sz="2000" dirty="0" err="1" smtClean="0"/>
              <a:t>they</a:t>
            </a:r>
            <a:r>
              <a:rPr lang="it-IT" sz="2000" dirty="0" smtClean="0"/>
              <a:t> </a:t>
            </a:r>
            <a:r>
              <a:rPr lang="it-IT" sz="2000" dirty="0" err="1" smtClean="0"/>
              <a:t>have</a:t>
            </a:r>
            <a:r>
              <a:rPr lang="it-IT" sz="2000" dirty="0" smtClean="0"/>
              <a:t> the </a:t>
            </a:r>
            <a:r>
              <a:rPr lang="it-IT" sz="2000" dirty="0" err="1" smtClean="0"/>
              <a:t>same</a:t>
            </a:r>
            <a:r>
              <a:rPr lang="it-IT" sz="2000" dirty="0" smtClean="0"/>
              <a:t> PDF on the </a:t>
            </a:r>
            <a:r>
              <a:rPr lang="it-IT" sz="2000" dirty="0" err="1" smtClean="0"/>
              <a:t>variable</a:t>
            </a:r>
            <a:r>
              <a:rPr lang="it-IT" sz="2000" dirty="0" smtClean="0"/>
              <a:t> to </a:t>
            </a:r>
            <a:r>
              <a:rPr lang="it-IT" sz="2000" smtClean="0"/>
              <a:t>be </a:t>
            </a:r>
            <a:r>
              <a:rPr lang="it-IT" sz="2000" smtClean="0"/>
              <a:t>planed</a:t>
            </a:r>
            <a:r>
              <a:rPr lang="it-IT" sz="2000"/>
              <a:t>;</a:t>
            </a:r>
            <a:r>
              <a:rPr lang="it-IT" sz="2000" smtClean="0"/>
              <a:t> </a:t>
            </a:r>
            <a:r>
              <a:rPr lang="it-IT" sz="2000" dirty="0" err="1" smtClean="0"/>
              <a:t>this</a:t>
            </a:r>
            <a:r>
              <a:rPr lang="it-IT" sz="2000" dirty="0" smtClean="0"/>
              <a:t> </a:t>
            </a:r>
            <a:r>
              <a:rPr lang="it-IT" sz="2000" err="1" smtClean="0"/>
              <a:t>is</a:t>
            </a:r>
            <a:r>
              <a:rPr lang="it-IT" sz="2000" smtClean="0"/>
              <a:t> </a:t>
            </a:r>
            <a:r>
              <a:rPr lang="it-IT" sz="2000" smtClean="0"/>
              <a:t>however sub-optimal</a:t>
            </a:r>
            <a:r>
              <a:rPr lang="it-IT" sz="2000" dirty="0" smtClean="0"/>
              <a:t>.</a:t>
            </a:r>
          </a:p>
          <a:p>
            <a:pPr marL="0" indent="0">
              <a:lnSpc>
                <a:spcPct val="100000"/>
              </a:lnSpc>
              <a:buNone/>
            </a:pPr>
            <a:r>
              <a:rPr lang="it-IT" sz="2000" dirty="0" err="1" smtClean="0"/>
              <a:t>Better</a:t>
            </a:r>
            <a:r>
              <a:rPr lang="it-IT" sz="2000" dirty="0" smtClean="0"/>
              <a:t> </a:t>
            </a:r>
            <a:r>
              <a:rPr lang="it-IT" sz="2000" dirty="0" err="1" smtClean="0"/>
              <a:t>strategy</a:t>
            </a:r>
            <a:r>
              <a:rPr lang="it-IT" sz="2000" dirty="0" smtClean="0"/>
              <a:t>: </a:t>
            </a:r>
            <a:r>
              <a:rPr lang="it-IT" sz="2000" dirty="0" err="1" smtClean="0"/>
              <a:t>weight</a:t>
            </a:r>
            <a:r>
              <a:rPr lang="it-IT" sz="2000" dirty="0" smtClean="0"/>
              <a:t> </a:t>
            </a:r>
            <a:r>
              <a:rPr lang="it-IT" sz="2000" dirty="0" err="1" smtClean="0"/>
              <a:t>each</a:t>
            </a:r>
            <a:r>
              <a:rPr lang="it-IT" sz="2000" dirty="0" smtClean="0"/>
              <a:t> training </a:t>
            </a:r>
            <a:r>
              <a:rPr lang="it-IT" sz="2000" dirty="0" err="1" smtClean="0"/>
              <a:t>event</a:t>
            </a:r>
            <a:r>
              <a:rPr lang="it-IT" sz="2000" dirty="0" smtClean="0"/>
              <a:t> with w(M) </a:t>
            </a:r>
            <a:r>
              <a:rPr lang="it-IT" sz="2000" dirty="0" err="1" smtClean="0"/>
              <a:t>as</a:t>
            </a:r>
            <a:r>
              <a:rPr lang="it-IT" sz="2000" dirty="0" smtClean="0"/>
              <a:t> </a:t>
            </a:r>
            <a:r>
              <a:rPr lang="it-IT" sz="2000" dirty="0" err="1" smtClean="0"/>
              <a:t>follows</a:t>
            </a:r>
            <a:r>
              <a:rPr lang="it-IT" sz="2000" dirty="0" smtClean="0"/>
              <a:t>: </a:t>
            </a:r>
          </a:p>
          <a:p>
            <a:pPr marL="0" indent="0">
              <a:lnSpc>
                <a:spcPct val="100000"/>
              </a:lnSpc>
              <a:buNone/>
            </a:pPr>
            <a:r>
              <a:rPr lang="it-IT" sz="2000" dirty="0"/>
              <a:t>	</a:t>
            </a:r>
            <a:r>
              <a:rPr lang="it-IT" sz="2000" dirty="0" smtClean="0"/>
              <a:t>For </a:t>
            </a:r>
            <a:r>
              <a:rPr lang="it-IT" sz="2000" dirty="0" err="1" smtClean="0"/>
              <a:t>signal</a:t>
            </a:r>
            <a:r>
              <a:rPr lang="it-IT" sz="2000" dirty="0"/>
              <a:t>,</a:t>
            </a:r>
            <a:r>
              <a:rPr lang="it-IT" sz="2000" dirty="0" smtClean="0"/>
              <a:t> 		</a:t>
            </a:r>
            <a:r>
              <a:rPr lang="it-IT" sz="2000" dirty="0" smtClean="0">
                <a:solidFill>
                  <a:srgbClr val="FF0000"/>
                </a:solidFill>
              </a:rPr>
              <a:t>w(</a:t>
            </a:r>
            <a:r>
              <a:rPr lang="it-IT" sz="2000" dirty="0" err="1" smtClean="0">
                <a:solidFill>
                  <a:srgbClr val="FF0000"/>
                </a:solidFill>
              </a:rPr>
              <a:t>M</a:t>
            </a:r>
            <a:r>
              <a:rPr lang="it-IT" sz="2000" baseline="-25000" dirty="0" err="1" smtClean="0">
                <a:solidFill>
                  <a:srgbClr val="FF0000"/>
                </a:solidFill>
              </a:rPr>
              <a:t>rec</a:t>
            </a:r>
            <a:r>
              <a:rPr lang="it-IT" sz="2000" dirty="0" smtClean="0">
                <a:solidFill>
                  <a:srgbClr val="FF0000"/>
                </a:solidFill>
              </a:rPr>
              <a:t>) = 1/</a:t>
            </a:r>
            <a:r>
              <a:rPr lang="it-IT" sz="2000" dirty="0" err="1" smtClean="0">
                <a:solidFill>
                  <a:srgbClr val="FF0000"/>
                </a:solidFill>
              </a:rPr>
              <a:t>p</a:t>
            </a:r>
            <a:r>
              <a:rPr lang="it-IT" sz="2000" baseline="-25000" dirty="0" err="1" smtClean="0">
                <a:solidFill>
                  <a:srgbClr val="FF0000"/>
                </a:solidFill>
              </a:rPr>
              <a:t>S</a:t>
            </a:r>
            <a:r>
              <a:rPr lang="it-IT" sz="2000" dirty="0" smtClean="0">
                <a:solidFill>
                  <a:srgbClr val="FF0000"/>
                </a:solidFill>
              </a:rPr>
              <a:t>(</a:t>
            </a:r>
            <a:r>
              <a:rPr lang="it-IT" sz="2000" dirty="0" err="1" smtClean="0">
                <a:solidFill>
                  <a:srgbClr val="FF0000"/>
                </a:solidFill>
              </a:rPr>
              <a:t>M</a:t>
            </a:r>
            <a:r>
              <a:rPr lang="it-IT" sz="2000" baseline="-25000" dirty="0" err="1" smtClean="0">
                <a:solidFill>
                  <a:srgbClr val="FF0000"/>
                </a:solidFill>
              </a:rPr>
              <a:t>rec</a:t>
            </a:r>
            <a:r>
              <a:rPr lang="it-IT" sz="2000" dirty="0" smtClean="0">
                <a:solidFill>
                  <a:srgbClr val="FF0000"/>
                </a:solidFill>
              </a:rPr>
              <a:t>)						</a:t>
            </a:r>
            <a:r>
              <a:rPr lang="it-IT" sz="2000" dirty="0" smtClean="0"/>
              <a:t>For background, 		</a:t>
            </a:r>
            <a:r>
              <a:rPr lang="it-IT" sz="2000" dirty="0" smtClean="0">
                <a:solidFill>
                  <a:srgbClr val="FF0000"/>
                </a:solidFill>
              </a:rPr>
              <a:t>w(</a:t>
            </a:r>
            <a:r>
              <a:rPr lang="it-IT" sz="2000" dirty="0" err="1" smtClean="0">
                <a:solidFill>
                  <a:srgbClr val="FF0000"/>
                </a:solidFill>
              </a:rPr>
              <a:t>M</a:t>
            </a:r>
            <a:r>
              <a:rPr lang="it-IT" sz="2000" baseline="-25000" dirty="0" err="1" smtClean="0">
                <a:solidFill>
                  <a:srgbClr val="FF0000"/>
                </a:solidFill>
              </a:rPr>
              <a:t>rec</a:t>
            </a:r>
            <a:r>
              <a:rPr lang="it-IT" sz="2000" dirty="0" smtClean="0">
                <a:solidFill>
                  <a:srgbClr val="FF0000"/>
                </a:solidFill>
              </a:rPr>
              <a:t>) = 1/</a:t>
            </a:r>
            <a:r>
              <a:rPr lang="it-IT" sz="2000" dirty="0" err="1" smtClean="0">
                <a:solidFill>
                  <a:srgbClr val="FF0000"/>
                </a:solidFill>
              </a:rPr>
              <a:t>p</a:t>
            </a:r>
            <a:r>
              <a:rPr lang="it-IT" sz="2000" baseline="-25000" dirty="0" err="1" smtClean="0">
                <a:solidFill>
                  <a:srgbClr val="FF0000"/>
                </a:solidFill>
              </a:rPr>
              <a:t>B</a:t>
            </a:r>
            <a:r>
              <a:rPr lang="it-IT" sz="2000" dirty="0" smtClean="0">
                <a:solidFill>
                  <a:srgbClr val="FF0000"/>
                </a:solidFill>
              </a:rPr>
              <a:t>(</a:t>
            </a:r>
            <a:r>
              <a:rPr lang="it-IT" sz="2000" dirty="0" err="1" smtClean="0">
                <a:solidFill>
                  <a:srgbClr val="FF0000"/>
                </a:solidFill>
              </a:rPr>
              <a:t>M</a:t>
            </a:r>
            <a:r>
              <a:rPr lang="it-IT" sz="2000" baseline="-25000" dirty="0" err="1" smtClean="0">
                <a:solidFill>
                  <a:srgbClr val="FF0000"/>
                </a:solidFill>
              </a:rPr>
              <a:t>rec</a:t>
            </a:r>
            <a:r>
              <a:rPr lang="it-IT" sz="2000" dirty="0" smtClean="0">
                <a:solidFill>
                  <a:srgbClr val="FF0000"/>
                </a:solidFill>
              </a:rPr>
              <a:t>)</a:t>
            </a:r>
          </a:p>
          <a:p>
            <a:pPr marL="0" indent="0">
              <a:lnSpc>
                <a:spcPct val="100000"/>
              </a:lnSpc>
              <a:buNone/>
            </a:pPr>
            <a:r>
              <a:rPr lang="it-IT" sz="2000"/>
              <a:t>W</a:t>
            </a:r>
            <a:r>
              <a:rPr lang="it-IT" sz="2000" smtClean="0"/>
              <a:t>eights </a:t>
            </a:r>
            <a:r>
              <a:rPr lang="it-IT" sz="2000" dirty="0" err="1" smtClean="0"/>
              <a:t>enter</a:t>
            </a:r>
            <a:r>
              <a:rPr lang="it-IT" sz="2000" dirty="0" smtClean="0"/>
              <a:t> the </a:t>
            </a:r>
            <a:r>
              <a:rPr lang="it-IT" sz="2000" dirty="0" err="1" smtClean="0"/>
              <a:t>calculation</a:t>
            </a:r>
            <a:r>
              <a:rPr lang="it-IT" sz="2000" dirty="0" smtClean="0"/>
              <a:t> of the </a:t>
            </a:r>
            <a:r>
              <a:rPr lang="it-IT" sz="2000" dirty="0" err="1" smtClean="0"/>
              <a:t>loss</a:t>
            </a:r>
            <a:r>
              <a:rPr lang="it-IT" sz="2000" dirty="0" smtClean="0"/>
              <a:t> </a:t>
            </a:r>
            <a:r>
              <a:rPr lang="it-IT" sz="2000" dirty="0" err="1" smtClean="0"/>
              <a:t>during</a:t>
            </a:r>
            <a:r>
              <a:rPr lang="it-IT" sz="2000" dirty="0" smtClean="0"/>
              <a:t> training, </a:t>
            </a:r>
            <a:r>
              <a:rPr lang="it-IT" sz="2000" dirty="0" err="1" smtClean="0"/>
              <a:t>but</a:t>
            </a:r>
            <a:r>
              <a:rPr lang="it-IT" sz="2000" dirty="0" smtClean="0"/>
              <a:t> are </a:t>
            </a:r>
            <a:r>
              <a:rPr lang="it-IT" sz="2000" dirty="0" err="1" smtClean="0"/>
              <a:t>not</a:t>
            </a:r>
            <a:r>
              <a:rPr lang="it-IT" sz="2000" dirty="0" smtClean="0"/>
              <a:t> </a:t>
            </a:r>
            <a:r>
              <a:rPr lang="it-IT" sz="2000" dirty="0" err="1" smtClean="0"/>
              <a:t>used</a:t>
            </a:r>
            <a:r>
              <a:rPr lang="it-IT" sz="2000" dirty="0" smtClean="0"/>
              <a:t> in </a:t>
            </a:r>
            <a:r>
              <a:rPr lang="it-IT" sz="2000" dirty="0" err="1" smtClean="0"/>
              <a:t>validation</a:t>
            </a:r>
            <a:r>
              <a:rPr lang="it-IT" sz="2000" dirty="0" smtClean="0"/>
              <a:t> or </a:t>
            </a:r>
            <a:r>
              <a:rPr lang="it-IT" sz="2000" dirty="0" err="1" smtClean="0"/>
              <a:t>testing</a:t>
            </a:r>
            <a:r>
              <a:rPr lang="it-IT" sz="2000" dirty="0" smtClean="0"/>
              <a:t>.</a:t>
            </a:r>
          </a:p>
          <a:p>
            <a:pPr marL="0" indent="0">
              <a:lnSpc>
                <a:spcPct val="100000"/>
              </a:lnSpc>
              <a:buNone/>
            </a:pPr>
            <a:r>
              <a:rPr lang="it-IT" sz="2000" dirty="0" err="1" smtClean="0"/>
              <a:t>Planing</a:t>
            </a:r>
            <a:r>
              <a:rPr lang="it-IT" sz="2000" dirty="0" smtClean="0"/>
              <a:t> </a:t>
            </a:r>
            <a:r>
              <a:rPr lang="it-IT" sz="2000" dirty="0" err="1" smtClean="0"/>
              <a:t>is</a:t>
            </a:r>
            <a:r>
              <a:rPr lang="it-IT" sz="2000" dirty="0" smtClean="0"/>
              <a:t> more </a:t>
            </a:r>
            <a:r>
              <a:rPr lang="it-IT" sz="2000" dirty="0" err="1" smtClean="0"/>
              <a:t>effective</a:t>
            </a:r>
            <a:r>
              <a:rPr lang="it-IT" sz="2000" dirty="0" smtClean="0"/>
              <a:t> </a:t>
            </a:r>
            <a:r>
              <a:rPr lang="it-IT" sz="2000" dirty="0" err="1" smtClean="0"/>
              <a:t>than</a:t>
            </a:r>
            <a:r>
              <a:rPr lang="it-IT" sz="2000" dirty="0" smtClean="0"/>
              <a:t> </a:t>
            </a:r>
            <a:r>
              <a:rPr lang="it-IT" sz="2000" dirty="0" err="1" smtClean="0"/>
              <a:t>its</a:t>
            </a:r>
            <a:r>
              <a:rPr lang="it-IT" sz="2000" dirty="0" smtClean="0"/>
              <a:t> </a:t>
            </a:r>
            <a:r>
              <a:rPr lang="it-IT" sz="2000" dirty="0" err="1" smtClean="0"/>
              <a:t>simplicity</a:t>
            </a:r>
            <a:r>
              <a:rPr lang="it-IT" sz="2000" dirty="0" smtClean="0"/>
              <a:t> </a:t>
            </a:r>
            <a:r>
              <a:rPr lang="it-IT" sz="2000" dirty="0" err="1" smtClean="0"/>
              <a:t>would</a:t>
            </a:r>
            <a:r>
              <a:rPr lang="it-IT" sz="2000" dirty="0" smtClean="0"/>
              <a:t> </a:t>
            </a:r>
            <a:r>
              <a:rPr lang="it-IT" sz="2000" dirty="0" err="1" smtClean="0"/>
              <a:t>suggest</a:t>
            </a:r>
            <a:r>
              <a:rPr lang="it-IT" sz="2000" dirty="0" smtClean="0"/>
              <a:t>! (some </a:t>
            </a:r>
            <a:r>
              <a:rPr lang="it-IT" sz="2000" dirty="0" err="1" smtClean="0"/>
              <a:t>evidence</a:t>
            </a:r>
            <a:r>
              <a:rPr lang="it-IT" sz="2000" dirty="0" smtClean="0"/>
              <a:t> </a:t>
            </a:r>
            <a:r>
              <a:rPr lang="it-IT" sz="2000" dirty="0" err="1" smtClean="0"/>
              <a:t>is</a:t>
            </a:r>
            <a:r>
              <a:rPr lang="it-IT" sz="2000" dirty="0" smtClean="0"/>
              <a:t> </a:t>
            </a:r>
            <a:r>
              <a:rPr lang="it-IT" sz="2000" dirty="0" err="1" smtClean="0"/>
              <a:t>shown</a:t>
            </a:r>
            <a:r>
              <a:rPr lang="it-IT" sz="2000" dirty="0" smtClean="0"/>
              <a:t> </a:t>
            </a:r>
            <a:r>
              <a:rPr lang="it-IT" sz="2000" dirty="0" err="1" smtClean="0"/>
              <a:t>later</a:t>
            </a:r>
            <a:r>
              <a:rPr lang="it-IT" sz="2000" dirty="0" smtClean="0"/>
              <a:t>)</a:t>
            </a:r>
          </a:p>
          <a:p>
            <a:pPr marL="0" indent="0">
              <a:lnSpc>
                <a:spcPct val="100000"/>
              </a:lnSpc>
              <a:buNone/>
            </a:pPr>
            <a:r>
              <a:rPr lang="it-IT" sz="2000" dirty="0" err="1" smtClean="0">
                <a:solidFill>
                  <a:srgbClr val="0070C0"/>
                </a:solidFill>
              </a:rPr>
              <a:t>Limitations</a:t>
            </a:r>
            <a:r>
              <a:rPr lang="it-IT" sz="2000" dirty="0" smtClean="0">
                <a:solidFill>
                  <a:srgbClr val="0070C0"/>
                </a:solidFill>
              </a:rPr>
              <a:t> </a:t>
            </a:r>
            <a:r>
              <a:rPr lang="it-IT" sz="2000" dirty="0" err="1" smtClean="0">
                <a:solidFill>
                  <a:srgbClr val="0070C0"/>
                </a:solidFill>
              </a:rPr>
              <a:t>occur</a:t>
            </a:r>
            <a:r>
              <a:rPr lang="it-IT" sz="2000" dirty="0" smtClean="0">
                <a:solidFill>
                  <a:srgbClr val="0070C0"/>
                </a:solidFill>
              </a:rPr>
              <a:t> </a:t>
            </a:r>
            <a:r>
              <a:rPr lang="it-IT" sz="2000" dirty="0" err="1" smtClean="0">
                <a:solidFill>
                  <a:srgbClr val="0070C0"/>
                </a:solidFill>
              </a:rPr>
              <a:t>when</a:t>
            </a:r>
            <a:r>
              <a:rPr lang="it-IT" sz="2000" dirty="0" smtClean="0">
                <a:solidFill>
                  <a:srgbClr val="0070C0"/>
                </a:solidFill>
              </a:rPr>
              <a:t> </a:t>
            </a:r>
            <a:r>
              <a:rPr lang="it-IT" sz="2000" dirty="0" err="1" smtClean="0">
                <a:solidFill>
                  <a:srgbClr val="0070C0"/>
                </a:solidFill>
              </a:rPr>
              <a:t>other</a:t>
            </a:r>
            <a:r>
              <a:rPr lang="it-IT" sz="2000" dirty="0" smtClean="0">
                <a:solidFill>
                  <a:srgbClr val="0070C0"/>
                </a:solidFill>
              </a:rPr>
              <a:t> </a:t>
            </a:r>
            <a:r>
              <a:rPr lang="it-IT" sz="2000" dirty="0" err="1" smtClean="0">
                <a:solidFill>
                  <a:srgbClr val="0070C0"/>
                </a:solidFill>
              </a:rPr>
              <a:t>event</a:t>
            </a:r>
            <a:r>
              <a:rPr lang="it-IT" sz="2000" dirty="0" smtClean="0">
                <a:solidFill>
                  <a:srgbClr val="0070C0"/>
                </a:solidFill>
              </a:rPr>
              <a:t> </a:t>
            </a:r>
            <a:r>
              <a:rPr lang="it-IT" sz="2000" dirty="0" err="1" smtClean="0">
                <a:solidFill>
                  <a:srgbClr val="0070C0"/>
                </a:solidFill>
              </a:rPr>
              <a:t>features</a:t>
            </a:r>
            <a:r>
              <a:rPr lang="it-IT" sz="2000" dirty="0" smtClean="0">
                <a:solidFill>
                  <a:srgbClr val="0070C0"/>
                </a:solidFill>
              </a:rPr>
              <a:t> </a:t>
            </a:r>
            <a:r>
              <a:rPr lang="it-IT" sz="2000" dirty="0" err="1" smtClean="0">
                <a:solidFill>
                  <a:srgbClr val="0070C0"/>
                </a:solidFill>
              </a:rPr>
              <a:t>indirectly</a:t>
            </a:r>
            <a:r>
              <a:rPr lang="it-IT" sz="2000" dirty="0" smtClean="0">
                <a:solidFill>
                  <a:srgbClr val="0070C0"/>
                </a:solidFill>
              </a:rPr>
              <a:t> </a:t>
            </a:r>
            <a:r>
              <a:rPr lang="it-IT" sz="2000" dirty="0" err="1" smtClean="0">
                <a:solidFill>
                  <a:srgbClr val="0070C0"/>
                </a:solidFill>
              </a:rPr>
              <a:t>inform</a:t>
            </a:r>
            <a:r>
              <a:rPr lang="it-IT" sz="2000" dirty="0" smtClean="0">
                <a:solidFill>
                  <a:srgbClr val="0070C0"/>
                </a:solidFill>
              </a:rPr>
              <a:t> the </a:t>
            </a:r>
            <a:r>
              <a:rPr lang="it-IT" sz="2000" dirty="0" err="1" smtClean="0">
                <a:solidFill>
                  <a:srgbClr val="0070C0"/>
                </a:solidFill>
              </a:rPr>
              <a:t>classifier</a:t>
            </a:r>
            <a:r>
              <a:rPr lang="it-IT" sz="2000" dirty="0" smtClean="0">
                <a:solidFill>
                  <a:srgbClr val="0070C0"/>
                </a:solidFill>
              </a:rPr>
              <a:t> on the </a:t>
            </a:r>
            <a:r>
              <a:rPr lang="it-IT" sz="2000" dirty="0" err="1" smtClean="0">
                <a:solidFill>
                  <a:srgbClr val="0070C0"/>
                </a:solidFill>
              </a:rPr>
              <a:t>value</a:t>
            </a:r>
            <a:r>
              <a:rPr lang="it-IT" sz="2000" dirty="0" smtClean="0">
                <a:solidFill>
                  <a:srgbClr val="0070C0"/>
                </a:solidFill>
              </a:rPr>
              <a:t> of the </a:t>
            </a:r>
            <a:r>
              <a:rPr lang="it-IT" sz="2000" dirty="0" err="1" smtClean="0">
                <a:solidFill>
                  <a:srgbClr val="0070C0"/>
                </a:solidFill>
              </a:rPr>
              <a:t>planed</a:t>
            </a:r>
            <a:r>
              <a:rPr lang="it-IT" sz="2000" dirty="0" smtClean="0">
                <a:solidFill>
                  <a:srgbClr val="0070C0"/>
                </a:solidFill>
              </a:rPr>
              <a:t> </a:t>
            </a:r>
            <a:r>
              <a:rPr lang="it-IT" sz="2000" dirty="0" err="1" smtClean="0">
                <a:solidFill>
                  <a:srgbClr val="0070C0"/>
                </a:solidFill>
              </a:rPr>
              <a:t>variable</a:t>
            </a:r>
            <a:r>
              <a:rPr lang="it-IT" sz="2000" dirty="0" smtClean="0">
                <a:solidFill>
                  <a:srgbClr val="0070C0"/>
                </a:solidFill>
              </a:rPr>
              <a:t>, </a:t>
            </a:r>
            <a:r>
              <a:rPr lang="it-IT" sz="2000" dirty="0" err="1" smtClean="0">
                <a:solidFill>
                  <a:srgbClr val="0070C0"/>
                </a:solidFill>
              </a:rPr>
              <a:t>when</a:t>
            </a:r>
            <a:r>
              <a:rPr lang="it-IT" sz="2000" dirty="0" smtClean="0">
                <a:solidFill>
                  <a:srgbClr val="0070C0"/>
                </a:solidFill>
              </a:rPr>
              <a:t> </a:t>
            </a:r>
            <a:r>
              <a:rPr lang="it-IT" sz="2000" dirty="0" err="1" smtClean="0">
                <a:solidFill>
                  <a:srgbClr val="0070C0"/>
                </a:solidFill>
              </a:rPr>
              <a:t>it</a:t>
            </a:r>
            <a:r>
              <a:rPr lang="it-IT" sz="2000" dirty="0" smtClean="0">
                <a:solidFill>
                  <a:srgbClr val="0070C0"/>
                </a:solidFill>
              </a:rPr>
              <a:t> </a:t>
            </a:r>
            <a:r>
              <a:rPr lang="it-IT" sz="2000" dirty="0" err="1" smtClean="0">
                <a:solidFill>
                  <a:srgbClr val="0070C0"/>
                </a:solidFill>
              </a:rPr>
              <a:t>carries</a:t>
            </a:r>
            <a:r>
              <a:rPr lang="it-IT" sz="2000" dirty="0" smtClean="0">
                <a:solidFill>
                  <a:srgbClr val="0070C0"/>
                </a:solidFill>
              </a:rPr>
              <a:t> </a:t>
            </a:r>
            <a:r>
              <a:rPr lang="it-IT" sz="2000" dirty="0" err="1" smtClean="0">
                <a:solidFill>
                  <a:srgbClr val="0070C0"/>
                </a:solidFill>
              </a:rPr>
              <a:t>discriminating</a:t>
            </a:r>
            <a:r>
              <a:rPr lang="it-IT" sz="2000" dirty="0" smtClean="0">
                <a:solidFill>
                  <a:srgbClr val="0070C0"/>
                </a:solidFill>
              </a:rPr>
              <a:t> </a:t>
            </a:r>
            <a:r>
              <a:rPr lang="it-IT" sz="2000" dirty="0" err="1" smtClean="0">
                <a:solidFill>
                  <a:srgbClr val="0070C0"/>
                </a:solidFill>
              </a:rPr>
              <a:t>power</a:t>
            </a:r>
            <a:r>
              <a:rPr lang="it-IT" sz="2000" dirty="0" smtClean="0">
                <a:solidFill>
                  <a:srgbClr val="0070C0"/>
                </a:solidFill>
              </a:rPr>
              <a:t>.</a:t>
            </a:r>
            <a:endParaRPr lang="en-US" sz="2000" dirty="0">
              <a:solidFill>
                <a:srgbClr val="0070C0"/>
              </a:solidFill>
            </a:endParaRPr>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60</a:t>
            </a:fld>
            <a:endParaRPr lang="en-US"/>
          </a:p>
        </p:txBody>
      </p:sp>
    </p:spTree>
    <p:extLst>
      <p:ext uri="{BB962C8B-B14F-4D97-AF65-F5344CB8AC3E}">
        <p14:creationId xmlns:p14="http://schemas.microsoft.com/office/powerpoint/2010/main" val="17976424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9809"/>
            <a:ext cx="10515600" cy="1325563"/>
          </a:xfrm>
        </p:spPr>
        <p:txBody>
          <a:bodyPr/>
          <a:lstStyle/>
          <a:p>
            <a:r>
              <a:rPr lang="it-IT" b="1" dirty="0" smtClean="0"/>
              <a:t>Mass </a:t>
            </a:r>
            <a:r>
              <a:rPr lang="it-IT" b="1" dirty="0" err="1" smtClean="0"/>
              <a:t>decorrelation</a:t>
            </a:r>
            <a:r>
              <a:rPr lang="it-IT" b="1" dirty="0" smtClean="0"/>
              <a:t> </a:t>
            </a:r>
            <a:r>
              <a:rPr lang="it-IT" b="1" smtClean="0"/>
              <a:t>in </a:t>
            </a:r>
            <a:r>
              <a:rPr lang="it-IT" b="1" smtClean="0"/>
              <a:t>boosting</a:t>
            </a:r>
            <a:endParaRPr lang="en-US" b="1" dirty="0"/>
          </a:p>
        </p:txBody>
      </p:sp>
      <p:sp>
        <p:nvSpPr>
          <p:cNvPr id="3" name="Content Placeholder 2"/>
          <p:cNvSpPr>
            <a:spLocks noGrp="1"/>
          </p:cNvSpPr>
          <p:nvPr>
            <p:ph idx="1"/>
          </p:nvPr>
        </p:nvSpPr>
        <p:spPr>
          <a:xfrm>
            <a:off x="358212" y="1665372"/>
            <a:ext cx="10983012" cy="1935670"/>
          </a:xfrm>
        </p:spPr>
        <p:txBody>
          <a:bodyPr>
            <a:normAutofit fontScale="85000" lnSpcReduction="20000"/>
          </a:bodyPr>
          <a:lstStyle/>
          <a:p>
            <a:pPr marL="0" indent="0">
              <a:buNone/>
            </a:pPr>
            <a:r>
              <a:rPr lang="it-IT" dirty="0" err="1" smtClean="0"/>
              <a:t>Another</a:t>
            </a:r>
            <a:r>
              <a:rPr lang="it-IT" dirty="0" smtClean="0"/>
              <a:t> way to </a:t>
            </a:r>
            <a:r>
              <a:rPr lang="it-IT" dirty="0" err="1" smtClean="0"/>
              <a:t>preprocess</a:t>
            </a:r>
            <a:r>
              <a:rPr lang="it-IT" dirty="0" smtClean="0"/>
              <a:t> the data </a:t>
            </a:r>
            <a:r>
              <a:rPr lang="it-IT" dirty="0" err="1" smtClean="0"/>
              <a:t>before</a:t>
            </a:r>
            <a:r>
              <a:rPr lang="it-IT" dirty="0" smtClean="0"/>
              <a:t> a NN, to </a:t>
            </a:r>
            <a:r>
              <a:rPr lang="it-IT" dirty="0" err="1" smtClean="0"/>
              <a:t>decorrelate</a:t>
            </a:r>
            <a:r>
              <a:rPr lang="it-IT" dirty="0" smtClean="0"/>
              <a:t> the </a:t>
            </a:r>
            <a:r>
              <a:rPr lang="it-IT" dirty="0" err="1" smtClean="0"/>
              <a:t>classifier</a:t>
            </a:r>
            <a:r>
              <a:rPr lang="it-IT" dirty="0" smtClean="0"/>
              <a:t> output from the jet mass, </a:t>
            </a:r>
            <a:r>
              <a:rPr lang="it-IT" dirty="0" err="1" smtClean="0"/>
              <a:t>is</a:t>
            </a:r>
            <a:r>
              <a:rPr lang="it-IT" dirty="0" smtClean="0"/>
              <a:t> to use PCA on the NN </a:t>
            </a:r>
            <a:r>
              <a:rPr lang="it-IT" dirty="0" err="1" smtClean="0"/>
              <a:t>inputs</a:t>
            </a:r>
            <a:r>
              <a:rPr lang="it-IT" dirty="0" smtClean="0"/>
              <a:t>[18]. </a:t>
            </a:r>
          </a:p>
          <a:p>
            <a:pPr marL="0" indent="0">
              <a:buNone/>
            </a:pPr>
            <a:r>
              <a:rPr lang="it-IT" dirty="0" smtClean="0"/>
              <a:t>In the </a:t>
            </a:r>
            <a:r>
              <a:rPr lang="it-IT" dirty="0" err="1" smtClean="0"/>
              <a:t>considered</a:t>
            </a:r>
            <a:r>
              <a:rPr lang="it-IT" dirty="0" smtClean="0"/>
              <a:t> case the 17 </a:t>
            </a:r>
            <a:r>
              <a:rPr lang="it-IT" dirty="0" err="1" smtClean="0"/>
              <a:t>inputs</a:t>
            </a:r>
            <a:r>
              <a:rPr lang="it-IT" dirty="0" smtClean="0"/>
              <a:t> </a:t>
            </a:r>
            <a:r>
              <a:rPr lang="it-IT" dirty="0" err="1" smtClean="0"/>
              <a:t>were</a:t>
            </a:r>
            <a:r>
              <a:rPr lang="it-IT" dirty="0" smtClean="0"/>
              <a:t> a </a:t>
            </a:r>
            <a:r>
              <a:rPr lang="it-IT" dirty="0" err="1" smtClean="0"/>
              <a:t>basis</a:t>
            </a:r>
            <a:r>
              <a:rPr lang="it-IT" dirty="0" smtClean="0"/>
              <a:t> set of n-</a:t>
            </a:r>
            <a:r>
              <a:rPr lang="it-IT" dirty="0" err="1" smtClean="0"/>
              <a:t>subjettiness</a:t>
            </a:r>
            <a:r>
              <a:rPr lang="it-IT" dirty="0" smtClean="0"/>
              <a:t> </a:t>
            </a:r>
            <a:r>
              <a:rPr lang="it-IT" dirty="0" err="1" smtClean="0"/>
              <a:t>variables</a:t>
            </a:r>
            <a:r>
              <a:rPr lang="it-IT" dirty="0" smtClean="0"/>
              <a:t>, and the data </a:t>
            </a:r>
            <a:r>
              <a:rPr lang="it-IT" dirty="0" err="1" smtClean="0"/>
              <a:t>was</a:t>
            </a:r>
            <a:r>
              <a:rPr lang="it-IT" dirty="0" smtClean="0"/>
              <a:t> </a:t>
            </a:r>
            <a:r>
              <a:rPr lang="it-IT" dirty="0" err="1" smtClean="0"/>
              <a:t>binned</a:t>
            </a:r>
            <a:r>
              <a:rPr lang="it-IT" dirty="0" smtClean="0"/>
              <a:t> in jet mass and </a:t>
            </a:r>
            <a:r>
              <a:rPr lang="it-IT" dirty="0" err="1" smtClean="0"/>
              <a:t>p</a:t>
            </a:r>
            <a:r>
              <a:rPr lang="it-IT" baseline="-25000" dirty="0" err="1" smtClean="0"/>
              <a:t>T</a:t>
            </a:r>
            <a:r>
              <a:rPr lang="it-IT" dirty="0" smtClean="0"/>
              <a:t>, PCA </a:t>
            </a:r>
            <a:r>
              <a:rPr lang="it-IT" dirty="0" err="1" smtClean="0"/>
              <a:t>acting</a:t>
            </a:r>
            <a:r>
              <a:rPr lang="it-IT" dirty="0" smtClean="0"/>
              <a:t> on </a:t>
            </a:r>
            <a:r>
              <a:rPr lang="it-IT" dirty="0" err="1" smtClean="0"/>
              <a:t>each</a:t>
            </a:r>
            <a:r>
              <a:rPr lang="it-IT" dirty="0" smtClean="0"/>
              <a:t> bin </a:t>
            </a:r>
            <a:r>
              <a:rPr lang="it-IT" dirty="0" err="1" smtClean="0"/>
              <a:t>separately</a:t>
            </a:r>
            <a:r>
              <a:rPr lang="it-IT" dirty="0" smtClean="0"/>
              <a:t>.</a:t>
            </a:r>
          </a:p>
          <a:p>
            <a:pPr marL="0" indent="0">
              <a:buNone/>
            </a:pPr>
            <a:r>
              <a:rPr lang="it-IT" dirty="0" smtClean="0"/>
              <a:t>The </a:t>
            </a:r>
            <a:r>
              <a:rPr lang="it-IT" dirty="0" err="1" smtClean="0"/>
              <a:t>technique</a:t>
            </a:r>
            <a:r>
              <a:rPr lang="it-IT" dirty="0" smtClean="0"/>
              <a:t> </a:t>
            </a:r>
            <a:r>
              <a:rPr lang="it-IT" dirty="0" err="1" smtClean="0"/>
              <a:t>was</a:t>
            </a:r>
            <a:r>
              <a:rPr lang="it-IT" dirty="0" smtClean="0"/>
              <a:t> </a:t>
            </a:r>
            <a:r>
              <a:rPr lang="it-IT" dirty="0" err="1" smtClean="0"/>
              <a:t>tested</a:t>
            </a:r>
            <a:r>
              <a:rPr lang="it-IT" dirty="0" smtClean="0"/>
              <a:t> on </a:t>
            </a:r>
            <a:r>
              <a:rPr lang="it-IT" dirty="0" err="1" smtClean="0"/>
              <a:t>searches</a:t>
            </a:r>
            <a:r>
              <a:rPr lang="it-IT" dirty="0" smtClean="0"/>
              <a:t> for </a:t>
            </a:r>
            <a:r>
              <a:rPr lang="it-IT" dirty="0" err="1" smtClean="0"/>
              <a:t>H</a:t>
            </a:r>
            <a:r>
              <a:rPr lang="it-IT" dirty="0" err="1" smtClean="0">
                <a:sym typeface="Wingdings" panose="05000000000000000000" pitchFamily="2" charset="2"/>
              </a:rPr>
              <a:t>AAbbbb</a:t>
            </a:r>
            <a:r>
              <a:rPr lang="it-IT" dirty="0" smtClean="0">
                <a:sym typeface="Wingdings" panose="05000000000000000000" pitchFamily="2" charset="2"/>
              </a:rPr>
              <a:t> and HWW </a:t>
            </a:r>
            <a:r>
              <a:rPr lang="it-IT" dirty="0" err="1" smtClean="0">
                <a:sym typeface="Wingdings" panose="05000000000000000000" pitchFamily="2" charset="2"/>
              </a:rPr>
              <a:t>qq’qq</a:t>
            </a:r>
            <a:r>
              <a:rPr lang="it-IT" dirty="0" smtClean="0">
                <a:sym typeface="Wingdings" panose="05000000000000000000" pitchFamily="2" charset="2"/>
              </a:rPr>
              <a:t>’ with </a:t>
            </a:r>
            <a:r>
              <a:rPr lang="it-IT" dirty="0" err="1" smtClean="0">
                <a:sym typeface="Wingdings" panose="05000000000000000000" pitchFamily="2" charset="2"/>
              </a:rPr>
              <a:t>several</a:t>
            </a:r>
            <a:r>
              <a:rPr lang="it-IT" dirty="0" smtClean="0">
                <a:sym typeface="Wingdings" panose="05000000000000000000" pitchFamily="2" charset="2"/>
              </a:rPr>
              <a:t> mass </a:t>
            </a:r>
            <a:r>
              <a:rPr lang="it-IT" dirty="0" err="1" smtClean="0">
                <a:sym typeface="Wingdings" panose="05000000000000000000" pitchFamily="2" charset="2"/>
              </a:rPr>
              <a:t>hypotheses</a:t>
            </a:r>
            <a:r>
              <a:rPr lang="it-IT" dirty="0" smtClean="0">
                <a:sym typeface="Wingdings" panose="05000000000000000000" pitchFamily="2" charset="2"/>
              </a:rPr>
              <a:t>.</a:t>
            </a:r>
            <a:endParaRPr lang="it-IT" dirty="0" smtClean="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61</a:t>
            </a:fld>
            <a:endParaRPr lang="en-US"/>
          </a:p>
        </p:txBody>
      </p:sp>
      <p:pic>
        <p:nvPicPr>
          <p:cNvPr id="8" name="Picture 7"/>
          <p:cNvPicPr>
            <a:picLocks noChangeAspect="1"/>
          </p:cNvPicPr>
          <p:nvPr/>
        </p:nvPicPr>
        <p:blipFill>
          <a:blip r:embed="rId2"/>
          <a:stretch>
            <a:fillRect/>
          </a:stretch>
        </p:blipFill>
        <p:spPr>
          <a:xfrm>
            <a:off x="3905250" y="3286125"/>
            <a:ext cx="8286750" cy="3571875"/>
          </a:xfrm>
          <a:prstGeom prst="rect">
            <a:avLst/>
          </a:prstGeom>
        </p:spPr>
      </p:pic>
      <p:sp>
        <p:nvSpPr>
          <p:cNvPr id="9" name="TextBox 8"/>
          <p:cNvSpPr txBox="1"/>
          <p:nvPr/>
        </p:nvSpPr>
        <p:spPr>
          <a:xfrm>
            <a:off x="216816" y="4180344"/>
            <a:ext cx="3774649" cy="2677656"/>
          </a:xfrm>
          <a:prstGeom prst="rect">
            <a:avLst/>
          </a:prstGeom>
          <a:solidFill>
            <a:schemeClr val="bg1"/>
          </a:solidFill>
        </p:spPr>
        <p:txBody>
          <a:bodyPr wrap="square" rtlCol="0">
            <a:spAutoFit/>
          </a:bodyPr>
          <a:lstStyle/>
          <a:p>
            <a:r>
              <a:rPr lang="it-IT" sz="2400" dirty="0" smtClean="0"/>
              <a:t>The </a:t>
            </a:r>
            <a:r>
              <a:rPr lang="it-IT" sz="2400" dirty="0" err="1" smtClean="0"/>
              <a:t>discriminants</a:t>
            </a:r>
            <a:r>
              <a:rPr lang="it-IT" sz="2400" dirty="0" smtClean="0"/>
              <a:t> are </a:t>
            </a:r>
            <a:r>
              <a:rPr lang="it-IT" sz="2400" dirty="0" err="1" smtClean="0"/>
              <a:t>shown</a:t>
            </a:r>
            <a:r>
              <a:rPr lang="it-IT" sz="2400" dirty="0" smtClean="0"/>
              <a:t> to </a:t>
            </a:r>
            <a:r>
              <a:rPr lang="it-IT" sz="2400" dirty="0" err="1" smtClean="0"/>
              <a:t>preserve</a:t>
            </a:r>
            <a:r>
              <a:rPr lang="it-IT" sz="2400" dirty="0" smtClean="0"/>
              <a:t> the mass </a:t>
            </a:r>
            <a:r>
              <a:rPr lang="it-IT" sz="2400" dirty="0" err="1" smtClean="0"/>
              <a:t>distribution</a:t>
            </a:r>
            <a:r>
              <a:rPr lang="it-IT" sz="2400" dirty="0" smtClean="0"/>
              <a:t> and are </a:t>
            </a:r>
            <a:r>
              <a:rPr lang="it-IT" sz="2400" dirty="0" err="1" smtClean="0"/>
              <a:t>effective</a:t>
            </a:r>
            <a:r>
              <a:rPr lang="it-IT" sz="2400" dirty="0" smtClean="0"/>
              <a:t> </a:t>
            </a:r>
            <a:r>
              <a:rPr lang="it-IT" sz="2400" dirty="0" err="1" smtClean="0"/>
              <a:t>also</a:t>
            </a:r>
            <a:r>
              <a:rPr lang="it-IT" sz="2400" dirty="0" smtClean="0"/>
              <a:t> </a:t>
            </a:r>
            <a:r>
              <a:rPr lang="it-IT" sz="2400" dirty="0" err="1" smtClean="0"/>
              <a:t>outside</a:t>
            </a:r>
            <a:r>
              <a:rPr lang="it-IT" sz="2400" dirty="0" smtClean="0"/>
              <a:t> of the </a:t>
            </a:r>
            <a:r>
              <a:rPr lang="it-IT" sz="2400" dirty="0" err="1" smtClean="0"/>
              <a:t>range</a:t>
            </a:r>
            <a:r>
              <a:rPr lang="it-IT" sz="2400" dirty="0" smtClean="0"/>
              <a:t> of </a:t>
            </a:r>
            <a:r>
              <a:rPr lang="it-IT" sz="2400" dirty="0" err="1" smtClean="0"/>
              <a:t>masses</a:t>
            </a:r>
            <a:r>
              <a:rPr lang="it-IT" sz="2400" dirty="0" smtClean="0"/>
              <a:t> </a:t>
            </a:r>
            <a:r>
              <a:rPr lang="it-IT" sz="2400" dirty="0" err="1" smtClean="0"/>
              <a:t>where</a:t>
            </a:r>
            <a:r>
              <a:rPr lang="it-IT" sz="2400" dirty="0" smtClean="0"/>
              <a:t> </a:t>
            </a:r>
            <a:r>
              <a:rPr lang="it-IT" sz="2400" dirty="0" err="1" smtClean="0"/>
              <a:t>they</a:t>
            </a:r>
            <a:r>
              <a:rPr lang="it-IT" sz="2400" dirty="0" smtClean="0"/>
              <a:t> are </a:t>
            </a:r>
            <a:r>
              <a:rPr lang="it-IT" sz="2400" dirty="0" err="1" smtClean="0"/>
              <a:t>trained</a:t>
            </a:r>
            <a:r>
              <a:rPr lang="it-IT" sz="2400" dirty="0" smtClean="0"/>
              <a:t> (</a:t>
            </a:r>
            <a:r>
              <a:rPr lang="it-IT" sz="2400" dirty="0" err="1" smtClean="0"/>
              <a:t>grey</a:t>
            </a:r>
            <a:r>
              <a:rPr lang="it-IT" sz="2400" dirty="0" smtClean="0"/>
              <a:t> </a:t>
            </a:r>
            <a:r>
              <a:rPr lang="it-IT" sz="2400" dirty="0" err="1" smtClean="0"/>
              <a:t>areas</a:t>
            </a:r>
            <a:r>
              <a:rPr lang="it-IT" sz="2400" dirty="0" smtClean="0"/>
              <a:t>)</a:t>
            </a:r>
            <a:endParaRPr lang="en-US" sz="2400" dirty="0" smtClean="0"/>
          </a:p>
          <a:p>
            <a:endParaRPr lang="en-US" sz="2400" dirty="0"/>
          </a:p>
        </p:txBody>
      </p:sp>
    </p:spTree>
    <p:extLst>
      <p:ext uri="{BB962C8B-B14F-4D97-AF65-F5344CB8AC3E}">
        <p14:creationId xmlns:p14="http://schemas.microsoft.com/office/powerpoint/2010/main" val="6425694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dirty="0" err="1" smtClean="0"/>
              <a:t>Modified</a:t>
            </a:r>
            <a:r>
              <a:rPr lang="it-IT" b="1" dirty="0" smtClean="0"/>
              <a:t> </a:t>
            </a:r>
            <a:r>
              <a:rPr lang="it-IT" b="1" dirty="0" err="1" smtClean="0"/>
              <a:t>boosting</a:t>
            </a:r>
            <a:r>
              <a:rPr lang="it-IT" b="1" dirty="0" smtClean="0"/>
              <a:t> and </a:t>
            </a:r>
            <a:r>
              <a:rPr lang="it-IT" b="1" dirty="0" err="1" smtClean="0"/>
              <a:t>penalized</a:t>
            </a:r>
            <a:r>
              <a:rPr lang="it-IT" b="1" dirty="0" smtClean="0"/>
              <a:t> </a:t>
            </a:r>
            <a:r>
              <a:rPr lang="it-IT" b="1" dirty="0" err="1" smtClean="0"/>
              <a:t>methods</a:t>
            </a:r>
            <a:endParaRPr lang="en-US" b="1" dirty="0"/>
          </a:p>
        </p:txBody>
      </p:sp>
      <p:sp>
        <p:nvSpPr>
          <p:cNvPr id="3" name="Content Placeholder 2"/>
          <p:cNvSpPr>
            <a:spLocks noGrp="1"/>
          </p:cNvSpPr>
          <p:nvPr>
            <p:ph idx="1"/>
          </p:nvPr>
        </p:nvSpPr>
        <p:spPr>
          <a:xfrm>
            <a:off x="695325" y="1824941"/>
            <a:ext cx="10515600" cy="4351338"/>
          </a:xfrm>
        </p:spPr>
        <p:txBody>
          <a:bodyPr>
            <a:normAutofit fontScale="85000" lnSpcReduction="20000"/>
          </a:bodyPr>
          <a:lstStyle/>
          <a:p>
            <a:pPr marL="0" indent="0">
              <a:buNone/>
            </a:pPr>
            <a:r>
              <a:rPr lang="it-IT" dirty="0" err="1" smtClean="0"/>
              <a:t>Searches</a:t>
            </a:r>
            <a:r>
              <a:rPr lang="it-IT" dirty="0" smtClean="0"/>
              <a:t> for </a:t>
            </a:r>
            <a:r>
              <a:rPr lang="it-IT" dirty="0" err="1" smtClean="0"/>
              <a:t>low</a:t>
            </a:r>
            <a:r>
              <a:rPr lang="it-IT" dirty="0" smtClean="0"/>
              <a:t>-mass </a:t>
            </a:r>
            <a:r>
              <a:rPr lang="it-IT" dirty="0" err="1" smtClean="0"/>
              <a:t>resonances</a:t>
            </a:r>
            <a:r>
              <a:rPr lang="it-IT" dirty="0" smtClean="0"/>
              <a:t> in </a:t>
            </a:r>
            <a:r>
              <a:rPr lang="it-IT" dirty="0" err="1" smtClean="0"/>
              <a:t>Dalitz</a:t>
            </a:r>
            <a:r>
              <a:rPr lang="it-IT" dirty="0" smtClean="0"/>
              <a:t> plots </a:t>
            </a:r>
            <a:r>
              <a:rPr lang="it-IT" dirty="0" err="1" smtClean="0"/>
              <a:t>provide</a:t>
            </a:r>
            <a:r>
              <a:rPr lang="it-IT" dirty="0" smtClean="0"/>
              <a:t> a 2D use case: </a:t>
            </a:r>
            <a:r>
              <a:rPr lang="it-IT" dirty="0" err="1" smtClean="0"/>
              <a:t>striving</a:t>
            </a:r>
            <a:r>
              <a:rPr lang="it-IT" dirty="0" smtClean="0"/>
              <a:t> for </a:t>
            </a:r>
            <a:r>
              <a:rPr lang="it-IT" dirty="0" err="1" smtClean="0"/>
              <a:t>uniform</a:t>
            </a:r>
            <a:r>
              <a:rPr lang="it-IT" dirty="0" smtClean="0"/>
              <a:t> </a:t>
            </a:r>
            <a:r>
              <a:rPr lang="it-IT" dirty="0" err="1" smtClean="0"/>
              <a:t>selection</a:t>
            </a:r>
            <a:r>
              <a:rPr lang="it-IT" dirty="0" smtClean="0"/>
              <a:t> </a:t>
            </a:r>
            <a:r>
              <a:rPr lang="it-IT" dirty="0" err="1" smtClean="0"/>
              <a:t>efficiency</a:t>
            </a:r>
            <a:r>
              <a:rPr lang="it-IT" dirty="0" smtClean="0"/>
              <a:t> in the </a:t>
            </a:r>
            <a:r>
              <a:rPr lang="it-IT" dirty="0" err="1" smtClean="0"/>
              <a:t>plane</a:t>
            </a:r>
            <a:r>
              <a:rPr lang="it-IT" dirty="0" smtClean="0"/>
              <a:t>. </a:t>
            </a:r>
          </a:p>
          <a:p>
            <a:pPr marL="0" indent="0">
              <a:buNone/>
            </a:pPr>
            <a:endParaRPr lang="it-IT" dirty="0"/>
          </a:p>
          <a:p>
            <a:pPr marL="0" indent="0">
              <a:buNone/>
            </a:pPr>
            <a:r>
              <a:rPr lang="it-IT" smtClean="0">
                <a:solidFill>
                  <a:srgbClr val="0070C0"/>
                </a:solidFill>
              </a:rPr>
              <a:t>Uboost </a:t>
            </a:r>
            <a:r>
              <a:rPr lang="it-IT" smtClean="0"/>
              <a:t>[</a:t>
            </a:r>
            <a:r>
              <a:rPr lang="it-IT" dirty="0" smtClean="0"/>
              <a:t>22] </a:t>
            </a:r>
            <a:r>
              <a:rPr lang="it-IT" dirty="0" err="1" smtClean="0"/>
              <a:t>relies</a:t>
            </a:r>
            <a:r>
              <a:rPr lang="it-IT" dirty="0" smtClean="0"/>
              <a:t> on </a:t>
            </a:r>
            <a:r>
              <a:rPr lang="it-IT" dirty="0" err="1" smtClean="0"/>
              <a:t>BDTs</a:t>
            </a:r>
            <a:r>
              <a:rPr lang="it-IT" dirty="0" smtClean="0"/>
              <a:t> to </a:t>
            </a:r>
            <a:r>
              <a:rPr lang="it-IT" dirty="0" err="1" smtClean="0"/>
              <a:t>improve</a:t>
            </a:r>
            <a:r>
              <a:rPr lang="it-IT" dirty="0" smtClean="0"/>
              <a:t> </a:t>
            </a:r>
            <a:r>
              <a:rPr lang="it-IT" dirty="0" err="1" smtClean="0"/>
              <a:t>signal</a:t>
            </a:r>
            <a:r>
              <a:rPr lang="it-IT" dirty="0" smtClean="0"/>
              <a:t> </a:t>
            </a:r>
            <a:r>
              <a:rPr lang="it-IT" dirty="0" err="1" smtClean="0"/>
              <a:t>purity</a:t>
            </a:r>
            <a:r>
              <a:rPr lang="it-IT" dirty="0" smtClean="0"/>
              <a:t>, and a </a:t>
            </a:r>
            <a:r>
              <a:rPr lang="it-IT" dirty="0" err="1" smtClean="0"/>
              <a:t>boosting</a:t>
            </a:r>
            <a:r>
              <a:rPr lang="it-IT" dirty="0" smtClean="0"/>
              <a:t> </a:t>
            </a:r>
            <a:r>
              <a:rPr lang="it-IT" dirty="0" err="1" smtClean="0"/>
              <a:t>technique</a:t>
            </a:r>
            <a:r>
              <a:rPr lang="it-IT" dirty="0" smtClean="0"/>
              <a:t> to </a:t>
            </a:r>
            <a:r>
              <a:rPr lang="it-IT" dirty="0" err="1" smtClean="0"/>
              <a:t>avert</a:t>
            </a:r>
            <a:r>
              <a:rPr lang="it-IT" dirty="0" smtClean="0"/>
              <a:t> </a:t>
            </a:r>
            <a:r>
              <a:rPr lang="it-IT" dirty="0" err="1" smtClean="0"/>
              <a:t>biases</a:t>
            </a:r>
            <a:r>
              <a:rPr lang="it-IT" dirty="0"/>
              <a:t> </a:t>
            </a:r>
            <a:r>
              <a:rPr lang="it-IT" dirty="0" err="1" smtClean="0"/>
              <a:t>built</a:t>
            </a:r>
            <a:r>
              <a:rPr lang="it-IT" dirty="0" smtClean="0"/>
              <a:t> </a:t>
            </a:r>
            <a:r>
              <a:rPr lang="it-IT" smtClean="0"/>
              <a:t>on </a:t>
            </a:r>
            <a:r>
              <a:rPr lang="it-IT" smtClean="0"/>
              <a:t>AdaBoost [</a:t>
            </a:r>
            <a:r>
              <a:rPr lang="it-IT" dirty="0" smtClean="0"/>
              <a:t>23], a standard </a:t>
            </a:r>
            <a:r>
              <a:rPr lang="it-IT" dirty="0" err="1" smtClean="0"/>
              <a:t>technique</a:t>
            </a:r>
            <a:r>
              <a:rPr lang="it-IT" dirty="0" smtClean="0"/>
              <a:t> for </a:t>
            </a:r>
            <a:r>
              <a:rPr lang="it-IT" dirty="0" err="1" smtClean="0"/>
              <a:t>boosting</a:t>
            </a:r>
            <a:r>
              <a:rPr lang="it-IT" dirty="0" smtClean="0"/>
              <a:t> </a:t>
            </a:r>
            <a:r>
              <a:rPr lang="it-IT" dirty="0" err="1" smtClean="0"/>
              <a:t>based</a:t>
            </a:r>
            <a:r>
              <a:rPr lang="it-IT" dirty="0" smtClean="0"/>
              <a:t> on </a:t>
            </a:r>
            <a:r>
              <a:rPr lang="it-IT" dirty="0" err="1" smtClean="0"/>
              <a:t>increasing</a:t>
            </a:r>
            <a:r>
              <a:rPr lang="it-IT" dirty="0" smtClean="0"/>
              <a:t> </a:t>
            </a:r>
            <a:r>
              <a:rPr lang="it-IT" dirty="0" err="1" smtClean="0"/>
              <a:t>weight</a:t>
            </a:r>
            <a:r>
              <a:rPr lang="it-IT" dirty="0" smtClean="0"/>
              <a:t> of </a:t>
            </a:r>
            <a:r>
              <a:rPr lang="it-IT" dirty="0" err="1" smtClean="0"/>
              <a:t>misclassified</a:t>
            </a:r>
            <a:r>
              <a:rPr lang="it-IT" dirty="0" smtClean="0"/>
              <a:t> </a:t>
            </a:r>
            <a:r>
              <a:rPr lang="it-IT" dirty="0" err="1" smtClean="0"/>
              <a:t>events</a:t>
            </a:r>
            <a:r>
              <a:rPr lang="it-IT" dirty="0" smtClean="0"/>
              <a:t> </a:t>
            </a:r>
            <a:r>
              <a:rPr lang="it-IT" dirty="0" err="1" smtClean="0"/>
              <a:t>during</a:t>
            </a:r>
            <a:r>
              <a:rPr lang="it-IT" dirty="0" smtClean="0"/>
              <a:t> the DT generation </a:t>
            </a:r>
            <a:r>
              <a:rPr lang="it-IT" dirty="0" err="1" smtClean="0"/>
              <a:t>sequence</a:t>
            </a:r>
            <a:r>
              <a:rPr lang="it-IT" dirty="0" smtClean="0"/>
              <a:t>. </a:t>
            </a:r>
          </a:p>
          <a:p>
            <a:pPr marL="0" indent="0">
              <a:buNone/>
            </a:pPr>
            <a:r>
              <a:rPr lang="it-IT" dirty="0" err="1" smtClean="0"/>
              <a:t>Uboost</a:t>
            </a:r>
            <a:r>
              <a:rPr lang="it-IT" dirty="0" smtClean="0"/>
              <a:t> </a:t>
            </a:r>
            <a:r>
              <a:rPr lang="it-IT" dirty="0" err="1" smtClean="0"/>
              <a:t>has</a:t>
            </a:r>
            <a:r>
              <a:rPr lang="it-IT" dirty="0" smtClean="0"/>
              <a:t> the </a:t>
            </a:r>
            <a:r>
              <a:rPr lang="it-IT" dirty="0" err="1" smtClean="0"/>
              <a:t>following</a:t>
            </a:r>
            <a:r>
              <a:rPr lang="it-IT" dirty="0" smtClean="0"/>
              <a:t> </a:t>
            </a:r>
            <a:r>
              <a:rPr lang="it-IT" dirty="0" err="1" smtClean="0"/>
              <a:t>rule</a:t>
            </a:r>
            <a:r>
              <a:rPr lang="it-IT" dirty="0" smtClean="0"/>
              <a:t>:</a:t>
            </a:r>
          </a:p>
          <a:p>
            <a:pPr marL="0" indent="0">
              <a:buNone/>
            </a:pPr>
            <a:endParaRPr lang="it-IT" dirty="0" smtClean="0"/>
          </a:p>
          <a:p>
            <a:pPr marL="0" indent="0">
              <a:buNone/>
            </a:pPr>
            <a:r>
              <a:rPr lang="it-IT" dirty="0" err="1" smtClean="0"/>
              <a:t>where</a:t>
            </a:r>
            <a:endParaRPr lang="it-IT" dirty="0" smtClean="0"/>
          </a:p>
          <a:p>
            <a:pPr marL="0" indent="0">
              <a:buNone/>
            </a:pPr>
            <a:endParaRPr lang="it-IT" dirty="0" smtClean="0"/>
          </a:p>
          <a:p>
            <a:pPr marL="0" indent="0">
              <a:buNone/>
            </a:pPr>
            <a:r>
              <a:rPr lang="it-IT" dirty="0" err="1" smtClean="0"/>
              <a:t>is</a:t>
            </a:r>
            <a:r>
              <a:rPr lang="it-IT" dirty="0" smtClean="0"/>
              <a:t> the </a:t>
            </a:r>
            <a:r>
              <a:rPr lang="it-IT" dirty="0" err="1" smtClean="0"/>
              <a:t>AdaBoost</a:t>
            </a:r>
            <a:r>
              <a:rPr lang="it-IT" dirty="0" smtClean="0"/>
              <a:t> </a:t>
            </a:r>
            <a:r>
              <a:rPr lang="it-IT" dirty="0" err="1" smtClean="0"/>
              <a:t>weight</a:t>
            </a:r>
            <a:r>
              <a:rPr lang="it-IT" dirty="0" smtClean="0"/>
              <a:t> (</a:t>
            </a:r>
            <a:r>
              <a:rPr lang="el-GR" dirty="0" smtClean="0"/>
              <a:t>γ</a:t>
            </a:r>
            <a:r>
              <a:rPr lang="it-IT" dirty="0" smtClean="0"/>
              <a:t>=+-1 for </a:t>
            </a:r>
            <a:r>
              <a:rPr lang="it-IT" dirty="0" err="1" smtClean="0"/>
              <a:t>signal</a:t>
            </a:r>
            <a:r>
              <a:rPr lang="it-IT" dirty="0" smtClean="0"/>
              <a:t> and background, and p </a:t>
            </a:r>
            <a:r>
              <a:rPr lang="it-IT" dirty="0" err="1" smtClean="0"/>
              <a:t>is</a:t>
            </a:r>
            <a:r>
              <a:rPr lang="it-IT" dirty="0" smtClean="0"/>
              <a:t> the </a:t>
            </a:r>
            <a:r>
              <a:rPr lang="it-IT" dirty="0" err="1" smtClean="0"/>
              <a:t>prediction</a:t>
            </a:r>
            <a:r>
              <a:rPr lang="it-IT" dirty="0" smtClean="0"/>
              <a:t> of the </a:t>
            </a:r>
            <a:r>
              <a:rPr lang="it-IT" dirty="0" err="1" smtClean="0"/>
              <a:t>previous</a:t>
            </a:r>
            <a:r>
              <a:rPr lang="it-IT" dirty="0" smtClean="0"/>
              <a:t> </a:t>
            </a:r>
            <a:r>
              <a:rPr lang="it-IT" dirty="0" err="1" smtClean="0"/>
              <a:t>iteration</a:t>
            </a:r>
            <a:r>
              <a:rPr lang="it-IT" dirty="0" smtClean="0"/>
              <a:t>), and u </a:t>
            </a:r>
            <a:r>
              <a:rPr lang="it-IT" dirty="0" err="1" smtClean="0"/>
              <a:t>is</a:t>
            </a:r>
            <a:r>
              <a:rPr lang="it-IT" dirty="0" smtClean="0"/>
              <a:t> the inverse of the </a:t>
            </a:r>
            <a:r>
              <a:rPr lang="it-IT" dirty="0" err="1" smtClean="0"/>
              <a:t>density</a:t>
            </a:r>
            <a:r>
              <a:rPr lang="it-IT" dirty="0" smtClean="0"/>
              <a:t> of </a:t>
            </a:r>
            <a:r>
              <a:rPr lang="it-IT" dirty="0" err="1" smtClean="0"/>
              <a:t>signal</a:t>
            </a:r>
            <a:r>
              <a:rPr lang="it-IT" dirty="0" smtClean="0"/>
              <a:t> in </a:t>
            </a:r>
            <a:r>
              <a:rPr lang="it-IT" dirty="0" err="1" smtClean="0"/>
              <a:t>proximity</a:t>
            </a:r>
            <a:r>
              <a:rPr lang="it-IT" dirty="0" smtClean="0"/>
              <a:t> of the </a:t>
            </a:r>
            <a:r>
              <a:rPr lang="it-IT" dirty="0" err="1" smtClean="0"/>
              <a:t>tested</a:t>
            </a:r>
            <a:r>
              <a:rPr lang="it-IT" dirty="0" smtClean="0"/>
              <a:t> </a:t>
            </a:r>
            <a:r>
              <a:rPr lang="it-IT" dirty="0" err="1" smtClean="0"/>
              <a:t>event</a:t>
            </a:r>
            <a:r>
              <a:rPr lang="it-IT" dirty="0" smtClean="0"/>
              <a:t>, </a:t>
            </a:r>
            <a:r>
              <a:rPr lang="it-IT" dirty="0" err="1" smtClean="0"/>
              <a:t>computed</a:t>
            </a:r>
            <a:r>
              <a:rPr lang="it-IT" dirty="0" smtClean="0"/>
              <a:t> with </a:t>
            </a:r>
            <a:r>
              <a:rPr lang="it-IT" dirty="0" err="1" smtClean="0"/>
              <a:t>kNN</a:t>
            </a:r>
            <a:r>
              <a:rPr lang="it-IT" dirty="0"/>
              <a:t> </a:t>
            </a:r>
            <a:r>
              <a:rPr lang="it-IT" dirty="0" smtClean="0"/>
              <a:t>(u=1 for background).</a:t>
            </a:r>
          </a:p>
          <a:p>
            <a:pPr marL="0" indent="0">
              <a:buNone/>
            </a:pPr>
            <a:endParaRPr lang="en-US"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62</a:t>
            </a:fld>
            <a:endParaRPr lang="en-US"/>
          </a:p>
        </p:txBody>
      </p:sp>
      <p:pic>
        <p:nvPicPr>
          <p:cNvPr id="7" name="Picture 6"/>
          <p:cNvPicPr>
            <a:picLocks noChangeAspect="1"/>
          </p:cNvPicPr>
          <p:nvPr/>
        </p:nvPicPr>
        <p:blipFill>
          <a:blip r:embed="rId2"/>
          <a:stretch>
            <a:fillRect/>
          </a:stretch>
        </p:blipFill>
        <p:spPr>
          <a:xfrm>
            <a:off x="1662455" y="4064400"/>
            <a:ext cx="2342804" cy="589529"/>
          </a:xfrm>
          <a:prstGeom prst="rect">
            <a:avLst/>
          </a:prstGeom>
        </p:spPr>
      </p:pic>
      <p:pic>
        <p:nvPicPr>
          <p:cNvPr id="8" name="Picture 7"/>
          <p:cNvPicPr>
            <a:picLocks noChangeAspect="1"/>
          </p:cNvPicPr>
          <p:nvPr/>
        </p:nvPicPr>
        <p:blipFill>
          <a:blip r:embed="rId3"/>
          <a:stretch>
            <a:fillRect/>
          </a:stretch>
        </p:blipFill>
        <p:spPr>
          <a:xfrm>
            <a:off x="1662455" y="4791421"/>
            <a:ext cx="2547595" cy="492149"/>
          </a:xfrm>
          <a:prstGeom prst="rect">
            <a:avLst/>
          </a:prstGeom>
        </p:spPr>
      </p:pic>
    </p:spTree>
    <p:extLst>
      <p:ext uri="{BB962C8B-B14F-4D97-AF65-F5344CB8AC3E}">
        <p14:creationId xmlns:p14="http://schemas.microsoft.com/office/powerpoint/2010/main" val="28744408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dirty="0" err="1" smtClean="0"/>
              <a:t>Uboost</a:t>
            </a:r>
            <a:r>
              <a:rPr lang="it-IT" b="1" dirty="0" smtClean="0"/>
              <a:t> performance</a:t>
            </a:r>
            <a:endParaRPr lang="en-US" b="1" dirty="0"/>
          </a:p>
        </p:txBody>
      </p:sp>
      <p:sp>
        <p:nvSpPr>
          <p:cNvPr id="3" name="Content Placeholder 2"/>
          <p:cNvSpPr>
            <a:spLocks noGrp="1"/>
          </p:cNvSpPr>
          <p:nvPr>
            <p:ph idx="1"/>
          </p:nvPr>
        </p:nvSpPr>
        <p:spPr>
          <a:xfrm>
            <a:off x="640236" y="1690688"/>
            <a:ext cx="11031304" cy="4351338"/>
          </a:xfrm>
        </p:spPr>
        <p:txBody>
          <a:bodyPr/>
          <a:lstStyle/>
          <a:p>
            <a:pPr marL="0" indent="0">
              <a:buNone/>
            </a:pPr>
            <a:r>
              <a:rPr lang="it-IT" dirty="0" err="1" smtClean="0"/>
              <a:t>Uboost</a:t>
            </a:r>
            <a:r>
              <a:rPr lang="it-IT" dirty="0" smtClean="0"/>
              <a:t> </a:t>
            </a:r>
            <a:r>
              <a:rPr lang="it-IT" dirty="0" err="1" smtClean="0"/>
              <a:t>was</a:t>
            </a:r>
            <a:r>
              <a:rPr lang="it-IT" dirty="0" smtClean="0"/>
              <a:t> </a:t>
            </a:r>
            <a:r>
              <a:rPr lang="it-IT" dirty="0" err="1" smtClean="0"/>
              <a:t>shown</a:t>
            </a:r>
            <a:r>
              <a:rPr lang="it-IT" dirty="0" smtClean="0"/>
              <a:t> to work </a:t>
            </a:r>
            <a:r>
              <a:rPr lang="it-IT" dirty="0" err="1" smtClean="0"/>
              <a:t>well</a:t>
            </a:r>
            <a:r>
              <a:rPr lang="it-IT" dirty="0" smtClean="0"/>
              <a:t> in the </a:t>
            </a:r>
            <a:r>
              <a:rPr lang="it-IT" dirty="0" err="1" smtClean="0"/>
              <a:t>considered</a:t>
            </a:r>
            <a:r>
              <a:rPr lang="it-IT" dirty="0" smtClean="0"/>
              <a:t> </a:t>
            </a:r>
            <a:r>
              <a:rPr lang="it-IT" dirty="0" err="1" smtClean="0"/>
              <a:t>application</a:t>
            </a:r>
            <a:r>
              <a:rPr lang="it-IT" dirty="0" smtClean="0"/>
              <a:t>, </a:t>
            </a:r>
            <a:r>
              <a:rPr lang="it-IT" dirty="0" err="1" smtClean="0"/>
              <a:t>despite</a:t>
            </a:r>
            <a:r>
              <a:rPr lang="it-IT" dirty="0" smtClean="0"/>
              <a:t> the </a:t>
            </a:r>
            <a:r>
              <a:rPr lang="it-IT" dirty="0" err="1" smtClean="0"/>
              <a:t>considerable</a:t>
            </a:r>
            <a:r>
              <a:rPr lang="it-IT" dirty="0" smtClean="0"/>
              <a:t> CPU </a:t>
            </a:r>
            <a:r>
              <a:rPr lang="it-IT" dirty="0" err="1" smtClean="0"/>
              <a:t>cost</a:t>
            </a:r>
            <a:r>
              <a:rPr lang="it-IT" dirty="0" smtClean="0"/>
              <a:t> (due to use of </a:t>
            </a:r>
            <a:r>
              <a:rPr lang="it-IT" dirty="0" err="1" smtClean="0"/>
              <a:t>kNN</a:t>
            </a:r>
            <a:r>
              <a:rPr lang="it-IT" dirty="0"/>
              <a:t> </a:t>
            </a:r>
            <a:r>
              <a:rPr lang="it-IT" dirty="0" err="1" smtClean="0"/>
              <a:t>method</a:t>
            </a:r>
            <a:r>
              <a:rPr lang="it-IT" dirty="0" smtClean="0"/>
              <a:t> and </a:t>
            </a:r>
            <a:r>
              <a:rPr lang="it-IT" dirty="0" err="1" smtClean="0"/>
              <a:t>consideration</a:t>
            </a:r>
            <a:r>
              <a:rPr lang="it-IT" dirty="0" smtClean="0"/>
              <a:t> of </a:t>
            </a:r>
            <a:r>
              <a:rPr lang="it-IT" dirty="0" err="1" smtClean="0"/>
              <a:t>different</a:t>
            </a:r>
            <a:r>
              <a:rPr lang="it-IT" dirty="0" smtClean="0"/>
              <a:t> </a:t>
            </a:r>
            <a:r>
              <a:rPr lang="it-IT" dirty="0" err="1" smtClean="0"/>
              <a:t>efficiency</a:t>
            </a:r>
            <a:r>
              <a:rPr lang="it-IT" dirty="0" smtClean="0"/>
              <a:t> </a:t>
            </a:r>
            <a:r>
              <a:rPr lang="it-IT" dirty="0" err="1" smtClean="0"/>
              <a:t>values</a:t>
            </a:r>
            <a:r>
              <a:rPr lang="it-IT" dirty="0" smtClean="0"/>
              <a:t> in </a:t>
            </a:r>
            <a:r>
              <a:rPr lang="it-IT" dirty="0" err="1" smtClean="0"/>
              <a:t>constructing</a:t>
            </a:r>
            <a:r>
              <a:rPr lang="it-IT" dirty="0" smtClean="0"/>
              <a:t> the BDT score). </a:t>
            </a:r>
            <a:endParaRPr lang="en-US"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63</a:t>
            </a:fld>
            <a:endParaRPr lang="en-US"/>
          </a:p>
        </p:txBody>
      </p:sp>
      <p:pic>
        <p:nvPicPr>
          <p:cNvPr id="7" name="Picture 6"/>
          <p:cNvPicPr>
            <a:picLocks noChangeAspect="1"/>
          </p:cNvPicPr>
          <p:nvPr/>
        </p:nvPicPr>
        <p:blipFill>
          <a:blip r:embed="rId2"/>
          <a:stretch>
            <a:fillRect/>
          </a:stretch>
        </p:blipFill>
        <p:spPr>
          <a:xfrm>
            <a:off x="4138366" y="3486064"/>
            <a:ext cx="8053633" cy="3371936"/>
          </a:xfrm>
          <a:prstGeom prst="rect">
            <a:avLst/>
          </a:prstGeom>
        </p:spPr>
      </p:pic>
      <p:sp>
        <p:nvSpPr>
          <p:cNvPr id="8" name="TextBox 7"/>
          <p:cNvSpPr txBox="1"/>
          <p:nvPr/>
        </p:nvSpPr>
        <p:spPr>
          <a:xfrm>
            <a:off x="467160" y="3486064"/>
            <a:ext cx="3530526" cy="2923877"/>
          </a:xfrm>
          <a:prstGeom prst="rect">
            <a:avLst/>
          </a:prstGeom>
          <a:solidFill>
            <a:schemeClr val="bg1"/>
          </a:solidFill>
        </p:spPr>
        <p:txBody>
          <a:bodyPr wrap="square" rtlCol="0">
            <a:spAutoFit/>
          </a:bodyPr>
          <a:lstStyle/>
          <a:p>
            <a:r>
              <a:rPr lang="it-IT" sz="2000" dirty="0" smtClean="0"/>
              <a:t>E.g., </a:t>
            </a:r>
            <a:r>
              <a:rPr lang="it-IT" sz="2000" dirty="0" err="1" smtClean="0"/>
              <a:t>here</a:t>
            </a:r>
            <a:r>
              <a:rPr lang="it-IT" sz="2000" dirty="0"/>
              <a:t> </a:t>
            </a:r>
            <a:r>
              <a:rPr lang="it-IT" sz="2000" dirty="0" smtClean="0"/>
              <a:t>are the </a:t>
            </a:r>
            <a:r>
              <a:rPr lang="it-IT" sz="2000" dirty="0" err="1" smtClean="0"/>
              <a:t>maps</a:t>
            </a:r>
            <a:r>
              <a:rPr lang="it-IT" sz="2000" dirty="0" smtClean="0"/>
              <a:t> for </a:t>
            </a:r>
            <a:r>
              <a:rPr lang="it-IT" sz="2000" dirty="0" err="1" smtClean="0"/>
              <a:t>average</a:t>
            </a:r>
            <a:r>
              <a:rPr lang="it-IT" sz="2000" dirty="0"/>
              <a:t> </a:t>
            </a:r>
            <a:r>
              <a:rPr lang="it-IT" sz="2000" dirty="0" err="1" smtClean="0"/>
              <a:t>selection</a:t>
            </a:r>
            <a:r>
              <a:rPr lang="it-IT" sz="2000" dirty="0" smtClean="0"/>
              <a:t> </a:t>
            </a:r>
            <a:r>
              <a:rPr lang="it-IT" sz="2000" dirty="0" err="1" smtClean="0"/>
              <a:t>efficiency</a:t>
            </a:r>
            <a:r>
              <a:rPr lang="it-IT" sz="2000" dirty="0" smtClean="0"/>
              <a:t> </a:t>
            </a:r>
          </a:p>
          <a:p>
            <a:r>
              <a:rPr lang="it-IT" sz="2000" dirty="0" smtClean="0"/>
              <a:t>of 70% </a:t>
            </a:r>
            <a:r>
              <a:rPr lang="it-IT" sz="2000" dirty="0" err="1" smtClean="0"/>
              <a:t>obtained</a:t>
            </a:r>
            <a:r>
              <a:rPr lang="it-IT" sz="2000" dirty="0" smtClean="0"/>
              <a:t> with a regular BDT and with </a:t>
            </a:r>
            <a:r>
              <a:rPr lang="it-IT" sz="2000" dirty="0" err="1" smtClean="0"/>
              <a:t>Uboost</a:t>
            </a:r>
            <a:r>
              <a:rPr lang="it-IT" sz="2000" dirty="0" smtClean="0"/>
              <a:t>.</a:t>
            </a:r>
          </a:p>
          <a:p>
            <a:endParaRPr lang="it-IT" sz="2000" smtClean="0"/>
          </a:p>
          <a:p>
            <a:r>
              <a:rPr lang="it-IT" sz="2000" smtClean="0"/>
              <a:t>Almost </a:t>
            </a:r>
            <a:r>
              <a:rPr lang="it-IT" sz="2000" dirty="0" smtClean="0"/>
              <a:t>no </a:t>
            </a:r>
            <a:r>
              <a:rPr lang="it-IT" sz="2000" dirty="0" err="1" smtClean="0"/>
              <a:t>loss</a:t>
            </a:r>
            <a:r>
              <a:rPr lang="it-IT" sz="2000" dirty="0" smtClean="0"/>
              <a:t> in performance </a:t>
            </a:r>
            <a:r>
              <a:rPr lang="it-IT" sz="2000" dirty="0" err="1" smtClean="0"/>
              <a:t>was</a:t>
            </a:r>
            <a:r>
              <a:rPr lang="it-IT" sz="2000" dirty="0" smtClean="0"/>
              <a:t> </a:t>
            </a:r>
            <a:r>
              <a:rPr lang="it-IT" sz="2000" dirty="0" err="1" smtClean="0"/>
              <a:t>seen</a:t>
            </a:r>
            <a:r>
              <a:rPr lang="it-IT" sz="2000" dirty="0" smtClean="0"/>
              <a:t>, </a:t>
            </a:r>
            <a:r>
              <a:rPr lang="it-IT" sz="2000" dirty="0" err="1" smtClean="0"/>
              <a:t>while</a:t>
            </a:r>
            <a:r>
              <a:rPr lang="it-IT" sz="2000" dirty="0" smtClean="0"/>
              <a:t> </a:t>
            </a:r>
            <a:r>
              <a:rPr lang="it-IT" sz="2000" dirty="0" err="1" smtClean="0"/>
              <a:t>achieving</a:t>
            </a:r>
            <a:r>
              <a:rPr lang="it-IT" sz="2000" dirty="0" smtClean="0"/>
              <a:t> the </a:t>
            </a:r>
            <a:r>
              <a:rPr lang="it-IT" sz="2000" dirty="0" err="1" smtClean="0"/>
              <a:t>wanted</a:t>
            </a:r>
            <a:r>
              <a:rPr lang="it-IT" sz="2000" dirty="0" smtClean="0"/>
              <a:t> </a:t>
            </a:r>
            <a:r>
              <a:rPr lang="it-IT" sz="2000" dirty="0" err="1" smtClean="0"/>
              <a:t>uniformity</a:t>
            </a:r>
            <a:r>
              <a:rPr lang="it-IT" sz="2000" dirty="0" smtClean="0"/>
              <a:t>.</a:t>
            </a:r>
          </a:p>
          <a:p>
            <a:endParaRPr lang="en-US" sz="2400" dirty="0"/>
          </a:p>
        </p:txBody>
      </p:sp>
    </p:spTree>
    <p:extLst>
      <p:ext uri="{BB962C8B-B14F-4D97-AF65-F5344CB8AC3E}">
        <p14:creationId xmlns:p14="http://schemas.microsoft.com/office/powerpoint/2010/main" val="6948002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dirty="0" smtClean="0"/>
              <a:t>Building on </a:t>
            </a:r>
            <a:r>
              <a:rPr lang="it-IT" b="1" dirty="0" err="1" smtClean="0"/>
              <a:t>UBoost</a:t>
            </a:r>
            <a:endParaRPr lang="en-US" b="1" dirty="0"/>
          </a:p>
        </p:txBody>
      </p:sp>
      <p:sp>
        <p:nvSpPr>
          <p:cNvPr id="3" name="Content Placeholder 2"/>
          <p:cNvSpPr>
            <a:spLocks noGrp="1"/>
          </p:cNvSpPr>
          <p:nvPr>
            <p:ph idx="1"/>
          </p:nvPr>
        </p:nvSpPr>
        <p:spPr>
          <a:xfrm>
            <a:off x="551478" y="4157496"/>
            <a:ext cx="7160812" cy="2381416"/>
          </a:xfrm>
          <a:solidFill>
            <a:schemeClr val="bg1"/>
          </a:solidFill>
        </p:spPr>
        <p:txBody>
          <a:bodyPr>
            <a:normAutofit fontScale="92500" lnSpcReduction="20000"/>
          </a:bodyPr>
          <a:lstStyle/>
          <a:p>
            <a:pPr marL="0" indent="0">
              <a:buNone/>
            </a:pPr>
            <a:r>
              <a:rPr lang="it-IT" sz="2600" dirty="0" smtClean="0"/>
              <a:t>The </a:t>
            </a:r>
            <a:r>
              <a:rPr lang="it-IT" sz="2600" dirty="0" err="1" smtClean="0"/>
              <a:t>a</a:t>
            </a:r>
            <a:r>
              <a:rPr lang="it-IT" sz="2600" baseline="-25000" dirty="0" err="1" smtClean="0"/>
              <a:t>ij</a:t>
            </a:r>
            <a:r>
              <a:rPr lang="it-IT" sz="2600" dirty="0" smtClean="0"/>
              <a:t> </a:t>
            </a:r>
            <a:r>
              <a:rPr lang="it-IT" sz="2600" dirty="0" err="1" smtClean="0"/>
              <a:t>matrix</a:t>
            </a:r>
            <a:r>
              <a:rPr lang="it-IT" sz="2600" dirty="0" smtClean="0"/>
              <a:t> </a:t>
            </a:r>
            <a:r>
              <a:rPr lang="it-IT" sz="2600" dirty="0" err="1" smtClean="0"/>
              <a:t>contains</a:t>
            </a:r>
            <a:r>
              <a:rPr lang="it-IT" sz="2600" dirty="0" smtClean="0"/>
              <a:t> information on the </a:t>
            </a:r>
            <a:r>
              <a:rPr lang="it-IT" sz="2600" dirty="0" err="1" smtClean="0"/>
              <a:t>density</a:t>
            </a:r>
            <a:r>
              <a:rPr lang="it-IT" sz="2600" dirty="0" smtClean="0"/>
              <a:t> of </a:t>
            </a:r>
            <a:r>
              <a:rPr lang="it-IT" sz="2600" dirty="0" err="1" smtClean="0"/>
              <a:t>events</a:t>
            </a:r>
            <a:r>
              <a:rPr lang="it-IT" sz="2600" dirty="0" smtClean="0"/>
              <a:t> of the </a:t>
            </a:r>
            <a:r>
              <a:rPr lang="it-IT" sz="2600" dirty="0" err="1" smtClean="0"/>
              <a:t>same</a:t>
            </a:r>
            <a:r>
              <a:rPr lang="it-IT" sz="2600" dirty="0" smtClean="0"/>
              <a:t> </a:t>
            </a:r>
            <a:r>
              <a:rPr lang="it-IT" sz="2600" dirty="0" err="1" smtClean="0"/>
              <a:t>class</a:t>
            </a:r>
            <a:r>
              <a:rPr lang="it-IT" sz="2600" dirty="0" smtClean="0"/>
              <a:t> </a:t>
            </a:r>
            <a:r>
              <a:rPr lang="it-IT" sz="2600" dirty="0" err="1" smtClean="0"/>
              <a:t>around</a:t>
            </a:r>
            <a:r>
              <a:rPr lang="it-IT" sz="2600" dirty="0" smtClean="0"/>
              <a:t> </a:t>
            </a:r>
            <a:r>
              <a:rPr lang="it-IT" sz="2600" dirty="0" err="1" smtClean="0"/>
              <a:t>event</a:t>
            </a:r>
            <a:r>
              <a:rPr lang="it-IT" sz="2600" dirty="0" smtClean="0"/>
              <a:t> i by </a:t>
            </a:r>
            <a:r>
              <a:rPr lang="it-IT" sz="2600" dirty="0" err="1" smtClean="0"/>
              <a:t>setting</a:t>
            </a:r>
            <a:r>
              <a:rPr lang="it-IT" sz="2600" dirty="0" smtClean="0"/>
              <a:t> </a:t>
            </a:r>
            <a:r>
              <a:rPr lang="it-IT" sz="2600" dirty="0" err="1" smtClean="0"/>
              <a:t>a</a:t>
            </a:r>
            <a:r>
              <a:rPr lang="it-IT" sz="2600" baseline="-25000" dirty="0" err="1" smtClean="0"/>
              <a:t>ij</a:t>
            </a:r>
            <a:r>
              <a:rPr lang="it-IT" sz="2600" dirty="0" smtClean="0"/>
              <a:t>=1/k for </a:t>
            </a:r>
            <a:r>
              <a:rPr lang="it-IT" sz="2600" dirty="0" err="1" smtClean="0"/>
              <a:t>them</a:t>
            </a:r>
            <a:r>
              <a:rPr lang="it-IT" sz="2600" dirty="0" smtClean="0"/>
              <a:t>, 0 </a:t>
            </a:r>
            <a:r>
              <a:rPr lang="it-IT" sz="2600" dirty="0" err="1" smtClean="0"/>
              <a:t>otherwise</a:t>
            </a:r>
            <a:r>
              <a:rPr lang="it-IT" sz="2600" dirty="0" smtClean="0"/>
              <a:t>. </a:t>
            </a:r>
          </a:p>
          <a:p>
            <a:pPr marL="0" indent="0">
              <a:buNone/>
            </a:pPr>
            <a:r>
              <a:rPr lang="it-IT" sz="2600" dirty="0" err="1" smtClean="0"/>
              <a:t>Rogozhnikov</a:t>
            </a:r>
            <a:r>
              <a:rPr lang="it-IT" sz="2600" dirty="0" smtClean="0"/>
              <a:t> et al.[24] </a:t>
            </a:r>
            <a:r>
              <a:rPr lang="it-IT" sz="2600" dirty="0" err="1" smtClean="0"/>
              <a:t>have</a:t>
            </a:r>
            <a:r>
              <a:rPr lang="it-IT" sz="2600" dirty="0" smtClean="0"/>
              <a:t> </a:t>
            </a:r>
            <a:r>
              <a:rPr lang="it-IT" sz="2600" dirty="0" err="1" smtClean="0"/>
              <a:t>investigated</a:t>
            </a:r>
            <a:r>
              <a:rPr lang="it-IT" sz="2600" dirty="0" smtClean="0"/>
              <a:t> a </a:t>
            </a:r>
            <a:r>
              <a:rPr lang="it-IT" sz="2600" dirty="0" err="1" smtClean="0"/>
              <a:t>number</a:t>
            </a:r>
            <a:r>
              <a:rPr lang="it-IT" sz="2600" dirty="0" smtClean="0"/>
              <a:t> of </a:t>
            </a:r>
            <a:r>
              <a:rPr lang="it-IT" sz="2600" dirty="0" err="1" smtClean="0"/>
              <a:t>variants</a:t>
            </a:r>
            <a:r>
              <a:rPr lang="it-IT" sz="2600" dirty="0" smtClean="0"/>
              <a:t> of </a:t>
            </a:r>
            <a:r>
              <a:rPr lang="it-IT" sz="2600" dirty="0" err="1" smtClean="0"/>
              <a:t>this</a:t>
            </a:r>
            <a:r>
              <a:rPr lang="it-IT" sz="2600" dirty="0" smtClean="0"/>
              <a:t> </a:t>
            </a:r>
            <a:r>
              <a:rPr lang="it-IT" sz="2600" dirty="0" err="1" smtClean="0"/>
              <a:t>concept</a:t>
            </a:r>
            <a:r>
              <a:rPr lang="it-IT" sz="2600" dirty="0" smtClean="0"/>
              <a:t> for an </a:t>
            </a:r>
            <a:r>
              <a:rPr lang="it-IT" sz="2600" dirty="0" err="1" smtClean="0"/>
              <a:t>application</a:t>
            </a:r>
            <a:r>
              <a:rPr lang="it-IT" sz="2600" dirty="0" smtClean="0"/>
              <a:t> </a:t>
            </a:r>
            <a:r>
              <a:rPr lang="it-IT" sz="2600" dirty="0" err="1" smtClean="0"/>
              <a:t>targeting</a:t>
            </a:r>
            <a:r>
              <a:rPr lang="it-IT" sz="2600" dirty="0" smtClean="0"/>
              <a:t> the D</a:t>
            </a:r>
            <a:r>
              <a:rPr lang="it-IT" sz="2600" baseline="-25000" dirty="0" smtClean="0"/>
              <a:t>s</a:t>
            </a:r>
            <a:r>
              <a:rPr lang="it-IT" sz="2600" dirty="0" smtClean="0">
                <a:sym typeface="Wingdings" panose="05000000000000000000" pitchFamily="2" charset="2"/>
              </a:rPr>
              <a:t></a:t>
            </a:r>
            <a:r>
              <a:rPr lang="el-GR" sz="2600" dirty="0" smtClean="0">
                <a:sym typeface="Wingdings" panose="05000000000000000000" pitchFamily="2" charset="2"/>
              </a:rPr>
              <a:t>π</a:t>
            </a:r>
            <a:r>
              <a:rPr lang="it-IT" sz="2600" baseline="30000" dirty="0" smtClean="0">
                <a:sym typeface="Wingdings" panose="05000000000000000000" pitchFamily="2" charset="2"/>
              </a:rPr>
              <a:t>+</a:t>
            </a:r>
            <a:r>
              <a:rPr lang="el-GR" sz="2600" dirty="0" smtClean="0">
                <a:sym typeface="Wingdings" panose="05000000000000000000" pitchFamily="2" charset="2"/>
              </a:rPr>
              <a:t>π</a:t>
            </a:r>
            <a:r>
              <a:rPr lang="it-IT" sz="2600" baseline="30000" dirty="0">
                <a:sym typeface="Wingdings" panose="05000000000000000000" pitchFamily="2" charset="2"/>
              </a:rPr>
              <a:t>-</a:t>
            </a:r>
            <a:r>
              <a:rPr lang="el-GR" sz="2600" dirty="0" smtClean="0">
                <a:sym typeface="Wingdings" panose="05000000000000000000" pitchFamily="2" charset="2"/>
              </a:rPr>
              <a:t>π</a:t>
            </a:r>
            <a:r>
              <a:rPr lang="it-IT" sz="2600" baseline="30000" dirty="0" smtClean="0">
                <a:sym typeface="Wingdings" panose="05000000000000000000" pitchFamily="2" charset="2"/>
              </a:rPr>
              <a:t>-</a:t>
            </a:r>
            <a:r>
              <a:rPr lang="el-GR" sz="2600" dirty="0" smtClean="0">
                <a:sym typeface="Wingdings" panose="05000000000000000000" pitchFamily="2" charset="2"/>
              </a:rPr>
              <a:t>  </a:t>
            </a:r>
            <a:r>
              <a:rPr lang="it-IT" sz="2600" dirty="0" err="1" smtClean="0">
                <a:sym typeface="Wingdings" panose="05000000000000000000" pitchFamily="2" charset="2"/>
              </a:rPr>
              <a:t>signal</a:t>
            </a:r>
            <a:r>
              <a:rPr lang="it-IT" sz="2600" dirty="0" smtClean="0">
                <a:sym typeface="Wingdings" panose="05000000000000000000" pitchFamily="2" charset="2"/>
              </a:rPr>
              <a:t>, </a:t>
            </a:r>
            <a:r>
              <a:rPr lang="it-IT" sz="2600" dirty="0" err="1" smtClean="0"/>
              <a:t>finding</a:t>
            </a:r>
            <a:r>
              <a:rPr lang="it-IT" sz="2600" dirty="0" smtClean="0"/>
              <a:t> </a:t>
            </a:r>
            <a:r>
              <a:rPr lang="it-IT" sz="2600" dirty="0" err="1" smtClean="0"/>
              <a:t>good</a:t>
            </a:r>
            <a:r>
              <a:rPr lang="it-IT" sz="2600" dirty="0" smtClean="0"/>
              <a:t> </a:t>
            </a:r>
            <a:r>
              <a:rPr lang="it-IT" sz="2600" dirty="0" err="1" smtClean="0"/>
              <a:t>results</a:t>
            </a:r>
            <a:r>
              <a:rPr lang="it-IT" sz="2600" dirty="0" smtClean="0"/>
              <a:t> and </a:t>
            </a:r>
            <a:r>
              <a:rPr lang="it-IT" sz="2600" dirty="0" err="1" smtClean="0"/>
              <a:t>better</a:t>
            </a:r>
            <a:r>
              <a:rPr lang="it-IT" sz="2600" dirty="0" smtClean="0"/>
              <a:t> </a:t>
            </a:r>
            <a:r>
              <a:rPr lang="it-IT" sz="2600" dirty="0" err="1" smtClean="0"/>
              <a:t>generalization</a:t>
            </a:r>
            <a:r>
              <a:rPr lang="it-IT" sz="2600" dirty="0" smtClean="0"/>
              <a:t> vs training in </a:t>
            </a:r>
            <a:r>
              <a:rPr lang="it-IT" sz="2600" dirty="0" err="1" smtClean="0"/>
              <a:t>different</a:t>
            </a:r>
            <a:r>
              <a:rPr lang="it-IT" sz="2600" dirty="0" smtClean="0"/>
              <a:t> </a:t>
            </a:r>
            <a:r>
              <a:rPr lang="it-IT" sz="2600" dirty="0" err="1" smtClean="0"/>
              <a:t>regions</a:t>
            </a:r>
            <a:r>
              <a:rPr lang="it-IT" sz="2600" dirty="0" smtClean="0"/>
              <a:t> of the mass of the D candidate </a:t>
            </a:r>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64</a:t>
            </a:fld>
            <a:endParaRPr lang="en-US"/>
          </a:p>
        </p:txBody>
      </p:sp>
      <p:pic>
        <p:nvPicPr>
          <p:cNvPr id="7" name="Picture 6"/>
          <p:cNvPicPr>
            <a:picLocks noChangeAspect="1"/>
          </p:cNvPicPr>
          <p:nvPr/>
        </p:nvPicPr>
        <p:blipFill>
          <a:blip r:embed="rId2"/>
          <a:stretch>
            <a:fillRect/>
          </a:stretch>
        </p:blipFill>
        <p:spPr>
          <a:xfrm>
            <a:off x="1327453" y="3224245"/>
            <a:ext cx="4922518" cy="916003"/>
          </a:xfrm>
          <a:prstGeom prst="rect">
            <a:avLst/>
          </a:prstGeom>
        </p:spPr>
      </p:pic>
      <p:pic>
        <p:nvPicPr>
          <p:cNvPr id="8" name="Picture 7"/>
          <p:cNvPicPr>
            <a:picLocks noChangeAspect="1"/>
          </p:cNvPicPr>
          <p:nvPr/>
        </p:nvPicPr>
        <p:blipFill>
          <a:blip r:embed="rId3"/>
          <a:stretch>
            <a:fillRect/>
          </a:stretch>
        </p:blipFill>
        <p:spPr>
          <a:xfrm>
            <a:off x="7839075" y="3495675"/>
            <a:ext cx="4352925" cy="3362325"/>
          </a:xfrm>
          <a:prstGeom prst="rect">
            <a:avLst/>
          </a:prstGeom>
        </p:spPr>
      </p:pic>
      <p:sp>
        <p:nvSpPr>
          <p:cNvPr id="9" name="TextBox 8"/>
          <p:cNvSpPr txBox="1"/>
          <p:nvPr/>
        </p:nvSpPr>
        <p:spPr>
          <a:xfrm>
            <a:off x="551478" y="1700475"/>
            <a:ext cx="11089044" cy="1846659"/>
          </a:xfrm>
          <a:prstGeom prst="rect">
            <a:avLst/>
          </a:prstGeom>
          <a:noFill/>
        </p:spPr>
        <p:txBody>
          <a:bodyPr wrap="square" rtlCol="0">
            <a:spAutoFit/>
          </a:bodyPr>
          <a:lstStyle/>
          <a:p>
            <a:r>
              <a:rPr lang="it-IT" sz="2400" dirty="0"/>
              <a:t>The </a:t>
            </a:r>
            <a:r>
              <a:rPr lang="it-IT" sz="2400" dirty="0" err="1"/>
              <a:t>thread</a:t>
            </a:r>
            <a:r>
              <a:rPr lang="it-IT" sz="2400" dirty="0"/>
              <a:t> </a:t>
            </a:r>
            <a:r>
              <a:rPr lang="it-IT" sz="2400" dirty="0" err="1"/>
              <a:t>started</a:t>
            </a:r>
            <a:r>
              <a:rPr lang="it-IT" sz="2400" dirty="0"/>
              <a:t> by </a:t>
            </a:r>
            <a:r>
              <a:rPr lang="it-IT" sz="2400" dirty="0" err="1"/>
              <a:t>Uboost</a:t>
            </a:r>
            <a:r>
              <a:rPr lang="it-IT" sz="2400" dirty="0"/>
              <a:t> </a:t>
            </a:r>
            <a:r>
              <a:rPr lang="it-IT" sz="2400" dirty="0" err="1"/>
              <a:t>was</a:t>
            </a:r>
            <a:r>
              <a:rPr lang="it-IT" sz="2400" dirty="0"/>
              <a:t> </a:t>
            </a:r>
            <a:r>
              <a:rPr lang="it-IT" sz="2400" dirty="0" err="1"/>
              <a:t>followed</a:t>
            </a:r>
            <a:r>
              <a:rPr lang="it-IT" sz="2400" dirty="0"/>
              <a:t> by a </a:t>
            </a:r>
            <a:r>
              <a:rPr lang="it-IT" sz="2400" dirty="0" err="1"/>
              <a:t>number</a:t>
            </a:r>
            <a:r>
              <a:rPr lang="it-IT" sz="2400" dirty="0"/>
              <a:t> of </a:t>
            </a:r>
            <a:r>
              <a:rPr lang="it-IT" sz="2400" dirty="0" err="1"/>
              <a:t>other</a:t>
            </a:r>
            <a:r>
              <a:rPr lang="it-IT" sz="2400" dirty="0"/>
              <a:t> </a:t>
            </a:r>
            <a:r>
              <a:rPr lang="it-IT" sz="2400" dirty="0" err="1"/>
              <a:t>studies</a:t>
            </a:r>
            <a:r>
              <a:rPr lang="it-IT" sz="2400" dirty="0"/>
              <a:t>. An alternative </a:t>
            </a:r>
            <a:r>
              <a:rPr lang="it-IT" sz="2400" dirty="0" err="1"/>
              <a:t>also</a:t>
            </a:r>
            <a:r>
              <a:rPr lang="it-IT" sz="2400" dirty="0"/>
              <a:t> </a:t>
            </a:r>
            <a:r>
              <a:rPr lang="it-IT" sz="2400" dirty="0" err="1"/>
              <a:t>targeting</a:t>
            </a:r>
            <a:r>
              <a:rPr lang="it-IT" sz="2400" dirty="0"/>
              <a:t> </a:t>
            </a:r>
            <a:r>
              <a:rPr lang="it-IT" sz="2400" dirty="0" err="1"/>
              <a:t>Dalitz</a:t>
            </a:r>
            <a:r>
              <a:rPr lang="it-IT" sz="2400" dirty="0"/>
              <a:t> </a:t>
            </a:r>
            <a:r>
              <a:rPr lang="it-IT" sz="2400" dirty="0" err="1"/>
              <a:t>analysis</a:t>
            </a:r>
            <a:r>
              <a:rPr lang="it-IT" sz="2400" dirty="0"/>
              <a:t> </a:t>
            </a:r>
            <a:r>
              <a:rPr lang="it-IT" sz="2400" dirty="0" err="1"/>
              <a:t>is</a:t>
            </a:r>
            <a:r>
              <a:rPr lang="it-IT" sz="2400" dirty="0"/>
              <a:t> </a:t>
            </a:r>
            <a:r>
              <a:rPr lang="it-IT" sz="2400" dirty="0" err="1" smtClean="0"/>
              <a:t>kNNAdaBoost</a:t>
            </a:r>
            <a:r>
              <a:rPr lang="it-IT" sz="2400" dirty="0" smtClean="0"/>
              <a:t>[24], </a:t>
            </a:r>
            <a:r>
              <a:rPr lang="it-IT" sz="2400" dirty="0" err="1"/>
              <a:t>which</a:t>
            </a:r>
            <a:r>
              <a:rPr lang="it-IT" sz="2400" dirty="0"/>
              <a:t> </a:t>
            </a:r>
            <a:r>
              <a:rPr lang="it-IT" sz="2400" dirty="0" err="1"/>
              <a:t>achieves</a:t>
            </a:r>
            <a:r>
              <a:rPr lang="it-IT" sz="2400" dirty="0"/>
              <a:t> the </a:t>
            </a:r>
            <a:r>
              <a:rPr lang="it-IT" sz="2400" dirty="0" err="1"/>
              <a:t>uniformity</a:t>
            </a:r>
            <a:r>
              <a:rPr lang="it-IT" sz="2400" dirty="0"/>
              <a:t> of </a:t>
            </a:r>
            <a:r>
              <a:rPr lang="it-IT" sz="2400" dirty="0" err="1"/>
              <a:t>acceptance</a:t>
            </a:r>
            <a:r>
              <a:rPr lang="it-IT" sz="2400" dirty="0"/>
              <a:t> in the </a:t>
            </a:r>
            <a:r>
              <a:rPr lang="it-IT" sz="2400" dirty="0" err="1"/>
              <a:t>Dalitz</a:t>
            </a:r>
            <a:r>
              <a:rPr lang="it-IT" sz="2400" dirty="0"/>
              <a:t> </a:t>
            </a:r>
            <a:r>
              <a:rPr lang="it-IT" sz="2400" dirty="0" err="1"/>
              <a:t>variables</a:t>
            </a:r>
            <a:r>
              <a:rPr lang="it-IT" sz="2400" dirty="0"/>
              <a:t> by </a:t>
            </a:r>
            <a:r>
              <a:rPr lang="it-IT" sz="2400" dirty="0" err="1"/>
              <a:t>modifying</a:t>
            </a:r>
            <a:r>
              <a:rPr lang="it-IT" sz="2400" dirty="0"/>
              <a:t> the </a:t>
            </a:r>
            <a:r>
              <a:rPr lang="it-IT" sz="2400" dirty="0" err="1"/>
              <a:t>weights</a:t>
            </a:r>
            <a:r>
              <a:rPr lang="it-IT" sz="2400" dirty="0"/>
              <a:t>, </a:t>
            </a:r>
            <a:r>
              <a:rPr lang="it-IT" sz="2400" dirty="0" err="1"/>
              <a:t>including</a:t>
            </a:r>
            <a:r>
              <a:rPr lang="it-IT" sz="2400" dirty="0"/>
              <a:t> information on the </a:t>
            </a:r>
            <a:r>
              <a:rPr lang="it-IT" sz="2400" dirty="0" err="1"/>
              <a:t>classification</a:t>
            </a:r>
            <a:r>
              <a:rPr lang="it-IT" sz="2400" dirty="0"/>
              <a:t> </a:t>
            </a:r>
            <a:r>
              <a:rPr lang="it-IT" sz="2400" dirty="0" err="1"/>
              <a:t>probability</a:t>
            </a:r>
            <a:r>
              <a:rPr lang="it-IT" sz="2400" dirty="0"/>
              <a:t> of k </a:t>
            </a:r>
            <a:r>
              <a:rPr lang="it-IT" sz="2400" dirty="0" err="1"/>
              <a:t>nearest</a:t>
            </a:r>
            <a:r>
              <a:rPr lang="it-IT" sz="2400" dirty="0"/>
              <a:t> </a:t>
            </a:r>
            <a:r>
              <a:rPr lang="it-IT" sz="2400" dirty="0" err="1"/>
              <a:t>neighbors</a:t>
            </a:r>
            <a:r>
              <a:rPr lang="it-IT" sz="2400" dirty="0"/>
              <a:t> to </a:t>
            </a:r>
            <a:r>
              <a:rPr lang="it-IT" sz="2400" dirty="0" err="1"/>
              <a:t>each</a:t>
            </a:r>
            <a:r>
              <a:rPr lang="it-IT" sz="2400" dirty="0"/>
              <a:t> </a:t>
            </a:r>
            <a:r>
              <a:rPr lang="it-IT" sz="2400" dirty="0" err="1"/>
              <a:t>event</a:t>
            </a:r>
            <a:r>
              <a:rPr lang="it-IT" sz="2400" dirty="0"/>
              <a:t>:</a:t>
            </a:r>
          </a:p>
          <a:p>
            <a:endParaRPr lang="en-US" dirty="0"/>
          </a:p>
        </p:txBody>
      </p:sp>
    </p:spTree>
    <p:extLst>
      <p:ext uri="{BB962C8B-B14F-4D97-AF65-F5344CB8AC3E}">
        <p14:creationId xmlns:p14="http://schemas.microsoft.com/office/powerpoint/2010/main" val="45211732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smtClean="0"/>
              <a:t>DisCo – Distance Correlation</a:t>
            </a:r>
            <a:endParaRPr lang="en-US" b="1" dirty="0"/>
          </a:p>
        </p:txBody>
      </p:sp>
      <p:sp>
        <p:nvSpPr>
          <p:cNvPr id="3" name="Content Placeholder 2"/>
          <p:cNvSpPr>
            <a:spLocks noGrp="1"/>
          </p:cNvSpPr>
          <p:nvPr>
            <p:ph idx="1"/>
          </p:nvPr>
        </p:nvSpPr>
        <p:spPr>
          <a:xfrm>
            <a:off x="838200" y="1825625"/>
            <a:ext cx="10766196" cy="4895850"/>
          </a:xfrm>
        </p:spPr>
        <p:txBody>
          <a:bodyPr>
            <a:normAutofit fontScale="85000" lnSpcReduction="20000"/>
          </a:bodyPr>
          <a:lstStyle/>
          <a:p>
            <a:pPr marL="0" indent="0">
              <a:buNone/>
            </a:pPr>
            <a:r>
              <a:rPr lang="it-IT" smtClean="0"/>
              <a:t>A few years ago Kasieczka </a:t>
            </a:r>
            <a:r>
              <a:rPr lang="it-IT" dirty="0" smtClean="0"/>
              <a:t>and </a:t>
            </a:r>
            <a:r>
              <a:rPr lang="it-IT" err="1" smtClean="0"/>
              <a:t>Shih</a:t>
            </a:r>
            <a:r>
              <a:rPr lang="it-IT" smtClean="0"/>
              <a:t> </a:t>
            </a:r>
            <a:r>
              <a:rPr lang="it-IT" smtClean="0"/>
              <a:t>published [</a:t>
            </a:r>
            <a:r>
              <a:rPr lang="it-IT" smtClean="0"/>
              <a:t>25</a:t>
            </a:r>
            <a:r>
              <a:rPr lang="it-IT" dirty="0" smtClean="0"/>
              <a:t>] a </a:t>
            </a:r>
            <a:r>
              <a:rPr lang="it-IT" dirty="0" err="1" smtClean="0"/>
              <a:t>method</a:t>
            </a:r>
            <a:r>
              <a:rPr lang="it-IT" dirty="0" smtClean="0"/>
              <a:t> to </a:t>
            </a:r>
            <a:r>
              <a:rPr lang="it-IT" dirty="0" err="1" smtClean="0"/>
              <a:t>decorrelate</a:t>
            </a:r>
            <a:r>
              <a:rPr lang="it-IT" dirty="0" smtClean="0"/>
              <a:t> a </a:t>
            </a:r>
            <a:r>
              <a:rPr lang="it-IT" dirty="0" err="1" smtClean="0"/>
              <a:t>nuisance</a:t>
            </a:r>
            <a:r>
              <a:rPr lang="it-IT" dirty="0" smtClean="0"/>
              <a:t> </a:t>
            </a:r>
            <a:r>
              <a:rPr lang="it-IT" dirty="0" err="1" smtClean="0"/>
              <a:t>parameter</a:t>
            </a:r>
            <a:r>
              <a:rPr lang="it-IT" dirty="0" smtClean="0"/>
              <a:t> by </a:t>
            </a:r>
            <a:r>
              <a:rPr lang="it-IT" dirty="0" err="1" smtClean="0"/>
              <a:t>incorporating</a:t>
            </a:r>
            <a:r>
              <a:rPr lang="it-IT" dirty="0" smtClean="0"/>
              <a:t> a «</a:t>
            </a:r>
            <a:r>
              <a:rPr lang="it-IT" dirty="0" err="1" smtClean="0"/>
              <a:t>distance-correlation</a:t>
            </a:r>
            <a:r>
              <a:rPr lang="it-IT" dirty="0" smtClean="0"/>
              <a:t>»-</a:t>
            </a:r>
            <a:r>
              <a:rPr lang="it-IT" dirty="0" err="1" smtClean="0"/>
              <a:t>inspired</a:t>
            </a:r>
            <a:r>
              <a:rPr lang="it-IT" dirty="0" smtClean="0"/>
              <a:t> </a:t>
            </a:r>
            <a:r>
              <a:rPr lang="it-IT" dirty="0" err="1" smtClean="0"/>
              <a:t>regularization</a:t>
            </a:r>
            <a:r>
              <a:rPr lang="it-IT" dirty="0" smtClean="0"/>
              <a:t> </a:t>
            </a:r>
            <a:r>
              <a:rPr lang="it-IT" dirty="0" err="1" smtClean="0"/>
              <a:t>term</a:t>
            </a:r>
            <a:r>
              <a:rPr lang="it-IT" dirty="0" smtClean="0"/>
              <a:t> in the </a:t>
            </a:r>
            <a:r>
              <a:rPr lang="it-IT" dirty="0" err="1" smtClean="0"/>
              <a:t>loss</a:t>
            </a:r>
            <a:r>
              <a:rPr lang="it-IT" dirty="0" smtClean="0"/>
              <a:t> of a NN. </a:t>
            </a:r>
          </a:p>
          <a:p>
            <a:pPr marL="0" indent="0">
              <a:buNone/>
            </a:pPr>
            <a:r>
              <a:rPr lang="it-IT" dirty="0" err="1" smtClean="0"/>
              <a:t>One</a:t>
            </a:r>
            <a:r>
              <a:rPr lang="it-IT" dirty="0" smtClean="0"/>
              <a:t> first </a:t>
            </a:r>
            <a:r>
              <a:rPr lang="it-IT" dirty="0" err="1" smtClean="0"/>
              <a:t>defines</a:t>
            </a:r>
            <a:r>
              <a:rPr lang="it-IT" dirty="0" smtClean="0"/>
              <a:t> </a:t>
            </a:r>
            <a:r>
              <a:rPr lang="it-IT" smtClean="0"/>
              <a:t>a </a:t>
            </a:r>
            <a:r>
              <a:rPr lang="it-IT" smtClean="0"/>
              <a:t>«</a:t>
            </a:r>
            <a:r>
              <a:rPr lang="it-IT" smtClean="0">
                <a:solidFill>
                  <a:srgbClr val="0070C0"/>
                </a:solidFill>
              </a:rPr>
              <a:t>distance covariance</a:t>
            </a:r>
            <a:r>
              <a:rPr lang="it-IT" smtClean="0"/>
              <a:t>»</a:t>
            </a:r>
            <a:endParaRPr lang="it-IT" dirty="0" smtClean="0"/>
          </a:p>
          <a:p>
            <a:pPr marL="0" indent="0">
              <a:buNone/>
            </a:pPr>
            <a:endParaRPr lang="it-IT" dirty="0" smtClean="0"/>
          </a:p>
          <a:p>
            <a:pPr marL="0" indent="0">
              <a:buNone/>
            </a:pPr>
            <a:endParaRPr lang="it-IT" dirty="0"/>
          </a:p>
          <a:p>
            <a:pPr marL="0" indent="0">
              <a:buNone/>
            </a:pPr>
            <a:r>
              <a:rPr lang="it-IT" dirty="0" err="1"/>
              <a:t>w</a:t>
            </a:r>
            <a:r>
              <a:rPr lang="it-IT" dirty="0" err="1" smtClean="0"/>
              <a:t>here</a:t>
            </a:r>
            <a:r>
              <a:rPr lang="it-IT" dirty="0" smtClean="0"/>
              <a:t> |.| </a:t>
            </a:r>
            <a:r>
              <a:rPr lang="it-IT" dirty="0" err="1" smtClean="0"/>
              <a:t>is</a:t>
            </a:r>
            <a:r>
              <a:rPr lang="it-IT" dirty="0" smtClean="0"/>
              <a:t> the </a:t>
            </a:r>
            <a:r>
              <a:rPr lang="it-IT" dirty="0" err="1" smtClean="0"/>
              <a:t>Euclidean</a:t>
            </a:r>
            <a:r>
              <a:rPr lang="it-IT" dirty="0" smtClean="0"/>
              <a:t> </a:t>
            </a:r>
            <a:r>
              <a:rPr lang="it-IT" dirty="0" err="1" smtClean="0"/>
              <a:t>norm</a:t>
            </a:r>
            <a:r>
              <a:rPr lang="it-IT" dirty="0" smtClean="0"/>
              <a:t>, and (X,Y), (X’,Y’), (X’’,Y’’) are </a:t>
            </a:r>
            <a:r>
              <a:rPr lang="it-IT" dirty="0" err="1" smtClean="0"/>
              <a:t>i.i.d</a:t>
            </a:r>
            <a:r>
              <a:rPr lang="it-IT" dirty="0" smtClean="0"/>
              <a:t>. </a:t>
            </a:r>
            <a:r>
              <a:rPr lang="it-IT" dirty="0" err="1" smtClean="0"/>
              <a:t>pairs</a:t>
            </a:r>
            <a:r>
              <a:rPr lang="it-IT" dirty="0" smtClean="0"/>
              <a:t> from the joint PDF. The so-</a:t>
            </a:r>
            <a:r>
              <a:rPr lang="it-IT" dirty="0" err="1" smtClean="0"/>
              <a:t>named</a:t>
            </a:r>
            <a:r>
              <a:rPr lang="it-IT" dirty="0" smtClean="0"/>
              <a:t> </a:t>
            </a:r>
            <a:r>
              <a:rPr lang="it-IT" dirty="0" err="1" smtClean="0"/>
              <a:t>distance</a:t>
            </a:r>
            <a:r>
              <a:rPr lang="it-IT" dirty="0" smtClean="0"/>
              <a:t> </a:t>
            </a:r>
            <a:r>
              <a:rPr lang="it-IT" dirty="0" err="1" smtClean="0"/>
              <a:t>correlation</a:t>
            </a:r>
            <a:r>
              <a:rPr lang="it-IT" dirty="0"/>
              <a:t>,</a:t>
            </a:r>
            <a:r>
              <a:rPr lang="it-IT" dirty="0" smtClean="0"/>
              <a:t> </a:t>
            </a:r>
            <a:r>
              <a:rPr lang="it-IT" dirty="0" err="1" smtClean="0"/>
              <a:t>defined</a:t>
            </a:r>
            <a:r>
              <a:rPr lang="it-IT" dirty="0" smtClean="0"/>
              <a:t> </a:t>
            </a:r>
            <a:r>
              <a:rPr lang="it-IT" dirty="0" err="1" smtClean="0"/>
              <a:t>as</a:t>
            </a:r>
            <a:endParaRPr lang="it-IT" dirty="0" smtClean="0"/>
          </a:p>
          <a:p>
            <a:pPr marL="0" indent="0">
              <a:buNone/>
            </a:pPr>
            <a:endParaRPr lang="it-IT" dirty="0" smtClean="0"/>
          </a:p>
          <a:p>
            <a:pPr marL="0" indent="0">
              <a:buNone/>
            </a:pPr>
            <a:endParaRPr lang="it-IT" dirty="0"/>
          </a:p>
          <a:p>
            <a:pPr marL="0" indent="0">
              <a:buNone/>
            </a:pPr>
            <a:r>
              <a:rPr lang="it-IT" dirty="0" err="1"/>
              <a:t>i</a:t>
            </a:r>
            <a:r>
              <a:rPr lang="it-IT" dirty="0" err="1" smtClean="0"/>
              <a:t>s</a:t>
            </a:r>
            <a:r>
              <a:rPr lang="it-IT" dirty="0" smtClean="0"/>
              <a:t> </a:t>
            </a:r>
            <a:r>
              <a:rPr lang="it-IT" dirty="0" err="1" smtClean="0"/>
              <a:t>then</a:t>
            </a:r>
            <a:r>
              <a:rPr lang="it-IT" dirty="0" smtClean="0"/>
              <a:t> a [0,1] </a:t>
            </a:r>
            <a:r>
              <a:rPr lang="it-IT" dirty="0" err="1" smtClean="0"/>
              <a:t>measure</a:t>
            </a:r>
            <a:r>
              <a:rPr lang="it-IT" dirty="0" smtClean="0"/>
              <a:t>, </a:t>
            </a:r>
            <a:r>
              <a:rPr lang="it-IT" dirty="0" err="1" smtClean="0"/>
              <a:t>null</a:t>
            </a:r>
            <a:r>
              <a:rPr lang="it-IT" dirty="0" smtClean="0"/>
              <a:t> </a:t>
            </a:r>
            <a:r>
              <a:rPr lang="it-IT" dirty="0" err="1" smtClean="0"/>
              <a:t>only</a:t>
            </a:r>
            <a:r>
              <a:rPr lang="it-IT" dirty="0" smtClean="0"/>
              <a:t> </a:t>
            </a:r>
            <a:r>
              <a:rPr lang="it-IT" dirty="0" err="1" smtClean="0"/>
              <a:t>if</a:t>
            </a:r>
            <a:r>
              <a:rPr lang="it-IT" dirty="0" smtClean="0"/>
              <a:t> </a:t>
            </a:r>
            <a:r>
              <a:rPr lang="it-IT" dirty="0" err="1" smtClean="0"/>
              <a:t>x,y</a:t>
            </a:r>
            <a:r>
              <a:rPr lang="it-IT" dirty="0" smtClean="0"/>
              <a:t> are </a:t>
            </a:r>
            <a:r>
              <a:rPr lang="it-IT" dirty="0" err="1" smtClean="0"/>
              <a:t>fully</a:t>
            </a:r>
            <a:r>
              <a:rPr lang="it-IT" dirty="0" smtClean="0"/>
              <a:t> </a:t>
            </a:r>
            <a:r>
              <a:rPr lang="it-IT" dirty="0" err="1" smtClean="0"/>
              <a:t>independent</a:t>
            </a:r>
            <a:r>
              <a:rPr lang="it-IT" dirty="0" smtClean="0"/>
              <a:t>. </a:t>
            </a:r>
            <a:r>
              <a:rPr lang="it-IT" dirty="0" err="1" smtClean="0"/>
              <a:t>Crucially</a:t>
            </a:r>
            <a:r>
              <a:rPr lang="it-IT" dirty="0" smtClean="0"/>
              <a:t>, </a:t>
            </a:r>
            <a:r>
              <a:rPr lang="it-IT" dirty="0" err="1" smtClean="0"/>
              <a:t>it</a:t>
            </a:r>
            <a:r>
              <a:rPr lang="it-IT" dirty="0" smtClean="0"/>
              <a:t> </a:t>
            </a:r>
            <a:r>
              <a:rPr lang="it-IT" dirty="0" err="1" smtClean="0"/>
              <a:t>is</a:t>
            </a:r>
            <a:r>
              <a:rPr lang="it-IT" dirty="0" smtClean="0"/>
              <a:t> </a:t>
            </a:r>
            <a:r>
              <a:rPr lang="it-IT" dirty="0" err="1" smtClean="0"/>
              <a:t>differentiable</a:t>
            </a:r>
            <a:r>
              <a:rPr lang="it-IT" dirty="0" smtClean="0"/>
              <a:t> and </a:t>
            </a:r>
            <a:r>
              <a:rPr lang="it-IT" dirty="0" err="1" smtClean="0"/>
              <a:t>computable</a:t>
            </a:r>
            <a:r>
              <a:rPr lang="it-IT" dirty="0" smtClean="0"/>
              <a:t> with data </a:t>
            </a:r>
            <a:r>
              <a:rPr lang="it-IT" dirty="0" err="1" smtClean="0"/>
              <a:t>samples</a:t>
            </a:r>
            <a:r>
              <a:rPr lang="it-IT" dirty="0" smtClean="0"/>
              <a:t>, so </a:t>
            </a:r>
            <a:r>
              <a:rPr lang="it-IT" dirty="0" err="1" smtClean="0"/>
              <a:t>it</a:t>
            </a:r>
            <a:r>
              <a:rPr lang="it-IT" dirty="0" smtClean="0"/>
              <a:t> can be </a:t>
            </a:r>
            <a:r>
              <a:rPr lang="it-IT" dirty="0" err="1" smtClean="0"/>
              <a:t>included</a:t>
            </a:r>
            <a:r>
              <a:rPr lang="it-IT" dirty="0" smtClean="0"/>
              <a:t> in the </a:t>
            </a:r>
            <a:r>
              <a:rPr lang="it-IT" dirty="0" err="1" smtClean="0"/>
              <a:t>loss</a:t>
            </a:r>
            <a:r>
              <a:rPr lang="it-IT" dirty="0" smtClean="0"/>
              <a:t> </a:t>
            </a:r>
            <a:r>
              <a:rPr lang="it-IT" dirty="0" err="1" smtClean="0"/>
              <a:t>function</a:t>
            </a:r>
            <a:r>
              <a:rPr lang="it-IT" dirty="0" smtClean="0"/>
              <a:t> (for </a:t>
            </a:r>
            <a:r>
              <a:rPr lang="it-IT" dirty="0" err="1" smtClean="0"/>
              <a:t>label</a:t>
            </a:r>
            <a:r>
              <a:rPr lang="it-IT" dirty="0" smtClean="0"/>
              <a:t> y and mass m) with a penalty </a:t>
            </a:r>
            <a:r>
              <a:rPr lang="it-IT" dirty="0" err="1" smtClean="0"/>
              <a:t>regularization</a:t>
            </a:r>
            <a:r>
              <a:rPr lang="it-IT" dirty="0" smtClean="0"/>
              <a:t> </a:t>
            </a:r>
            <a:r>
              <a:rPr lang="it-IT" dirty="0" err="1" smtClean="0"/>
              <a:t>factor</a:t>
            </a:r>
            <a:r>
              <a:rPr lang="it-IT" dirty="0" smtClean="0"/>
              <a:t> </a:t>
            </a:r>
            <a:r>
              <a:rPr lang="el-GR" dirty="0" smtClean="0"/>
              <a:t>λ</a:t>
            </a:r>
            <a:r>
              <a:rPr lang="en-US" dirty="0"/>
              <a:t> </a:t>
            </a:r>
            <a:r>
              <a:rPr lang="en-US" dirty="0" smtClean="0"/>
              <a:t> </a:t>
            </a:r>
          </a:p>
          <a:p>
            <a:pPr marL="0" indent="0">
              <a:buNone/>
            </a:pPr>
            <a:r>
              <a:rPr lang="it-IT" dirty="0"/>
              <a:t>	</a:t>
            </a:r>
            <a:r>
              <a:rPr lang="it-IT" dirty="0" smtClean="0">
                <a:solidFill>
                  <a:srgbClr val="0070C0"/>
                </a:solidFill>
              </a:rPr>
              <a:t>L = </a:t>
            </a:r>
            <a:r>
              <a:rPr lang="it-IT" dirty="0" err="1" smtClean="0">
                <a:solidFill>
                  <a:srgbClr val="0070C0"/>
                </a:solidFill>
              </a:rPr>
              <a:t>L</a:t>
            </a:r>
            <a:r>
              <a:rPr lang="it-IT" baseline="-25000" dirty="0" err="1" smtClean="0">
                <a:solidFill>
                  <a:srgbClr val="0070C0"/>
                </a:solidFill>
              </a:rPr>
              <a:t>class</a:t>
            </a:r>
            <a:r>
              <a:rPr lang="it-IT" dirty="0" smtClean="0">
                <a:solidFill>
                  <a:srgbClr val="0070C0"/>
                </a:solidFill>
              </a:rPr>
              <a:t>(</a:t>
            </a:r>
            <a:r>
              <a:rPr lang="it-IT" dirty="0" err="1" smtClean="0">
                <a:solidFill>
                  <a:srgbClr val="0070C0"/>
                </a:solidFill>
              </a:rPr>
              <a:t>y,y</a:t>
            </a:r>
            <a:r>
              <a:rPr lang="it-IT" baseline="-25000" dirty="0" err="1" smtClean="0">
                <a:solidFill>
                  <a:srgbClr val="0070C0"/>
                </a:solidFill>
              </a:rPr>
              <a:t>true</a:t>
            </a:r>
            <a:r>
              <a:rPr lang="it-IT" dirty="0" smtClean="0">
                <a:solidFill>
                  <a:srgbClr val="0070C0"/>
                </a:solidFill>
              </a:rPr>
              <a:t>) + </a:t>
            </a:r>
            <a:r>
              <a:rPr lang="el-GR" dirty="0">
                <a:solidFill>
                  <a:srgbClr val="0070C0"/>
                </a:solidFill>
              </a:rPr>
              <a:t>λ </a:t>
            </a:r>
            <a:r>
              <a:rPr lang="it-IT" dirty="0" smtClean="0">
                <a:solidFill>
                  <a:srgbClr val="0070C0"/>
                </a:solidFill>
              </a:rPr>
              <a:t>dCorr</a:t>
            </a:r>
            <a:r>
              <a:rPr lang="it-IT" baseline="30000" dirty="0" smtClean="0">
                <a:solidFill>
                  <a:srgbClr val="0070C0"/>
                </a:solidFill>
              </a:rPr>
              <a:t>2</a:t>
            </a:r>
            <a:r>
              <a:rPr lang="it-IT" dirty="0" smtClean="0">
                <a:solidFill>
                  <a:srgbClr val="0070C0"/>
                </a:solidFill>
              </a:rPr>
              <a:t>(</a:t>
            </a:r>
            <a:r>
              <a:rPr lang="it-IT" dirty="0" err="1" smtClean="0">
                <a:solidFill>
                  <a:srgbClr val="0070C0"/>
                </a:solidFill>
              </a:rPr>
              <a:t>m,y</a:t>
            </a:r>
            <a:r>
              <a:rPr lang="it-IT" dirty="0" smtClean="0">
                <a:solidFill>
                  <a:srgbClr val="0070C0"/>
                </a:solidFill>
              </a:rPr>
              <a:t>)</a:t>
            </a:r>
          </a:p>
          <a:p>
            <a:pPr marL="0" indent="0">
              <a:buNone/>
            </a:pPr>
            <a:endParaRPr lang="it-IT" dirty="0" smtClean="0"/>
          </a:p>
          <a:p>
            <a:pPr marL="0" indent="0">
              <a:buNone/>
            </a:pPr>
            <a:endParaRPr lang="it-IT" dirty="0" smtClean="0"/>
          </a:p>
          <a:p>
            <a:pPr marL="0" indent="0">
              <a:buNone/>
            </a:pPr>
            <a:endParaRPr lang="en-US" dirty="0"/>
          </a:p>
        </p:txBody>
      </p:sp>
      <p:sp>
        <p:nvSpPr>
          <p:cNvPr id="6" name="Slide Number Placeholder 5"/>
          <p:cNvSpPr>
            <a:spLocks noGrp="1"/>
          </p:cNvSpPr>
          <p:nvPr>
            <p:ph type="sldNum" sz="quarter" idx="12"/>
          </p:nvPr>
        </p:nvSpPr>
        <p:spPr/>
        <p:txBody>
          <a:bodyPr/>
          <a:lstStyle/>
          <a:p>
            <a:fld id="{9792DB7C-41C6-413A-81DD-F073C27E12A1}" type="slidenum">
              <a:rPr lang="en-US" smtClean="0"/>
              <a:t>65</a:t>
            </a:fld>
            <a:endParaRPr lang="en-US"/>
          </a:p>
        </p:txBody>
      </p:sp>
      <p:pic>
        <p:nvPicPr>
          <p:cNvPr id="7" name="Picture 6"/>
          <p:cNvPicPr>
            <a:picLocks noChangeAspect="1"/>
          </p:cNvPicPr>
          <p:nvPr/>
        </p:nvPicPr>
        <p:blipFill>
          <a:blip r:embed="rId2"/>
          <a:stretch>
            <a:fillRect/>
          </a:stretch>
        </p:blipFill>
        <p:spPr>
          <a:xfrm>
            <a:off x="1521102" y="3123610"/>
            <a:ext cx="9857050" cy="499757"/>
          </a:xfrm>
          <a:prstGeom prst="rect">
            <a:avLst/>
          </a:prstGeom>
        </p:spPr>
      </p:pic>
      <p:pic>
        <p:nvPicPr>
          <p:cNvPr id="8" name="Picture 7"/>
          <p:cNvPicPr>
            <a:picLocks noChangeAspect="1"/>
          </p:cNvPicPr>
          <p:nvPr/>
        </p:nvPicPr>
        <p:blipFill>
          <a:blip r:embed="rId3"/>
          <a:stretch>
            <a:fillRect/>
          </a:stretch>
        </p:blipFill>
        <p:spPr>
          <a:xfrm>
            <a:off x="1521102" y="4426637"/>
            <a:ext cx="5075006" cy="857452"/>
          </a:xfrm>
          <a:prstGeom prst="rect">
            <a:avLst/>
          </a:prstGeom>
        </p:spPr>
      </p:pic>
    </p:spTree>
    <p:extLst>
      <p:ext uri="{BB962C8B-B14F-4D97-AF65-F5344CB8AC3E}">
        <p14:creationId xmlns:p14="http://schemas.microsoft.com/office/powerpoint/2010/main" val="1578515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err="1" smtClean="0"/>
              <a:t>DisCo</a:t>
            </a:r>
            <a:r>
              <a:rPr lang="it-IT" b="1" smtClean="0"/>
              <a:t> </a:t>
            </a:r>
            <a:r>
              <a:rPr lang="it-IT" b="1" smtClean="0"/>
              <a:t>in action</a:t>
            </a:r>
            <a:endParaRPr lang="en-US" b="1" dirty="0"/>
          </a:p>
        </p:txBody>
      </p:sp>
      <p:sp>
        <p:nvSpPr>
          <p:cNvPr id="3" name="Content Placeholder 2"/>
          <p:cNvSpPr>
            <a:spLocks noGrp="1"/>
          </p:cNvSpPr>
          <p:nvPr>
            <p:ph idx="1"/>
          </p:nvPr>
        </p:nvSpPr>
        <p:spPr>
          <a:xfrm>
            <a:off x="500715" y="1538492"/>
            <a:ext cx="10515600" cy="1538083"/>
          </a:xfrm>
        </p:spPr>
        <p:txBody>
          <a:bodyPr>
            <a:normAutofit fontScale="92500"/>
          </a:bodyPr>
          <a:lstStyle/>
          <a:p>
            <a:pPr marL="0" indent="0">
              <a:buNone/>
            </a:pPr>
            <a:r>
              <a:rPr lang="it-IT" dirty="0" err="1" smtClean="0"/>
              <a:t>Kasieczka</a:t>
            </a:r>
            <a:r>
              <a:rPr lang="it-IT" dirty="0" smtClean="0"/>
              <a:t> and </a:t>
            </a:r>
            <a:r>
              <a:rPr lang="it-IT" dirty="0" err="1" smtClean="0"/>
              <a:t>Shih</a:t>
            </a:r>
            <a:r>
              <a:rPr lang="it-IT" dirty="0" smtClean="0"/>
              <a:t> test </a:t>
            </a:r>
            <a:r>
              <a:rPr lang="it-IT" dirty="0" err="1" smtClean="0"/>
              <a:t>DisCo</a:t>
            </a:r>
            <a:r>
              <a:rPr lang="it-IT" dirty="0" smtClean="0"/>
              <a:t> on W-</a:t>
            </a:r>
            <a:r>
              <a:rPr lang="it-IT" dirty="0" err="1" smtClean="0"/>
              <a:t>boson</a:t>
            </a:r>
            <a:r>
              <a:rPr lang="it-IT" dirty="0" smtClean="0"/>
              <a:t> </a:t>
            </a:r>
            <a:r>
              <a:rPr lang="it-IT" dirty="0" err="1" smtClean="0"/>
              <a:t>tagging</a:t>
            </a:r>
            <a:r>
              <a:rPr lang="it-IT" dirty="0" smtClean="0"/>
              <a:t> in </a:t>
            </a:r>
            <a:r>
              <a:rPr lang="it-IT" dirty="0" err="1" smtClean="0"/>
              <a:t>simulated</a:t>
            </a:r>
            <a:r>
              <a:rPr lang="it-IT" dirty="0" smtClean="0"/>
              <a:t> ATLAS data, </a:t>
            </a:r>
            <a:r>
              <a:rPr lang="it-IT" dirty="0" err="1" smtClean="0"/>
              <a:t>reweighted</a:t>
            </a:r>
            <a:r>
              <a:rPr lang="it-IT" dirty="0" smtClean="0"/>
              <a:t> to </a:t>
            </a:r>
            <a:r>
              <a:rPr lang="it-IT" dirty="0" err="1" smtClean="0"/>
              <a:t>have</a:t>
            </a:r>
            <a:r>
              <a:rPr lang="it-IT" dirty="0" smtClean="0"/>
              <a:t> a </a:t>
            </a:r>
            <a:r>
              <a:rPr lang="it-IT" dirty="0" err="1" smtClean="0"/>
              <a:t>flat</a:t>
            </a:r>
            <a:r>
              <a:rPr lang="it-IT" dirty="0" smtClean="0"/>
              <a:t> </a:t>
            </a:r>
            <a:r>
              <a:rPr lang="it-IT" dirty="0" err="1" smtClean="0"/>
              <a:t>p</a:t>
            </a:r>
            <a:r>
              <a:rPr lang="it-IT" baseline="-25000" dirty="0" err="1" smtClean="0"/>
              <a:t>T</a:t>
            </a:r>
            <a:r>
              <a:rPr lang="it-IT" dirty="0" smtClean="0"/>
              <a:t> </a:t>
            </a:r>
            <a:r>
              <a:rPr lang="it-IT" dirty="0" err="1" smtClean="0"/>
              <a:t>distribution</a:t>
            </a:r>
            <a:r>
              <a:rPr lang="it-IT" dirty="0" smtClean="0"/>
              <a:t>. </a:t>
            </a:r>
            <a:r>
              <a:rPr lang="it-IT" dirty="0" err="1" smtClean="0"/>
              <a:t>They</a:t>
            </a:r>
            <a:r>
              <a:rPr lang="it-IT" dirty="0" smtClean="0"/>
              <a:t> show </a:t>
            </a:r>
            <a:r>
              <a:rPr lang="it-IT" dirty="0" err="1" smtClean="0"/>
              <a:t>that</a:t>
            </a:r>
            <a:r>
              <a:rPr lang="it-IT" dirty="0" smtClean="0"/>
              <a:t> a NN </a:t>
            </a:r>
            <a:r>
              <a:rPr lang="it-IT" dirty="0" err="1" smtClean="0"/>
              <a:t>discrimination</a:t>
            </a:r>
            <a:r>
              <a:rPr lang="it-IT" dirty="0" smtClean="0"/>
              <a:t> of W-</a:t>
            </a:r>
            <a:r>
              <a:rPr lang="it-IT" dirty="0" err="1" smtClean="0"/>
              <a:t>like</a:t>
            </a:r>
            <a:r>
              <a:rPr lang="it-IT" dirty="0" smtClean="0"/>
              <a:t> jet images </a:t>
            </a:r>
            <a:r>
              <a:rPr lang="it-IT" dirty="0" err="1" smtClean="0"/>
              <a:t>produces</a:t>
            </a:r>
            <a:r>
              <a:rPr lang="it-IT" dirty="0" smtClean="0"/>
              <a:t> a </a:t>
            </a:r>
            <a:r>
              <a:rPr lang="it-IT" dirty="0" err="1" smtClean="0"/>
              <a:t>biased</a:t>
            </a:r>
            <a:r>
              <a:rPr lang="it-IT" dirty="0" smtClean="0"/>
              <a:t> mass </a:t>
            </a:r>
            <a:r>
              <a:rPr lang="it-IT" dirty="0" err="1" smtClean="0"/>
              <a:t>distribution</a:t>
            </a:r>
            <a:r>
              <a:rPr lang="it-IT" dirty="0" smtClean="0"/>
              <a:t> for QCD backgrounds, </a:t>
            </a:r>
            <a:r>
              <a:rPr lang="it-IT" dirty="0" err="1" smtClean="0"/>
              <a:t>while</a:t>
            </a:r>
            <a:r>
              <a:rPr lang="it-IT" dirty="0" smtClean="0"/>
              <a:t> </a:t>
            </a:r>
            <a:r>
              <a:rPr lang="it-IT" dirty="0" err="1" smtClean="0"/>
              <a:t>DisCo</a:t>
            </a:r>
            <a:r>
              <a:rPr lang="it-IT" dirty="0" smtClean="0"/>
              <a:t> </a:t>
            </a:r>
            <a:r>
              <a:rPr lang="it-IT" dirty="0" err="1" smtClean="0"/>
              <a:t>preserves</a:t>
            </a:r>
            <a:r>
              <a:rPr lang="it-IT" dirty="0" smtClean="0"/>
              <a:t> the QCD mass </a:t>
            </a:r>
            <a:r>
              <a:rPr lang="it-IT" dirty="0" err="1" smtClean="0"/>
              <a:t>shape</a:t>
            </a:r>
            <a:r>
              <a:rPr lang="it-IT" dirty="0" smtClean="0"/>
              <a:t> (bottom </a:t>
            </a:r>
            <a:r>
              <a:rPr lang="it-IT" dirty="0" err="1" smtClean="0"/>
              <a:t>left</a:t>
            </a:r>
            <a:r>
              <a:rPr lang="it-IT" dirty="0" smtClean="0"/>
              <a:t>).</a:t>
            </a:r>
          </a:p>
          <a:p>
            <a:pPr marL="0" indent="0">
              <a:buNone/>
            </a:pPr>
            <a:endParaRPr lang="en-US"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66</a:t>
            </a:fld>
            <a:endParaRPr lang="en-US"/>
          </a:p>
        </p:txBody>
      </p:sp>
      <p:pic>
        <p:nvPicPr>
          <p:cNvPr id="7" name="Picture 6"/>
          <p:cNvPicPr>
            <a:picLocks noChangeAspect="1"/>
          </p:cNvPicPr>
          <p:nvPr/>
        </p:nvPicPr>
        <p:blipFill>
          <a:blip r:embed="rId2"/>
          <a:stretch>
            <a:fillRect/>
          </a:stretch>
        </p:blipFill>
        <p:spPr>
          <a:xfrm>
            <a:off x="6607751" y="3313010"/>
            <a:ext cx="5584249" cy="3544990"/>
          </a:xfrm>
          <a:prstGeom prst="rect">
            <a:avLst/>
          </a:prstGeom>
        </p:spPr>
      </p:pic>
      <p:pic>
        <p:nvPicPr>
          <p:cNvPr id="10" name="Picture 9"/>
          <p:cNvPicPr>
            <a:picLocks noChangeAspect="1"/>
          </p:cNvPicPr>
          <p:nvPr/>
        </p:nvPicPr>
        <p:blipFill>
          <a:blip r:embed="rId3"/>
          <a:stretch>
            <a:fillRect/>
          </a:stretch>
        </p:blipFill>
        <p:spPr>
          <a:xfrm>
            <a:off x="101036" y="3994788"/>
            <a:ext cx="4659500" cy="2863212"/>
          </a:xfrm>
          <a:prstGeom prst="rect">
            <a:avLst/>
          </a:prstGeom>
        </p:spPr>
      </p:pic>
      <p:sp>
        <p:nvSpPr>
          <p:cNvPr id="11" name="TextBox 10"/>
          <p:cNvSpPr txBox="1"/>
          <p:nvPr/>
        </p:nvSpPr>
        <p:spPr>
          <a:xfrm>
            <a:off x="2375321" y="4146984"/>
            <a:ext cx="2357825" cy="646331"/>
          </a:xfrm>
          <a:prstGeom prst="rect">
            <a:avLst/>
          </a:prstGeom>
          <a:noFill/>
        </p:spPr>
        <p:txBody>
          <a:bodyPr wrap="none" rtlCol="0">
            <a:spAutoFit/>
          </a:bodyPr>
          <a:lstStyle/>
          <a:p>
            <a:r>
              <a:rPr lang="it-IT" dirty="0" err="1" smtClean="0"/>
              <a:t>Signal</a:t>
            </a:r>
            <a:r>
              <a:rPr lang="it-IT" dirty="0" smtClean="0"/>
              <a:t> and background </a:t>
            </a:r>
          </a:p>
          <a:p>
            <a:r>
              <a:rPr lang="it-IT" dirty="0" err="1"/>
              <a:t>b</a:t>
            </a:r>
            <a:r>
              <a:rPr lang="it-IT" dirty="0" err="1" smtClean="0"/>
              <a:t>efore</a:t>
            </a:r>
            <a:r>
              <a:rPr lang="it-IT" dirty="0" smtClean="0"/>
              <a:t> </a:t>
            </a:r>
            <a:r>
              <a:rPr lang="it-IT" dirty="0" err="1" smtClean="0"/>
              <a:t>selections</a:t>
            </a:r>
            <a:endParaRPr lang="en-US" dirty="0"/>
          </a:p>
        </p:txBody>
      </p:sp>
    </p:spTree>
    <p:extLst>
      <p:ext uri="{BB962C8B-B14F-4D97-AF65-F5344CB8AC3E}">
        <p14:creationId xmlns:p14="http://schemas.microsoft.com/office/powerpoint/2010/main" val="27485574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dirty="0" err="1" smtClean="0"/>
              <a:t>Comparisons</a:t>
            </a:r>
            <a:endParaRPr lang="en-US" b="1" dirty="0"/>
          </a:p>
        </p:txBody>
      </p:sp>
      <p:sp>
        <p:nvSpPr>
          <p:cNvPr id="3" name="Content Placeholder 2"/>
          <p:cNvSpPr>
            <a:spLocks noGrp="1"/>
          </p:cNvSpPr>
          <p:nvPr>
            <p:ph idx="1"/>
          </p:nvPr>
        </p:nvSpPr>
        <p:spPr>
          <a:xfrm>
            <a:off x="656733" y="1872762"/>
            <a:ext cx="4368539" cy="4769844"/>
          </a:xfrm>
        </p:spPr>
        <p:txBody>
          <a:bodyPr>
            <a:normAutofit/>
          </a:bodyPr>
          <a:lstStyle/>
          <a:p>
            <a:pPr marL="0" indent="0">
              <a:buNone/>
            </a:pPr>
            <a:r>
              <a:rPr lang="it-IT" sz="2400" dirty="0" smtClean="0"/>
              <a:t>A </a:t>
            </a:r>
            <a:r>
              <a:rPr lang="it-IT" sz="2400" dirty="0" err="1" smtClean="0"/>
              <a:t>comparison</a:t>
            </a:r>
            <a:r>
              <a:rPr lang="it-IT" sz="2400" dirty="0" smtClean="0"/>
              <a:t> of the background </a:t>
            </a:r>
            <a:r>
              <a:rPr lang="it-IT" sz="2400" dirty="0" err="1" smtClean="0"/>
              <a:t>rejection</a:t>
            </a:r>
            <a:r>
              <a:rPr lang="it-IT" sz="2400" dirty="0" smtClean="0"/>
              <a:t> (x </a:t>
            </a:r>
            <a:r>
              <a:rPr lang="it-IT" sz="2400" dirty="0" err="1" smtClean="0"/>
              <a:t>axis</a:t>
            </a:r>
            <a:r>
              <a:rPr lang="it-IT" sz="2400" dirty="0" smtClean="0"/>
              <a:t>) of </a:t>
            </a:r>
            <a:r>
              <a:rPr lang="it-IT" sz="2400" dirty="0" err="1" smtClean="0"/>
              <a:t>different</a:t>
            </a:r>
            <a:r>
              <a:rPr lang="it-IT" sz="2400" dirty="0" smtClean="0"/>
              <a:t> W </a:t>
            </a:r>
            <a:r>
              <a:rPr lang="it-IT" sz="2400" dirty="0" err="1" smtClean="0"/>
              <a:t>taggers</a:t>
            </a:r>
            <a:r>
              <a:rPr lang="it-IT" sz="2400" dirty="0" smtClean="0"/>
              <a:t>, </a:t>
            </a:r>
            <a:r>
              <a:rPr lang="it-IT" sz="2400" dirty="0" err="1" smtClean="0"/>
              <a:t>retrofitted</a:t>
            </a:r>
            <a:r>
              <a:rPr lang="it-IT" sz="2400" dirty="0" smtClean="0"/>
              <a:t> with </a:t>
            </a:r>
            <a:r>
              <a:rPr lang="it-IT" sz="2400" dirty="0" err="1" smtClean="0"/>
              <a:t>decorrelation</a:t>
            </a:r>
            <a:r>
              <a:rPr lang="it-IT" sz="2400" dirty="0" smtClean="0"/>
              <a:t> </a:t>
            </a:r>
            <a:r>
              <a:rPr lang="it-IT" sz="2400" dirty="0" err="1" smtClean="0"/>
              <a:t>methods</a:t>
            </a:r>
            <a:r>
              <a:rPr lang="it-IT" sz="2400" dirty="0" smtClean="0"/>
              <a:t> (</a:t>
            </a:r>
            <a:r>
              <a:rPr lang="it-IT" sz="2400" dirty="0" err="1" smtClean="0"/>
              <a:t>planing</a:t>
            </a:r>
            <a:r>
              <a:rPr lang="it-IT" sz="2400" dirty="0" smtClean="0"/>
              <a:t>, </a:t>
            </a:r>
            <a:r>
              <a:rPr lang="it-IT" sz="2400" dirty="0" err="1" smtClean="0"/>
              <a:t>adversarial</a:t>
            </a:r>
            <a:r>
              <a:rPr lang="it-IT" sz="2400" dirty="0" smtClean="0"/>
              <a:t> NN, and </a:t>
            </a:r>
            <a:r>
              <a:rPr lang="it-IT" sz="2400" dirty="0" err="1" smtClean="0"/>
              <a:t>DisCo</a:t>
            </a:r>
            <a:r>
              <a:rPr lang="it-IT" sz="2400" dirty="0" smtClean="0"/>
              <a:t> </a:t>
            </a:r>
            <a:r>
              <a:rPr lang="it-IT" sz="2400" dirty="0" err="1" smtClean="0"/>
              <a:t>regularization</a:t>
            </a:r>
            <a:r>
              <a:rPr lang="it-IT" sz="2400" dirty="0" smtClean="0"/>
              <a:t>) shows </a:t>
            </a:r>
            <a:r>
              <a:rPr lang="it-IT" sz="2400" dirty="0" err="1" smtClean="0"/>
              <a:t>that</a:t>
            </a:r>
            <a:r>
              <a:rPr lang="it-IT" sz="2400" dirty="0" smtClean="0"/>
              <a:t> </a:t>
            </a:r>
            <a:r>
              <a:rPr lang="it-IT" sz="2400" dirty="0" err="1" smtClean="0"/>
              <a:t>DisCo</a:t>
            </a:r>
            <a:r>
              <a:rPr lang="it-IT" sz="2400" dirty="0" smtClean="0"/>
              <a:t> </a:t>
            </a:r>
            <a:r>
              <a:rPr lang="it-IT" sz="2400" dirty="0" err="1" smtClean="0"/>
              <a:t>performs</a:t>
            </a:r>
            <a:r>
              <a:rPr lang="it-IT" sz="2400" dirty="0" smtClean="0"/>
              <a:t> </a:t>
            </a:r>
            <a:r>
              <a:rPr lang="it-IT" sz="2400" dirty="0" err="1" smtClean="0"/>
              <a:t>well</a:t>
            </a:r>
            <a:r>
              <a:rPr lang="it-IT" sz="2400"/>
              <a:t>.</a:t>
            </a:r>
            <a:r>
              <a:rPr lang="it-IT" sz="2400" smtClean="0"/>
              <a:t> </a:t>
            </a:r>
            <a:endParaRPr lang="it-IT" sz="2400" smtClean="0"/>
          </a:p>
          <a:p>
            <a:pPr marL="0" indent="0">
              <a:buNone/>
            </a:pPr>
            <a:r>
              <a:rPr lang="it-IT" sz="2400" smtClean="0"/>
              <a:t>Surprisingly</a:t>
            </a:r>
            <a:r>
              <a:rPr lang="it-IT" sz="2400" dirty="0" smtClean="0"/>
              <a:t>, </a:t>
            </a:r>
            <a:r>
              <a:rPr lang="it-IT" sz="2400" dirty="0" err="1" smtClean="0"/>
              <a:t>also</a:t>
            </a:r>
            <a:r>
              <a:rPr lang="it-IT" sz="2400" dirty="0" smtClean="0"/>
              <a:t> </a:t>
            </a:r>
            <a:r>
              <a:rPr lang="it-IT" sz="2400" dirty="0" err="1" smtClean="0"/>
              <a:t>planing</a:t>
            </a:r>
            <a:r>
              <a:rPr lang="it-IT" sz="2400" dirty="0" smtClean="0"/>
              <a:t> </a:t>
            </a:r>
            <a:r>
              <a:rPr lang="it-IT" sz="2400" dirty="0" err="1" smtClean="0"/>
              <a:t>seems</a:t>
            </a:r>
            <a:r>
              <a:rPr lang="it-IT" sz="2400" dirty="0" smtClean="0"/>
              <a:t> to do </a:t>
            </a:r>
            <a:r>
              <a:rPr lang="it-IT" sz="2400" smtClean="0"/>
              <a:t>a </a:t>
            </a:r>
            <a:r>
              <a:rPr lang="it-IT" sz="2400" smtClean="0"/>
              <a:t>great</a:t>
            </a:r>
            <a:r>
              <a:rPr lang="it-IT" sz="2400" smtClean="0"/>
              <a:t> </a:t>
            </a:r>
            <a:r>
              <a:rPr lang="it-IT" sz="2400" dirty="0" smtClean="0"/>
              <a:t>job in </a:t>
            </a:r>
            <a:r>
              <a:rPr lang="it-IT" sz="2400" dirty="0" err="1" smtClean="0"/>
              <a:t>this</a:t>
            </a:r>
            <a:r>
              <a:rPr lang="it-IT" sz="2400" dirty="0" smtClean="0"/>
              <a:t> </a:t>
            </a:r>
            <a:r>
              <a:rPr lang="it-IT" sz="2400" dirty="0" err="1" smtClean="0"/>
              <a:t>particular</a:t>
            </a:r>
            <a:r>
              <a:rPr lang="it-IT" sz="2400" dirty="0" smtClean="0"/>
              <a:t> task</a:t>
            </a:r>
            <a:r>
              <a:rPr lang="it-IT" sz="2400" smtClean="0"/>
              <a:t>. </a:t>
            </a:r>
            <a:endParaRPr lang="it-IT" sz="2400" dirty="0"/>
          </a:p>
          <a:p>
            <a:pPr marL="0" indent="0">
              <a:buNone/>
            </a:pPr>
            <a:r>
              <a:rPr lang="it-IT" sz="2400" smtClean="0"/>
              <a:t>More </a:t>
            </a:r>
            <a:r>
              <a:rPr lang="it-IT" sz="2400" err="1" smtClean="0"/>
              <a:t>studies</a:t>
            </a:r>
            <a:r>
              <a:rPr lang="it-IT" sz="2400" smtClean="0"/>
              <a:t> </a:t>
            </a:r>
            <a:r>
              <a:rPr lang="it-IT" sz="2400" smtClean="0"/>
              <a:t>/ more use cases</a:t>
            </a:r>
            <a:r>
              <a:rPr lang="it-IT" sz="2400" smtClean="0"/>
              <a:t> </a:t>
            </a:r>
            <a:r>
              <a:rPr lang="it-IT" sz="2400" dirty="0" smtClean="0"/>
              <a:t>are </a:t>
            </a:r>
            <a:r>
              <a:rPr lang="it-IT" sz="2400" dirty="0" err="1" smtClean="0"/>
              <a:t>advisable</a:t>
            </a:r>
            <a:r>
              <a:rPr lang="it-IT" sz="2400" dirty="0" smtClean="0"/>
              <a:t>… </a:t>
            </a:r>
            <a:endParaRPr lang="en-US" sz="2400"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67</a:t>
            </a:fld>
            <a:endParaRPr lang="en-US"/>
          </a:p>
        </p:txBody>
      </p:sp>
      <p:pic>
        <p:nvPicPr>
          <p:cNvPr id="8" name="Picture 7"/>
          <p:cNvPicPr>
            <a:picLocks noChangeAspect="1"/>
          </p:cNvPicPr>
          <p:nvPr/>
        </p:nvPicPr>
        <p:blipFill>
          <a:blip r:embed="rId2"/>
          <a:stretch>
            <a:fillRect/>
          </a:stretch>
        </p:blipFill>
        <p:spPr>
          <a:xfrm>
            <a:off x="5816338" y="1"/>
            <a:ext cx="6375662" cy="5869753"/>
          </a:xfrm>
          <a:prstGeom prst="rect">
            <a:avLst/>
          </a:prstGeom>
        </p:spPr>
      </p:pic>
      <p:sp>
        <p:nvSpPr>
          <p:cNvPr id="9" name="TextBox 8"/>
          <p:cNvSpPr txBox="1"/>
          <p:nvPr/>
        </p:nvSpPr>
        <p:spPr>
          <a:xfrm>
            <a:off x="5703217" y="5926939"/>
            <a:ext cx="6469930" cy="923330"/>
          </a:xfrm>
          <a:prstGeom prst="rect">
            <a:avLst/>
          </a:prstGeom>
          <a:solidFill>
            <a:schemeClr val="bg1"/>
          </a:solidFill>
        </p:spPr>
        <p:txBody>
          <a:bodyPr wrap="square" rtlCol="0">
            <a:spAutoFit/>
          </a:bodyPr>
          <a:lstStyle/>
          <a:p>
            <a:r>
              <a:rPr lang="it-IT" b="1" dirty="0" err="1" smtClean="0"/>
              <a:t>Above</a:t>
            </a:r>
            <a:r>
              <a:rPr lang="it-IT" b="1" dirty="0" smtClean="0"/>
              <a:t>: </a:t>
            </a:r>
            <a:r>
              <a:rPr lang="it-IT" i="1" dirty="0" smtClean="0"/>
              <a:t>a </a:t>
            </a:r>
            <a:r>
              <a:rPr lang="it-IT" i="1" dirty="0" err="1" smtClean="0"/>
              <a:t>measure</a:t>
            </a:r>
            <a:r>
              <a:rPr lang="it-IT" i="1" dirty="0" smtClean="0"/>
              <a:t> of </a:t>
            </a:r>
            <a:r>
              <a:rPr lang="it-IT" i="1" dirty="0" err="1" smtClean="0">
                <a:solidFill>
                  <a:srgbClr val="0070C0"/>
                </a:solidFill>
              </a:rPr>
              <a:t>decorrelation</a:t>
            </a:r>
            <a:r>
              <a:rPr lang="it-IT" i="1" dirty="0" smtClean="0"/>
              <a:t> (inverse of Jensen-</a:t>
            </a:r>
            <a:r>
              <a:rPr lang="it-IT" i="1" dirty="0" err="1" smtClean="0"/>
              <a:t>Shannon</a:t>
            </a:r>
            <a:r>
              <a:rPr lang="it-IT" i="1" dirty="0" smtClean="0"/>
              <a:t> </a:t>
            </a:r>
          </a:p>
          <a:p>
            <a:r>
              <a:rPr lang="it-IT" i="1" dirty="0" err="1"/>
              <a:t>d</a:t>
            </a:r>
            <a:r>
              <a:rPr lang="it-IT" i="1" smtClean="0"/>
              <a:t>ivergence </a:t>
            </a:r>
            <a:r>
              <a:rPr lang="it-IT" i="1" dirty="0" err="1" smtClean="0"/>
              <a:t>between</a:t>
            </a:r>
            <a:r>
              <a:rPr lang="it-IT" i="1" dirty="0" smtClean="0"/>
              <a:t> QCD </a:t>
            </a:r>
            <a:r>
              <a:rPr lang="it-IT" i="1" dirty="0" err="1" smtClean="0"/>
              <a:t>bgr</a:t>
            </a:r>
            <a:r>
              <a:rPr lang="it-IT" i="1" dirty="0" smtClean="0"/>
              <a:t> </a:t>
            </a:r>
            <a:r>
              <a:rPr lang="it-IT" i="1" dirty="0" err="1" smtClean="0"/>
              <a:t>before</a:t>
            </a:r>
            <a:r>
              <a:rPr lang="it-IT" i="1" dirty="0" smtClean="0"/>
              <a:t> and </a:t>
            </a:r>
            <a:r>
              <a:rPr lang="it-IT" i="1" dirty="0" err="1" smtClean="0"/>
              <a:t>after</a:t>
            </a:r>
            <a:r>
              <a:rPr lang="it-IT" i="1" dirty="0" smtClean="0"/>
              <a:t> 50%TPR </a:t>
            </a:r>
            <a:r>
              <a:rPr lang="it-IT" i="1" dirty="0" err="1" smtClean="0"/>
              <a:t>selection</a:t>
            </a:r>
            <a:r>
              <a:rPr lang="it-IT" i="1" dirty="0" smtClean="0"/>
              <a:t>) </a:t>
            </a:r>
          </a:p>
          <a:p>
            <a:r>
              <a:rPr lang="it-IT" i="1" dirty="0" err="1" smtClean="0"/>
              <a:t>as</a:t>
            </a:r>
            <a:r>
              <a:rPr lang="it-IT" i="1" dirty="0" smtClean="0"/>
              <a:t> a </a:t>
            </a:r>
            <a:r>
              <a:rPr lang="it-IT" i="1" dirty="0" err="1" smtClean="0"/>
              <a:t>function</a:t>
            </a:r>
            <a:r>
              <a:rPr lang="it-IT" i="1" dirty="0" smtClean="0"/>
              <a:t> of </a:t>
            </a:r>
            <a:r>
              <a:rPr lang="it-IT" i="1" dirty="0" smtClean="0">
                <a:solidFill>
                  <a:srgbClr val="0070C0"/>
                </a:solidFill>
              </a:rPr>
              <a:t>background </a:t>
            </a:r>
            <a:r>
              <a:rPr lang="it-IT" i="1" dirty="0" err="1" smtClean="0">
                <a:solidFill>
                  <a:srgbClr val="0070C0"/>
                </a:solidFill>
              </a:rPr>
              <a:t>rejection</a:t>
            </a:r>
            <a:r>
              <a:rPr lang="it-IT" i="1" dirty="0" smtClean="0">
                <a:solidFill>
                  <a:srgbClr val="0070C0"/>
                </a:solidFill>
              </a:rPr>
              <a:t> </a:t>
            </a:r>
            <a:r>
              <a:rPr lang="it-IT" i="1" dirty="0" err="1" smtClean="0">
                <a:solidFill>
                  <a:srgbClr val="0070C0"/>
                </a:solidFill>
              </a:rPr>
              <a:t>at</a:t>
            </a:r>
            <a:r>
              <a:rPr lang="it-IT" i="1" dirty="0" smtClean="0">
                <a:solidFill>
                  <a:srgbClr val="0070C0"/>
                </a:solidFill>
              </a:rPr>
              <a:t> 50%TPR</a:t>
            </a:r>
            <a:r>
              <a:rPr lang="it-IT" i="1" dirty="0" smtClean="0"/>
              <a:t>.</a:t>
            </a:r>
            <a:endParaRPr lang="en-US" i="1" dirty="0"/>
          </a:p>
        </p:txBody>
      </p:sp>
    </p:spTree>
    <p:extLst>
      <p:ext uri="{BB962C8B-B14F-4D97-AF65-F5344CB8AC3E}">
        <p14:creationId xmlns:p14="http://schemas.microsoft.com/office/powerpoint/2010/main" val="42719324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dirty="0" err="1" smtClean="0"/>
              <a:t>Another</a:t>
            </a:r>
            <a:r>
              <a:rPr lang="it-IT" b="1" dirty="0" smtClean="0"/>
              <a:t> </a:t>
            </a:r>
            <a:r>
              <a:rPr lang="it-IT" b="1" dirty="0" err="1" smtClean="0"/>
              <a:t>penalization</a:t>
            </a:r>
            <a:r>
              <a:rPr lang="it-IT" b="1" dirty="0" smtClean="0"/>
              <a:t> </a:t>
            </a:r>
            <a:r>
              <a:rPr lang="it-IT" b="1" dirty="0" err="1" smtClean="0"/>
              <a:t>scheme</a:t>
            </a:r>
            <a:endParaRPr lang="en-US" b="1" dirty="0"/>
          </a:p>
        </p:txBody>
      </p:sp>
      <p:sp>
        <p:nvSpPr>
          <p:cNvPr id="3" name="Content Placeholder 2"/>
          <p:cNvSpPr>
            <a:spLocks noGrp="1"/>
          </p:cNvSpPr>
          <p:nvPr>
            <p:ph idx="1"/>
          </p:nvPr>
        </p:nvSpPr>
        <p:spPr>
          <a:xfrm>
            <a:off x="704386" y="1662906"/>
            <a:ext cx="10515600" cy="4351338"/>
          </a:xfrm>
        </p:spPr>
        <p:txBody>
          <a:bodyPr/>
          <a:lstStyle/>
          <a:p>
            <a:pPr marL="0" indent="0">
              <a:buNone/>
            </a:pPr>
            <a:r>
              <a:rPr lang="it-IT" dirty="0" err="1" smtClean="0"/>
              <a:t>Wunsch</a:t>
            </a:r>
            <a:r>
              <a:rPr lang="it-IT" dirty="0" smtClean="0"/>
              <a:t> et al.[26] more </a:t>
            </a:r>
            <a:r>
              <a:rPr lang="it-IT" dirty="0" err="1" smtClean="0"/>
              <a:t>directly</a:t>
            </a:r>
            <a:r>
              <a:rPr lang="it-IT" dirty="0" smtClean="0"/>
              <a:t> target </a:t>
            </a:r>
            <a:r>
              <a:rPr lang="it-IT" dirty="0" err="1" smtClean="0"/>
              <a:t>situations</a:t>
            </a:r>
            <a:r>
              <a:rPr lang="it-IT" dirty="0" smtClean="0"/>
              <a:t> </a:t>
            </a:r>
            <a:r>
              <a:rPr lang="it-IT" dirty="0" err="1" smtClean="0"/>
              <a:t>when</a:t>
            </a:r>
            <a:r>
              <a:rPr lang="it-IT" dirty="0" smtClean="0"/>
              <a:t> the </a:t>
            </a:r>
            <a:r>
              <a:rPr lang="it-IT" dirty="0" err="1" smtClean="0"/>
              <a:t>nuisance</a:t>
            </a:r>
            <a:r>
              <a:rPr lang="it-IT" dirty="0" smtClean="0"/>
              <a:t> </a:t>
            </a:r>
            <a:r>
              <a:rPr lang="it-IT" dirty="0" err="1" smtClean="0"/>
              <a:t>parameter</a:t>
            </a:r>
            <a:r>
              <a:rPr lang="it-IT" dirty="0" smtClean="0"/>
              <a:t> </a:t>
            </a:r>
            <a:r>
              <a:rPr lang="it-IT" dirty="0" err="1" smtClean="0"/>
              <a:t>is</a:t>
            </a:r>
            <a:r>
              <a:rPr lang="it-IT" dirty="0" smtClean="0"/>
              <a:t> a </a:t>
            </a:r>
            <a:r>
              <a:rPr lang="it-IT" dirty="0" err="1" smtClean="0"/>
              <a:t>systematics</a:t>
            </a:r>
            <a:r>
              <a:rPr lang="it-IT" dirty="0" smtClean="0"/>
              <a:t> source </a:t>
            </a:r>
            <a:r>
              <a:rPr lang="it-IT" dirty="0" err="1" smtClean="0"/>
              <a:t>liable</a:t>
            </a:r>
            <a:r>
              <a:rPr lang="it-IT" dirty="0" smtClean="0"/>
              <a:t> to </a:t>
            </a:r>
            <a:r>
              <a:rPr lang="it-IT" dirty="0" err="1" smtClean="0"/>
              <a:t>modify</a:t>
            </a:r>
            <a:r>
              <a:rPr lang="it-IT" dirty="0" smtClean="0"/>
              <a:t> the PDF of the </a:t>
            </a:r>
            <a:r>
              <a:rPr lang="it-IT" dirty="0" err="1" smtClean="0"/>
              <a:t>observable</a:t>
            </a:r>
            <a:r>
              <a:rPr lang="it-IT" dirty="0" smtClean="0"/>
              <a:t> </a:t>
            </a:r>
            <a:r>
              <a:rPr lang="it-IT" dirty="0" err="1" smtClean="0"/>
              <a:t>features</a:t>
            </a:r>
            <a:r>
              <a:rPr lang="it-IT" dirty="0" smtClean="0"/>
              <a:t> of data. </a:t>
            </a:r>
            <a:r>
              <a:rPr lang="it-IT" dirty="0" err="1" smtClean="0"/>
              <a:t>They</a:t>
            </a:r>
            <a:r>
              <a:rPr lang="it-IT" dirty="0" smtClean="0"/>
              <a:t> create a </a:t>
            </a:r>
            <a:r>
              <a:rPr lang="it-IT" dirty="0" err="1" smtClean="0"/>
              <a:t>differentiable</a:t>
            </a:r>
            <a:r>
              <a:rPr lang="it-IT" dirty="0" smtClean="0"/>
              <a:t> model of the NN-</a:t>
            </a:r>
            <a:r>
              <a:rPr lang="it-IT" dirty="0" err="1" smtClean="0"/>
              <a:t>transformed</a:t>
            </a:r>
            <a:r>
              <a:rPr lang="it-IT" dirty="0" smtClean="0"/>
              <a:t> </a:t>
            </a:r>
            <a:r>
              <a:rPr lang="it-IT" dirty="0" err="1" smtClean="0"/>
              <a:t>features</a:t>
            </a:r>
            <a:r>
              <a:rPr lang="it-IT" dirty="0" smtClean="0"/>
              <a:t> x by </a:t>
            </a:r>
            <a:r>
              <a:rPr lang="it-IT" dirty="0" err="1"/>
              <a:t>G</a:t>
            </a:r>
            <a:r>
              <a:rPr lang="it-IT" dirty="0" err="1" smtClean="0"/>
              <a:t>aussian</a:t>
            </a:r>
            <a:r>
              <a:rPr lang="it-IT" dirty="0" smtClean="0"/>
              <a:t> </a:t>
            </a:r>
            <a:r>
              <a:rPr lang="it-IT" dirty="0" err="1" smtClean="0"/>
              <a:t>smoothing</a:t>
            </a:r>
            <a:r>
              <a:rPr lang="it-IT" dirty="0" smtClean="0"/>
              <a:t> of </a:t>
            </a:r>
            <a:r>
              <a:rPr lang="it-IT" dirty="0" err="1" smtClean="0"/>
              <a:t>their</a:t>
            </a:r>
            <a:r>
              <a:rPr lang="it-IT" dirty="0" smtClean="0"/>
              <a:t> </a:t>
            </a:r>
            <a:r>
              <a:rPr lang="it-IT" dirty="0" err="1" smtClean="0"/>
              <a:t>histograms</a:t>
            </a:r>
            <a:r>
              <a:rPr lang="it-IT" dirty="0"/>
              <a:t>:</a:t>
            </a:r>
            <a:endParaRPr lang="it-IT" dirty="0" smtClean="0"/>
          </a:p>
          <a:p>
            <a:pPr marL="0" indent="0">
              <a:buNone/>
            </a:pPr>
            <a:endParaRPr lang="it-IT" dirty="0" smtClean="0"/>
          </a:p>
          <a:p>
            <a:pPr marL="0" indent="0">
              <a:buNone/>
            </a:pPr>
            <a:endParaRPr lang="it-IT" dirty="0"/>
          </a:p>
          <a:p>
            <a:pPr marL="0" indent="0">
              <a:buNone/>
            </a:pPr>
            <a:r>
              <a:rPr lang="it-IT" dirty="0" err="1" smtClean="0"/>
              <a:t>Above</a:t>
            </a:r>
            <a:r>
              <a:rPr lang="it-IT" dirty="0" smtClean="0"/>
              <a:t>, k </a:t>
            </a:r>
            <a:r>
              <a:rPr lang="it-IT" dirty="0" err="1" smtClean="0"/>
              <a:t>is</a:t>
            </a:r>
            <a:r>
              <a:rPr lang="it-IT" dirty="0" smtClean="0"/>
              <a:t> the bin </a:t>
            </a:r>
            <a:r>
              <a:rPr lang="it-IT" dirty="0" err="1" smtClean="0"/>
              <a:t>index</a:t>
            </a:r>
            <a:r>
              <a:rPr lang="it-IT" dirty="0" smtClean="0"/>
              <a:t>, and the sum </a:t>
            </a:r>
            <a:r>
              <a:rPr lang="it-IT" dirty="0" err="1" smtClean="0"/>
              <a:t>runs</a:t>
            </a:r>
            <a:r>
              <a:rPr lang="it-IT" dirty="0" smtClean="0"/>
              <a:t> on </a:t>
            </a:r>
            <a:r>
              <a:rPr lang="it-IT" dirty="0" err="1" smtClean="0"/>
              <a:t>events</a:t>
            </a:r>
            <a:r>
              <a:rPr lang="it-IT" dirty="0" smtClean="0"/>
              <a:t> in a batch; f(x) </a:t>
            </a:r>
            <a:r>
              <a:rPr lang="it-IT" dirty="0" err="1" smtClean="0"/>
              <a:t>is</a:t>
            </a:r>
            <a:r>
              <a:rPr lang="it-IT" dirty="0" smtClean="0"/>
              <a:t> the NN output for x. The </a:t>
            </a:r>
            <a:r>
              <a:rPr lang="it-IT" dirty="0" err="1" smtClean="0"/>
              <a:t>loss</a:t>
            </a:r>
            <a:r>
              <a:rPr lang="it-IT" dirty="0" smtClean="0"/>
              <a:t> of a </a:t>
            </a:r>
            <a:r>
              <a:rPr lang="it-IT" dirty="0" err="1" smtClean="0"/>
              <a:t>classifier</a:t>
            </a:r>
            <a:r>
              <a:rPr lang="it-IT" dirty="0" smtClean="0"/>
              <a:t> </a:t>
            </a:r>
            <a:r>
              <a:rPr lang="it-IT" dirty="0" err="1" smtClean="0"/>
              <a:t>may</a:t>
            </a:r>
            <a:r>
              <a:rPr lang="it-IT" dirty="0" smtClean="0"/>
              <a:t> </a:t>
            </a:r>
            <a:r>
              <a:rPr lang="it-IT" dirty="0" err="1" smtClean="0"/>
              <a:t>then</a:t>
            </a:r>
            <a:r>
              <a:rPr lang="it-IT" dirty="0" smtClean="0"/>
              <a:t> be </a:t>
            </a:r>
            <a:r>
              <a:rPr lang="it-IT" dirty="0" err="1" smtClean="0"/>
              <a:t>complemented</a:t>
            </a:r>
            <a:r>
              <a:rPr lang="it-IT" dirty="0"/>
              <a:t> </a:t>
            </a:r>
            <a:r>
              <a:rPr lang="it-IT" dirty="0" smtClean="0"/>
              <a:t>with a </a:t>
            </a:r>
            <a:r>
              <a:rPr lang="it-IT" dirty="0" err="1" smtClean="0"/>
              <a:t>term</a:t>
            </a:r>
            <a:r>
              <a:rPr lang="it-IT" dirty="0" smtClean="0"/>
              <a:t> </a:t>
            </a:r>
            <a:r>
              <a:rPr lang="it-IT" dirty="0" err="1" smtClean="0"/>
              <a:t>describing</a:t>
            </a:r>
            <a:r>
              <a:rPr lang="it-IT" dirty="0" smtClean="0"/>
              <a:t> the </a:t>
            </a:r>
            <a:r>
              <a:rPr lang="it-IT" dirty="0" err="1" smtClean="0"/>
              <a:t>difference</a:t>
            </a:r>
            <a:r>
              <a:rPr lang="it-IT" dirty="0" smtClean="0"/>
              <a:t> </a:t>
            </a:r>
            <a:r>
              <a:rPr lang="it-IT" dirty="0" err="1" smtClean="0"/>
              <a:t>between</a:t>
            </a:r>
            <a:r>
              <a:rPr lang="it-IT" dirty="0" smtClean="0"/>
              <a:t> </a:t>
            </a:r>
            <a:r>
              <a:rPr lang="it-IT" dirty="0" err="1" smtClean="0"/>
              <a:t>smoothed</a:t>
            </a:r>
            <a:r>
              <a:rPr lang="it-IT" dirty="0" smtClean="0"/>
              <a:t> PDF of NN output for x and x+</a:t>
            </a:r>
            <a:r>
              <a:rPr lang="el-GR" dirty="0" smtClean="0"/>
              <a:t>α</a:t>
            </a:r>
            <a:r>
              <a:rPr lang="it-IT" dirty="0" smtClean="0"/>
              <a:t>:</a:t>
            </a:r>
          </a:p>
          <a:p>
            <a:pPr marL="0" indent="0">
              <a:buNone/>
            </a:pPr>
            <a:endParaRPr lang="it-IT" dirty="0"/>
          </a:p>
          <a:p>
            <a:pPr marL="0" indent="0">
              <a:buNone/>
            </a:pPr>
            <a:endParaRPr lang="it-IT" dirty="0" smtClean="0"/>
          </a:p>
          <a:p>
            <a:pPr marL="0" indent="0">
              <a:buNone/>
            </a:pPr>
            <a:endParaRPr lang="it-IT" dirty="0"/>
          </a:p>
          <a:p>
            <a:pPr marL="0" indent="0">
              <a:buNone/>
            </a:pPr>
            <a:endParaRPr lang="en-US"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68</a:t>
            </a:fld>
            <a:endParaRPr lang="en-US"/>
          </a:p>
        </p:txBody>
      </p:sp>
      <p:pic>
        <p:nvPicPr>
          <p:cNvPr id="7" name="Picture 6"/>
          <p:cNvPicPr>
            <a:picLocks noChangeAspect="1"/>
          </p:cNvPicPr>
          <p:nvPr/>
        </p:nvPicPr>
        <p:blipFill>
          <a:blip r:embed="rId2"/>
          <a:stretch>
            <a:fillRect/>
          </a:stretch>
        </p:blipFill>
        <p:spPr>
          <a:xfrm>
            <a:off x="2442116" y="3484872"/>
            <a:ext cx="4334920" cy="707406"/>
          </a:xfrm>
          <a:prstGeom prst="rect">
            <a:avLst/>
          </a:prstGeom>
        </p:spPr>
      </p:pic>
      <p:pic>
        <p:nvPicPr>
          <p:cNvPr id="8" name="Picture 7"/>
          <p:cNvPicPr>
            <a:picLocks noChangeAspect="1"/>
          </p:cNvPicPr>
          <p:nvPr/>
        </p:nvPicPr>
        <p:blipFill>
          <a:blip r:embed="rId3"/>
          <a:stretch>
            <a:fillRect/>
          </a:stretch>
        </p:blipFill>
        <p:spPr>
          <a:xfrm>
            <a:off x="4157043" y="5687125"/>
            <a:ext cx="7773949" cy="1014761"/>
          </a:xfrm>
          <a:prstGeom prst="rect">
            <a:avLst/>
          </a:prstGeom>
        </p:spPr>
      </p:pic>
    </p:spTree>
    <p:extLst>
      <p:ext uri="{BB962C8B-B14F-4D97-AF65-F5344CB8AC3E}">
        <p14:creationId xmlns:p14="http://schemas.microsoft.com/office/powerpoint/2010/main" val="316673668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53"/>
            <a:ext cx="10515600" cy="1325563"/>
          </a:xfrm>
        </p:spPr>
        <p:txBody>
          <a:bodyPr/>
          <a:lstStyle/>
          <a:p>
            <a:r>
              <a:rPr lang="it-IT" b="1" dirty="0" err="1" smtClean="0"/>
              <a:t>Examples</a:t>
            </a:r>
            <a:endParaRPr lang="en-US" b="1" dirty="0"/>
          </a:p>
        </p:txBody>
      </p:sp>
      <p:sp>
        <p:nvSpPr>
          <p:cNvPr id="3" name="Content Placeholder 2"/>
          <p:cNvSpPr>
            <a:spLocks noGrp="1"/>
          </p:cNvSpPr>
          <p:nvPr>
            <p:ph idx="1"/>
          </p:nvPr>
        </p:nvSpPr>
        <p:spPr>
          <a:xfrm>
            <a:off x="584705" y="1416196"/>
            <a:ext cx="8025895" cy="2597827"/>
          </a:xfrm>
        </p:spPr>
        <p:txBody>
          <a:bodyPr>
            <a:normAutofit fontScale="70000" lnSpcReduction="20000"/>
          </a:bodyPr>
          <a:lstStyle/>
          <a:p>
            <a:pPr marL="0" indent="0">
              <a:lnSpc>
                <a:spcPct val="110000"/>
              </a:lnSpc>
              <a:buNone/>
            </a:pPr>
            <a:r>
              <a:rPr lang="it-IT" dirty="0" smtClean="0"/>
              <a:t>The </a:t>
            </a:r>
            <a:r>
              <a:rPr lang="it-IT" dirty="0" err="1" smtClean="0"/>
              <a:t>method</a:t>
            </a:r>
            <a:r>
              <a:rPr lang="it-IT" dirty="0" smtClean="0"/>
              <a:t> </a:t>
            </a:r>
            <a:r>
              <a:rPr lang="it-IT" dirty="0" err="1" smtClean="0"/>
              <a:t>is</a:t>
            </a:r>
            <a:r>
              <a:rPr lang="it-IT" dirty="0" smtClean="0"/>
              <a:t> </a:t>
            </a:r>
            <a:r>
              <a:rPr lang="it-IT" dirty="0" err="1" smtClean="0"/>
              <a:t>proven</a:t>
            </a:r>
            <a:r>
              <a:rPr lang="it-IT" dirty="0" smtClean="0"/>
              <a:t> to </a:t>
            </a:r>
            <a:r>
              <a:rPr lang="it-IT" dirty="0" err="1" smtClean="0"/>
              <a:t>effectively</a:t>
            </a:r>
            <a:r>
              <a:rPr lang="it-IT" dirty="0" smtClean="0"/>
              <a:t> </a:t>
            </a:r>
            <a:r>
              <a:rPr lang="it-IT" dirty="0" err="1" smtClean="0"/>
              <a:t>decouple</a:t>
            </a:r>
            <a:r>
              <a:rPr lang="it-IT" dirty="0" smtClean="0"/>
              <a:t> the </a:t>
            </a:r>
            <a:r>
              <a:rPr lang="it-IT" dirty="0" err="1" smtClean="0"/>
              <a:t>classifier</a:t>
            </a:r>
            <a:r>
              <a:rPr lang="it-IT" dirty="0" smtClean="0"/>
              <a:t> output from the </a:t>
            </a:r>
            <a:r>
              <a:rPr lang="it-IT" dirty="0" err="1" smtClean="0"/>
              <a:t>systematic</a:t>
            </a:r>
            <a:r>
              <a:rPr lang="it-IT" dirty="0" smtClean="0"/>
              <a:t> source in a </a:t>
            </a:r>
            <a:r>
              <a:rPr lang="it-IT" dirty="0" err="1" smtClean="0"/>
              <a:t>synthetic</a:t>
            </a:r>
            <a:r>
              <a:rPr lang="it-IT" dirty="0" smtClean="0"/>
              <a:t> 2D </a:t>
            </a:r>
            <a:r>
              <a:rPr lang="it-IT" dirty="0" err="1"/>
              <a:t>G</a:t>
            </a:r>
            <a:r>
              <a:rPr lang="it-IT" dirty="0" err="1" smtClean="0"/>
              <a:t>aussian</a:t>
            </a:r>
            <a:r>
              <a:rPr lang="it-IT" dirty="0" smtClean="0"/>
              <a:t> </a:t>
            </a:r>
            <a:r>
              <a:rPr lang="it-IT" dirty="0" err="1" smtClean="0"/>
              <a:t>example</a:t>
            </a:r>
            <a:r>
              <a:rPr lang="it-IT" dirty="0" smtClean="0"/>
              <a:t> (</a:t>
            </a:r>
            <a:r>
              <a:rPr lang="it-IT" dirty="0" err="1" smtClean="0"/>
              <a:t>left</a:t>
            </a:r>
            <a:r>
              <a:rPr lang="it-IT" dirty="0" smtClean="0"/>
              <a:t>). </a:t>
            </a:r>
            <a:r>
              <a:rPr lang="it-IT" dirty="0" err="1" smtClean="0"/>
              <a:t>It</a:t>
            </a:r>
            <a:r>
              <a:rPr lang="it-IT" dirty="0" smtClean="0"/>
              <a:t> </a:t>
            </a:r>
            <a:r>
              <a:rPr lang="it-IT" dirty="0" err="1" smtClean="0"/>
              <a:t>also</a:t>
            </a:r>
            <a:r>
              <a:rPr lang="it-IT" dirty="0" smtClean="0"/>
              <a:t> </a:t>
            </a:r>
            <a:r>
              <a:rPr lang="it-IT" dirty="0" err="1" smtClean="0"/>
              <a:t>works</a:t>
            </a:r>
            <a:r>
              <a:rPr lang="it-IT" dirty="0" smtClean="0"/>
              <a:t> in </a:t>
            </a:r>
            <a:r>
              <a:rPr lang="it-IT" dirty="0" err="1" smtClean="0"/>
              <a:t>Higgs</a:t>
            </a:r>
            <a:r>
              <a:rPr lang="it-IT" dirty="0" smtClean="0"/>
              <a:t> </a:t>
            </a:r>
            <a:r>
              <a:rPr lang="it-IT" dirty="0" err="1" smtClean="0"/>
              <a:t>Kaggle</a:t>
            </a:r>
            <a:r>
              <a:rPr lang="it-IT" dirty="0" smtClean="0"/>
              <a:t> </a:t>
            </a:r>
            <a:r>
              <a:rPr lang="it-IT" dirty="0" err="1" smtClean="0"/>
              <a:t>challenge</a:t>
            </a:r>
            <a:r>
              <a:rPr lang="it-IT" dirty="0" smtClean="0"/>
              <a:t> data, </a:t>
            </a:r>
            <a:r>
              <a:rPr lang="it-IT" dirty="0" err="1" smtClean="0"/>
              <a:t>where</a:t>
            </a:r>
            <a:r>
              <a:rPr lang="it-IT" dirty="0" smtClean="0"/>
              <a:t> the </a:t>
            </a:r>
            <a:r>
              <a:rPr lang="it-IT" dirty="0" err="1" smtClean="0"/>
              <a:t>systematic</a:t>
            </a:r>
            <a:r>
              <a:rPr lang="it-IT" dirty="0" smtClean="0"/>
              <a:t> </a:t>
            </a:r>
            <a:r>
              <a:rPr lang="it-IT" dirty="0" err="1" smtClean="0"/>
              <a:t>is</a:t>
            </a:r>
            <a:r>
              <a:rPr lang="it-IT" dirty="0" smtClean="0"/>
              <a:t> the </a:t>
            </a:r>
            <a:r>
              <a:rPr lang="it-IT" dirty="0" err="1" smtClean="0"/>
              <a:t>momentum</a:t>
            </a:r>
            <a:r>
              <a:rPr lang="it-IT" dirty="0" smtClean="0"/>
              <a:t> scale of the tau </a:t>
            </a:r>
            <a:r>
              <a:rPr lang="it-IT" dirty="0" err="1" smtClean="0"/>
              <a:t>leptons</a:t>
            </a:r>
            <a:r>
              <a:rPr lang="it-IT" dirty="0" smtClean="0"/>
              <a:t> (right). </a:t>
            </a:r>
          </a:p>
          <a:p>
            <a:pPr marL="0" indent="0">
              <a:lnSpc>
                <a:spcPct val="110000"/>
              </a:lnSpc>
              <a:buNone/>
            </a:pPr>
            <a:r>
              <a:rPr lang="it-IT" dirty="0" smtClean="0"/>
              <a:t>For the </a:t>
            </a:r>
            <a:r>
              <a:rPr lang="it-IT" dirty="0" err="1" smtClean="0"/>
              <a:t>latter</a:t>
            </a:r>
            <a:r>
              <a:rPr lang="it-IT" dirty="0" smtClean="0"/>
              <a:t>, the </a:t>
            </a:r>
            <a:r>
              <a:rPr lang="it-IT" dirty="0" err="1" smtClean="0"/>
              <a:t>penalization</a:t>
            </a:r>
            <a:r>
              <a:rPr lang="it-IT" dirty="0" smtClean="0"/>
              <a:t> </a:t>
            </a:r>
            <a:r>
              <a:rPr lang="it-IT" dirty="0" err="1" smtClean="0"/>
              <a:t>reduces</a:t>
            </a:r>
            <a:r>
              <a:rPr lang="it-IT" dirty="0" smtClean="0"/>
              <a:t> the </a:t>
            </a:r>
            <a:r>
              <a:rPr lang="it-IT" dirty="0" err="1" smtClean="0"/>
              <a:t>dependence</a:t>
            </a:r>
            <a:r>
              <a:rPr lang="it-IT" dirty="0" smtClean="0"/>
              <a:t> on </a:t>
            </a:r>
            <a:r>
              <a:rPr lang="it-IT" dirty="0" err="1" smtClean="0"/>
              <a:t>significance</a:t>
            </a:r>
            <a:r>
              <a:rPr lang="it-IT" dirty="0" smtClean="0"/>
              <a:t> on </a:t>
            </a:r>
            <a:r>
              <a:rPr lang="it-IT" dirty="0" err="1" smtClean="0"/>
              <a:t>systematic</a:t>
            </a:r>
            <a:r>
              <a:rPr lang="it-IT" dirty="0" smtClean="0"/>
              <a:t> source, </a:t>
            </a:r>
            <a:r>
              <a:rPr lang="it-IT" dirty="0" err="1" smtClean="0"/>
              <a:t>but</a:t>
            </a:r>
            <a:r>
              <a:rPr lang="it-IT" dirty="0" smtClean="0"/>
              <a:t> </a:t>
            </a:r>
            <a:r>
              <a:rPr lang="it-IT" dirty="0" err="1" smtClean="0"/>
              <a:t>it</a:t>
            </a:r>
            <a:r>
              <a:rPr lang="it-IT" dirty="0" smtClean="0"/>
              <a:t> </a:t>
            </a:r>
            <a:r>
              <a:rPr lang="it-IT" dirty="0" err="1" smtClean="0"/>
              <a:t>does</a:t>
            </a:r>
            <a:r>
              <a:rPr lang="it-IT" dirty="0" smtClean="0"/>
              <a:t> </a:t>
            </a:r>
            <a:r>
              <a:rPr lang="it-IT" dirty="0" err="1" smtClean="0"/>
              <a:t>not</a:t>
            </a:r>
            <a:r>
              <a:rPr lang="it-IT" dirty="0" smtClean="0"/>
              <a:t> </a:t>
            </a:r>
            <a:r>
              <a:rPr lang="it-IT" dirty="0" err="1" smtClean="0"/>
              <a:t>increase</a:t>
            </a:r>
            <a:r>
              <a:rPr lang="it-IT" dirty="0" smtClean="0"/>
              <a:t> the </a:t>
            </a:r>
            <a:r>
              <a:rPr lang="it-IT" dirty="0" err="1" smtClean="0"/>
              <a:t>significance</a:t>
            </a:r>
            <a:r>
              <a:rPr lang="it-IT" dirty="0" smtClean="0"/>
              <a:t> of the </a:t>
            </a:r>
            <a:r>
              <a:rPr lang="it-IT" dirty="0" err="1" smtClean="0"/>
              <a:t>observable</a:t>
            </a:r>
            <a:r>
              <a:rPr lang="it-IT" dirty="0" smtClean="0"/>
              <a:t> </a:t>
            </a:r>
            <a:r>
              <a:rPr lang="it-IT" dirty="0" err="1" smtClean="0"/>
              <a:t>signal</a:t>
            </a:r>
            <a:r>
              <a:rPr lang="it-IT" dirty="0"/>
              <a:t> </a:t>
            </a:r>
            <a:r>
              <a:rPr lang="it-IT" dirty="0" smtClean="0"/>
              <a:t>(top), so the </a:t>
            </a:r>
            <a:r>
              <a:rPr lang="it-IT" dirty="0" err="1" smtClean="0"/>
              <a:t>advantage</a:t>
            </a:r>
            <a:r>
              <a:rPr lang="it-IT" dirty="0" smtClean="0"/>
              <a:t> of the </a:t>
            </a:r>
            <a:r>
              <a:rPr lang="it-IT" dirty="0" err="1" smtClean="0"/>
              <a:t>technique</a:t>
            </a:r>
            <a:r>
              <a:rPr lang="it-IT" dirty="0" smtClean="0"/>
              <a:t> </a:t>
            </a:r>
            <a:r>
              <a:rPr lang="it-IT" dirty="0" err="1" smtClean="0"/>
              <a:t>should</a:t>
            </a:r>
            <a:r>
              <a:rPr lang="it-IT" dirty="0" smtClean="0"/>
              <a:t> </a:t>
            </a:r>
            <a:r>
              <a:rPr lang="it-IT" dirty="0" err="1" smtClean="0"/>
              <a:t>still</a:t>
            </a:r>
            <a:r>
              <a:rPr lang="it-IT" dirty="0" smtClean="0"/>
              <a:t> be </a:t>
            </a:r>
            <a:r>
              <a:rPr lang="it-IT" dirty="0" err="1" smtClean="0"/>
              <a:t>proven</a:t>
            </a:r>
            <a:r>
              <a:rPr lang="it-IT" dirty="0"/>
              <a:t> i</a:t>
            </a:r>
            <a:r>
              <a:rPr lang="it-IT" dirty="0" smtClean="0"/>
              <a:t>n </a:t>
            </a:r>
            <a:r>
              <a:rPr lang="it-IT" dirty="0" err="1" smtClean="0"/>
              <a:t>other</a:t>
            </a:r>
            <a:r>
              <a:rPr lang="it-IT" dirty="0" smtClean="0"/>
              <a:t> </a:t>
            </a:r>
            <a:r>
              <a:rPr lang="it-IT" dirty="0" err="1" smtClean="0"/>
              <a:t>situations</a:t>
            </a:r>
            <a:r>
              <a:rPr lang="it-IT" dirty="0" smtClean="0"/>
              <a:t>.</a:t>
            </a:r>
            <a:endParaRPr lang="en-US"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69</a:t>
            </a:fld>
            <a:endParaRPr lang="en-US"/>
          </a:p>
        </p:txBody>
      </p:sp>
      <p:pic>
        <p:nvPicPr>
          <p:cNvPr id="7" name="Picture 6"/>
          <p:cNvPicPr>
            <a:picLocks noChangeAspect="1"/>
          </p:cNvPicPr>
          <p:nvPr/>
        </p:nvPicPr>
        <p:blipFill>
          <a:blip r:embed="rId2"/>
          <a:stretch>
            <a:fillRect/>
          </a:stretch>
        </p:blipFill>
        <p:spPr>
          <a:xfrm>
            <a:off x="0" y="3836020"/>
            <a:ext cx="6240077" cy="3021980"/>
          </a:xfrm>
          <a:prstGeom prst="rect">
            <a:avLst/>
          </a:prstGeom>
        </p:spPr>
      </p:pic>
      <p:pic>
        <p:nvPicPr>
          <p:cNvPr id="8" name="Picture 7"/>
          <p:cNvPicPr>
            <a:picLocks noChangeAspect="1"/>
          </p:cNvPicPr>
          <p:nvPr/>
        </p:nvPicPr>
        <p:blipFill>
          <a:blip r:embed="rId3"/>
          <a:stretch>
            <a:fillRect/>
          </a:stretch>
        </p:blipFill>
        <p:spPr>
          <a:xfrm>
            <a:off x="6238875" y="3924300"/>
            <a:ext cx="5953125" cy="2933700"/>
          </a:xfrm>
          <a:prstGeom prst="rect">
            <a:avLst/>
          </a:prstGeom>
        </p:spPr>
      </p:pic>
      <p:pic>
        <p:nvPicPr>
          <p:cNvPr id="9" name="Picture 8"/>
          <p:cNvPicPr>
            <a:picLocks noChangeAspect="1"/>
          </p:cNvPicPr>
          <p:nvPr/>
        </p:nvPicPr>
        <p:blipFill>
          <a:blip r:embed="rId4"/>
          <a:stretch>
            <a:fillRect/>
          </a:stretch>
        </p:blipFill>
        <p:spPr>
          <a:xfrm>
            <a:off x="8626892" y="85103"/>
            <a:ext cx="3565108" cy="3403601"/>
          </a:xfrm>
          <a:prstGeom prst="rect">
            <a:avLst/>
          </a:prstGeom>
        </p:spPr>
      </p:pic>
    </p:spTree>
    <p:extLst>
      <p:ext uri="{BB962C8B-B14F-4D97-AF65-F5344CB8AC3E}">
        <p14:creationId xmlns:p14="http://schemas.microsoft.com/office/powerpoint/2010/main" val="29887918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b="1" smtClean="0"/>
              <a:t>A Toy Example</a:t>
            </a:r>
            <a:endParaRPr lang="en-US" b="1" dirty="0"/>
          </a:p>
        </p:txBody>
      </p:sp>
      <p:sp>
        <p:nvSpPr>
          <p:cNvPr id="3" name="Content Placeholder 2"/>
          <p:cNvSpPr>
            <a:spLocks noGrp="1"/>
          </p:cNvSpPr>
          <p:nvPr>
            <p:ph idx="1"/>
          </p:nvPr>
        </p:nvSpPr>
        <p:spPr>
          <a:xfrm>
            <a:off x="465991" y="2171701"/>
            <a:ext cx="11517924" cy="873910"/>
          </a:xfrm>
        </p:spPr>
        <p:txBody>
          <a:bodyPr>
            <a:normAutofit fontScale="85000" lnSpcReduction="20000"/>
          </a:bodyPr>
          <a:lstStyle/>
          <a:p>
            <a:pPr marL="0" indent="0">
              <a:lnSpc>
                <a:spcPct val="120000"/>
              </a:lnSpc>
              <a:buNone/>
            </a:pPr>
            <a:r>
              <a:rPr lang="en-US" smtClean="0"/>
              <a:t>By </a:t>
            </a:r>
            <a:r>
              <a:rPr lang="en-US"/>
              <a:t>writing B(x) as above, we </a:t>
            </a:r>
            <a:r>
              <a:rPr lang="en-US">
                <a:solidFill>
                  <a:srgbClr val="0070C0"/>
                </a:solidFill>
              </a:rPr>
              <a:t>assert we know that dependence </a:t>
            </a:r>
            <a:r>
              <a:rPr lang="en-US">
                <a:solidFill>
                  <a:srgbClr val="0070C0"/>
                </a:solidFill>
              </a:rPr>
              <a:t>perfectly</a:t>
            </a:r>
            <a:r>
              <a:rPr lang="en-US" smtClean="0"/>
              <a:t>. Let our task be to estimate the signal fraction in a mixture model.</a:t>
            </a:r>
            <a:endParaRPr lang="en-US"/>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7</a:t>
            </a:fld>
            <a:endParaRPr lang="en-US"/>
          </a:p>
        </p:txBody>
      </p:sp>
      <p:pic>
        <p:nvPicPr>
          <p:cNvPr id="7" name="Picture 6"/>
          <p:cNvPicPr>
            <a:picLocks noChangeAspect="1"/>
          </p:cNvPicPr>
          <p:nvPr/>
        </p:nvPicPr>
        <p:blipFill>
          <a:blip r:embed="rId2"/>
          <a:stretch>
            <a:fillRect/>
          </a:stretch>
        </p:blipFill>
        <p:spPr>
          <a:xfrm>
            <a:off x="8609224" y="3367454"/>
            <a:ext cx="3582776" cy="3490546"/>
          </a:xfrm>
          <a:prstGeom prst="rect">
            <a:avLst/>
          </a:prstGeom>
        </p:spPr>
      </p:pic>
      <p:pic>
        <p:nvPicPr>
          <p:cNvPr id="8" name="Immagine 7"/>
          <p:cNvPicPr>
            <a:picLocks noChangeAspect="1"/>
          </p:cNvPicPr>
          <p:nvPr/>
        </p:nvPicPr>
        <p:blipFill>
          <a:blip r:embed="rId3"/>
          <a:stretch>
            <a:fillRect/>
          </a:stretch>
        </p:blipFill>
        <p:spPr>
          <a:xfrm>
            <a:off x="5911690" y="5592"/>
            <a:ext cx="2174301" cy="1963885"/>
          </a:xfrm>
          <a:prstGeom prst="rect">
            <a:avLst/>
          </a:prstGeom>
        </p:spPr>
      </p:pic>
      <p:pic>
        <p:nvPicPr>
          <p:cNvPr id="9" name="Picture 7"/>
          <p:cNvPicPr>
            <a:picLocks noChangeAspect="1"/>
          </p:cNvPicPr>
          <p:nvPr/>
        </p:nvPicPr>
        <p:blipFill>
          <a:blip r:embed="rId4"/>
          <a:stretch>
            <a:fillRect/>
          </a:stretch>
        </p:blipFill>
        <p:spPr>
          <a:xfrm>
            <a:off x="8258175" y="0"/>
            <a:ext cx="3933825" cy="2106683"/>
          </a:xfrm>
          <a:prstGeom prst="rect">
            <a:avLst/>
          </a:prstGeom>
        </p:spPr>
      </p:pic>
      <mc:AlternateContent xmlns:mc="http://schemas.openxmlformats.org/markup-compatibility/2006">
        <mc:Choice xmlns:a14="http://schemas.microsoft.com/office/drawing/2010/main" Requires="a14">
          <p:sp>
            <p:nvSpPr>
              <p:cNvPr id="10" name="CasellaDiTesto 9"/>
              <p:cNvSpPr txBox="1"/>
              <p:nvPr/>
            </p:nvSpPr>
            <p:spPr>
              <a:xfrm>
                <a:off x="465992" y="3182817"/>
                <a:ext cx="7792184" cy="3402406"/>
              </a:xfrm>
              <a:prstGeom prst="rect">
                <a:avLst/>
              </a:prstGeom>
              <a:noFill/>
            </p:spPr>
            <p:txBody>
              <a:bodyPr wrap="square" rtlCol="0">
                <a:spAutoFit/>
              </a:bodyPr>
              <a:lstStyle/>
              <a:p>
                <a:pPr>
                  <a:lnSpc>
                    <a:spcPct val="110000"/>
                  </a:lnSpc>
                </a:pPr>
                <a:r>
                  <a:rPr lang="en-US" smtClean="0">
                    <a:solidFill>
                      <a:srgbClr val="0070C0"/>
                    </a:solidFill>
                  </a:rPr>
                  <a:t>We </a:t>
                </a:r>
                <a:r>
                  <a:rPr lang="en-US" dirty="0">
                    <a:solidFill>
                      <a:srgbClr val="0070C0"/>
                    </a:solidFill>
                  </a:rPr>
                  <a:t>must define a prescription to decide on the critical region</a:t>
                </a:r>
                <a:r>
                  <a:rPr lang="en-US" dirty="0"/>
                  <a:t>, i.e. the value of </a:t>
                </a:r>
                <a:r>
                  <a:rPr lang="en-US"/>
                  <a:t>x</a:t>
                </a:r>
                <a:r>
                  <a:rPr lang="en-US" smtClean="0"/>
                  <a:t>*. In order to </a:t>
                </a:r>
                <a:r>
                  <a:rPr lang="en-US" dirty="0"/>
                  <a:t>claim we are optimizing x*, </a:t>
                </a:r>
                <a:r>
                  <a:rPr lang="en-US"/>
                  <a:t>we </a:t>
                </a:r>
                <a:r>
                  <a:rPr lang="en-US" smtClean="0"/>
                  <a:t>need a figure </a:t>
                </a:r>
                <a:r>
                  <a:rPr lang="en-US"/>
                  <a:t>of merit</a:t>
                </a:r>
                <a:r>
                  <a:rPr lang="en-US"/>
                  <a:t>. </a:t>
                </a:r>
                <a:r>
                  <a:rPr lang="en-US" smtClean="0"/>
                  <a:t>Let </a:t>
                </a:r>
                <a:r>
                  <a:rPr lang="en-US"/>
                  <a:t>us </a:t>
                </a:r>
                <a:r>
                  <a:rPr lang="en-US"/>
                  <a:t>use </a:t>
                </a:r>
                <a:r>
                  <a:rPr lang="en-US" smtClean="0"/>
                  <a:t>the </a:t>
                </a:r>
                <a:r>
                  <a:rPr lang="en-US" dirty="0"/>
                  <a:t>“</a:t>
                </a:r>
                <a:r>
                  <a:rPr lang="en-US" i="1" dirty="0"/>
                  <a:t>approximate median significance</a:t>
                </a:r>
                <a:r>
                  <a:rPr lang="en-US" dirty="0"/>
                  <a:t>” (</a:t>
                </a:r>
                <a:r>
                  <a:rPr lang="en-US"/>
                  <a:t>AMS):</a:t>
                </a:r>
                <a:endParaRPr lang="en-US" dirty="0"/>
              </a:p>
              <a:p>
                <a:pPr>
                  <a:lnSpc>
                    <a:spcPct val="110000"/>
                  </a:lnSpc>
                </a:pPr>
                <a14:m>
                  <m:oMathPara xmlns:m="http://schemas.openxmlformats.org/officeDocument/2006/math">
                    <m:oMathParaPr>
                      <m:jc m:val="centerGroup"/>
                    </m:oMathParaPr>
                    <m:oMath xmlns:m="http://schemas.openxmlformats.org/officeDocument/2006/math">
                      <m:r>
                        <a:rPr lang="en-US" i="1">
                          <a:solidFill>
                            <a:srgbClr val="FF0000"/>
                          </a:solidFill>
                          <a:latin typeface="Cambria Math" panose="02040503050406030204" pitchFamily="18" charset="0"/>
                        </a:rPr>
                        <m:t>𝐴𝑀𝑆</m:t>
                      </m:r>
                      <m:r>
                        <a:rPr lang="en-US" i="1">
                          <a:solidFill>
                            <a:srgbClr val="FF0000"/>
                          </a:solidFill>
                          <a:latin typeface="Cambria Math" panose="02040503050406030204" pitchFamily="18" charset="0"/>
                        </a:rPr>
                        <m:t>=</m:t>
                      </m:r>
                      <m:rad>
                        <m:radPr>
                          <m:degHide m:val="on"/>
                          <m:ctrlPr>
                            <a:rPr lang="en-US" i="1">
                              <a:solidFill>
                                <a:srgbClr val="FF0000"/>
                              </a:solidFill>
                              <a:latin typeface="Cambria Math" panose="02040503050406030204" pitchFamily="18" charset="0"/>
                            </a:rPr>
                          </m:ctrlPr>
                        </m:radPr>
                        <m:deg/>
                        <m:e>
                          <m:r>
                            <a:rPr lang="en-US" i="1">
                              <a:solidFill>
                                <a:srgbClr val="FF0000"/>
                              </a:solidFill>
                              <a:latin typeface="Cambria Math" panose="02040503050406030204" pitchFamily="18" charset="0"/>
                            </a:rPr>
                            <m:t>2</m:t>
                          </m:r>
                          <m:d>
                            <m:dPr>
                              <m:begChr m:val="["/>
                              <m:endChr m:val="]"/>
                              <m:ctrlPr>
                                <a:rPr lang="en-US" i="1">
                                  <a:solidFill>
                                    <a:srgbClr val="FF0000"/>
                                  </a:solidFill>
                                  <a:latin typeface="Cambria Math" panose="02040503050406030204" pitchFamily="18" charset="0"/>
                                </a:rPr>
                              </m:ctrlPr>
                            </m:dPr>
                            <m:e>
                              <m:d>
                                <m:dPr>
                                  <m:ctrlPr>
                                    <a:rPr lang="en-US" i="1">
                                      <a:solidFill>
                                        <a:srgbClr val="FF0000"/>
                                      </a:solidFill>
                                      <a:latin typeface="Cambria Math" panose="02040503050406030204" pitchFamily="18" charset="0"/>
                                    </a:rPr>
                                  </m:ctrlPr>
                                </m:dPr>
                                <m:e>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𝑁</m:t>
                                      </m:r>
                                    </m:e>
                                    <m:sub>
                                      <m:r>
                                        <a:rPr lang="en-US" i="1">
                                          <a:solidFill>
                                            <a:srgbClr val="FF0000"/>
                                          </a:solidFill>
                                          <a:latin typeface="Cambria Math" panose="02040503050406030204" pitchFamily="18" charset="0"/>
                                        </a:rPr>
                                        <m:t>𝑠</m:t>
                                      </m:r>
                                    </m:sub>
                                  </m:sSub>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𝑁</m:t>
                                      </m:r>
                                    </m:e>
                                    <m:sub>
                                      <m:r>
                                        <a:rPr lang="en-US" i="1">
                                          <a:solidFill>
                                            <a:srgbClr val="FF0000"/>
                                          </a:solidFill>
                                          <a:latin typeface="Cambria Math" panose="02040503050406030204" pitchFamily="18" charset="0"/>
                                        </a:rPr>
                                        <m:t>𝑏</m:t>
                                      </m:r>
                                    </m:sub>
                                  </m:sSub>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𝑁</m:t>
                                      </m:r>
                                    </m:e>
                                    <m:sub>
                                      <m:r>
                                        <a:rPr lang="en-US" i="1">
                                          <a:solidFill>
                                            <a:srgbClr val="FF0000"/>
                                          </a:solidFill>
                                          <a:latin typeface="Cambria Math" panose="02040503050406030204" pitchFamily="18" charset="0"/>
                                        </a:rPr>
                                        <m:t>𝑟</m:t>
                                      </m:r>
                                    </m:sub>
                                  </m:sSub>
                                </m:e>
                              </m:d>
                              <m:func>
                                <m:funcPr>
                                  <m:ctrlPr>
                                    <a:rPr lang="en-US" i="1">
                                      <a:solidFill>
                                        <a:srgbClr val="FF0000"/>
                                      </a:solidFill>
                                      <a:latin typeface="Cambria Math" panose="02040503050406030204" pitchFamily="18" charset="0"/>
                                    </a:rPr>
                                  </m:ctrlPr>
                                </m:funcPr>
                                <m:fName>
                                  <m:r>
                                    <m:rPr>
                                      <m:sty m:val="p"/>
                                    </m:rPr>
                                    <a:rPr lang="en-US">
                                      <a:solidFill>
                                        <a:srgbClr val="FF0000"/>
                                      </a:solidFill>
                                      <a:latin typeface="Cambria Math" panose="02040503050406030204" pitchFamily="18" charset="0"/>
                                    </a:rPr>
                                    <m:t>ln</m:t>
                                  </m:r>
                                </m:fName>
                                <m:e>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1+</m:t>
                                      </m:r>
                                      <m:f>
                                        <m:fPr>
                                          <m:ctrlPr>
                                            <a:rPr lang="en-US" i="1">
                                              <a:solidFill>
                                                <a:srgbClr val="FF0000"/>
                                              </a:solidFill>
                                              <a:latin typeface="Cambria Math" panose="02040503050406030204" pitchFamily="18" charset="0"/>
                                            </a:rPr>
                                          </m:ctrlPr>
                                        </m:fPr>
                                        <m:num>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𝑁</m:t>
                                              </m:r>
                                            </m:e>
                                            <m:sub>
                                              <m:r>
                                                <a:rPr lang="en-US" i="1">
                                                  <a:solidFill>
                                                    <a:srgbClr val="FF0000"/>
                                                  </a:solidFill>
                                                  <a:latin typeface="Cambria Math" panose="02040503050406030204" pitchFamily="18" charset="0"/>
                                                </a:rPr>
                                                <m:t>𝑠</m:t>
                                              </m:r>
                                            </m:sub>
                                          </m:sSub>
                                        </m:num>
                                        <m:den>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𝑁</m:t>
                                              </m:r>
                                            </m:e>
                                            <m:sub>
                                              <m:r>
                                                <a:rPr lang="en-US" i="1">
                                                  <a:solidFill>
                                                    <a:srgbClr val="FF0000"/>
                                                  </a:solidFill>
                                                  <a:latin typeface="Cambria Math" panose="02040503050406030204" pitchFamily="18" charset="0"/>
                                                </a:rPr>
                                                <m:t>𝑏</m:t>
                                              </m:r>
                                            </m:sub>
                                          </m:sSub>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𝑁</m:t>
                                              </m:r>
                                            </m:e>
                                            <m:sub>
                                              <m:r>
                                                <a:rPr lang="en-US" i="1">
                                                  <a:solidFill>
                                                    <a:srgbClr val="FF0000"/>
                                                  </a:solidFill>
                                                  <a:latin typeface="Cambria Math" panose="02040503050406030204" pitchFamily="18" charset="0"/>
                                                </a:rPr>
                                                <m:t>𝑟</m:t>
                                              </m:r>
                                            </m:sub>
                                          </m:sSub>
                                        </m:den>
                                      </m:f>
                                    </m:e>
                                  </m:d>
                                </m:e>
                              </m:func>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𝑁</m:t>
                                  </m:r>
                                </m:e>
                                <m:sub>
                                  <m:r>
                                    <a:rPr lang="en-US" i="1">
                                      <a:solidFill>
                                        <a:srgbClr val="FF0000"/>
                                      </a:solidFill>
                                      <a:latin typeface="Cambria Math" panose="02040503050406030204" pitchFamily="18" charset="0"/>
                                    </a:rPr>
                                    <m:t>𝑠</m:t>
                                  </m:r>
                                </m:sub>
                              </m:sSub>
                            </m:e>
                          </m:d>
                        </m:e>
                      </m:rad>
                    </m:oMath>
                  </m:oMathPara>
                </a14:m>
                <a:endParaRPr lang="en-US" dirty="0"/>
              </a:p>
              <a:p>
                <a:pPr>
                  <a:lnSpc>
                    <a:spcPct val="110000"/>
                  </a:lnSpc>
                </a:pPr>
                <a:r>
                  <a:rPr lang="en-US" smtClean="0">
                    <a:solidFill>
                      <a:srgbClr val="0070C0"/>
                    </a:solidFill>
                  </a:rPr>
                  <a:t>AMS is a </a:t>
                </a:r>
                <a:r>
                  <a:rPr lang="en-US" dirty="0">
                    <a:solidFill>
                      <a:srgbClr val="0070C0"/>
                    </a:solidFill>
                  </a:rPr>
                  <a:t>robust surrogate of the significance of an excess </a:t>
                </a:r>
                <a:r>
                  <a:rPr lang="en-US"/>
                  <a:t>of events </a:t>
                </a:r>
                <a:r>
                  <a:rPr lang="en-US" dirty="0"/>
                  <a:t>if a signal of mean N</a:t>
                </a:r>
                <a:r>
                  <a:rPr lang="en-US" baseline="-25000" dirty="0"/>
                  <a:t>s</a:t>
                </a:r>
                <a:r>
                  <a:rPr lang="en-US" dirty="0"/>
                  <a:t> contributes to a </a:t>
                </a:r>
                <a:r>
                  <a:rPr lang="en-US"/>
                  <a:t>dataset including background </a:t>
                </a:r>
                <a:r>
                  <a:rPr lang="en-US" dirty="0"/>
                  <a:t>sampled from a Poisson of mean N</a:t>
                </a:r>
                <a:r>
                  <a:rPr lang="en-US" baseline="-25000" dirty="0"/>
                  <a:t>b</a:t>
                </a:r>
                <a:r>
                  <a:rPr lang="en-US" dirty="0"/>
                  <a:t>. </a:t>
                </a:r>
                <a:r>
                  <a:rPr lang="en-US" err="1"/>
                  <a:t>N</a:t>
                </a:r>
                <a:r>
                  <a:rPr lang="en-US" baseline="-25000" err="1"/>
                  <a:t>r</a:t>
                </a:r>
                <a:r>
                  <a:rPr lang="en-US"/>
                  <a:t> regularization against </a:t>
                </a:r>
                <a:r>
                  <a:rPr lang="en-US" dirty="0"/>
                  <a:t>divergences; </a:t>
                </a:r>
                <a:r>
                  <a:rPr lang="en-US" dirty="0" err="1"/>
                  <a:t>N</a:t>
                </a:r>
                <a:r>
                  <a:rPr lang="en-US" baseline="-25000" dirty="0" err="1"/>
                  <a:t>r</a:t>
                </a:r>
                <a:r>
                  <a:rPr lang="en-US" dirty="0"/>
                  <a:t>=10 is a sensible </a:t>
                </a:r>
                <a:r>
                  <a:rPr lang="en-US"/>
                  <a:t>choice.</a:t>
                </a:r>
                <a:endParaRPr lang="en-US" dirty="0"/>
              </a:p>
              <a:p>
                <a:pPr>
                  <a:lnSpc>
                    <a:spcPct val="110000"/>
                  </a:lnSpc>
                </a:pPr>
                <a:r>
                  <a:rPr lang="en-US" dirty="0"/>
                  <a:t>What happens to our </a:t>
                </a:r>
                <a:r>
                  <a:rPr lang="en-US"/>
                  <a:t>toy problem? </a:t>
                </a:r>
                <a:r>
                  <a:rPr lang="en-US" dirty="0"/>
                  <a:t>Let </a:t>
                </a:r>
                <a:r>
                  <a:rPr lang="en-US"/>
                  <a:t>us consider </a:t>
                </a:r>
                <a:r>
                  <a:rPr lang="en-US" dirty="0"/>
                  <a:t>N</a:t>
                </a:r>
                <a:r>
                  <a:rPr lang="en-US" baseline="-25000" dirty="0"/>
                  <a:t>s</a:t>
                </a:r>
                <a:r>
                  <a:rPr lang="en-US" dirty="0"/>
                  <a:t>=20</a:t>
                </a:r>
                <a:r>
                  <a:rPr lang="en-US"/>
                  <a:t>, </a:t>
                </a:r>
                <a:r>
                  <a:rPr lang="en-US" smtClean="0"/>
                  <a:t>N</a:t>
                </a:r>
                <a:r>
                  <a:rPr lang="en-US" baseline="-25000" smtClean="0"/>
                  <a:t>b</a:t>
                </a:r>
                <a:r>
                  <a:rPr lang="en-US" smtClean="0"/>
                  <a:t>=400</a:t>
                </a:r>
                <a:endParaRPr lang="en-US" dirty="0"/>
              </a:p>
              <a:p>
                <a:endParaRPr lang="it-IT"/>
              </a:p>
            </p:txBody>
          </p:sp>
        </mc:Choice>
        <mc:Fallback>
          <p:sp>
            <p:nvSpPr>
              <p:cNvPr id="10" name="CasellaDiTesto 9"/>
              <p:cNvSpPr txBox="1">
                <a:spLocks noRot="1" noChangeAspect="1" noMove="1" noResize="1" noEditPoints="1" noAdjustHandles="1" noChangeArrowheads="1" noChangeShapeType="1" noTextEdit="1"/>
              </p:cNvSpPr>
              <p:nvPr/>
            </p:nvSpPr>
            <p:spPr>
              <a:xfrm>
                <a:off x="465992" y="3182817"/>
                <a:ext cx="7792184" cy="3402406"/>
              </a:xfrm>
              <a:prstGeom prst="rect">
                <a:avLst/>
              </a:prstGeom>
              <a:blipFill>
                <a:blip r:embed="rId5"/>
                <a:stretch>
                  <a:fillRect l="-625" t="-538" r="-1251"/>
                </a:stretch>
              </a:blipFill>
            </p:spPr>
            <p:txBody>
              <a:bodyPr/>
              <a:lstStyle/>
              <a:p>
                <a:r>
                  <a:rPr lang="it-IT">
                    <a:noFill/>
                  </a:rPr>
                  <a:t> </a:t>
                </a:r>
              </a:p>
            </p:txBody>
          </p:sp>
        </mc:Fallback>
      </mc:AlternateContent>
      <p:sp>
        <p:nvSpPr>
          <p:cNvPr id="11" name="Freccia a destra 10"/>
          <p:cNvSpPr/>
          <p:nvPr/>
        </p:nvSpPr>
        <p:spPr>
          <a:xfrm>
            <a:off x="6904160" y="5865716"/>
            <a:ext cx="1707262" cy="4220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p:cNvSpPr txBox="1"/>
          <p:nvPr/>
        </p:nvSpPr>
        <p:spPr>
          <a:xfrm>
            <a:off x="9688530" y="478115"/>
            <a:ext cx="293670" cy="369332"/>
          </a:xfrm>
          <a:prstGeom prst="rect">
            <a:avLst/>
          </a:prstGeom>
          <a:noFill/>
        </p:spPr>
        <p:txBody>
          <a:bodyPr wrap="none" rtlCol="0">
            <a:spAutoFit/>
          </a:bodyPr>
          <a:lstStyle/>
          <a:p>
            <a:r>
              <a:rPr lang="it-IT" b="1" smtClean="0">
                <a:solidFill>
                  <a:srgbClr val="FF0000"/>
                </a:solidFill>
              </a:rPr>
              <a:t>S</a:t>
            </a:r>
            <a:endParaRPr lang="it-IT" b="1">
              <a:solidFill>
                <a:srgbClr val="FF0000"/>
              </a:solidFill>
            </a:endParaRPr>
          </a:p>
        </p:txBody>
      </p:sp>
      <p:sp>
        <p:nvSpPr>
          <p:cNvPr id="13" name="CasellaDiTesto 12"/>
          <p:cNvSpPr txBox="1"/>
          <p:nvPr/>
        </p:nvSpPr>
        <p:spPr>
          <a:xfrm>
            <a:off x="8609224" y="207651"/>
            <a:ext cx="314510" cy="369332"/>
          </a:xfrm>
          <a:prstGeom prst="rect">
            <a:avLst/>
          </a:prstGeom>
          <a:noFill/>
        </p:spPr>
        <p:txBody>
          <a:bodyPr wrap="none" rtlCol="0">
            <a:spAutoFit/>
          </a:bodyPr>
          <a:lstStyle/>
          <a:p>
            <a:r>
              <a:rPr lang="it-IT" b="1" smtClean="0"/>
              <a:t>B</a:t>
            </a:r>
            <a:endParaRPr lang="it-IT" b="1"/>
          </a:p>
        </p:txBody>
      </p:sp>
    </p:spTree>
    <p:extLst>
      <p:ext uri="{BB962C8B-B14F-4D97-AF65-F5344CB8AC3E}">
        <p14:creationId xmlns:p14="http://schemas.microsoft.com/office/powerpoint/2010/main" val="45506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smtClean="0"/>
              <a:t>Adversarial Techniques</a:t>
            </a:r>
            <a:endParaRPr lang="en-US" b="1" dirty="0"/>
          </a:p>
        </p:txBody>
      </p:sp>
      <p:sp>
        <p:nvSpPr>
          <p:cNvPr id="3" name="Content Placeholder 2"/>
          <p:cNvSpPr>
            <a:spLocks noGrp="1"/>
          </p:cNvSpPr>
          <p:nvPr>
            <p:ph idx="1"/>
          </p:nvPr>
        </p:nvSpPr>
        <p:spPr>
          <a:xfrm>
            <a:off x="838200" y="1600200"/>
            <a:ext cx="10687050" cy="4848225"/>
          </a:xfrm>
        </p:spPr>
        <p:txBody>
          <a:bodyPr>
            <a:normAutofit fontScale="77500" lnSpcReduction="20000"/>
          </a:bodyPr>
          <a:lstStyle/>
          <a:p>
            <a:pPr marL="0" indent="0">
              <a:buNone/>
            </a:pPr>
            <a:r>
              <a:rPr lang="it-IT"/>
              <a:t>Adversarial setups attacking the decorrelation problem should be considered </a:t>
            </a:r>
            <a:r>
              <a:rPr lang="it-IT"/>
              <a:t>an </a:t>
            </a:r>
            <a:r>
              <a:rPr lang="it-IT" smtClean="0"/>
              <a:t>extension of </a:t>
            </a:r>
            <a:r>
              <a:rPr lang="it-IT"/>
              <a:t>the penalized loss methods seen above. </a:t>
            </a:r>
          </a:p>
          <a:p>
            <a:r>
              <a:rPr lang="it-IT"/>
              <a:t>The loss is still the combination of two parts – a BCE term and a penalization contributed by the adversary, modulated by a hyperparameter. </a:t>
            </a:r>
          </a:p>
          <a:p>
            <a:pPr marL="0" indent="0">
              <a:lnSpc>
                <a:spcPct val="120000"/>
              </a:lnSpc>
              <a:buNone/>
            </a:pPr>
            <a:r>
              <a:rPr lang="it-IT" smtClean="0"/>
              <a:t>Adversarial </a:t>
            </a:r>
            <a:r>
              <a:rPr lang="it-IT" dirty="0" err="1" smtClean="0"/>
              <a:t>architectures</a:t>
            </a:r>
            <a:r>
              <a:rPr lang="it-IT" dirty="0" smtClean="0"/>
              <a:t> </a:t>
            </a:r>
            <a:r>
              <a:rPr lang="it-IT" dirty="0" err="1" smtClean="0"/>
              <a:t>were</a:t>
            </a:r>
            <a:r>
              <a:rPr lang="it-IT" dirty="0" smtClean="0"/>
              <a:t> </a:t>
            </a:r>
            <a:r>
              <a:rPr lang="it-IT" dirty="0" err="1" smtClean="0"/>
              <a:t>investigated</a:t>
            </a:r>
            <a:r>
              <a:rPr lang="it-IT" dirty="0" smtClean="0"/>
              <a:t> in computer science to </a:t>
            </a:r>
            <a:r>
              <a:rPr lang="it-IT" dirty="0" err="1" smtClean="0"/>
              <a:t>achieve</a:t>
            </a:r>
            <a:r>
              <a:rPr lang="it-IT" dirty="0" smtClean="0"/>
              <a:t> </a:t>
            </a:r>
            <a:r>
              <a:rPr lang="it-IT" b="1" dirty="0" smtClean="0"/>
              <a:t>domain </a:t>
            </a:r>
            <a:r>
              <a:rPr lang="it-IT" b="1" dirty="0" err="1" smtClean="0"/>
              <a:t>adaptation</a:t>
            </a:r>
            <a:r>
              <a:rPr lang="it-IT" b="1" dirty="0" smtClean="0"/>
              <a:t> </a:t>
            </a:r>
            <a:r>
              <a:rPr lang="it-IT" dirty="0" smtClean="0"/>
              <a:t>of discriminative </a:t>
            </a:r>
            <a:r>
              <a:rPr lang="it-IT" dirty="0" err="1" smtClean="0"/>
              <a:t>classifiers</a:t>
            </a:r>
            <a:r>
              <a:rPr lang="it-IT" dirty="0" smtClean="0"/>
              <a:t>[28][29] </a:t>
            </a:r>
            <a:r>
              <a:rPr lang="it-IT" dirty="0" err="1" smtClean="0"/>
              <a:t>much</a:t>
            </a:r>
            <a:r>
              <a:rPr lang="it-IT" dirty="0" smtClean="0"/>
              <a:t> </a:t>
            </a:r>
            <a:r>
              <a:rPr lang="it-IT" dirty="0" err="1" smtClean="0"/>
              <a:t>before</a:t>
            </a:r>
            <a:r>
              <a:rPr lang="it-IT" dirty="0" smtClean="0"/>
              <a:t> </a:t>
            </a:r>
            <a:r>
              <a:rPr lang="it-IT" dirty="0" err="1" smtClean="0"/>
              <a:t>they</a:t>
            </a:r>
            <a:r>
              <a:rPr lang="it-IT" dirty="0" smtClean="0"/>
              <a:t> </a:t>
            </a:r>
            <a:r>
              <a:rPr lang="it-IT" dirty="0" err="1" smtClean="0"/>
              <a:t>were</a:t>
            </a:r>
            <a:r>
              <a:rPr lang="it-IT" dirty="0" smtClean="0"/>
              <a:t> </a:t>
            </a:r>
            <a:r>
              <a:rPr lang="it-IT" dirty="0" err="1" smtClean="0"/>
              <a:t>adopted</a:t>
            </a:r>
            <a:r>
              <a:rPr lang="it-IT" dirty="0" smtClean="0"/>
              <a:t> in HEP.</a:t>
            </a:r>
            <a:endParaRPr lang="en-US" dirty="0" smtClean="0"/>
          </a:p>
          <a:p>
            <a:pPr marL="0" indent="0">
              <a:lnSpc>
                <a:spcPct val="120000"/>
              </a:lnSpc>
              <a:buNone/>
            </a:pPr>
            <a:r>
              <a:rPr lang="it-IT" dirty="0" smtClean="0"/>
              <a:t>General </a:t>
            </a:r>
            <a:r>
              <a:rPr lang="it-IT" dirty="0" err="1" smtClean="0"/>
              <a:t>issue</a:t>
            </a:r>
            <a:r>
              <a:rPr lang="it-IT" dirty="0" smtClean="0"/>
              <a:t>: training and test data are </a:t>
            </a:r>
            <a:r>
              <a:rPr lang="it-IT" dirty="0" err="1" smtClean="0"/>
              <a:t>not</a:t>
            </a:r>
            <a:r>
              <a:rPr lang="it-IT" dirty="0" smtClean="0"/>
              <a:t> </a:t>
            </a:r>
            <a:r>
              <a:rPr lang="it-IT" dirty="0" err="1" smtClean="0"/>
              <a:t>drawn</a:t>
            </a:r>
            <a:r>
              <a:rPr lang="it-IT" dirty="0" smtClean="0"/>
              <a:t> from </a:t>
            </a:r>
            <a:r>
              <a:rPr lang="it-IT" err="1" smtClean="0"/>
              <a:t>same</a:t>
            </a:r>
            <a:r>
              <a:rPr lang="it-IT" smtClean="0"/>
              <a:t> </a:t>
            </a:r>
            <a:r>
              <a:rPr lang="it-IT" smtClean="0"/>
              <a:t>PDF</a:t>
            </a:r>
          </a:p>
          <a:p>
            <a:pPr marL="0" indent="0">
              <a:lnSpc>
                <a:spcPct val="120000"/>
              </a:lnSpc>
              <a:buNone/>
            </a:pPr>
            <a:r>
              <a:rPr lang="it-IT" smtClean="0">
                <a:sym typeface="Wingdings" panose="05000000000000000000" pitchFamily="2" charset="2"/>
              </a:rPr>
              <a:t>This may </a:t>
            </a:r>
            <a:r>
              <a:rPr lang="it-IT" dirty="0" err="1" smtClean="0">
                <a:sym typeface="Wingdings" panose="05000000000000000000" pitchFamily="2" charset="2"/>
              </a:rPr>
              <a:t>arise</a:t>
            </a:r>
            <a:r>
              <a:rPr lang="it-IT" dirty="0" smtClean="0">
                <a:sym typeface="Wingdings" panose="05000000000000000000" pitchFamily="2" charset="2"/>
              </a:rPr>
              <a:t> </a:t>
            </a:r>
            <a:r>
              <a:rPr lang="it-IT" dirty="0" err="1" smtClean="0">
                <a:sym typeface="Wingdings" panose="05000000000000000000" pitchFamily="2" charset="2"/>
              </a:rPr>
              <a:t>when</a:t>
            </a:r>
            <a:r>
              <a:rPr lang="it-IT" dirty="0" smtClean="0">
                <a:sym typeface="Wingdings" panose="05000000000000000000" pitchFamily="2" charset="2"/>
              </a:rPr>
              <a:t> </a:t>
            </a:r>
            <a:r>
              <a:rPr lang="it-IT" dirty="0" err="1" smtClean="0">
                <a:sym typeface="Wingdings" panose="05000000000000000000" pitchFamily="2" charset="2"/>
              </a:rPr>
              <a:t>they</a:t>
            </a:r>
            <a:r>
              <a:rPr lang="it-IT" dirty="0" smtClean="0">
                <a:sym typeface="Wingdings" panose="05000000000000000000" pitchFamily="2" charset="2"/>
              </a:rPr>
              <a:t> come from </a:t>
            </a:r>
            <a:r>
              <a:rPr lang="it-IT" dirty="0" err="1" smtClean="0">
                <a:sym typeface="Wingdings" panose="05000000000000000000" pitchFamily="2" charset="2"/>
              </a:rPr>
              <a:t>different</a:t>
            </a:r>
            <a:r>
              <a:rPr lang="it-IT" dirty="0" smtClean="0">
                <a:sym typeface="Wingdings" panose="05000000000000000000" pitchFamily="2" charset="2"/>
              </a:rPr>
              <a:t> </a:t>
            </a:r>
            <a:r>
              <a:rPr lang="it-IT" dirty="0" err="1" smtClean="0">
                <a:sym typeface="Wingdings" panose="05000000000000000000" pitchFamily="2" charset="2"/>
              </a:rPr>
              <a:t>domains</a:t>
            </a:r>
            <a:r>
              <a:rPr lang="it-IT" dirty="0" smtClean="0">
                <a:sym typeface="Wingdings" panose="05000000000000000000" pitchFamily="2" charset="2"/>
              </a:rPr>
              <a:t>, or </a:t>
            </a:r>
            <a:r>
              <a:rPr lang="it-IT" dirty="0" err="1" smtClean="0">
                <a:sym typeface="Wingdings" panose="05000000000000000000" pitchFamily="2" charset="2"/>
              </a:rPr>
              <a:t>if</a:t>
            </a:r>
            <a:r>
              <a:rPr lang="it-IT" dirty="0" smtClean="0">
                <a:sym typeface="Wingdings" panose="05000000000000000000" pitchFamily="2" charset="2"/>
              </a:rPr>
              <a:t> the </a:t>
            </a:r>
            <a:r>
              <a:rPr lang="it-IT" dirty="0" err="1" smtClean="0">
                <a:sym typeface="Wingdings" panose="05000000000000000000" pitchFamily="2" charset="2"/>
              </a:rPr>
              <a:t>simulation</a:t>
            </a:r>
            <a:r>
              <a:rPr lang="it-IT" dirty="0" smtClean="0">
                <a:sym typeface="Wingdings" panose="05000000000000000000" pitchFamily="2" charset="2"/>
              </a:rPr>
              <a:t> (</a:t>
            </a:r>
            <a:r>
              <a:rPr lang="it-IT" dirty="0" err="1" smtClean="0">
                <a:sym typeface="Wingdings" panose="05000000000000000000" pitchFamily="2" charset="2"/>
              </a:rPr>
              <a:t>used</a:t>
            </a:r>
            <a:r>
              <a:rPr lang="it-IT" dirty="0" smtClean="0">
                <a:sym typeface="Wingdings" panose="05000000000000000000" pitchFamily="2" charset="2"/>
              </a:rPr>
              <a:t> for training</a:t>
            </a:r>
            <a:r>
              <a:rPr lang="it-IT" smtClean="0">
                <a:sym typeface="Wingdings" panose="05000000000000000000" pitchFamily="2" charset="2"/>
              </a:rPr>
              <a:t>) </a:t>
            </a:r>
            <a:r>
              <a:rPr lang="it-IT" smtClean="0">
                <a:sym typeface="Wingdings" panose="05000000000000000000" pitchFamily="2" charset="2"/>
              </a:rPr>
              <a:t>is </a:t>
            </a:r>
            <a:r>
              <a:rPr lang="it-IT" dirty="0" err="1" smtClean="0">
                <a:sym typeface="Wingdings" panose="05000000000000000000" pitchFamily="2" charset="2"/>
              </a:rPr>
              <a:t>imperfect</a:t>
            </a:r>
            <a:r>
              <a:rPr lang="it-IT" dirty="0" smtClean="0">
                <a:sym typeface="Wingdings" panose="05000000000000000000" pitchFamily="2" charset="2"/>
              </a:rPr>
              <a:t> model of (</a:t>
            </a:r>
            <a:r>
              <a:rPr lang="it-IT" dirty="0" err="1" smtClean="0">
                <a:sym typeface="Wingdings" panose="05000000000000000000" pitchFamily="2" charset="2"/>
              </a:rPr>
              <a:t>real</a:t>
            </a:r>
            <a:r>
              <a:rPr lang="it-IT" dirty="0" smtClean="0">
                <a:sym typeface="Wingdings" panose="05000000000000000000" pitchFamily="2" charset="2"/>
              </a:rPr>
              <a:t>) test data.</a:t>
            </a:r>
          </a:p>
          <a:p>
            <a:pPr marL="0" indent="0">
              <a:lnSpc>
                <a:spcPct val="120000"/>
              </a:lnSpc>
              <a:buNone/>
            </a:pPr>
            <a:r>
              <a:rPr lang="it-IT" smtClean="0">
                <a:sym typeface="Wingdings" panose="05000000000000000000" pitchFamily="2" charset="2"/>
              </a:rPr>
              <a:t>Solutions </a:t>
            </a:r>
            <a:r>
              <a:rPr lang="it-IT" dirty="0" err="1" smtClean="0">
                <a:sym typeface="Wingdings" panose="05000000000000000000" pitchFamily="2" charset="2"/>
              </a:rPr>
              <a:t>usually</a:t>
            </a:r>
            <a:r>
              <a:rPr lang="it-IT" dirty="0" smtClean="0">
                <a:sym typeface="Wingdings" panose="05000000000000000000" pitchFamily="2" charset="2"/>
              </a:rPr>
              <a:t> involve </a:t>
            </a:r>
            <a:r>
              <a:rPr lang="it-IT" dirty="0" err="1" smtClean="0">
                <a:sym typeface="Wingdings" panose="05000000000000000000" pitchFamily="2" charset="2"/>
              </a:rPr>
              <a:t>finding</a:t>
            </a:r>
            <a:r>
              <a:rPr lang="it-IT" dirty="0" smtClean="0">
                <a:sym typeface="Wingdings" panose="05000000000000000000" pitchFamily="2" charset="2"/>
              </a:rPr>
              <a:t> a data </a:t>
            </a:r>
            <a:r>
              <a:rPr lang="it-IT" dirty="0" err="1" smtClean="0">
                <a:sym typeface="Wingdings" panose="05000000000000000000" pitchFamily="2" charset="2"/>
              </a:rPr>
              <a:t>representation</a:t>
            </a:r>
            <a:r>
              <a:rPr lang="it-IT" dirty="0" smtClean="0">
                <a:sym typeface="Wingdings" panose="05000000000000000000" pitchFamily="2" charset="2"/>
              </a:rPr>
              <a:t> </a:t>
            </a:r>
            <a:r>
              <a:rPr lang="it-IT" dirty="0" err="1" smtClean="0">
                <a:sym typeface="Wingdings" panose="05000000000000000000" pitchFamily="2" charset="2"/>
              </a:rPr>
              <a:t>that</a:t>
            </a:r>
            <a:r>
              <a:rPr lang="it-IT" dirty="0" smtClean="0">
                <a:sym typeface="Wingdings" panose="05000000000000000000" pitchFamily="2" charset="2"/>
              </a:rPr>
              <a:t> </a:t>
            </a:r>
            <a:r>
              <a:rPr lang="it-IT" dirty="0" err="1" smtClean="0">
                <a:sym typeface="Wingdings" panose="05000000000000000000" pitchFamily="2" charset="2"/>
              </a:rPr>
              <a:t>is</a:t>
            </a:r>
            <a:r>
              <a:rPr lang="it-IT" dirty="0" smtClean="0">
                <a:sym typeface="Wingdings" panose="05000000000000000000" pitchFamily="2" charset="2"/>
              </a:rPr>
              <a:t> </a:t>
            </a:r>
            <a:r>
              <a:rPr lang="it-IT" dirty="0" err="1" smtClean="0">
                <a:sym typeface="Wingdings" panose="05000000000000000000" pitchFamily="2" charset="2"/>
              </a:rPr>
              <a:t>maximally</a:t>
            </a:r>
            <a:r>
              <a:rPr lang="it-IT" dirty="0" smtClean="0">
                <a:sym typeface="Wingdings" panose="05000000000000000000" pitchFamily="2" charset="2"/>
              </a:rPr>
              <a:t> insensitive to </a:t>
            </a:r>
            <a:r>
              <a:rPr lang="it-IT" dirty="0" err="1" smtClean="0">
                <a:sym typeface="Wingdings" panose="05000000000000000000" pitchFamily="2" charset="2"/>
              </a:rPr>
              <a:t>their</a:t>
            </a:r>
            <a:r>
              <a:rPr lang="it-IT" dirty="0" smtClean="0">
                <a:sym typeface="Wingdings" panose="05000000000000000000" pitchFamily="2" charset="2"/>
              </a:rPr>
              <a:t> source</a:t>
            </a:r>
          </a:p>
          <a:p>
            <a:pPr marL="0" indent="0">
              <a:lnSpc>
                <a:spcPct val="120000"/>
              </a:lnSpc>
              <a:buNone/>
            </a:pPr>
            <a:r>
              <a:rPr lang="it-IT" dirty="0">
                <a:sym typeface="Wingdings" panose="05000000000000000000" pitchFamily="2" charset="2"/>
              </a:rPr>
              <a:t>	</a:t>
            </a:r>
            <a:r>
              <a:rPr lang="it-IT" dirty="0" smtClean="0">
                <a:sym typeface="Wingdings" panose="05000000000000000000" pitchFamily="2" charset="2"/>
              </a:rPr>
              <a:t> task an ANN to </a:t>
            </a:r>
            <a:r>
              <a:rPr lang="it-IT" dirty="0" err="1" smtClean="0">
                <a:sym typeface="Wingdings" panose="05000000000000000000" pitchFamily="2" charset="2"/>
              </a:rPr>
              <a:t>learn</a:t>
            </a:r>
            <a:r>
              <a:rPr lang="it-IT" dirty="0" smtClean="0">
                <a:sym typeface="Wingdings" panose="05000000000000000000" pitchFamily="2" charset="2"/>
              </a:rPr>
              <a:t> </a:t>
            </a:r>
            <a:r>
              <a:rPr lang="it-IT" dirty="0" err="1" smtClean="0">
                <a:sym typeface="Wingdings" panose="05000000000000000000" pitchFamily="2" charset="2"/>
              </a:rPr>
              <a:t>such</a:t>
            </a:r>
            <a:r>
              <a:rPr lang="it-IT" dirty="0" smtClean="0">
                <a:sym typeface="Wingdings" panose="05000000000000000000" pitchFamily="2" charset="2"/>
              </a:rPr>
              <a:t> </a:t>
            </a:r>
            <a:r>
              <a:rPr lang="it-IT" dirty="0" err="1" smtClean="0">
                <a:sym typeface="Wingdings" panose="05000000000000000000" pitchFamily="2" charset="2"/>
              </a:rPr>
              <a:t>representation</a:t>
            </a:r>
            <a:r>
              <a:rPr lang="it-IT" dirty="0" smtClean="0">
                <a:sym typeface="Wingdings" panose="05000000000000000000" pitchFamily="2" charset="2"/>
              </a:rPr>
              <a:t>, </a:t>
            </a:r>
            <a:r>
              <a:rPr lang="it-IT" dirty="0" err="1" smtClean="0">
                <a:sym typeface="Wingdings" panose="05000000000000000000" pitchFamily="2" charset="2"/>
              </a:rPr>
              <a:t>while</a:t>
            </a:r>
            <a:r>
              <a:rPr lang="it-IT" dirty="0" smtClean="0">
                <a:sym typeface="Wingdings" panose="05000000000000000000" pitchFamily="2" charset="2"/>
              </a:rPr>
              <a:t> </a:t>
            </a:r>
            <a:r>
              <a:rPr lang="it-IT" dirty="0" err="1" smtClean="0">
                <a:sym typeface="Wingdings" panose="05000000000000000000" pitchFamily="2" charset="2"/>
              </a:rPr>
              <a:t>competing</a:t>
            </a:r>
            <a:r>
              <a:rPr lang="it-IT" dirty="0" smtClean="0">
                <a:sym typeface="Wingdings" panose="05000000000000000000" pitchFamily="2" charset="2"/>
              </a:rPr>
              <a:t> with the </a:t>
            </a:r>
            <a:r>
              <a:rPr lang="it-IT" dirty="0" err="1" smtClean="0">
                <a:sym typeface="Wingdings" panose="05000000000000000000" pitchFamily="2" charset="2"/>
              </a:rPr>
              <a:t>one</a:t>
            </a:r>
            <a:r>
              <a:rPr lang="it-IT" dirty="0" smtClean="0">
                <a:sym typeface="Wingdings" panose="05000000000000000000" pitchFamily="2" charset="2"/>
              </a:rPr>
              <a:t> 	</a:t>
            </a:r>
            <a:r>
              <a:rPr lang="it-IT" dirty="0" err="1" smtClean="0">
                <a:sym typeface="Wingdings" panose="05000000000000000000" pitchFamily="2" charset="2"/>
              </a:rPr>
              <a:t>that</a:t>
            </a:r>
            <a:r>
              <a:rPr lang="it-IT" dirty="0" smtClean="0">
                <a:sym typeface="Wingdings" panose="05000000000000000000" pitchFamily="2" charset="2"/>
              </a:rPr>
              <a:t> </a:t>
            </a:r>
            <a:r>
              <a:rPr lang="it-IT" dirty="0" err="1" smtClean="0">
                <a:sym typeface="Wingdings" panose="05000000000000000000" pitchFamily="2" charset="2"/>
              </a:rPr>
              <a:t>tries</a:t>
            </a:r>
            <a:r>
              <a:rPr lang="it-IT" dirty="0" smtClean="0">
                <a:sym typeface="Wingdings" panose="05000000000000000000" pitchFamily="2" charset="2"/>
              </a:rPr>
              <a:t> to separate </a:t>
            </a:r>
            <a:r>
              <a:rPr lang="it-IT" dirty="0" err="1" smtClean="0">
                <a:sym typeface="Wingdings" panose="05000000000000000000" pitchFamily="2" charset="2"/>
              </a:rPr>
              <a:t>labelled</a:t>
            </a:r>
            <a:r>
              <a:rPr lang="it-IT" dirty="0" smtClean="0">
                <a:sym typeface="Wingdings" panose="05000000000000000000" pitchFamily="2" charset="2"/>
              </a:rPr>
              <a:t> </a:t>
            </a:r>
            <a:r>
              <a:rPr lang="it-IT" dirty="0" err="1" smtClean="0">
                <a:sym typeface="Wingdings" panose="05000000000000000000" pitchFamily="2" charset="2"/>
              </a:rPr>
              <a:t>classes</a:t>
            </a:r>
            <a:r>
              <a:rPr lang="it-IT" dirty="0" smtClean="0">
                <a:sym typeface="Wingdings" panose="05000000000000000000" pitchFamily="2" charset="2"/>
              </a:rPr>
              <a:t> of </a:t>
            </a:r>
            <a:r>
              <a:rPr lang="it-IT" smtClean="0">
                <a:sym typeface="Wingdings" panose="05000000000000000000" pitchFamily="2" charset="2"/>
              </a:rPr>
              <a:t>training </a:t>
            </a:r>
            <a:r>
              <a:rPr lang="it-IT" smtClean="0">
                <a:sym typeface="Wingdings" panose="05000000000000000000" pitchFamily="2" charset="2"/>
              </a:rPr>
              <a:t>data[30</a:t>
            </a:r>
            <a:r>
              <a:rPr lang="it-IT" dirty="0" smtClean="0">
                <a:sym typeface="Wingdings" panose="05000000000000000000" pitchFamily="2" charset="2"/>
              </a:rPr>
              <a:t>]</a:t>
            </a:r>
          </a:p>
          <a:p>
            <a:pPr marL="0" indent="0">
              <a:lnSpc>
                <a:spcPct val="120000"/>
              </a:lnSpc>
              <a:buNone/>
            </a:pPr>
            <a:endParaRPr lang="it-IT" dirty="0" smtClean="0">
              <a:solidFill>
                <a:schemeClr val="bg1">
                  <a:lumMod val="75000"/>
                </a:schemeClr>
              </a:solidFill>
            </a:endParaRPr>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70</a:t>
            </a:fld>
            <a:endParaRPr lang="en-US"/>
          </a:p>
        </p:txBody>
      </p:sp>
    </p:spTree>
    <p:extLst>
      <p:ext uri="{BB962C8B-B14F-4D97-AF65-F5344CB8AC3E}">
        <p14:creationId xmlns:p14="http://schemas.microsoft.com/office/powerpoint/2010/main" val="398073374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Learning to pivot</a:t>
            </a:r>
            <a:endParaRPr lang="en-US" b="1" dirty="0"/>
          </a:p>
        </p:txBody>
      </p:sp>
      <p:sp>
        <p:nvSpPr>
          <p:cNvPr id="3" name="Content Placeholder 2"/>
          <p:cNvSpPr>
            <a:spLocks noGrp="1"/>
          </p:cNvSpPr>
          <p:nvPr>
            <p:ph idx="1"/>
          </p:nvPr>
        </p:nvSpPr>
        <p:spPr>
          <a:xfrm>
            <a:off x="838200" y="1825625"/>
            <a:ext cx="10515600" cy="4530726"/>
          </a:xfrm>
        </p:spPr>
        <p:txBody>
          <a:bodyPr>
            <a:normAutofit fontScale="85000" lnSpcReduction="10000"/>
          </a:bodyPr>
          <a:lstStyle/>
          <a:p>
            <a:pPr marL="0" indent="0">
              <a:buNone/>
            </a:pPr>
            <a:r>
              <a:rPr lang="en-US" dirty="0" smtClean="0"/>
              <a:t>The first use of ANNs to achieve robustness to systematics in HEP comes from the work of Cranmer, Kagan and </a:t>
            </a:r>
            <a:r>
              <a:rPr lang="en-US" dirty="0" err="1" smtClean="0"/>
              <a:t>Louppe</a:t>
            </a:r>
            <a:r>
              <a:rPr lang="en-US" dirty="0" smtClean="0"/>
              <a:t>[31] who </a:t>
            </a:r>
            <a:r>
              <a:rPr lang="en-US" smtClean="0"/>
              <a:t>sought </a:t>
            </a:r>
            <a:r>
              <a:rPr lang="en-US" smtClean="0"/>
              <a:t>pivotal [</a:t>
            </a:r>
            <a:r>
              <a:rPr lang="en-US" dirty="0" smtClean="0"/>
              <a:t>32] classification scores f(x;</a:t>
            </a:r>
            <a:r>
              <a:rPr lang="el-GR" dirty="0" smtClean="0"/>
              <a:t>θ</a:t>
            </a:r>
            <a:r>
              <a:rPr lang="it-IT" baseline="-25000" dirty="0" smtClean="0"/>
              <a:t>f</a:t>
            </a:r>
            <a:r>
              <a:rPr lang="en-US" dirty="0" smtClean="0"/>
              <a:t>): ones independent on nuisance </a:t>
            </a:r>
            <a:r>
              <a:rPr lang="el-GR" dirty="0" smtClean="0"/>
              <a:t>α</a:t>
            </a:r>
            <a:r>
              <a:rPr lang="it-IT" dirty="0" smtClean="0"/>
              <a:t> (</a:t>
            </a:r>
            <a:r>
              <a:rPr lang="el-GR" dirty="0"/>
              <a:t>θ</a:t>
            </a:r>
            <a:r>
              <a:rPr lang="it-IT" baseline="-25000" dirty="0" smtClean="0"/>
              <a:t>f</a:t>
            </a:r>
            <a:r>
              <a:rPr lang="it-IT" dirty="0"/>
              <a:t> </a:t>
            </a:r>
            <a:r>
              <a:rPr lang="it-IT" dirty="0" smtClean="0"/>
              <a:t>are the </a:t>
            </a:r>
            <a:r>
              <a:rPr lang="it-IT" dirty="0" err="1" smtClean="0"/>
              <a:t>classifier</a:t>
            </a:r>
            <a:r>
              <a:rPr lang="it-IT" dirty="0" smtClean="0"/>
              <a:t> </a:t>
            </a:r>
            <a:r>
              <a:rPr lang="it-IT" dirty="0" err="1" smtClean="0"/>
              <a:t>parameters</a:t>
            </a:r>
            <a:r>
              <a:rPr lang="it-IT" dirty="0" smtClean="0"/>
              <a:t>).</a:t>
            </a:r>
          </a:p>
          <a:p>
            <a:pPr marL="0" indent="0">
              <a:buNone/>
            </a:pPr>
            <a:r>
              <a:rPr lang="it-IT" dirty="0" smtClean="0"/>
              <a:t>The </a:t>
            </a:r>
            <a:r>
              <a:rPr lang="it-IT" dirty="0" err="1" smtClean="0"/>
              <a:t>adversary</a:t>
            </a:r>
            <a:r>
              <a:rPr lang="it-IT" dirty="0" smtClean="0"/>
              <a:t>, with </a:t>
            </a:r>
            <a:r>
              <a:rPr lang="it-IT" dirty="0" err="1" smtClean="0"/>
              <a:t>parameters</a:t>
            </a:r>
            <a:r>
              <a:rPr lang="it-IT" dirty="0" smtClean="0"/>
              <a:t> </a:t>
            </a:r>
            <a:r>
              <a:rPr lang="el-GR" dirty="0" smtClean="0"/>
              <a:t>θ</a:t>
            </a:r>
            <a:r>
              <a:rPr lang="it-IT" baseline="-25000" dirty="0" smtClean="0"/>
              <a:t>r</a:t>
            </a:r>
            <a:r>
              <a:rPr lang="it-IT" dirty="0" smtClean="0"/>
              <a:t>, </a:t>
            </a:r>
            <a:r>
              <a:rPr lang="it-IT" dirty="0" err="1" smtClean="0"/>
              <a:t>tries</a:t>
            </a:r>
            <a:r>
              <a:rPr lang="it-IT" dirty="0" smtClean="0"/>
              <a:t> to </a:t>
            </a:r>
            <a:r>
              <a:rPr lang="it-IT" dirty="0" err="1" smtClean="0"/>
              <a:t>guess</a:t>
            </a:r>
            <a:r>
              <a:rPr lang="it-IT" dirty="0" smtClean="0"/>
              <a:t> </a:t>
            </a:r>
            <a:r>
              <a:rPr lang="el-GR" dirty="0"/>
              <a:t>α</a:t>
            </a:r>
            <a:r>
              <a:rPr lang="it-IT" dirty="0"/>
              <a:t> </a:t>
            </a:r>
            <a:r>
              <a:rPr lang="it-IT" dirty="0" smtClean="0"/>
              <a:t>from f(x;</a:t>
            </a:r>
            <a:r>
              <a:rPr lang="el-GR" dirty="0" smtClean="0"/>
              <a:t>θ</a:t>
            </a:r>
            <a:r>
              <a:rPr lang="it-IT" baseline="-25000" dirty="0"/>
              <a:t>f</a:t>
            </a:r>
            <a:r>
              <a:rPr lang="it-IT" dirty="0" smtClean="0"/>
              <a:t>), and the </a:t>
            </a:r>
            <a:r>
              <a:rPr lang="it-IT" dirty="0" err="1" smtClean="0"/>
              <a:t>loss</a:t>
            </a:r>
            <a:r>
              <a:rPr lang="it-IT" dirty="0" smtClean="0"/>
              <a:t> </a:t>
            </a:r>
            <a:r>
              <a:rPr lang="it-IT" dirty="0" err="1" smtClean="0"/>
              <a:t>is</a:t>
            </a:r>
            <a:r>
              <a:rPr lang="it-IT" dirty="0" smtClean="0"/>
              <a:t> </a:t>
            </a:r>
            <a:r>
              <a:rPr lang="it-IT" dirty="0" err="1" smtClean="0"/>
              <a:t>defined</a:t>
            </a:r>
            <a:r>
              <a:rPr lang="it-IT" dirty="0" smtClean="0"/>
              <a:t> </a:t>
            </a:r>
            <a:r>
              <a:rPr lang="it-IT" dirty="0" err="1" smtClean="0"/>
              <a:t>globally</a:t>
            </a:r>
            <a:r>
              <a:rPr lang="it-IT" dirty="0" smtClean="0"/>
              <a:t> </a:t>
            </a:r>
            <a:r>
              <a:rPr lang="it-IT" err="1" smtClean="0"/>
              <a:t>as</a:t>
            </a:r>
            <a:r>
              <a:rPr lang="it-IT" smtClean="0"/>
              <a:t> </a:t>
            </a:r>
            <a:endParaRPr lang="it-IT" smtClean="0"/>
          </a:p>
          <a:p>
            <a:pPr marL="0" indent="0">
              <a:buNone/>
            </a:pPr>
            <a:endParaRPr lang="it-IT" dirty="0" smtClean="0"/>
          </a:p>
          <a:p>
            <a:pPr marL="0" indent="0">
              <a:buNone/>
            </a:pPr>
            <a:endParaRPr lang="it-IT" dirty="0"/>
          </a:p>
          <a:p>
            <a:pPr marL="0" indent="0">
              <a:buNone/>
            </a:pPr>
            <a:r>
              <a:rPr lang="it-IT" dirty="0" smtClean="0"/>
              <a:t>The minimax </a:t>
            </a:r>
            <a:r>
              <a:rPr lang="it-IT" dirty="0" err="1" smtClean="0"/>
              <a:t>solution</a:t>
            </a:r>
            <a:r>
              <a:rPr lang="it-IT" dirty="0" smtClean="0"/>
              <a:t> of </a:t>
            </a:r>
            <a:r>
              <a:rPr lang="it-IT" dirty="0" err="1" smtClean="0"/>
              <a:t>this</a:t>
            </a:r>
            <a:r>
              <a:rPr lang="it-IT" dirty="0" smtClean="0"/>
              <a:t> </a:t>
            </a:r>
            <a:r>
              <a:rPr lang="it-IT" dirty="0" err="1" smtClean="0"/>
              <a:t>problem</a:t>
            </a:r>
            <a:r>
              <a:rPr lang="it-IT" dirty="0" smtClean="0"/>
              <a:t> </a:t>
            </a:r>
            <a:r>
              <a:rPr lang="it-IT" dirty="0" err="1" smtClean="0"/>
              <a:t>is</a:t>
            </a:r>
            <a:r>
              <a:rPr lang="it-IT" dirty="0"/>
              <a:t> </a:t>
            </a:r>
            <a:r>
              <a:rPr lang="it-IT" dirty="0" err="1" smtClean="0"/>
              <a:t>reached</a:t>
            </a:r>
            <a:r>
              <a:rPr lang="it-IT" dirty="0" smtClean="0"/>
              <a:t> for</a:t>
            </a:r>
          </a:p>
          <a:p>
            <a:pPr marL="0" indent="0">
              <a:buNone/>
            </a:pPr>
            <a:endParaRPr lang="it-IT" dirty="0" smtClean="0"/>
          </a:p>
          <a:p>
            <a:pPr marL="0" indent="0">
              <a:buNone/>
            </a:pPr>
            <a:endParaRPr lang="it-IT" dirty="0"/>
          </a:p>
          <a:p>
            <a:pPr marL="0" indent="0">
              <a:buNone/>
            </a:pPr>
            <a:r>
              <a:rPr lang="it-IT" dirty="0" smtClean="0"/>
              <a:t>A </a:t>
            </a:r>
            <a:r>
              <a:rPr lang="it-IT" dirty="0" err="1" smtClean="0"/>
              <a:t>convergence</a:t>
            </a:r>
            <a:r>
              <a:rPr lang="it-IT" dirty="0" smtClean="0"/>
              <a:t> of the </a:t>
            </a:r>
            <a:r>
              <a:rPr lang="it-IT" dirty="0" err="1" smtClean="0"/>
              <a:t>above</a:t>
            </a:r>
            <a:r>
              <a:rPr lang="it-IT" dirty="0" smtClean="0"/>
              <a:t> </a:t>
            </a:r>
            <a:r>
              <a:rPr lang="it-IT" dirty="0" err="1" smtClean="0"/>
              <a:t>constrained</a:t>
            </a:r>
            <a:r>
              <a:rPr lang="it-IT" dirty="0" smtClean="0"/>
              <a:t> </a:t>
            </a:r>
            <a:r>
              <a:rPr lang="it-IT" dirty="0" err="1" smtClean="0"/>
              <a:t>problem</a:t>
            </a:r>
            <a:r>
              <a:rPr lang="it-IT" dirty="0" smtClean="0"/>
              <a:t> </a:t>
            </a:r>
            <a:r>
              <a:rPr lang="it-IT" dirty="0" err="1" smtClean="0"/>
              <a:t>cannot</a:t>
            </a:r>
            <a:r>
              <a:rPr lang="it-IT" dirty="0" smtClean="0"/>
              <a:t> be </a:t>
            </a:r>
            <a:r>
              <a:rPr lang="it-IT" dirty="0" err="1" smtClean="0"/>
              <a:t>guaranteed</a:t>
            </a:r>
            <a:r>
              <a:rPr lang="it-IT" dirty="0" smtClean="0"/>
              <a:t> in general; a </a:t>
            </a:r>
            <a:r>
              <a:rPr lang="it-IT" dirty="0" err="1" smtClean="0"/>
              <a:t>hyperparameter</a:t>
            </a:r>
            <a:r>
              <a:rPr lang="it-IT" dirty="0" smtClean="0"/>
              <a:t> </a:t>
            </a:r>
            <a:r>
              <a:rPr lang="el-GR" dirty="0" smtClean="0"/>
              <a:t>λ </a:t>
            </a:r>
            <a:r>
              <a:rPr lang="it-IT" dirty="0" smtClean="0"/>
              <a:t>can be </a:t>
            </a:r>
            <a:r>
              <a:rPr lang="it-IT" dirty="0" err="1" smtClean="0"/>
              <a:t>used</a:t>
            </a:r>
            <a:r>
              <a:rPr lang="it-IT" dirty="0" smtClean="0"/>
              <a:t> to </a:t>
            </a:r>
            <a:r>
              <a:rPr lang="it-IT" dirty="0" err="1" smtClean="0"/>
              <a:t>tune</a:t>
            </a:r>
            <a:r>
              <a:rPr lang="it-IT" dirty="0" smtClean="0"/>
              <a:t> the </a:t>
            </a:r>
            <a:r>
              <a:rPr lang="it-IT" dirty="0" err="1" smtClean="0"/>
              <a:t>adversary</a:t>
            </a:r>
            <a:r>
              <a:rPr lang="it-IT" dirty="0" smtClean="0"/>
              <a:t> </a:t>
            </a:r>
            <a:r>
              <a:rPr lang="it-IT" dirty="0" err="1" smtClean="0"/>
              <a:t>term</a:t>
            </a:r>
            <a:r>
              <a:rPr lang="it-IT" dirty="0" smtClean="0"/>
              <a:t>.</a:t>
            </a:r>
            <a:endParaRPr lang="el-GR" dirty="0" smtClean="0"/>
          </a:p>
          <a:p>
            <a:pPr marL="0" indent="0">
              <a:buNone/>
            </a:pPr>
            <a:endParaRPr lang="en-US" dirty="0" smtClean="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71</a:t>
            </a:fld>
            <a:endParaRPr lang="en-US"/>
          </a:p>
        </p:txBody>
      </p:sp>
      <p:pic>
        <p:nvPicPr>
          <p:cNvPr id="7" name="Picture 6"/>
          <p:cNvPicPr>
            <a:picLocks noChangeAspect="1"/>
          </p:cNvPicPr>
          <p:nvPr/>
        </p:nvPicPr>
        <p:blipFill>
          <a:blip r:embed="rId2"/>
          <a:stretch>
            <a:fillRect/>
          </a:stretch>
        </p:blipFill>
        <p:spPr>
          <a:xfrm>
            <a:off x="4946465" y="3468631"/>
            <a:ext cx="4920549" cy="652491"/>
          </a:xfrm>
          <a:prstGeom prst="rect">
            <a:avLst/>
          </a:prstGeom>
        </p:spPr>
      </p:pic>
      <p:pic>
        <p:nvPicPr>
          <p:cNvPr id="8" name="Picture 7"/>
          <p:cNvPicPr>
            <a:picLocks noChangeAspect="1"/>
          </p:cNvPicPr>
          <p:nvPr/>
        </p:nvPicPr>
        <p:blipFill>
          <a:blip r:embed="rId3"/>
          <a:stretch>
            <a:fillRect/>
          </a:stretch>
        </p:blipFill>
        <p:spPr>
          <a:xfrm>
            <a:off x="4946465" y="4785340"/>
            <a:ext cx="5111049" cy="697985"/>
          </a:xfrm>
          <a:prstGeom prst="rect">
            <a:avLst/>
          </a:prstGeom>
        </p:spPr>
      </p:pic>
    </p:spTree>
    <p:extLst>
      <p:ext uri="{BB962C8B-B14F-4D97-AF65-F5344CB8AC3E}">
        <p14:creationId xmlns:p14="http://schemas.microsoft.com/office/powerpoint/2010/main" val="299675487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dirty="0" err="1" smtClean="0"/>
              <a:t>Pivoting</a:t>
            </a:r>
            <a:r>
              <a:rPr lang="it-IT" b="1" dirty="0" smtClean="0"/>
              <a:t> ANN </a:t>
            </a:r>
            <a:r>
              <a:rPr lang="it-IT" b="1" dirty="0" err="1" smtClean="0"/>
              <a:t>architecture</a:t>
            </a:r>
            <a:endParaRPr lang="en-US" b="1" dirty="0"/>
          </a:p>
        </p:txBody>
      </p:sp>
      <p:sp>
        <p:nvSpPr>
          <p:cNvPr id="3" name="Content Placeholder 2"/>
          <p:cNvSpPr>
            <a:spLocks noGrp="1"/>
          </p:cNvSpPr>
          <p:nvPr>
            <p:ph idx="1"/>
          </p:nvPr>
        </p:nvSpPr>
        <p:spPr/>
        <p:txBody>
          <a:bodyPr/>
          <a:lstStyle/>
          <a:p>
            <a:pPr marL="0" indent="0">
              <a:buNone/>
            </a:pPr>
            <a:r>
              <a:rPr lang="it-IT" dirty="0" smtClean="0"/>
              <a:t>The </a:t>
            </a:r>
            <a:r>
              <a:rPr lang="it-IT" dirty="0" err="1" smtClean="0"/>
              <a:t>architecture</a:t>
            </a:r>
            <a:r>
              <a:rPr lang="it-IT" dirty="0" smtClean="0"/>
              <a:t> </a:t>
            </a:r>
            <a:r>
              <a:rPr lang="it-IT" dirty="0" err="1" smtClean="0"/>
              <a:t>is</a:t>
            </a:r>
            <a:r>
              <a:rPr lang="it-IT" dirty="0" smtClean="0"/>
              <a:t> a </a:t>
            </a:r>
            <a:r>
              <a:rPr lang="it-IT" dirty="0" err="1" smtClean="0"/>
              <a:t>series</a:t>
            </a:r>
            <a:r>
              <a:rPr lang="it-IT" dirty="0" smtClean="0"/>
              <a:t> of </a:t>
            </a:r>
            <a:r>
              <a:rPr lang="it-IT" dirty="0" err="1" smtClean="0"/>
              <a:t>two</a:t>
            </a:r>
            <a:r>
              <a:rPr lang="it-IT" dirty="0" smtClean="0"/>
              <a:t> discriminative </a:t>
            </a:r>
            <a:r>
              <a:rPr lang="it-IT" dirty="0" err="1" smtClean="0"/>
              <a:t>classifiers</a:t>
            </a:r>
            <a:r>
              <a:rPr lang="it-IT" dirty="0" smtClean="0"/>
              <a:t>: the </a:t>
            </a:r>
            <a:r>
              <a:rPr lang="it-IT" dirty="0" err="1" smtClean="0"/>
              <a:t>adversary</a:t>
            </a:r>
            <a:r>
              <a:rPr lang="it-IT" dirty="0" smtClean="0"/>
              <a:t> </a:t>
            </a:r>
            <a:r>
              <a:rPr lang="it-IT" dirty="0" err="1" smtClean="0"/>
              <a:t>tries</a:t>
            </a:r>
            <a:r>
              <a:rPr lang="it-IT" dirty="0" smtClean="0"/>
              <a:t> to model p(</a:t>
            </a:r>
            <a:r>
              <a:rPr lang="it-IT" dirty="0" err="1" smtClean="0"/>
              <a:t>z|f</a:t>
            </a:r>
            <a:r>
              <a:rPr lang="it-IT" dirty="0" smtClean="0"/>
              <a:t>(x)), and the global </a:t>
            </a:r>
            <a:r>
              <a:rPr lang="it-IT" dirty="0" err="1" smtClean="0"/>
              <a:t>loss</a:t>
            </a:r>
            <a:r>
              <a:rPr lang="it-IT" dirty="0" smtClean="0"/>
              <a:t> </a:t>
            </a:r>
            <a:r>
              <a:rPr lang="it-IT" dirty="0" err="1" smtClean="0"/>
              <a:t>forces</a:t>
            </a:r>
            <a:r>
              <a:rPr lang="it-IT" dirty="0" smtClean="0"/>
              <a:t> </a:t>
            </a:r>
            <a:r>
              <a:rPr lang="it-IT" dirty="0" err="1" smtClean="0"/>
              <a:t>this</a:t>
            </a:r>
            <a:r>
              <a:rPr lang="it-IT" dirty="0" smtClean="0"/>
              <a:t> </a:t>
            </a:r>
            <a:r>
              <a:rPr lang="it-IT" dirty="0" err="1" smtClean="0"/>
              <a:t>toward</a:t>
            </a:r>
            <a:r>
              <a:rPr lang="it-IT" dirty="0" smtClean="0"/>
              <a:t> the </a:t>
            </a:r>
            <a:r>
              <a:rPr lang="it-IT" dirty="0" err="1" smtClean="0"/>
              <a:t>unconditional</a:t>
            </a:r>
            <a:r>
              <a:rPr lang="it-IT" dirty="0" smtClean="0"/>
              <a:t> </a:t>
            </a:r>
            <a:r>
              <a:rPr lang="it-IT" dirty="0" err="1" smtClean="0"/>
              <a:t>prior</a:t>
            </a:r>
            <a:r>
              <a:rPr lang="it-IT" dirty="0" smtClean="0"/>
              <a:t> p(z). </a:t>
            </a:r>
            <a:r>
              <a:rPr lang="it-IT" dirty="0" err="1" smtClean="0"/>
              <a:t>When</a:t>
            </a:r>
            <a:r>
              <a:rPr lang="it-IT" dirty="0" smtClean="0"/>
              <a:t> </a:t>
            </a:r>
            <a:r>
              <a:rPr lang="it-IT" dirty="0" err="1" smtClean="0"/>
              <a:t>this</a:t>
            </a:r>
            <a:r>
              <a:rPr lang="it-IT" dirty="0" smtClean="0"/>
              <a:t> </a:t>
            </a:r>
            <a:r>
              <a:rPr lang="it-IT" dirty="0" err="1" smtClean="0"/>
              <a:t>happens</a:t>
            </a:r>
            <a:r>
              <a:rPr lang="it-IT" dirty="0" smtClean="0"/>
              <a:t>, f </a:t>
            </a:r>
            <a:r>
              <a:rPr lang="it-IT" dirty="0" err="1" smtClean="0"/>
              <a:t>is</a:t>
            </a:r>
            <a:r>
              <a:rPr lang="it-IT" dirty="0" smtClean="0"/>
              <a:t> </a:t>
            </a:r>
            <a:r>
              <a:rPr lang="it-IT" dirty="0" err="1" smtClean="0"/>
              <a:t>independent</a:t>
            </a:r>
            <a:r>
              <a:rPr lang="it-IT" dirty="0" smtClean="0"/>
              <a:t> on z.</a:t>
            </a:r>
            <a:endParaRPr lang="en-US"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72</a:t>
            </a:fld>
            <a:endParaRPr lang="en-US"/>
          </a:p>
        </p:txBody>
      </p:sp>
      <p:pic>
        <p:nvPicPr>
          <p:cNvPr id="7" name="Picture 6"/>
          <p:cNvPicPr>
            <a:picLocks noChangeAspect="1"/>
          </p:cNvPicPr>
          <p:nvPr/>
        </p:nvPicPr>
        <p:blipFill>
          <a:blip r:embed="rId2"/>
          <a:stretch>
            <a:fillRect/>
          </a:stretch>
        </p:blipFill>
        <p:spPr>
          <a:xfrm>
            <a:off x="2173590" y="3136726"/>
            <a:ext cx="9801225" cy="3571875"/>
          </a:xfrm>
          <a:prstGeom prst="rect">
            <a:avLst/>
          </a:prstGeom>
        </p:spPr>
      </p:pic>
    </p:spTree>
    <p:extLst>
      <p:ext uri="{BB962C8B-B14F-4D97-AF65-F5344CB8AC3E}">
        <p14:creationId xmlns:p14="http://schemas.microsoft.com/office/powerpoint/2010/main" val="28441136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smtClean="0"/>
              <a:t>The </a:t>
            </a:r>
            <a:r>
              <a:rPr lang="it-IT" b="1" smtClean="0"/>
              <a:t>Learning To Pivot Algorithm</a:t>
            </a:r>
            <a:endParaRPr lang="en-US" b="1"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73</a:t>
            </a:fld>
            <a:endParaRPr lang="en-US"/>
          </a:p>
        </p:txBody>
      </p:sp>
      <p:pic>
        <p:nvPicPr>
          <p:cNvPr id="7" name="Picture 6"/>
          <p:cNvPicPr>
            <a:picLocks noChangeAspect="1"/>
          </p:cNvPicPr>
          <p:nvPr/>
        </p:nvPicPr>
        <p:blipFill>
          <a:blip r:embed="rId2"/>
          <a:stretch>
            <a:fillRect/>
          </a:stretch>
        </p:blipFill>
        <p:spPr>
          <a:xfrm>
            <a:off x="838200" y="1514475"/>
            <a:ext cx="9715500" cy="5343525"/>
          </a:xfrm>
          <a:prstGeom prst="rect">
            <a:avLst/>
          </a:prstGeom>
        </p:spPr>
      </p:pic>
    </p:spTree>
    <p:extLst>
      <p:ext uri="{BB962C8B-B14F-4D97-AF65-F5344CB8AC3E}">
        <p14:creationId xmlns:p14="http://schemas.microsoft.com/office/powerpoint/2010/main" val="110166830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dirty="0" err="1" smtClean="0"/>
              <a:t>Experiments</a:t>
            </a:r>
            <a:r>
              <a:rPr lang="it-IT" b="1" dirty="0" smtClean="0"/>
              <a:t> with the pivot</a:t>
            </a:r>
            <a:endParaRPr lang="en-US" b="1" dirty="0"/>
          </a:p>
        </p:txBody>
      </p:sp>
      <p:sp>
        <p:nvSpPr>
          <p:cNvPr id="3" name="Content Placeholder 2"/>
          <p:cNvSpPr>
            <a:spLocks noGrp="1"/>
          </p:cNvSpPr>
          <p:nvPr>
            <p:ph idx="1"/>
          </p:nvPr>
        </p:nvSpPr>
        <p:spPr>
          <a:xfrm>
            <a:off x="838200" y="1690688"/>
            <a:ext cx="10515600" cy="4351338"/>
          </a:xfrm>
        </p:spPr>
        <p:txBody>
          <a:bodyPr/>
          <a:lstStyle/>
          <a:p>
            <a:pPr marL="0" indent="0">
              <a:buNone/>
            </a:pPr>
            <a:r>
              <a:rPr lang="it-IT" dirty="0" smtClean="0"/>
              <a:t>The </a:t>
            </a:r>
            <a:r>
              <a:rPr lang="it-IT" dirty="0" err="1" smtClean="0"/>
              <a:t>graphs</a:t>
            </a:r>
            <a:r>
              <a:rPr lang="it-IT" dirty="0" smtClean="0"/>
              <a:t> </a:t>
            </a:r>
            <a:r>
              <a:rPr lang="it-IT" dirty="0" err="1" smtClean="0"/>
              <a:t>below</a:t>
            </a:r>
            <a:r>
              <a:rPr lang="it-IT" dirty="0" smtClean="0"/>
              <a:t> </a:t>
            </a:r>
            <a:r>
              <a:rPr lang="it-IT" dirty="0" err="1" smtClean="0"/>
              <a:t>describe</a:t>
            </a:r>
            <a:r>
              <a:rPr lang="it-IT" dirty="0" smtClean="0"/>
              <a:t> the </a:t>
            </a:r>
            <a:r>
              <a:rPr lang="it-IT" dirty="0" err="1" smtClean="0"/>
              <a:t>same</a:t>
            </a:r>
            <a:r>
              <a:rPr lang="it-IT" dirty="0" smtClean="0"/>
              <a:t> </a:t>
            </a:r>
            <a:r>
              <a:rPr lang="it-IT" dirty="0" err="1" smtClean="0"/>
              <a:t>synthetic</a:t>
            </a:r>
            <a:r>
              <a:rPr lang="it-IT" dirty="0" smtClean="0"/>
              <a:t> </a:t>
            </a:r>
            <a:r>
              <a:rPr lang="it-IT" dirty="0" err="1" smtClean="0"/>
              <a:t>example</a:t>
            </a:r>
            <a:r>
              <a:rPr lang="it-IT" dirty="0" smtClean="0"/>
              <a:t> </a:t>
            </a:r>
            <a:r>
              <a:rPr lang="it-IT" dirty="0" err="1" smtClean="0"/>
              <a:t>we</a:t>
            </a:r>
            <a:r>
              <a:rPr lang="it-IT" dirty="0" smtClean="0"/>
              <a:t> </a:t>
            </a:r>
            <a:r>
              <a:rPr lang="it-IT" dirty="0" err="1" smtClean="0"/>
              <a:t>saw</a:t>
            </a:r>
            <a:r>
              <a:rPr lang="it-IT" dirty="0" smtClean="0"/>
              <a:t> </a:t>
            </a:r>
            <a:r>
              <a:rPr lang="it-IT" dirty="0" err="1" smtClean="0"/>
              <a:t>earlier</a:t>
            </a:r>
            <a:r>
              <a:rPr lang="it-IT" dirty="0" smtClean="0"/>
              <a:t> from </a:t>
            </a:r>
            <a:r>
              <a:rPr lang="it-IT" dirty="0" err="1" smtClean="0"/>
              <a:t>Wunsch</a:t>
            </a:r>
            <a:r>
              <a:rPr lang="it-IT" dirty="0" smtClean="0"/>
              <a:t> </a:t>
            </a:r>
            <a:r>
              <a:rPr lang="it-IT" smtClean="0"/>
              <a:t>et </a:t>
            </a:r>
            <a:r>
              <a:rPr lang="it-IT" smtClean="0"/>
              <a:t>al. (publication </a:t>
            </a:r>
            <a:r>
              <a:rPr lang="it-IT" dirty="0" err="1" smtClean="0"/>
              <a:t>order</a:t>
            </a:r>
            <a:r>
              <a:rPr lang="it-IT" dirty="0" smtClean="0"/>
              <a:t> </a:t>
            </a:r>
            <a:r>
              <a:rPr lang="it-IT" err="1" smtClean="0"/>
              <a:t>is</a:t>
            </a:r>
            <a:r>
              <a:rPr lang="it-IT" smtClean="0"/>
              <a:t> </a:t>
            </a:r>
            <a:r>
              <a:rPr lang="it-IT" smtClean="0"/>
              <a:t>inverted).</a:t>
            </a:r>
            <a:endParaRPr lang="it-IT" dirty="0" smtClean="0"/>
          </a:p>
          <a:p>
            <a:pPr marL="0" indent="0">
              <a:buNone/>
            </a:pPr>
            <a:r>
              <a:rPr lang="it-IT" dirty="0" smtClean="0"/>
              <a:t>Left: a standard NN </a:t>
            </a:r>
            <a:r>
              <a:rPr lang="it-IT" dirty="0" err="1" smtClean="0"/>
              <a:t>produces</a:t>
            </a:r>
            <a:r>
              <a:rPr lang="it-IT" dirty="0" smtClean="0"/>
              <a:t> f(x) </a:t>
            </a:r>
            <a:r>
              <a:rPr lang="it-IT" dirty="0" err="1" smtClean="0"/>
              <a:t>depending</a:t>
            </a:r>
            <a:r>
              <a:rPr lang="it-IT" dirty="0" smtClean="0"/>
              <a:t> on </a:t>
            </a:r>
            <a:r>
              <a:rPr lang="it-IT" dirty="0" err="1" smtClean="0"/>
              <a:t>nuisance</a:t>
            </a:r>
            <a:r>
              <a:rPr lang="it-IT" dirty="0" smtClean="0"/>
              <a:t> Z (the </a:t>
            </a:r>
            <a:r>
              <a:rPr lang="it-IT" dirty="0" err="1" smtClean="0"/>
              <a:t>vertical</a:t>
            </a:r>
            <a:r>
              <a:rPr lang="it-IT" dirty="0" smtClean="0"/>
              <a:t> location of the </a:t>
            </a:r>
            <a:r>
              <a:rPr lang="it-IT" dirty="0" err="1" smtClean="0"/>
              <a:t>signal</a:t>
            </a:r>
            <a:r>
              <a:rPr lang="it-IT" dirty="0" smtClean="0"/>
              <a:t> 2D </a:t>
            </a:r>
            <a:r>
              <a:rPr lang="it-IT" dirty="0" err="1" smtClean="0"/>
              <a:t>Gaussian</a:t>
            </a:r>
            <a:r>
              <a:rPr lang="it-IT" dirty="0" smtClean="0"/>
              <a:t> PDF)</a:t>
            </a:r>
          </a:p>
          <a:p>
            <a:pPr marL="0" indent="0">
              <a:buNone/>
            </a:pPr>
            <a:r>
              <a:rPr lang="it-IT" dirty="0"/>
              <a:t>R</a:t>
            </a:r>
            <a:r>
              <a:rPr lang="it-IT" dirty="0" smtClean="0"/>
              <a:t>ight: the </a:t>
            </a:r>
            <a:r>
              <a:rPr lang="it-IT" dirty="0" err="1" smtClean="0"/>
              <a:t>pivoting</a:t>
            </a:r>
            <a:r>
              <a:rPr lang="it-IT" dirty="0" smtClean="0"/>
              <a:t> setup </a:t>
            </a:r>
            <a:r>
              <a:rPr lang="it-IT" dirty="0" err="1" smtClean="0"/>
              <a:t>makes</a:t>
            </a:r>
            <a:r>
              <a:rPr lang="it-IT" dirty="0" smtClean="0"/>
              <a:t> f(x) </a:t>
            </a:r>
            <a:r>
              <a:rPr lang="it-IT" dirty="0" err="1" smtClean="0"/>
              <a:t>independent</a:t>
            </a:r>
            <a:r>
              <a:rPr lang="it-IT" dirty="0" smtClean="0"/>
              <a:t> on Z.</a:t>
            </a:r>
            <a:endParaRPr lang="en-US"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74</a:t>
            </a:fld>
            <a:endParaRPr lang="en-US"/>
          </a:p>
        </p:txBody>
      </p:sp>
      <p:pic>
        <p:nvPicPr>
          <p:cNvPr id="7" name="Picture 6"/>
          <p:cNvPicPr>
            <a:picLocks noChangeAspect="1"/>
          </p:cNvPicPr>
          <p:nvPr/>
        </p:nvPicPr>
        <p:blipFill>
          <a:blip r:embed="rId2"/>
          <a:stretch>
            <a:fillRect/>
          </a:stretch>
        </p:blipFill>
        <p:spPr>
          <a:xfrm>
            <a:off x="-1" y="4048125"/>
            <a:ext cx="12192001" cy="2809875"/>
          </a:xfrm>
          <a:prstGeom prst="rect">
            <a:avLst/>
          </a:prstGeom>
        </p:spPr>
      </p:pic>
    </p:spTree>
    <p:extLst>
      <p:ext uri="{BB962C8B-B14F-4D97-AF65-F5344CB8AC3E}">
        <p14:creationId xmlns:p14="http://schemas.microsoft.com/office/powerpoint/2010/main" val="224950418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dirty="0" smtClean="0"/>
              <a:t>HEP </a:t>
            </a:r>
            <a:r>
              <a:rPr lang="it-IT" b="1" dirty="0" err="1" smtClean="0"/>
              <a:t>example</a:t>
            </a:r>
            <a:endParaRPr lang="en-US" b="1" dirty="0"/>
          </a:p>
        </p:txBody>
      </p:sp>
      <p:sp>
        <p:nvSpPr>
          <p:cNvPr id="3" name="Content Placeholder 2"/>
          <p:cNvSpPr>
            <a:spLocks noGrp="1"/>
          </p:cNvSpPr>
          <p:nvPr>
            <p:ph idx="1"/>
          </p:nvPr>
        </p:nvSpPr>
        <p:spPr>
          <a:xfrm>
            <a:off x="838200" y="1825625"/>
            <a:ext cx="4329223" cy="4351338"/>
          </a:xfrm>
        </p:spPr>
        <p:txBody>
          <a:bodyPr>
            <a:normAutofit fontScale="92500" lnSpcReduction="20000"/>
          </a:bodyPr>
          <a:lstStyle/>
          <a:p>
            <a:pPr marL="0" indent="0">
              <a:buNone/>
            </a:pPr>
            <a:r>
              <a:rPr lang="it-IT" dirty="0" smtClean="0"/>
              <a:t>The </a:t>
            </a:r>
            <a:r>
              <a:rPr lang="it-IT" dirty="0" err="1" smtClean="0"/>
              <a:t>technique</a:t>
            </a:r>
            <a:r>
              <a:rPr lang="it-IT" dirty="0" smtClean="0"/>
              <a:t> </a:t>
            </a:r>
            <a:r>
              <a:rPr lang="it-IT" dirty="0" err="1" smtClean="0"/>
              <a:t>is</a:t>
            </a:r>
            <a:r>
              <a:rPr lang="it-IT" dirty="0" smtClean="0"/>
              <a:t> </a:t>
            </a:r>
            <a:r>
              <a:rPr lang="it-IT" dirty="0" err="1" smtClean="0"/>
              <a:t>demonstrated</a:t>
            </a:r>
            <a:r>
              <a:rPr lang="it-IT" dirty="0" smtClean="0"/>
              <a:t> on </a:t>
            </a:r>
            <a:r>
              <a:rPr lang="it-IT" dirty="0" err="1" smtClean="0"/>
              <a:t>boosted</a:t>
            </a:r>
            <a:r>
              <a:rPr lang="it-IT" dirty="0" smtClean="0"/>
              <a:t> W </a:t>
            </a:r>
            <a:r>
              <a:rPr lang="it-IT" dirty="0" err="1" smtClean="0"/>
              <a:t>tagging</a:t>
            </a:r>
            <a:r>
              <a:rPr lang="it-IT" dirty="0" smtClean="0"/>
              <a:t> in ATLAS, with pile-up </a:t>
            </a:r>
            <a:r>
              <a:rPr lang="it-IT" dirty="0" err="1" smtClean="0"/>
              <a:t>being</a:t>
            </a:r>
            <a:r>
              <a:rPr lang="it-IT" dirty="0" smtClean="0"/>
              <a:t> the </a:t>
            </a:r>
            <a:r>
              <a:rPr lang="it-IT" dirty="0" err="1" smtClean="0"/>
              <a:t>nuisance</a:t>
            </a:r>
            <a:r>
              <a:rPr lang="it-IT" dirty="0"/>
              <a:t> </a:t>
            </a:r>
            <a:r>
              <a:rPr lang="it-IT" dirty="0" smtClean="0"/>
              <a:t>(Z=0 no </a:t>
            </a:r>
            <a:r>
              <a:rPr lang="it-IT" dirty="0" err="1" smtClean="0"/>
              <a:t>pileup</a:t>
            </a:r>
            <a:r>
              <a:rPr lang="it-IT" dirty="0" smtClean="0"/>
              <a:t>, Z=1 PU-50 </a:t>
            </a:r>
            <a:r>
              <a:rPr lang="it-IT" dirty="0" err="1" smtClean="0"/>
              <a:t>conditions</a:t>
            </a:r>
            <a:r>
              <a:rPr lang="it-IT" dirty="0" smtClean="0"/>
              <a:t>).</a:t>
            </a:r>
          </a:p>
          <a:p>
            <a:pPr marL="0" indent="0">
              <a:buNone/>
            </a:pPr>
            <a:r>
              <a:rPr lang="it-IT" dirty="0" err="1" smtClean="0"/>
              <a:t>As</a:t>
            </a:r>
            <a:r>
              <a:rPr lang="it-IT" dirty="0" smtClean="0"/>
              <a:t> in </a:t>
            </a:r>
            <a:r>
              <a:rPr lang="it-IT" dirty="0" err="1" smtClean="0"/>
              <a:t>this</a:t>
            </a:r>
            <a:r>
              <a:rPr lang="it-IT" dirty="0" smtClean="0"/>
              <a:t> case </a:t>
            </a:r>
            <a:r>
              <a:rPr lang="it-IT" dirty="0" err="1" smtClean="0"/>
              <a:t>finding</a:t>
            </a:r>
            <a:r>
              <a:rPr lang="it-IT" dirty="0" smtClean="0"/>
              <a:t> a f </a:t>
            </a:r>
            <a:r>
              <a:rPr lang="it-IT" dirty="0" err="1" smtClean="0"/>
              <a:t>that</a:t>
            </a:r>
            <a:r>
              <a:rPr lang="it-IT" dirty="0" smtClean="0"/>
              <a:t> </a:t>
            </a:r>
            <a:r>
              <a:rPr lang="it-IT" dirty="0" err="1" smtClean="0"/>
              <a:t>is</a:t>
            </a:r>
            <a:r>
              <a:rPr lang="it-IT" dirty="0" smtClean="0"/>
              <a:t> </a:t>
            </a:r>
            <a:r>
              <a:rPr lang="it-IT" dirty="0" err="1" smtClean="0"/>
              <a:t>pivotal</a:t>
            </a:r>
            <a:r>
              <a:rPr lang="it-IT" dirty="0" smtClean="0"/>
              <a:t> </a:t>
            </a:r>
            <a:r>
              <a:rPr lang="it-IT" dirty="0" err="1" smtClean="0"/>
              <a:t>while</a:t>
            </a:r>
            <a:r>
              <a:rPr lang="it-IT" dirty="0" smtClean="0"/>
              <a:t> </a:t>
            </a:r>
            <a:r>
              <a:rPr lang="it-IT" dirty="0" err="1" smtClean="0"/>
              <a:t>minimizing</a:t>
            </a:r>
            <a:r>
              <a:rPr lang="it-IT" dirty="0" smtClean="0"/>
              <a:t> the </a:t>
            </a:r>
            <a:r>
              <a:rPr lang="it-IT" dirty="0" err="1" smtClean="0"/>
              <a:t>loss</a:t>
            </a:r>
            <a:r>
              <a:rPr lang="it-IT" dirty="0" smtClean="0"/>
              <a:t> </a:t>
            </a:r>
            <a:r>
              <a:rPr lang="it-IT" dirty="0" err="1" smtClean="0"/>
              <a:t>Lf</a:t>
            </a:r>
            <a:r>
              <a:rPr lang="it-IT" dirty="0" smtClean="0"/>
              <a:t> </a:t>
            </a:r>
            <a:r>
              <a:rPr lang="it-IT" dirty="0" err="1" smtClean="0"/>
              <a:t>is</a:t>
            </a:r>
            <a:r>
              <a:rPr lang="it-IT" dirty="0" smtClean="0"/>
              <a:t> </a:t>
            </a:r>
            <a:r>
              <a:rPr lang="it-IT" dirty="0" err="1" smtClean="0"/>
              <a:t>probably</a:t>
            </a:r>
            <a:r>
              <a:rPr lang="it-IT" dirty="0" smtClean="0"/>
              <a:t> </a:t>
            </a:r>
            <a:r>
              <a:rPr lang="it-IT" dirty="0" err="1" smtClean="0"/>
              <a:t>not</a:t>
            </a:r>
            <a:r>
              <a:rPr lang="it-IT" dirty="0" smtClean="0"/>
              <a:t> </a:t>
            </a:r>
            <a:r>
              <a:rPr lang="it-IT" dirty="0" err="1" smtClean="0"/>
              <a:t>possible</a:t>
            </a:r>
            <a:r>
              <a:rPr lang="it-IT" dirty="0" smtClean="0"/>
              <a:t>, </a:t>
            </a:r>
            <a:r>
              <a:rPr lang="it-IT" dirty="0" err="1" smtClean="0"/>
              <a:t>one</a:t>
            </a:r>
            <a:r>
              <a:rPr lang="it-IT" dirty="0" smtClean="0"/>
              <a:t> must </a:t>
            </a:r>
            <a:r>
              <a:rPr lang="it-IT" dirty="0" err="1" smtClean="0"/>
              <a:t>optimize</a:t>
            </a:r>
            <a:r>
              <a:rPr lang="it-IT" dirty="0" smtClean="0"/>
              <a:t> a </a:t>
            </a:r>
            <a:r>
              <a:rPr lang="it-IT" dirty="0" err="1" smtClean="0"/>
              <a:t>suitable</a:t>
            </a:r>
            <a:r>
              <a:rPr lang="it-IT" dirty="0" smtClean="0"/>
              <a:t> </a:t>
            </a:r>
            <a:r>
              <a:rPr lang="it-IT" dirty="0" err="1" smtClean="0"/>
              <a:t>objective</a:t>
            </a:r>
            <a:r>
              <a:rPr lang="it-IT" dirty="0" smtClean="0"/>
              <a:t> (AMS) WRT the </a:t>
            </a:r>
            <a:r>
              <a:rPr lang="it-IT" dirty="0" err="1" smtClean="0"/>
              <a:t>hyperparameter</a:t>
            </a:r>
            <a:r>
              <a:rPr lang="it-IT" dirty="0" smtClean="0"/>
              <a:t>.</a:t>
            </a:r>
          </a:p>
          <a:p>
            <a:pPr marL="0" indent="0">
              <a:buNone/>
            </a:pPr>
            <a:r>
              <a:rPr lang="it-IT" dirty="0" smtClean="0"/>
              <a:t>For a </a:t>
            </a:r>
            <a:r>
              <a:rPr lang="it-IT" dirty="0" err="1" smtClean="0"/>
              <a:t>suitable</a:t>
            </a:r>
            <a:r>
              <a:rPr lang="it-IT" dirty="0" smtClean="0"/>
              <a:t> </a:t>
            </a:r>
            <a:r>
              <a:rPr lang="it-IT" dirty="0" err="1" smtClean="0"/>
              <a:t>choice</a:t>
            </a:r>
            <a:r>
              <a:rPr lang="it-IT" dirty="0" smtClean="0"/>
              <a:t> of </a:t>
            </a:r>
            <a:r>
              <a:rPr lang="el-GR" dirty="0" smtClean="0"/>
              <a:t>λ </a:t>
            </a:r>
            <a:r>
              <a:rPr lang="it-IT" dirty="0" smtClean="0"/>
              <a:t>(10) the AMS </a:t>
            </a:r>
            <a:r>
              <a:rPr lang="it-IT" dirty="0" err="1" smtClean="0"/>
              <a:t>reaches</a:t>
            </a:r>
            <a:r>
              <a:rPr lang="it-IT" dirty="0" smtClean="0"/>
              <a:t> a </a:t>
            </a:r>
            <a:r>
              <a:rPr lang="it-IT" dirty="0" err="1" smtClean="0"/>
              <a:t>higher</a:t>
            </a:r>
            <a:r>
              <a:rPr lang="it-IT" dirty="0" smtClean="0"/>
              <a:t> maximum </a:t>
            </a:r>
            <a:endParaRPr lang="en-US"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75</a:t>
            </a:fld>
            <a:endParaRPr lang="en-US"/>
          </a:p>
        </p:txBody>
      </p:sp>
      <p:pic>
        <p:nvPicPr>
          <p:cNvPr id="7" name="Picture 6"/>
          <p:cNvPicPr>
            <a:picLocks noChangeAspect="1"/>
          </p:cNvPicPr>
          <p:nvPr/>
        </p:nvPicPr>
        <p:blipFill>
          <a:blip r:embed="rId2"/>
          <a:stretch>
            <a:fillRect/>
          </a:stretch>
        </p:blipFill>
        <p:spPr>
          <a:xfrm>
            <a:off x="5047530" y="1297"/>
            <a:ext cx="7126140" cy="6856703"/>
          </a:xfrm>
          <a:prstGeom prst="rect">
            <a:avLst/>
          </a:prstGeom>
        </p:spPr>
      </p:pic>
    </p:spTree>
    <p:extLst>
      <p:ext uri="{BB962C8B-B14F-4D97-AF65-F5344CB8AC3E}">
        <p14:creationId xmlns:p14="http://schemas.microsoft.com/office/powerpoint/2010/main" val="355495173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dirty="0" err="1" smtClean="0"/>
              <a:t>Further</a:t>
            </a:r>
            <a:r>
              <a:rPr lang="it-IT" b="1" dirty="0" smtClean="0"/>
              <a:t> </a:t>
            </a:r>
            <a:r>
              <a:rPr lang="it-IT" b="1" dirty="0" err="1" smtClean="0"/>
              <a:t>developments</a:t>
            </a:r>
            <a:r>
              <a:rPr lang="it-IT" b="1" dirty="0" smtClean="0"/>
              <a:t> / 1</a:t>
            </a:r>
            <a:endParaRPr lang="en-US" b="1" dirty="0"/>
          </a:p>
        </p:txBody>
      </p:sp>
      <p:sp>
        <p:nvSpPr>
          <p:cNvPr id="3" name="Content Placeholder 2"/>
          <p:cNvSpPr>
            <a:spLocks noGrp="1"/>
          </p:cNvSpPr>
          <p:nvPr>
            <p:ph idx="1"/>
          </p:nvPr>
        </p:nvSpPr>
        <p:spPr>
          <a:xfrm>
            <a:off x="838201" y="1825625"/>
            <a:ext cx="6827874" cy="4713398"/>
          </a:xfrm>
        </p:spPr>
        <p:txBody>
          <a:bodyPr>
            <a:normAutofit fontScale="77500" lnSpcReduction="20000"/>
          </a:bodyPr>
          <a:lstStyle/>
          <a:p>
            <a:pPr marL="0" indent="0">
              <a:lnSpc>
                <a:spcPct val="110000"/>
              </a:lnSpc>
              <a:buNone/>
            </a:pPr>
            <a:r>
              <a:rPr lang="en-US" dirty="0" smtClean="0"/>
              <a:t>The adversarial setup seen </a:t>
            </a:r>
            <a:r>
              <a:rPr lang="en-US" smtClean="0"/>
              <a:t>above </a:t>
            </a:r>
            <a:r>
              <a:rPr lang="en-US" smtClean="0"/>
              <a:t>was tested </a:t>
            </a:r>
            <a:r>
              <a:rPr lang="en-US" dirty="0" smtClean="0"/>
              <a:t>and compared with other decorrelation techniques [</a:t>
            </a:r>
            <a:r>
              <a:rPr lang="en-US" smtClean="0"/>
              <a:t>33</a:t>
            </a:r>
            <a:r>
              <a:rPr lang="en-US" smtClean="0"/>
              <a:t>], again </a:t>
            </a:r>
            <a:r>
              <a:rPr lang="en-US" dirty="0" smtClean="0"/>
              <a:t>in boosted </a:t>
            </a:r>
            <a:r>
              <a:rPr lang="en-US" smtClean="0"/>
              <a:t>jet </a:t>
            </a:r>
            <a:r>
              <a:rPr lang="en-US" smtClean="0"/>
              <a:t>tagging</a:t>
            </a:r>
          </a:p>
          <a:p>
            <a:pPr marL="0" indent="0">
              <a:lnSpc>
                <a:spcPct val="110000"/>
              </a:lnSpc>
              <a:buNone/>
            </a:pPr>
            <a:r>
              <a:rPr lang="en-US" smtClean="0"/>
              <a:t>The </a:t>
            </a:r>
            <a:r>
              <a:rPr lang="en-US" dirty="0" smtClean="0"/>
              <a:t>dependence on jet mass is effectively absorbed by the pivotal properties of the ANN (top). </a:t>
            </a:r>
          </a:p>
          <a:p>
            <a:pPr marL="0" indent="0">
              <a:lnSpc>
                <a:spcPct val="110000"/>
              </a:lnSpc>
              <a:buNone/>
            </a:pPr>
            <a:endParaRPr lang="en-US" dirty="0" smtClean="0"/>
          </a:p>
          <a:p>
            <a:pPr marL="0" indent="0">
              <a:lnSpc>
                <a:spcPct val="110000"/>
              </a:lnSpc>
              <a:buNone/>
            </a:pPr>
            <a:r>
              <a:rPr lang="en-US" dirty="0" smtClean="0"/>
              <a:t>Authors further consider the full effect of the reduced mass dependence on background shape deformations, </a:t>
            </a:r>
            <a:r>
              <a:rPr lang="en-US" smtClean="0"/>
              <a:t>extracting </a:t>
            </a:r>
            <a:r>
              <a:rPr lang="en-US" smtClean="0"/>
              <a:t>significance </a:t>
            </a:r>
            <a:r>
              <a:rPr lang="en-US" dirty="0" smtClean="0"/>
              <a:t>(bottom) for a NN, the ANN, and </a:t>
            </a:r>
            <a:r>
              <a:rPr lang="en-US" dirty="0" err="1" smtClean="0"/>
              <a:t>subjettiness</a:t>
            </a:r>
            <a:r>
              <a:rPr lang="en-US" dirty="0" smtClean="0"/>
              <a:t> selection with and without the analytical decorrelation already discussed before, for different levels of systematic uncertainties on the QCD background shape</a:t>
            </a:r>
            <a:r>
              <a:rPr lang="en-US" dirty="0" smtClean="0">
                <a:solidFill>
                  <a:schemeClr val="bg1">
                    <a:lumMod val="75000"/>
                  </a:schemeClr>
                </a:solidFill>
              </a:rPr>
              <a:t>.</a:t>
            </a:r>
            <a:endParaRPr lang="en-US" dirty="0">
              <a:solidFill>
                <a:schemeClr val="bg1">
                  <a:lumMod val="75000"/>
                </a:schemeClr>
              </a:solidFill>
            </a:endParaRPr>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76</a:t>
            </a:fld>
            <a:endParaRPr lang="en-US"/>
          </a:p>
        </p:txBody>
      </p:sp>
      <p:pic>
        <p:nvPicPr>
          <p:cNvPr id="7" name="Picture 6"/>
          <p:cNvPicPr>
            <a:picLocks noChangeAspect="1"/>
          </p:cNvPicPr>
          <p:nvPr/>
        </p:nvPicPr>
        <p:blipFill>
          <a:blip r:embed="rId2"/>
          <a:stretch>
            <a:fillRect/>
          </a:stretch>
        </p:blipFill>
        <p:spPr>
          <a:xfrm>
            <a:off x="8422847" y="0"/>
            <a:ext cx="3769153" cy="3431437"/>
          </a:xfrm>
          <a:prstGeom prst="rect">
            <a:avLst/>
          </a:prstGeom>
        </p:spPr>
      </p:pic>
      <p:pic>
        <p:nvPicPr>
          <p:cNvPr id="8" name="Picture 7"/>
          <p:cNvPicPr>
            <a:picLocks noChangeAspect="1"/>
          </p:cNvPicPr>
          <p:nvPr/>
        </p:nvPicPr>
        <p:blipFill>
          <a:blip r:embed="rId3"/>
          <a:stretch>
            <a:fillRect/>
          </a:stretch>
        </p:blipFill>
        <p:spPr>
          <a:xfrm>
            <a:off x="8610600" y="3436168"/>
            <a:ext cx="3581400" cy="3421832"/>
          </a:xfrm>
          <a:prstGeom prst="rect">
            <a:avLst/>
          </a:prstGeom>
        </p:spPr>
      </p:pic>
    </p:spTree>
    <p:extLst>
      <p:ext uri="{BB962C8B-B14F-4D97-AF65-F5344CB8AC3E}">
        <p14:creationId xmlns:p14="http://schemas.microsoft.com/office/powerpoint/2010/main" val="244457764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Further developments / 2</a:t>
            </a:r>
            <a:endParaRPr lang="en-US" b="1" dirty="0"/>
          </a:p>
        </p:txBody>
      </p:sp>
      <p:sp>
        <p:nvSpPr>
          <p:cNvPr id="3" name="Content Placeholder 2"/>
          <p:cNvSpPr>
            <a:spLocks noGrp="1"/>
          </p:cNvSpPr>
          <p:nvPr>
            <p:ph idx="1"/>
          </p:nvPr>
        </p:nvSpPr>
        <p:spPr>
          <a:xfrm>
            <a:off x="561975" y="1690688"/>
            <a:ext cx="7667625" cy="4351338"/>
          </a:xfrm>
        </p:spPr>
        <p:txBody>
          <a:bodyPr>
            <a:normAutofit fontScale="77500" lnSpcReduction="20000"/>
          </a:bodyPr>
          <a:lstStyle/>
          <a:p>
            <a:pPr marL="0" indent="0">
              <a:buNone/>
            </a:pPr>
            <a:r>
              <a:rPr lang="en-US" dirty="0" err="1" smtClean="0"/>
              <a:t>Estrade</a:t>
            </a:r>
            <a:r>
              <a:rPr lang="en-US" dirty="0" smtClean="0"/>
              <a:t> et al.[34] compared the pivot ANN technique of </a:t>
            </a:r>
            <a:r>
              <a:rPr lang="en-US" dirty="0" err="1" smtClean="0"/>
              <a:t>Louppe</a:t>
            </a:r>
            <a:r>
              <a:rPr lang="en-US" dirty="0" smtClean="0"/>
              <a:t> et al. to a data augmentation technique and to a tangent propagation method, using the H</a:t>
            </a:r>
            <a:r>
              <a:rPr lang="en-US" dirty="0" smtClean="0">
                <a:sym typeface="Wingdings" panose="05000000000000000000" pitchFamily="2" charset="2"/>
              </a:rPr>
              <a:t></a:t>
            </a:r>
            <a:r>
              <a:rPr lang="el-GR" dirty="0" smtClean="0">
                <a:sym typeface="Wingdings" panose="05000000000000000000" pitchFamily="2" charset="2"/>
              </a:rPr>
              <a:t>ττ </a:t>
            </a:r>
            <a:r>
              <a:rPr lang="it-IT" dirty="0" err="1" smtClean="0">
                <a:sym typeface="Wingdings" panose="05000000000000000000" pitchFamily="2" charset="2"/>
              </a:rPr>
              <a:t>kaggle</a:t>
            </a:r>
            <a:r>
              <a:rPr lang="it-IT" dirty="0" smtClean="0">
                <a:sym typeface="Wingdings" panose="05000000000000000000" pitchFamily="2" charset="2"/>
              </a:rPr>
              <a:t> </a:t>
            </a:r>
            <a:r>
              <a:rPr lang="it-IT" dirty="0" err="1" smtClean="0">
                <a:sym typeface="Wingdings" panose="05000000000000000000" pitchFamily="2" charset="2"/>
              </a:rPr>
              <a:t>challenge</a:t>
            </a:r>
            <a:r>
              <a:rPr lang="it-IT" dirty="0" smtClean="0">
                <a:sym typeface="Wingdings" panose="05000000000000000000" pitchFamily="2" charset="2"/>
              </a:rPr>
              <a:t> data with a </a:t>
            </a:r>
            <a:r>
              <a:rPr lang="it-IT" dirty="0" err="1" smtClean="0">
                <a:sym typeface="Wingdings" panose="05000000000000000000" pitchFamily="2" charset="2"/>
              </a:rPr>
              <a:t>systematic</a:t>
            </a:r>
            <a:r>
              <a:rPr lang="it-IT" dirty="0" smtClean="0">
                <a:sym typeface="Wingdings" panose="05000000000000000000" pitchFamily="2" charset="2"/>
              </a:rPr>
              <a:t> </a:t>
            </a:r>
            <a:r>
              <a:rPr lang="it-IT" dirty="0" err="1" smtClean="0">
                <a:sym typeface="Wingdings" panose="05000000000000000000" pitchFamily="2" charset="2"/>
              </a:rPr>
              <a:t>uncertainty</a:t>
            </a:r>
            <a:r>
              <a:rPr lang="it-IT" dirty="0" smtClean="0">
                <a:sym typeface="Wingdings" panose="05000000000000000000" pitchFamily="2" charset="2"/>
              </a:rPr>
              <a:t> </a:t>
            </a:r>
            <a:r>
              <a:rPr lang="it-IT" dirty="0" err="1" smtClean="0">
                <a:sym typeface="Wingdings" panose="05000000000000000000" pitchFamily="2" charset="2"/>
              </a:rPr>
              <a:t>added</a:t>
            </a:r>
            <a:r>
              <a:rPr lang="it-IT" dirty="0" smtClean="0">
                <a:sym typeface="Wingdings" panose="05000000000000000000" pitchFamily="2" charset="2"/>
              </a:rPr>
              <a:t> on the tau jet </a:t>
            </a:r>
            <a:r>
              <a:rPr lang="it-IT" dirty="0" err="1" smtClean="0">
                <a:sym typeface="Wingdings" panose="05000000000000000000" pitchFamily="2" charset="2"/>
              </a:rPr>
              <a:t>energy</a:t>
            </a:r>
            <a:r>
              <a:rPr lang="it-IT" dirty="0" smtClean="0">
                <a:sym typeface="Wingdings" panose="05000000000000000000" pitchFamily="2" charset="2"/>
              </a:rPr>
              <a:t> scale, </a:t>
            </a:r>
            <a:r>
              <a:rPr lang="it-IT" dirty="0" err="1" smtClean="0">
                <a:sym typeface="Wingdings" panose="05000000000000000000" pitchFamily="2" charset="2"/>
              </a:rPr>
              <a:t>similarly</a:t>
            </a:r>
            <a:r>
              <a:rPr lang="it-IT" dirty="0" smtClean="0">
                <a:sym typeface="Wingdings" panose="05000000000000000000" pitchFamily="2" charset="2"/>
              </a:rPr>
              <a:t> to [28].</a:t>
            </a:r>
          </a:p>
          <a:p>
            <a:pPr marL="0" indent="0">
              <a:buNone/>
            </a:pPr>
            <a:r>
              <a:rPr lang="it-IT" dirty="0" smtClean="0"/>
              <a:t>The </a:t>
            </a:r>
            <a:r>
              <a:rPr lang="it-IT" dirty="0" err="1" smtClean="0"/>
              <a:t>systematic</a:t>
            </a:r>
            <a:r>
              <a:rPr lang="it-IT" dirty="0" smtClean="0"/>
              <a:t> </a:t>
            </a:r>
            <a:r>
              <a:rPr lang="it-IT" dirty="0" err="1" smtClean="0"/>
              <a:t>is</a:t>
            </a:r>
            <a:r>
              <a:rPr lang="it-IT" dirty="0" smtClean="0"/>
              <a:t> </a:t>
            </a:r>
            <a:r>
              <a:rPr lang="it-IT" dirty="0" err="1" smtClean="0"/>
              <a:t>sampled</a:t>
            </a:r>
            <a:r>
              <a:rPr lang="it-IT" dirty="0" smtClean="0"/>
              <a:t> from a </a:t>
            </a:r>
            <a:r>
              <a:rPr lang="it-IT" dirty="0" err="1" smtClean="0"/>
              <a:t>Gaussian</a:t>
            </a:r>
            <a:r>
              <a:rPr lang="it-IT" dirty="0" smtClean="0"/>
              <a:t> (1%,3%,5% </a:t>
            </a:r>
            <a:r>
              <a:rPr lang="it-IT" dirty="0" err="1" smtClean="0"/>
              <a:t>nuisance</a:t>
            </a:r>
            <a:r>
              <a:rPr lang="it-IT" dirty="0" smtClean="0"/>
              <a:t>) in training data, </a:t>
            </a:r>
            <a:r>
              <a:rPr lang="it-IT" dirty="0" err="1" smtClean="0"/>
              <a:t>but</a:t>
            </a:r>
            <a:r>
              <a:rPr lang="it-IT" dirty="0" smtClean="0"/>
              <a:t> </a:t>
            </a:r>
            <a:r>
              <a:rPr lang="it-IT" dirty="0" err="1" smtClean="0"/>
              <a:t>is</a:t>
            </a:r>
            <a:r>
              <a:rPr lang="it-IT" dirty="0" smtClean="0"/>
              <a:t> </a:t>
            </a:r>
            <a:r>
              <a:rPr lang="it-IT" dirty="0" err="1" smtClean="0"/>
              <a:t>fixed</a:t>
            </a:r>
            <a:r>
              <a:rPr lang="it-IT" dirty="0" smtClean="0"/>
              <a:t> in test data.</a:t>
            </a:r>
          </a:p>
          <a:p>
            <a:r>
              <a:rPr lang="it-IT" dirty="0" smtClean="0"/>
              <a:t>Data </a:t>
            </a:r>
            <a:r>
              <a:rPr lang="it-IT" dirty="0" err="1" smtClean="0"/>
              <a:t>augmentation</a:t>
            </a:r>
            <a:r>
              <a:rPr lang="it-IT" dirty="0" smtClean="0"/>
              <a:t>: the training data </a:t>
            </a:r>
            <a:r>
              <a:rPr lang="it-IT" dirty="0" err="1" smtClean="0"/>
              <a:t>is</a:t>
            </a:r>
            <a:r>
              <a:rPr lang="it-IT" dirty="0" smtClean="0"/>
              <a:t> </a:t>
            </a:r>
            <a:r>
              <a:rPr lang="it-IT" dirty="0" err="1" smtClean="0"/>
              <a:t>mixed</a:t>
            </a:r>
            <a:r>
              <a:rPr lang="it-IT" dirty="0" smtClean="0"/>
              <a:t> </a:t>
            </a:r>
            <a:r>
              <a:rPr lang="it-IT" dirty="0" err="1" smtClean="0"/>
              <a:t>at</a:t>
            </a:r>
            <a:r>
              <a:rPr lang="it-IT" dirty="0" smtClean="0"/>
              <a:t> </a:t>
            </a:r>
            <a:r>
              <a:rPr lang="it-IT" dirty="0" err="1" smtClean="0"/>
              <a:t>different</a:t>
            </a:r>
            <a:r>
              <a:rPr lang="it-IT" dirty="0" smtClean="0"/>
              <a:t> </a:t>
            </a:r>
            <a:r>
              <a:rPr lang="it-IT" dirty="0" err="1" smtClean="0"/>
              <a:t>values</a:t>
            </a:r>
            <a:r>
              <a:rPr lang="it-IT" dirty="0" smtClean="0"/>
              <a:t> of the </a:t>
            </a:r>
            <a:r>
              <a:rPr lang="it-IT" dirty="0" err="1" smtClean="0"/>
              <a:t>nuisance</a:t>
            </a:r>
            <a:r>
              <a:rPr lang="it-IT" dirty="0" smtClean="0"/>
              <a:t> – </a:t>
            </a:r>
            <a:r>
              <a:rPr lang="it-IT" dirty="0" err="1" smtClean="0"/>
              <a:t>rationale</a:t>
            </a:r>
            <a:r>
              <a:rPr lang="it-IT" dirty="0" smtClean="0"/>
              <a:t> </a:t>
            </a:r>
            <a:r>
              <a:rPr lang="it-IT" dirty="0" err="1" smtClean="0"/>
              <a:t>is</a:t>
            </a:r>
            <a:r>
              <a:rPr lang="it-IT" dirty="0" smtClean="0"/>
              <a:t> </a:t>
            </a:r>
            <a:r>
              <a:rPr lang="it-IT" dirty="0" err="1" smtClean="0"/>
              <a:t>that</a:t>
            </a:r>
            <a:r>
              <a:rPr lang="it-IT" dirty="0" smtClean="0"/>
              <a:t> with </a:t>
            </a:r>
            <a:r>
              <a:rPr lang="it-IT" dirty="0" err="1" smtClean="0"/>
              <a:t>sufficient</a:t>
            </a:r>
            <a:r>
              <a:rPr lang="it-IT" dirty="0" smtClean="0"/>
              <a:t> data the NN </a:t>
            </a:r>
            <a:r>
              <a:rPr lang="it-IT" dirty="0" err="1" smtClean="0"/>
              <a:t>should</a:t>
            </a:r>
            <a:r>
              <a:rPr lang="it-IT" dirty="0" smtClean="0"/>
              <a:t> be </a:t>
            </a:r>
            <a:r>
              <a:rPr lang="it-IT" dirty="0" err="1" smtClean="0"/>
              <a:t>able</a:t>
            </a:r>
            <a:r>
              <a:rPr lang="it-IT" dirty="0" smtClean="0"/>
              <a:t> to </a:t>
            </a:r>
            <a:r>
              <a:rPr lang="it-IT" dirty="0" err="1" smtClean="0"/>
              <a:t>learn</a:t>
            </a:r>
            <a:r>
              <a:rPr lang="it-IT" dirty="0" smtClean="0"/>
              <a:t> the </a:t>
            </a:r>
            <a:r>
              <a:rPr lang="it-IT" dirty="0" err="1" smtClean="0"/>
              <a:t>manifold</a:t>
            </a:r>
            <a:endParaRPr lang="it-IT" dirty="0" smtClean="0"/>
          </a:p>
          <a:p>
            <a:r>
              <a:rPr lang="it-IT" dirty="0" err="1" smtClean="0"/>
              <a:t>Tangent</a:t>
            </a:r>
            <a:r>
              <a:rPr lang="it-IT" dirty="0" smtClean="0"/>
              <a:t> </a:t>
            </a:r>
            <a:r>
              <a:rPr lang="it-IT" dirty="0" err="1" smtClean="0"/>
              <a:t>propagation</a:t>
            </a:r>
            <a:r>
              <a:rPr lang="it-IT" dirty="0" smtClean="0"/>
              <a:t>: </a:t>
            </a:r>
            <a:r>
              <a:rPr lang="it-IT" dirty="0" err="1" smtClean="0"/>
              <a:t>consider</a:t>
            </a:r>
            <a:r>
              <a:rPr lang="it-IT" dirty="0" smtClean="0"/>
              <a:t> the </a:t>
            </a:r>
            <a:r>
              <a:rPr lang="it-IT" dirty="0" err="1" smtClean="0"/>
              <a:t>systematic</a:t>
            </a:r>
            <a:r>
              <a:rPr lang="it-IT" dirty="0" smtClean="0"/>
              <a:t> </a:t>
            </a:r>
            <a:r>
              <a:rPr lang="it-IT" dirty="0" err="1" smtClean="0"/>
              <a:t>as</a:t>
            </a:r>
            <a:r>
              <a:rPr lang="it-IT" dirty="0" smtClean="0"/>
              <a:t> a </a:t>
            </a:r>
            <a:r>
              <a:rPr lang="it-IT" dirty="0" err="1" smtClean="0"/>
              <a:t>coherent</a:t>
            </a:r>
            <a:r>
              <a:rPr lang="it-IT" dirty="0" smtClean="0"/>
              <a:t> </a:t>
            </a:r>
            <a:r>
              <a:rPr lang="it-IT" dirty="0" err="1" smtClean="0"/>
              <a:t>geometrical</a:t>
            </a:r>
            <a:r>
              <a:rPr lang="it-IT" dirty="0" smtClean="0"/>
              <a:t> </a:t>
            </a:r>
            <a:r>
              <a:rPr lang="it-IT" dirty="0" err="1" smtClean="0"/>
              <a:t>transformation</a:t>
            </a:r>
            <a:r>
              <a:rPr lang="it-IT" dirty="0" smtClean="0"/>
              <a:t>, f(x,</a:t>
            </a:r>
            <a:r>
              <a:rPr lang="el-GR" dirty="0" smtClean="0"/>
              <a:t>α</a:t>
            </a:r>
            <a:r>
              <a:rPr lang="it-IT" dirty="0" smtClean="0"/>
              <a:t>), </a:t>
            </a:r>
            <a:r>
              <a:rPr lang="it-IT" dirty="0" err="1" smtClean="0"/>
              <a:t>differentiable</a:t>
            </a:r>
            <a:r>
              <a:rPr lang="it-IT" dirty="0" smtClean="0"/>
              <a:t>, and the model </a:t>
            </a:r>
            <a:r>
              <a:rPr lang="it-IT" dirty="0" err="1" smtClean="0"/>
              <a:t>is</a:t>
            </a:r>
            <a:r>
              <a:rPr lang="it-IT" dirty="0" smtClean="0"/>
              <a:t> </a:t>
            </a:r>
            <a:r>
              <a:rPr lang="it-IT" dirty="0" err="1" smtClean="0"/>
              <a:t>regularized</a:t>
            </a:r>
            <a:r>
              <a:rPr lang="it-IT" dirty="0" smtClean="0"/>
              <a:t> by </a:t>
            </a:r>
            <a:r>
              <a:rPr lang="it-IT" dirty="0" err="1" smtClean="0"/>
              <a:t>partial</a:t>
            </a:r>
            <a:r>
              <a:rPr lang="it-IT" dirty="0" smtClean="0"/>
              <a:t> derivative of NN score WRT </a:t>
            </a:r>
            <a:r>
              <a:rPr lang="it-IT" dirty="0" err="1" smtClean="0"/>
              <a:t>nuisance</a:t>
            </a:r>
            <a:r>
              <a:rPr lang="it-IT" dirty="0" smtClean="0"/>
              <a:t> </a:t>
            </a:r>
            <a:r>
              <a:rPr lang="it-IT" dirty="0" err="1" smtClean="0"/>
              <a:t>parameter</a:t>
            </a:r>
            <a:r>
              <a:rPr lang="it-IT" dirty="0" smtClean="0"/>
              <a:t>.</a:t>
            </a:r>
          </a:p>
          <a:p>
            <a:pPr marL="0" indent="0">
              <a:buNone/>
            </a:pPr>
            <a:r>
              <a:rPr lang="it-IT" dirty="0" err="1" smtClean="0"/>
              <a:t>Results</a:t>
            </a:r>
            <a:r>
              <a:rPr lang="it-IT" dirty="0" smtClean="0"/>
              <a:t> are </a:t>
            </a:r>
            <a:r>
              <a:rPr lang="it-IT" dirty="0" err="1" smtClean="0"/>
              <a:t>not</a:t>
            </a:r>
            <a:r>
              <a:rPr lang="it-IT" dirty="0" smtClean="0"/>
              <a:t> conclusive, </a:t>
            </a:r>
            <a:r>
              <a:rPr lang="it-IT" dirty="0" err="1" smtClean="0"/>
              <a:t>only</a:t>
            </a:r>
            <a:r>
              <a:rPr lang="it-IT" dirty="0" smtClean="0"/>
              <a:t> </a:t>
            </a:r>
            <a:r>
              <a:rPr lang="it-IT" dirty="0" err="1" smtClean="0"/>
              <a:t>seem</a:t>
            </a:r>
            <a:r>
              <a:rPr lang="it-IT" dirty="0" smtClean="0"/>
              <a:t> to </a:t>
            </a:r>
            <a:r>
              <a:rPr lang="it-IT" dirty="0" err="1" smtClean="0"/>
              <a:t>favor</a:t>
            </a:r>
            <a:r>
              <a:rPr lang="it-IT" dirty="0" smtClean="0"/>
              <a:t> ANN over </a:t>
            </a:r>
            <a:r>
              <a:rPr lang="it-IT" dirty="0" err="1" smtClean="0"/>
              <a:t>plain</a:t>
            </a:r>
            <a:r>
              <a:rPr lang="it-IT" dirty="0" smtClean="0"/>
              <a:t> NN</a:t>
            </a:r>
          </a:p>
          <a:p>
            <a:pPr marL="0" indent="0">
              <a:buNone/>
            </a:pPr>
            <a:endParaRPr lang="en-US"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77</a:t>
            </a:fld>
            <a:endParaRPr lang="en-US"/>
          </a:p>
        </p:txBody>
      </p:sp>
      <p:pic>
        <p:nvPicPr>
          <p:cNvPr id="7" name="Picture 6"/>
          <p:cNvPicPr>
            <a:picLocks noChangeAspect="1"/>
          </p:cNvPicPr>
          <p:nvPr/>
        </p:nvPicPr>
        <p:blipFill>
          <a:blip r:embed="rId2"/>
          <a:stretch>
            <a:fillRect/>
          </a:stretch>
        </p:blipFill>
        <p:spPr>
          <a:xfrm>
            <a:off x="8448675" y="2281368"/>
            <a:ext cx="3743325" cy="2747832"/>
          </a:xfrm>
          <a:prstGeom prst="rect">
            <a:avLst/>
          </a:prstGeom>
        </p:spPr>
      </p:pic>
    </p:spTree>
    <p:extLst>
      <p:ext uri="{BB962C8B-B14F-4D97-AF65-F5344CB8AC3E}">
        <p14:creationId xmlns:p14="http://schemas.microsoft.com/office/powerpoint/2010/main" val="37670329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dirty="0" err="1" smtClean="0"/>
              <a:t>Further</a:t>
            </a:r>
            <a:r>
              <a:rPr lang="it-IT" b="1" dirty="0" smtClean="0"/>
              <a:t> </a:t>
            </a:r>
            <a:r>
              <a:rPr lang="it-IT" b="1" dirty="0" err="1" smtClean="0"/>
              <a:t>developments</a:t>
            </a:r>
            <a:r>
              <a:rPr lang="it-IT" b="1" dirty="0" smtClean="0"/>
              <a:t> /3</a:t>
            </a:r>
            <a:endParaRPr lang="en-US" b="1" dirty="0"/>
          </a:p>
        </p:txBody>
      </p:sp>
      <p:sp>
        <p:nvSpPr>
          <p:cNvPr id="3" name="Content Placeholder 2"/>
          <p:cNvSpPr>
            <a:spLocks noGrp="1"/>
          </p:cNvSpPr>
          <p:nvPr>
            <p:ph idx="1"/>
          </p:nvPr>
        </p:nvSpPr>
        <p:spPr/>
        <p:txBody>
          <a:bodyPr>
            <a:normAutofit fontScale="92500" lnSpcReduction="10000"/>
          </a:bodyPr>
          <a:lstStyle/>
          <a:p>
            <a:r>
              <a:rPr lang="it-IT" dirty="0" err="1" smtClean="0"/>
              <a:t>Blance</a:t>
            </a:r>
            <a:r>
              <a:rPr lang="it-IT" dirty="0" smtClean="0"/>
              <a:t>, </a:t>
            </a:r>
            <a:r>
              <a:rPr lang="it-IT" dirty="0" err="1" smtClean="0"/>
              <a:t>Spannowsky</a:t>
            </a:r>
            <a:r>
              <a:rPr lang="it-IT" dirty="0" smtClean="0"/>
              <a:t>, and </a:t>
            </a:r>
            <a:r>
              <a:rPr lang="it-IT" dirty="0" err="1" smtClean="0"/>
              <a:t>Waite</a:t>
            </a:r>
            <a:r>
              <a:rPr lang="it-IT" dirty="0" smtClean="0"/>
              <a:t>[36] use ANN </a:t>
            </a:r>
            <a:r>
              <a:rPr lang="it-IT" dirty="0" err="1" smtClean="0"/>
              <a:t>as</a:t>
            </a:r>
            <a:r>
              <a:rPr lang="it-IT" dirty="0" smtClean="0"/>
              <a:t> a </a:t>
            </a:r>
            <a:r>
              <a:rPr lang="it-IT" dirty="0" err="1" smtClean="0"/>
              <a:t>preliminary</a:t>
            </a:r>
            <a:r>
              <a:rPr lang="it-IT" dirty="0" smtClean="0"/>
              <a:t> </a:t>
            </a:r>
            <a:r>
              <a:rPr lang="it-IT" dirty="0" err="1" smtClean="0"/>
              <a:t>step</a:t>
            </a:r>
            <a:r>
              <a:rPr lang="it-IT" dirty="0" smtClean="0"/>
              <a:t> to use of </a:t>
            </a:r>
            <a:r>
              <a:rPr lang="it-IT" dirty="0" err="1" smtClean="0"/>
              <a:t>autoencoders</a:t>
            </a:r>
            <a:r>
              <a:rPr lang="it-IT" dirty="0" smtClean="0"/>
              <a:t> for </a:t>
            </a:r>
            <a:r>
              <a:rPr lang="it-IT" dirty="0" err="1" smtClean="0"/>
              <a:t>unsupervised</a:t>
            </a:r>
            <a:r>
              <a:rPr lang="it-IT" dirty="0" smtClean="0"/>
              <a:t> </a:t>
            </a:r>
            <a:r>
              <a:rPr lang="it-IT" dirty="0" err="1" smtClean="0"/>
              <a:t>classification</a:t>
            </a:r>
            <a:r>
              <a:rPr lang="it-IT" dirty="0" smtClean="0"/>
              <a:t>, to reduce impact of </a:t>
            </a:r>
            <a:r>
              <a:rPr lang="it-IT" dirty="0" err="1" smtClean="0"/>
              <a:t>systematics</a:t>
            </a:r>
            <a:r>
              <a:rPr lang="it-IT" dirty="0" smtClean="0"/>
              <a:t> in the task</a:t>
            </a:r>
            <a:r>
              <a:rPr lang="it-IT" smtClean="0"/>
              <a:t>. </a:t>
            </a:r>
            <a:r>
              <a:rPr lang="it-IT" smtClean="0"/>
              <a:t>Their </a:t>
            </a:r>
            <a:r>
              <a:rPr lang="it-IT" dirty="0" smtClean="0"/>
              <a:t>goal </a:t>
            </a:r>
            <a:r>
              <a:rPr lang="it-IT" dirty="0" err="1" smtClean="0"/>
              <a:t>is</a:t>
            </a:r>
            <a:r>
              <a:rPr lang="it-IT" dirty="0" smtClean="0"/>
              <a:t> to </a:t>
            </a:r>
            <a:r>
              <a:rPr lang="it-IT" dirty="0" err="1" smtClean="0"/>
              <a:t>search</a:t>
            </a:r>
            <a:r>
              <a:rPr lang="it-IT" dirty="0" smtClean="0"/>
              <a:t> for NP </a:t>
            </a:r>
            <a:r>
              <a:rPr lang="it-IT" dirty="0" err="1" smtClean="0"/>
              <a:t>without</a:t>
            </a:r>
            <a:r>
              <a:rPr lang="it-IT" dirty="0" smtClean="0"/>
              <a:t> </a:t>
            </a:r>
            <a:r>
              <a:rPr lang="it-IT" dirty="0" err="1" smtClean="0"/>
              <a:t>being</a:t>
            </a:r>
            <a:r>
              <a:rPr lang="it-IT" dirty="0" smtClean="0"/>
              <a:t> </a:t>
            </a:r>
            <a:r>
              <a:rPr lang="it-IT" dirty="0" err="1" smtClean="0"/>
              <a:t>dependent</a:t>
            </a:r>
            <a:r>
              <a:rPr lang="it-IT" dirty="0" smtClean="0"/>
              <a:t> on MC </a:t>
            </a:r>
            <a:r>
              <a:rPr lang="it-IT" dirty="0" err="1" smtClean="0"/>
              <a:t>mismodeling</a:t>
            </a:r>
            <a:r>
              <a:rPr lang="it-IT" dirty="0" smtClean="0"/>
              <a:t>. </a:t>
            </a:r>
            <a:r>
              <a:rPr lang="it-IT" dirty="0" err="1" smtClean="0"/>
              <a:t>They</a:t>
            </a:r>
            <a:r>
              <a:rPr lang="it-IT" dirty="0" smtClean="0"/>
              <a:t> </a:t>
            </a:r>
            <a:r>
              <a:rPr lang="it-IT" dirty="0" err="1"/>
              <a:t>s</a:t>
            </a:r>
            <a:r>
              <a:rPr lang="it-IT" dirty="0" err="1" smtClean="0"/>
              <a:t>mear</a:t>
            </a:r>
            <a:r>
              <a:rPr lang="it-IT" dirty="0" smtClean="0"/>
              <a:t> MC </a:t>
            </a:r>
            <a:r>
              <a:rPr lang="it-IT" dirty="0" err="1" smtClean="0"/>
              <a:t>reconstructed</a:t>
            </a:r>
            <a:r>
              <a:rPr lang="it-IT" dirty="0" smtClean="0"/>
              <a:t> </a:t>
            </a:r>
            <a:r>
              <a:rPr lang="it-IT" dirty="0" err="1" smtClean="0"/>
              <a:t>objects</a:t>
            </a:r>
            <a:r>
              <a:rPr lang="it-IT" dirty="0" smtClean="0"/>
              <a:t> and use ANN to </a:t>
            </a:r>
            <a:r>
              <a:rPr lang="it-IT" dirty="0" err="1" smtClean="0"/>
              <a:t>desensitize</a:t>
            </a:r>
            <a:r>
              <a:rPr lang="it-IT" dirty="0" smtClean="0"/>
              <a:t> AE </a:t>
            </a:r>
            <a:r>
              <a:rPr lang="it-IT" dirty="0" err="1" smtClean="0"/>
              <a:t>response</a:t>
            </a:r>
            <a:r>
              <a:rPr lang="it-IT" dirty="0" smtClean="0"/>
              <a:t> to </a:t>
            </a:r>
            <a:r>
              <a:rPr lang="it-IT" dirty="0" err="1" smtClean="0"/>
              <a:t>smearing</a:t>
            </a:r>
            <a:r>
              <a:rPr lang="it-IT" dirty="0" smtClean="0"/>
              <a:t>; use case </a:t>
            </a:r>
            <a:r>
              <a:rPr lang="it-IT" dirty="0" err="1" smtClean="0"/>
              <a:t>X</a:t>
            </a:r>
            <a:r>
              <a:rPr lang="it-IT" dirty="0" err="1" smtClean="0">
                <a:sym typeface="Wingdings" panose="05000000000000000000" pitchFamily="2" charset="2"/>
              </a:rPr>
              <a:t>tt</a:t>
            </a:r>
            <a:r>
              <a:rPr lang="it-IT" dirty="0" smtClean="0">
                <a:sym typeface="Wingdings" panose="05000000000000000000" pitchFamily="2" charset="2"/>
              </a:rPr>
              <a:t> </a:t>
            </a:r>
            <a:r>
              <a:rPr lang="it-IT" dirty="0" err="1" smtClean="0">
                <a:sym typeface="Wingdings" panose="05000000000000000000" pitchFamily="2" charset="2"/>
              </a:rPr>
              <a:t>resonances</a:t>
            </a:r>
            <a:r>
              <a:rPr lang="it-IT" dirty="0" smtClean="0">
                <a:sym typeface="Wingdings" panose="05000000000000000000" pitchFamily="2" charset="2"/>
              </a:rPr>
              <a:t>. Show </a:t>
            </a:r>
            <a:r>
              <a:rPr lang="it-IT" dirty="0" err="1" smtClean="0">
                <a:sym typeface="Wingdings" panose="05000000000000000000" pitchFamily="2" charset="2"/>
              </a:rPr>
              <a:t>that</a:t>
            </a:r>
            <a:r>
              <a:rPr lang="it-IT" dirty="0" smtClean="0">
                <a:sym typeface="Wingdings" panose="05000000000000000000" pitchFamily="2" charset="2"/>
              </a:rPr>
              <a:t> ANN+AE </a:t>
            </a:r>
            <a:r>
              <a:rPr lang="it-IT" dirty="0" err="1" smtClean="0">
                <a:sym typeface="Wingdings" panose="05000000000000000000" pitchFamily="2" charset="2"/>
              </a:rPr>
              <a:t>provide</a:t>
            </a:r>
            <a:r>
              <a:rPr lang="it-IT" dirty="0" smtClean="0">
                <a:sym typeface="Wingdings" panose="05000000000000000000" pitchFamily="2" charset="2"/>
              </a:rPr>
              <a:t> </a:t>
            </a:r>
            <a:r>
              <a:rPr lang="it-IT" dirty="0" err="1" smtClean="0">
                <a:sym typeface="Wingdings" panose="05000000000000000000" pitchFamily="2" charset="2"/>
              </a:rPr>
              <a:t>reasonable</a:t>
            </a:r>
            <a:r>
              <a:rPr lang="it-IT" dirty="0" smtClean="0">
                <a:sym typeface="Wingdings" panose="05000000000000000000" pitchFamily="2" charset="2"/>
              </a:rPr>
              <a:t> </a:t>
            </a:r>
            <a:r>
              <a:rPr lang="it-IT" dirty="0" err="1" smtClean="0">
                <a:sym typeface="Wingdings" panose="05000000000000000000" pitchFamily="2" charset="2"/>
              </a:rPr>
              <a:t>solution</a:t>
            </a:r>
            <a:endParaRPr lang="it-IT" dirty="0" smtClean="0">
              <a:sym typeface="Wingdings" panose="05000000000000000000" pitchFamily="2" charset="2"/>
            </a:endParaRPr>
          </a:p>
          <a:p>
            <a:endParaRPr lang="it-IT" dirty="0" smtClean="0">
              <a:sym typeface="Wingdings" panose="05000000000000000000" pitchFamily="2" charset="2"/>
            </a:endParaRPr>
          </a:p>
          <a:p>
            <a:r>
              <a:rPr lang="it-IT" dirty="0" err="1" smtClean="0">
                <a:sym typeface="Wingdings" panose="05000000000000000000" pitchFamily="2" charset="2"/>
              </a:rPr>
              <a:t>Englert</a:t>
            </a:r>
            <a:r>
              <a:rPr lang="it-IT" dirty="0" smtClean="0">
                <a:sym typeface="Wingdings" panose="05000000000000000000" pitchFamily="2" charset="2"/>
              </a:rPr>
              <a:t> et al[37] </a:t>
            </a:r>
            <a:r>
              <a:rPr lang="it-IT" dirty="0" err="1" smtClean="0">
                <a:sym typeface="Wingdings" panose="05000000000000000000" pitchFamily="2" charset="2"/>
              </a:rPr>
              <a:t>consider</a:t>
            </a:r>
            <a:r>
              <a:rPr lang="it-IT" dirty="0" smtClean="0">
                <a:sym typeface="Wingdings" panose="05000000000000000000" pitchFamily="2" charset="2"/>
              </a:rPr>
              <a:t> </a:t>
            </a:r>
            <a:r>
              <a:rPr lang="it-IT" dirty="0" err="1" smtClean="0">
                <a:sym typeface="Wingdings" panose="05000000000000000000" pitchFamily="2" charset="2"/>
              </a:rPr>
              <a:t>theoretical</a:t>
            </a:r>
            <a:r>
              <a:rPr lang="it-IT" dirty="0" smtClean="0">
                <a:sym typeface="Wingdings" panose="05000000000000000000" pitchFamily="2" charset="2"/>
              </a:rPr>
              <a:t> </a:t>
            </a:r>
            <a:r>
              <a:rPr lang="it-IT" dirty="0" err="1" smtClean="0">
                <a:sym typeface="Wingdings" panose="05000000000000000000" pitchFamily="2" charset="2"/>
              </a:rPr>
              <a:t>uncertainties</a:t>
            </a:r>
            <a:r>
              <a:rPr lang="it-IT" dirty="0" smtClean="0">
                <a:sym typeface="Wingdings" panose="05000000000000000000" pitchFamily="2" charset="2"/>
              </a:rPr>
              <a:t>, </a:t>
            </a:r>
            <a:r>
              <a:rPr lang="it-IT" dirty="0" err="1" smtClean="0">
                <a:sym typeface="Wingdings" panose="05000000000000000000" pitchFamily="2" charset="2"/>
              </a:rPr>
              <a:t>which</a:t>
            </a:r>
            <a:r>
              <a:rPr lang="it-IT" dirty="0" smtClean="0">
                <a:sym typeface="Wingdings" panose="05000000000000000000" pitchFamily="2" charset="2"/>
              </a:rPr>
              <a:t> </a:t>
            </a:r>
            <a:r>
              <a:rPr lang="it-IT" dirty="0" err="1" smtClean="0">
                <a:sym typeface="Wingdings" panose="05000000000000000000" pitchFamily="2" charset="2"/>
              </a:rPr>
              <a:t>affect</a:t>
            </a:r>
            <a:r>
              <a:rPr lang="it-IT" dirty="0" smtClean="0">
                <a:sym typeface="Wingdings" panose="05000000000000000000" pitchFamily="2" charset="2"/>
              </a:rPr>
              <a:t> the data in a more </a:t>
            </a:r>
            <a:r>
              <a:rPr lang="it-IT" dirty="0" err="1" smtClean="0">
                <a:sym typeface="Wingdings" panose="05000000000000000000" pitchFamily="2" charset="2"/>
              </a:rPr>
              <a:t>coherent</a:t>
            </a:r>
            <a:r>
              <a:rPr lang="it-IT" dirty="0" smtClean="0">
                <a:sym typeface="Wingdings" panose="05000000000000000000" pitchFamily="2" charset="2"/>
              </a:rPr>
              <a:t> way </a:t>
            </a:r>
            <a:r>
              <a:rPr lang="it-IT" dirty="0" err="1" smtClean="0">
                <a:sym typeface="Wingdings" panose="05000000000000000000" pitchFamily="2" charset="2"/>
              </a:rPr>
              <a:t>than</a:t>
            </a:r>
            <a:r>
              <a:rPr lang="it-IT" dirty="0" smtClean="0">
                <a:sym typeface="Wingdings" panose="05000000000000000000" pitchFamily="2" charset="2"/>
              </a:rPr>
              <a:t> </a:t>
            </a:r>
            <a:r>
              <a:rPr lang="it-IT" dirty="0" err="1" smtClean="0">
                <a:sym typeface="Wingdings" panose="05000000000000000000" pitchFamily="2" charset="2"/>
              </a:rPr>
              <a:t>other</a:t>
            </a:r>
            <a:r>
              <a:rPr lang="it-IT" dirty="0" smtClean="0">
                <a:sym typeface="Wingdings" panose="05000000000000000000" pitchFamily="2" charset="2"/>
              </a:rPr>
              <a:t> </a:t>
            </a:r>
            <a:r>
              <a:rPr lang="it-IT" dirty="0" err="1" smtClean="0">
                <a:sym typeface="Wingdings" panose="05000000000000000000" pitchFamily="2" charset="2"/>
              </a:rPr>
              <a:t>nuisances</a:t>
            </a:r>
            <a:r>
              <a:rPr lang="it-IT" dirty="0" smtClean="0">
                <a:sym typeface="Wingdings" panose="05000000000000000000" pitchFamily="2" charset="2"/>
              </a:rPr>
              <a:t> do. Large </a:t>
            </a:r>
            <a:r>
              <a:rPr lang="it-IT" dirty="0" err="1" smtClean="0">
                <a:sym typeface="Wingdings" panose="05000000000000000000" pitchFamily="2" charset="2"/>
              </a:rPr>
              <a:t>theoretical</a:t>
            </a:r>
            <a:r>
              <a:rPr lang="it-IT" dirty="0" smtClean="0">
                <a:sym typeface="Wingdings" panose="05000000000000000000" pitchFamily="2" charset="2"/>
              </a:rPr>
              <a:t> </a:t>
            </a:r>
            <a:r>
              <a:rPr lang="it-IT" dirty="0" err="1" smtClean="0">
                <a:sym typeface="Wingdings" panose="05000000000000000000" pitchFamily="2" charset="2"/>
              </a:rPr>
              <a:t>scales</a:t>
            </a:r>
            <a:r>
              <a:rPr lang="it-IT" dirty="0" smtClean="0">
                <a:sym typeface="Wingdings" panose="05000000000000000000" pitchFamily="2" charset="2"/>
              </a:rPr>
              <a:t> </a:t>
            </a:r>
            <a:r>
              <a:rPr lang="it-IT" dirty="0" err="1" smtClean="0">
                <a:sym typeface="Wingdings" panose="05000000000000000000" pitchFamily="2" charset="2"/>
              </a:rPr>
              <a:t>uncertainties</a:t>
            </a:r>
            <a:r>
              <a:rPr lang="it-IT" dirty="0" smtClean="0">
                <a:sym typeface="Wingdings" panose="05000000000000000000" pitchFamily="2" charset="2"/>
              </a:rPr>
              <a:t> </a:t>
            </a:r>
            <a:r>
              <a:rPr lang="it-IT" dirty="0" err="1" smtClean="0">
                <a:sym typeface="Wingdings" panose="05000000000000000000" pitchFamily="2" charset="2"/>
              </a:rPr>
              <a:t>affecting</a:t>
            </a:r>
            <a:r>
              <a:rPr lang="it-IT" dirty="0" smtClean="0">
                <a:sym typeface="Wingdings" panose="05000000000000000000" pitchFamily="2" charset="2"/>
              </a:rPr>
              <a:t> </a:t>
            </a:r>
            <a:r>
              <a:rPr lang="it-IT" dirty="0" err="1" smtClean="0">
                <a:sym typeface="Wingdings" panose="05000000000000000000" pitchFamily="2" charset="2"/>
              </a:rPr>
              <a:t>H+jet</a:t>
            </a:r>
            <a:r>
              <a:rPr lang="it-IT" dirty="0" smtClean="0">
                <a:sym typeface="Wingdings" panose="05000000000000000000" pitchFamily="2" charset="2"/>
              </a:rPr>
              <a:t> production </a:t>
            </a:r>
            <a:r>
              <a:rPr lang="it-IT" dirty="0" err="1" smtClean="0">
                <a:sym typeface="Wingdings" panose="05000000000000000000" pitchFamily="2" charset="2"/>
              </a:rPr>
              <a:t>at</a:t>
            </a:r>
            <a:r>
              <a:rPr lang="it-IT" dirty="0" smtClean="0">
                <a:sym typeface="Wingdings" panose="05000000000000000000" pitchFamily="2" charset="2"/>
              </a:rPr>
              <a:t> high </a:t>
            </a:r>
            <a:r>
              <a:rPr lang="it-IT" dirty="0" err="1" smtClean="0">
                <a:sym typeface="Wingdings" panose="05000000000000000000" pitchFamily="2" charset="2"/>
              </a:rPr>
              <a:t>p</a:t>
            </a:r>
            <a:r>
              <a:rPr lang="it-IT" baseline="-25000" dirty="0" err="1" smtClean="0">
                <a:sym typeface="Wingdings" panose="05000000000000000000" pitchFamily="2" charset="2"/>
              </a:rPr>
              <a:t>T</a:t>
            </a:r>
            <a:r>
              <a:rPr lang="it-IT" dirty="0" smtClean="0">
                <a:sym typeface="Wingdings" panose="05000000000000000000" pitchFamily="2" charset="2"/>
              </a:rPr>
              <a:t> are </a:t>
            </a:r>
            <a:r>
              <a:rPr lang="it-IT" dirty="0" err="1" smtClean="0">
                <a:sym typeface="Wingdings" panose="05000000000000000000" pitchFamily="2" charset="2"/>
              </a:rPr>
              <a:t>considered</a:t>
            </a:r>
            <a:r>
              <a:rPr lang="it-IT" dirty="0" smtClean="0">
                <a:sym typeface="Wingdings" panose="05000000000000000000" pitchFamily="2" charset="2"/>
              </a:rPr>
              <a:t>. </a:t>
            </a:r>
            <a:r>
              <a:rPr lang="it-IT" dirty="0" err="1" smtClean="0">
                <a:sym typeface="Wingdings" panose="05000000000000000000" pitchFamily="2" charset="2"/>
              </a:rPr>
              <a:t>Sensitivity</a:t>
            </a:r>
            <a:r>
              <a:rPr lang="it-IT" dirty="0" smtClean="0">
                <a:sym typeface="Wingdings" panose="05000000000000000000" pitchFamily="2" charset="2"/>
              </a:rPr>
              <a:t> to the </a:t>
            </a:r>
            <a:r>
              <a:rPr lang="it-IT" dirty="0" err="1" smtClean="0">
                <a:sym typeface="Wingdings" panose="05000000000000000000" pitchFamily="2" charset="2"/>
              </a:rPr>
              <a:t>process</a:t>
            </a:r>
            <a:r>
              <a:rPr lang="it-IT" dirty="0" smtClean="0">
                <a:sym typeface="Wingdings" panose="05000000000000000000" pitchFamily="2" charset="2"/>
              </a:rPr>
              <a:t> can be </a:t>
            </a:r>
            <a:r>
              <a:rPr lang="it-IT" dirty="0" err="1" smtClean="0">
                <a:sym typeface="Wingdings" panose="05000000000000000000" pitchFamily="2" charset="2"/>
              </a:rPr>
              <a:t>retained</a:t>
            </a:r>
            <a:r>
              <a:rPr lang="it-IT" dirty="0" smtClean="0">
                <a:sym typeface="Wingdings" panose="05000000000000000000" pitchFamily="2" charset="2"/>
              </a:rPr>
              <a:t> by training an ANN to </a:t>
            </a:r>
            <a:r>
              <a:rPr lang="it-IT" dirty="0" err="1" smtClean="0">
                <a:sym typeface="Wingdings" panose="05000000000000000000" pitchFamily="2" charset="2"/>
              </a:rPr>
              <a:t>make</a:t>
            </a:r>
            <a:r>
              <a:rPr lang="it-IT" dirty="0" smtClean="0">
                <a:sym typeface="Wingdings" panose="05000000000000000000" pitchFamily="2" charset="2"/>
              </a:rPr>
              <a:t> </a:t>
            </a:r>
            <a:r>
              <a:rPr lang="it-IT" dirty="0" err="1" smtClean="0">
                <a:sym typeface="Wingdings" panose="05000000000000000000" pitchFamily="2" charset="2"/>
              </a:rPr>
              <a:t>robust</a:t>
            </a:r>
            <a:r>
              <a:rPr lang="it-IT" dirty="0" smtClean="0">
                <a:sym typeface="Wingdings" panose="05000000000000000000" pitchFamily="2" charset="2"/>
              </a:rPr>
              <a:t> </a:t>
            </a:r>
            <a:r>
              <a:rPr lang="it-IT" dirty="0" err="1" smtClean="0">
                <a:sym typeface="Wingdings" panose="05000000000000000000" pitchFamily="2" charset="2"/>
              </a:rPr>
              <a:t>classification</a:t>
            </a:r>
            <a:r>
              <a:rPr lang="it-IT" dirty="0" smtClean="0">
                <a:sym typeface="Wingdings" panose="05000000000000000000" pitchFamily="2" charset="2"/>
              </a:rPr>
              <a:t> WRT the scale.</a:t>
            </a:r>
          </a:p>
          <a:p>
            <a:pPr marL="0" indent="0">
              <a:buNone/>
            </a:pPr>
            <a:endParaRPr lang="it-IT" dirty="0" smtClean="0">
              <a:sym typeface="Wingdings" panose="05000000000000000000" pitchFamily="2" charset="2"/>
            </a:endParaRPr>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78</a:t>
            </a:fld>
            <a:endParaRPr lang="en-US"/>
          </a:p>
        </p:txBody>
      </p:sp>
    </p:spTree>
    <p:extLst>
      <p:ext uri="{BB962C8B-B14F-4D97-AF65-F5344CB8AC3E}">
        <p14:creationId xmlns:p14="http://schemas.microsoft.com/office/powerpoint/2010/main" val="3923849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solidFill>
                  <a:srgbClr val="C00000"/>
                </a:solidFill>
                <a:latin typeface="+mn-lt"/>
              </a:rPr>
              <a:t>2.4 </a:t>
            </a:r>
            <a:r>
              <a:rPr lang="en-US" b="1" smtClean="0">
                <a:solidFill>
                  <a:srgbClr val="C00000"/>
                </a:solidFill>
                <a:latin typeface="+mn-lt"/>
              </a:rPr>
              <a:t>Semi-Supervised </a:t>
            </a:r>
            <a:r>
              <a:rPr lang="en-US" b="1" dirty="0">
                <a:solidFill>
                  <a:srgbClr val="C00000"/>
                </a:solidFill>
                <a:latin typeface="+mn-lt"/>
              </a:rPr>
              <a:t>A</a:t>
            </a:r>
            <a:r>
              <a:rPr lang="en-US" b="1" smtClean="0">
                <a:solidFill>
                  <a:srgbClr val="C00000"/>
                </a:solidFill>
                <a:latin typeface="+mn-lt"/>
              </a:rPr>
              <a:t>pproaches</a:t>
            </a:r>
            <a:endParaRPr lang="en-US" b="1" dirty="0">
              <a:solidFill>
                <a:srgbClr val="C00000"/>
              </a:solidFill>
              <a:latin typeface="+mn-lt"/>
            </a:endParaRPr>
          </a:p>
        </p:txBody>
      </p:sp>
      <p:sp>
        <p:nvSpPr>
          <p:cNvPr id="3" name="Content Placeholder 2"/>
          <p:cNvSpPr>
            <a:spLocks noGrp="1"/>
          </p:cNvSpPr>
          <p:nvPr>
            <p:ph idx="1"/>
          </p:nvPr>
        </p:nvSpPr>
        <p:spPr/>
        <p:txBody>
          <a:bodyPr>
            <a:normAutofit fontScale="92500" lnSpcReduction="20000"/>
          </a:bodyPr>
          <a:lstStyle/>
          <a:p>
            <a:pPr marL="0" indent="0">
              <a:buNone/>
            </a:pPr>
            <a:r>
              <a:rPr lang="it-IT" dirty="0" err="1" smtClean="0"/>
              <a:t>Weakly</a:t>
            </a:r>
            <a:r>
              <a:rPr lang="it-IT" dirty="0" err="1"/>
              <a:t>-</a:t>
            </a:r>
            <a:r>
              <a:rPr lang="it-IT" dirty="0" err="1" smtClean="0"/>
              <a:t>supervised</a:t>
            </a:r>
            <a:r>
              <a:rPr lang="it-IT" dirty="0" smtClean="0"/>
              <a:t> and semi-</a:t>
            </a:r>
            <a:r>
              <a:rPr lang="it-IT" dirty="0" err="1" smtClean="0"/>
              <a:t>supervised</a:t>
            </a:r>
            <a:r>
              <a:rPr lang="it-IT" dirty="0" smtClean="0"/>
              <a:t> </a:t>
            </a:r>
            <a:r>
              <a:rPr lang="it-IT" dirty="0" err="1" smtClean="0"/>
              <a:t>learning</a:t>
            </a:r>
            <a:r>
              <a:rPr lang="it-IT" dirty="0" smtClean="0"/>
              <a:t> </a:t>
            </a:r>
            <a:r>
              <a:rPr lang="it-IT" dirty="0" err="1" smtClean="0"/>
              <a:t>techniques</a:t>
            </a:r>
            <a:r>
              <a:rPr lang="it-IT" dirty="0" smtClean="0"/>
              <a:t> </a:t>
            </a:r>
            <a:r>
              <a:rPr lang="it-IT" dirty="0" err="1" smtClean="0"/>
              <a:t>have</a:t>
            </a:r>
            <a:r>
              <a:rPr lang="it-IT" dirty="0" smtClean="0"/>
              <a:t> </a:t>
            </a:r>
            <a:r>
              <a:rPr lang="it-IT" dirty="0" err="1" smtClean="0"/>
              <a:t>been</a:t>
            </a:r>
            <a:r>
              <a:rPr lang="it-IT" dirty="0" smtClean="0"/>
              <a:t> </a:t>
            </a:r>
            <a:r>
              <a:rPr lang="it-IT" dirty="0" err="1" smtClean="0"/>
              <a:t>proposed</a:t>
            </a:r>
            <a:r>
              <a:rPr lang="it-IT" dirty="0" smtClean="0"/>
              <a:t> to </a:t>
            </a:r>
            <a:r>
              <a:rPr lang="it-IT" dirty="0" err="1" smtClean="0"/>
              <a:t>close</a:t>
            </a:r>
            <a:r>
              <a:rPr lang="it-IT" dirty="0" smtClean="0"/>
              <a:t> the gap </a:t>
            </a:r>
            <a:r>
              <a:rPr lang="it-IT" dirty="0" err="1" smtClean="0"/>
              <a:t>between</a:t>
            </a:r>
            <a:r>
              <a:rPr lang="it-IT" dirty="0" smtClean="0"/>
              <a:t> </a:t>
            </a:r>
            <a:r>
              <a:rPr lang="it-IT" dirty="0" err="1" smtClean="0"/>
              <a:t>learning</a:t>
            </a:r>
            <a:r>
              <a:rPr lang="it-IT" dirty="0" smtClean="0"/>
              <a:t> from </a:t>
            </a:r>
            <a:r>
              <a:rPr lang="it-IT" dirty="0" err="1" smtClean="0"/>
              <a:t>simulated</a:t>
            </a:r>
            <a:r>
              <a:rPr lang="it-IT" dirty="0" smtClean="0"/>
              <a:t> and </a:t>
            </a:r>
            <a:r>
              <a:rPr lang="it-IT" dirty="0" err="1" smtClean="0"/>
              <a:t>real</a:t>
            </a:r>
            <a:r>
              <a:rPr lang="it-IT" dirty="0" smtClean="0"/>
              <a:t> data:</a:t>
            </a:r>
          </a:p>
          <a:p>
            <a:pPr marL="0" indent="0">
              <a:buNone/>
            </a:pPr>
            <a:r>
              <a:rPr lang="it-IT" dirty="0" smtClean="0"/>
              <a:t> </a:t>
            </a:r>
          </a:p>
          <a:p>
            <a:pPr lvl="1"/>
            <a:r>
              <a:rPr lang="it-IT" dirty="0" err="1" smtClean="0"/>
              <a:t>Simulated</a:t>
            </a:r>
            <a:r>
              <a:rPr lang="it-IT" dirty="0" smtClean="0"/>
              <a:t> data are </a:t>
            </a:r>
            <a:r>
              <a:rPr lang="it-IT" dirty="0" err="1" smtClean="0"/>
              <a:t>fully</a:t>
            </a:r>
            <a:r>
              <a:rPr lang="it-IT" dirty="0" smtClean="0"/>
              <a:t> </a:t>
            </a:r>
            <a:r>
              <a:rPr lang="it-IT" dirty="0" err="1" smtClean="0"/>
              <a:t>labeled</a:t>
            </a:r>
            <a:r>
              <a:rPr lang="it-IT" dirty="0" smtClean="0"/>
              <a:t>, </a:t>
            </a:r>
            <a:r>
              <a:rPr lang="it-IT" dirty="0" err="1" smtClean="0"/>
              <a:t>but</a:t>
            </a:r>
            <a:r>
              <a:rPr lang="it-IT" dirty="0" smtClean="0"/>
              <a:t> </a:t>
            </a:r>
            <a:r>
              <a:rPr lang="it-IT" dirty="0" err="1" smtClean="0"/>
              <a:t>they</a:t>
            </a:r>
            <a:r>
              <a:rPr lang="it-IT" dirty="0" smtClean="0"/>
              <a:t> are </a:t>
            </a:r>
            <a:r>
              <a:rPr lang="it-IT" dirty="0" err="1" smtClean="0"/>
              <a:t>often</a:t>
            </a:r>
            <a:r>
              <a:rPr lang="it-IT" dirty="0" smtClean="0"/>
              <a:t> an </a:t>
            </a:r>
            <a:r>
              <a:rPr lang="it-IT" dirty="0" err="1" smtClean="0"/>
              <a:t>imperfect</a:t>
            </a:r>
            <a:r>
              <a:rPr lang="it-IT" dirty="0" smtClean="0"/>
              <a:t> model</a:t>
            </a:r>
          </a:p>
          <a:p>
            <a:pPr lvl="1"/>
            <a:r>
              <a:rPr lang="it-IT" dirty="0" smtClean="0"/>
              <a:t>Real data are </a:t>
            </a:r>
            <a:r>
              <a:rPr lang="it-IT" dirty="0" err="1" smtClean="0"/>
              <a:t>unlabelled</a:t>
            </a:r>
            <a:r>
              <a:rPr lang="it-IT" dirty="0" smtClean="0"/>
              <a:t> or </a:t>
            </a:r>
            <a:r>
              <a:rPr lang="it-IT" dirty="0" err="1" smtClean="0"/>
              <a:t>only</a:t>
            </a:r>
            <a:r>
              <a:rPr lang="it-IT" dirty="0" smtClean="0"/>
              <a:t> </a:t>
            </a:r>
            <a:r>
              <a:rPr lang="it-IT" dirty="0" err="1" smtClean="0"/>
              <a:t>partly</a:t>
            </a:r>
            <a:r>
              <a:rPr lang="it-IT" dirty="0" smtClean="0"/>
              <a:t> </a:t>
            </a:r>
            <a:r>
              <a:rPr lang="it-IT" dirty="0" err="1" smtClean="0"/>
              <a:t>labelled</a:t>
            </a:r>
            <a:endParaRPr lang="it-IT" dirty="0" smtClean="0"/>
          </a:p>
          <a:p>
            <a:pPr lvl="1"/>
            <a:endParaRPr lang="it-IT" dirty="0" smtClean="0"/>
          </a:p>
          <a:p>
            <a:pPr marL="0" indent="0">
              <a:buNone/>
            </a:pPr>
            <a:r>
              <a:rPr lang="it-IT" dirty="0" smtClean="0"/>
              <a:t>The </a:t>
            </a:r>
            <a:r>
              <a:rPr lang="it-IT" dirty="0" err="1" smtClean="0"/>
              <a:t>approaches</a:t>
            </a:r>
            <a:r>
              <a:rPr lang="it-IT" dirty="0" smtClean="0"/>
              <a:t> </a:t>
            </a:r>
            <a:r>
              <a:rPr lang="it-IT" dirty="0" err="1" smtClean="0"/>
              <a:t>strive</a:t>
            </a:r>
            <a:r>
              <a:rPr lang="it-IT" dirty="0" smtClean="0"/>
              <a:t> to </a:t>
            </a:r>
            <a:r>
              <a:rPr lang="it-IT" dirty="0" err="1" smtClean="0"/>
              <a:t>learn</a:t>
            </a:r>
            <a:r>
              <a:rPr lang="it-IT" dirty="0" smtClean="0"/>
              <a:t> </a:t>
            </a:r>
            <a:r>
              <a:rPr lang="it-IT" dirty="0" err="1" smtClean="0"/>
              <a:t>useful</a:t>
            </a:r>
            <a:r>
              <a:rPr lang="it-IT" dirty="0" smtClean="0"/>
              <a:t> </a:t>
            </a:r>
            <a:r>
              <a:rPr lang="it-IT" dirty="0" err="1" smtClean="0"/>
              <a:t>models</a:t>
            </a:r>
            <a:r>
              <a:rPr lang="it-IT" dirty="0" smtClean="0"/>
              <a:t> from </a:t>
            </a:r>
            <a:r>
              <a:rPr lang="it-IT" dirty="0" err="1" smtClean="0"/>
              <a:t>partial</a:t>
            </a:r>
            <a:r>
              <a:rPr lang="it-IT" dirty="0" smtClean="0"/>
              <a:t>, non-standard, or </a:t>
            </a:r>
            <a:r>
              <a:rPr lang="it-IT" dirty="0" err="1" smtClean="0"/>
              <a:t>noisy</a:t>
            </a:r>
            <a:r>
              <a:rPr lang="it-IT" dirty="0" smtClean="0"/>
              <a:t> </a:t>
            </a:r>
            <a:r>
              <a:rPr lang="it-IT" dirty="0" err="1" smtClean="0"/>
              <a:t>label</a:t>
            </a:r>
            <a:r>
              <a:rPr lang="it-IT" dirty="0" smtClean="0"/>
              <a:t> information. </a:t>
            </a:r>
            <a:r>
              <a:rPr lang="it-IT" dirty="0" err="1" smtClean="0"/>
              <a:t>They</a:t>
            </a:r>
            <a:r>
              <a:rPr lang="it-IT" dirty="0" smtClean="0"/>
              <a:t> are </a:t>
            </a:r>
            <a:r>
              <a:rPr lang="it-IT" dirty="0" err="1" smtClean="0"/>
              <a:t>thus</a:t>
            </a:r>
            <a:r>
              <a:rPr lang="it-IT" dirty="0" smtClean="0"/>
              <a:t> </a:t>
            </a:r>
            <a:r>
              <a:rPr lang="it-IT" dirty="0" err="1" smtClean="0"/>
              <a:t>potentially</a:t>
            </a:r>
            <a:r>
              <a:rPr lang="it-IT" dirty="0" smtClean="0"/>
              <a:t> </a:t>
            </a:r>
            <a:r>
              <a:rPr lang="it-IT" dirty="0" err="1" smtClean="0"/>
              <a:t>useful</a:t>
            </a:r>
            <a:r>
              <a:rPr lang="it-IT" dirty="0" smtClean="0"/>
              <a:t> for </a:t>
            </a:r>
            <a:r>
              <a:rPr lang="it-IT" dirty="0" err="1" smtClean="0"/>
              <a:t>reduction</a:t>
            </a:r>
            <a:r>
              <a:rPr lang="it-IT" dirty="0" smtClean="0"/>
              <a:t> of the impact of </a:t>
            </a:r>
            <a:r>
              <a:rPr lang="it-IT" dirty="0" err="1" smtClean="0"/>
              <a:t>certain</a:t>
            </a:r>
            <a:r>
              <a:rPr lang="it-IT" dirty="0" smtClean="0"/>
              <a:t> </a:t>
            </a:r>
            <a:r>
              <a:rPr lang="it-IT" dirty="0" err="1" smtClean="0"/>
              <a:t>systematic</a:t>
            </a:r>
            <a:r>
              <a:rPr lang="it-IT" dirty="0" smtClean="0"/>
              <a:t> </a:t>
            </a:r>
            <a:r>
              <a:rPr lang="it-IT" dirty="0" err="1" smtClean="0"/>
              <a:t>uncertainties</a:t>
            </a:r>
            <a:r>
              <a:rPr lang="it-IT" dirty="0"/>
              <a:t> </a:t>
            </a:r>
            <a:r>
              <a:rPr lang="it-IT" dirty="0" smtClean="0"/>
              <a:t>in HEP </a:t>
            </a:r>
            <a:r>
              <a:rPr lang="it-IT" dirty="0" err="1" smtClean="0"/>
              <a:t>problems</a:t>
            </a:r>
            <a:r>
              <a:rPr lang="it-IT" dirty="0" smtClean="0"/>
              <a:t>.</a:t>
            </a:r>
          </a:p>
          <a:p>
            <a:pPr marL="0" indent="0">
              <a:buNone/>
            </a:pPr>
            <a:endParaRPr lang="it-IT" dirty="0"/>
          </a:p>
          <a:p>
            <a:pPr marL="0" indent="0">
              <a:buNone/>
            </a:pPr>
            <a:r>
              <a:rPr lang="it-IT" dirty="0" smtClean="0"/>
              <a:t>The </a:t>
            </a:r>
            <a:r>
              <a:rPr lang="it-IT" dirty="0" err="1" smtClean="0"/>
              <a:t>challenge</a:t>
            </a:r>
            <a:r>
              <a:rPr lang="it-IT" dirty="0" smtClean="0"/>
              <a:t> </a:t>
            </a:r>
            <a:r>
              <a:rPr lang="it-IT" dirty="0" err="1" smtClean="0"/>
              <a:t>is</a:t>
            </a:r>
            <a:r>
              <a:rPr lang="it-IT" dirty="0" smtClean="0"/>
              <a:t> </a:t>
            </a:r>
            <a:r>
              <a:rPr lang="it-IT" dirty="0" err="1" smtClean="0"/>
              <a:t>that</a:t>
            </a:r>
            <a:r>
              <a:rPr lang="it-IT" dirty="0" smtClean="0"/>
              <a:t> </a:t>
            </a:r>
            <a:r>
              <a:rPr lang="it-IT" dirty="0" err="1" smtClean="0">
                <a:solidFill>
                  <a:srgbClr val="FF0000"/>
                </a:solidFill>
              </a:rPr>
              <a:t>these</a:t>
            </a:r>
            <a:r>
              <a:rPr lang="it-IT" dirty="0" smtClean="0">
                <a:solidFill>
                  <a:srgbClr val="FF0000"/>
                </a:solidFill>
              </a:rPr>
              <a:t> </a:t>
            </a:r>
            <a:r>
              <a:rPr lang="it-IT" dirty="0" err="1" smtClean="0">
                <a:solidFill>
                  <a:srgbClr val="FF0000"/>
                </a:solidFill>
              </a:rPr>
              <a:t>methods</a:t>
            </a:r>
            <a:r>
              <a:rPr lang="it-IT" dirty="0" smtClean="0">
                <a:solidFill>
                  <a:srgbClr val="FF0000"/>
                </a:solidFill>
              </a:rPr>
              <a:t> </a:t>
            </a:r>
            <a:r>
              <a:rPr lang="it-IT" dirty="0" err="1" smtClean="0">
                <a:solidFill>
                  <a:srgbClr val="FF0000"/>
                </a:solidFill>
              </a:rPr>
              <a:t>typically</a:t>
            </a:r>
            <a:r>
              <a:rPr lang="it-IT" dirty="0" smtClean="0">
                <a:solidFill>
                  <a:srgbClr val="FF0000"/>
                </a:solidFill>
              </a:rPr>
              <a:t> </a:t>
            </a:r>
            <a:r>
              <a:rPr lang="it-IT" dirty="0" err="1" smtClean="0">
                <a:solidFill>
                  <a:srgbClr val="FF0000"/>
                </a:solidFill>
              </a:rPr>
              <a:t>rely</a:t>
            </a:r>
            <a:r>
              <a:rPr lang="it-IT" dirty="0" smtClean="0">
                <a:solidFill>
                  <a:srgbClr val="FF0000"/>
                </a:solidFill>
              </a:rPr>
              <a:t> on </a:t>
            </a:r>
            <a:r>
              <a:rPr lang="it-IT" dirty="0" err="1" smtClean="0">
                <a:solidFill>
                  <a:srgbClr val="FF0000"/>
                </a:solidFill>
              </a:rPr>
              <a:t>assumptions</a:t>
            </a:r>
            <a:r>
              <a:rPr lang="it-IT" dirty="0" smtClean="0">
                <a:solidFill>
                  <a:srgbClr val="FF0000"/>
                </a:solidFill>
              </a:rPr>
              <a:t> </a:t>
            </a:r>
            <a:r>
              <a:rPr lang="it-IT" dirty="0" smtClean="0"/>
              <a:t>(</a:t>
            </a:r>
            <a:r>
              <a:rPr lang="it-IT" dirty="0" err="1" smtClean="0"/>
              <a:t>known</a:t>
            </a:r>
            <a:r>
              <a:rPr lang="it-IT" dirty="0" smtClean="0"/>
              <a:t> </a:t>
            </a:r>
            <a:r>
              <a:rPr lang="it-IT" dirty="0" err="1" smtClean="0"/>
              <a:t>fractions</a:t>
            </a:r>
            <a:r>
              <a:rPr lang="it-IT" dirty="0" smtClean="0"/>
              <a:t>, </a:t>
            </a:r>
            <a:r>
              <a:rPr lang="it-IT" dirty="0" err="1" smtClean="0"/>
              <a:t>independence</a:t>
            </a:r>
            <a:r>
              <a:rPr lang="it-IT" dirty="0" smtClean="0"/>
              <a:t> of PDF of </a:t>
            </a:r>
            <a:r>
              <a:rPr lang="it-IT" dirty="0" err="1" smtClean="0"/>
              <a:t>features</a:t>
            </a:r>
            <a:r>
              <a:rPr lang="it-IT" dirty="0" smtClean="0"/>
              <a:t>) </a:t>
            </a:r>
            <a:r>
              <a:rPr lang="it-IT" dirty="0" err="1" smtClean="0">
                <a:solidFill>
                  <a:srgbClr val="FF0000"/>
                </a:solidFill>
              </a:rPr>
              <a:t>that</a:t>
            </a:r>
            <a:r>
              <a:rPr lang="it-IT" dirty="0" smtClean="0">
                <a:solidFill>
                  <a:srgbClr val="FF0000"/>
                </a:solidFill>
              </a:rPr>
              <a:t> are </a:t>
            </a:r>
            <a:r>
              <a:rPr lang="it-IT" dirty="0" err="1" smtClean="0">
                <a:solidFill>
                  <a:srgbClr val="FF0000"/>
                </a:solidFill>
              </a:rPr>
              <a:t>hardly</a:t>
            </a:r>
            <a:r>
              <a:rPr lang="it-IT" dirty="0" smtClean="0">
                <a:solidFill>
                  <a:srgbClr val="FF0000"/>
                </a:solidFill>
              </a:rPr>
              <a:t> </a:t>
            </a:r>
            <a:r>
              <a:rPr lang="it-IT" dirty="0" err="1" smtClean="0">
                <a:solidFill>
                  <a:srgbClr val="FF0000"/>
                </a:solidFill>
              </a:rPr>
              <a:t>met</a:t>
            </a:r>
            <a:r>
              <a:rPr lang="it-IT" dirty="0" smtClean="0">
                <a:solidFill>
                  <a:srgbClr val="FF0000"/>
                </a:solidFill>
              </a:rPr>
              <a:t> in </a:t>
            </a:r>
            <a:r>
              <a:rPr lang="it-IT" dirty="0" err="1" smtClean="0">
                <a:solidFill>
                  <a:srgbClr val="FF0000"/>
                </a:solidFill>
              </a:rPr>
              <a:t>practice</a:t>
            </a:r>
            <a:r>
              <a:rPr lang="it-IT" dirty="0" smtClean="0"/>
              <a:t>. </a:t>
            </a:r>
            <a:r>
              <a:rPr lang="it-IT" dirty="0" err="1" smtClean="0"/>
              <a:t>We</a:t>
            </a:r>
            <a:r>
              <a:rPr lang="it-IT" dirty="0" smtClean="0"/>
              <a:t> </a:t>
            </a:r>
            <a:r>
              <a:rPr lang="it-IT" dirty="0" err="1" smtClean="0"/>
              <a:t>see</a:t>
            </a:r>
            <a:r>
              <a:rPr lang="it-IT" dirty="0" smtClean="0"/>
              <a:t> a </a:t>
            </a:r>
            <a:r>
              <a:rPr lang="it-IT" dirty="0" err="1" smtClean="0"/>
              <a:t>few</a:t>
            </a:r>
            <a:r>
              <a:rPr lang="it-IT" dirty="0" smtClean="0"/>
              <a:t> </a:t>
            </a:r>
            <a:r>
              <a:rPr lang="it-IT" dirty="0" err="1" smtClean="0"/>
              <a:t>examples</a:t>
            </a:r>
            <a:r>
              <a:rPr lang="it-IT" dirty="0" smtClean="0"/>
              <a:t> in </a:t>
            </a:r>
            <a:r>
              <a:rPr lang="it-IT" dirty="0" err="1" smtClean="0"/>
              <a:t>what</a:t>
            </a:r>
            <a:r>
              <a:rPr lang="it-IT" dirty="0" smtClean="0"/>
              <a:t> </a:t>
            </a:r>
            <a:r>
              <a:rPr lang="it-IT" dirty="0" err="1" smtClean="0"/>
              <a:t>follows</a:t>
            </a:r>
            <a:r>
              <a:rPr lang="it-IT" dirty="0" smtClean="0"/>
              <a:t>.</a:t>
            </a:r>
            <a:endParaRPr lang="it-IT"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79</a:t>
            </a:fld>
            <a:endParaRPr lang="en-US"/>
          </a:p>
        </p:txBody>
      </p:sp>
    </p:spTree>
    <p:extLst>
      <p:ext uri="{BB962C8B-B14F-4D97-AF65-F5344CB8AC3E}">
        <p14:creationId xmlns:p14="http://schemas.microsoft.com/office/powerpoint/2010/main" val="41213424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b="1" smtClean="0"/>
              <a:t>What We Get</a:t>
            </a:r>
            <a:endParaRPr lang="en-US" b="1" dirty="0"/>
          </a:p>
        </p:txBody>
      </p:sp>
      <p:sp>
        <p:nvSpPr>
          <p:cNvPr id="3" name="Content Placeholder 2"/>
          <p:cNvSpPr>
            <a:spLocks noGrp="1"/>
          </p:cNvSpPr>
          <p:nvPr>
            <p:ph idx="1"/>
          </p:nvPr>
        </p:nvSpPr>
        <p:spPr>
          <a:xfrm>
            <a:off x="474785" y="2194606"/>
            <a:ext cx="7783390" cy="4751317"/>
          </a:xfrm>
        </p:spPr>
        <p:txBody>
          <a:bodyPr>
            <a:normAutofit fontScale="77500" lnSpcReduction="20000"/>
          </a:bodyPr>
          <a:lstStyle/>
          <a:p>
            <a:pPr marL="0" indent="0">
              <a:lnSpc>
                <a:spcPct val="100000"/>
              </a:lnSpc>
              <a:buNone/>
            </a:pPr>
            <a:r>
              <a:rPr lang="it-IT" smtClean="0">
                <a:sym typeface="Wingdings" panose="05000000000000000000" pitchFamily="2" charset="2"/>
              </a:rPr>
              <a:t> I</a:t>
            </a:r>
            <a:r>
              <a:rPr lang="it-IT" smtClean="0"/>
              <a:t>f </a:t>
            </a:r>
            <a:r>
              <a:rPr lang="it-IT"/>
              <a:t>we train a classifier with a given value of </a:t>
            </a:r>
            <a:r>
              <a:rPr lang="el-GR"/>
              <a:t>α</a:t>
            </a:r>
            <a:r>
              <a:rPr lang="en-US"/>
              <a:t>, </a:t>
            </a:r>
            <a:r>
              <a:rPr lang="en-US" smtClean="0"/>
              <a:t>the </a:t>
            </a:r>
            <a:r>
              <a:rPr lang="en-US" smtClean="0">
                <a:solidFill>
                  <a:srgbClr val="FF0000"/>
                </a:solidFill>
              </a:rPr>
              <a:t>performance </a:t>
            </a:r>
            <a:r>
              <a:rPr lang="en-US">
                <a:solidFill>
                  <a:srgbClr val="FF0000"/>
                </a:solidFill>
              </a:rPr>
              <a:t>is going to be under- or over-estimated </a:t>
            </a:r>
            <a:r>
              <a:rPr lang="en-US"/>
              <a:t>if the true value of </a:t>
            </a:r>
            <a:r>
              <a:rPr lang="el-GR"/>
              <a:t>α </a:t>
            </a:r>
            <a:r>
              <a:rPr lang="en-US"/>
              <a:t>is different; the choice of a critical region x&gt;x* corresponding to a pre-defined FPR will similarly be affected, as will the value of </a:t>
            </a:r>
            <a:r>
              <a:rPr lang="en-US"/>
              <a:t>TPR</a:t>
            </a:r>
            <a:r>
              <a:rPr lang="en-US" smtClean="0"/>
              <a:t>.</a:t>
            </a:r>
          </a:p>
          <a:p>
            <a:pPr marL="0" indent="0">
              <a:lnSpc>
                <a:spcPct val="100000"/>
              </a:lnSpc>
              <a:buNone/>
            </a:pPr>
            <a:r>
              <a:rPr lang="en-US" smtClean="0"/>
              <a:t> </a:t>
            </a:r>
          </a:p>
          <a:p>
            <a:pPr marL="0" indent="0">
              <a:lnSpc>
                <a:spcPct val="100000"/>
              </a:lnSpc>
              <a:buNone/>
            </a:pPr>
            <a:r>
              <a:rPr lang="en-US" smtClean="0">
                <a:solidFill>
                  <a:srgbClr val="0070C0"/>
                </a:solidFill>
                <a:sym typeface="Wingdings" panose="05000000000000000000" pitchFamily="2" charset="2"/>
              </a:rPr>
              <a:t></a:t>
            </a:r>
            <a:r>
              <a:rPr lang="en-US" smtClean="0">
                <a:solidFill>
                  <a:srgbClr val="0070C0"/>
                </a:solidFill>
              </a:rPr>
              <a:t>If </a:t>
            </a:r>
            <a:r>
              <a:rPr lang="en-US" dirty="0" smtClean="0">
                <a:solidFill>
                  <a:srgbClr val="0070C0"/>
                </a:solidFill>
              </a:rPr>
              <a:t>we do not know what </a:t>
            </a:r>
            <a:r>
              <a:rPr lang="el-GR" dirty="0" smtClean="0">
                <a:solidFill>
                  <a:srgbClr val="0070C0"/>
                </a:solidFill>
              </a:rPr>
              <a:t>α</a:t>
            </a:r>
            <a:r>
              <a:rPr lang="en-US" dirty="0" smtClean="0">
                <a:solidFill>
                  <a:srgbClr val="0070C0"/>
                </a:solidFill>
              </a:rPr>
              <a:t> is, we cannot “optimize” our critical region</a:t>
            </a:r>
            <a:r>
              <a:rPr lang="en-US" dirty="0" smtClean="0"/>
              <a:t>, as the optimal choice of x* strongly depends on </a:t>
            </a:r>
            <a:r>
              <a:rPr lang="en-US" smtClean="0"/>
              <a:t>the </a:t>
            </a:r>
            <a:r>
              <a:rPr lang="en-US" smtClean="0"/>
              <a:t>unknown value </a:t>
            </a:r>
            <a:r>
              <a:rPr lang="en-US" smtClean="0"/>
              <a:t>of </a:t>
            </a:r>
            <a:r>
              <a:rPr lang="el-GR" smtClean="0"/>
              <a:t>α</a:t>
            </a:r>
            <a:endParaRPr lang="en-US"/>
          </a:p>
          <a:p>
            <a:pPr marL="0" indent="0">
              <a:lnSpc>
                <a:spcPct val="100000"/>
              </a:lnSpc>
              <a:buNone/>
            </a:pPr>
            <a:r>
              <a:rPr lang="en-US" smtClean="0">
                <a:solidFill>
                  <a:srgbClr val="0070C0"/>
                </a:solidFill>
                <a:sym typeface="Wingdings" panose="05000000000000000000" pitchFamily="2" charset="2"/>
              </a:rPr>
              <a:t> </a:t>
            </a:r>
            <a:r>
              <a:rPr lang="en-US" smtClean="0">
                <a:solidFill>
                  <a:srgbClr val="0070C0"/>
                </a:solidFill>
              </a:rPr>
              <a:t>Nuisance </a:t>
            </a:r>
            <a:r>
              <a:rPr lang="en-US" dirty="0" smtClean="0">
                <a:solidFill>
                  <a:srgbClr val="0070C0"/>
                </a:solidFill>
              </a:rPr>
              <a:t>parameters affect the optimal working point, </a:t>
            </a:r>
            <a:r>
              <a:rPr lang="en-US" b="1" smtClean="0">
                <a:solidFill>
                  <a:srgbClr val="0070C0"/>
                </a:solidFill>
              </a:rPr>
              <a:t>as </a:t>
            </a:r>
            <a:r>
              <a:rPr lang="en-US" b="1" smtClean="0">
                <a:solidFill>
                  <a:srgbClr val="0070C0"/>
                </a:solidFill>
              </a:rPr>
              <a:t>well as </a:t>
            </a:r>
            <a:r>
              <a:rPr lang="en-US" dirty="0" smtClean="0">
                <a:solidFill>
                  <a:srgbClr val="0070C0"/>
                </a:solidFill>
              </a:rPr>
              <a:t>the performance of the classifier </a:t>
            </a:r>
            <a:r>
              <a:rPr lang="en-US" b="1" smtClean="0">
                <a:solidFill>
                  <a:srgbClr val="0070C0"/>
                </a:solidFill>
              </a:rPr>
              <a:t>and</a:t>
            </a:r>
            <a:r>
              <a:rPr lang="en-US" smtClean="0">
                <a:solidFill>
                  <a:srgbClr val="0070C0"/>
                </a:solidFill>
              </a:rPr>
              <a:t> </a:t>
            </a:r>
            <a:r>
              <a:rPr lang="en-US" smtClean="0">
                <a:solidFill>
                  <a:srgbClr val="0070C0"/>
                </a:solidFill>
              </a:rPr>
              <a:t>in fact the </a:t>
            </a:r>
            <a:r>
              <a:rPr lang="en-US" dirty="0" smtClean="0">
                <a:solidFill>
                  <a:srgbClr val="0070C0"/>
                </a:solidFill>
              </a:rPr>
              <a:t>relative merits of different classifiers </a:t>
            </a:r>
            <a:r>
              <a:rPr lang="en-US" dirty="0" smtClean="0"/>
              <a:t>(which produce </a:t>
            </a:r>
            <a:r>
              <a:rPr lang="en-US" smtClean="0"/>
              <a:t>different </a:t>
            </a:r>
            <a:r>
              <a:rPr lang="en-US" smtClean="0"/>
              <a:t>summaries x) </a:t>
            </a:r>
            <a:endParaRPr lang="en-US" dirty="0" smtClean="0"/>
          </a:p>
          <a:p>
            <a:pPr marL="0" indent="0">
              <a:lnSpc>
                <a:spcPct val="100000"/>
              </a:lnSpc>
              <a:buNone/>
            </a:pPr>
            <a:r>
              <a:rPr lang="en-US" dirty="0" smtClean="0">
                <a:sym typeface="Wingdings" panose="05000000000000000000" pitchFamily="2" charset="2"/>
              </a:rPr>
              <a:t> </a:t>
            </a:r>
            <a:r>
              <a:rPr lang="en-US" dirty="0">
                <a:sym typeface="Wingdings" panose="05000000000000000000" pitchFamily="2" charset="2"/>
              </a:rPr>
              <a:t>S</a:t>
            </a:r>
            <a:r>
              <a:rPr lang="en-US" dirty="0" smtClean="0">
                <a:sym typeface="Wingdings" panose="05000000000000000000" pitchFamily="2" charset="2"/>
              </a:rPr>
              <a:t>tandard supervised classification techniques </a:t>
            </a:r>
            <a:r>
              <a:rPr lang="en-US" b="1" dirty="0" smtClean="0">
                <a:sym typeface="Wingdings" panose="05000000000000000000" pitchFamily="2" charset="2"/>
              </a:rPr>
              <a:t>may not reach optimality </a:t>
            </a:r>
            <a:r>
              <a:rPr lang="en-US" dirty="0" smtClean="0">
                <a:sym typeface="Wingdings" panose="05000000000000000000" pitchFamily="2" charset="2"/>
              </a:rPr>
              <a:t>unless they address the conditionality issue discussed </a:t>
            </a:r>
            <a:r>
              <a:rPr lang="en-US" i="1" dirty="0" smtClean="0">
                <a:sym typeface="Wingdings" panose="05000000000000000000" pitchFamily="2" charset="2"/>
              </a:rPr>
              <a:t>supra</a:t>
            </a:r>
            <a:r>
              <a:rPr lang="en-US" dirty="0" smtClean="0">
                <a:sym typeface="Wingdings" panose="05000000000000000000" pitchFamily="2" charset="2"/>
              </a:rPr>
              <a:t>.</a:t>
            </a:r>
            <a:endParaRPr lang="en-US" dirty="0"/>
          </a:p>
        </p:txBody>
      </p:sp>
      <p:sp>
        <p:nvSpPr>
          <p:cNvPr id="6" name="Slide Number Placeholder 5"/>
          <p:cNvSpPr>
            <a:spLocks noGrp="1"/>
          </p:cNvSpPr>
          <p:nvPr>
            <p:ph type="sldNum" sz="quarter" idx="12"/>
          </p:nvPr>
        </p:nvSpPr>
        <p:spPr/>
        <p:txBody>
          <a:bodyPr/>
          <a:lstStyle/>
          <a:p>
            <a:fld id="{9792DB7C-41C6-413A-81DD-F073C27E12A1}" type="slidenum">
              <a:rPr lang="en-US" smtClean="0"/>
              <a:t>8</a:t>
            </a:fld>
            <a:endParaRPr lang="en-US"/>
          </a:p>
        </p:txBody>
      </p:sp>
      <p:pic>
        <p:nvPicPr>
          <p:cNvPr id="7" name="Picture 6"/>
          <p:cNvPicPr>
            <a:picLocks noChangeAspect="1"/>
          </p:cNvPicPr>
          <p:nvPr/>
        </p:nvPicPr>
        <p:blipFill>
          <a:blip r:embed="rId2"/>
          <a:stretch>
            <a:fillRect/>
          </a:stretch>
        </p:blipFill>
        <p:spPr>
          <a:xfrm>
            <a:off x="8609224" y="3367454"/>
            <a:ext cx="3582776" cy="3490546"/>
          </a:xfrm>
          <a:prstGeom prst="rect">
            <a:avLst/>
          </a:prstGeom>
        </p:spPr>
      </p:pic>
      <p:pic>
        <p:nvPicPr>
          <p:cNvPr id="8" name="Immagine 7"/>
          <p:cNvPicPr>
            <a:picLocks noChangeAspect="1"/>
          </p:cNvPicPr>
          <p:nvPr/>
        </p:nvPicPr>
        <p:blipFill>
          <a:blip r:embed="rId3"/>
          <a:stretch>
            <a:fillRect/>
          </a:stretch>
        </p:blipFill>
        <p:spPr>
          <a:xfrm>
            <a:off x="5911690" y="5592"/>
            <a:ext cx="2174301" cy="1963885"/>
          </a:xfrm>
          <a:prstGeom prst="rect">
            <a:avLst/>
          </a:prstGeom>
        </p:spPr>
      </p:pic>
      <p:pic>
        <p:nvPicPr>
          <p:cNvPr id="9" name="Picture 7"/>
          <p:cNvPicPr>
            <a:picLocks noChangeAspect="1"/>
          </p:cNvPicPr>
          <p:nvPr/>
        </p:nvPicPr>
        <p:blipFill>
          <a:blip r:embed="rId4"/>
          <a:stretch>
            <a:fillRect/>
          </a:stretch>
        </p:blipFill>
        <p:spPr>
          <a:xfrm>
            <a:off x="8258175" y="0"/>
            <a:ext cx="3933825" cy="2106683"/>
          </a:xfrm>
          <a:prstGeom prst="rect">
            <a:avLst/>
          </a:prstGeom>
        </p:spPr>
      </p:pic>
    </p:spTree>
    <p:extLst>
      <p:ext uri="{BB962C8B-B14F-4D97-AF65-F5344CB8AC3E}">
        <p14:creationId xmlns:p14="http://schemas.microsoft.com/office/powerpoint/2010/main" val="375099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dirty="0" smtClean="0"/>
              <a:t>LLP (Learning from Label </a:t>
            </a:r>
            <a:r>
              <a:rPr lang="it-IT" b="1" dirty="0" err="1" smtClean="0"/>
              <a:t>Proportions</a:t>
            </a:r>
            <a:r>
              <a:rPr lang="it-IT" b="1" dirty="0" smtClean="0"/>
              <a:t>)</a:t>
            </a:r>
            <a:endParaRPr lang="en-US" b="1" dirty="0"/>
          </a:p>
        </p:txBody>
      </p:sp>
      <p:sp>
        <p:nvSpPr>
          <p:cNvPr id="3" name="Content Placeholder 2"/>
          <p:cNvSpPr>
            <a:spLocks noGrp="1"/>
          </p:cNvSpPr>
          <p:nvPr>
            <p:ph idx="1"/>
          </p:nvPr>
        </p:nvSpPr>
        <p:spPr>
          <a:xfrm>
            <a:off x="838200" y="1825624"/>
            <a:ext cx="10515600" cy="4632325"/>
          </a:xfrm>
        </p:spPr>
        <p:txBody>
          <a:bodyPr>
            <a:normAutofit fontScale="92500" lnSpcReduction="20000"/>
          </a:bodyPr>
          <a:lstStyle/>
          <a:p>
            <a:pPr marL="0" indent="0">
              <a:buNone/>
            </a:pPr>
            <a:r>
              <a:rPr lang="it-IT" dirty="0"/>
              <a:t>LLP </a:t>
            </a:r>
            <a:r>
              <a:rPr lang="it-IT" dirty="0" err="1" smtClean="0"/>
              <a:t>is</a:t>
            </a:r>
            <a:r>
              <a:rPr lang="it-IT" dirty="0" smtClean="0"/>
              <a:t> a </a:t>
            </a:r>
            <a:r>
              <a:rPr lang="it-IT" dirty="0" err="1"/>
              <a:t>weak-supervision</a:t>
            </a:r>
            <a:r>
              <a:rPr lang="it-IT" dirty="0"/>
              <a:t> </a:t>
            </a:r>
            <a:r>
              <a:rPr lang="it-IT" dirty="0" err="1"/>
              <a:t>approach</a:t>
            </a:r>
            <a:r>
              <a:rPr lang="it-IT" dirty="0"/>
              <a:t> </a:t>
            </a:r>
            <a:r>
              <a:rPr lang="it-IT" dirty="0" err="1"/>
              <a:t>that</a:t>
            </a:r>
            <a:r>
              <a:rPr lang="it-IT" dirty="0"/>
              <a:t> </a:t>
            </a:r>
            <a:r>
              <a:rPr lang="it-IT" dirty="0" err="1"/>
              <a:t>may</a:t>
            </a:r>
            <a:r>
              <a:rPr lang="it-IT" dirty="0"/>
              <a:t> </a:t>
            </a:r>
            <a:r>
              <a:rPr lang="it-IT" dirty="0" err="1"/>
              <a:t>allow</a:t>
            </a:r>
            <a:r>
              <a:rPr lang="it-IT" dirty="0"/>
              <a:t> the training on </a:t>
            </a:r>
            <a:r>
              <a:rPr lang="it-IT" dirty="0" err="1"/>
              <a:t>real</a:t>
            </a:r>
            <a:r>
              <a:rPr lang="it-IT" dirty="0"/>
              <a:t> data (</a:t>
            </a:r>
            <a:r>
              <a:rPr lang="it-IT" dirty="0" err="1"/>
              <a:t>Dery</a:t>
            </a:r>
            <a:r>
              <a:rPr lang="it-IT" dirty="0"/>
              <a:t> et al.[38]). </a:t>
            </a:r>
            <a:r>
              <a:rPr lang="it-IT" dirty="0" err="1" smtClean="0"/>
              <a:t>While</a:t>
            </a:r>
            <a:r>
              <a:rPr lang="it-IT" dirty="0" smtClean="0"/>
              <a:t> in a full </a:t>
            </a:r>
            <a:r>
              <a:rPr lang="it-IT" dirty="0" err="1" smtClean="0"/>
              <a:t>supervision</a:t>
            </a:r>
            <a:r>
              <a:rPr lang="it-IT" dirty="0" smtClean="0"/>
              <a:t> setup </a:t>
            </a:r>
            <a:r>
              <a:rPr lang="it-IT" dirty="0" err="1" smtClean="0"/>
              <a:t>one</a:t>
            </a:r>
            <a:r>
              <a:rPr lang="it-IT" dirty="0" smtClean="0"/>
              <a:t> </a:t>
            </a:r>
            <a:r>
              <a:rPr lang="it-IT" dirty="0" err="1" smtClean="0"/>
              <a:t>tries</a:t>
            </a:r>
            <a:r>
              <a:rPr lang="it-IT" dirty="0" smtClean="0"/>
              <a:t> to </a:t>
            </a:r>
            <a:r>
              <a:rPr lang="it-IT" dirty="0" err="1" smtClean="0"/>
              <a:t>find</a:t>
            </a:r>
            <a:r>
              <a:rPr lang="it-IT" dirty="0" smtClean="0"/>
              <a:t> a score </a:t>
            </a:r>
            <a:r>
              <a:rPr lang="it-IT" dirty="0" err="1" smtClean="0"/>
              <a:t>fulfilling</a:t>
            </a:r>
            <a:endParaRPr lang="it-IT" dirty="0" smtClean="0"/>
          </a:p>
          <a:p>
            <a:endParaRPr lang="it-IT" dirty="0" smtClean="0"/>
          </a:p>
          <a:p>
            <a:endParaRPr lang="it-IT" dirty="0"/>
          </a:p>
          <a:p>
            <a:pPr marL="0" indent="0">
              <a:buNone/>
            </a:pPr>
            <a:r>
              <a:rPr lang="it-IT" dirty="0" smtClean="0"/>
              <a:t>(l </a:t>
            </a:r>
            <a:r>
              <a:rPr lang="it-IT" dirty="0" err="1" smtClean="0"/>
              <a:t>is</a:t>
            </a:r>
            <a:r>
              <a:rPr lang="it-IT" dirty="0" smtClean="0"/>
              <a:t> a </a:t>
            </a:r>
            <a:r>
              <a:rPr lang="it-IT" dirty="0" err="1" smtClean="0"/>
              <a:t>loss</a:t>
            </a:r>
            <a:r>
              <a:rPr lang="it-IT" dirty="0" smtClean="0"/>
              <a:t>, e.g. </a:t>
            </a:r>
            <a:r>
              <a:rPr lang="it-IT" dirty="0" err="1" smtClean="0"/>
              <a:t>mean</a:t>
            </a:r>
            <a:r>
              <a:rPr lang="it-IT" dirty="0" smtClean="0"/>
              <a:t> </a:t>
            </a:r>
            <a:r>
              <a:rPr lang="it-IT" dirty="0" err="1" smtClean="0"/>
              <a:t>squared</a:t>
            </a:r>
            <a:r>
              <a:rPr lang="it-IT" dirty="0" smtClean="0"/>
              <a:t> </a:t>
            </a:r>
            <a:r>
              <a:rPr lang="it-IT" dirty="0" err="1" smtClean="0"/>
              <a:t>error</a:t>
            </a:r>
            <a:r>
              <a:rPr lang="it-IT" dirty="0" smtClean="0"/>
              <a:t>, and t </a:t>
            </a:r>
            <a:r>
              <a:rPr lang="it-IT" dirty="0" err="1" smtClean="0"/>
              <a:t>is</a:t>
            </a:r>
            <a:r>
              <a:rPr lang="it-IT" dirty="0" smtClean="0"/>
              <a:t> the target </a:t>
            </a:r>
            <a:r>
              <a:rPr lang="it-IT" dirty="0" err="1" smtClean="0"/>
              <a:t>label</a:t>
            </a:r>
            <a:r>
              <a:rPr lang="it-IT" dirty="0" smtClean="0"/>
              <a:t>), </a:t>
            </a:r>
            <a:r>
              <a:rPr lang="it-IT" dirty="0" smtClean="0">
                <a:solidFill>
                  <a:srgbClr val="FF0000"/>
                </a:solidFill>
              </a:rPr>
              <a:t>in LLP </a:t>
            </a:r>
            <a:r>
              <a:rPr lang="it-IT" dirty="0" err="1" smtClean="0">
                <a:solidFill>
                  <a:srgbClr val="FF0000"/>
                </a:solidFill>
              </a:rPr>
              <a:t>one</a:t>
            </a:r>
            <a:r>
              <a:rPr lang="it-IT" dirty="0" smtClean="0">
                <a:solidFill>
                  <a:srgbClr val="FF0000"/>
                </a:solidFill>
              </a:rPr>
              <a:t> </a:t>
            </a:r>
            <a:r>
              <a:rPr lang="it-IT" dirty="0" err="1" smtClean="0">
                <a:solidFill>
                  <a:srgbClr val="FF0000"/>
                </a:solidFill>
              </a:rPr>
              <a:t>only</a:t>
            </a:r>
            <a:r>
              <a:rPr lang="it-IT" dirty="0" smtClean="0">
                <a:solidFill>
                  <a:srgbClr val="FF0000"/>
                </a:solidFill>
              </a:rPr>
              <a:t> exploits </a:t>
            </a:r>
            <a:r>
              <a:rPr lang="it-IT" dirty="0" err="1" smtClean="0">
                <a:solidFill>
                  <a:srgbClr val="FF0000"/>
                </a:solidFill>
              </a:rPr>
              <a:t>knowledge</a:t>
            </a:r>
            <a:r>
              <a:rPr lang="it-IT" dirty="0" smtClean="0">
                <a:solidFill>
                  <a:srgbClr val="FF0000"/>
                </a:solidFill>
              </a:rPr>
              <a:t> of the </a:t>
            </a:r>
            <a:r>
              <a:rPr lang="it-IT" dirty="0" err="1" smtClean="0">
                <a:solidFill>
                  <a:srgbClr val="FF0000"/>
                </a:solidFill>
              </a:rPr>
              <a:t>fraction</a:t>
            </a:r>
            <a:r>
              <a:rPr lang="it-IT" dirty="0" smtClean="0">
                <a:solidFill>
                  <a:srgbClr val="FF0000"/>
                </a:solidFill>
              </a:rPr>
              <a:t> of </a:t>
            </a:r>
            <a:r>
              <a:rPr lang="it-IT" dirty="0" err="1" smtClean="0">
                <a:solidFill>
                  <a:srgbClr val="FF0000"/>
                </a:solidFill>
              </a:rPr>
              <a:t>each</a:t>
            </a:r>
            <a:r>
              <a:rPr lang="it-IT" dirty="0" smtClean="0">
                <a:solidFill>
                  <a:srgbClr val="FF0000"/>
                </a:solidFill>
              </a:rPr>
              <a:t> </a:t>
            </a:r>
            <a:r>
              <a:rPr lang="it-IT" dirty="0" err="1" smtClean="0">
                <a:solidFill>
                  <a:srgbClr val="FF0000"/>
                </a:solidFill>
              </a:rPr>
              <a:t>label</a:t>
            </a:r>
            <a:r>
              <a:rPr lang="it-IT" dirty="0" smtClean="0">
                <a:solidFill>
                  <a:srgbClr val="FF0000"/>
                </a:solidFill>
              </a:rPr>
              <a:t> in training data</a:t>
            </a:r>
            <a:r>
              <a:rPr lang="it-IT" dirty="0" smtClean="0"/>
              <a:t>:</a:t>
            </a:r>
          </a:p>
          <a:p>
            <a:pPr marL="0" indent="0">
              <a:buNone/>
            </a:pPr>
            <a:endParaRPr lang="it-IT" dirty="0"/>
          </a:p>
          <a:p>
            <a:pPr marL="0" indent="0">
              <a:buNone/>
            </a:pPr>
            <a:endParaRPr lang="it-IT" dirty="0" smtClean="0"/>
          </a:p>
          <a:p>
            <a:pPr marL="0" indent="0">
              <a:buNone/>
            </a:pPr>
            <a:endParaRPr lang="it-IT" dirty="0" smtClean="0"/>
          </a:p>
          <a:p>
            <a:pPr marL="0" indent="0">
              <a:buNone/>
            </a:pPr>
            <a:r>
              <a:rPr lang="it-IT" dirty="0" smtClean="0"/>
              <a:t>The </a:t>
            </a:r>
            <a:r>
              <a:rPr lang="it-IT" dirty="0" err="1" smtClean="0"/>
              <a:t>problem</a:t>
            </a:r>
            <a:r>
              <a:rPr lang="it-IT" dirty="0" smtClean="0"/>
              <a:t> </a:t>
            </a:r>
            <a:r>
              <a:rPr lang="it-IT" dirty="0" err="1" smtClean="0"/>
              <a:t>is</a:t>
            </a:r>
            <a:r>
              <a:rPr lang="it-IT" dirty="0" smtClean="0"/>
              <a:t> </a:t>
            </a:r>
            <a:r>
              <a:rPr lang="it-IT" dirty="0" err="1" smtClean="0"/>
              <a:t>thus</a:t>
            </a:r>
            <a:r>
              <a:rPr lang="it-IT" dirty="0" smtClean="0"/>
              <a:t> </a:t>
            </a:r>
            <a:r>
              <a:rPr lang="it-IT" dirty="0" err="1" smtClean="0"/>
              <a:t>very</a:t>
            </a:r>
            <a:r>
              <a:rPr lang="it-IT" dirty="0" smtClean="0"/>
              <a:t> </a:t>
            </a:r>
            <a:r>
              <a:rPr lang="it-IT" dirty="0" err="1" smtClean="0"/>
              <a:t>ill-constrained</a:t>
            </a:r>
            <a:r>
              <a:rPr lang="it-IT" dirty="0" smtClean="0"/>
              <a:t>, </a:t>
            </a:r>
            <a:r>
              <a:rPr lang="it-IT" dirty="0" err="1" smtClean="0"/>
              <a:t>but</a:t>
            </a:r>
            <a:r>
              <a:rPr lang="it-IT" dirty="0" smtClean="0"/>
              <a:t> a </a:t>
            </a:r>
            <a:r>
              <a:rPr lang="it-IT" dirty="0" err="1" smtClean="0"/>
              <a:t>minimization</a:t>
            </a:r>
            <a:r>
              <a:rPr lang="it-IT" dirty="0" smtClean="0"/>
              <a:t> of the </a:t>
            </a:r>
            <a:r>
              <a:rPr lang="it-IT" dirty="0" err="1" smtClean="0"/>
              <a:t>loss</a:t>
            </a:r>
            <a:r>
              <a:rPr lang="it-IT" dirty="0" smtClean="0"/>
              <a:t> can </a:t>
            </a:r>
            <a:r>
              <a:rPr lang="it-IT" dirty="0" err="1" smtClean="0"/>
              <a:t>still</a:t>
            </a:r>
            <a:r>
              <a:rPr lang="it-IT" dirty="0" smtClean="0"/>
              <a:t> be </a:t>
            </a:r>
            <a:r>
              <a:rPr lang="it-IT" dirty="0" err="1" smtClean="0"/>
              <a:t>performed</a:t>
            </a:r>
            <a:r>
              <a:rPr lang="it-IT" dirty="0" smtClean="0"/>
              <a:t> with </a:t>
            </a:r>
            <a:r>
              <a:rPr lang="it-IT" dirty="0" err="1" smtClean="0"/>
              <a:t>batches</a:t>
            </a:r>
            <a:r>
              <a:rPr lang="it-IT" dirty="0" smtClean="0"/>
              <a:t> of data of </a:t>
            </a:r>
            <a:r>
              <a:rPr lang="it-IT" dirty="0" err="1" smtClean="0"/>
              <a:t>different</a:t>
            </a:r>
            <a:r>
              <a:rPr lang="it-IT" dirty="0" smtClean="0"/>
              <a:t> </a:t>
            </a:r>
            <a:r>
              <a:rPr lang="it-IT" dirty="0" err="1" smtClean="0"/>
              <a:t>proportions</a:t>
            </a:r>
            <a:r>
              <a:rPr lang="it-IT" dirty="0" smtClean="0"/>
              <a:t>, </a:t>
            </a:r>
            <a:r>
              <a:rPr lang="it-IT" i="1" dirty="0" err="1" smtClean="0"/>
              <a:t>as</a:t>
            </a:r>
            <a:r>
              <a:rPr lang="it-IT" i="1" dirty="0" smtClean="0"/>
              <a:t> long </a:t>
            </a:r>
            <a:r>
              <a:rPr lang="it-IT" i="1" dirty="0" err="1" smtClean="0"/>
              <a:t>as</a:t>
            </a:r>
            <a:r>
              <a:rPr lang="it-IT" i="1" dirty="0" smtClean="0"/>
              <a:t> the </a:t>
            </a:r>
            <a:r>
              <a:rPr lang="it-IT" i="1" dirty="0" err="1" smtClean="0"/>
              <a:t>PDFs</a:t>
            </a:r>
            <a:r>
              <a:rPr lang="it-IT" i="1" dirty="0" smtClean="0"/>
              <a:t> of the </a:t>
            </a:r>
            <a:r>
              <a:rPr lang="it-IT" i="1" dirty="0" err="1" smtClean="0"/>
              <a:t>features</a:t>
            </a:r>
            <a:r>
              <a:rPr lang="it-IT" i="1" dirty="0" smtClean="0"/>
              <a:t> do </a:t>
            </a:r>
            <a:r>
              <a:rPr lang="it-IT" i="1" dirty="0" err="1" smtClean="0"/>
              <a:t>not</a:t>
            </a:r>
            <a:r>
              <a:rPr lang="it-IT" i="1" dirty="0" smtClean="0"/>
              <a:t> </a:t>
            </a:r>
            <a:r>
              <a:rPr lang="it-IT" i="1" dirty="0" err="1" smtClean="0"/>
              <a:t>change</a:t>
            </a:r>
            <a:r>
              <a:rPr lang="it-IT" i="1" dirty="0" smtClean="0"/>
              <a:t> in the </a:t>
            </a:r>
            <a:r>
              <a:rPr lang="it-IT" i="1" dirty="0" err="1" smtClean="0"/>
              <a:t>batches</a:t>
            </a:r>
            <a:r>
              <a:rPr lang="it-IT" dirty="0" smtClean="0"/>
              <a:t>.</a:t>
            </a:r>
            <a:endParaRPr lang="en-US" dirty="0"/>
          </a:p>
          <a:p>
            <a:endParaRPr lang="en-US"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80</a:t>
            </a:fld>
            <a:endParaRPr lang="en-US"/>
          </a:p>
        </p:txBody>
      </p:sp>
      <p:pic>
        <p:nvPicPr>
          <p:cNvPr id="7" name="Picture 6"/>
          <p:cNvPicPr>
            <a:picLocks noChangeAspect="1"/>
          </p:cNvPicPr>
          <p:nvPr/>
        </p:nvPicPr>
        <p:blipFill>
          <a:blip r:embed="rId2"/>
          <a:stretch>
            <a:fillRect/>
          </a:stretch>
        </p:blipFill>
        <p:spPr>
          <a:xfrm>
            <a:off x="2279564" y="2538413"/>
            <a:ext cx="4768936" cy="904875"/>
          </a:xfrm>
          <a:prstGeom prst="rect">
            <a:avLst/>
          </a:prstGeom>
        </p:spPr>
      </p:pic>
      <p:pic>
        <p:nvPicPr>
          <p:cNvPr id="8" name="Picture 7"/>
          <p:cNvPicPr>
            <a:picLocks noChangeAspect="1"/>
          </p:cNvPicPr>
          <p:nvPr/>
        </p:nvPicPr>
        <p:blipFill>
          <a:blip r:embed="rId3"/>
          <a:stretch>
            <a:fillRect/>
          </a:stretch>
        </p:blipFill>
        <p:spPr>
          <a:xfrm>
            <a:off x="2279564" y="4331494"/>
            <a:ext cx="4647916" cy="957263"/>
          </a:xfrm>
          <a:prstGeom prst="rect">
            <a:avLst/>
          </a:prstGeom>
        </p:spPr>
      </p:pic>
    </p:spTree>
    <p:extLst>
      <p:ext uri="{BB962C8B-B14F-4D97-AF65-F5344CB8AC3E}">
        <p14:creationId xmlns:p14="http://schemas.microsoft.com/office/powerpoint/2010/main" val="187231216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smtClean="0"/>
              <a:t>LLP </a:t>
            </a:r>
            <a:r>
              <a:rPr lang="it-IT" b="1" err="1"/>
              <a:t>P</a:t>
            </a:r>
            <a:r>
              <a:rPr lang="it-IT" b="1" smtClean="0"/>
              <a:t>roof of Concept</a:t>
            </a:r>
            <a:endParaRPr lang="en-US" b="1" dirty="0"/>
          </a:p>
        </p:txBody>
      </p:sp>
      <p:sp>
        <p:nvSpPr>
          <p:cNvPr id="3" name="Content Placeholder 2"/>
          <p:cNvSpPr>
            <a:spLocks noGrp="1"/>
          </p:cNvSpPr>
          <p:nvPr>
            <p:ph idx="1"/>
          </p:nvPr>
        </p:nvSpPr>
        <p:spPr>
          <a:xfrm>
            <a:off x="838200" y="1825625"/>
            <a:ext cx="5626800" cy="4351338"/>
          </a:xfrm>
        </p:spPr>
        <p:txBody>
          <a:bodyPr>
            <a:normAutofit lnSpcReduction="10000"/>
          </a:bodyPr>
          <a:lstStyle/>
          <a:p>
            <a:pPr marL="0" indent="0">
              <a:buNone/>
            </a:pPr>
            <a:r>
              <a:rPr lang="it-IT" dirty="0" smtClean="0"/>
              <a:t>Using a 3-layer NN and </a:t>
            </a:r>
            <a:r>
              <a:rPr lang="it-IT" dirty="0" err="1" smtClean="0"/>
              <a:t>synthetic</a:t>
            </a:r>
            <a:r>
              <a:rPr lang="it-IT" dirty="0" smtClean="0"/>
              <a:t> data with </a:t>
            </a:r>
            <a:r>
              <a:rPr lang="it-IT" dirty="0" err="1" smtClean="0"/>
              <a:t>class</a:t>
            </a:r>
            <a:r>
              <a:rPr lang="it-IT" dirty="0" smtClean="0"/>
              <a:t> </a:t>
            </a:r>
            <a:r>
              <a:rPr lang="it-IT" dirty="0" err="1" smtClean="0"/>
              <a:t>proportions</a:t>
            </a:r>
            <a:r>
              <a:rPr lang="it-IT" dirty="0" smtClean="0"/>
              <a:t> </a:t>
            </a:r>
            <a:r>
              <a:rPr lang="it-IT" dirty="0" err="1" smtClean="0"/>
              <a:t>between</a:t>
            </a:r>
            <a:r>
              <a:rPr lang="it-IT" dirty="0" smtClean="0"/>
              <a:t> 0.2 and 0.4, with </a:t>
            </a:r>
            <a:r>
              <a:rPr lang="it-IT" dirty="0" err="1" smtClean="0"/>
              <a:t>three</a:t>
            </a:r>
            <a:r>
              <a:rPr lang="it-IT" dirty="0" smtClean="0"/>
              <a:t> </a:t>
            </a:r>
            <a:r>
              <a:rPr lang="it-IT" dirty="0" err="1" smtClean="0"/>
              <a:t>features</a:t>
            </a:r>
            <a:r>
              <a:rPr lang="it-IT" dirty="0" smtClean="0"/>
              <a:t>, </a:t>
            </a:r>
            <a:r>
              <a:rPr lang="it-IT" dirty="0" err="1" smtClean="0"/>
              <a:t>allows</a:t>
            </a:r>
            <a:r>
              <a:rPr lang="it-IT" dirty="0" smtClean="0"/>
              <a:t> LLP to </a:t>
            </a:r>
            <a:r>
              <a:rPr lang="it-IT" dirty="0" err="1" smtClean="0"/>
              <a:t>perform</a:t>
            </a:r>
            <a:r>
              <a:rPr lang="it-IT" dirty="0" smtClean="0"/>
              <a:t> </a:t>
            </a:r>
            <a:r>
              <a:rPr lang="it-IT" dirty="0" err="1" smtClean="0"/>
              <a:t>equally</a:t>
            </a:r>
            <a:r>
              <a:rPr lang="it-IT" dirty="0" smtClean="0"/>
              <a:t> </a:t>
            </a:r>
            <a:r>
              <a:rPr lang="it-IT" dirty="0" err="1" smtClean="0"/>
              <a:t>as</a:t>
            </a:r>
            <a:r>
              <a:rPr lang="it-IT" dirty="0" smtClean="0"/>
              <a:t> </a:t>
            </a:r>
            <a:r>
              <a:rPr lang="it-IT" dirty="0" err="1" smtClean="0"/>
              <a:t>well</a:t>
            </a:r>
            <a:r>
              <a:rPr lang="it-IT" dirty="0" smtClean="0"/>
              <a:t> </a:t>
            </a:r>
            <a:r>
              <a:rPr lang="it-IT" dirty="0" err="1" smtClean="0"/>
              <a:t>as</a:t>
            </a:r>
            <a:r>
              <a:rPr lang="it-IT" dirty="0" smtClean="0"/>
              <a:t> a </a:t>
            </a:r>
            <a:r>
              <a:rPr lang="it-IT" dirty="0" err="1" smtClean="0"/>
              <a:t>fully</a:t>
            </a:r>
            <a:r>
              <a:rPr lang="it-IT" dirty="0" smtClean="0"/>
              <a:t> </a:t>
            </a:r>
            <a:r>
              <a:rPr lang="it-IT" dirty="0" err="1" smtClean="0"/>
              <a:t>supervised</a:t>
            </a:r>
            <a:r>
              <a:rPr lang="it-IT" dirty="0" smtClean="0"/>
              <a:t> </a:t>
            </a:r>
            <a:r>
              <a:rPr lang="it-IT" dirty="0" err="1" smtClean="0"/>
              <a:t>method</a:t>
            </a:r>
            <a:r>
              <a:rPr lang="it-IT" dirty="0" smtClean="0"/>
              <a:t>.</a:t>
            </a:r>
          </a:p>
          <a:p>
            <a:pPr marL="0" indent="0">
              <a:buNone/>
            </a:pPr>
            <a:endParaRPr lang="it-IT" dirty="0" smtClean="0"/>
          </a:p>
          <a:p>
            <a:pPr marL="0" indent="0">
              <a:buNone/>
            </a:pPr>
            <a:r>
              <a:rPr lang="it-IT" dirty="0" smtClean="0"/>
              <a:t>The </a:t>
            </a:r>
            <a:r>
              <a:rPr lang="it-IT" dirty="0" err="1" smtClean="0"/>
              <a:t>range</a:t>
            </a:r>
            <a:r>
              <a:rPr lang="it-IT" dirty="0" smtClean="0"/>
              <a:t> of performances, due to </a:t>
            </a:r>
            <a:r>
              <a:rPr lang="it-IT" dirty="0" err="1" smtClean="0"/>
              <a:t>randomness</a:t>
            </a:r>
            <a:r>
              <a:rPr lang="it-IT" dirty="0" smtClean="0"/>
              <a:t> of the </a:t>
            </a:r>
            <a:r>
              <a:rPr lang="it-IT" dirty="0" err="1" smtClean="0"/>
              <a:t>inputs</a:t>
            </a:r>
            <a:r>
              <a:rPr lang="it-IT" dirty="0" smtClean="0"/>
              <a:t>, </a:t>
            </a:r>
            <a:r>
              <a:rPr lang="it-IT" dirty="0" err="1" smtClean="0"/>
              <a:t>decreases</a:t>
            </a:r>
            <a:r>
              <a:rPr lang="it-IT" dirty="0" smtClean="0"/>
              <a:t> </a:t>
            </a:r>
            <a:r>
              <a:rPr lang="it-IT" dirty="0" err="1" smtClean="0"/>
              <a:t>when</a:t>
            </a:r>
            <a:r>
              <a:rPr lang="it-IT" dirty="0" smtClean="0"/>
              <a:t> training data </a:t>
            </a:r>
            <a:r>
              <a:rPr lang="it-IT" dirty="0" err="1" smtClean="0"/>
              <a:t>has</a:t>
            </a:r>
            <a:r>
              <a:rPr lang="it-IT" dirty="0" smtClean="0"/>
              <a:t> </a:t>
            </a:r>
            <a:r>
              <a:rPr lang="it-IT" dirty="0" err="1" smtClean="0"/>
              <a:t>wider</a:t>
            </a:r>
            <a:r>
              <a:rPr lang="it-IT" dirty="0" smtClean="0"/>
              <a:t> </a:t>
            </a:r>
            <a:r>
              <a:rPr lang="it-IT" dirty="0" err="1" smtClean="0"/>
              <a:t>range</a:t>
            </a:r>
            <a:r>
              <a:rPr lang="it-IT" dirty="0" smtClean="0"/>
              <a:t> of </a:t>
            </a:r>
            <a:r>
              <a:rPr lang="it-IT" dirty="0" err="1" smtClean="0"/>
              <a:t>class</a:t>
            </a:r>
            <a:r>
              <a:rPr lang="it-IT" dirty="0" smtClean="0"/>
              <a:t> </a:t>
            </a:r>
            <a:r>
              <a:rPr lang="it-IT" dirty="0" err="1" smtClean="0"/>
              <a:t>proportions</a:t>
            </a:r>
            <a:r>
              <a:rPr lang="it-IT" dirty="0" smtClean="0"/>
              <a:t> (</a:t>
            </a:r>
            <a:r>
              <a:rPr lang="el-GR" dirty="0" smtClean="0"/>
              <a:t>Δ</a:t>
            </a:r>
            <a:r>
              <a:rPr lang="it-IT" dirty="0" smtClean="0"/>
              <a:t>y on x </a:t>
            </a:r>
            <a:r>
              <a:rPr lang="it-IT" dirty="0" err="1" smtClean="0"/>
              <a:t>axis</a:t>
            </a:r>
            <a:r>
              <a:rPr lang="it-IT" dirty="0" smtClean="0"/>
              <a:t>, bottom)</a:t>
            </a:r>
            <a:endParaRPr lang="en-US" dirty="0"/>
          </a:p>
        </p:txBody>
      </p:sp>
      <p:sp>
        <p:nvSpPr>
          <p:cNvPr id="4" name="Date Placeholder 3"/>
          <p:cNvSpPr>
            <a:spLocks noGrp="1"/>
          </p:cNvSpPr>
          <p:nvPr>
            <p:ph type="dt" sz="half" idx="10"/>
          </p:nvPr>
        </p:nvSpPr>
        <p:spPr/>
        <p:txBody>
          <a:bodyPr/>
          <a:lstStyle/>
          <a:p>
            <a:r>
              <a:rPr lang="it-IT" smtClean="0"/>
              <a:t>4/27/2023</a:t>
            </a:r>
            <a:endParaRPr lang="en-US" dirty="0"/>
          </a:p>
        </p:txBody>
      </p:sp>
      <p:sp>
        <p:nvSpPr>
          <p:cNvPr id="5" name="Footer Placeholder 4"/>
          <p:cNvSpPr>
            <a:spLocks noGrp="1"/>
          </p:cNvSpPr>
          <p:nvPr>
            <p:ph type="ftr" sz="quarter" idx="11"/>
          </p:nvPr>
        </p:nvSpPr>
        <p:spPr/>
        <p:txBody>
          <a:bodyPr/>
          <a:lstStyle/>
          <a:p>
            <a:r>
              <a:rPr lang="en-US" dirty="0" smtClean="0"/>
              <a:t>T. Dorigo, Dealing with Nuisance Parameters in HEP Analysis</a:t>
            </a:r>
            <a:endParaRPr lang="en-US" dirty="0"/>
          </a:p>
        </p:txBody>
      </p:sp>
      <p:sp>
        <p:nvSpPr>
          <p:cNvPr id="6" name="Slide Number Placeholder 5"/>
          <p:cNvSpPr>
            <a:spLocks noGrp="1"/>
          </p:cNvSpPr>
          <p:nvPr>
            <p:ph type="sldNum" sz="quarter" idx="12"/>
          </p:nvPr>
        </p:nvSpPr>
        <p:spPr/>
        <p:txBody>
          <a:bodyPr/>
          <a:lstStyle/>
          <a:p>
            <a:fld id="{9792DB7C-41C6-413A-81DD-F073C27E12A1}" type="slidenum">
              <a:rPr lang="en-US" smtClean="0"/>
              <a:t>81</a:t>
            </a:fld>
            <a:endParaRPr lang="en-US"/>
          </a:p>
        </p:txBody>
      </p:sp>
      <p:pic>
        <p:nvPicPr>
          <p:cNvPr id="7" name="Picture 6"/>
          <p:cNvPicPr>
            <a:picLocks noChangeAspect="1"/>
          </p:cNvPicPr>
          <p:nvPr/>
        </p:nvPicPr>
        <p:blipFill>
          <a:blip r:embed="rId2"/>
          <a:stretch>
            <a:fillRect/>
          </a:stretch>
        </p:blipFill>
        <p:spPr>
          <a:xfrm>
            <a:off x="7424738" y="358775"/>
            <a:ext cx="4425592" cy="3054621"/>
          </a:xfrm>
          <a:prstGeom prst="rect">
            <a:avLst/>
          </a:prstGeom>
        </p:spPr>
      </p:pic>
      <p:pic>
        <p:nvPicPr>
          <p:cNvPr id="8" name="Picture 7"/>
          <p:cNvPicPr>
            <a:picLocks noChangeAspect="1"/>
          </p:cNvPicPr>
          <p:nvPr/>
        </p:nvPicPr>
        <p:blipFill>
          <a:blip r:embed="rId3"/>
          <a:stretch>
            <a:fillRect/>
          </a:stretch>
        </p:blipFill>
        <p:spPr>
          <a:xfrm>
            <a:off x="7339013" y="3672259"/>
            <a:ext cx="4852987" cy="3185741"/>
          </a:xfrm>
          <a:prstGeom prst="rect">
            <a:avLst/>
          </a:prstGeom>
        </p:spPr>
      </p:pic>
    </p:spTree>
    <p:extLst>
      <p:ext uri="{BB962C8B-B14F-4D97-AF65-F5344CB8AC3E}">
        <p14:creationId xmlns:p14="http://schemas.microsoft.com/office/powerpoint/2010/main" val="388674453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dirty="0" smtClean="0"/>
              <a:t>Test of LLP on </a:t>
            </a:r>
            <a:r>
              <a:rPr lang="it-IT" b="1" smtClean="0"/>
              <a:t>Q/G </a:t>
            </a:r>
            <a:r>
              <a:rPr lang="it-IT" b="1" dirty="0" err="1"/>
              <a:t>D</a:t>
            </a:r>
            <a:r>
              <a:rPr lang="it-IT" b="1" smtClean="0"/>
              <a:t>iscrimination</a:t>
            </a:r>
            <a:endParaRPr lang="en-US" b="1" dirty="0"/>
          </a:p>
        </p:txBody>
      </p:sp>
      <p:sp>
        <p:nvSpPr>
          <p:cNvPr id="3" name="Content Placeholder 2"/>
          <p:cNvSpPr>
            <a:spLocks noGrp="1"/>
          </p:cNvSpPr>
          <p:nvPr>
            <p:ph idx="1"/>
          </p:nvPr>
        </p:nvSpPr>
        <p:spPr>
          <a:xfrm>
            <a:off x="838200" y="1825625"/>
            <a:ext cx="5210175" cy="4351338"/>
          </a:xfrm>
        </p:spPr>
        <p:txBody>
          <a:bodyPr>
            <a:normAutofit fontScale="85000" lnSpcReduction="20000"/>
          </a:bodyPr>
          <a:lstStyle/>
          <a:p>
            <a:pPr marL="0" indent="0">
              <a:buNone/>
            </a:pPr>
            <a:r>
              <a:rPr lang="it-IT" dirty="0" err="1" smtClean="0"/>
              <a:t>Authors</a:t>
            </a:r>
            <a:r>
              <a:rPr lang="it-IT" dirty="0" smtClean="0"/>
              <a:t> of [38] </a:t>
            </a:r>
            <a:r>
              <a:rPr lang="it-IT" dirty="0" err="1" smtClean="0"/>
              <a:t>argue</a:t>
            </a:r>
            <a:r>
              <a:rPr lang="it-IT" dirty="0" smtClean="0"/>
              <a:t> </a:t>
            </a:r>
            <a:r>
              <a:rPr lang="it-IT" dirty="0" err="1" smtClean="0"/>
              <a:t>that</a:t>
            </a:r>
            <a:r>
              <a:rPr lang="it-IT" dirty="0" smtClean="0"/>
              <a:t> quark/</a:t>
            </a:r>
            <a:r>
              <a:rPr lang="it-IT" dirty="0" err="1" smtClean="0"/>
              <a:t>gluon</a:t>
            </a:r>
            <a:r>
              <a:rPr lang="it-IT" dirty="0" smtClean="0"/>
              <a:t> jet </a:t>
            </a:r>
            <a:r>
              <a:rPr lang="it-IT" dirty="0" err="1" smtClean="0"/>
              <a:t>separation</a:t>
            </a:r>
            <a:r>
              <a:rPr lang="it-IT" dirty="0" smtClean="0"/>
              <a:t> </a:t>
            </a:r>
            <a:r>
              <a:rPr lang="it-IT" dirty="0" err="1" smtClean="0"/>
              <a:t>lends</a:t>
            </a:r>
            <a:r>
              <a:rPr lang="it-IT" dirty="0" smtClean="0"/>
              <a:t> </a:t>
            </a:r>
            <a:r>
              <a:rPr lang="it-IT" dirty="0" err="1" smtClean="0"/>
              <a:t>well</a:t>
            </a:r>
            <a:r>
              <a:rPr lang="it-IT" dirty="0" smtClean="0"/>
              <a:t> to </a:t>
            </a:r>
            <a:r>
              <a:rPr lang="it-IT" dirty="0" err="1" smtClean="0"/>
              <a:t>this</a:t>
            </a:r>
            <a:r>
              <a:rPr lang="it-IT" dirty="0" smtClean="0"/>
              <a:t> </a:t>
            </a:r>
            <a:r>
              <a:rPr lang="it-IT" dirty="0" err="1" smtClean="0"/>
              <a:t>method</a:t>
            </a:r>
            <a:r>
              <a:rPr lang="it-IT" dirty="0" smtClean="0"/>
              <a:t>, </a:t>
            </a:r>
            <a:r>
              <a:rPr lang="it-IT" dirty="0" err="1" smtClean="0"/>
              <a:t>as</a:t>
            </a:r>
            <a:r>
              <a:rPr lang="it-IT" dirty="0" smtClean="0"/>
              <a:t> a priori </a:t>
            </a:r>
            <a:r>
              <a:rPr lang="it-IT" dirty="0" err="1" smtClean="0"/>
              <a:t>fractions</a:t>
            </a:r>
            <a:r>
              <a:rPr lang="it-IT" dirty="0" smtClean="0"/>
              <a:t> in </a:t>
            </a:r>
            <a:r>
              <a:rPr lang="it-IT" dirty="0" err="1" smtClean="0"/>
              <a:t>different</a:t>
            </a:r>
            <a:r>
              <a:rPr lang="it-IT" dirty="0" smtClean="0"/>
              <a:t> </a:t>
            </a:r>
            <a:r>
              <a:rPr lang="it-IT" dirty="0" err="1" smtClean="0"/>
              <a:t>physical</a:t>
            </a:r>
            <a:r>
              <a:rPr lang="it-IT" dirty="0" smtClean="0"/>
              <a:t> </a:t>
            </a:r>
            <a:r>
              <a:rPr lang="it-IT" dirty="0" err="1" smtClean="0"/>
              <a:t>processes</a:t>
            </a:r>
            <a:r>
              <a:rPr lang="it-IT" dirty="0" smtClean="0"/>
              <a:t> are </a:t>
            </a:r>
            <a:r>
              <a:rPr lang="it-IT" dirty="0" err="1" smtClean="0"/>
              <a:t>well</a:t>
            </a:r>
            <a:r>
              <a:rPr lang="it-IT" dirty="0" smtClean="0"/>
              <a:t> </a:t>
            </a:r>
            <a:r>
              <a:rPr lang="it-IT" dirty="0" err="1" smtClean="0"/>
              <a:t>estimated</a:t>
            </a:r>
            <a:r>
              <a:rPr lang="it-IT" dirty="0" smtClean="0"/>
              <a:t> a priori from QCD+PDF </a:t>
            </a:r>
            <a:r>
              <a:rPr lang="it-IT" dirty="0" err="1" smtClean="0"/>
              <a:t>theory</a:t>
            </a:r>
            <a:r>
              <a:rPr lang="it-IT" dirty="0" smtClean="0"/>
              <a:t>.</a:t>
            </a:r>
          </a:p>
          <a:p>
            <a:pPr marL="0" indent="0">
              <a:buNone/>
            </a:pPr>
            <a:r>
              <a:rPr lang="it-IT" dirty="0" smtClean="0"/>
              <a:t>12 </a:t>
            </a:r>
            <a:r>
              <a:rPr lang="it-IT" dirty="0" err="1" smtClean="0"/>
              <a:t>different</a:t>
            </a:r>
            <a:r>
              <a:rPr lang="it-IT" dirty="0" smtClean="0"/>
              <a:t> </a:t>
            </a:r>
            <a:r>
              <a:rPr lang="it-IT" dirty="0" err="1" smtClean="0"/>
              <a:t>samples</a:t>
            </a:r>
            <a:r>
              <a:rPr lang="it-IT" dirty="0" smtClean="0"/>
              <a:t> are </a:t>
            </a:r>
            <a:r>
              <a:rPr lang="it-IT" dirty="0" err="1" smtClean="0"/>
              <a:t>obtained</a:t>
            </a:r>
            <a:r>
              <a:rPr lang="it-IT" dirty="0" smtClean="0"/>
              <a:t> by </a:t>
            </a:r>
            <a:r>
              <a:rPr lang="it-IT" dirty="0" err="1" smtClean="0"/>
              <a:t>binning</a:t>
            </a:r>
            <a:r>
              <a:rPr lang="it-IT" dirty="0" smtClean="0"/>
              <a:t> in </a:t>
            </a:r>
            <a:r>
              <a:rPr lang="it-IT" dirty="0" err="1" smtClean="0"/>
              <a:t>dijet</a:t>
            </a:r>
            <a:r>
              <a:rPr lang="it-IT" dirty="0" smtClean="0"/>
              <a:t> </a:t>
            </a:r>
            <a:r>
              <a:rPr lang="it-IT" dirty="0" err="1" smtClean="0"/>
              <a:t>pseudorapidity</a:t>
            </a:r>
            <a:r>
              <a:rPr lang="it-IT" dirty="0" smtClean="0"/>
              <a:t> </a:t>
            </a:r>
            <a:r>
              <a:rPr lang="it-IT" dirty="0" err="1" smtClean="0"/>
              <a:t>difference</a:t>
            </a:r>
            <a:r>
              <a:rPr lang="it-IT" dirty="0" smtClean="0"/>
              <a:t> (quark </a:t>
            </a:r>
            <a:r>
              <a:rPr lang="it-IT" dirty="0" err="1" smtClean="0"/>
              <a:t>fractions</a:t>
            </a:r>
            <a:r>
              <a:rPr lang="it-IT" dirty="0" smtClean="0"/>
              <a:t> </a:t>
            </a:r>
            <a:r>
              <a:rPr lang="it-IT" dirty="0" err="1" smtClean="0"/>
              <a:t>vary</a:t>
            </a:r>
            <a:r>
              <a:rPr lang="it-IT" dirty="0" smtClean="0"/>
              <a:t> from 0.21 to 0.32).</a:t>
            </a:r>
          </a:p>
          <a:p>
            <a:pPr marL="0" indent="0">
              <a:buNone/>
            </a:pPr>
            <a:r>
              <a:rPr lang="it-IT" dirty="0" err="1" smtClean="0"/>
              <a:t>Distortion</a:t>
            </a:r>
            <a:r>
              <a:rPr lang="it-IT" dirty="0" smtClean="0"/>
              <a:t> of </a:t>
            </a:r>
            <a:r>
              <a:rPr lang="it-IT" dirty="0" err="1" smtClean="0"/>
              <a:t>real</a:t>
            </a:r>
            <a:r>
              <a:rPr lang="it-IT" dirty="0" smtClean="0"/>
              <a:t> data </a:t>
            </a:r>
            <a:r>
              <a:rPr lang="it-IT" dirty="0" err="1" smtClean="0"/>
              <a:t>is</a:t>
            </a:r>
            <a:r>
              <a:rPr lang="it-IT" dirty="0" smtClean="0"/>
              <a:t> </a:t>
            </a:r>
            <a:r>
              <a:rPr lang="it-IT" dirty="0" err="1" smtClean="0"/>
              <a:t>mimicked</a:t>
            </a:r>
            <a:r>
              <a:rPr lang="it-IT" dirty="0" smtClean="0"/>
              <a:t> by </a:t>
            </a:r>
            <a:r>
              <a:rPr lang="it-IT" dirty="0" err="1" smtClean="0"/>
              <a:t>modeling</a:t>
            </a:r>
            <a:r>
              <a:rPr lang="it-IT" dirty="0" smtClean="0"/>
              <a:t> </a:t>
            </a:r>
            <a:r>
              <a:rPr lang="it-IT" dirty="0" err="1" smtClean="0"/>
              <a:t>previous</a:t>
            </a:r>
            <a:r>
              <a:rPr lang="it-IT" dirty="0" smtClean="0"/>
              <a:t> </a:t>
            </a:r>
            <a:r>
              <a:rPr lang="it-IT" dirty="0" err="1" smtClean="0"/>
              <a:t>studies</a:t>
            </a:r>
            <a:r>
              <a:rPr lang="it-IT" dirty="0" smtClean="0"/>
              <a:t>; </a:t>
            </a:r>
            <a:r>
              <a:rPr lang="it-IT" dirty="0" err="1" smtClean="0"/>
              <a:t>then</a:t>
            </a:r>
            <a:r>
              <a:rPr lang="it-IT" dirty="0" smtClean="0"/>
              <a:t> a </a:t>
            </a:r>
            <a:r>
              <a:rPr lang="it-IT" dirty="0" err="1" smtClean="0"/>
              <a:t>comparison</a:t>
            </a:r>
            <a:r>
              <a:rPr lang="it-IT" dirty="0" smtClean="0"/>
              <a:t> with a full </a:t>
            </a:r>
            <a:r>
              <a:rPr lang="it-IT" dirty="0" err="1" smtClean="0"/>
              <a:t>supervised</a:t>
            </a:r>
            <a:r>
              <a:rPr lang="it-IT" dirty="0" smtClean="0"/>
              <a:t> </a:t>
            </a:r>
            <a:r>
              <a:rPr lang="it-IT" dirty="0" err="1" smtClean="0"/>
              <a:t>classifier</a:t>
            </a:r>
            <a:r>
              <a:rPr lang="it-IT" dirty="0" smtClean="0"/>
              <a:t> shows 10% </a:t>
            </a:r>
            <a:r>
              <a:rPr lang="it-IT" dirty="0" err="1" smtClean="0"/>
              <a:t>advantages</a:t>
            </a:r>
            <a:r>
              <a:rPr lang="it-IT" dirty="0" smtClean="0"/>
              <a:t> (</a:t>
            </a:r>
            <a:r>
              <a:rPr lang="it-IT" dirty="0" err="1" smtClean="0"/>
              <a:t>lower</a:t>
            </a:r>
            <a:r>
              <a:rPr lang="it-IT" dirty="0" smtClean="0"/>
              <a:t> G </a:t>
            </a:r>
            <a:r>
              <a:rPr lang="it-IT" dirty="0" err="1" smtClean="0"/>
              <a:t>efficiency</a:t>
            </a:r>
            <a:r>
              <a:rPr lang="it-IT" dirty="0" smtClean="0"/>
              <a:t> for </a:t>
            </a:r>
            <a:r>
              <a:rPr lang="it-IT" dirty="0" err="1" smtClean="0"/>
              <a:t>given</a:t>
            </a:r>
            <a:r>
              <a:rPr lang="it-IT" dirty="0" smtClean="0"/>
              <a:t> Q </a:t>
            </a:r>
            <a:r>
              <a:rPr lang="it-IT" dirty="0" err="1" smtClean="0"/>
              <a:t>efficiency</a:t>
            </a:r>
            <a:r>
              <a:rPr lang="it-IT" dirty="0" smtClean="0"/>
              <a:t>)</a:t>
            </a:r>
          </a:p>
          <a:p>
            <a:pPr marL="0" indent="0">
              <a:buNone/>
            </a:pPr>
            <a:endParaRPr lang="en-US"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82</a:t>
            </a:fld>
            <a:endParaRPr lang="en-US"/>
          </a:p>
        </p:txBody>
      </p:sp>
      <p:pic>
        <p:nvPicPr>
          <p:cNvPr id="7" name="Picture 6"/>
          <p:cNvPicPr>
            <a:picLocks noChangeAspect="1"/>
          </p:cNvPicPr>
          <p:nvPr/>
        </p:nvPicPr>
        <p:blipFill>
          <a:blip r:embed="rId2"/>
          <a:stretch>
            <a:fillRect/>
          </a:stretch>
        </p:blipFill>
        <p:spPr>
          <a:xfrm>
            <a:off x="6153470" y="1692275"/>
            <a:ext cx="6038530" cy="4229100"/>
          </a:xfrm>
          <a:prstGeom prst="rect">
            <a:avLst/>
          </a:prstGeom>
        </p:spPr>
      </p:pic>
    </p:spTree>
    <p:extLst>
      <p:ext uri="{BB962C8B-B14F-4D97-AF65-F5344CB8AC3E}">
        <p14:creationId xmlns:p14="http://schemas.microsoft.com/office/powerpoint/2010/main" val="303650160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dirty="0" err="1" smtClean="0"/>
              <a:t>CWoLa</a:t>
            </a:r>
            <a:r>
              <a:rPr lang="it-IT" b="1" dirty="0" smtClean="0"/>
              <a:t> </a:t>
            </a:r>
            <a:r>
              <a:rPr lang="it-IT" b="1" smtClean="0"/>
              <a:t>– </a:t>
            </a:r>
            <a:r>
              <a:rPr lang="it-IT" b="1" err="1"/>
              <a:t>C</a:t>
            </a:r>
            <a:r>
              <a:rPr lang="it-IT" b="1" smtClean="0"/>
              <a:t>lassification </a:t>
            </a:r>
            <a:r>
              <a:rPr lang="it-IT" b="1" err="1"/>
              <a:t>W</a:t>
            </a:r>
            <a:r>
              <a:rPr lang="it-IT" b="1" smtClean="0"/>
              <a:t>ithout </a:t>
            </a:r>
            <a:r>
              <a:rPr lang="it-IT" b="1" dirty="0" err="1"/>
              <a:t>L</a:t>
            </a:r>
            <a:r>
              <a:rPr lang="it-IT" b="1" smtClean="0"/>
              <a:t>abels</a:t>
            </a:r>
            <a:endParaRPr lang="en-US" b="1" dirty="0"/>
          </a:p>
        </p:txBody>
      </p:sp>
      <p:sp>
        <p:nvSpPr>
          <p:cNvPr id="3" name="Content Placeholder 2"/>
          <p:cNvSpPr>
            <a:spLocks noGrp="1"/>
          </p:cNvSpPr>
          <p:nvPr>
            <p:ph idx="1"/>
          </p:nvPr>
        </p:nvSpPr>
        <p:spPr>
          <a:xfrm>
            <a:off x="652462" y="1457325"/>
            <a:ext cx="11001375" cy="1819275"/>
          </a:xfrm>
        </p:spPr>
        <p:txBody>
          <a:bodyPr>
            <a:normAutofit/>
          </a:bodyPr>
          <a:lstStyle/>
          <a:p>
            <a:pPr marL="0" indent="0">
              <a:buNone/>
            </a:pPr>
            <a:r>
              <a:rPr lang="it-IT" dirty="0" err="1" smtClean="0"/>
              <a:t>One</a:t>
            </a:r>
            <a:r>
              <a:rPr lang="it-IT" dirty="0" smtClean="0"/>
              <a:t> </a:t>
            </a:r>
            <a:r>
              <a:rPr lang="it-IT" dirty="0" err="1" smtClean="0"/>
              <a:t>limitation</a:t>
            </a:r>
            <a:r>
              <a:rPr lang="it-IT" dirty="0" smtClean="0"/>
              <a:t> of LLP </a:t>
            </a:r>
            <a:r>
              <a:rPr lang="it-IT" dirty="0" err="1" smtClean="0"/>
              <a:t>is</a:t>
            </a:r>
            <a:r>
              <a:rPr lang="it-IT" dirty="0" smtClean="0"/>
              <a:t> the </a:t>
            </a:r>
            <a:r>
              <a:rPr lang="it-IT" dirty="0" err="1" smtClean="0"/>
              <a:t>need</a:t>
            </a:r>
            <a:r>
              <a:rPr lang="it-IT" dirty="0" smtClean="0"/>
              <a:t> to </a:t>
            </a:r>
            <a:r>
              <a:rPr lang="it-IT" dirty="0" err="1" smtClean="0"/>
              <a:t>precisely</a:t>
            </a:r>
            <a:r>
              <a:rPr lang="it-IT" dirty="0" smtClean="0"/>
              <a:t> </a:t>
            </a:r>
            <a:r>
              <a:rPr lang="it-IT" dirty="0" err="1" smtClean="0"/>
              <a:t>know</a:t>
            </a:r>
            <a:r>
              <a:rPr lang="it-IT" dirty="0" smtClean="0"/>
              <a:t> the </a:t>
            </a:r>
            <a:r>
              <a:rPr lang="it-IT" dirty="0" err="1" smtClean="0"/>
              <a:t>class</a:t>
            </a:r>
            <a:r>
              <a:rPr lang="it-IT" dirty="0" smtClean="0"/>
              <a:t> </a:t>
            </a:r>
            <a:r>
              <a:rPr lang="it-IT" dirty="0" err="1" smtClean="0"/>
              <a:t>labels</a:t>
            </a:r>
            <a:r>
              <a:rPr lang="it-IT" dirty="0" smtClean="0"/>
              <a:t> of training </a:t>
            </a:r>
            <a:r>
              <a:rPr lang="it-IT" dirty="0" err="1" smtClean="0"/>
              <a:t>subsets</a:t>
            </a:r>
            <a:r>
              <a:rPr lang="it-IT" dirty="0" smtClean="0"/>
              <a:t>. A </a:t>
            </a:r>
            <a:r>
              <a:rPr lang="it-IT" dirty="0" err="1" smtClean="0"/>
              <a:t>technique</a:t>
            </a:r>
            <a:r>
              <a:rPr lang="it-IT" dirty="0" smtClean="0"/>
              <a:t> by </a:t>
            </a:r>
            <a:r>
              <a:rPr lang="it-IT" dirty="0" err="1" smtClean="0"/>
              <a:t>Metodiev</a:t>
            </a:r>
            <a:r>
              <a:rPr lang="it-IT" dirty="0" smtClean="0"/>
              <a:t> et al.[39], </a:t>
            </a:r>
            <a:r>
              <a:rPr lang="it-IT" dirty="0" err="1" smtClean="0"/>
              <a:t>CWoLa</a:t>
            </a:r>
            <a:r>
              <a:rPr lang="it-IT" dirty="0" smtClean="0"/>
              <a:t>,  </a:t>
            </a:r>
            <a:r>
              <a:rPr lang="it-IT" dirty="0" err="1" smtClean="0"/>
              <a:t>overcomes</a:t>
            </a:r>
            <a:r>
              <a:rPr lang="it-IT" dirty="0" smtClean="0"/>
              <a:t> </a:t>
            </a:r>
            <a:r>
              <a:rPr lang="it-IT" dirty="0" err="1" smtClean="0"/>
              <a:t>this</a:t>
            </a:r>
            <a:r>
              <a:rPr lang="it-IT" dirty="0"/>
              <a:t> </a:t>
            </a:r>
            <a:r>
              <a:rPr lang="it-IT" dirty="0" smtClean="0"/>
              <a:t>by </a:t>
            </a:r>
            <a:r>
              <a:rPr lang="it-IT" dirty="0" err="1" smtClean="0">
                <a:solidFill>
                  <a:srgbClr val="FF0000"/>
                </a:solidFill>
              </a:rPr>
              <a:t>using</a:t>
            </a:r>
            <a:r>
              <a:rPr lang="it-IT" dirty="0" smtClean="0">
                <a:solidFill>
                  <a:srgbClr val="FF0000"/>
                </a:solidFill>
              </a:rPr>
              <a:t> </a:t>
            </a:r>
            <a:r>
              <a:rPr lang="it-IT" dirty="0" err="1" smtClean="0">
                <a:solidFill>
                  <a:srgbClr val="FF0000"/>
                </a:solidFill>
              </a:rPr>
              <a:t>as</a:t>
            </a:r>
            <a:r>
              <a:rPr lang="it-IT" dirty="0" smtClean="0">
                <a:solidFill>
                  <a:srgbClr val="FF0000"/>
                </a:solidFill>
              </a:rPr>
              <a:t> </a:t>
            </a:r>
            <a:r>
              <a:rPr lang="it-IT" dirty="0" err="1" smtClean="0">
                <a:solidFill>
                  <a:srgbClr val="FF0000"/>
                </a:solidFill>
              </a:rPr>
              <a:t>labels</a:t>
            </a:r>
            <a:r>
              <a:rPr lang="it-IT" dirty="0" smtClean="0">
                <a:solidFill>
                  <a:srgbClr val="FF0000"/>
                </a:solidFill>
              </a:rPr>
              <a:t> the </a:t>
            </a:r>
            <a:r>
              <a:rPr lang="it-IT" dirty="0" err="1" smtClean="0">
                <a:solidFill>
                  <a:srgbClr val="FF0000"/>
                </a:solidFill>
              </a:rPr>
              <a:t>identifiers</a:t>
            </a:r>
            <a:r>
              <a:rPr lang="it-IT" dirty="0" smtClean="0">
                <a:solidFill>
                  <a:srgbClr val="FF0000"/>
                </a:solidFill>
              </a:rPr>
              <a:t> of the </a:t>
            </a:r>
            <a:r>
              <a:rPr lang="it-IT" dirty="0" err="1" smtClean="0">
                <a:solidFill>
                  <a:srgbClr val="FF0000"/>
                </a:solidFill>
              </a:rPr>
              <a:t>different</a:t>
            </a:r>
            <a:r>
              <a:rPr lang="it-IT" dirty="0" smtClean="0">
                <a:solidFill>
                  <a:srgbClr val="FF0000"/>
                </a:solidFill>
              </a:rPr>
              <a:t> </a:t>
            </a:r>
            <a:r>
              <a:rPr lang="it-IT" dirty="0" err="1" smtClean="0">
                <a:solidFill>
                  <a:srgbClr val="FF0000"/>
                </a:solidFill>
              </a:rPr>
              <a:t>mixed</a:t>
            </a:r>
            <a:r>
              <a:rPr lang="it-IT" dirty="0" smtClean="0">
                <a:solidFill>
                  <a:srgbClr val="FF0000"/>
                </a:solidFill>
              </a:rPr>
              <a:t> </a:t>
            </a:r>
            <a:r>
              <a:rPr lang="it-IT" dirty="0" err="1" smtClean="0">
                <a:solidFill>
                  <a:srgbClr val="FF0000"/>
                </a:solidFill>
              </a:rPr>
              <a:t>samples</a:t>
            </a:r>
            <a:r>
              <a:rPr lang="it-IT" dirty="0" smtClean="0"/>
              <a:t>.</a:t>
            </a:r>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83</a:t>
            </a:fld>
            <a:endParaRPr lang="en-US"/>
          </a:p>
        </p:txBody>
      </p:sp>
      <p:pic>
        <p:nvPicPr>
          <p:cNvPr id="7" name="Picture 6"/>
          <p:cNvPicPr>
            <a:picLocks noChangeAspect="1"/>
          </p:cNvPicPr>
          <p:nvPr/>
        </p:nvPicPr>
        <p:blipFill>
          <a:blip r:embed="rId2"/>
          <a:stretch>
            <a:fillRect/>
          </a:stretch>
        </p:blipFill>
        <p:spPr>
          <a:xfrm>
            <a:off x="3967213" y="2896834"/>
            <a:ext cx="8224787" cy="3961166"/>
          </a:xfrm>
          <a:prstGeom prst="rect">
            <a:avLst/>
          </a:prstGeom>
        </p:spPr>
      </p:pic>
      <p:sp>
        <p:nvSpPr>
          <p:cNvPr id="8" name="TextBox 7"/>
          <p:cNvSpPr txBox="1"/>
          <p:nvPr/>
        </p:nvSpPr>
        <p:spPr>
          <a:xfrm>
            <a:off x="652462" y="3186251"/>
            <a:ext cx="2976663" cy="2862322"/>
          </a:xfrm>
          <a:prstGeom prst="rect">
            <a:avLst/>
          </a:prstGeom>
          <a:noFill/>
        </p:spPr>
        <p:txBody>
          <a:bodyPr wrap="square" rtlCol="0">
            <a:spAutoFit/>
          </a:bodyPr>
          <a:lstStyle/>
          <a:p>
            <a:r>
              <a:rPr lang="it-IT" sz="2000" dirty="0" err="1" smtClean="0"/>
              <a:t>CWoLa</a:t>
            </a:r>
            <a:r>
              <a:rPr lang="it-IT" sz="2000" dirty="0" smtClean="0"/>
              <a:t> </a:t>
            </a:r>
            <a:r>
              <a:rPr lang="it-IT" sz="2000" dirty="0" err="1"/>
              <a:t>is</a:t>
            </a:r>
            <a:r>
              <a:rPr lang="it-IT" sz="2000" dirty="0"/>
              <a:t> </a:t>
            </a:r>
            <a:r>
              <a:rPr lang="it-IT" sz="2000" dirty="0" err="1"/>
              <a:t>based</a:t>
            </a:r>
            <a:r>
              <a:rPr lang="it-IT" sz="2000" dirty="0"/>
              <a:t> on the </a:t>
            </a:r>
            <a:r>
              <a:rPr lang="it-IT" sz="2000" dirty="0" err="1"/>
              <a:t>fact</a:t>
            </a:r>
            <a:r>
              <a:rPr lang="it-IT" sz="2000" dirty="0"/>
              <a:t> </a:t>
            </a:r>
            <a:r>
              <a:rPr lang="it-IT" sz="2000" dirty="0" err="1"/>
              <a:t>that</a:t>
            </a:r>
            <a:r>
              <a:rPr lang="it-IT" sz="2000" dirty="0"/>
              <a:t> the </a:t>
            </a:r>
            <a:r>
              <a:rPr lang="it-IT" sz="2000" dirty="0" err="1"/>
              <a:t>optimal</a:t>
            </a:r>
            <a:r>
              <a:rPr lang="it-IT" sz="2000" dirty="0"/>
              <a:t> </a:t>
            </a:r>
            <a:r>
              <a:rPr lang="it-IT" sz="2000" dirty="0" err="1"/>
              <a:t>binary</a:t>
            </a:r>
            <a:r>
              <a:rPr lang="it-IT" sz="2000" dirty="0"/>
              <a:t> </a:t>
            </a:r>
            <a:r>
              <a:rPr lang="it-IT" sz="2000" dirty="0" err="1"/>
              <a:t>classifier</a:t>
            </a:r>
            <a:r>
              <a:rPr lang="it-IT" sz="2000" dirty="0"/>
              <a:t> </a:t>
            </a:r>
            <a:r>
              <a:rPr lang="it-IT" sz="2000" dirty="0" err="1"/>
              <a:t>is</a:t>
            </a:r>
            <a:r>
              <a:rPr lang="it-IT" sz="2000" dirty="0"/>
              <a:t> a </a:t>
            </a:r>
            <a:r>
              <a:rPr lang="it-IT" sz="2000" dirty="0" err="1"/>
              <a:t>function</a:t>
            </a:r>
            <a:r>
              <a:rPr lang="it-IT" sz="2000" dirty="0"/>
              <a:t> of the </a:t>
            </a:r>
            <a:r>
              <a:rPr lang="it-IT" sz="2000" dirty="0" err="1"/>
              <a:t>density</a:t>
            </a:r>
            <a:r>
              <a:rPr lang="it-IT" sz="2000" dirty="0"/>
              <a:t> ratio </a:t>
            </a:r>
            <a:r>
              <a:rPr lang="it-IT" sz="2000" dirty="0" err="1"/>
              <a:t>between</a:t>
            </a:r>
            <a:r>
              <a:rPr lang="it-IT" sz="2000" dirty="0"/>
              <a:t> the </a:t>
            </a:r>
            <a:r>
              <a:rPr lang="it-IT" sz="2000" dirty="0" err="1"/>
              <a:t>components</a:t>
            </a:r>
            <a:r>
              <a:rPr lang="it-IT" sz="2000" dirty="0"/>
              <a:t>, so the </a:t>
            </a:r>
            <a:r>
              <a:rPr lang="it-IT" sz="2000" dirty="0" err="1"/>
              <a:t>discrimination</a:t>
            </a:r>
            <a:r>
              <a:rPr lang="it-IT" sz="2000" dirty="0"/>
              <a:t> of the </a:t>
            </a:r>
            <a:r>
              <a:rPr lang="it-IT" sz="2000" dirty="0" err="1"/>
              <a:t>two</a:t>
            </a:r>
            <a:r>
              <a:rPr lang="it-IT" sz="2000" dirty="0"/>
              <a:t> </a:t>
            </a:r>
            <a:r>
              <a:rPr lang="it-IT" sz="2000" dirty="0" err="1"/>
              <a:t>mixed</a:t>
            </a:r>
            <a:r>
              <a:rPr lang="it-IT" sz="2000" dirty="0"/>
              <a:t> </a:t>
            </a:r>
            <a:r>
              <a:rPr lang="it-IT" sz="2000" dirty="0" err="1"/>
              <a:t>samples</a:t>
            </a:r>
            <a:r>
              <a:rPr lang="it-IT" sz="2000" dirty="0"/>
              <a:t> </a:t>
            </a:r>
            <a:r>
              <a:rPr lang="it-IT" sz="2000" dirty="0" err="1"/>
              <a:t>works</a:t>
            </a:r>
            <a:r>
              <a:rPr lang="it-IT" sz="2000" dirty="0"/>
              <a:t> </a:t>
            </a:r>
            <a:r>
              <a:rPr lang="it-IT" sz="2000" dirty="0" err="1"/>
              <a:t>also</a:t>
            </a:r>
            <a:r>
              <a:rPr lang="it-IT" sz="2000" dirty="0"/>
              <a:t> for pure </a:t>
            </a:r>
            <a:r>
              <a:rPr lang="it-IT" sz="2000" dirty="0" err="1"/>
              <a:t>classes</a:t>
            </a:r>
            <a:r>
              <a:rPr lang="it-IT" sz="2000" dirty="0"/>
              <a:t>:</a:t>
            </a:r>
            <a:endParaRPr lang="en-US" sz="2000" dirty="0"/>
          </a:p>
          <a:p>
            <a:endParaRPr lang="en-US" sz="2000" dirty="0"/>
          </a:p>
        </p:txBody>
      </p:sp>
    </p:spTree>
    <p:extLst>
      <p:ext uri="{BB962C8B-B14F-4D97-AF65-F5344CB8AC3E}">
        <p14:creationId xmlns:p14="http://schemas.microsoft.com/office/powerpoint/2010/main" val="203526697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dirty="0" err="1" smtClean="0"/>
              <a:t>CWoLa</a:t>
            </a:r>
            <a:r>
              <a:rPr lang="it-IT" b="1" dirty="0" smtClean="0"/>
              <a:t> </a:t>
            </a:r>
            <a:r>
              <a:rPr lang="it-IT" b="1" dirty="0" err="1" smtClean="0"/>
              <a:t>at</a:t>
            </a:r>
            <a:r>
              <a:rPr lang="it-IT" b="1" dirty="0" smtClean="0"/>
              <a:t> work</a:t>
            </a:r>
            <a:endParaRPr lang="en-US" b="1" dirty="0"/>
          </a:p>
        </p:txBody>
      </p:sp>
      <p:sp>
        <p:nvSpPr>
          <p:cNvPr id="3" name="Content Placeholder 2"/>
          <p:cNvSpPr>
            <a:spLocks noGrp="1"/>
          </p:cNvSpPr>
          <p:nvPr>
            <p:ph idx="1"/>
          </p:nvPr>
        </p:nvSpPr>
        <p:spPr>
          <a:xfrm>
            <a:off x="838200" y="1825625"/>
            <a:ext cx="10515600" cy="1546225"/>
          </a:xfrm>
        </p:spPr>
        <p:txBody>
          <a:bodyPr>
            <a:normAutofit lnSpcReduction="10000"/>
          </a:bodyPr>
          <a:lstStyle/>
          <a:p>
            <a:pPr marL="0" indent="0">
              <a:buNone/>
            </a:pPr>
            <a:r>
              <a:rPr lang="it-IT" dirty="0" err="1" smtClean="0"/>
              <a:t>Tested</a:t>
            </a:r>
            <a:r>
              <a:rPr lang="it-IT" dirty="0" smtClean="0"/>
              <a:t> on the </a:t>
            </a:r>
            <a:r>
              <a:rPr lang="it-IT" dirty="0" err="1" smtClean="0"/>
              <a:t>same</a:t>
            </a:r>
            <a:r>
              <a:rPr lang="it-IT" dirty="0" smtClean="0"/>
              <a:t> </a:t>
            </a:r>
            <a:r>
              <a:rPr lang="it-IT" dirty="0" err="1" smtClean="0"/>
              <a:t>problem</a:t>
            </a:r>
            <a:r>
              <a:rPr lang="it-IT" dirty="0" smtClean="0"/>
              <a:t> of Q/G </a:t>
            </a:r>
            <a:r>
              <a:rPr lang="it-IT" dirty="0" err="1" smtClean="0"/>
              <a:t>discrimination</a:t>
            </a:r>
            <a:r>
              <a:rPr lang="it-IT" dirty="0" smtClean="0"/>
              <a:t>, and with a NN </a:t>
            </a:r>
            <a:r>
              <a:rPr lang="it-IT" dirty="0" err="1" smtClean="0"/>
              <a:t>as</a:t>
            </a:r>
            <a:r>
              <a:rPr lang="it-IT" dirty="0" smtClean="0"/>
              <a:t> </a:t>
            </a:r>
            <a:r>
              <a:rPr lang="it-IT" dirty="0" err="1" smtClean="0"/>
              <a:t>classifier</a:t>
            </a:r>
            <a:r>
              <a:rPr lang="it-IT" dirty="0" smtClean="0"/>
              <a:t>, the </a:t>
            </a:r>
            <a:r>
              <a:rPr lang="it-IT" dirty="0" err="1" smtClean="0"/>
              <a:t>CWoLa</a:t>
            </a:r>
            <a:r>
              <a:rPr lang="it-IT" dirty="0" smtClean="0"/>
              <a:t> </a:t>
            </a:r>
            <a:r>
              <a:rPr lang="it-IT" dirty="0" err="1" smtClean="0"/>
              <a:t>concept</a:t>
            </a:r>
            <a:r>
              <a:rPr lang="it-IT" dirty="0" smtClean="0"/>
              <a:t> </a:t>
            </a:r>
            <a:r>
              <a:rPr lang="it-IT" dirty="0" err="1" smtClean="0"/>
              <a:t>was</a:t>
            </a:r>
            <a:r>
              <a:rPr lang="it-IT" dirty="0" smtClean="0"/>
              <a:t> </a:t>
            </a:r>
            <a:r>
              <a:rPr lang="it-IT" dirty="0" err="1" smtClean="0"/>
              <a:t>shown</a:t>
            </a:r>
            <a:r>
              <a:rPr lang="it-IT" dirty="0" smtClean="0"/>
              <a:t> to </a:t>
            </a:r>
            <a:r>
              <a:rPr lang="it-IT" dirty="0" err="1" smtClean="0"/>
              <a:t>performs</a:t>
            </a:r>
            <a:r>
              <a:rPr lang="it-IT" dirty="0" smtClean="0"/>
              <a:t> </a:t>
            </a:r>
            <a:r>
              <a:rPr lang="it-IT" dirty="0" err="1" smtClean="0"/>
              <a:t>as</a:t>
            </a:r>
            <a:r>
              <a:rPr lang="it-IT" dirty="0" smtClean="0"/>
              <a:t> </a:t>
            </a:r>
            <a:r>
              <a:rPr lang="it-IT" dirty="0" err="1" smtClean="0"/>
              <a:t>well</a:t>
            </a:r>
            <a:r>
              <a:rPr lang="it-IT" dirty="0" smtClean="0"/>
              <a:t> </a:t>
            </a:r>
            <a:r>
              <a:rPr lang="it-IT" dirty="0" err="1" smtClean="0"/>
              <a:t>as</a:t>
            </a:r>
            <a:r>
              <a:rPr lang="it-IT" dirty="0" smtClean="0"/>
              <a:t> a NN </a:t>
            </a:r>
            <a:r>
              <a:rPr lang="it-IT" dirty="0" err="1" smtClean="0"/>
              <a:t>working</a:t>
            </a:r>
            <a:r>
              <a:rPr lang="it-IT" dirty="0" smtClean="0"/>
              <a:t> on pure </a:t>
            </a:r>
            <a:r>
              <a:rPr lang="it-IT" dirty="0" err="1" smtClean="0"/>
              <a:t>classes</a:t>
            </a:r>
            <a:r>
              <a:rPr lang="it-IT" dirty="0" smtClean="0"/>
              <a:t> </a:t>
            </a:r>
            <a:r>
              <a:rPr lang="it-IT" dirty="0" err="1" smtClean="0"/>
              <a:t>if</a:t>
            </a:r>
            <a:r>
              <a:rPr lang="it-IT" dirty="0" smtClean="0"/>
              <a:t> </a:t>
            </a:r>
            <a:r>
              <a:rPr lang="it-IT" dirty="0" err="1" smtClean="0"/>
              <a:t>trained</a:t>
            </a:r>
            <a:r>
              <a:rPr lang="it-IT" dirty="0" smtClean="0"/>
              <a:t> on </a:t>
            </a:r>
            <a:r>
              <a:rPr lang="it-IT" dirty="0" err="1" smtClean="0"/>
              <a:t>classes</a:t>
            </a:r>
            <a:r>
              <a:rPr lang="it-IT" dirty="0" smtClean="0"/>
              <a:t> with 80%-20% </a:t>
            </a:r>
            <a:r>
              <a:rPr lang="it-IT" dirty="0" err="1" smtClean="0"/>
              <a:t>class</a:t>
            </a:r>
            <a:r>
              <a:rPr lang="it-IT" dirty="0" smtClean="0"/>
              <a:t> </a:t>
            </a:r>
            <a:r>
              <a:rPr lang="it-IT" dirty="0" err="1" smtClean="0"/>
              <a:t>proportion</a:t>
            </a:r>
            <a:r>
              <a:rPr lang="it-IT" dirty="0" smtClean="0"/>
              <a:t> split. </a:t>
            </a:r>
            <a:endParaRPr lang="en-US"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84</a:t>
            </a:fld>
            <a:endParaRPr lang="en-US" dirty="0"/>
          </a:p>
        </p:txBody>
      </p:sp>
      <p:pic>
        <p:nvPicPr>
          <p:cNvPr id="7" name="Picture 6"/>
          <p:cNvPicPr>
            <a:picLocks noChangeAspect="1"/>
          </p:cNvPicPr>
          <p:nvPr/>
        </p:nvPicPr>
        <p:blipFill>
          <a:blip r:embed="rId2"/>
          <a:stretch>
            <a:fillRect/>
          </a:stretch>
        </p:blipFill>
        <p:spPr>
          <a:xfrm>
            <a:off x="16465" y="3429000"/>
            <a:ext cx="4022135" cy="3371850"/>
          </a:xfrm>
          <a:prstGeom prst="rect">
            <a:avLst/>
          </a:prstGeom>
        </p:spPr>
      </p:pic>
      <p:pic>
        <p:nvPicPr>
          <p:cNvPr id="8" name="Picture 7"/>
          <p:cNvPicPr>
            <a:picLocks noChangeAspect="1"/>
          </p:cNvPicPr>
          <p:nvPr/>
        </p:nvPicPr>
        <p:blipFill>
          <a:blip r:embed="rId3"/>
          <a:stretch>
            <a:fillRect/>
          </a:stretch>
        </p:blipFill>
        <p:spPr>
          <a:xfrm>
            <a:off x="4284214" y="3371850"/>
            <a:ext cx="3636415" cy="3486150"/>
          </a:xfrm>
          <a:prstGeom prst="rect">
            <a:avLst/>
          </a:prstGeom>
        </p:spPr>
      </p:pic>
      <p:sp>
        <p:nvSpPr>
          <p:cNvPr id="9" name="TextBox 8"/>
          <p:cNvSpPr txBox="1"/>
          <p:nvPr/>
        </p:nvSpPr>
        <p:spPr>
          <a:xfrm>
            <a:off x="8204343" y="3810001"/>
            <a:ext cx="3868594" cy="2862322"/>
          </a:xfrm>
          <a:prstGeom prst="rect">
            <a:avLst/>
          </a:prstGeom>
          <a:noFill/>
        </p:spPr>
        <p:txBody>
          <a:bodyPr wrap="square" rtlCol="0">
            <a:spAutoFit/>
          </a:bodyPr>
          <a:lstStyle/>
          <a:p>
            <a:r>
              <a:rPr lang="it-IT" sz="2400" dirty="0" smtClean="0"/>
              <a:t>Of </a:t>
            </a:r>
            <a:r>
              <a:rPr lang="it-IT" sz="2400" dirty="0" err="1" smtClean="0"/>
              <a:t>course</a:t>
            </a:r>
            <a:r>
              <a:rPr lang="it-IT" sz="2400" dirty="0" smtClean="0"/>
              <a:t> the </a:t>
            </a:r>
            <a:r>
              <a:rPr lang="it-IT" sz="2400" dirty="0" err="1" smtClean="0"/>
              <a:t>algorithm</a:t>
            </a:r>
            <a:r>
              <a:rPr lang="it-IT" sz="2400" dirty="0" smtClean="0"/>
              <a:t> </a:t>
            </a:r>
            <a:r>
              <a:rPr lang="it-IT" sz="2400" dirty="0" err="1" smtClean="0"/>
              <a:t>still</a:t>
            </a:r>
            <a:endParaRPr lang="it-IT" sz="2400" dirty="0" smtClean="0"/>
          </a:p>
          <a:p>
            <a:r>
              <a:rPr lang="it-IT" sz="2400" dirty="0" err="1"/>
              <a:t>r</a:t>
            </a:r>
            <a:r>
              <a:rPr lang="it-IT" sz="2400" dirty="0" err="1" smtClean="0"/>
              <a:t>equires</a:t>
            </a:r>
            <a:r>
              <a:rPr lang="it-IT" sz="2400" dirty="0" smtClean="0"/>
              <a:t> </a:t>
            </a:r>
            <a:r>
              <a:rPr lang="it-IT" sz="2400" dirty="0" err="1" smtClean="0"/>
              <a:t>labelled</a:t>
            </a:r>
            <a:r>
              <a:rPr lang="it-IT" sz="2400" dirty="0" smtClean="0"/>
              <a:t> data for </a:t>
            </a:r>
            <a:r>
              <a:rPr lang="it-IT" sz="2400" dirty="0" err="1" smtClean="0"/>
              <a:t>tests</a:t>
            </a:r>
            <a:r>
              <a:rPr lang="it-IT" sz="2400" dirty="0" smtClean="0"/>
              <a:t> of performance and </a:t>
            </a:r>
            <a:r>
              <a:rPr lang="it-IT" sz="2400" dirty="0" err="1" smtClean="0"/>
              <a:t>choice</a:t>
            </a:r>
            <a:r>
              <a:rPr lang="it-IT" sz="2400" dirty="0" smtClean="0"/>
              <a:t> of </a:t>
            </a:r>
            <a:r>
              <a:rPr lang="it-IT" sz="2400" dirty="0" err="1" smtClean="0"/>
              <a:t>operating</a:t>
            </a:r>
            <a:r>
              <a:rPr lang="it-IT" sz="2400" dirty="0" smtClean="0"/>
              <a:t> </a:t>
            </a:r>
            <a:r>
              <a:rPr lang="it-IT" sz="2400" dirty="0" err="1" smtClean="0"/>
              <a:t>point</a:t>
            </a:r>
            <a:r>
              <a:rPr lang="it-IT" sz="2400" dirty="0" smtClean="0"/>
              <a:t>, </a:t>
            </a:r>
            <a:r>
              <a:rPr lang="it-IT" sz="2400" dirty="0" err="1" smtClean="0"/>
              <a:t>but</a:t>
            </a:r>
            <a:r>
              <a:rPr lang="it-IT" sz="2400" dirty="0" smtClean="0"/>
              <a:t> the </a:t>
            </a:r>
            <a:r>
              <a:rPr lang="it-IT" sz="2400" dirty="0" err="1" smtClean="0"/>
              <a:t>proof</a:t>
            </a:r>
            <a:r>
              <a:rPr lang="it-IT" sz="2400" dirty="0" smtClean="0"/>
              <a:t> of </a:t>
            </a:r>
            <a:r>
              <a:rPr lang="it-IT" sz="2400" dirty="0" err="1" smtClean="0"/>
              <a:t>principle</a:t>
            </a:r>
            <a:r>
              <a:rPr lang="it-IT" sz="2400" dirty="0" smtClean="0"/>
              <a:t> </a:t>
            </a:r>
            <a:r>
              <a:rPr lang="it-IT" sz="2400" dirty="0" err="1" smtClean="0"/>
              <a:t>is</a:t>
            </a:r>
            <a:endParaRPr lang="it-IT" sz="2400" dirty="0" smtClean="0"/>
          </a:p>
          <a:p>
            <a:r>
              <a:rPr lang="it-IT" sz="2400" dirty="0" err="1"/>
              <a:t>e</a:t>
            </a:r>
            <a:r>
              <a:rPr lang="it-IT" sz="2400" dirty="0" err="1" smtClean="0"/>
              <a:t>ncouraging</a:t>
            </a:r>
            <a:r>
              <a:rPr lang="it-IT" sz="2400" dirty="0" smtClean="0"/>
              <a:t>.</a:t>
            </a:r>
          </a:p>
          <a:p>
            <a:endParaRPr lang="it-IT" dirty="0"/>
          </a:p>
          <a:p>
            <a:endParaRPr lang="en-US" dirty="0"/>
          </a:p>
        </p:txBody>
      </p:sp>
    </p:spTree>
    <p:extLst>
      <p:ext uri="{BB962C8B-B14F-4D97-AF65-F5344CB8AC3E}">
        <p14:creationId xmlns:p14="http://schemas.microsoft.com/office/powerpoint/2010/main" val="97420686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CWoLa</a:t>
            </a:r>
            <a:r>
              <a:rPr lang="en-US" b="1" dirty="0" smtClean="0"/>
              <a:t> applications to LHC data</a:t>
            </a:r>
            <a:endParaRPr lang="en-US" b="1" dirty="0"/>
          </a:p>
        </p:txBody>
      </p:sp>
      <p:sp>
        <p:nvSpPr>
          <p:cNvPr id="3" name="Content Placeholder 2"/>
          <p:cNvSpPr>
            <a:spLocks noGrp="1"/>
          </p:cNvSpPr>
          <p:nvPr>
            <p:ph idx="1"/>
          </p:nvPr>
        </p:nvSpPr>
        <p:spPr>
          <a:xfrm>
            <a:off x="838201" y="1825625"/>
            <a:ext cx="6838950" cy="4351338"/>
          </a:xfrm>
        </p:spPr>
        <p:txBody>
          <a:bodyPr>
            <a:normAutofit lnSpcReduction="10000"/>
          </a:bodyPr>
          <a:lstStyle/>
          <a:p>
            <a:pPr marL="0" indent="0">
              <a:buNone/>
            </a:pPr>
            <a:r>
              <a:rPr lang="en-US" dirty="0" smtClean="0"/>
              <a:t>Two recent applications of </a:t>
            </a:r>
            <a:r>
              <a:rPr lang="en-US" dirty="0" err="1" smtClean="0"/>
              <a:t>CWoLa</a:t>
            </a:r>
            <a:r>
              <a:rPr lang="en-US" dirty="0" smtClean="0"/>
              <a:t>:</a:t>
            </a:r>
          </a:p>
          <a:p>
            <a:pPr marL="514350" indent="-514350">
              <a:buFont typeface="+mj-lt"/>
              <a:buAutoNum type="arabicPeriod"/>
            </a:pPr>
            <a:r>
              <a:rPr lang="en-US" dirty="0" smtClean="0"/>
              <a:t>CMS used it in a recent </a:t>
            </a:r>
            <a:r>
              <a:rPr lang="en-US" dirty="0" err="1" smtClean="0"/>
              <a:t>ttbb</a:t>
            </a:r>
            <a:r>
              <a:rPr lang="en-US" dirty="0" smtClean="0"/>
              <a:t> measurement[56]</a:t>
            </a:r>
          </a:p>
          <a:p>
            <a:pPr marL="514350" indent="-514350">
              <a:buFont typeface="+mj-lt"/>
              <a:buAutoNum type="arabicPeriod"/>
            </a:pPr>
            <a:r>
              <a:rPr lang="en-US" dirty="0" smtClean="0"/>
              <a:t>ATLAS used in a search for resonances A</a:t>
            </a:r>
            <a:r>
              <a:rPr lang="en-US" dirty="0" smtClean="0">
                <a:sym typeface="Wingdings" panose="05000000000000000000" pitchFamily="2" charset="2"/>
              </a:rPr>
              <a:t>BC </a:t>
            </a:r>
            <a:r>
              <a:rPr lang="en-US" dirty="0" smtClean="0"/>
              <a:t>in </a:t>
            </a:r>
            <a:r>
              <a:rPr lang="en-US" dirty="0" err="1" smtClean="0"/>
              <a:t>dijets</a:t>
            </a:r>
            <a:r>
              <a:rPr lang="en-US" dirty="0" smtClean="0"/>
              <a:t> [57], where the plane of two fat-jet masses is scanned by weak supervised NN learning where training data are extracted from sidebands in </a:t>
            </a:r>
            <a:r>
              <a:rPr lang="en-US" dirty="0" err="1" smtClean="0"/>
              <a:t>M</a:t>
            </a:r>
            <a:r>
              <a:rPr lang="en-US" baseline="-25000" dirty="0" err="1" smtClean="0"/>
              <a:t>jj</a:t>
            </a:r>
            <a:r>
              <a:rPr lang="en-US" dirty="0" smtClean="0"/>
              <a:t> in 8 bins (right, figure from F. de Almeida Dias talk at Anomaly detection mini-workshop[58])</a:t>
            </a:r>
            <a:endParaRPr lang="en-US"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85</a:t>
            </a:fld>
            <a:endParaRPr lang="en-US"/>
          </a:p>
        </p:txBody>
      </p:sp>
      <p:pic>
        <p:nvPicPr>
          <p:cNvPr id="7" name="Picture 6"/>
          <p:cNvPicPr>
            <a:picLocks noChangeAspect="1"/>
          </p:cNvPicPr>
          <p:nvPr/>
        </p:nvPicPr>
        <p:blipFill>
          <a:blip r:embed="rId2"/>
          <a:stretch>
            <a:fillRect/>
          </a:stretch>
        </p:blipFill>
        <p:spPr>
          <a:xfrm>
            <a:off x="7677150" y="3246120"/>
            <a:ext cx="4514850" cy="3611880"/>
          </a:xfrm>
          <a:prstGeom prst="rect">
            <a:avLst/>
          </a:prstGeom>
        </p:spPr>
      </p:pic>
    </p:spTree>
    <p:extLst>
      <p:ext uri="{BB962C8B-B14F-4D97-AF65-F5344CB8AC3E}">
        <p14:creationId xmlns:p14="http://schemas.microsoft.com/office/powerpoint/2010/main" val="273169544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t>INFERNO </a:t>
            </a:r>
            <a:r>
              <a:rPr lang="en-US" b="1" smtClean="0"/>
              <a:t>Details</a:t>
            </a:r>
            <a:endParaRPr lang="en-US" b="1"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304800" y="1568449"/>
                <a:ext cx="11125200" cy="4641851"/>
              </a:xfrm>
            </p:spPr>
            <p:txBody>
              <a:bodyPr>
                <a:normAutofit/>
              </a:bodyPr>
              <a:lstStyle/>
              <a:p>
                <a:pPr marL="0" indent="0">
                  <a:buNone/>
                </a:pPr>
                <a:r>
                  <a:rPr lang="en-US" sz="2200" dirty="0" smtClean="0">
                    <a:solidFill>
                      <a:schemeClr val="tx1"/>
                    </a:solidFill>
                  </a:rPr>
                  <a:t>Given a sample of data D, the output of the NN </a:t>
                </a:r>
                <a:r>
                  <a:rPr lang="it-IT" sz="2200" dirty="0" smtClean="0">
                    <a:solidFill>
                      <a:schemeClr val="tx1"/>
                    </a:solidFill>
                  </a:rPr>
                  <a:t>(of </a:t>
                </a:r>
                <a:r>
                  <a:rPr lang="it-IT" sz="2200" dirty="0" err="1" smtClean="0">
                    <a:solidFill>
                      <a:schemeClr val="tx1"/>
                    </a:solidFill>
                  </a:rPr>
                  <a:t>parameters</a:t>
                </a:r>
                <a:r>
                  <a:rPr lang="it-IT" sz="2200" dirty="0" smtClean="0">
                    <a:solidFill>
                      <a:schemeClr val="tx1"/>
                    </a:solidFill>
                  </a:rPr>
                  <a:t> </a:t>
                </a:r>
                <a:r>
                  <a:rPr lang="el-GR" sz="2200" dirty="0" smtClean="0">
                    <a:solidFill>
                      <a:schemeClr val="tx1"/>
                    </a:solidFill>
                  </a:rPr>
                  <a:t>φ</a:t>
                </a:r>
                <a:r>
                  <a:rPr lang="it-IT" sz="2200" dirty="0" smtClean="0">
                    <a:solidFill>
                      <a:schemeClr val="tx1"/>
                    </a:solidFill>
                  </a:rPr>
                  <a:t>) </a:t>
                </a:r>
                <a:r>
                  <a:rPr lang="en-US" sz="2200" dirty="0" smtClean="0">
                    <a:solidFill>
                      <a:schemeClr val="tx1"/>
                    </a:solidFill>
                  </a:rPr>
                  <a:t>is a set f</a:t>
                </a:r>
                <a:r>
                  <a:rPr lang="en-US" sz="2200" baseline="-25000" dirty="0" smtClean="0">
                    <a:solidFill>
                      <a:schemeClr val="tx1"/>
                    </a:solidFill>
                  </a:rPr>
                  <a:t>i</a:t>
                </a:r>
                <a:r>
                  <a:rPr lang="en-US" sz="2200" dirty="0" smtClean="0">
                    <a:solidFill>
                      <a:schemeClr val="tx1"/>
                    </a:solidFill>
                  </a:rPr>
                  <a:t>(x|</a:t>
                </a:r>
                <a:r>
                  <a:rPr lang="el-GR" sz="2200" dirty="0" smtClean="0">
                    <a:solidFill>
                      <a:schemeClr val="tx1"/>
                    </a:solidFill>
                  </a:rPr>
                  <a:t>φ</a:t>
                </a:r>
                <a:r>
                  <a:rPr lang="en-US" sz="2200" dirty="0" smtClean="0">
                    <a:solidFill>
                      <a:schemeClr val="tx1"/>
                    </a:solidFill>
                  </a:rPr>
                  <a:t>), with which we may construct a non-parametric binned likelihood by simply counting how often the data have maximum output on the </a:t>
                </a:r>
                <a:r>
                  <a:rPr lang="en-US" sz="2200" dirty="0" err="1" smtClean="0">
                    <a:solidFill>
                      <a:schemeClr val="tx1"/>
                    </a:solidFill>
                  </a:rPr>
                  <a:t>ith</a:t>
                </a:r>
                <a:r>
                  <a:rPr lang="en-US" sz="2200" dirty="0" smtClean="0">
                    <a:solidFill>
                      <a:schemeClr val="tx1"/>
                    </a:solidFill>
                  </a:rPr>
                  <a:t> node:</a:t>
                </a:r>
              </a:p>
              <a:p>
                <a:pPr marL="0" indent="0">
                  <a:buNone/>
                </a:pPr>
                <a:endParaRPr lang="it-IT" sz="2200" dirty="0" smtClean="0">
                  <a:solidFill>
                    <a:schemeClr val="tx1"/>
                  </a:solidFill>
                </a:endParaRPr>
              </a:p>
              <a:p>
                <a:pPr marL="0" indent="0">
                  <a:buNone/>
                </a:pPr>
                <a:r>
                  <a:rPr lang="it-IT" sz="2200" dirty="0">
                    <a:solidFill>
                      <a:schemeClr val="tx1"/>
                    </a:solidFill>
                  </a:rPr>
                  <a:t>a</a:t>
                </a:r>
                <a:r>
                  <a:rPr lang="it-IT" sz="2200" dirty="0" smtClean="0">
                    <a:solidFill>
                      <a:schemeClr val="tx1"/>
                    </a:solidFill>
                  </a:rPr>
                  <a:t>nd </a:t>
                </a:r>
                <a:r>
                  <a:rPr lang="it-IT" sz="2200" dirty="0" err="1" smtClean="0">
                    <a:solidFill>
                      <a:schemeClr val="tx1"/>
                    </a:solidFill>
                  </a:rPr>
                  <a:t>using</a:t>
                </a:r>
                <a:r>
                  <a:rPr lang="it-IT" sz="2200" dirty="0" smtClean="0">
                    <a:solidFill>
                      <a:schemeClr val="tx1"/>
                    </a:solidFill>
                  </a:rPr>
                  <a:t> the </a:t>
                </a:r>
                <a:r>
                  <a:rPr lang="it-IT" sz="2200" dirty="0" err="1" smtClean="0">
                    <a:solidFill>
                      <a:schemeClr val="tx1"/>
                    </a:solidFill>
                  </a:rPr>
                  <a:t>summary</a:t>
                </a:r>
                <a:r>
                  <a:rPr lang="it-IT" sz="2200" dirty="0" smtClean="0">
                    <a:solidFill>
                      <a:schemeClr val="tx1"/>
                    </a:solidFill>
                  </a:rPr>
                  <a:t> t to </a:t>
                </a:r>
                <a:r>
                  <a:rPr lang="it-IT" sz="2200" dirty="0" err="1" smtClean="0">
                    <a:solidFill>
                      <a:schemeClr val="tx1"/>
                    </a:solidFill>
                  </a:rPr>
                  <a:t>write</a:t>
                </a:r>
                <a:r>
                  <a:rPr lang="it-IT" sz="2200" dirty="0" smtClean="0">
                    <a:solidFill>
                      <a:schemeClr val="tx1"/>
                    </a:solidFill>
                  </a:rPr>
                  <a:t> </a:t>
                </a:r>
                <a14:m>
                  <m:oMath xmlns:m="http://schemas.openxmlformats.org/officeDocument/2006/math">
                    <m:r>
                      <a:rPr lang="it-IT" sz="2200" b="0" i="1" smtClean="0">
                        <a:solidFill>
                          <a:schemeClr val="tx1"/>
                        </a:solidFill>
                        <a:latin typeface="Cambria Math" panose="02040503050406030204" pitchFamily="18" charset="0"/>
                      </a:rPr>
                      <m:t>𝐿</m:t>
                    </m:r>
                    <m:d>
                      <m:dPr>
                        <m:ctrlPr>
                          <a:rPr lang="it-IT" sz="2200" b="0" i="1" smtClean="0">
                            <a:solidFill>
                              <a:schemeClr val="tx1"/>
                            </a:solidFill>
                            <a:latin typeface="Cambria Math" panose="02040503050406030204" pitchFamily="18" charset="0"/>
                          </a:rPr>
                        </m:ctrlPr>
                      </m:dPr>
                      <m:e>
                        <m:r>
                          <a:rPr lang="it-IT" sz="2200" b="0" i="1" smtClean="0">
                            <a:solidFill>
                              <a:schemeClr val="tx1"/>
                            </a:solidFill>
                            <a:latin typeface="Cambria Math" panose="02040503050406030204" pitchFamily="18" charset="0"/>
                          </a:rPr>
                          <m:t>𝐷</m:t>
                        </m:r>
                      </m:e>
                      <m:e>
                        <m:r>
                          <a:rPr lang="it-IT" sz="2200" b="0" i="1" smtClean="0">
                            <a:solidFill>
                              <a:schemeClr val="tx1"/>
                            </a:solidFill>
                            <a:latin typeface="Cambria Math" panose="02040503050406030204" pitchFamily="18" charset="0"/>
                            <a:ea typeface="Cambria Math" panose="02040503050406030204" pitchFamily="18" charset="0"/>
                          </a:rPr>
                          <m:t>𝜑</m:t>
                        </m:r>
                      </m:e>
                    </m:d>
                    <m:r>
                      <a:rPr lang="it-IT" sz="2200" b="0" i="1" smtClean="0">
                        <a:solidFill>
                          <a:schemeClr val="tx1"/>
                        </a:solidFill>
                        <a:latin typeface="Cambria Math" panose="02040503050406030204" pitchFamily="18" charset="0"/>
                        <a:ea typeface="Cambria Math" panose="02040503050406030204" pitchFamily="18" charset="0"/>
                      </a:rPr>
                      <m:t>=</m:t>
                    </m:r>
                    <m:nary>
                      <m:naryPr>
                        <m:chr m:val="∏"/>
                        <m:subHide m:val="on"/>
                        <m:supHide m:val="on"/>
                        <m:ctrlPr>
                          <a:rPr lang="it-IT" sz="2200" b="0" i="1" smtClean="0">
                            <a:solidFill>
                              <a:schemeClr val="tx1"/>
                            </a:solidFill>
                            <a:latin typeface="Cambria Math" panose="02040503050406030204" pitchFamily="18" charset="0"/>
                            <a:ea typeface="Cambria Math" panose="02040503050406030204" pitchFamily="18" charset="0"/>
                          </a:rPr>
                        </m:ctrlPr>
                      </m:naryPr>
                      <m:sub/>
                      <m:sup/>
                      <m:e>
                        <m:r>
                          <a:rPr lang="it-IT" sz="2200" b="0" i="1" smtClean="0">
                            <a:solidFill>
                              <a:schemeClr val="tx1"/>
                            </a:solidFill>
                            <a:latin typeface="Cambria Math" panose="02040503050406030204" pitchFamily="18" charset="0"/>
                            <a:ea typeface="Cambria Math" panose="02040503050406030204" pitchFamily="18" charset="0"/>
                          </a:rPr>
                          <m:t>𝑃𝑜𝑖𝑠</m:t>
                        </m:r>
                        <m:d>
                          <m:dPr>
                            <m:begChr m:val="["/>
                            <m:endChr m:val="]"/>
                            <m:ctrlPr>
                              <a:rPr lang="it-IT" sz="2200" b="0" i="1" smtClean="0">
                                <a:solidFill>
                                  <a:schemeClr val="tx1"/>
                                </a:solidFill>
                                <a:latin typeface="Cambria Math" panose="02040503050406030204" pitchFamily="18" charset="0"/>
                                <a:ea typeface="Cambria Math" panose="02040503050406030204" pitchFamily="18" charset="0"/>
                              </a:rPr>
                            </m:ctrlPr>
                          </m:dPr>
                          <m:e>
                            <m:r>
                              <a:rPr lang="it-IT" sz="2200" b="0" i="1" smtClean="0">
                                <a:solidFill>
                                  <a:schemeClr val="tx1"/>
                                </a:solidFill>
                                <a:latin typeface="Cambria Math" panose="02040503050406030204" pitchFamily="18" charset="0"/>
                                <a:ea typeface="Cambria Math" panose="02040503050406030204" pitchFamily="18" charset="0"/>
                              </a:rPr>
                              <m:t>𝑡</m:t>
                            </m:r>
                            <m:d>
                              <m:dPr>
                                <m:ctrlPr>
                                  <a:rPr lang="it-IT" sz="2200" b="0" i="1" smtClean="0">
                                    <a:solidFill>
                                      <a:schemeClr val="tx1"/>
                                    </a:solidFill>
                                    <a:latin typeface="Cambria Math" panose="02040503050406030204" pitchFamily="18" charset="0"/>
                                    <a:ea typeface="Cambria Math" panose="02040503050406030204" pitchFamily="18" charset="0"/>
                                  </a:rPr>
                                </m:ctrlPr>
                              </m:dPr>
                              <m:e>
                                <m:r>
                                  <a:rPr lang="it-IT" sz="2200" b="0" i="1" smtClean="0">
                                    <a:solidFill>
                                      <a:schemeClr val="tx1"/>
                                    </a:solidFill>
                                    <a:latin typeface="Cambria Math" panose="02040503050406030204" pitchFamily="18" charset="0"/>
                                    <a:ea typeface="Cambria Math" panose="02040503050406030204" pitchFamily="18" charset="0"/>
                                  </a:rPr>
                                  <m:t>𝐷</m:t>
                                </m:r>
                              </m:e>
                              <m:e>
                                <m:r>
                                  <a:rPr lang="it-IT" sz="2200" i="1">
                                    <a:solidFill>
                                      <a:schemeClr val="tx1"/>
                                    </a:solidFill>
                                    <a:latin typeface="Cambria Math" panose="02040503050406030204" pitchFamily="18" charset="0"/>
                                    <a:ea typeface="Cambria Math" panose="02040503050406030204" pitchFamily="18" charset="0"/>
                                  </a:rPr>
                                  <m:t>𝜑</m:t>
                                </m:r>
                              </m:e>
                            </m:d>
                            <m:r>
                              <a:rPr lang="it-IT" sz="2200" b="0" i="1" smtClean="0">
                                <a:solidFill>
                                  <a:schemeClr val="tx1"/>
                                </a:solidFill>
                                <a:latin typeface="Cambria Math" panose="02040503050406030204" pitchFamily="18" charset="0"/>
                                <a:ea typeface="Cambria Math" panose="02040503050406030204" pitchFamily="18" charset="0"/>
                              </a:rPr>
                              <m:t>|</m:t>
                            </m:r>
                            <m:sSub>
                              <m:sSubPr>
                                <m:ctrlPr>
                                  <a:rPr lang="it-IT" sz="2200" i="1">
                                    <a:solidFill>
                                      <a:schemeClr val="tx1"/>
                                    </a:solidFill>
                                    <a:latin typeface="Cambria Math" panose="02040503050406030204" pitchFamily="18" charset="0"/>
                                    <a:ea typeface="Cambria Math" panose="02040503050406030204" pitchFamily="18" charset="0"/>
                                  </a:rPr>
                                </m:ctrlPr>
                              </m:sSubPr>
                              <m:e>
                                <m:r>
                                  <a:rPr lang="it-IT" sz="2200" b="0" i="1" smtClean="0">
                                    <a:solidFill>
                                      <a:schemeClr val="tx1"/>
                                    </a:solidFill>
                                    <a:latin typeface="Cambria Math" panose="02040503050406030204" pitchFamily="18" charset="0"/>
                                    <a:ea typeface="Cambria Math" panose="02040503050406030204" pitchFamily="18" charset="0"/>
                                  </a:rPr>
                                  <m:t>𝑡</m:t>
                                </m:r>
                                <m:r>
                                  <a:rPr lang="it-IT" sz="2200" b="0" i="1" smtClean="0">
                                    <a:solidFill>
                                      <a:schemeClr val="tx1"/>
                                    </a:solidFill>
                                    <a:latin typeface="Cambria Math" panose="02040503050406030204" pitchFamily="18" charset="0"/>
                                    <a:ea typeface="Cambria Math" panose="02040503050406030204" pitchFamily="18" charset="0"/>
                                  </a:rPr>
                                  <m:t>(</m:t>
                                </m:r>
                                <m:r>
                                  <a:rPr lang="it-IT" sz="2200" i="1">
                                    <a:solidFill>
                                      <a:schemeClr val="tx1"/>
                                    </a:solidFill>
                                    <a:latin typeface="Cambria Math" panose="02040503050406030204" pitchFamily="18" charset="0"/>
                                    <a:ea typeface="Cambria Math" panose="02040503050406030204" pitchFamily="18" charset="0"/>
                                  </a:rPr>
                                  <m:t>𝐺</m:t>
                                </m:r>
                              </m:e>
                              <m:sub>
                                <m:r>
                                  <a:rPr lang="it-IT" sz="2200" i="1">
                                    <a:solidFill>
                                      <a:schemeClr val="tx1"/>
                                    </a:solidFill>
                                    <a:latin typeface="Cambria Math" panose="02040503050406030204" pitchFamily="18" charset="0"/>
                                    <a:ea typeface="Cambria Math" panose="02040503050406030204" pitchFamily="18" charset="0"/>
                                  </a:rPr>
                                  <m:t>𝑀𝐶</m:t>
                                </m:r>
                              </m:sub>
                            </m:sSub>
                            <m:r>
                              <a:rPr lang="it-IT" sz="2200" b="0" i="1" smtClean="0">
                                <a:solidFill>
                                  <a:schemeClr val="tx1"/>
                                </a:solidFill>
                                <a:latin typeface="Cambria Math" panose="02040503050406030204" pitchFamily="18" charset="0"/>
                                <a:ea typeface="Cambria Math" panose="02040503050406030204" pitchFamily="18" charset="0"/>
                              </a:rPr>
                              <m:t>;</m:t>
                            </m:r>
                            <m:r>
                              <a:rPr lang="it-IT" sz="2200" i="1">
                                <a:solidFill>
                                  <a:schemeClr val="tx1"/>
                                </a:solidFill>
                                <a:latin typeface="Cambria Math" panose="02040503050406030204" pitchFamily="18" charset="0"/>
                                <a:ea typeface="Cambria Math" panose="02040503050406030204" pitchFamily="18" charset="0"/>
                              </a:rPr>
                              <m:t>𝜑</m:t>
                            </m:r>
                            <m:r>
                              <a:rPr lang="it-IT" sz="2200" i="1">
                                <a:solidFill>
                                  <a:schemeClr val="tx1"/>
                                </a:solidFill>
                                <a:latin typeface="Cambria Math" panose="02040503050406030204" pitchFamily="18" charset="0"/>
                                <a:ea typeface="Cambria Math" panose="02040503050406030204" pitchFamily="18" charset="0"/>
                              </a:rPr>
                              <m:t>)</m:t>
                            </m:r>
                          </m:e>
                        </m:d>
                        <m:r>
                          <a:rPr lang="it-IT" sz="2200" b="0" i="1" smtClean="0">
                            <a:solidFill>
                              <a:schemeClr val="tx1"/>
                            </a:solidFill>
                            <a:latin typeface="Cambria Math" panose="02040503050406030204" pitchFamily="18" charset="0"/>
                            <a:ea typeface="Cambria Math" panose="02040503050406030204" pitchFamily="18" charset="0"/>
                          </a:rPr>
                          <m:t>  </m:t>
                        </m:r>
                      </m:e>
                    </m:nary>
                  </m:oMath>
                </a14:m>
                <a:endParaRPr lang="it-IT" sz="2200" dirty="0" smtClean="0">
                  <a:solidFill>
                    <a:schemeClr val="tx1"/>
                  </a:solidFill>
                </a:endParaRPr>
              </a:p>
              <a:p>
                <a:pPr marL="0" indent="0">
                  <a:buNone/>
                </a:pPr>
                <a:r>
                  <a:rPr lang="it-IT" sz="2200" dirty="0" err="1">
                    <a:solidFill>
                      <a:schemeClr val="tx1"/>
                    </a:solidFill>
                  </a:rPr>
                  <a:t>w</a:t>
                </a:r>
                <a:r>
                  <a:rPr lang="it-IT" sz="2200" dirty="0" err="1" smtClean="0">
                    <a:solidFill>
                      <a:schemeClr val="tx1"/>
                    </a:solidFill>
                  </a:rPr>
                  <a:t>here</a:t>
                </a:r>
                <a:r>
                  <a:rPr lang="it-IT" sz="2200" dirty="0" smtClean="0">
                    <a:solidFill>
                      <a:schemeClr val="tx1"/>
                    </a:solidFill>
                  </a:rPr>
                  <a:t> G</a:t>
                </a:r>
                <a:r>
                  <a:rPr lang="it-IT" sz="2200" baseline="-25000" dirty="0" smtClean="0">
                    <a:solidFill>
                      <a:schemeClr val="tx1"/>
                    </a:solidFill>
                  </a:rPr>
                  <a:t>MC</a:t>
                </a:r>
                <a:r>
                  <a:rPr lang="it-IT" sz="2200" dirty="0" smtClean="0">
                    <a:solidFill>
                      <a:schemeClr val="tx1"/>
                    </a:solidFill>
                  </a:rPr>
                  <a:t> </a:t>
                </a:r>
                <a:r>
                  <a:rPr lang="it-IT" sz="2200" dirty="0" err="1" smtClean="0">
                    <a:solidFill>
                      <a:schemeClr val="tx1"/>
                    </a:solidFill>
                  </a:rPr>
                  <a:t>is</a:t>
                </a:r>
                <a:r>
                  <a:rPr lang="it-IT" sz="2200" dirty="0" smtClean="0">
                    <a:solidFill>
                      <a:schemeClr val="tx1"/>
                    </a:solidFill>
                  </a:rPr>
                  <a:t> the </a:t>
                </a:r>
                <a:r>
                  <a:rPr lang="it-IT" sz="2200" dirty="0" err="1" smtClean="0">
                    <a:solidFill>
                      <a:schemeClr val="tx1"/>
                    </a:solidFill>
                  </a:rPr>
                  <a:t>generated</a:t>
                </a:r>
                <a:r>
                  <a:rPr lang="it-IT" sz="2200" dirty="0" smtClean="0">
                    <a:solidFill>
                      <a:schemeClr val="tx1"/>
                    </a:solidFill>
                  </a:rPr>
                  <a:t> </a:t>
                </a:r>
                <a:r>
                  <a:rPr lang="it-IT" sz="2200" dirty="0" err="1" smtClean="0">
                    <a:solidFill>
                      <a:schemeClr val="tx1"/>
                    </a:solidFill>
                  </a:rPr>
                  <a:t>simulation</a:t>
                </a:r>
                <a:r>
                  <a:rPr lang="it-IT" sz="2200" dirty="0" smtClean="0">
                    <a:solidFill>
                      <a:schemeClr val="tx1"/>
                    </a:solidFill>
                  </a:rPr>
                  <a:t> </a:t>
                </a:r>
                <a:r>
                  <a:rPr lang="it-IT" sz="2200" dirty="0" err="1" smtClean="0">
                    <a:solidFill>
                      <a:schemeClr val="tx1"/>
                    </a:solidFill>
                  </a:rPr>
                  <a:t>used</a:t>
                </a:r>
                <a:r>
                  <a:rPr lang="it-IT" sz="2200" dirty="0" smtClean="0">
                    <a:solidFill>
                      <a:schemeClr val="tx1"/>
                    </a:solidFill>
                  </a:rPr>
                  <a:t> for </a:t>
                </a:r>
                <a:r>
                  <a:rPr lang="it-IT" sz="2200" dirty="0" err="1" smtClean="0">
                    <a:solidFill>
                      <a:schemeClr val="tx1"/>
                    </a:solidFill>
                  </a:rPr>
                  <a:t>calibration</a:t>
                </a:r>
                <a:r>
                  <a:rPr lang="it-IT" sz="2200" dirty="0" smtClean="0">
                    <a:solidFill>
                      <a:schemeClr val="tx1"/>
                    </a:solidFill>
                  </a:rPr>
                  <a:t>. </a:t>
                </a:r>
              </a:p>
              <a:p>
                <a:pPr marL="0" indent="0">
                  <a:buNone/>
                </a:pPr>
                <a:r>
                  <a:rPr lang="it-IT" sz="2200" dirty="0" smtClean="0">
                    <a:solidFill>
                      <a:schemeClr val="tx1"/>
                    </a:solidFill>
                  </a:rPr>
                  <a:t>The </a:t>
                </a:r>
                <a:r>
                  <a:rPr lang="it-IT" sz="2200" dirty="0" err="1" smtClean="0">
                    <a:solidFill>
                      <a:schemeClr val="tx1"/>
                    </a:solidFill>
                  </a:rPr>
                  <a:t>argmax</a:t>
                </a:r>
                <a:r>
                  <a:rPr lang="it-IT" sz="2200" dirty="0" smtClean="0">
                    <a:solidFill>
                      <a:schemeClr val="tx1"/>
                    </a:solidFill>
                  </a:rPr>
                  <a:t> </a:t>
                </a:r>
                <a:r>
                  <a:rPr lang="it-IT" sz="2200" dirty="0" err="1" smtClean="0">
                    <a:solidFill>
                      <a:schemeClr val="tx1"/>
                    </a:solidFill>
                  </a:rPr>
                  <a:t>is</a:t>
                </a:r>
                <a:r>
                  <a:rPr lang="it-IT" sz="2200" dirty="0" smtClean="0">
                    <a:solidFill>
                      <a:schemeClr val="tx1"/>
                    </a:solidFill>
                  </a:rPr>
                  <a:t> non-</a:t>
                </a:r>
                <a:r>
                  <a:rPr lang="it-IT" sz="2200" dirty="0" err="1" smtClean="0">
                    <a:solidFill>
                      <a:schemeClr val="tx1"/>
                    </a:solidFill>
                  </a:rPr>
                  <a:t>differentiable</a:t>
                </a:r>
                <a:r>
                  <a:rPr lang="it-IT" sz="2200" dirty="0" smtClean="0">
                    <a:solidFill>
                      <a:schemeClr val="tx1"/>
                    </a:solidFill>
                  </a:rPr>
                  <a:t>, so </a:t>
                </a:r>
                <a:r>
                  <a:rPr lang="it-IT" sz="2200" dirty="0" err="1" smtClean="0">
                    <a:solidFill>
                      <a:schemeClr val="tx1"/>
                    </a:solidFill>
                  </a:rPr>
                  <a:t>we</a:t>
                </a:r>
                <a:r>
                  <a:rPr lang="it-IT" sz="2200" dirty="0" smtClean="0">
                    <a:solidFill>
                      <a:schemeClr val="tx1"/>
                    </a:solidFill>
                  </a:rPr>
                  <a:t> can </a:t>
                </a:r>
                <a:r>
                  <a:rPr lang="it-IT" sz="2200" dirty="0" err="1" smtClean="0">
                    <a:solidFill>
                      <a:schemeClr val="tx1"/>
                    </a:solidFill>
                  </a:rPr>
                  <a:t>approximate</a:t>
                </a:r>
                <a:r>
                  <a:rPr lang="it-IT" sz="2200" dirty="0" smtClean="0">
                    <a:solidFill>
                      <a:schemeClr val="tx1"/>
                    </a:solidFill>
                  </a:rPr>
                  <a:t> the </a:t>
                </a:r>
                <a:r>
                  <a:rPr lang="it-IT" sz="2200" dirty="0" err="1" smtClean="0">
                    <a:solidFill>
                      <a:schemeClr val="tx1"/>
                    </a:solidFill>
                  </a:rPr>
                  <a:t>summary</a:t>
                </a:r>
                <a:r>
                  <a:rPr lang="it-IT" sz="2200" dirty="0" smtClean="0">
                    <a:solidFill>
                      <a:schemeClr val="tx1"/>
                    </a:solidFill>
                  </a:rPr>
                  <a:t> with the </a:t>
                </a:r>
                <a:r>
                  <a:rPr lang="it-IT" sz="2200" dirty="0" err="1" smtClean="0">
                    <a:solidFill>
                      <a:schemeClr val="tx1"/>
                    </a:solidFill>
                  </a:rPr>
                  <a:t>softmax</a:t>
                </a:r>
                <a:r>
                  <a:rPr lang="it-IT" sz="2200" dirty="0" smtClean="0">
                    <a:solidFill>
                      <a:schemeClr val="tx1"/>
                    </a:solidFill>
                  </a:rPr>
                  <a:t> operator:</a:t>
                </a:r>
              </a:p>
              <a:p>
                <a:pPr marL="0" indent="0">
                  <a:buNone/>
                </a:pPr>
                <a:r>
                  <a:rPr lang="it-IT" sz="2200" dirty="0" smtClean="0">
                    <a:solidFill>
                      <a:schemeClr val="tx1"/>
                    </a:solidFill>
                  </a:rPr>
                  <a:t>						</a:t>
                </a:r>
                <a:r>
                  <a:rPr lang="it-IT" sz="2200" dirty="0" err="1" smtClean="0">
                    <a:solidFill>
                      <a:schemeClr val="tx1"/>
                    </a:solidFill>
                  </a:rPr>
                  <a:t>where</a:t>
                </a:r>
                <a:r>
                  <a:rPr lang="it-IT" sz="2200" dirty="0" smtClean="0">
                    <a:solidFill>
                      <a:schemeClr val="tx1"/>
                    </a:solidFill>
                  </a:rPr>
                  <a:t> </a:t>
                </a:r>
                <a:r>
                  <a:rPr lang="el-GR" sz="2200" dirty="0" smtClean="0">
                    <a:solidFill>
                      <a:schemeClr val="tx1"/>
                    </a:solidFill>
                  </a:rPr>
                  <a:t>τ</a:t>
                </a:r>
                <a:r>
                  <a:rPr lang="it-IT" sz="2200" dirty="0" smtClean="0">
                    <a:solidFill>
                      <a:schemeClr val="tx1"/>
                    </a:solidFill>
                  </a:rPr>
                  <a:t> </a:t>
                </a:r>
                <a:r>
                  <a:rPr lang="it-IT" sz="2200" dirty="0" err="1" smtClean="0">
                    <a:solidFill>
                      <a:schemeClr val="tx1"/>
                    </a:solidFill>
                  </a:rPr>
                  <a:t>is</a:t>
                </a:r>
                <a:r>
                  <a:rPr lang="it-IT" sz="2200" dirty="0" smtClean="0">
                    <a:solidFill>
                      <a:schemeClr val="tx1"/>
                    </a:solidFill>
                  </a:rPr>
                  <a:t> a temperature HP.</a:t>
                </a:r>
              </a:p>
              <a:p>
                <a:pPr marL="0" indent="0">
                  <a:buNone/>
                </a:pPr>
                <a:r>
                  <a:rPr lang="it-IT" sz="2200" dirty="0" err="1" smtClean="0">
                    <a:solidFill>
                      <a:schemeClr val="tx1"/>
                    </a:solidFill>
                  </a:rPr>
                  <a:t>Instead</a:t>
                </a:r>
                <a:r>
                  <a:rPr lang="it-IT" sz="2200" dirty="0" smtClean="0">
                    <a:solidFill>
                      <a:schemeClr val="tx1"/>
                    </a:solidFill>
                  </a:rPr>
                  <a:t> of </a:t>
                </a:r>
                <a:r>
                  <a:rPr lang="it-IT" sz="2200" dirty="0" err="1" smtClean="0">
                    <a:solidFill>
                      <a:schemeClr val="tx1"/>
                    </a:solidFill>
                  </a:rPr>
                  <a:t>real</a:t>
                </a:r>
                <a:r>
                  <a:rPr lang="it-IT" sz="2200" dirty="0" smtClean="0">
                    <a:solidFill>
                      <a:schemeClr val="tx1"/>
                    </a:solidFill>
                  </a:rPr>
                  <a:t> data, </a:t>
                </a:r>
                <a:r>
                  <a:rPr lang="it-IT" sz="2200" dirty="0" err="1" smtClean="0">
                    <a:solidFill>
                      <a:schemeClr val="tx1"/>
                    </a:solidFill>
                  </a:rPr>
                  <a:t>if</a:t>
                </a:r>
                <a:r>
                  <a:rPr lang="it-IT" sz="2200" dirty="0" smtClean="0">
                    <a:solidFill>
                      <a:schemeClr val="tx1"/>
                    </a:solidFill>
                  </a:rPr>
                  <a:t> </a:t>
                </a:r>
                <a:r>
                  <a:rPr lang="it-IT" sz="2200" dirty="0" err="1" smtClean="0">
                    <a:solidFill>
                      <a:schemeClr val="tx1"/>
                    </a:solidFill>
                  </a:rPr>
                  <a:t>we</a:t>
                </a:r>
                <a:r>
                  <a:rPr lang="it-IT" sz="2200" dirty="0" smtClean="0">
                    <a:solidFill>
                      <a:schemeClr val="tx1"/>
                    </a:solidFill>
                  </a:rPr>
                  <a:t> use </a:t>
                </a:r>
                <a:r>
                  <a:rPr lang="it-IT" sz="2200" dirty="0" err="1" smtClean="0">
                    <a:solidFill>
                      <a:schemeClr val="tx1"/>
                    </a:solidFill>
                  </a:rPr>
                  <a:t>simulated</a:t>
                </a:r>
                <a:r>
                  <a:rPr lang="it-IT" sz="2200" dirty="0" smtClean="0">
                    <a:solidFill>
                      <a:schemeClr val="tx1"/>
                    </a:solidFill>
                  </a:rPr>
                  <a:t> data </a:t>
                </a:r>
                <a:r>
                  <a:rPr lang="it-IT" sz="2200" dirty="0" err="1" smtClean="0">
                    <a:solidFill>
                      <a:schemeClr val="tx1"/>
                    </a:solidFill>
                  </a:rPr>
                  <a:t>we</a:t>
                </a:r>
                <a:r>
                  <a:rPr lang="it-IT" sz="2200" dirty="0" smtClean="0">
                    <a:solidFill>
                      <a:schemeClr val="tx1"/>
                    </a:solidFill>
                  </a:rPr>
                  <a:t> </a:t>
                </a:r>
                <a:r>
                  <a:rPr lang="it-IT" sz="2200" dirty="0" err="1" smtClean="0">
                    <a:solidFill>
                      <a:schemeClr val="tx1"/>
                    </a:solidFill>
                  </a:rPr>
                  <a:t>may</a:t>
                </a:r>
                <a:r>
                  <a:rPr lang="it-IT" sz="2200" dirty="0" smtClean="0">
                    <a:solidFill>
                      <a:schemeClr val="tx1"/>
                    </a:solidFill>
                  </a:rPr>
                  <a:t> </a:t>
                </a:r>
                <a:r>
                  <a:rPr lang="it-IT" sz="2200" dirty="0" err="1" smtClean="0">
                    <a:solidFill>
                      <a:schemeClr val="tx1"/>
                    </a:solidFill>
                  </a:rPr>
                  <a:t>construct</a:t>
                </a:r>
                <a:r>
                  <a:rPr lang="it-IT" sz="2200" dirty="0" smtClean="0">
                    <a:solidFill>
                      <a:schemeClr val="tx1"/>
                    </a:solidFill>
                  </a:rPr>
                  <a:t> an Asimov </a:t>
                </a:r>
                <a:r>
                  <a:rPr lang="it-IT" sz="2200" dirty="0" err="1" smtClean="0">
                    <a:solidFill>
                      <a:schemeClr val="tx1"/>
                    </a:solidFill>
                  </a:rPr>
                  <a:t>likelihood</a:t>
                </a:r>
                <a:r>
                  <a:rPr lang="it-IT" sz="2200" dirty="0" smtClean="0">
                    <a:solidFill>
                      <a:schemeClr val="tx1"/>
                    </a:solidFill>
                  </a:rPr>
                  <a:t>, </a:t>
                </a:r>
                <a:r>
                  <a:rPr lang="it-IT" sz="2200" dirty="0" err="1" smtClean="0">
                    <a:solidFill>
                      <a:schemeClr val="tx1"/>
                    </a:solidFill>
                  </a:rPr>
                  <a:t>whose</a:t>
                </a:r>
                <a:r>
                  <a:rPr lang="it-IT" sz="2200" dirty="0" smtClean="0">
                    <a:solidFill>
                      <a:schemeClr val="tx1"/>
                    </a:solidFill>
                  </a:rPr>
                  <a:t> </a:t>
                </a:r>
                <a:r>
                  <a:rPr lang="it-IT" sz="2200" dirty="0" err="1" smtClean="0">
                    <a:solidFill>
                      <a:schemeClr val="tx1"/>
                    </a:solidFill>
                  </a:rPr>
                  <a:t>maximization</a:t>
                </a:r>
                <a:r>
                  <a:rPr lang="it-IT" sz="2200" dirty="0" smtClean="0">
                    <a:solidFill>
                      <a:schemeClr val="tx1"/>
                    </a:solidFill>
                  </a:rPr>
                  <a:t> </a:t>
                </a:r>
                <a:r>
                  <a:rPr lang="it-IT" sz="2200" dirty="0" err="1" smtClean="0">
                    <a:solidFill>
                      <a:schemeClr val="tx1"/>
                    </a:solidFill>
                  </a:rPr>
                  <a:t>will</a:t>
                </a:r>
                <a:r>
                  <a:rPr lang="it-IT" sz="2200" dirty="0" smtClean="0">
                    <a:solidFill>
                      <a:schemeClr val="tx1"/>
                    </a:solidFill>
                  </a:rPr>
                  <a:t> </a:t>
                </a:r>
                <a:r>
                  <a:rPr lang="it-IT" sz="2200" dirty="0" err="1" smtClean="0">
                    <a:solidFill>
                      <a:schemeClr val="tx1"/>
                    </a:solidFill>
                  </a:rPr>
                  <a:t>provide</a:t>
                </a:r>
                <a:r>
                  <a:rPr lang="it-IT" sz="2200" dirty="0" smtClean="0">
                    <a:solidFill>
                      <a:schemeClr val="tx1"/>
                    </a:solidFill>
                  </a:rPr>
                  <a:t> the </a:t>
                </a:r>
                <a:r>
                  <a:rPr lang="it-IT" sz="2200" dirty="0" err="1" smtClean="0">
                    <a:solidFill>
                      <a:schemeClr val="tx1"/>
                    </a:solidFill>
                  </a:rPr>
                  <a:t>true</a:t>
                </a:r>
                <a:r>
                  <a:rPr lang="it-IT" sz="2200" dirty="0" smtClean="0">
                    <a:solidFill>
                      <a:schemeClr val="tx1"/>
                    </a:solidFill>
                  </a:rPr>
                  <a:t> </a:t>
                </a:r>
                <a:r>
                  <a:rPr lang="it-IT" sz="2200" dirty="0" err="1" smtClean="0">
                    <a:solidFill>
                      <a:schemeClr val="tx1"/>
                    </a:solidFill>
                  </a:rPr>
                  <a:t>parameter</a:t>
                </a:r>
                <a:r>
                  <a:rPr lang="it-IT" sz="2200" dirty="0" smtClean="0">
                    <a:solidFill>
                      <a:schemeClr val="tx1"/>
                    </a:solidFill>
                  </a:rPr>
                  <a:t> </a:t>
                </a:r>
                <a:r>
                  <a:rPr lang="it-IT" sz="2200" dirty="0" err="1" smtClean="0">
                    <a:solidFill>
                      <a:schemeClr val="tx1"/>
                    </a:solidFill>
                  </a:rPr>
                  <a:t>as</a:t>
                </a:r>
                <a:r>
                  <a:rPr lang="it-IT" sz="2200" dirty="0" smtClean="0">
                    <a:solidFill>
                      <a:schemeClr val="tx1"/>
                    </a:solidFill>
                  </a:rPr>
                  <a:t> MLE:</a:t>
                </a:r>
              </a:p>
              <a:p>
                <a:pPr marL="0" indent="0">
                  <a:buNone/>
                </a:pPr>
                <a:endParaRPr lang="it-IT" sz="2200" dirty="0" smtClean="0">
                  <a:solidFill>
                    <a:schemeClr val="tx1"/>
                  </a:solidFill>
                </a:endParaRPr>
              </a:p>
              <a:p>
                <a:pPr marL="0" indent="0">
                  <a:buNone/>
                </a:pPr>
                <a:endParaRPr lang="it-IT" dirty="0">
                  <a:solidFill>
                    <a:schemeClr val="bg1">
                      <a:lumMod val="65000"/>
                    </a:schemeClr>
                  </a:solidFill>
                </a:endParaRPr>
              </a:p>
              <a:p>
                <a:pPr marL="0" indent="0">
                  <a:buNone/>
                </a:pPr>
                <a:endParaRPr lang="it-IT" dirty="0" smtClean="0"/>
              </a:p>
              <a:p>
                <a:pPr marL="0" indent="0">
                  <a:buNone/>
                </a:pPr>
                <a:endParaRPr lang="it-IT" dirty="0" smtClean="0"/>
              </a:p>
              <a:p>
                <a:pPr marL="0" indent="0">
                  <a:buNone/>
                </a:pPr>
                <a:endParaRPr lang="it-IT" dirty="0" smtClean="0"/>
              </a:p>
              <a:p>
                <a:pPr marL="0" indent="0">
                  <a:buNone/>
                </a:pPr>
                <a:endParaRPr lang="it-IT" dirty="0" smtClean="0"/>
              </a:p>
              <a:p>
                <a:pPr marL="0" indent="0">
                  <a:buNone/>
                </a:pP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304800" y="1568449"/>
                <a:ext cx="11125200" cy="4641851"/>
              </a:xfrm>
              <a:blipFill>
                <a:blip r:embed="rId2"/>
                <a:stretch>
                  <a:fillRect l="-712" t="-1575" r="-55"/>
                </a:stretch>
              </a:blipFill>
            </p:spPr>
            <p:txBody>
              <a:bodyPr/>
              <a:lstStyle/>
              <a:p>
                <a:r>
                  <a:rPr lang="it-IT">
                    <a:noFill/>
                  </a:rPr>
                  <a:t> </a:t>
                </a:r>
              </a:p>
            </p:txBody>
          </p:sp>
        </mc:Fallback>
      </mc:AlternateContent>
      <p:sp>
        <p:nvSpPr>
          <p:cNvPr id="4" name="Date Placeholder 3"/>
          <p:cNvSpPr>
            <a:spLocks noGrp="1"/>
          </p:cNvSpPr>
          <p:nvPr>
            <p:ph type="dt" sz="half" idx="10"/>
          </p:nvPr>
        </p:nvSpPr>
        <p:spPr/>
        <p:txBody>
          <a:bodyPr/>
          <a:lstStyle/>
          <a:p>
            <a:r>
              <a:rPr lang="it-IT" smtClean="0"/>
              <a:t>4/27/2023</a:t>
            </a:r>
            <a:endParaRPr lang="en-US" dirty="0"/>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86</a:t>
            </a:fld>
            <a:endParaRPr lang="en-US"/>
          </a:p>
        </p:txBody>
      </p:sp>
      <p:pic>
        <p:nvPicPr>
          <p:cNvPr id="7" name="Picture 6"/>
          <p:cNvPicPr>
            <a:picLocks noChangeAspect="1"/>
          </p:cNvPicPr>
          <p:nvPr/>
        </p:nvPicPr>
        <p:blipFill>
          <a:blip r:embed="rId3"/>
          <a:stretch>
            <a:fillRect/>
          </a:stretch>
        </p:blipFill>
        <p:spPr>
          <a:xfrm>
            <a:off x="4524376" y="2253245"/>
            <a:ext cx="3045112" cy="777305"/>
          </a:xfrm>
          <a:prstGeom prst="rect">
            <a:avLst/>
          </a:prstGeom>
        </p:spPr>
      </p:pic>
      <p:pic>
        <p:nvPicPr>
          <p:cNvPr id="8" name="Picture 7"/>
          <p:cNvPicPr>
            <a:picLocks noChangeAspect="1"/>
          </p:cNvPicPr>
          <p:nvPr/>
        </p:nvPicPr>
        <p:blipFill>
          <a:blip r:embed="rId4"/>
          <a:stretch>
            <a:fillRect/>
          </a:stretch>
        </p:blipFill>
        <p:spPr>
          <a:xfrm>
            <a:off x="2209800" y="4239816"/>
            <a:ext cx="2686050" cy="759612"/>
          </a:xfrm>
          <a:prstGeom prst="rect">
            <a:avLst/>
          </a:prstGeom>
        </p:spPr>
      </p:pic>
      <p:pic>
        <p:nvPicPr>
          <p:cNvPr id="9" name="Picture 8"/>
          <p:cNvPicPr>
            <a:picLocks noChangeAspect="1"/>
          </p:cNvPicPr>
          <p:nvPr/>
        </p:nvPicPr>
        <p:blipFill>
          <a:blip r:embed="rId5"/>
          <a:stretch>
            <a:fillRect/>
          </a:stretch>
        </p:blipFill>
        <p:spPr>
          <a:xfrm>
            <a:off x="2924176" y="5816585"/>
            <a:ext cx="5581650" cy="904890"/>
          </a:xfrm>
          <a:prstGeom prst="rect">
            <a:avLst/>
          </a:prstGeom>
        </p:spPr>
      </p:pic>
      <p:sp>
        <p:nvSpPr>
          <p:cNvPr id="10" name="TextBox 9"/>
          <p:cNvSpPr txBox="1"/>
          <p:nvPr/>
        </p:nvSpPr>
        <p:spPr>
          <a:xfrm>
            <a:off x="9448800" y="5816585"/>
            <a:ext cx="2695931" cy="923330"/>
          </a:xfrm>
          <a:prstGeom prst="rect">
            <a:avLst/>
          </a:prstGeom>
          <a:noFill/>
        </p:spPr>
        <p:txBody>
          <a:bodyPr wrap="none" rtlCol="0">
            <a:spAutoFit/>
          </a:bodyPr>
          <a:lstStyle/>
          <a:p>
            <a:r>
              <a:rPr lang="it-IT" dirty="0" smtClean="0">
                <a:solidFill>
                  <a:schemeClr val="bg1">
                    <a:lumMod val="65000"/>
                  </a:schemeClr>
                </a:solidFill>
              </a:rPr>
              <a:t>(n/l </a:t>
            </a:r>
            <a:r>
              <a:rPr lang="it-IT" dirty="0" err="1" smtClean="0">
                <a:solidFill>
                  <a:schemeClr val="bg1">
                    <a:lumMod val="65000"/>
                  </a:schemeClr>
                </a:solidFill>
              </a:rPr>
              <a:t>factors</a:t>
            </a:r>
            <a:r>
              <a:rPr lang="it-IT" dirty="0" smtClean="0">
                <a:solidFill>
                  <a:schemeClr val="bg1">
                    <a:lumMod val="65000"/>
                  </a:schemeClr>
                </a:solidFill>
              </a:rPr>
              <a:t> account</a:t>
            </a:r>
          </a:p>
          <a:p>
            <a:r>
              <a:rPr lang="it-IT" dirty="0" smtClean="0">
                <a:solidFill>
                  <a:schemeClr val="bg1">
                    <a:lumMod val="65000"/>
                  </a:schemeClr>
                </a:solidFill>
              </a:rPr>
              <a:t>for </a:t>
            </a:r>
            <a:r>
              <a:rPr lang="it-IT" dirty="0" err="1" smtClean="0">
                <a:solidFill>
                  <a:schemeClr val="bg1">
                    <a:lumMod val="65000"/>
                  </a:schemeClr>
                </a:solidFill>
              </a:rPr>
              <a:t>different</a:t>
            </a:r>
            <a:r>
              <a:rPr lang="it-IT" dirty="0" smtClean="0">
                <a:solidFill>
                  <a:schemeClr val="bg1">
                    <a:lumMod val="65000"/>
                  </a:schemeClr>
                </a:solidFill>
              </a:rPr>
              <a:t> </a:t>
            </a:r>
            <a:r>
              <a:rPr lang="it-IT" dirty="0" err="1" smtClean="0">
                <a:solidFill>
                  <a:schemeClr val="bg1">
                    <a:lumMod val="65000"/>
                  </a:schemeClr>
                </a:solidFill>
              </a:rPr>
              <a:t>fractions</a:t>
            </a:r>
            <a:r>
              <a:rPr lang="it-IT" dirty="0" smtClean="0">
                <a:solidFill>
                  <a:schemeClr val="bg1">
                    <a:lumMod val="65000"/>
                  </a:schemeClr>
                </a:solidFill>
              </a:rPr>
              <a:t> </a:t>
            </a:r>
          </a:p>
          <a:p>
            <a:r>
              <a:rPr lang="it-IT" dirty="0" smtClean="0">
                <a:solidFill>
                  <a:schemeClr val="bg1">
                    <a:lumMod val="65000"/>
                  </a:schemeClr>
                </a:solidFill>
              </a:rPr>
              <a:t>of S and B </a:t>
            </a:r>
            <a:r>
              <a:rPr lang="it-IT" dirty="0" err="1" smtClean="0">
                <a:solidFill>
                  <a:schemeClr val="bg1">
                    <a:lumMod val="65000"/>
                  </a:schemeClr>
                </a:solidFill>
              </a:rPr>
              <a:t>simulation</a:t>
            </a:r>
            <a:r>
              <a:rPr lang="it-IT" dirty="0" smtClean="0">
                <a:solidFill>
                  <a:schemeClr val="bg1">
                    <a:lumMod val="65000"/>
                  </a:schemeClr>
                </a:solidFill>
              </a:rPr>
              <a:t> data)</a:t>
            </a:r>
            <a:endParaRPr lang="en-US" dirty="0">
              <a:solidFill>
                <a:schemeClr val="bg1">
                  <a:lumMod val="65000"/>
                </a:schemeClr>
              </a:solidFill>
            </a:endParaRPr>
          </a:p>
        </p:txBody>
      </p:sp>
    </p:spTree>
    <p:extLst>
      <p:ext uri="{BB962C8B-B14F-4D97-AF65-F5344CB8AC3E}">
        <p14:creationId xmlns:p14="http://schemas.microsoft.com/office/powerpoint/2010/main" val="271696416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smtClean="0"/>
              <a:t>INFERNO </a:t>
            </a:r>
            <a:r>
              <a:rPr lang="it-IT" b="1" dirty="0" err="1"/>
              <a:t>D</a:t>
            </a:r>
            <a:r>
              <a:rPr lang="it-IT" b="1" smtClean="0"/>
              <a:t>etails </a:t>
            </a:r>
            <a:r>
              <a:rPr lang="it-IT" b="1" dirty="0" smtClean="0"/>
              <a:t>/ 2</a:t>
            </a:r>
            <a:endParaRPr lang="en-US" b="1" dirty="0"/>
          </a:p>
        </p:txBody>
      </p:sp>
      <p:sp>
        <p:nvSpPr>
          <p:cNvPr id="3" name="Content Placeholder 2"/>
          <p:cNvSpPr>
            <a:spLocks noGrp="1"/>
          </p:cNvSpPr>
          <p:nvPr>
            <p:ph idx="1"/>
          </p:nvPr>
        </p:nvSpPr>
        <p:spPr/>
        <p:txBody>
          <a:bodyPr>
            <a:normAutofit fontScale="77500" lnSpcReduction="20000"/>
          </a:bodyPr>
          <a:lstStyle/>
          <a:p>
            <a:pPr marL="0" indent="0">
              <a:buNone/>
            </a:pPr>
            <a:r>
              <a:rPr lang="it-IT" dirty="0"/>
              <a:t>T</a:t>
            </a:r>
            <a:r>
              <a:rPr lang="it-IT" dirty="0" smtClean="0"/>
              <a:t>he Asimov </a:t>
            </a:r>
            <a:r>
              <a:rPr lang="it-IT" dirty="0" err="1" smtClean="0"/>
              <a:t>likelihood</a:t>
            </a:r>
            <a:r>
              <a:rPr lang="it-IT" dirty="0" smtClean="0"/>
              <a:t> </a:t>
            </a:r>
            <a:r>
              <a:rPr lang="it-IT" dirty="0" err="1" smtClean="0"/>
              <a:t>we</a:t>
            </a:r>
            <a:r>
              <a:rPr lang="it-IT" dirty="0" smtClean="0"/>
              <a:t> </a:t>
            </a:r>
            <a:r>
              <a:rPr lang="it-IT" dirty="0" err="1" smtClean="0"/>
              <a:t>have</a:t>
            </a:r>
            <a:r>
              <a:rPr lang="it-IT" dirty="0" smtClean="0"/>
              <a:t> </a:t>
            </a:r>
            <a:r>
              <a:rPr lang="it-IT" dirty="0" err="1" smtClean="0"/>
              <a:t>written</a:t>
            </a:r>
            <a:r>
              <a:rPr lang="it-IT" dirty="0" smtClean="0"/>
              <a:t>,</a:t>
            </a:r>
          </a:p>
          <a:p>
            <a:pPr marL="0" indent="0">
              <a:buNone/>
            </a:pPr>
            <a:endParaRPr lang="it-IT" dirty="0"/>
          </a:p>
          <a:p>
            <a:pPr marL="0" indent="0">
              <a:buNone/>
            </a:pPr>
            <a:r>
              <a:rPr lang="it-IT" dirty="0" err="1" smtClean="0"/>
              <a:t>is</a:t>
            </a:r>
            <a:r>
              <a:rPr lang="it-IT" dirty="0" smtClean="0"/>
              <a:t> </a:t>
            </a:r>
            <a:r>
              <a:rPr lang="it-IT" dirty="0" err="1" smtClean="0"/>
              <a:t>maximized</a:t>
            </a:r>
            <a:r>
              <a:rPr lang="it-IT" dirty="0" smtClean="0"/>
              <a:t> by the </a:t>
            </a:r>
            <a:r>
              <a:rPr lang="it-IT" dirty="0" err="1" smtClean="0"/>
              <a:t>value</a:t>
            </a:r>
            <a:r>
              <a:rPr lang="it-IT" dirty="0" smtClean="0"/>
              <a:t> of </a:t>
            </a:r>
            <a:r>
              <a:rPr lang="it-IT" dirty="0" err="1" smtClean="0"/>
              <a:t>simulation</a:t>
            </a:r>
            <a:r>
              <a:rPr lang="it-IT" dirty="0" smtClean="0"/>
              <a:t> </a:t>
            </a:r>
            <a:r>
              <a:rPr lang="it-IT" dirty="0" err="1" smtClean="0"/>
              <a:t>parameters</a:t>
            </a:r>
            <a:r>
              <a:rPr lang="it-IT" dirty="0" smtClean="0"/>
              <a:t> </a:t>
            </a:r>
            <a:r>
              <a:rPr lang="el-GR" dirty="0" smtClean="0"/>
              <a:t>θ</a:t>
            </a:r>
            <a:r>
              <a:rPr lang="el-GR" baseline="-25000" dirty="0" smtClean="0"/>
              <a:t>Μ</a:t>
            </a:r>
            <a:r>
              <a:rPr lang="it-IT" baseline="-25000" dirty="0" smtClean="0"/>
              <a:t>C</a:t>
            </a:r>
            <a:r>
              <a:rPr lang="it-IT" dirty="0" smtClean="0"/>
              <a:t> </a:t>
            </a:r>
            <a:r>
              <a:rPr lang="it-IT" dirty="0" err="1" smtClean="0"/>
              <a:t>used</a:t>
            </a:r>
            <a:r>
              <a:rPr lang="it-IT" dirty="0" smtClean="0"/>
              <a:t> to generate the data G</a:t>
            </a:r>
            <a:r>
              <a:rPr lang="it-IT" baseline="-25000" dirty="0" smtClean="0"/>
              <a:t>MC</a:t>
            </a:r>
            <a:r>
              <a:rPr lang="it-IT" dirty="0" smtClean="0"/>
              <a:t>.</a:t>
            </a:r>
          </a:p>
          <a:p>
            <a:pPr marL="0" indent="0">
              <a:buNone/>
            </a:pPr>
            <a:endParaRPr lang="it-IT" dirty="0" smtClean="0"/>
          </a:p>
          <a:p>
            <a:pPr marL="0" indent="0">
              <a:buNone/>
            </a:pPr>
            <a:r>
              <a:rPr lang="it-IT" dirty="0" err="1"/>
              <a:t>W</a:t>
            </a:r>
            <a:r>
              <a:rPr lang="it-IT" dirty="0" err="1" smtClean="0"/>
              <a:t>e</a:t>
            </a:r>
            <a:r>
              <a:rPr lang="it-IT" dirty="0" smtClean="0"/>
              <a:t> </a:t>
            </a:r>
            <a:r>
              <a:rPr lang="it-IT" dirty="0" err="1" smtClean="0"/>
              <a:t>may</a:t>
            </a:r>
            <a:r>
              <a:rPr lang="it-IT" dirty="0" smtClean="0"/>
              <a:t> </a:t>
            </a:r>
            <a:r>
              <a:rPr lang="it-IT" dirty="0" err="1" smtClean="0"/>
              <a:t>then</a:t>
            </a:r>
            <a:r>
              <a:rPr lang="it-IT" dirty="0" smtClean="0"/>
              <a:t> take the </a:t>
            </a:r>
            <a:r>
              <a:rPr lang="it-IT" dirty="0" err="1" smtClean="0"/>
              <a:t>second</a:t>
            </a:r>
            <a:r>
              <a:rPr lang="it-IT" dirty="0" smtClean="0"/>
              <a:t> derivative, </a:t>
            </a:r>
            <a:r>
              <a:rPr lang="it-IT" dirty="0" err="1" smtClean="0"/>
              <a:t>expanded</a:t>
            </a:r>
            <a:r>
              <a:rPr lang="it-IT" dirty="0" smtClean="0"/>
              <a:t> in </a:t>
            </a:r>
            <a:r>
              <a:rPr lang="el-GR" dirty="0" smtClean="0"/>
              <a:t>θ</a:t>
            </a:r>
            <a:r>
              <a:rPr lang="en-US" dirty="0" smtClean="0"/>
              <a:t> around </a:t>
            </a:r>
            <a:r>
              <a:rPr lang="el-GR" dirty="0" smtClean="0"/>
              <a:t>θ</a:t>
            </a:r>
            <a:r>
              <a:rPr lang="en-US" baseline="-25000" dirty="0" smtClean="0"/>
              <a:t>MC</a:t>
            </a:r>
            <a:r>
              <a:rPr lang="en-US" dirty="0" smtClean="0"/>
              <a:t>,</a:t>
            </a:r>
            <a:r>
              <a:rPr lang="it-IT" dirty="0" smtClean="0"/>
              <a:t> of the Asimov </a:t>
            </a:r>
            <a:r>
              <a:rPr lang="it-IT" dirty="0" err="1" smtClean="0"/>
              <a:t>likelihood</a:t>
            </a:r>
            <a:r>
              <a:rPr lang="it-IT" dirty="0" smtClean="0"/>
              <a:t> and </a:t>
            </a:r>
            <a:r>
              <a:rPr lang="it-IT" dirty="0" err="1" smtClean="0"/>
              <a:t>interpret</a:t>
            </a:r>
            <a:r>
              <a:rPr lang="it-IT" dirty="0" smtClean="0"/>
              <a:t> </a:t>
            </a:r>
            <a:r>
              <a:rPr lang="it-IT" dirty="0" err="1" smtClean="0"/>
              <a:t>it</a:t>
            </a:r>
            <a:r>
              <a:rPr lang="it-IT" dirty="0" smtClean="0"/>
              <a:t> </a:t>
            </a:r>
            <a:r>
              <a:rPr lang="it-IT" dirty="0" err="1" smtClean="0"/>
              <a:t>as</a:t>
            </a:r>
            <a:r>
              <a:rPr lang="it-IT" dirty="0" smtClean="0"/>
              <a:t> the Fisher information </a:t>
            </a:r>
            <a:r>
              <a:rPr lang="it-IT" dirty="0" err="1" smtClean="0"/>
              <a:t>matrix</a:t>
            </a:r>
            <a:r>
              <a:rPr lang="it-IT" dirty="0" smtClean="0"/>
              <a:t>,</a:t>
            </a:r>
          </a:p>
          <a:p>
            <a:pPr marL="0" indent="0">
              <a:buNone/>
            </a:pPr>
            <a:endParaRPr lang="it-IT" dirty="0" smtClean="0"/>
          </a:p>
          <a:p>
            <a:pPr marL="0" indent="0">
              <a:buNone/>
            </a:pPr>
            <a:endParaRPr lang="it-IT" dirty="0" smtClean="0"/>
          </a:p>
          <a:p>
            <a:pPr marL="0" indent="0">
              <a:buNone/>
            </a:pPr>
            <a:endParaRPr lang="it-IT" dirty="0" smtClean="0"/>
          </a:p>
          <a:p>
            <a:pPr marL="0" indent="0">
              <a:buNone/>
            </a:pPr>
            <a:r>
              <a:rPr lang="it-IT" dirty="0" err="1"/>
              <a:t>w</a:t>
            </a:r>
            <a:r>
              <a:rPr lang="it-IT" dirty="0" err="1" smtClean="0"/>
              <a:t>hose</a:t>
            </a:r>
            <a:r>
              <a:rPr lang="it-IT" dirty="0" smtClean="0"/>
              <a:t> inverse, by the </a:t>
            </a:r>
            <a:r>
              <a:rPr lang="it-IT" dirty="0" err="1" smtClean="0"/>
              <a:t>Cramer-Rao</a:t>
            </a:r>
            <a:r>
              <a:rPr lang="it-IT" dirty="0" smtClean="0"/>
              <a:t> </a:t>
            </a:r>
            <a:r>
              <a:rPr lang="it-IT" dirty="0" err="1" smtClean="0"/>
              <a:t>lower</a:t>
            </a:r>
            <a:r>
              <a:rPr lang="it-IT" dirty="0" smtClean="0"/>
              <a:t> </a:t>
            </a:r>
            <a:r>
              <a:rPr lang="it-IT" dirty="0" err="1" smtClean="0"/>
              <a:t>bound</a:t>
            </a:r>
            <a:r>
              <a:rPr lang="it-IT" dirty="0" smtClean="0"/>
              <a:t>, </a:t>
            </a:r>
            <a:r>
              <a:rPr lang="it-IT" dirty="0" err="1" smtClean="0"/>
              <a:t>is</a:t>
            </a:r>
            <a:r>
              <a:rPr lang="it-IT" dirty="0" smtClean="0"/>
              <a:t> a </a:t>
            </a:r>
            <a:r>
              <a:rPr lang="it-IT" dirty="0" err="1" smtClean="0"/>
              <a:t>lower</a:t>
            </a:r>
            <a:r>
              <a:rPr lang="it-IT" dirty="0" smtClean="0"/>
              <a:t> </a:t>
            </a:r>
            <a:r>
              <a:rPr lang="it-IT" err="1" smtClean="0"/>
              <a:t>limit</a:t>
            </a:r>
            <a:r>
              <a:rPr lang="it-IT" smtClean="0"/>
              <a:t> </a:t>
            </a:r>
            <a:r>
              <a:rPr lang="it-IT" smtClean="0"/>
              <a:t>on </a:t>
            </a:r>
            <a:r>
              <a:rPr lang="it-IT" dirty="0" smtClean="0"/>
              <a:t>the </a:t>
            </a:r>
            <a:r>
              <a:rPr lang="it-IT" dirty="0" err="1" smtClean="0"/>
              <a:t>covariance</a:t>
            </a:r>
            <a:r>
              <a:rPr lang="it-IT" dirty="0" smtClean="0"/>
              <a:t>: </a:t>
            </a:r>
            <a:r>
              <a:rPr lang="it-IT" dirty="0" err="1" smtClean="0"/>
              <a:t>we</a:t>
            </a:r>
            <a:r>
              <a:rPr lang="it-IT" dirty="0" smtClean="0"/>
              <a:t> </a:t>
            </a:r>
            <a:r>
              <a:rPr lang="it-IT" err="1" smtClean="0"/>
              <a:t>may</a:t>
            </a:r>
            <a:r>
              <a:rPr lang="it-IT" smtClean="0"/>
              <a:t> </a:t>
            </a:r>
            <a:r>
              <a:rPr lang="it-IT" smtClean="0"/>
              <a:t>use </a:t>
            </a:r>
            <a:r>
              <a:rPr lang="it-IT" dirty="0" err="1" smtClean="0"/>
              <a:t>it</a:t>
            </a:r>
            <a:r>
              <a:rPr lang="it-IT" dirty="0" smtClean="0"/>
              <a:t> </a:t>
            </a:r>
            <a:r>
              <a:rPr lang="it-IT" dirty="0" err="1" smtClean="0"/>
              <a:t>as</a:t>
            </a:r>
            <a:r>
              <a:rPr lang="it-IT" dirty="0" smtClean="0"/>
              <a:t> an estimator of the </a:t>
            </a:r>
            <a:r>
              <a:rPr lang="it-IT" dirty="0" err="1" smtClean="0"/>
              <a:t>variances</a:t>
            </a:r>
            <a:r>
              <a:rPr lang="it-IT" dirty="0" smtClean="0"/>
              <a:t> of </a:t>
            </a:r>
            <a:r>
              <a:rPr lang="it-IT" dirty="0" err="1" smtClean="0"/>
              <a:t>our</a:t>
            </a:r>
            <a:r>
              <a:rPr lang="it-IT" dirty="0" smtClean="0"/>
              <a:t> </a:t>
            </a:r>
            <a:r>
              <a:rPr lang="it-IT" dirty="0" err="1" smtClean="0"/>
              <a:t>parameters</a:t>
            </a:r>
            <a:r>
              <a:rPr lang="it-IT" dirty="0" smtClean="0"/>
              <a:t> of </a:t>
            </a:r>
            <a:r>
              <a:rPr lang="it-IT" dirty="0" err="1" smtClean="0"/>
              <a:t>interest</a:t>
            </a:r>
            <a:r>
              <a:rPr lang="it-IT" dirty="0" smtClean="0"/>
              <a:t> in the </a:t>
            </a:r>
            <a:r>
              <a:rPr lang="it-IT" dirty="0" err="1" smtClean="0"/>
              <a:t>loss</a:t>
            </a:r>
            <a:r>
              <a:rPr lang="it-IT" dirty="0" smtClean="0"/>
              <a:t> </a:t>
            </a:r>
            <a:r>
              <a:rPr lang="it-IT" dirty="0" err="1" smtClean="0"/>
              <a:t>function</a:t>
            </a:r>
            <a:r>
              <a:rPr lang="it-IT" dirty="0" smtClean="0"/>
              <a:t>, e.g.</a:t>
            </a:r>
          </a:p>
          <a:p>
            <a:pPr marL="0" indent="0">
              <a:buNone/>
            </a:pPr>
            <a:endParaRPr lang="en-US"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87</a:t>
            </a:fld>
            <a:endParaRPr lang="en-US" dirty="0"/>
          </a:p>
        </p:txBody>
      </p:sp>
      <p:pic>
        <p:nvPicPr>
          <p:cNvPr id="7" name="Picture 6"/>
          <p:cNvPicPr>
            <a:picLocks noChangeAspect="1"/>
          </p:cNvPicPr>
          <p:nvPr/>
        </p:nvPicPr>
        <p:blipFill>
          <a:blip r:embed="rId2"/>
          <a:stretch>
            <a:fillRect/>
          </a:stretch>
        </p:blipFill>
        <p:spPr>
          <a:xfrm>
            <a:off x="1933575" y="4001294"/>
            <a:ext cx="3740669" cy="804069"/>
          </a:xfrm>
          <a:prstGeom prst="rect">
            <a:avLst/>
          </a:prstGeom>
        </p:spPr>
      </p:pic>
      <p:pic>
        <p:nvPicPr>
          <p:cNvPr id="8" name="Picture 7"/>
          <p:cNvPicPr>
            <a:picLocks noChangeAspect="1"/>
          </p:cNvPicPr>
          <p:nvPr/>
        </p:nvPicPr>
        <p:blipFill>
          <a:blip r:embed="rId3"/>
          <a:stretch>
            <a:fillRect/>
          </a:stretch>
        </p:blipFill>
        <p:spPr>
          <a:xfrm>
            <a:off x="3005137" y="5672138"/>
            <a:ext cx="1781175" cy="504825"/>
          </a:xfrm>
          <a:prstGeom prst="rect">
            <a:avLst/>
          </a:prstGeom>
        </p:spPr>
      </p:pic>
      <p:pic>
        <p:nvPicPr>
          <p:cNvPr id="9" name="Picture 8"/>
          <p:cNvPicPr>
            <a:picLocks noChangeAspect="1"/>
          </p:cNvPicPr>
          <p:nvPr/>
        </p:nvPicPr>
        <p:blipFill>
          <a:blip r:embed="rId4"/>
          <a:stretch>
            <a:fillRect/>
          </a:stretch>
        </p:blipFill>
        <p:spPr>
          <a:xfrm>
            <a:off x="5772150" y="1573213"/>
            <a:ext cx="5581650" cy="904890"/>
          </a:xfrm>
          <a:prstGeom prst="rect">
            <a:avLst/>
          </a:prstGeom>
        </p:spPr>
      </p:pic>
    </p:spTree>
    <p:extLst>
      <p:ext uri="{BB962C8B-B14F-4D97-AF65-F5344CB8AC3E}">
        <p14:creationId xmlns:p14="http://schemas.microsoft.com/office/powerpoint/2010/main" val="130064608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t>3.2 Recent </a:t>
            </a:r>
            <a:r>
              <a:rPr lang="en-US" b="1" dirty="0" smtClean="0"/>
              <a:t>developments</a:t>
            </a:r>
            <a:endParaRPr lang="en-US" b="1" dirty="0"/>
          </a:p>
        </p:txBody>
      </p:sp>
      <p:sp>
        <p:nvSpPr>
          <p:cNvPr id="3" name="Content Placeholder 2"/>
          <p:cNvSpPr>
            <a:spLocks noGrp="1"/>
          </p:cNvSpPr>
          <p:nvPr>
            <p:ph idx="1"/>
          </p:nvPr>
        </p:nvSpPr>
        <p:spPr>
          <a:xfrm>
            <a:off x="838200" y="1531087"/>
            <a:ext cx="10515600" cy="4990213"/>
          </a:xfrm>
        </p:spPr>
        <p:txBody>
          <a:bodyPr>
            <a:normAutofit fontScale="77500" lnSpcReduction="20000"/>
          </a:bodyPr>
          <a:lstStyle/>
          <a:p>
            <a:pPr marL="0" indent="0">
              <a:buNone/>
            </a:pPr>
            <a:r>
              <a:rPr lang="en-US" dirty="0" smtClean="0"/>
              <a:t>Two recent works have built on the idea of INFERNO for HEP applications. </a:t>
            </a:r>
          </a:p>
          <a:p>
            <a:pPr marL="514350" indent="-514350">
              <a:buFont typeface="+mj-lt"/>
              <a:buAutoNum type="arabicPeriod"/>
            </a:pPr>
            <a:r>
              <a:rPr lang="en-US" dirty="0" err="1" smtClean="0"/>
              <a:t>Wunsch</a:t>
            </a:r>
            <a:r>
              <a:rPr lang="en-US" dirty="0" smtClean="0"/>
              <a:t> et al.[52] use a single-output NN to construct a Poisson-count likelihood instead of a </a:t>
            </a:r>
            <a:r>
              <a:rPr lang="en-US" dirty="0" err="1" smtClean="0"/>
              <a:t>softmax</a:t>
            </a:r>
            <a:r>
              <a:rPr lang="en-US" dirty="0" smtClean="0"/>
              <a:t>, and make the histogram differentiable by smoothing it with a Gaussian kernel. </a:t>
            </a:r>
            <a:endParaRPr lang="en-US" dirty="0"/>
          </a:p>
          <a:p>
            <a:pPr marL="514350" indent="-514350">
              <a:buFont typeface="+mj-lt"/>
              <a:buAutoNum type="arabicPeriod"/>
            </a:pPr>
            <a:r>
              <a:rPr lang="en-US" dirty="0" smtClean="0"/>
              <a:t>Heinrich and Simpson[53] use “fixed-point differentiation” to compute gradients of a profile likelihood, aiming at directly minimize the expected upper limits on sought processes with CLs. Also in their work (NEOS) the modelling of the nuisances is restricted to histogram interpolation.</a:t>
            </a:r>
          </a:p>
          <a:p>
            <a:pPr marL="514350" indent="-514350">
              <a:buFont typeface="+mj-lt"/>
              <a:buAutoNum type="arabicPeriod"/>
            </a:pPr>
            <a:endParaRPr lang="en-US" dirty="0" smtClean="0"/>
          </a:p>
          <a:p>
            <a:pPr marL="0" indent="0">
              <a:buNone/>
            </a:pPr>
            <a:r>
              <a:rPr lang="en-US" dirty="0" smtClean="0"/>
              <a:t>In addition there have been </a:t>
            </a:r>
          </a:p>
          <a:p>
            <a:r>
              <a:rPr lang="en-US" dirty="0" smtClean="0"/>
              <a:t>a proposal to use the AMS in a single bin counting experiment including a single systematic in the loss function[54]</a:t>
            </a:r>
          </a:p>
          <a:p>
            <a:r>
              <a:rPr lang="en-US" dirty="0" smtClean="0"/>
              <a:t>A variation of BDT training (QBDT) targets directly signal significance with an approximate model of nuisances[55].</a:t>
            </a:r>
          </a:p>
          <a:p>
            <a:pPr marL="0" indent="0">
              <a:buNone/>
            </a:pPr>
            <a:r>
              <a:rPr lang="en-US" dirty="0" smtClean="0"/>
              <a:t>The field is in rapid evolution and new ideas are possible. The </a:t>
            </a:r>
            <a:r>
              <a:rPr lang="en-US" dirty="0" err="1" smtClean="0"/>
              <a:t>bottomline</a:t>
            </a:r>
            <a:r>
              <a:rPr lang="en-US" dirty="0" smtClean="0"/>
              <a:t> is that </a:t>
            </a:r>
            <a:r>
              <a:rPr lang="en-US" dirty="0" smtClean="0">
                <a:solidFill>
                  <a:srgbClr val="0070C0"/>
                </a:solidFill>
              </a:rPr>
              <a:t>if one can realign the MVA target to be the final desired goal, results will be close to optimal</a:t>
            </a:r>
            <a:r>
              <a:rPr lang="en-US" dirty="0" smtClean="0"/>
              <a:t>, in the sense of maximizing the use of the available information.</a:t>
            </a:r>
            <a:endParaRPr lang="en-US" dirty="0"/>
          </a:p>
        </p:txBody>
      </p:sp>
      <p:sp>
        <p:nvSpPr>
          <p:cNvPr id="6" name="Slide Number Placeholder 5"/>
          <p:cNvSpPr>
            <a:spLocks noGrp="1"/>
          </p:cNvSpPr>
          <p:nvPr>
            <p:ph type="sldNum" sz="quarter" idx="12"/>
          </p:nvPr>
        </p:nvSpPr>
        <p:spPr/>
        <p:txBody>
          <a:bodyPr/>
          <a:lstStyle/>
          <a:p>
            <a:fld id="{9792DB7C-41C6-413A-81DD-F073C27E12A1}" type="slidenum">
              <a:rPr lang="en-US" smtClean="0"/>
              <a:t>88</a:t>
            </a:fld>
            <a:endParaRPr lang="en-US"/>
          </a:p>
        </p:txBody>
      </p:sp>
    </p:spTree>
    <p:extLst>
      <p:ext uri="{BB962C8B-B14F-4D97-AF65-F5344CB8AC3E}">
        <p14:creationId xmlns:p14="http://schemas.microsoft.com/office/powerpoint/2010/main" val="325637260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dirty="0" err="1" smtClean="0"/>
              <a:t>Looking</a:t>
            </a:r>
            <a:r>
              <a:rPr lang="it-IT" b="1" dirty="0" smtClean="0"/>
              <a:t> </a:t>
            </a:r>
            <a:r>
              <a:rPr lang="it-IT" b="1" dirty="0" err="1" smtClean="0"/>
              <a:t>into</a:t>
            </a:r>
            <a:r>
              <a:rPr lang="it-IT" b="1" dirty="0" smtClean="0"/>
              <a:t> </a:t>
            </a:r>
            <a:r>
              <a:rPr lang="it-IT" b="1" smtClean="0"/>
              <a:t>the </a:t>
            </a:r>
            <a:r>
              <a:rPr lang="it-IT" b="1" dirty="0" err="1"/>
              <a:t>M</a:t>
            </a:r>
            <a:r>
              <a:rPr lang="it-IT" b="1" smtClean="0"/>
              <a:t>atter</a:t>
            </a:r>
            <a:endParaRPr lang="en-US" b="1"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89</a:t>
            </a:fld>
            <a:endParaRPr lang="en-US"/>
          </a:p>
        </p:txBody>
      </p:sp>
      <p:sp>
        <p:nvSpPr>
          <p:cNvPr id="3" name="Content Placeholder 2"/>
          <p:cNvSpPr>
            <a:spLocks noGrp="1"/>
          </p:cNvSpPr>
          <p:nvPr>
            <p:ph idx="1"/>
          </p:nvPr>
        </p:nvSpPr>
        <p:spPr>
          <a:xfrm>
            <a:off x="838200" y="1740560"/>
            <a:ext cx="10515600" cy="4735431"/>
          </a:xfrm>
        </p:spPr>
        <p:txBody>
          <a:bodyPr>
            <a:normAutofit fontScale="85000" lnSpcReduction="20000"/>
          </a:bodyPr>
          <a:lstStyle/>
          <a:p>
            <a:pPr marL="0" indent="0">
              <a:buNone/>
            </a:pPr>
            <a:r>
              <a:rPr lang="it-IT" dirty="0" smtClean="0"/>
              <a:t>In </a:t>
            </a:r>
            <a:r>
              <a:rPr lang="it-IT" dirty="0" err="1" smtClean="0"/>
              <a:t>several</a:t>
            </a:r>
            <a:r>
              <a:rPr lang="it-IT" dirty="0" smtClean="0"/>
              <a:t> </a:t>
            </a:r>
            <a:r>
              <a:rPr lang="it-IT" dirty="0" err="1" smtClean="0"/>
              <a:t>cases</a:t>
            </a:r>
            <a:r>
              <a:rPr lang="it-IT" dirty="0" smtClean="0"/>
              <a:t> of HEP </a:t>
            </a:r>
            <a:r>
              <a:rPr lang="it-IT" dirty="0" err="1" smtClean="0"/>
              <a:t>interest</a:t>
            </a:r>
            <a:r>
              <a:rPr lang="it-IT" dirty="0" smtClean="0"/>
              <a:t>, the data </a:t>
            </a:r>
            <a:r>
              <a:rPr lang="it-IT" dirty="0" err="1" smtClean="0"/>
              <a:t>contain</a:t>
            </a:r>
            <a:r>
              <a:rPr lang="it-IT" dirty="0" smtClean="0"/>
              <a:t> information on the </a:t>
            </a:r>
            <a:r>
              <a:rPr lang="it-IT" dirty="0" err="1" smtClean="0"/>
              <a:t>nuisance</a:t>
            </a:r>
            <a:r>
              <a:rPr lang="it-IT" dirty="0" smtClean="0"/>
              <a:t> </a:t>
            </a:r>
            <a:r>
              <a:rPr lang="it-IT" dirty="0" err="1" smtClean="0"/>
              <a:t>parameter</a:t>
            </a:r>
            <a:r>
              <a:rPr lang="it-IT" dirty="0" smtClean="0"/>
              <a:t>, and </a:t>
            </a:r>
            <a:r>
              <a:rPr lang="it-IT" dirty="0" err="1" smtClean="0"/>
              <a:t>one</a:t>
            </a:r>
            <a:r>
              <a:rPr lang="it-IT" dirty="0" smtClean="0"/>
              <a:t> </a:t>
            </a:r>
            <a:r>
              <a:rPr lang="it-IT" dirty="0" err="1" smtClean="0"/>
              <a:t>may</a:t>
            </a:r>
            <a:r>
              <a:rPr lang="it-IT" dirty="0" smtClean="0"/>
              <a:t> </a:t>
            </a:r>
            <a:r>
              <a:rPr lang="it-IT" dirty="0" err="1" smtClean="0"/>
              <a:t>then</a:t>
            </a:r>
            <a:r>
              <a:rPr lang="it-IT" dirty="0" smtClean="0"/>
              <a:t> </a:t>
            </a:r>
            <a:r>
              <a:rPr lang="it-IT" dirty="0" err="1" smtClean="0"/>
              <a:t>try</a:t>
            </a:r>
            <a:r>
              <a:rPr lang="it-IT" dirty="0" smtClean="0"/>
              <a:t> to exploit </a:t>
            </a:r>
            <a:r>
              <a:rPr lang="it-IT" dirty="0" err="1" smtClean="0"/>
              <a:t>it</a:t>
            </a:r>
            <a:r>
              <a:rPr lang="it-IT" dirty="0" smtClean="0"/>
              <a:t> to </a:t>
            </a:r>
            <a:r>
              <a:rPr lang="it-IT" dirty="0" err="1" smtClean="0"/>
              <a:t>construct</a:t>
            </a:r>
            <a:r>
              <a:rPr lang="it-IT" dirty="0" smtClean="0"/>
              <a:t> </a:t>
            </a:r>
            <a:r>
              <a:rPr lang="it-IT" dirty="0" err="1" smtClean="0"/>
              <a:t>robust</a:t>
            </a:r>
            <a:r>
              <a:rPr lang="it-IT" dirty="0" smtClean="0"/>
              <a:t> </a:t>
            </a:r>
            <a:r>
              <a:rPr lang="it-IT" dirty="0" err="1" smtClean="0"/>
              <a:t>estimators</a:t>
            </a:r>
            <a:r>
              <a:rPr lang="it-IT" dirty="0" smtClean="0"/>
              <a:t>.</a:t>
            </a:r>
          </a:p>
          <a:p>
            <a:pPr marL="0" indent="0">
              <a:buNone/>
            </a:pPr>
            <a:r>
              <a:rPr lang="it-IT" dirty="0" err="1" smtClean="0"/>
              <a:t>Consider</a:t>
            </a:r>
            <a:r>
              <a:rPr lang="it-IT" dirty="0" smtClean="0"/>
              <a:t> the </a:t>
            </a:r>
            <a:r>
              <a:rPr lang="it-IT" dirty="0" err="1" smtClean="0"/>
              <a:t>problem</a:t>
            </a:r>
            <a:r>
              <a:rPr lang="it-IT" dirty="0" smtClean="0"/>
              <a:t> of </a:t>
            </a:r>
            <a:r>
              <a:rPr lang="it-IT" dirty="0" err="1" smtClean="0"/>
              <a:t>extracting</a:t>
            </a:r>
            <a:r>
              <a:rPr lang="it-IT" dirty="0" smtClean="0"/>
              <a:t> a </a:t>
            </a:r>
            <a:r>
              <a:rPr lang="it-IT" dirty="0" err="1" smtClean="0"/>
              <a:t>sufficient</a:t>
            </a:r>
            <a:r>
              <a:rPr lang="it-IT" dirty="0" smtClean="0"/>
              <a:t> </a:t>
            </a:r>
            <a:r>
              <a:rPr lang="it-IT" dirty="0" err="1" smtClean="0"/>
              <a:t>summary</a:t>
            </a:r>
            <a:r>
              <a:rPr lang="it-IT" dirty="0" smtClean="0"/>
              <a:t> </a:t>
            </a:r>
            <a:r>
              <a:rPr lang="it-IT" dirty="0" err="1" smtClean="0"/>
              <a:t>statistic</a:t>
            </a:r>
            <a:r>
              <a:rPr lang="it-IT" dirty="0" smtClean="0"/>
              <a:t> for the </a:t>
            </a:r>
            <a:r>
              <a:rPr lang="it-IT" dirty="0" err="1" smtClean="0"/>
              <a:t>signal</a:t>
            </a:r>
            <a:r>
              <a:rPr lang="it-IT" dirty="0" smtClean="0"/>
              <a:t> </a:t>
            </a:r>
            <a:r>
              <a:rPr lang="it-IT" dirty="0" err="1" smtClean="0"/>
              <a:t>fraction</a:t>
            </a:r>
            <a:r>
              <a:rPr lang="it-IT" dirty="0" smtClean="0"/>
              <a:t> </a:t>
            </a:r>
            <a:r>
              <a:rPr lang="el-GR" dirty="0" smtClean="0"/>
              <a:t>θ</a:t>
            </a:r>
            <a:r>
              <a:rPr lang="en-US" dirty="0" smtClean="0"/>
              <a:t> with a binary classifier, in presence of a nuisance </a:t>
            </a:r>
            <a:r>
              <a:rPr lang="el-GR" dirty="0" smtClean="0"/>
              <a:t>α</a:t>
            </a:r>
            <a:r>
              <a:rPr lang="en-US" dirty="0"/>
              <a:t> </a:t>
            </a:r>
            <a:r>
              <a:rPr lang="en-US" dirty="0" smtClean="0"/>
              <a:t>that modifies the P</a:t>
            </a:r>
            <a:r>
              <a:rPr lang="en-US" baseline="-25000" dirty="0" smtClean="0"/>
              <a:t>s</a:t>
            </a:r>
            <a:r>
              <a:rPr lang="it-IT" dirty="0" smtClean="0"/>
              <a:t>(x,</a:t>
            </a:r>
            <a:r>
              <a:rPr lang="el-GR" dirty="0"/>
              <a:t>α</a:t>
            </a:r>
            <a:r>
              <a:rPr lang="it-IT" dirty="0" smtClean="0"/>
              <a:t>) and P</a:t>
            </a:r>
            <a:r>
              <a:rPr lang="it-IT" baseline="-25000" dirty="0" smtClean="0"/>
              <a:t>b</a:t>
            </a:r>
            <a:r>
              <a:rPr lang="it-IT" dirty="0" smtClean="0"/>
              <a:t>(</a:t>
            </a:r>
            <a:r>
              <a:rPr lang="en-US" dirty="0" smtClean="0"/>
              <a:t>x,</a:t>
            </a:r>
            <a:r>
              <a:rPr lang="el-GR" dirty="0" smtClean="0"/>
              <a:t>α</a:t>
            </a:r>
            <a:r>
              <a:rPr lang="it-IT" dirty="0" smtClean="0"/>
              <a:t>) </a:t>
            </a:r>
            <a:r>
              <a:rPr lang="it-IT" dirty="0" err="1" smtClean="0"/>
              <a:t>PDFs</a:t>
            </a:r>
            <a:r>
              <a:rPr lang="it-IT" dirty="0" smtClean="0"/>
              <a:t>. The </a:t>
            </a:r>
            <a:r>
              <a:rPr lang="it-IT" dirty="0" err="1" smtClean="0"/>
              <a:t>likelihood</a:t>
            </a:r>
            <a:endParaRPr lang="it-IT" dirty="0" smtClean="0"/>
          </a:p>
          <a:p>
            <a:pPr marL="0" indent="0">
              <a:buNone/>
            </a:pPr>
            <a:endParaRPr lang="it-IT" dirty="0" smtClean="0"/>
          </a:p>
          <a:p>
            <a:pPr marL="0" indent="0">
              <a:buNone/>
            </a:pPr>
            <a:endParaRPr lang="it-IT" dirty="0"/>
          </a:p>
          <a:p>
            <a:pPr marL="0" indent="0">
              <a:buNone/>
            </a:pPr>
            <a:r>
              <a:rPr lang="it-IT" dirty="0" err="1"/>
              <a:t>m</a:t>
            </a:r>
            <a:r>
              <a:rPr lang="it-IT" dirty="0" err="1" smtClean="0"/>
              <a:t>ay</a:t>
            </a:r>
            <a:r>
              <a:rPr lang="it-IT" dirty="0" smtClean="0"/>
              <a:t> be </a:t>
            </a:r>
            <a:r>
              <a:rPr lang="it-IT" dirty="0" err="1" smtClean="0"/>
              <a:t>rewritten</a:t>
            </a:r>
            <a:r>
              <a:rPr lang="it-IT" dirty="0" smtClean="0"/>
              <a:t> </a:t>
            </a:r>
            <a:r>
              <a:rPr lang="it-IT" dirty="0" err="1" smtClean="0"/>
              <a:t>as</a:t>
            </a:r>
            <a:endParaRPr lang="it-IT" dirty="0" smtClean="0"/>
          </a:p>
          <a:p>
            <a:pPr marL="0" indent="0">
              <a:buNone/>
            </a:pPr>
            <a:endParaRPr lang="it-IT" dirty="0" smtClean="0"/>
          </a:p>
          <a:p>
            <a:pPr marL="0" indent="0">
              <a:buNone/>
            </a:pPr>
            <a:endParaRPr lang="it-IT" dirty="0"/>
          </a:p>
          <a:p>
            <a:pPr marL="0" indent="0">
              <a:buNone/>
            </a:pPr>
            <a:r>
              <a:rPr lang="it-IT" dirty="0" err="1" smtClean="0"/>
              <a:t>Observe</a:t>
            </a:r>
            <a:r>
              <a:rPr lang="it-IT" dirty="0" smtClean="0"/>
              <a:t> </a:t>
            </a:r>
            <a:r>
              <a:rPr lang="it-IT" dirty="0" err="1" smtClean="0"/>
              <a:t>that</a:t>
            </a:r>
            <a:r>
              <a:rPr lang="it-IT" dirty="0" smtClean="0"/>
              <a:t> </a:t>
            </a:r>
            <a:r>
              <a:rPr lang="it-IT" dirty="0" smtClean="0">
                <a:solidFill>
                  <a:srgbClr val="FF0000"/>
                </a:solidFill>
              </a:rPr>
              <a:t>the first </a:t>
            </a:r>
            <a:r>
              <a:rPr lang="it-IT" dirty="0" err="1" smtClean="0">
                <a:solidFill>
                  <a:srgbClr val="FF0000"/>
                </a:solidFill>
              </a:rPr>
              <a:t>term</a:t>
            </a:r>
            <a:r>
              <a:rPr lang="it-IT" dirty="0" smtClean="0">
                <a:solidFill>
                  <a:srgbClr val="FF0000"/>
                </a:solidFill>
              </a:rPr>
              <a:t> </a:t>
            </a:r>
            <a:r>
              <a:rPr lang="it-IT" dirty="0" err="1" smtClean="0">
                <a:solidFill>
                  <a:srgbClr val="FF0000"/>
                </a:solidFill>
              </a:rPr>
              <a:t>is</a:t>
            </a:r>
            <a:r>
              <a:rPr lang="it-IT" dirty="0" smtClean="0">
                <a:solidFill>
                  <a:srgbClr val="FF0000"/>
                </a:solidFill>
              </a:rPr>
              <a:t> </a:t>
            </a:r>
            <a:r>
              <a:rPr lang="it-IT" dirty="0" err="1" smtClean="0">
                <a:solidFill>
                  <a:srgbClr val="FF0000"/>
                </a:solidFill>
              </a:rPr>
              <a:t>not</a:t>
            </a:r>
            <a:r>
              <a:rPr lang="it-IT" dirty="0" smtClean="0">
                <a:solidFill>
                  <a:srgbClr val="FF0000"/>
                </a:solidFill>
              </a:rPr>
              <a:t> a </a:t>
            </a:r>
            <a:r>
              <a:rPr lang="it-IT" dirty="0" err="1" smtClean="0">
                <a:solidFill>
                  <a:srgbClr val="FF0000"/>
                </a:solidFill>
              </a:rPr>
              <a:t>constant</a:t>
            </a:r>
            <a:r>
              <a:rPr lang="it-IT" dirty="0" smtClean="0"/>
              <a:t>: </a:t>
            </a:r>
            <a:r>
              <a:rPr lang="it-IT" dirty="0" err="1" smtClean="0"/>
              <a:t>its</a:t>
            </a:r>
            <a:r>
              <a:rPr lang="it-IT" dirty="0" smtClean="0"/>
              <a:t> </a:t>
            </a:r>
            <a:r>
              <a:rPr lang="it-IT" dirty="0" err="1" smtClean="0"/>
              <a:t>omission</a:t>
            </a:r>
            <a:r>
              <a:rPr lang="it-IT" dirty="0" smtClean="0"/>
              <a:t> </a:t>
            </a:r>
            <a:r>
              <a:rPr lang="it-IT" dirty="0" err="1" smtClean="0"/>
              <a:t>would</a:t>
            </a:r>
            <a:r>
              <a:rPr lang="it-IT" dirty="0" smtClean="0"/>
              <a:t> </a:t>
            </a:r>
            <a:r>
              <a:rPr lang="it-IT" dirty="0" err="1" smtClean="0"/>
              <a:t>throw</a:t>
            </a:r>
            <a:r>
              <a:rPr lang="it-IT" dirty="0" smtClean="0"/>
              <a:t> information </a:t>
            </a:r>
            <a:r>
              <a:rPr lang="it-IT" dirty="0" err="1" smtClean="0"/>
              <a:t>away</a:t>
            </a:r>
            <a:r>
              <a:rPr lang="it-IT" dirty="0"/>
              <a:t> </a:t>
            </a:r>
            <a:r>
              <a:rPr lang="it-IT" dirty="0" smtClean="0"/>
              <a:t>(</a:t>
            </a:r>
            <a:r>
              <a:rPr lang="it-IT" dirty="0" err="1" smtClean="0"/>
              <a:t>bgr</a:t>
            </a:r>
            <a:r>
              <a:rPr lang="it-IT" dirty="0" smtClean="0"/>
              <a:t> </a:t>
            </a:r>
            <a:r>
              <a:rPr lang="it-IT" dirty="0" err="1" smtClean="0"/>
              <a:t>events</a:t>
            </a:r>
            <a:r>
              <a:rPr lang="it-IT" dirty="0" smtClean="0"/>
              <a:t> </a:t>
            </a:r>
            <a:r>
              <a:rPr lang="it-IT" dirty="0" err="1" smtClean="0"/>
              <a:t>carry</a:t>
            </a:r>
            <a:r>
              <a:rPr lang="it-IT" dirty="0" smtClean="0"/>
              <a:t> </a:t>
            </a:r>
            <a:r>
              <a:rPr lang="it-IT" dirty="0" err="1" smtClean="0"/>
              <a:t>constraining</a:t>
            </a:r>
            <a:r>
              <a:rPr lang="it-IT" dirty="0" smtClean="0"/>
              <a:t> </a:t>
            </a:r>
            <a:r>
              <a:rPr lang="it-IT" dirty="0" err="1" smtClean="0"/>
              <a:t>power</a:t>
            </a:r>
            <a:r>
              <a:rPr lang="it-IT" dirty="0" smtClean="0"/>
              <a:t> on the </a:t>
            </a:r>
            <a:r>
              <a:rPr lang="it-IT" dirty="0" err="1" smtClean="0"/>
              <a:t>nuisance</a:t>
            </a:r>
            <a:r>
              <a:rPr lang="it-IT" dirty="0" smtClean="0"/>
              <a:t>).</a:t>
            </a:r>
          </a:p>
          <a:p>
            <a:pPr marL="0" indent="0">
              <a:buNone/>
            </a:pPr>
            <a:r>
              <a:rPr lang="it-IT" dirty="0" smtClean="0">
                <a:sym typeface="Wingdings" panose="05000000000000000000" pitchFamily="2" charset="2"/>
              </a:rPr>
              <a:t></a:t>
            </a:r>
            <a:r>
              <a:rPr lang="it-IT" dirty="0" err="1" smtClean="0">
                <a:sym typeface="Wingdings" panose="05000000000000000000" pitchFamily="2" charset="2"/>
              </a:rPr>
              <a:t>this</a:t>
            </a:r>
            <a:r>
              <a:rPr lang="it-IT" dirty="0" smtClean="0">
                <a:sym typeface="Wingdings" panose="05000000000000000000" pitchFamily="2" charset="2"/>
              </a:rPr>
              <a:t> shows </a:t>
            </a:r>
            <a:r>
              <a:rPr lang="it-IT" dirty="0" err="1" smtClean="0">
                <a:sym typeface="Wingdings" panose="05000000000000000000" pitchFamily="2" charset="2"/>
              </a:rPr>
              <a:t>that</a:t>
            </a:r>
            <a:r>
              <a:rPr lang="it-IT" dirty="0" smtClean="0">
                <a:sym typeface="Wingdings" panose="05000000000000000000" pitchFamily="2" charset="2"/>
              </a:rPr>
              <a:t> </a:t>
            </a:r>
            <a:r>
              <a:rPr lang="it-IT" dirty="0" smtClean="0">
                <a:solidFill>
                  <a:srgbClr val="0070C0"/>
                </a:solidFill>
                <a:sym typeface="Wingdings" panose="05000000000000000000" pitchFamily="2" charset="2"/>
              </a:rPr>
              <a:t>the task of </a:t>
            </a:r>
            <a:r>
              <a:rPr lang="it-IT" dirty="0" err="1" smtClean="0">
                <a:solidFill>
                  <a:srgbClr val="0070C0"/>
                </a:solidFill>
                <a:sym typeface="Wingdings" panose="05000000000000000000" pitchFamily="2" charset="2"/>
              </a:rPr>
              <a:t>learning</a:t>
            </a:r>
            <a:r>
              <a:rPr lang="it-IT" dirty="0" smtClean="0">
                <a:solidFill>
                  <a:srgbClr val="0070C0"/>
                </a:solidFill>
                <a:sym typeface="Wingdings" panose="05000000000000000000" pitchFamily="2" charset="2"/>
              </a:rPr>
              <a:t> the </a:t>
            </a:r>
            <a:r>
              <a:rPr lang="it-IT" dirty="0" err="1" smtClean="0">
                <a:solidFill>
                  <a:srgbClr val="0070C0"/>
                </a:solidFill>
                <a:sym typeface="Wingdings" panose="05000000000000000000" pitchFamily="2" charset="2"/>
              </a:rPr>
              <a:t>density</a:t>
            </a:r>
            <a:r>
              <a:rPr lang="it-IT" dirty="0" smtClean="0">
                <a:solidFill>
                  <a:srgbClr val="0070C0"/>
                </a:solidFill>
                <a:sym typeface="Wingdings" panose="05000000000000000000" pitchFamily="2" charset="2"/>
              </a:rPr>
              <a:t> ratio </a:t>
            </a:r>
            <a:r>
              <a:rPr lang="it-IT" dirty="0" err="1" smtClean="0">
                <a:solidFill>
                  <a:srgbClr val="0070C0"/>
                </a:solidFill>
                <a:sym typeface="Wingdings" panose="05000000000000000000" pitchFamily="2" charset="2"/>
              </a:rPr>
              <a:t>p</a:t>
            </a:r>
            <a:r>
              <a:rPr lang="it-IT" baseline="-25000" dirty="0" err="1" smtClean="0">
                <a:solidFill>
                  <a:srgbClr val="0070C0"/>
                </a:solidFill>
                <a:sym typeface="Wingdings" panose="05000000000000000000" pitchFamily="2" charset="2"/>
              </a:rPr>
              <a:t>s</a:t>
            </a:r>
            <a:r>
              <a:rPr lang="it-IT" dirty="0" smtClean="0">
                <a:solidFill>
                  <a:srgbClr val="0070C0"/>
                </a:solidFill>
                <a:sym typeface="Wingdings" panose="05000000000000000000" pitchFamily="2" charset="2"/>
              </a:rPr>
              <a:t>/</a:t>
            </a:r>
            <a:r>
              <a:rPr lang="it-IT" dirty="0" err="1" smtClean="0">
                <a:solidFill>
                  <a:srgbClr val="0070C0"/>
                </a:solidFill>
                <a:sym typeface="Wingdings" panose="05000000000000000000" pitchFamily="2" charset="2"/>
              </a:rPr>
              <a:t>p</a:t>
            </a:r>
            <a:r>
              <a:rPr lang="it-IT" baseline="-25000" dirty="0" err="1" smtClean="0">
                <a:solidFill>
                  <a:srgbClr val="0070C0"/>
                </a:solidFill>
                <a:sym typeface="Wingdings" panose="05000000000000000000" pitchFamily="2" charset="2"/>
              </a:rPr>
              <a:t>b</a:t>
            </a:r>
            <a:r>
              <a:rPr lang="it-IT" dirty="0" smtClean="0">
                <a:solidFill>
                  <a:srgbClr val="0070C0"/>
                </a:solidFill>
                <a:sym typeface="Wingdings" panose="05000000000000000000" pitchFamily="2" charset="2"/>
              </a:rPr>
              <a:t> </a:t>
            </a:r>
            <a:r>
              <a:rPr lang="it-IT" dirty="0" err="1" smtClean="0">
                <a:solidFill>
                  <a:srgbClr val="0070C0"/>
                </a:solidFill>
                <a:sym typeface="Wingdings" panose="05000000000000000000" pitchFamily="2" charset="2"/>
              </a:rPr>
              <a:t>usually</a:t>
            </a:r>
            <a:r>
              <a:rPr lang="it-IT" dirty="0" smtClean="0">
                <a:solidFill>
                  <a:srgbClr val="0070C0"/>
                </a:solidFill>
                <a:sym typeface="Wingdings" panose="05000000000000000000" pitchFamily="2" charset="2"/>
              </a:rPr>
              <a:t> </a:t>
            </a:r>
            <a:r>
              <a:rPr lang="it-IT" dirty="0" err="1" smtClean="0">
                <a:solidFill>
                  <a:srgbClr val="0070C0"/>
                </a:solidFill>
                <a:sym typeface="Wingdings" panose="05000000000000000000" pitchFamily="2" charset="2"/>
              </a:rPr>
              <a:t>performed</a:t>
            </a:r>
            <a:r>
              <a:rPr lang="it-IT" dirty="0" smtClean="0">
                <a:solidFill>
                  <a:srgbClr val="0070C0"/>
                </a:solidFill>
                <a:sym typeface="Wingdings" panose="05000000000000000000" pitchFamily="2" charset="2"/>
              </a:rPr>
              <a:t> by </a:t>
            </a:r>
            <a:r>
              <a:rPr lang="it-IT" dirty="0" err="1" smtClean="0">
                <a:solidFill>
                  <a:srgbClr val="0070C0"/>
                </a:solidFill>
                <a:sym typeface="Wingdings" panose="05000000000000000000" pitchFamily="2" charset="2"/>
              </a:rPr>
              <a:t>binary</a:t>
            </a:r>
            <a:r>
              <a:rPr lang="it-IT" dirty="0" smtClean="0">
                <a:solidFill>
                  <a:srgbClr val="0070C0"/>
                </a:solidFill>
                <a:sym typeface="Wingdings" panose="05000000000000000000" pitchFamily="2" charset="2"/>
              </a:rPr>
              <a:t> </a:t>
            </a:r>
            <a:r>
              <a:rPr lang="it-IT" dirty="0" err="1" smtClean="0">
                <a:solidFill>
                  <a:srgbClr val="0070C0"/>
                </a:solidFill>
                <a:sym typeface="Wingdings" panose="05000000000000000000" pitchFamily="2" charset="2"/>
              </a:rPr>
              <a:t>classifiers</a:t>
            </a:r>
            <a:r>
              <a:rPr lang="it-IT" dirty="0" smtClean="0">
                <a:solidFill>
                  <a:srgbClr val="0070C0"/>
                </a:solidFill>
                <a:sym typeface="Wingdings" panose="05000000000000000000" pitchFamily="2" charset="2"/>
              </a:rPr>
              <a:t> </a:t>
            </a:r>
            <a:r>
              <a:rPr lang="it-IT" dirty="0" err="1" smtClean="0">
                <a:solidFill>
                  <a:srgbClr val="0070C0"/>
                </a:solidFill>
                <a:sym typeface="Wingdings" panose="05000000000000000000" pitchFamily="2" charset="2"/>
              </a:rPr>
              <a:t>is</a:t>
            </a:r>
            <a:r>
              <a:rPr lang="it-IT" dirty="0" smtClean="0">
                <a:solidFill>
                  <a:srgbClr val="0070C0"/>
                </a:solidFill>
                <a:sym typeface="Wingdings" panose="05000000000000000000" pitchFamily="2" charset="2"/>
              </a:rPr>
              <a:t> no </a:t>
            </a:r>
            <a:r>
              <a:rPr lang="it-IT" dirty="0" err="1" smtClean="0">
                <a:solidFill>
                  <a:srgbClr val="0070C0"/>
                </a:solidFill>
                <a:sym typeface="Wingdings" panose="05000000000000000000" pitchFamily="2" charset="2"/>
              </a:rPr>
              <a:t>longer</a:t>
            </a:r>
            <a:r>
              <a:rPr lang="it-IT" dirty="0" smtClean="0">
                <a:solidFill>
                  <a:srgbClr val="0070C0"/>
                </a:solidFill>
                <a:sym typeface="Wingdings" panose="05000000000000000000" pitchFamily="2" charset="2"/>
              </a:rPr>
              <a:t> </a:t>
            </a:r>
            <a:r>
              <a:rPr lang="it-IT" dirty="0" err="1" smtClean="0">
                <a:solidFill>
                  <a:srgbClr val="0070C0"/>
                </a:solidFill>
                <a:sym typeface="Wingdings" panose="05000000000000000000" pitchFamily="2" charset="2"/>
              </a:rPr>
              <a:t>sufficient</a:t>
            </a:r>
            <a:r>
              <a:rPr lang="it-IT" dirty="0" smtClean="0">
                <a:sym typeface="Wingdings" panose="05000000000000000000" pitchFamily="2" charset="2"/>
              </a:rPr>
              <a:t>.</a:t>
            </a:r>
            <a:endParaRPr lang="en-US" dirty="0"/>
          </a:p>
        </p:txBody>
      </p:sp>
      <p:pic>
        <p:nvPicPr>
          <p:cNvPr id="7" name="Picture 6"/>
          <p:cNvPicPr>
            <a:picLocks noChangeAspect="1"/>
          </p:cNvPicPr>
          <p:nvPr/>
        </p:nvPicPr>
        <p:blipFill>
          <a:blip r:embed="rId2"/>
          <a:stretch>
            <a:fillRect/>
          </a:stretch>
        </p:blipFill>
        <p:spPr>
          <a:xfrm>
            <a:off x="2579998" y="3262312"/>
            <a:ext cx="4438650" cy="828675"/>
          </a:xfrm>
          <a:prstGeom prst="rect">
            <a:avLst/>
          </a:prstGeom>
        </p:spPr>
      </p:pic>
      <p:pic>
        <p:nvPicPr>
          <p:cNvPr id="8" name="Picture 7"/>
          <p:cNvPicPr>
            <a:picLocks noChangeAspect="1"/>
          </p:cNvPicPr>
          <p:nvPr/>
        </p:nvPicPr>
        <p:blipFill>
          <a:blip r:embed="rId3"/>
          <a:stretch>
            <a:fillRect/>
          </a:stretch>
        </p:blipFill>
        <p:spPr>
          <a:xfrm>
            <a:off x="2579998" y="4428735"/>
            <a:ext cx="5448300" cy="847725"/>
          </a:xfrm>
          <a:prstGeom prst="rect">
            <a:avLst/>
          </a:prstGeom>
        </p:spPr>
      </p:pic>
    </p:spTree>
    <p:extLst>
      <p:ext uri="{BB962C8B-B14F-4D97-AF65-F5344CB8AC3E}">
        <p14:creationId xmlns:p14="http://schemas.microsoft.com/office/powerpoint/2010/main" val="24975940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t>One Slide in Place of a Whole Talk	</a:t>
            </a:r>
            <a:endParaRPr lang="it-IT" b="1"/>
          </a:p>
        </p:txBody>
      </p:sp>
      <p:sp>
        <p:nvSpPr>
          <p:cNvPr id="3" name="Segnaposto contenuto 2"/>
          <p:cNvSpPr>
            <a:spLocks noGrp="1"/>
          </p:cNvSpPr>
          <p:nvPr>
            <p:ph idx="1"/>
          </p:nvPr>
        </p:nvSpPr>
        <p:spPr/>
        <p:txBody>
          <a:bodyPr>
            <a:normAutofit fontScale="85000" lnSpcReduction="20000"/>
          </a:bodyPr>
          <a:lstStyle/>
          <a:p>
            <a:pPr marL="0" indent="0">
              <a:buNone/>
            </a:pPr>
            <a:r>
              <a:rPr lang="it-IT" smtClean="0"/>
              <a:t>In the past decade ML has provided tools and inspiration for a number of solutions to the problem of nuisances effect reduction in HEP:</a:t>
            </a:r>
          </a:p>
          <a:p>
            <a:pPr marL="0" indent="0">
              <a:buNone/>
            </a:pPr>
            <a:endParaRPr lang="it-IT" smtClean="0"/>
          </a:p>
          <a:p>
            <a:pPr>
              <a:buFontTx/>
              <a:buChar char="-"/>
            </a:pPr>
            <a:r>
              <a:rPr lang="it-IT"/>
              <a:t>N</a:t>
            </a:r>
            <a:r>
              <a:rPr lang="it-IT" smtClean="0"/>
              <a:t>uisance-parametrized models (e.g. n-subjettiness ratio [9,10])</a:t>
            </a:r>
          </a:p>
          <a:p>
            <a:pPr>
              <a:buFontTx/>
              <a:buChar char="-"/>
            </a:pPr>
            <a:r>
              <a:rPr lang="it-IT" smtClean="0"/>
              <a:t>Adding the nuisance to training features (e.g. X</a:t>
            </a:r>
            <a:r>
              <a:rPr lang="it-IT" smtClean="0">
                <a:sym typeface="Wingdings" panose="05000000000000000000" pitchFamily="2" charset="2"/>
              </a:rPr>
              <a:t>tt in ATLAS, </a:t>
            </a:r>
            <a:r>
              <a:rPr lang="it-IT" smtClean="0"/>
              <a:t>[15,16]) </a:t>
            </a:r>
          </a:p>
          <a:p>
            <a:pPr>
              <a:buFontTx/>
              <a:buChar char="-"/>
            </a:pPr>
            <a:r>
              <a:rPr lang="it-IT" smtClean="0"/>
              <a:t>Decorrelation (planing, Uboost, ...[18,19,22-24])</a:t>
            </a:r>
          </a:p>
          <a:p>
            <a:pPr>
              <a:buFontTx/>
              <a:buChar char="-"/>
            </a:pPr>
            <a:r>
              <a:rPr lang="it-IT" smtClean="0"/>
              <a:t>Penalization (DisCo, gaussian smoothing [25,26])</a:t>
            </a:r>
          </a:p>
          <a:p>
            <a:pPr>
              <a:buFontTx/>
              <a:buChar char="-"/>
            </a:pPr>
            <a:r>
              <a:rPr lang="it-IT" smtClean="0"/>
              <a:t>Adversarial setups (pivoting) [28-32], autoencoders, etc. [33-37]</a:t>
            </a:r>
          </a:p>
          <a:p>
            <a:pPr>
              <a:buFontTx/>
              <a:buChar char="-"/>
            </a:pPr>
            <a:r>
              <a:rPr lang="it-IT" smtClean="0"/>
              <a:t>Semi-supervised methods (CWOLA et al.), [38,39,56-58]</a:t>
            </a:r>
          </a:p>
          <a:p>
            <a:pPr marL="0" indent="0">
              <a:buNone/>
            </a:pPr>
            <a:endParaRPr lang="it-IT"/>
          </a:p>
          <a:p>
            <a:pPr marL="0" indent="0">
              <a:buNone/>
            </a:pPr>
            <a:r>
              <a:rPr lang="it-IT" smtClean="0">
                <a:solidFill>
                  <a:srgbClr val="0070C0"/>
                </a:solidFill>
              </a:rPr>
              <a:t>A problem in making sense of all this wealth of results is that they target different problems... It is great when we can focus on specific benchmarks and compare</a:t>
            </a:r>
          </a:p>
          <a:p>
            <a:pPr marL="0" indent="0">
              <a:buNone/>
            </a:pPr>
            <a:endParaRPr lang="it-IT" smtClean="0">
              <a:solidFill>
                <a:srgbClr val="0070C0"/>
              </a:solidFill>
            </a:endParaRPr>
          </a:p>
          <a:p>
            <a:pPr>
              <a:buFontTx/>
              <a:buChar char="-"/>
            </a:pPr>
            <a:endParaRPr lang="it-IT" smtClean="0">
              <a:solidFill>
                <a:srgbClr val="0070C0"/>
              </a:solidFill>
            </a:endParaRPr>
          </a:p>
          <a:p>
            <a:pPr>
              <a:buFontTx/>
              <a:buChar char="-"/>
            </a:pPr>
            <a:endParaRPr lang="it-IT"/>
          </a:p>
        </p:txBody>
      </p:sp>
      <p:sp>
        <p:nvSpPr>
          <p:cNvPr id="4" name="Segnaposto data 3"/>
          <p:cNvSpPr>
            <a:spLocks noGrp="1"/>
          </p:cNvSpPr>
          <p:nvPr>
            <p:ph type="dt" sz="half" idx="10"/>
          </p:nvPr>
        </p:nvSpPr>
        <p:spPr/>
        <p:txBody>
          <a:bodyPr/>
          <a:lstStyle/>
          <a:p>
            <a:r>
              <a:rPr lang="it-IT" smtClean="0"/>
              <a:t>4/27/2023</a:t>
            </a:r>
            <a:endParaRPr lang="en-US"/>
          </a:p>
        </p:txBody>
      </p:sp>
      <p:sp>
        <p:nvSpPr>
          <p:cNvPr id="5" name="Segnaposto piè di pagina 4"/>
          <p:cNvSpPr>
            <a:spLocks noGrp="1"/>
          </p:cNvSpPr>
          <p:nvPr>
            <p:ph type="ftr" sz="quarter" idx="11"/>
          </p:nvPr>
        </p:nvSpPr>
        <p:spPr/>
        <p:txBody>
          <a:bodyPr/>
          <a:lstStyle/>
          <a:p>
            <a:r>
              <a:rPr lang="en-US" smtClean="0"/>
              <a:t>T. Dorigo, Dealing with Nuisance Parameters in HEP Analysis</a:t>
            </a:r>
            <a:endParaRPr lang="en-US"/>
          </a:p>
        </p:txBody>
      </p:sp>
      <p:sp>
        <p:nvSpPr>
          <p:cNvPr id="6" name="Segnaposto numero diapositiva 5"/>
          <p:cNvSpPr>
            <a:spLocks noGrp="1"/>
          </p:cNvSpPr>
          <p:nvPr>
            <p:ph type="sldNum" sz="quarter" idx="12"/>
          </p:nvPr>
        </p:nvSpPr>
        <p:spPr/>
        <p:txBody>
          <a:bodyPr/>
          <a:lstStyle/>
          <a:p>
            <a:fld id="{9792DB7C-41C6-413A-81DD-F073C27E12A1}" type="slidenum">
              <a:rPr lang="en-US" smtClean="0"/>
              <a:t>9</a:t>
            </a:fld>
            <a:endParaRPr lang="en-US"/>
          </a:p>
        </p:txBody>
      </p:sp>
    </p:spTree>
    <p:extLst>
      <p:ext uri="{BB962C8B-B14F-4D97-AF65-F5344CB8AC3E}">
        <p14:creationId xmlns:p14="http://schemas.microsoft.com/office/powerpoint/2010/main" val="121683656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err="1" smtClean="0"/>
              <a:t>Neal’s</a:t>
            </a:r>
            <a:r>
              <a:rPr lang="it-IT" b="1" smtClean="0"/>
              <a:t> </a:t>
            </a:r>
            <a:r>
              <a:rPr lang="it-IT" b="1" dirty="0" err="1"/>
              <a:t>S</a:t>
            </a:r>
            <a:r>
              <a:rPr lang="it-IT" b="1" smtClean="0"/>
              <a:t>olution</a:t>
            </a:r>
            <a:endParaRPr lang="en-US" b="1" dirty="0"/>
          </a:p>
        </p:txBody>
      </p:sp>
      <p:sp>
        <p:nvSpPr>
          <p:cNvPr id="3" name="Content Placeholder 2"/>
          <p:cNvSpPr>
            <a:spLocks noGrp="1"/>
          </p:cNvSpPr>
          <p:nvPr>
            <p:ph idx="1"/>
          </p:nvPr>
        </p:nvSpPr>
        <p:spPr>
          <a:xfrm>
            <a:off x="838200" y="1825625"/>
            <a:ext cx="10515600" cy="4622800"/>
          </a:xfrm>
        </p:spPr>
        <p:txBody>
          <a:bodyPr>
            <a:normAutofit fontScale="62500" lnSpcReduction="20000"/>
          </a:bodyPr>
          <a:lstStyle/>
          <a:p>
            <a:pPr marL="0" indent="0">
              <a:buNone/>
            </a:pPr>
            <a:r>
              <a:rPr lang="it-IT" dirty="0" smtClean="0"/>
              <a:t>In [12] Neal </a:t>
            </a:r>
            <a:r>
              <a:rPr lang="it-IT" dirty="0" err="1" smtClean="0"/>
              <a:t>proposes</a:t>
            </a:r>
            <a:r>
              <a:rPr lang="it-IT" dirty="0" smtClean="0"/>
              <a:t> to </a:t>
            </a:r>
            <a:r>
              <a:rPr lang="it-IT" dirty="0" err="1" smtClean="0"/>
              <a:t>construct</a:t>
            </a:r>
            <a:r>
              <a:rPr lang="it-IT" dirty="0" smtClean="0"/>
              <a:t> </a:t>
            </a:r>
            <a:r>
              <a:rPr lang="it-IT" dirty="0" err="1" smtClean="0"/>
              <a:t>summaries</a:t>
            </a:r>
            <a:r>
              <a:rPr lang="it-IT" dirty="0" smtClean="0"/>
              <a:t> for </a:t>
            </a:r>
            <a:r>
              <a:rPr lang="it-IT" dirty="0" err="1" smtClean="0"/>
              <a:t>both</a:t>
            </a:r>
            <a:r>
              <a:rPr lang="it-IT" dirty="0" smtClean="0"/>
              <a:t> the </a:t>
            </a:r>
            <a:r>
              <a:rPr lang="it-IT" dirty="0" err="1" smtClean="0"/>
              <a:t>nuisances</a:t>
            </a:r>
            <a:r>
              <a:rPr lang="it-IT" dirty="0" smtClean="0"/>
              <a:t> and the </a:t>
            </a:r>
            <a:r>
              <a:rPr lang="it-IT" dirty="0" err="1" smtClean="0"/>
              <a:t>observed</a:t>
            </a:r>
            <a:r>
              <a:rPr lang="it-IT" dirty="0" smtClean="0"/>
              <a:t> </a:t>
            </a:r>
            <a:r>
              <a:rPr lang="it-IT" dirty="0" err="1" smtClean="0"/>
              <a:t>features</a:t>
            </a:r>
            <a:r>
              <a:rPr lang="it-IT" dirty="0" smtClean="0"/>
              <a:t>, </a:t>
            </a:r>
            <a:r>
              <a:rPr lang="it-IT" dirty="0" err="1" smtClean="0"/>
              <a:t>using</a:t>
            </a:r>
            <a:r>
              <a:rPr lang="it-IT" dirty="0" smtClean="0"/>
              <a:t> e.g. a </a:t>
            </a:r>
            <a:r>
              <a:rPr lang="it-IT" dirty="0" err="1" smtClean="0"/>
              <a:t>neural</a:t>
            </a:r>
            <a:r>
              <a:rPr lang="it-IT" dirty="0" smtClean="0"/>
              <a:t> network. </a:t>
            </a:r>
            <a:r>
              <a:rPr lang="it-IT" dirty="0" err="1" smtClean="0"/>
              <a:t>One</a:t>
            </a:r>
            <a:r>
              <a:rPr lang="it-IT" dirty="0" smtClean="0"/>
              <a:t> </a:t>
            </a:r>
            <a:r>
              <a:rPr lang="it-IT" dirty="0" err="1" smtClean="0"/>
              <a:t>trains</a:t>
            </a:r>
            <a:r>
              <a:rPr lang="it-IT" dirty="0" smtClean="0"/>
              <a:t> the NN to discriminate S from B </a:t>
            </a:r>
            <a:r>
              <a:rPr lang="it-IT" dirty="0" err="1" smtClean="0"/>
              <a:t>given</a:t>
            </a:r>
            <a:r>
              <a:rPr lang="it-IT" dirty="0" smtClean="0"/>
              <a:t> </a:t>
            </a:r>
            <a:r>
              <a:rPr lang="it-IT" dirty="0" err="1" smtClean="0"/>
              <a:t>values</a:t>
            </a:r>
            <a:r>
              <a:rPr lang="it-IT" dirty="0" smtClean="0"/>
              <a:t> from the </a:t>
            </a:r>
            <a:r>
              <a:rPr lang="it-IT" dirty="0" err="1" smtClean="0"/>
              <a:t>nuisances</a:t>
            </a:r>
            <a:r>
              <a:rPr lang="it-IT" dirty="0" smtClean="0"/>
              <a:t> </a:t>
            </a:r>
            <a:r>
              <a:rPr lang="el-GR" dirty="0" smtClean="0"/>
              <a:t>α</a:t>
            </a:r>
            <a:r>
              <a:rPr lang="it-IT" dirty="0" smtClean="0"/>
              <a:t>, </a:t>
            </a:r>
            <a:r>
              <a:rPr lang="it-IT" dirty="0" err="1" smtClean="0"/>
              <a:t>taken</a:t>
            </a:r>
            <a:r>
              <a:rPr lang="it-IT" dirty="0" smtClean="0"/>
              <a:t> from </a:t>
            </a:r>
            <a:r>
              <a:rPr lang="it-IT" dirty="0" err="1" smtClean="0"/>
              <a:t>their</a:t>
            </a:r>
            <a:r>
              <a:rPr lang="it-IT" dirty="0" smtClean="0"/>
              <a:t> </a:t>
            </a:r>
            <a:r>
              <a:rPr lang="it-IT" dirty="0" err="1" smtClean="0"/>
              <a:t>prior</a:t>
            </a:r>
            <a:r>
              <a:rPr lang="it-IT" dirty="0" smtClean="0"/>
              <a:t>. </a:t>
            </a:r>
            <a:r>
              <a:rPr lang="it-IT" dirty="0" err="1" smtClean="0"/>
              <a:t>If</a:t>
            </a:r>
            <a:r>
              <a:rPr lang="it-IT" dirty="0" smtClean="0"/>
              <a:t> the NN </a:t>
            </a:r>
            <a:r>
              <a:rPr lang="it-IT" dirty="0" err="1" smtClean="0"/>
              <a:t>is</a:t>
            </a:r>
            <a:r>
              <a:rPr lang="it-IT" dirty="0" smtClean="0"/>
              <a:t> </a:t>
            </a:r>
            <a:r>
              <a:rPr lang="it-IT" dirty="0" err="1" smtClean="0"/>
              <a:t>constructed</a:t>
            </a:r>
            <a:r>
              <a:rPr lang="it-IT" dirty="0" smtClean="0"/>
              <a:t> to reduce the </a:t>
            </a:r>
            <a:r>
              <a:rPr lang="it-IT" dirty="0" err="1" smtClean="0"/>
              <a:t>dimensionality</a:t>
            </a:r>
            <a:r>
              <a:rPr lang="it-IT" dirty="0" smtClean="0"/>
              <a:t> of the </a:t>
            </a:r>
            <a:r>
              <a:rPr lang="it-IT" dirty="0" err="1" smtClean="0"/>
              <a:t>inputs</a:t>
            </a:r>
            <a:r>
              <a:rPr lang="it-IT" dirty="0" smtClean="0"/>
              <a:t>, the </a:t>
            </a:r>
            <a:r>
              <a:rPr lang="it-IT" dirty="0" err="1" smtClean="0"/>
              <a:t>probability</a:t>
            </a:r>
            <a:r>
              <a:rPr lang="it-IT" dirty="0" smtClean="0"/>
              <a:t> of </a:t>
            </a:r>
            <a:r>
              <a:rPr lang="it-IT" dirty="0" err="1" smtClean="0"/>
              <a:t>signal</a:t>
            </a:r>
            <a:r>
              <a:rPr lang="it-IT" dirty="0" smtClean="0"/>
              <a:t> and background </a:t>
            </a:r>
            <a:r>
              <a:rPr lang="it-IT" dirty="0" err="1" smtClean="0"/>
              <a:t>as</a:t>
            </a:r>
            <a:r>
              <a:rPr lang="it-IT" dirty="0" smtClean="0"/>
              <a:t> </a:t>
            </a:r>
            <a:r>
              <a:rPr lang="it-IT" dirty="0" err="1" smtClean="0"/>
              <a:t>seen</a:t>
            </a:r>
            <a:r>
              <a:rPr lang="it-IT" dirty="0" smtClean="0"/>
              <a:t> by the </a:t>
            </a:r>
            <a:r>
              <a:rPr lang="it-IT" dirty="0" err="1" smtClean="0"/>
              <a:t>classifier</a:t>
            </a:r>
            <a:r>
              <a:rPr lang="it-IT" dirty="0" smtClean="0"/>
              <a:t> can </a:t>
            </a:r>
            <a:r>
              <a:rPr lang="it-IT" dirty="0" err="1" smtClean="0"/>
              <a:t>then</a:t>
            </a:r>
            <a:r>
              <a:rPr lang="it-IT" dirty="0" smtClean="0"/>
              <a:t> be </a:t>
            </a:r>
            <a:r>
              <a:rPr lang="it-IT" dirty="0" err="1" smtClean="0"/>
              <a:t>written</a:t>
            </a:r>
            <a:endParaRPr lang="it-IT" dirty="0" smtClean="0"/>
          </a:p>
          <a:p>
            <a:pPr marL="0" indent="0">
              <a:buNone/>
            </a:pPr>
            <a:endParaRPr lang="it-IT" dirty="0" smtClean="0"/>
          </a:p>
          <a:p>
            <a:pPr marL="0" indent="0">
              <a:buNone/>
            </a:pPr>
            <a:r>
              <a:rPr lang="it-IT" dirty="0" smtClean="0"/>
              <a:t>	</a:t>
            </a:r>
            <a:r>
              <a:rPr lang="it-IT" dirty="0" smtClean="0">
                <a:solidFill>
                  <a:srgbClr val="FF0000"/>
                </a:solidFill>
              </a:rPr>
              <a:t>P(</a:t>
            </a:r>
            <a:r>
              <a:rPr lang="it-IT" dirty="0" err="1" smtClean="0">
                <a:solidFill>
                  <a:srgbClr val="FF0000"/>
                </a:solidFill>
              </a:rPr>
              <a:t>S|x</a:t>
            </a:r>
            <a:r>
              <a:rPr lang="it-IT" dirty="0" smtClean="0">
                <a:solidFill>
                  <a:srgbClr val="FF0000"/>
                </a:solidFill>
              </a:rPr>
              <a:t>,</a:t>
            </a:r>
            <a:r>
              <a:rPr lang="el-GR" dirty="0" smtClean="0">
                <a:solidFill>
                  <a:srgbClr val="FF0000"/>
                </a:solidFill>
              </a:rPr>
              <a:t>α</a:t>
            </a:r>
            <a:r>
              <a:rPr lang="it-IT" dirty="0" smtClean="0">
                <a:solidFill>
                  <a:srgbClr val="FF0000"/>
                </a:solidFill>
              </a:rPr>
              <a:t>) = F</a:t>
            </a:r>
            <a:r>
              <a:rPr lang="it-IT" baseline="-25000" dirty="0" smtClean="0">
                <a:solidFill>
                  <a:srgbClr val="FF0000"/>
                </a:solidFill>
              </a:rPr>
              <a:t>S</a:t>
            </a:r>
            <a:r>
              <a:rPr lang="it-IT" dirty="0" smtClean="0">
                <a:solidFill>
                  <a:srgbClr val="FF0000"/>
                </a:solidFill>
              </a:rPr>
              <a:t>(f</a:t>
            </a:r>
            <a:r>
              <a:rPr lang="it-IT" baseline="-25000" dirty="0" smtClean="0">
                <a:solidFill>
                  <a:srgbClr val="FF0000"/>
                </a:solidFill>
              </a:rPr>
              <a:t>1</a:t>
            </a:r>
            <a:r>
              <a:rPr lang="it-IT" dirty="0" smtClean="0">
                <a:solidFill>
                  <a:srgbClr val="FF0000"/>
                </a:solidFill>
              </a:rPr>
              <a:t>(</a:t>
            </a:r>
            <a:r>
              <a:rPr lang="el-GR" dirty="0" smtClean="0">
                <a:solidFill>
                  <a:srgbClr val="FF0000"/>
                </a:solidFill>
              </a:rPr>
              <a:t>α</a:t>
            </a:r>
            <a:r>
              <a:rPr lang="it-IT" dirty="0" smtClean="0">
                <a:solidFill>
                  <a:srgbClr val="FF0000"/>
                </a:solidFill>
              </a:rPr>
              <a:t>),f</a:t>
            </a:r>
            <a:r>
              <a:rPr lang="it-IT" baseline="-25000" dirty="0" smtClean="0">
                <a:solidFill>
                  <a:srgbClr val="FF0000"/>
                </a:solidFill>
              </a:rPr>
              <a:t>2</a:t>
            </a:r>
            <a:r>
              <a:rPr lang="it-IT" dirty="0" smtClean="0">
                <a:solidFill>
                  <a:srgbClr val="FF0000"/>
                </a:solidFill>
              </a:rPr>
              <a:t>(</a:t>
            </a:r>
            <a:r>
              <a:rPr lang="en-US" dirty="0" smtClean="0">
                <a:solidFill>
                  <a:srgbClr val="FF0000"/>
                </a:solidFill>
              </a:rPr>
              <a:t>x</a:t>
            </a:r>
            <a:r>
              <a:rPr lang="el-GR" dirty="0" smtClean="0">
                <a:solidFill>
                  <a:srgbClr val="FF0000"/>
                </a:solidFill>
              </a:rPr>
              <a:t>)</a:t>
            </a:r>
            <a:r>
              <a:rPr lang="it-IT" dirty="0" smtClean="0">
                <a:solidFill>
                  <a:srgbClr val="FF0000"/>
                </a:solidFill>
              </a:rPr>
              <a:t>)</a:t>
            </a:r>
          </a:p>
          <a:p>
            <a:pPr marL="0" indent="0">
              <a:buNone/>
            </a:pPr>
            <a:r>
              <a:rPr lang="it-IT" dirty="0" smtClean="0"/>
              <a:t>	</a:t>
            </a:r>
            <a:r>
              <a:rPr lang="it-IT" dirty="0" smtClean="0">
                <a:solidFill>
                  <a:srgbClr val="FF0000"/>
                </a:solidFill>
              </a:rPr>
              <a:t>P(</a:t>
            </a:r>
            <a:r>
              <a:rPr lang="it-IT" dirty="0" err="1" smtClean="0">
                <a:solidFill>
                  <a:srgbClr val="FF0000"/>
                </a:solidFill>
              </a:rPr>
              <a:t>B|x</a:t>
            </a:r>
            <a:r>
              <a:rPr lang="it-IT" dirty="0" smtClean="0">
                <a:solidFill>
                  <a:srgbClr val="FF0000"/>
                </a:solidFill>
              </a:rPr>
              <a:t>,</a:t>
            </a:r>
            <a:r>
              <a:rPr lang="el-GR" dirty="0" smtClean="0">
                <a:solidFill>
                  <a:srgbClr val="FF0000"/>
                </a:solidFill>
              </a:rPr>
              <a:t>α</a:t>
            </a:r>
            <a:r>
              <a:rPr lang="it-IT" dirty="0" smtClean="0">
                <a:solidFill>
                  <a:srgbClr val="FF0000"/>
                </a:solidFill>
              </a:rPr>
              <a:t>) = F</a:t>
            </a:r>
            <a:r>
              <a:rPr lang="it-IT" baseline="-25000" dirty="0">
                <a:solidFill>
                  <a:srgbClr val="FF0000"/>
                </a:solidFill>
              </a:rPr>
              <a:t>B</a:t>
            </a:r>
            <a:r>
              <a:rPr lang="it-IT" dirty="0" smtClean="0">
                <a:solidFill>
                  <a:srgbClr val="FF0000"/>
                </a:solidFill>
              </a:rPr>
              <a:t>(f</a:t>
            </a:r>
            <a:r>
              <a:rPr lang="it-IT" baseline="-25000" dirty="0" smtClean="0">
                <a:solidFill>
                  <a:srgbClr val="FF0000"/>
                </a:solidFill>
              </a:rPr>
              <a:t>1</a:t>
            </a:r>
            <a:r>
              <a:rPr lang="it-IT" dirty="0" smtClean="0">
                <a:solidFill>
                  <a:srgbClr val="FF0000"/>
                </a:solidFill>
              </a:rPr>
              <a:t>(</a:t>
            </a:r>
            <a:r>
              <a:rPr lang="el-GR" dirty="0" smtClean="0">
                <a:solidFill>
                  <a:srgbClr val="FF0000"/>
                </a:solidFill>
              </a:rPr>
              <a:t>α</a:t>
            </a:r>
            <a:r>
              <a:rPr lang="it-IT" dirty="0" smtClean="0">
                <a:solidFill>
                  <a:srgbClr val="FF0000"/>
                </a:solidFill>
              </a:rPr>
              <a:t>),f</a:t>
            </a:r>
            <a:r>
              <a:rPr lang="it-IT" baseline="-25000" dirty="0" smtClean="0">
                <a:solidFill>
                  <a:srgbClr val="FF0000"/>
                </a:solidFill>
              </a:rPr>
              <a:t>2</a:t>
            </a:r>
            <a:r>
              <a:rPr lang="it-IT" dirty="0" smtClean="0">
                <a:solidFill>
                  <a:srgbClr val="FF0000"/>
                </a:solidFill>
              </a:rPr>
              <a:t>(</a:t>
            </a:r>
            <a:r>
              <a:rPr lang="en-US" dirty="0" smtClean="0">
                <a:solidFill>
                  <a:srgbClr val="FF0000"/>
                </a:solidFill>
              </a:rPr>
              <a:t>x</a:t>
            </a:r>
            <a:r>
              <a:rPr lang="el-GR" dirty="0" smtClean="0">
                <a:solidFill>
                  <a:srgbClr val="FF0000"/>
                </a:solidFill>
              </a:rPr>
              <a:t>)</a:t>
            </a:r>
            <a:r>
              <a:rPr lang="it-IT" dirty="0" smtClean="0">
                <a:solidFill>
                  <a:srgbClr val="FF0000"/>
                </a:solidFill>
              </a:rPr>
              <a:t>)</a:t>
            </a:r>
            <a:endParaRPr lang="it-IT" dirty="0" smtClean="0"/>
          </a:p>
          <a:p>
            <a:pPr marL="0" indent="0">
              <a:buNone/>
            </a:pPr>
            <a:endParaRPr lang="it-IT" dirty="0" smtClean="0"/>
          </a:p>
          <a:p>
            <a:pPr marL="0" indent="0">
              <a:buNone/>
            </a:pPr>
            <a:r>
              <a:rPr lang="it-IT" dirty="0" err="1" smtClean="0"/>
              <a:t>where</a:t>
            </a:r>
            <a:r>
              <a:rPr lang="it-IT" dirty="0" smtClean="0"/>
              <a:t> S</a:t>
            </a:r>
            <a:r>
              <a:rPr lang="it-IT" baseline="-25000" dirty="0" smtClean="0"/>
              <a:t>1</a:t>
            </a:r>
            <a:r>
              <a:rPr lang="it-IT" dirty="0" smtClean="0"/>
              <a:t> = f</a:t>
            </a:r>
            <a:r>
              <a:rPr lang="it-IT" baseline="-25000" dirty="0" smtClean="0"/>
              <a:t>1</a:t>
            </a:r>
            <a:r>
              <a:rPr lang="it-IT" dirty="0" smtClean="0"/>
              <a:t>(</a:t>
            </a:r>
            <a:r>
              <a:rPr lang="el-GR" dirty="0" smtClean="0"/>
              <a:t>α</a:t>
            </a:r>
            <a:r>
              <a:rPr lang="it-IT" dirty="0" smtClean="0"/>
              <a:t>), S</a:t>
            </a:r>
            <a:r>
              <a:rPr lang="it-IT" baseline="-25000" dirty="0" smtClean="0"/>
              <a:t>2</a:t>
            </a:r>
            <a:r>
              <a:rPr lang="it-IT" dirty="0" smtClean="0"/>
              <a:t> = f</a:t>
            </a:r>
            <a:r>
              <a:rPr lang="it-IT" baseline="-25000" dirty="0" smtClean="0"/>
              <a:t>2</a:t>
            </a:r>
            <a:r>
              <a:rPr lang="it-IT" dirty="0" smtClean="0"/>
              <a:t>(</a:t>
            </a:r>
            <a:r>
              <a:rPr lang="en-US" dirty="0"/>
              <a:t>x</a:t>
            </a:r>
            <a:r>
              <a:rPr lang="el-GR" dirty="0" smtClean="0"/>
              <a:t>)</a:t>
            </a:r>
            <a:r>
              <a:rPr lang="it-IT" dirty="0" smtClean="0"/>
              <a:t> are the </a:t>
            </a:r>
            <a:r>
              <a:rPr lang="it-IT" dirty="0" err="1" smtClean="0"/>
              <a:t>two</a:t>
            </a:r>
            <a:r>
              <a:rPr lang="it-IT" dirty="0" smtClean="0"/>
              <a:t> </a:t>
            </a:r>
            <a:r>
              <a:rPr lang="it-IT" dirty="0" err="1" smtClean="0"/>
              <a:t>summarized</a:t>
            </a:r>
            <a:r>
              <a:rPr lang="it-IT" dirty="0" smtClean="0"/>
              <a:t> </a:t>
            </a:r>
            <a:r>
              <a:rPr lang="it-IT" dirty="0" err="1" smtClean="0"/>
              <a:t>forms</a:t>
            </a:r>
            <a:r>
              <a:rPr lang="it-IT" dirty="0" smtClean="0"/>
              <a:t> of </a:t>
            </a:r>
            <a:r>
              <a:rPr lang="it-IT" dirty="0" err="1" smtClean="0"/>
              <a:t>nuisances</a:t>
            </a:r>
            <a:r>
              <a:rPr lang="it-IT" dirty="0" smtClean="0"/>
              <a:t> and </a:t>
            </a:r>
            <a:r>
              <a:rPr lang="it-IT" dirty="0" err="1" smtClean="0"/>
              <a:t>event</a:t>
            </a:r>
            <a:r>
              <a:rPr lang="it-IT" dirty="0" smtClean="0"/>
              <a:t> </a:t>
            </a:r>
            <a:r>
              <a:rPr lang="it-IT" dirty="0" err="1" smtClean="0"/>
              <a:t>features</a:t>
            </a:r>
            <a:r>
              <a:rPr lang="it-IT" dirty="0" smtClean="0"/>
              <a:t>.</a:t>
            </a:r>
          </a:p>
          <a:p>
            <a:pPr marL="0" indent="0">
              <a:buNone/>
            </a:pPr>
            <a:endParaRPr lang="el-GR" dirty="0" smtClean="0"/>
          </a:p>
          <a:p>
            <a:pPr marL="0" indent="0">
              <a:buNone/>
            </a:pPr>
            <a:r>
              <a:rPr lang="en-US" dirty="0" smtClean="0"/>
              <a:t>If the above can be parametrized, and the mappings f</a:t>
            </a:r>
            <a:r>
              <a:rPr lang="en-US" baseline="-25000" dirty="0" smtClean="0"/>
              <a:t>1</a:t>
            </a:r>
            <a:r>
              <a:rPr lang="en-US" dirty="0" smtClean="0"/>
              <a:t>, f</a:t>
            </a:r>
            <a:r>
              <a:rPr lang="en-US" baseline="-25000" dirty="0" smtClean="0"/>
              <a:t>2</a:t>
            </a:r>
            <a:r>
              <a:rPr lang="en-US" dirty="0" smtClean="0"/>
              <a:t> do not lose too much information in the compression, one may obtain approximate sufficiency. What is needed is a regression model r(x) that approximates the nuisances </a:t>
            </a:r>
            <a:r>
              <a:rPr lang="el-GR" dirty="0" smtClean="0"/>
              <a:t>α </a:t>
            </a:r>
            <a:r>
              <a:rPr lang="en-US" dirty="0" smtClean="0"/>
              <a:t>given data x. One may then obtain P(S,B) = F</a:t>
            </a:r>
            <a:r>
              <a:rPr lang="en-US" baseline="-25000" dirty="0" smtClean="0"/>
              <a:t>S,B</a:t>
            </a:r>
            <a:r>
              <a:rPr lang="en-US" dirty="0" smtClean="0"/>
              <a:t>(f</a:t>
            </a:r>
            <a:r>
              <a:rPr lang="en-US" baseline="-25000" dirty="0" smtClean="0"/>
              <a:t>1</a:t>
            </a:r>
            <a:r>
              <a:rPr lang="en-US" dirty="0" smtClean="0"/>
              <a:t>(r(x)), f</a:t>
            </a:r>
            <a:r>
              <a:rPr lang="en-US" baseline="-25000" dirty="0" smtClean="0"/>
              <a:t>2</a:t>
            </a:r>
            <a:r>
              <a:rPr lang="en-US" dirty="0" smtClean="0"/>
              <a:t>(x)) if the models are good enough, and use it for classification.</a:t>
            </a:r>
          </a:p>
          <a:p>
            <a:pPr marL="0" indent="0">
              <a:buNone/>
            </a:pPr>
            <a:endParaRPr lang="it-IT" dirty="0"/>
          </a:p>
          <a:p>
            <a:pPr marL="0" indent="0">
              <a:buNone/>
            </a:pPr>
            <a:r>
              <a:rPr lang="it-IT" dirty="0" err="1" smtClean="0">
                <a:solidFill>
                  <a:srgbClr val="0070C0"/>
                </a:solidFill>
              </a:rPr>
              <a:t>This</a:t>
            </a:r>
            <a:r>
              <a:rPr lang="it-IT" dirty="0" smtClean="0">
                <a:solidFill>
                  <a:srgbClr val="0070C0"/>
                </a:solidFill>
              </a:rPr>
              <a:t> </a:t>
            </a:r>
            <a:r>
              <a:rPr lang="it-IT" dirty="0" err="1" smtClean="0">
                <a:solidFill>
                  <a:srgbClr val="0070C0"/>
                </a:solidFill>
              </a:rPr>
              <a:t>scheme</a:t>
            </a:r>
            <a:r>
              <a:rPr lang="it-IT" dirty="0" smtClean="0">
                <a:solidFill>
                  <a:srgbClr val="0070C0"/>
                </a:solidFill>
              </a:rPr>
              <a:t> </a:t>
            </a:r>
            <a:r>
              <a:rPr lang="it-IT" err="1" smtClean="0">
                <a:solidFill>
                  <a:srgbClr val="0070C0"/>
                </a:solidFill>
              </a:rPr>
              <a:t>is</a:t>
            </a:r>
            <a:r>
              <a:rPr lang="it-IT" smtClean="0">
                <a:solidFill>
                  <a:srgbClr val="0070C0"/>
                </a:solidFill>
              </a:rPr>
              <a:t> untested AFAIK, </a:t>
            </a:r>
            <a:r>
              <a:rPr lang="it-IT" dirty="0" err="1" smtClean="0">
                <a:solidFill>
                  <a:srgbClr val="0070C0"/>
                </a:solidFill>
              </a:rPr>
              <a:t>but</a:t>
            </a:r>
            <a:r>
              <a:rPr lang="it-IT" dirty="0" smtClean="0">
                <a:solidFill>
                  <a:srgbClr val="0070C0"/>
                </a:solidFill>
              </a:rPr>
              <a:t> </a:t>
            </a:r>
            <a:r>
              <a:rPr lang="it-IT" dirty="0" err="1" smtClean="0">
                <a:solidFill>
                  <a:srgbClr val="0070C0"/>
                </a:solidFill>
              </a:rPr>
              <a:t>has</a:t>
            </a:r>
            <a:r>
              <a:rPr lang="it-IT" dirty="0" smtClean="0">
                <a:solidFill>
                  <a:srgbClr val="0070C0"/>
                </a:solidFill>
              </a:rPr>
              <a:t> </a:t>
            </a:r>
            <a:r>
              <a:rPr lang="it-IT" dirty="0" err="1" smtClean="0">
                <a:solidFill>
                  <a:srgbClr val="0070C0"/>
                </a:solidFill>
              </a:rPr>
              <a:t>become</a:t>
            </a:r>
            <a:r>
              <a:rPr lang="it-IT" dirty="0" smtClean="0">
                <a:solidFill>
                  <a:srgbClr val="0070C0"/>
                </a:solidFill>
              </a:rPr>
              <a:t> the </a:t>
            </a:r>
            <a:r>
              <a:rPr lang="it-IT" dirty="0" err="1" smtClean="0">
                <a:solidFill>
                  <a:srgbClr val="0070C0"/>
                </a:solidFill>
              </a:rPr>
              <a:t>basis</a:t>
            </a:r>
            <a:r>
              <a:rPr lang="it-IT" dirty="0" smtClean="0">
                <a:solidFill>
                  <a:srgbClr val="0070C0"/>
                </a:solidFill>
              </a:rPr>
              <a:t> of a wide </a:t>
            </a:r>
            <a:r>
              <a:rPr lang="it-IT" dirty="0" err="1" smtClean="0">
                <a:solidFill>
                  <a:srgbClr val="0070C0"/>
                </a:solidFill>
              </a:rPr>
              <a:t>range</a:t>
            </a:r>
            <a:r>
              <a:rPr lang="it-IT" dirty="0" smtClean="0">
                <a:solidFill>
                  <a:srgbClr val="0070C0"/>
                </a:solidFill>
              </a:rPr>
              <a:t> of </a:t>
            </a:r>
            <a:r>
              <a:rPr lang="it-IT" dirty="0" err="1" smtClean="0">
                <a:solidFill>
                  <a:srgbClr val="0070C0"/>
                </a:solidFill>
              </a:rPr>
              <a:t>studies</a:t>
            </a:r>
            <a:r>
              <a:rPr lang="it-IT" dirty="0" smtClean="0">
                <a:solidFill>
                  <a:srgbClr val="0070C0"/>
                </a:solidFill>
              </a:rPr>
              <a:t> of </a:t>
            </a:r>
            <a:r>
              <a:rPr lang="it-IT" dirty="0" err="1" smtClean="0">
                <a:solidFill>
                  <a:srgbClr val="0070C0"/>
                </a:solidFill>
              </a:rPr>
              <a:t>likelihood</a:t>
            </a:r>
            <a:r>
              <a:rPr lang="it-IT" dirty="0" smtClean="0">
                <a:solidFill>
                  <a:srgbClr val="0070C0"/>
                </a:solidFill>
              </a:rPr>
              <a:t>-free </a:t>
            </a:r>
            <a:r>
              <a:rPr lang="it-IT" dirty="0" err="1" smtClean="0">
                <a:solidFill>
                  <a:srgbClr val="0070C0"/>
                </a:solidFill>
              </a:rPr>
              <a:t>inference</a:t>
            </a:r>
            <a:r>
              <a:rPr lang="it-IT" dirty="0" smtClean="0">
                <a:solidFill>
                  <a:srgbClr val="0070C0"/>
                </a:solidFill>
              </a:rPr>
              <a:t> </a:t>
            </a:r>
            <a:r>
              <a:rPr lang="it-IT" dirty="0" err="1" smtClean="0">
                <a:solidFill>
                  <a:srgbClr val="0070C0"/>
                </a:solidFill>
              </a:rPr>
              <a:t>methods</a:t>
            </a:r>
            <a:r>
              <a:rPr lang="it-IT" dirty="0" smtClean="0"/>
              <a:t>. </a:t>
            </a:r>
            <a:r>
              <a:rPr lang="it-IT" dirty="0" err="1" smtClean="0"/>
              <a:t>We</a:t>
            </a:r>
            <a:r>
              <a:rPr lang="it-IT" dirty="0" smtClean="0"/>
              <a:t> </a:t>
            </a:r>
            <a:r>
              <a:rPr lang="it-IT" dirty="0" err="1" smtClean="0"/>
              <a:t>discuss</a:t>
            </a:r>
            <a:r>
              <a:rPr lang="it-IT" dirty="0" smtClean="0"/>
              <a:t> </a:t>
            </a:r>
            <a:r>
              <a:rPr lang="it-IT" dirty="0" err="1" smtClean="0"/>
              <a:t>them</a:t>
            </a:r>
            <a:r>
              <a:rPr lang="it-IT" dirty="0" smtClean="0"/>
              <a:t> </a:t>
            </a:r>
            <a:r>
              <a:rPr lang="it-IT" dirty="0" err="1" smtClean="0"/>
              <a:t>later</a:t>
            </a:r>
            <a:r>
              <a:rPr lang="it-IT" dirty="0" smtClean="0"/>
              <a:t>.</a:t>
            </a:r>
            <a:endParaRPr lang="en-US" dirty="0" smtClean="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90</a:t>
            </a:fld>
            <a:endParaRPr lang="en-US"/>
          </a:p>
        </p:txBody>
      </p:sp>
    </p:spTree>
    <p:extLst>
      <p:ext uri="{BB962C8B-B14F-4D97-AF65-F5344CB8AC3E}">
        <p14:creationId xmlns:p14="http://schemas.microsoft.com/office/powerpoint/2010/main" val="232077273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err="1" smtClean="0"/>
              <a:t>Calibrated</a:t>
            </a:r>
            <a:r>
              <a:rPr lang="it-IT" b="1" smtClean="0"/>
              <a:t> </a:t>
            </a:r>
            <a:r>
              <a:rPr lang="it-IT" b="1" smtClean="0"/>
              <a:t>Discriminative </a:t>
            </a:r>
            <a:r>
              <a:rPr lang="it-IT" b="1" dirty="0" err="1"/>
              <a:t>C</a:t>
            </a:r>
            <a:r>
              <a:rPr lang="it-IT" b="1" smtClean="0"/>
              <a:t>lassifiers</a:t>
            </a:r>
            <a:endParaRPr lang="en-US" b="1"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1825625"/>
                <a:ext cx="10782300" cy="4775200"/>
              </a:xfrm>
            </p:spPr>
            <p:txBody>
              <a:bodyPr>
                <a:normAutofit fontScale="70000" lnSpcReduction="20000"/>
              </a:bodyPr>
              <a:lstStyle/>
              <a:p>
                <a:pPr marL="0" indent="0">
                  <a:buNone/>
                </a:pPr>
                <a:r>
                  <a:rPr lang="it-IT" dirty="0" smtClean="0"/>
                  <a:t>Cranmer et al.[17] </a:t>
                </a:r>
                <a:r>
                  <a:rPr lang="it-IT" dirty="0" err="1" smtClean="0"/>
                  <a:t>have</a:t>
                </a:r>
                <a:r>
                  <a:rPr lang="it-IT" dirty="0"/>
                  <a:t> </a:t>
                </a:r>
                <a:r>
                  <a:rPr lang="it-IT" dirty="0" err="1" smtClean="0"/>
                  <a:t>produced</a:t>
                </a:r>
                <a:r>
                  <a:rPr lang="it-IT" dirty="0" smtClean="0"/>
                  <a:t> a general </a:t>
                </a:r>
                <a:r>
                  <a:rPr lang="it-IT" dirty="0" err="1" smtClean="0"/>
                  <a:t>proof</a:t>
                </a:r>
                <a:r>
                  <a:rPr lang="it-IT" dirty="0" smtClean="0"/>
                  <a:t> of the </a:t>
                </a:r>
                <a:r>
                  <a:rPr lang="it-IT" dirty="0" err="1" smtClean="0"/>
                  <a:t>viability</a:t>
                </a:r>
                <a:r>
                  <a:rPr lang="it-IT" dirty="0" smtClean="0"/>
                  <a:t> of </a:t>
                </a:r>
                <a:r>
                  <a:rPr lang="it-IT" dirty="0" err="1" smtClean="0"/>
                  <a:t>parametrized</a:t>
                </a:r>
                <a:r>
                  <a:rPr lang="it-IT" dirty="0" smtClean="0"/>
                  <a:t> </a:t>
                </a:r>
                <a:r>
                  <a:rPr lang="it-IT" dirty="0" err="1" smtClean="0"/>
                  <a:t>classification</a:t>
                </a:r>
                <a:r>
                  <a:rPr lang="it-IT" dirty="0" smtClean="0"/>
                  <a:t>, by </a:t>
                </a:r>
                <a:r>
                  <a:rPr lang="it-IT" dirty="0" err="1" smtClean="0"/>
                  <a:t>studying</a:t>
                </a:r>
                <a:r>
                  <a:rPr lang="it-IT" dirty="0" smtClean="0"/>
                  <a:t> </a:t>
                </a:r>
                <a:r>
                  <a:rPr lang="it-IT" dirty="0" err="1" smtClean="0"/>
                  <a:t>approximations</a:t>
                </a:r>
                <a:r>
                  <a:rPr lang="it-IT" dirty="0" smtClean="0"/>
                  <a:t> of the </a:t>
                </a:r>
                <a:r>
                  <a:rPr lang="it-IT" dirty="0" err="1" smtClean="0"/>
                  <a:t>likelihood</a:t>
                </a:r>
                <a:r>
                  <a:rPr lang="it-IT" dirty="0" smtClean="0"/>
                  <a:t> ratio.</a:t>
                </a:r>
              </a:p>
              <a:p>
                <a:pPr marL="0" indent="0">
                  <a:buNone/>
                </a:pPr>
                <a:r>
                  <a:rPr lang="it-IT" dirty="0" err="1" smtClean="0"/>
                  <a:t>They</a:t>
                </a:r>
                <a:r>
                  <a:rPr lang="it-IT" dirty="0" smtClean="0"/>
                  <a:t> </a:t>
                </a:r>
                <a:r>
                  <a:rPr lang="it-IT" dirty="0" err="1" smtClean="0"/>
                  <a:t>showed</a:t>
                </a:r>
                <a:r>
                  <a:rPr lang="it-IT" dirty="0" smtClean="0"/>
                  <a:t> </a:t>
                </a:r>
                <a:r>
                  <a:rPr lang="it-IT" dirty="0" err="1" smtClean="0"/>
                  <a:t>how</a:t>
                </a:r>
                <a:r>
                  <a:rPr lang="it-IT" dirty="0" smtClean="0"/>
                  <a:t> the </a:t>
                </a:r>
                <a:r>
                  <a:rPr lang="it-IT" dirty="0" err="1" smtClean="0"/>
                  <a:t>likelihood</a:t>
                </a:r>
                <a:r>
                  <a:rPr lang="it-IT" dirty="0" smtClean="0"/>
                  <a:t> ratio of </a:t>
                </a:r>
                <a:r>
                  <a:rPr lang="it-IT" dirty="0" err="1" smtClean="0"/>
                  <a:t>two</a:t>
                </a:r>
                <a:r>
                  <a:rPr lang="it-IT" dirty="0" smtClean="0"/>
                  <a:t> </a:t>
                </a:r>
                <a:r>
                  <a:rPr lang="it-IT" dirty="0" err="1" smtClean="0"/>
                  <a:t>PDFs</a:t>
                </a:r>
                <a:r>
                  <a:rPr lang="it-IT" dirty="0" smtClean="0"/>
                  <a:t> can be </a:t>
                </a:r>
                <a:r>
                  <a:rPr lang="it-IT" dirty="0" err="1" smtClean="0"/>
                  <a:t>kept</a:t>
                </a:r>
                <a:r>
                  <a:rPr lang="it-IT" dirty="0" smtClean="0"/>
                  <a:t> </a:t>
                </a:r>
                <a:r>
                  <a:rPr lang="it-IT" dirty="0" err="1" smtClean="0"/>
                  <a:t>invariant</a:t>
                </a:r>
                <a:r>
                  <a:rPr lang="it-IT" dirty="0" smtClean="0"/>
                  <a:t> under </a:t>
                </a:r>
                <a:r>
                  <a:rPr lang="it-IT" dirty="0" err="1" smtClean="0"/>
                  <a:t>dimensionality</a:t>
                </a:r>
                <a:r>
                  <a:rPr lang="it-IT" dirty="0" smtClean="0"/>
                  <a:t> </a:t>
                </a:r>
                <a:r>
                  <a:rPr lang="it-IT" dirty="0" err="1" smtClean="0"/>
                  <a:t>reductions</a:t>
                </a:r>
                <a:r>
                  <a:rPr lang="it-IT" dirty="0" smtClean="0"/>
                  <a:t>, </a:t>
                </a:r>
                <a:r>
                  <a:rPr lang="it-IT" dirty="0" err="1" smtClean="0"/>
                  <a:t>if</a:t>
                </a:r>
                <a:r>
                  <a:rPr lang="it-IT" dirty="0" smtClean="0"/>
                  <a:t> the </a:t>
                </a:r>
                <a:r>
                  <a:rPr lang="it-IT" dirty="0" err="1" smtClean="0"/>
                  <a:t>transformation</a:t>
                </a:r>
                <a:r>
                  <a:rPr lang="it-IT" dirty="0" smtClean="0"/>
                  <a:t> </a:t>
                </a:r>
                <a:r>
                  <a:rPr lang="it-IT" dirty="0" err="1" smtClean="0"/>
                  <a:t>is</a:t>
                </a:r>
                <a:r>
                  <a:rPr lang="it-IT" dirty="0" smtClean="0"/>
                  <a:t> </a:t>
                </a:r>
                <a:r>
                  <a:rPr lang="it-IT" dirty="0" err="1" smtClean="0"/>
                  <a:t>itself</a:t>
                </a:r>
                <a:r>
                  <a:rPr lang="it-IT" dirty="0" smtClean="0"/>
                  <a:t> </a:t>
                </a:r>
                <a:r>
                  <a:rPr lang="it-IT" dirty="0" err="1" smtClean="0"/>
                  <a:t>monotonic</a:t>
                </a:r>
                <a:r>
                  <a:rPr lang="it-IT" dirty="0" smtClean="0"/>
                  <a:t> with the LR. I.e.,</a:t>
                </a:r>
              </a:p>
              <a:p>
                <a:pPr marL="0" indent="0">
                  <a:buNone/>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𝐿𝑅</m:t>
                      </m:r>
                      <m:d>
                        <m:dPr>
                          <m:ctrlPr>
                            <a:rPr lang="it-IT" b="0" i="1" smtClean="0">
                              <a:latin typeface="Cambria Math" panose="02040503050406030204" pitchFamily="18" charset="0"/>
                            </a:rPr>
                          </m:ctrlPr>
                        </m:dPr>
                        <m:e>
                          <m:r>
                            <a:rPr lang="it-IT" b="0" i="1" smtClean="0">
                              <a:latin typeface="Cambria Math" panose="02040503050406030204" pitchFamily="18" charset="0"/>
                            </a:rPr>
                            <m:t>𝑥</m:t>
                          </m:r>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el-GR" b="0" i="1" smtClean="0">
                                  <a:latin typeface="Cambria Math" panose="02040503050406030204" pitchFamily="18" charset="0"/>
                                </a:rPr>
                                <m:t>𝜃</m:t>
                              </m:r>
                            </m:e>
                            <m:sub>
                              <m:r>
                                <a:rPr lang="el-GR" b="0" i="1" smtClean="0">
                                  <a:latin typeface="Cambria Math" panose="02040503050406030204" pitchFamily="18" charset="0"/>
                                </a:rPr>
                                <m:t>0</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el-GR" b="0" i="1" smtClean="0">
                                  <a:latin typeface="Cambria Math" panose="02040503050406030204" pitchFamily="18" charset="0"/>
                                </a:rPr>
                                <m:t>𝜃</m:t>
                              </m:r>
                            </m:e>
                            <m:sub>
                              <m:r>
                                <a:rPr lang="el-GR" b="0" i="1" smtClean="0">
                                  <a:latin typeface="Cambria Math" panose="02040503050406030204" pitchFamily="18" charset="0"/>
                                </a:rPr>
                                <m:t>1</m:t>
                              </m:r>
                            </m:sub>
                          </m:sSub>
                        </m:e>
                      </m:d>
                      <m:r>
                        <a:rPr lang="it-IT" b="0" i="1" smtClean="0">
                          <a:latin typeface="Cambria Math" panose="02040503050406030204" pitchFamily="18" charset="0"/>
                        </a:rPr>
                        <m:t>=</m:t>
                      </m:r>
                      <m:nary>
                        <m:naryPr>
                          <m:chr m:val="∏"/>
                          <m:supHide m:val="on"/>
                          <m:ctrlPr>
                            <a:rPr lang="it-IT" b="0" i="1" smtClean="0">
                              <a:latin typeface="Cambria Math" panose="02040503050406030204" pitchFamily="18" charset="0"/>
                            </a:rPr>
                          </m:ctrlPr>
                        </m:naryPr>
                        <m:sub>
                          <m:r>
                            <m:rPr>
                              <m:brk m:alnAt="7"/>
                            </m:rPr>
                            <a:rPr lang="it-IT" b="0" i="1" smtClean="0">
                              <a:latin typeface="Cambria Math" panose="02040503050406030204" pitchFamily="18" charset="0"/>
                            </a:rPr>
                            <m:t>𝑥</m:t>
                          </m:r>
                        </m:sub>
                        <m:sup/>
                        <m:e>
                          <m:f>
                            <m:fPr>
                              <m:ctrlPr>
                                <a:rPr lang="it-IT" b="0" i="1" smtClean="0">
                                  <a:latin typeface="Cambria Math" panose="02040503050406030204" pitchFamily="18" charset="0"/>
                                </a:rPr>
                              </m:ctrlPr>
                            </m:fPr>
                            <m:num>
                              <m:sSub>
                                <m:sSubPr>
                                  <m:ctrlPr>
                                    <a:rPr lang="it-IT" b="0" i="1" smtClean="0">
                                      <a:latin typeface="Cambria Math" panose="02040503050406030204" pitchFamily="18" charset="0"/>
                                    </a:rPr>
                                  </m:ctrlPr>
                                </m:sSubPr>
                                <m:e>
                                  <m:r>
                                    <a:rPr lang="it-IT" b="0" i="1" smtClean="0">
                                      <a:latin typeface="Cambria Math" panose="02040503050406030204" pitchFamily="18" charset="0"/>
                                    </a:rPr>
                                    <m:t>𝑝</m:t>
                                  </m:r>
                                </m:e>
                                <m:sub>
                                  <m:r>
                                    <a:rPr lang="it-IT" b="0" i="1" smtClean="0">
                                      <a:latin typeface="Cambria Math" panose="02040503050406030204" pitchFamily="18" charset="0"/>
                                    </a:rPr>
                                    <m:t>𝑋</m:t>
                                  </m:r>
                                </m:sub>
                              </m:sSub>
                              <m:r>
                                <a:rPr lang="it-IT" b="0" i="1" smtClean="0">
                                  <a:latin typeface="Cambria Math" panose="02040503050406030204" pitchFamily="18" charset="0"/>
                                </a:rPr>
                                <m:t>(</m:t>
                              </m:r>
                              <m:r>
                                <a:rPr lang="it-IT" b="0" i="1" smtClean="0">
                                  <a:latin typeface="Cambria Math" panose="02040503050406030204" pitchFamily="18" charset="0"/>
                                </a:rPr>
                                <m:t>𝑥</m:t>
                              </m:r>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el-GR" b="0" i="1" smtClean="0">
                                      <a:latin typeface="Cambria Math" panose="02040503050406030204" pitchFamily="18" charset="0"/>
                                    </a:rPr>
                                    <m:t>𝜃</m:t>
                                  </m:r>
                                </m:e>
                                <m:sub>
                                  <m:r>
                                    <a:rPr lang="it-IT" b="0" i="1" smtClean="0">
                                      <a:latin typeface="Cambria Math" panose="02040503050406030204" pitchFamily="18" charset="0"/>
                                    </a:rPr>
                                    <m:t>0</m:t>
                                  </m:r>
                                </m:sub>
                              </m:sSub>
                              <m:r>
                                <a:rPr lang="it-IT" b="0" i="1" smtClean="0">
                                  <a:latin typeface="Cambria Math" panose="02040503050406030204" pitchFamily="18" charset="0"/>
                                </a:rPr>
                                <m:t>)</m:t>
                              </m:r>
                            </m:num>
                            <m:den>
                              <m:sSub>
                                <m:sSubPr>
                                  <m:ctrlPr>
                                    <a:rPr lang="it-IT" b="0" i="1" smtClean="0">
                                      <a:latin typeface="Cambria Math" panose="02040503050406030204" pitchFamily="18" charset="0"/>
                                    </a:rPr>
                                  </m:ctrlPr>
                                </m:sSubPr>
                                <m:e>
                                  <m:r>
                                    <a:rPr lang="it-IT" b="0" i="1" smtClean="0">
                                      <a:latin typeface="Cambria Math" panose="02040503050406030204" pitchFamily="18" charset="0"/>
                                    </a:rPr>
                                    <m:t>𝑝</m:t>
                                  </m:r>
                                </m:e>
                                <m:sub>
                                  <m:r>
                                    <a:rPr lang="it-IT" b="0" i="1" smtClean="0">
                                      <a:latin typeface="Cambria Math" panose="02040503050406030204" pitchFamily="18" charset="0"/>
                                    </a:rPr>
                                    <m:t>𝑋</m:t>
                                  </m:r>
                                </m:sub>
                              </m:sSub>
                              <m:r>
                                <a:rPr lang="it-IT" b="0" i="1" smtClean="0">
                                  <a:latin typeface="Cambria Math" panose="02040503050406030204" pitchFamily="18" charset="0"/>
                                </a:rPr>
                                <m:t>(</m:t>
                              </m:r>
                              <m:r>
                                <a:rPr lang="it-IT" b="0" i="1" smtClean="0">
                                  <a:latin typeface="Cambria Math" panose="02040503050406030204" pitchFamily="18" charset="0"/>
                                </a:rPr>
                                <m:t>𝑥</m:t>
                              </m:r>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el-GR" b="0" i="1" smtClean="0">
                                      <a:latin typeface="Cambria Math" panose="02040503050406030204" pitchFamily="18" charset="0"/>
                                    </a:rPr>
                                    <m:t>𝜃</m:t>
                                  </m:r>
                                </m:e>
                                <m:sub>
                                  <m:r>
                                    <a:rPr lang="it-IT" b="0" i="1" smtClean="0">
                                      <a:latin typeface="Cambria Math" panose="02040503050406030204" pitchFamily="18" charset="0"/>
                                    </a:rPr>
                                    <m:t>1</m:t>
                                  </m:r>
                                </m:sub>
                              </m:sSub>
                              <m:r>
                                <a:rPr lang="it-IT" b="0" i="1" smtClean="0">
                                  <a:latin typeface="Cambria Math" panose="02040503050406030204" pitchFamily="18" charset="0"/>
                                </a:rPr>
                                <m:t>)</m:t>
                              </m:r>
                            </m:den>
                          </m:f>
                        </m:e>
                      </m:nary>
                      <m:r>
                        <a:rPr lang="it-IT" b="0" i="1" smtClean="0">
                          <a:latin typeface="Cambria Math" panose="02040503050406030204" pitchFamily="18" charset="0"/>
                        </a:rPr>
                        <m:t>=</m:t>
                      </m:r>
                      <m:nary>
                        <m:naryPr>
                          <m:chr m:val="∏"/>
                          <m:supHide m:val="on"/>
                          <m:ctrlPr>
                            <a:rPr lang="it-IT" b="0" i="1" smtClean="0">
                              <a:latin typeface="Cambria Math" panose="02040503050406030204" pitchFamily="18" charset="0"/>
                            </a:rPr>
                          </m:ctrlPr>
                        </m:naryPr>
                        <m:sub>
                          <m:r>
                            <m:rPr>
                              <m:brk m:alnAt="7"/>
                            </m:rPr>
                            <a:rPr lang="it-IT" b="0" i="1" smtClean="0">
                              <a:latin typeface="Cambria Math" panose="02040503050406030204" pitchFamily="18" charset="0"/>
                            </a:rPr>
                            <m:t>𝑥</m:t>
                          </m:r>
                        </m:sub>
                        <m:sup/>
                        <m:e>
                          <m:f>
                            <m:fPr>
                              <m:ctrlPr>
                                <a:rPr lang="it-IT" b="0" i="1" smtClean="0">
                                  <a:latin typeface="Cambria Math" panose="02040503050406030204" pitchFamily="18" charset="0"/>
                                </a:rPr>
                              </m:ctrlPr>
                            </m:fPr>
                            <m:num>
                              <m:sSub>
                                <m:sSubPr>
                                  <m:ctrlPr>
                                    <a:rPr lang="it-IT" b="0" i="1" smtClean="0">
                                      <a:latin typeface="Cambria Math" panose="02040503050406030204" pitchFamily="18" charset="0"/>
                                    </a:rPr>
                                  </m:ctrlPr>
                                </m:sSubPr>
                                <m:e>
                                  <m:r>
                                    <a:rPr lang="it-IT" b="0" i="1" smtClean="0">
                                      <a:latin typeface="Cambria Math" panose="02040503050406030204" pitchFamily="18" charset="0"/>
                                    </a:rPr>
                                    <m:t>𝑝</m:t>
                                  </m:r>
                                </m:e>
                                <m:sub>
                                  <m:r>
                                    <a:rPr lang="it-IT" b="0" i="1" smtClean="0">
                                      <a:latin typeface="Cambria Math" panose="02040503050406030204" pitchFamily="18" charset="0"/>
                                    </a:rPr>
                                    <m:t>𝑈</m:t>
                                  </m:r>
                                </m:sub>
                              </m:sSub>
                              <m:r>
                                <a:rPr lang="it-IT" b="0" i="1" smtClean="0">
                                  <a:latin typeface="Cambria Math" panose="02040503050406030204" pitchFamily="18" charset="0"/>
                                </a:rPr>
                                <m:t>(</m:t>
                              </m:r>
                              <m:r>
                                <a:rPr lang="it-IT" b="0" i="1" smtClean="0">
                                  <a:latin typeface="Cambria Math" panose="02040503050406030204" pitchFamily="18" charset="0"/>
                                </a:rPr>
                                <m:t>𝑢</m:t>
                              </m:r>
                              <m:r>
                                <a:rPr lang="it-IT" b="0" i="1" smtClean="0">
                                  <a:latin typeface="Cambria Math" panose="02040503050406030204" pitchFamily="18" charset="0"/>
                                </a:rPr>
                                <m:t>=</m:t>
                              </m:r>
                              <m:r>
                                <a:rPr lang="it-IT" b="0" i="1" smtClean="0">
                                  <a:latin typeface="Cambria Math" panose="02040503050406030204" pitchFamily="18" charset="0"/>
                                </a:rPr>
                                <m:t>𝑠</m:t>
                              </m:r>
                              <m:r>
                                <a:rPr lang="it-IT" b="0" i="1" smtClean="0">
                                  <a:latin typeface="Cambria Math" panose="02040503050406030204" pitchFamily="18" charset="0"/>
                                </a:rPr>
                                <m:t>(</m:t>
                              </m:r>
                              <m:r>
                                <a:rPr lang="it-IT" b="0" i="1" smtClean="0">
                                  <a:latin typeface="Cambria Math" panose="02040503050406030204" pitchFamily="18" charset="0"/>
                                </a:rPr>
                                <m:t>𝑥</m:t>
                              </m:r>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el-GR" b="0" i="1" smtClean="0">
                                      <a:latin typeface="Cambria Math" panose="02040503050406030204" pitchFamily="18" charset="0"/>
                                    </a:rPr>
                                    <m:t>𝜃</m:t>
                                  </m:r>
                                </m:e>
                                <m:sub>
                                  <m:r>
                                    <a:rPr lang="it-IT" b="0" i="1" smtClean="0">
                                      <a:latin typeface="Cambria Math" panose="02040503050406030204" pitchFamily="18" charset="0"/>
                                    </a:rPr>
                                    <m:t>0</m:t>
                                  </m:r>
                                </m:sub>
                              </m:sSub>
                              <m:r>
                                <a:rPr lang="it-IT" b="0" i="1" smtClean="0">
                                  <a:latin typeface="Cambria Math" panose="02040503050406030204" pitchFamily="18" charset="0"/>
                                </a:rPr>
                                <m:t>)</m:t>
                              </m:r>
                            </m:num>
                            <m:den>
                              <m:sSub>
                                <m:sSubPr>
                                  <m:ctrlPr>
                                    <a:rPr lang="it-IT" b="0" i="1" smtClean="0">
                                      <a:latin typeface="Cambria Math" panose="02040503050406030204" pitchFamily="18" charset="0"/>
                                    </a:rPr>
                                  </m:ctrlPr>
                                </m:sSubPr>
                                <m:e>
                                  <m:r>
                                    <a:rPr lang="it-IT" b="0" i="1" smtClean="0">
                                      <a:latin typeface="Cambria Math" panose="02040503050406030204" pitchFamily="18" charset="0"/>
                                    </a:rPr>
                                    <m:t>𝑝</m:t>
                                  </m:r>
                                </m:e>
                                <m:sub>
                                  <m:r>
                                    <a:rPr lang="it-IT" b="0" i="1" smtClean="0">
                                      <a:latin typeface="Cambria Math" panose="02040503050406030204" pitchFamily="18" charset="0"/>
                                    </a:rPr>
                                    <m:t>𝑈</m:t>
                                  </m:r>
                                </m:sub>
                              </m:sSub>
                              <m:r>
                                <a:rPr lang="it-IT" b="0" i="1" smtClean="0">
                                  <a:latin typeface="Cambria Math" panose="02040503050406030204" pitchFamily="18" charset="0"/>
                                </a:rPr>
                                <m:t>(</m:t>
                              </m:r>
                              <m:r>
                                <a:rPr lang="it-IT" b="0" i="1" smtClean="0">
                                  <a:latin typeface="Cambria Math" panose="02040503050406030204" pitchFamily="18" charset="0"/>
                                </a:rPr>
                                <m:t>𝑢</m:t>
                              </m:r>
                              <m:r>
                                <a:rPr lang="it-IT" b="0" i="1" smtClean="0">
                                  <a:latin typeface="Cambria Math" panose="02040503050406030204" pitchFamily="18" charset="0"/>
                                </a:rPr>
                                <m:t>=</m:t>
                              </m:r>
                              <m:r>
                                <a:rPr lang="it-IT" b="0" i="1" smtClean="0">
                                  <a:latin typeface="Cambria Math" panose="02040503050406030204" pitchFamily="18" charset="0"/>
                                </a:rPr>
                                <m:t>𝑠</m:t>
                              </m:r>
                              <m:r>
                                <a:rPr lang="it-IT" b="0" i="1" smtClean="0">
                                  <a:latin typeface="Cambria Math" panose="02040503050406030204" pitchFamily="18" charset="0"/>
                                </a:rPr>
                                <m:t>(</m:t>
                              </m:r>
                              <m:r>
                                <a:rPr lang="it-IT" b="0" i="1" smtClean="0">
                                  <a:latin typeface="Cambria Math" panose="02040503050406030204" pitchFamily="18" charset="0"/>
                                </a:rPr>
                                <m:t>𝑥</m:t>
                              </m:r>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el-GR" b="0" i="1" smtClean="0">
                                      <a:latin typeface="Cambria Math" panose="02040503050406030204" pitchFamily="18" charset="0"/>
                                    </a:rPr>
                                    <m:t>𝜃</m:t>
                                  </m:r>
                                </m:e>
                                <m:sub>
                                  <m:r>
                                    <a:rPr lang="it-IT" b="0" i="1" smtClean="0">
                                      <a:latin typeface="Cambria Math" panose="02040503050406030204" pitchFamily="18" charset="0"/>
                                    </a:rPr>
                                    <m:t>1</m:t>
                                  </m:r>
                                </m:sub>
                              </m:sSub>
                              <m:r>
                                <a:rPr lang="it-IT" b="0" i="1" smtClean="0">
                                  <a:latin typeface="Cambria Math" panose="02040503050406030204" pitchFamily="18" charset="0"/>
                                </a:rPr>
                                <m:t>)</m:t>
                              </m:r>
                            </m:den>
                          </m:f>
                        </m:e>
                      </m:nary>
                    </m:oMath>
                  </m:oMathPara>
                </a14:m>
                <a:endParaRPr lang="it-IT" dirty="0" smtClean="0"/>
              </a:p>
              <a:p>
                <a:pPr marL="0" indent="0">
                  <a:buNone/>
                </a:pPr>
                <a:r>
                  <a:rPr lang="it-IT" dirty="0" err="1"/>
                  <a:t>p</a:t>
                </a:r>
                <a:r>
                  <a:rPr lang="it-IT" dirty="0" err="1" smtClean="0"/>
                  <a:t>rovided</a:t>
                </a:r>
                <a:r>
                  <a:rPr lang="it-IT" dirty="0" smtClean="0"/>
                  <a:t> </a:t>
                </a:r>
                <a:r>
                  <a:rPr lang="it-IT" dirty="0" err="1" smtClean="0"/>
                  <a:t>that</a:t>
                </a:r>
                <a:r>
                  <a:rPr lang="it-IT" dirty="0" smtClean="0"/>
                  <a:t> U=s(X) </a:t>
                </a:r>
                <a:r>
                  <a:rPr lang="it-IT" dirty="0" err="1" smtClean="0"/>
                  <a:t>is</a:t>
                </a:r>
                <a:r>
                  <a:rPr lang="it-IT" dirty="0" smtClean="0"/>
                  <a:t> </a:t>
                </a:r>
                <a:r>
                  <a:rPr lang="it-IT" dirty="0" err="1" smtClean="0"/>
                  <a:t>based</a:t>
                </a:r>
                <a:r>
                  <a:rPr lang="it-IT" dirty="0" smtClean="0"/>
                  <a:t> on a </a:t>
                </a:r>
                <a:r>
                  <a:rPr lang="it-IT" dirty="0" err="1" smtClean="0"/>
                  <a:t>parametrized</a:t>
                </a:r>
                <a:r>
                  <a:rPr lang="it-IT" dirty="0" smtClean="0"/>
                  <a:t> </a:t>
                </a:r>
                <a:r>
                  <a:rPr lang="it-IT" dirty="0" err="1" smtClean="0"/>
                  <a:t>function</a:t>
                </a:r>
                <a:r>
                  <a:rPr lang="it-IT" dirty="0" smtClean="0"/>
                  <a:t> s </a:t>
                </a:r>
                <a:r>
                  <a:rPr lang="it-IT" dirty="0" err="1" smtClean="0"/>
                  <a:t>which</a:t>
                </a:r>
                <a:r>
                  <a:rPr lang="it-IT" dirty="0" smtClean="0"/>
                  <a:t> </a:t>
                </a:r>
                <a:r>
                  <a:rPr lang="it-IT" dirty="0" err="1" smtClean="0"/>
                  <a:t>is</a:t>
                </a:r>
                <a:r>
                  <a:rPr lang="it-IT" dirty="0" smtClean="0"/>
                  <a:t> </a:t>
                </a:r>
                <a:r>
                  <a:rPr lang="it-IT" dirty="0" err="1" smtClean="0"/>
                  <a:t>monotonic</a:t>
                </a:r>
                <a:r>
                  <a:rPr lang="it-IT" dirty="0" smtClean="0"/>
                  <a:t> with the ratio </a:t>
                </a:r>
                <a:r>
                  <a:rPr lang="it-IT" dirty="0" err="1" smtClean="0"/>
                  <a:t>p</a:t>
                </a:r>
                <a:r>
                  <a:rPr lang="it-IT" baseline="-25000" dirty="0" err="1" smtClean="0"/>
                  <a:t>X</a:t>
                </a:r>
                <a:r>
                  <a:rPr lang="it-IT" dirty="0" smtClean="0"/>
                  <a:t>(x|</a:t>
                </a:r>
                <a:r>
                  <a:rPr lang="el-GR" dirty="0" smtClean="0"/>
                  <a:t>θ</a:t>
                </a:r>
                <a:r>
                  <a:rPr lang="el-GR" baseline="-25000" dirty="0" smtClean="0"/>
                  <a:t>0</a:t>
                </a:r>
                <a:r>
                  <a:rPr lang="it-IT" dirty="0" smtClean="0"/>
                  <a:t>)/</a:t>
                </a:r>
                <a:r>
                  <a:rPr lang="it-IT" dirty="0" err="1" smtClean="0"/>
                  <a:t>p</a:t>
                </a:r>
                <a:r>
                  <a:rPr lang="it-IT" baseline="-25000" dirty="0" err="1" smtClean="0"/>
                  <a:t>X</a:t>
                </a:r>
                <a:r>
                  <a:rPr lang="it-IT" dirty="0" smtClean="0"/>
                  <a:t>(x|</a:t>
                </a:r>
                <a:r>
                  <a:rPr lang="el-GR" dirty="0" smtClean="0"/>
                  <a:t>θ</a:t>
                </a:r>
                <a:r>
                  <a:rPr lang="it-IT" baseline="-25000" dirty="0"/>
                  <a:t>1</a:t>
                </a:r>
                <a:r>
                  <a:rPr lang="it-IT" dirty="0" smtClean="0"/>
                  <a:t>).</a:t>
                </a:r>
              </a:p>
              <a:p>
                <a:pPr marL="0" indent="0">
                  <a:buNone/>
                </a:pPr>
                <a:endParaRPr lang="it-IT" dirty="0" smtClean="0"/>
              </a:p>
              <a:p>
                <a:pPr marL="0" indent="0">
                  <a:buNone/>
                </a:pPr>
                <a:r>
                  <a:rPr lang="it-IT" dirty="0" err="1" smtClean="0"/>
                  <a:t>Since</a:t>
                </a:r>
                <a:r>
                  <a:rPr lang="it-IT" dirty="0" smtClean="0"/>
                  <a:t> the </a:t>
                </a:r>
                <a:r>
                  <a:rPr lang="it-IT" dirty="0" err="1" smtClean="0"/>
                  <a:t>Neyman-Pearson</a:t>
                </a:r>
                <a:r>
                  <a:rPr lang="it-IT" dirty="0" smtClean="0"/>
                  <a:t> lemma </a:t>
                </a:r>
                <a:r>
                  <a:rPr lang="it-IT" dirty="0" err="1" smtClean="0"/>
                  <a:t>proves</a:t>
                </a:r>
                <a:r>
                  <a:rPr lang="it-IT" dirty="0" smtClean="0"/>
                  <a:t> </a:t>
                </a:r>
                <a:r>
                  <a:rPr lang="it-IT" dirty="0" err="1" smtClean="0"/>
                  <a:t>that</a:t>
                </a:r>
                <a:r>
                  <a:rPr lang="it-IT" dirty="0" smtClean="0"/>
                  <a:t> the LR </a:t>
                </a:r>
                <a:r>
                  <a:rPr lang="it-IT" dirty="0" err="1" smtClean="0"/>
                  <a:t>is</a:t>
                </a:r>
                <a:r>
                  <a:rPr lang="it-IT" dirty="0" smtClean="0"/>
                  <a:t> the </a:t>
                </a:r>
                <a:r>
                  <a:rPr lang="it-IT" dirty="0" err="1" smtClean="0"/>
                  <a:t>most</a:t>
                </a:r>
                <a:r>
                  <a:rPr lang="it-IT" dirty="0" smtClean="0"/>
                  <a:t> </a:t>
                </a:r>
                <a:r>
                  <a:rPr lang="it-IT" dirty="0" err="1" smtClean="0"/>
                  <a:t>powerful</a:t>
                </a:r>
                <a:r>
                  <a:rPr lang="it-IT" dirty="0" smtClean="0"/>
                  <a:t> test </a:t>
                </a:r>
                <a:r>
                  <a:rPr lang="it-IT" dirty="0" err="1" smtClean="0"/>
                  <a:t>statistic</a:t>
                </a:r>
                <a:r>
                  <a:rPr lang="it-IT" dirty="0" smtClean="0"/>
                  <a:t> for </a:t>
                </a:r>
                <a:r>
                  <a:rPr lang="it-IT" dirty="0" err="1" smtClean="0"/>
                  <a:t>simple</a:t>
                </a:r>
                <a:r>
                  <a:rPr lang="it-IT" dirty="0" smtClean="0"/>
                  <a:t> </a:t>
                </a:r>
                <a:r>
                  <a:rPr lang="it-IT" dirty="0" err="1" smtClean="0"/>
                  <a:t>hypotheses</a:t>
                </a:r>
                <a:r>
                  <a:rPr lang="it-IT" dirty="0" smtClean="0"/>
                  <a:t>, </a:t>
                </a:r>
                <a:r>
                  <a:rPr lang="it-IT" dirty="0" err="1" smtClean="0"/>
                  <a:t>one</a:t>
                </a:r>
                <a:r>
                  <a:rPr lang="it-IT" dirty="0" smtClean="0"/>
                  <a:t> </a:t>
                </a:r>
                <a:r>
                  <a:rPr lang="it-IT" dirty="0" err="1" smtClean="0"/>
                  <a:t>tries</a:t>
                </a:r>
                <a:r>
                  <a:rPr lang="it-IT" dirty="0" smtClean="0"/>
                  <a:t> to </a:t>
                </a:r>
                <a:r>
                  <a:rPr lang="it-IT" dirty="0" err="1" smtClean="0"/>
                  <a:t>construct</a:t>
                </a:r>
                <a:r>
                  <a:rPr lang="it-IT" dirty="0" smtClean="0"/>
                  <a:t> </a:t>
                </a:r>
                <a:r>
                  <a:rPr lang="it-IT" dirty="0" err="1" smtClean="0"/>
                  <a:t>classifiers</a:t>
                </a:r>
                <a:r>
                  <a:rPr lang="it-IT" dirty="0" smtClean="0"/>
                  <a:t> </a:t>
                </a:r>
                <a:r>
                  <a:rPr lang="it-IT" dirty="0" err="1" smtClean="0"/>
                  <a:t>that</a:t>
                </a:r>
                <a:r>
                  <a:rPr lang="it-IT" dirty="0" smtClean="0"/>
                  <a:t> </a:t>
                </a:r>
                <a:r>
                  <a:rPr lang="it-IT" dirty="0" err="1" smtClean="0"/>
                  <a:t>approximate</a:t>
                </a:r>
                <a:r>
                  <a:rPr lang="it-IT" dirty="0" smtClean="0"/>
                  <a:t> </a:t>
                </a:r>
                <a:r>
                  <a:rPr lang="it-IT" dirty="0" err="1" smtClean="0"/>
                  <a:t>it</a:t>
                </a:r>
                <a:r>
                  <a:rPr lang="it-IT" dirty="0" smtClean="0"/>
                  <a:t>, and the </a:t>
                </a:r>
                <a:r>
                  <a:rPr lang="it-IT" dirty="0" err="1" smtClean="0"/>
                  <a:t>above</a:t>
                </a:r>
                <a:r>
                  <a:rPr lang="it-IT" dirty="0" smtClean="0"/>
                  <a:t> </a:t>
                </a:r>
                <a:r>
                  <a:rPr lang="it-IT" dirty="0" err="1" smtClean="0"/>
                  <a:t>equivalence</a:t>
                </a:r>
                <a:r>
                  <a:rPr lang="it-IT" dirty="0" smtClean="0"/>
                  <a:t> </a:t>
                </a:r>
                <a:r>
                  <a:rPr lang="it-IT" dirty="0" err="1" smtClean="0"/>
                  <a:t>proves</a:t>
                </a:r>
                <a:r>
                  <a:rPr lang="it-IT" dirty="0" smtClean="0"/>
                  <a:t> </a:t>
                </a:r>
                <a:r>
                  <a:rPr lang="it-IT" dirty="0" err="1" smtClean="0"/>
                  <a:t>quite</a:t>
                </a:r>
                <a:r>
                  <a:rPr lang="it-IT" dirty="0" smtClean="0"/>
                  <a:t> </a:t>
                </a:r>
                <a:r>
                  <a:rPr lang="it-IT" dirty="0" err="1" smtClean="0"/>
                  <a:t>effective</a:t>
                </a:r>
                <a:r>
                  <a:rPr lang="it-IT" dirty="0"/>
                  <a:t> </a:t>
                </a:r>
                <a:r>
                  <a:rPr lang="it-IT" dirty="0" err="1" smtClean="0"/>
                  <a:t>as</a:t>
                </a:r>
                <a:r>
                  <a:rPr lang="it-IT" dirty="0" smtClean="0"/>
                  <a:t> </a:t>
                </a:r>
                <a:r>
                  <a:rPr lang="it-IT" dirty="0" err="1" smtClean="0"/>
                  <a:t>one</a:t>
                </a:r>
                <a:r>
                  <a:rPr lang="it-IT" dirty="0" smtClean="0"/>
                  <a:t> </a:t>
                </a:r>
                <a:r>
                  <a:rPr lang="it-IT" dirty="0" err="1" smtClean="0"/>
                  <a:t>may</a:t>
                </a:r>
                <a:r>
                  <a:rPr lang="it-IT" dirty="0" smtClean="0"/>
                  <a:t> </a:t>
                </a:r>
                <a:r>
                  <a:rPr lang="it-IT" dirty="0" err="1" smtClean="0"/>
                  <a:t>construct</a:t>
                </a:r>
                <a:r>
                  <a:rPr lang="it-IT" dirty="0" smtClean="0"/>
                  <a:t> s(x) </a:t>
                </a:r>
                <a:r>
                  <a:rPr lang="it-IT" dirty="0" err="1" smtClean="0"/>
                  <a:t>as</a:t>
                </a:r>
                <a:r>
                  <a:rPr lang="it-IT" dirty="0" smtClean="0"/>
                  <a:t> a discriminative </a:t>
                </a:r>
                <a:r>
                  <a:rPr lang="it-IT" dirty="0" err="1" smtClean="0"/>
                  <a:t>classifier</a:t>
                </a:r>
                <a:r>
                  <a:rPr lang="it-IT" dirty="0"/>
                  <a:t> </a:t>
                </a:r>
                <a:r>
                  <a:rPr lang="it-IT" dirty="0" smtClean="0"/>
                  <a:t>(</a:t>
                </a:r>
                <a:r>
                  <a:rPr lang="it-IT" dirty="0" err="1" smtClean="0"/>
                  <a:t>NNs</a:t>
                </a:r>
                <a:r>
                  <a:rPr lang="it-IT" dirty="0" smtClean="0"/>
                  <a:t> </a:t>
                </a:r>
                <a:r>
                  <a:rPr lang="it-IT" dirty="0" err="1" smtClean="0"/>
                  <a:t>will</a:t>
                </a:r>
                <a:r>
                  <a:rPr lang="it-IT" dirty="0" smtClean="0"/>
                  <a:t> work </a:t>
                </a:r>
                <a:r>
                  <a:rPr lang="it-IT" dirty="0" err="1" smtClean="0"/>
                  <a:t>better</a:t>
                </a:r>
                <a:r>
                  <a:rPr lang="it-IT" dirty="0" smtClean="0"/>
                  <a:t> </a:t>
                </a:r>
                <a:r>
                  <a:rPr lang="it-IT" dirty="0" err="1" smtClean="0"/>
                  <a:t>as</a:t>
                </a:r>
                <a:r>
                  <a:rPr lang="it-IT" dirty="0" smtClean="0"/>
                  <a:t> </a:t>
                </a:r>
                <a:r>
                  <a:rPr lang="it-IT" dirty="0" err="1" smtClean="0"/>
                  <a:t>they</a:t>
                </a:r>
                <a:r>
                  <a:rPr lang="it-IT" dirty="0" smtClean="0"/>
                  <a:t> </a:t>
                </a:r>
                <a:r>
                  <a:rPr lang="it-IT" dirty="0" err="1" smtClean="0"/>
                  <a:t>provide</a:t>
                </a:r>
                <a:r>
                  <a:rPr lang="it-IT" dirty="0" smtClean="0"/>
                  <a:t> </a:t>
                </a:r>
                <a:r>
                  <a:rPr lang="it-IT" dirty="0" err="1" smtClean="0"/>
                  <a:t>smoother</a:t>
                </a:r>
                <a:r>
                  <a:rPr lang="it-IT" dirty="0" smtClean="0"/>
                  <a:t> </a:t>
                </a:r>
                <a:r>
                  <a:rPr lang="it-IT" dirty="0" err="1" smtClean="0"/>
                  <a:t>variation</a:t>
                </a:r>
                <a:r>
                  <a:rPr lang="it-IT" dirty="0" smtClean="0"/>
                  <a:t> of s(x) </a:t>
                </a:r>
                <a:r>
                  <a:rPr lang="it-IT" dirty="0" err="1" smtClean="0"/>
                  <a:t>as</a:t>
                </a:r>
                <a:r>
                  <a:rPr lang="it-IT" dirty="0" smtClean="0"/>
                  <a:t> x </a:t>
                </a:r>
                <a:r>
                  <a:rPr lang="it-IT" dirty="0" err="1" smtClean="0"/>
                  <a:t>varies</a:t>
                </a:r>
                <a:r>
                  <a:rPr lang="it-IT" dirty="0" smtClean="0"/>
                  <a:t>).</a:t>
                </a:r>
              </a:p>
              <a:p>
                <a:pPr marL="0" indent="0">
                  <a:buNone/>
                </a:pPr>
                <a:r>
                  <a:rPr lang="it-IT" dirty="0" smtClean="0"/>
                  <a:t>The </a:t>
                </a:r>
                <a:r>
                  <a:rPr lang="it-IT" dirty="0" err="1" smtClean="0"/>
                  <a:t>map</a:t>
                </a:r>
                <a:r>
                  <a:rPr lang="it-IT" dirty="0" smtClean="0"/>
                  <a:t> s </a:t>
                </a:r>
                <a:r>
                  <a:rPr lang="it-IT" dirty="0" err="1" smtClean="0"/>
                  <a:t>is</a:t>
                </a:r>
                <a:r>
                  <a:rPr lang="it-IT" dirty="0" smtClean="0"/>
                  <a:t> </a:t>
                </a:r>
                <a:r>
                  <a:rPr lang="it-IT" dirty="0" err="1" smtClean="0"/>
                  <a:t>one-dimensional</a:t>
                </a:r>
                <a:r>
                  <a:rPr lang="it-IT" dirty="0" smtClean="0"/>
                  <a:t>, so </a:t>
                </a:r>
                <a:r>
                  <a:rPr lang="it-IT" dirty="0" err="1" smtClean="0"/>
                  <a:t>evaluating</a:t>
                </a:r>
                <a:r>
                  <a:rPr lang="it-IT" dirty="0" smtClean="0"/>
                  <a:t> p(s(x)|</a:t>
                </a:r>
                <a:r>
                  <a:rPr lang="el-GR" dirty="0" smtClean="0"/>
                  <a:t>θ</a:t>
                </a:r>
                <a:r>
                  <a:rPr lang="it-IT" dirty="0" smtClean="0"/>
                  <a:t>) </a:t>
                </a:r>
                <a:r>
                  <a:rPr lang="it-IT" dirty="0" err="1" smtClean="0"/>
                  <a:t>is</a:t>
                </a:r>
                <a:r>
                  <a:rPr lang="it-IT" dirty="0" smtClean="0"/>
                  <a:t> a </a:t>
                </a:r>
                <a:r>
                  <a:rPr lang="it-IT" dirty="0" err="1" smtClean="0"/>
                  <a:t>much</a:t>
                </a:r>
                <a:r>
                  <a:rPr lang="it-IT" dirty="0" smtClean="0"/>
                  <a:t> </a:t>
                </a:r>
                <a:r>
                  <a:rPr lang="it-IT" dirty="0" err="1" smtClean="0"/>
                  <a:t>simpler</a:t>
                </a:r>
                <a:r>
                  <a:rPr lang="it-IT" dirty="0" smtClean="0"/>
                  <a:t> task </a:t>
                </a:r>
                <a:r>
                  <a:rPr lang="it-IT" dirty="0" err="1" smtClean="0"/>
                  <a:t>than</a:t>
                </a:r>
                <a:r>
                  <a:rPr lang="it-IT" dirty="0" smtClean="0"/>
                  <a:t> </a:t>
                </a:r>
                <a:r>
                  <a:rPr lang="it-IT" dirty="0" err="1" smtClean="0"/>
                  <a:t>evaluating</a:t>
                </a:r>
                <a:r>
                  <a:rPr lang="it-IT" dirty="0" smtClean="0"/>
                  <a:t> p(x|</a:t>
                </a:r>
                <a:r>
                  <a:rPr lang="el-GR" dirty="0" smtClean="0"/>
                  <a:t>θ</a:t>
                </a:r>
                <a:r>
                  <a:rPr lang="it-IT" dirty="0" smtClean="0"/>
                  <a:t>). </a:t>
                </a:r>
                <a:r>
                  <a:rPr lang="it-IT" dirty="0" err="1" smtClean="0"/>
                  <a:t>Histograms</a:t>
                </a:r>
                <a:r>
                  <a:rPr lang="it-IT" dirty="0" smtClean="0"/>
                  <a:t> or KDE </a:t>
                </a:r>
                <a:r>
                  <a:rPr lang="it-IT" dirty="0" err="1" smtClean="0"/>
                  <a:t>algorithms</a:t>
                </a:r>
                <a:r>
                  <a:rPr lang="it-IT" dirty="0" smtClean="0"/>
                  <a:t> can be </a:t>
                </a:r>
                <a:r>
                  <a:rPr lang="it-IT" dirty="0" err="1" smtClean="0"/>
                  <a:t>used</a:t>
                </a:r>
                <a:r>
                  <a:rPr lang="it-IT" dirty="0" smtClean="0"/>
                  <a:t>. A </a:t>
                </a:r>
                <a:r>
                  <a:rPr lang="it-IT" dirty="0" err="1" smtClean="0"/>
                  <a:t>calibration</a:t>
                </a:r>
                <a:r>
                  <a:rPr lang="it-IT" dirty="0" smtClean="0"/>
                  <a:t> </a:t>
                </a:r>
                <a:r>
                  <a:rPr lang="it-IT" dirty="0" err="1" smtClean="0"/>
                  <a:t>is</a:t>
                </a:r>
                <a:r>
                  <a:rPr lang="it-IT" dirty="0" smtClean="0"/>
                  <a:t> </a:t>
                </a:r>
                <a:r>
                  <a:rPr lang="it-IT" dirty="0" err="1" smtClean="0"/>
                  <a:t>necessary</a:t>
                </a:r>
                <a:r>
                  <a:rPr lang="it-IT" dirty="0" smtClean="0"/>
                  <a:t> to </a:t>
                </a:r>
                <a:r>
                  <a:rPr lang="it-IT" dirty="0" err="1" smtClean="0"/>
                  <a:t>approximate</a:t>
                </a:r>
                <a:r>
                  <a:rPr lang="it-IT" dirty="0" smtClean="0"/>
                  <a:t> the </a:t>
                </a:r>
                <a:r>
                  <a:rPr lang="it-IT" dirty="0" err="1" smtClean="0"/>
                  <a:t>probability</a:t>
                </a:r>
                <a:r>
                  <a:rPr lang="it-IT" dirty="0" smtClean="0"/>
                  <a:t> ratio </a:t>
                </a:r>
                <a:r>
                  <a:rPr lang="it-IT" dirty="0" err="1" smtClean="0"/>
                  <a:t>given</a:t>
                </a:r>
                <a:r>
                  <a:rPr lang="it-IT" dirty="0" smtClean="0"/>
                  <a:t> the estimate of s(x); </a:t>
                </a:r>
                <a:r>
                  <a:rPr lang="it-IT" dirty="0" err="1" smtClean="0"/>
                  <a:t>examples</a:t>
                </a:r>
                <a:r>
                  <a:rPr lang="it-IT" dirty="0" smtClean="0"/>
                  <a:t> show </a:t>
                </a:r>
                <a:r>
                  <a:rPr lang="it-IT" dirty="0" err="1" smtClean="0"/>
                  <a:t>this</a:t>
                </a:r>
                <a:r>
                  <a:rPr lang="it-IT" dirty="0" smtClean="0"/>
                  <a:t> can be </a:t>
                </a:r>
                <a:r>
                  <a:rPr lang="it-IT" dirty="0" err="1" smtClean="0"/>
                  <a:t>done</a:t>
                </a:r>
                <a:r>
                  <a:rPr lang="it-IT" dirty="0" smtClean="0"/>
                  <a:t> and the </a:t>
                </a:r>
                <a:r>
                  <a:rPr lang="it-IT" dirty="0" err="1" smtClean="0"/>
                  <a:t>technique</a:t>
                </a:r>
                <a:r>
                  <a:rPr lang="it-IT" dirty="0" smtClean="0"/>
                  <a:t> </a:t>
                </a:r>
                <a:r>
                  <a:rPr lang="it-IT" dirty="0" err="1" smtClean="0"/>
                  <a:t>is</a:t>
                </a:r>
                <a:r>
                  <a:rPr lang="it-IT" dirty="0" smtClean="0"/>
                  <a:t> </a:t>
                </a:r>
                <a:r>
                  <a:rPr lang="it-IT" dirty="0" err="1" smtClean="0"/>
                  <a:t>effective</a:t>
                </a:r>
                <a:r>
                  <a:rPr lang="it-IT" dirty="0" smtClean="0"/>
                  <a: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1825625"/>
                <a:ext cx="10782300" cy="4775200"/>
              </a:xfrm>
              <a:blipFill>
                <a:blip r:embed="rId2"/>
                <a:stretch>
                  <a:fillRect l="-622" t="-2296"/>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91</a:t>
            </a:fld>
            <a:endParaRPr lang="en-US"/>
          </a:p>
        </p:txBody>
      </p:sp>
    </p:spTree>
    <p:extLst>
      <p:ext uri="{BB962C8B-B14F-4D97-AF65-F5344CB8AC3E}">
        <p14:creationId xmlns:p14="http://schemas.microsoft.com/office/powerpoint/2010/main" val="135012632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3</a:t>
            </a:r>
            <a:r>
              <a:rPr lang="en-US" b="1" smtClean="0"/>
              <a:t>. </a:t>
            </a:r>
            <a:r>
              <a:rPr lang="en-US" b="1" dirty="0" smtClean="0"/>
              <a:t>Inference-aware approaches</a:t>
            </a:r>
            <a:endParaRPr lang="en-US" b="1" dirty="0"/>
          </a:p>
        </p:txBody>
      </p:sp>
      <p:sp>
        <p:nvSpPr>
          <p:cNvPr id="3" name="Content Placeholder 2"/>
          <p:cNvSpPr>
            <a:spLocks noGrp="1"/>
          </p:cNvSpPr>
          <p:nvPr>
            <p:ph idx="1"/>
          </p:nvPr>
        </p:nvSpPr>
        <p:spPr/>
        <p:txBody>
          <a:bodyPr>
            <a:normAutofit fontScale="92500" lnSpcReduction="20000"/>
          </a:bodyPr>
          <a:lstStyle/>
          <a:p>
            <a:pPr marL="0" indent="0">
              <a:buNone/>
            </a:pPr>
            <a:r>
              <a:rPr lang="it-IT" dirty="0" err="1" smtClean="0"/>
              <a:t>What</a:t>
            </a:r>
            <a:r>
              <a:rPr lang="it-IT" dirty="0" smtClean="0"/>
              <a:t> </a:t>
            </a:r>
            <a:r>
              <a:rPr lang="it-IT" dirty="0" err="1" smtClean="0"/>
              <a:t>we</a:t>
            </a:r>
            <a:r>
              <a:rPr lang="it-IT" dirty="0" smtClean="0"/>
              <a:t> </a:t>
            </a:r>
            <a:r>
              <a:rPr lang="it-IT" dirty="0" err="1" smtClean="0"/>
              <a:t>have</a:t>
            </a:r>
            <a:r>
              <a:rPr lang="it-IT" dirty="0" smtClean="0"/>
              <a:t> </a:t>
            </a:r>
            <a:r>
              <a:rPr lang="it-IT" dirty="0" err="1" smtClean="0"/>
              <a:t>seen</a:t>
            </a:r>
            <a:r>
              <a:rPr lang="it-IT" dirty="0" smtClean="0"/>
              <a:t> so far are ways to </a:t>
            </a:r>
            <a:r>
              <a:rPr lang="it-IT" dirty="0" err="1" smtClean="0"/>
              <a:t>cope</a:t>
            </a:r>
            <a:r>
              <a:rPr lang="it-IT" dirty="0" smtClean="0"/>
              <a:t> with the </a:t>
            </a:r>
            <a:r>
              <a:rPr lang="it-IT" dirty="0" err="1" smtClean="0"/>
              <a:t>imperfect</a:t>
            </a:r>
            <a:r>
              <a:rPr lang="it-IT" dirty="0" smtClean="0"/>
              <a:t> </a:t>
            </a:r>
            <a:r>
              <a:rPr lang="it-IT" dirty="0" err="1" smtClean="0"/>
              <a:t>knowledge</a:t>
            </a:r>
            <a:r>
              <a:rPr lang="it-IT" dirty="0" smtClean="0"/>
              <a:t> of the generative model of </a:t>
            </a:r>
            <a:r>
              <a:rPr lang="it-IT" dirty="0" err="1" smtClean="0"/>
              <a:t>our</a:t>
            </a:r>
            <a:r>
              <a:rPr lang="it-IT" dirty="0" smtClean="0"/>
              <a:t> data, </a:t>
            </a:r>
            <a:r>
              <a:rPr lang="it-IT" dirty="0" err="1" smtClean="0"/>
              <a:t>which</a:t>
            </a:r>
            <a:r>
              <a:rPr lang="it-IT" dirty="0" smtClean="0"/>
              <a:t> </a:t>
            </a:r>
            <a:r>
              <a:rPr lang="it-IT" dirty="0" err="1" smtClean="0"/>
              <a:t>affects</a:t>
            </a:r>
            <a:r>
              <a:rPr lang="it-IT" dirty="0" smtClean="0"/>
              <a:t> the </a:t>
            </a:r>
            <a:r>
              <a:rPr lang="it-IT" dirty="0" err="1" smtClean="0"/>
              <a:t>power</a:t>
            </a:r>
            <a:r>
              <a:rPr lang="it-IT" dirty="0" smtClean="0"/>
              <a:t> of </a:t>
            </a:r>
            <a:r>
              <a:rPr lang="it-IT" dirty="0" err="1" smtClean="0"/>
              <a:t>our</a:t>
            </a:r>
            <a:r>
              <a:rPr lang="it-IT" dirty="0" smtClean="0"/>
              <a:t> </a:t>
            </a:r>
            <a:r>
              <a:rPr lang="it-IT" dirty="0" err="1" smtClean="0"/>
              <a:t>simulation-based</a:t>
            </a:r>
            <a:r>
              <a:rPr lang="it-IT" dirty="0" smtClean="0"/>
              <a:t> </a:t>
            </a:r>
            <a:r>
              <a:rPr lang="it-IT" dirty="0" err="1" smtClean="0"/>
              <a:t>classification</a:t>
            </a:r>
            <a:r>
              <a:rPr lang="it-IT" dirty="0" smtClean="0"/>
              <a:t> </a:t>
            </a:r>
            <a:r>
              <a:rPr lang="it-IT" dirty="0" err="1" smtClean="0"/>
              <a:t>tasks</a:t>
            </a:r>
            <a:r>
              <a:rPr lang="it-IT" dirty="0" smtClean="0"/>
              <a:t>.</a:t>
            </a:r>
          </a:p>
          <a:p>
            <a:pPr marL="0" indent="0">
              <a:buNone/>
            </a:pPr>
            <a:r>
              <a:rPr lang="it-IT" dirty="0" err="1" smtClean="0"/>
              <a:t>There</a:t>
            </a:r>
            <a:r>
              <a:rPr lang="it-IT" dirty="0" smtClean="0"/>
              <a:t> are </a:t>
            </a:r>
            <a:r>
              <a:rPr lang="it-IT" dirty="0" err="1" smtClean="0"/>
              <a:t>now</a:t>
            </a:r>
            <a:r>
              <a:rPr lang="it-IT" dirty="0" smtClean="0"/>
              <a:t> </a:t>
            </a:r>
            <a:r>
              <a:rPr lang="it-IT" dirty="0" err="1" smtClean="0"/>
              <a:t>solutions</a:t>
            </a:r>
            <a:r>
              <a:rPr lang="it-IT" dirty="0" smtClean="0"/>
              <a:t> </a:t>
            </a:r>
            <a:r>
              <a:rPr lang="it-IT" dirty="0" err="1" smtClean="0"/>
              <a:t>that</a:t>
            </a:r>
            <a:r>
              <a:rPr lang="it-IT" dirty="0" smtClean="0"/>
              <a:t> </a:t>
            </a:r>
            <a:r>
              <a:rPr lang="it-IT" dirty="0" err="1" smtClean="0"/>
              <a:t>try</a:t>
            </a:r>
            <a:r>
              <a:rPr lang="it-IT" dirty="0" smtClean="0"/>
              <a:t> to </a:t>
            </a:r>
            <a:r>
              <a:rPr lang="it-IT" dirty="0" err="1" smtClean="0"/>
              <a:t>move</a:t>
            </a:r>
            <a:r>
              <a:rPr lang="it-IT" dirty="0" smtClean="0"/>
              <a:t> </a:t>
            </a:r>
            <a:r>
              <a:rPr lang="it-IT" dirty="0" err="1" smtClean="0"/>
              <a:t>away</a:t>
            </a:r>
            <a:r>
              <a:rPr lang="it-IT" dirty="0" smtClean="0"/>
              <a:t> from the </a:t>
            </a:r>
            <a:r>
              <a:rPr lang="it-IT" dirty="0" err="1" smtClean="0"/>
              <a:t>proxy</a:t>
            </a:r>
            <a:r>
              <a:rPr lang="it-IT" dirty="0" smtClean="0"/>
              <a:t> </a:t>
            </a:r>
            <a:r>
              <a:rPr lang="it-IT" dirty="0" err="1" smtClean="0"/>
              <a:t>classification</a:t>
            </a:r>
            <a:r>
              <a:rPr lang="it-IT" dirty="0" smtClean="0"/>
              <a:t> task, and </a:t>
            </a:r>
            <a:r>
              <a:rPr lang="it-IT" dirty="0" err="1" smtClean="0"/>
              <a:t>address</a:t>
            </a:r>
            <a:r>
              <a:rPr lang="it-IT" dirty="0" smtClean="0"/>
              <a:t> </a:t>
            </a:r>
            <a:r>
              <a:rPr lang="it-IT" dirty="0" err="1" smtClean="0"/>
              <a:t>directly</a:t>
            </a:r>
            <a:r>
              <a:rPr lang="it-IT" dirty="0" smtClean="0"/>
              <a:t> the </a:t>
            </a:r>
            <a:r>
              <a:rPr lang="it-IT" dirty="0" err="1" smtClean="0"/>
              <a:t>optimization</a:t>
            </a:r>
            <a:r>
              <a:rPr lang="it-IT" dirty="0" smtClean="0"/>
              <a:t> of </a:t>
            </a:r>
            <a:r>
              <a:rPr lang="it-IT" dirty="0" err="1" smtClean="0"/>
              <a:t>simulation-based</a:t>
            </a:r>
            <a:r>
              <a:rPr lang="it-IT" dirty="0" smtClean="0"/>
              <a:t> </a:t>
            </a:r>
            <a:r>
              <a:rPr lang="it-IT" dirty="0" err="1" smtClean="0"/>
              <a:t>statistical</a:t>
            </a:r>
            <a:r>
              <a:rPr lang="it-IT" dirty="0" smtClean="0"/>
              <a:t> </a:t>
            </a:r>
            <a:r>
              <a:rPr lang="it-IT" dirty="0" err="1" smtClean="0"/>
              <a:t>inference</a:t>
            </a:r>
            <a:r>
              <a:rPr lang="it-IT" dirty="0" smtClean="0"/>
              <a:t>.</a:t>
            </a:r>
          </a:p>
          <a:p>
            <a:pPr marL="0" indent="0">
              <a:buNone/>
            </a:pPr>
            <a:r>
              <a:rPr lang="it-IT" dirty="0" smtClean="0">
                <a:sym typeface="Wingdings" panose="05000000000000000000" pitchFamily="2" charset="2"/>
              </a:rPr>
              <a:t>			 </a:t>
            </a:r>
            <a:r>
              <a:rPr lang="it-IT" dirty="0" err="1" smtClean="0">
                <a:sym typeface="Wingdings" panose="05000000000000000000" pitchFamily="2" charset="2"/>
              </a:rPr>
              <a:t>This</a:t>
            </a:r>
            <a:r>
              <a:rPr lang="it-IT" dirty="0" smtClean="0">
                <a:sym typeface="Wingdings" panose="05000000000000000000" pitchFamily="2" charset="2"/>
              </a:rPr>
              <a:t> </a:t>
            </a:r>
            <a:r>
              <a:rPr lang="it-IT" dirty="0" err="1" smtClean="0">
                <a:sym typeface="Wingdings" panose="05000000000000000000" pitchFamily="2" charset="2"/>
              </a:rPr>
              <a:t>realigns</a:t>
            </a:r>
            <a:r>
              <a:rPr lang="it-IT" dirty="0" smtClean="0">
                <a:sym typeface="Wingdings" panose="05000000000000000000" pitchFamily="2" charset="2"/>
              </a:rPr>
              <a:t> task and </a:t>
            </a:r>
            <a:r>
              <a:rPr lang="it-IT" dirty="0" err="1" smtClean="0">
                <a:sym typeface="Wingdings" panose="05000000000000000000" pitchFamily="2" charset="2"/>
              </a:rPr>
              <a:t>objective</a:t>
            </a:r>
            <a:endParaRPr lang="it-IT" dirty="0" smtClean="0"/>
          </a:p>
          <a:p>
            <a:pPr marL="0" indent="0">
              <a:buNone/>
            </a:pPr>
            <a:r>
              <a:rPr lang="it-IT" dirty="0" smtClean="0"/>
              <a:t>The area of </a:t>
            </a:r>
            <a:r>
              <a:rPr lang="it-IT" dirty="0" err="1" smtClean="0"/>
              <a:t>research</a:t>
            </a:r>
            <a:r>
              <a:rPr lang="it-IT" dirty="0" smtClean="0"/>
              <a:t>[42] </a:t>
            </a:r>
            <a:r>
              <a:rPr lang="it-IT" err="1" smtClean="0"/>
              <a:t>is</a:t>
            </a:r>
            <a:r>
              <a:rPr lang="it-IT" smtClean="0"/>
              <a:t> often called </a:t>
            </a:r>
            <a:r>
              <a:rPr lang="it-IT" dirty="0" smtClean="0">
                <a:solidFill>
                  <a:srgbClr val="FF0000"/>
                </a:solidFill>
              </a:rPr>
              <a:t>«</a:t>
            </a:r>
            <a:r>
              <a:rPr lang="it-IT" dirty="0" err="1" smtClean="0">
                <a:solidFill>
                  <a:srgbClr val="FF0000"/>
                </a:solidFill>
              </a:rPr>
              <a:t>Likelihood</a:t>
            </a:r>
            <a:r>
              <a:rPr lang="it-IT" dirty="0" smtClean="0">
                <a:solidFill>
                  <a:srgbClr val="FF0000"/>
                </a:solidFill>
              </a:rPr>
              <a:t>-free </a:t>
            </a:r>
            <a:r>
              <a:rPr lang="it-IT" err="1" smtClean="0">
                <a:solidFill>
                  <a:srgbClr val="FF0000"/>
                </a:solidFill>
              </a:rPr>
              <a:t>inference</a:t>
            </a:r>
            <a:r>
              <a:rPr lang="it-IT" smtClean="0">
                <a:solidFill>
                  <a:srgbClr val="FF0000"/>
                </a:solidFill>
              </a:rPr>
              <a:t>», </a:t>
            </a:r>
            <a:r>
              <a:rPr lang="it-IT" smtClean="0"/>
              <a:t>although many (me included) prefer the term</a:t>
            </a:r>
            <a:r>
              <a:rPr lang="it-IT" smtClean="0">
                <a:solidFill>
                  <a:srgbClr val="FF0000"/>
                </a:solidFill>
              </a:rPr>
              <a:t> «simulation-based inference».</a:t>
            </a:r>
            <a:endParaRPr lang="it-IT" dirty="0" smtClean="0">
              <a:solidFill>
                <a:srgbClr val="FF0000"/>
              </a:solidFill>
            </a:endParaRPr>
          </a:p>
          <a:p>
            <a:pPr marL="0" indent="0">
              <a:buNone/>
            </a:pPr>
            <a:endParaRPr lang="it-IT" dirty="0" smtClean="0"/>
          </a:p>
          <a:p>
            <a:pPr marL="0" indent="0">
              <a:buNone/>
            </a:pPr>
            <a:r>
              <a:rPr lang="it-IT" dirty="0" smtClean="0"/>
              <a:t>Here </a:t>
            </a:r>
            <a:r>
              <a:rPr lang="it-IT" dirty="0" err="1" smtClean="0"/>
              <a:t>we</a:t>
            </a:r>
            <a:r>
              <a:rPr lang="it-IT" dirty="0" smtClean="0"/>
              <a:t> </a:t>
            </a:r>
            <a:r>
              <a:rPr lang="it-IT" dirty="0" err="1" smtClean="0"/>
              <a:t>discuss</a:t>
            </a:r>
            <a:r>
              <a:rPr lang="it-IT" dirty="0" smtClean="0"/>
              <a:t> </a:t>
            </a:r>
            <a:r>
              <a:rPr lang="it-IT" dirty="0" err="1" smtClean="0"/>
              <a:t>how</a:t>
            </a:r>
            <a:r>
              <a:rPr lang="it-IT" dirty="0" smtClean="0"/>
              <a:t> </a:t>
            </a:r>
            <a:r>
              <a:rPr lang="it-IT" dirty="0" smtClean="0">
                <a:solidFill>
                  <a:srgbClr val="0070C0"/>
                </a:solidFill>
              </a:rPr>
              <a:t>some of </a:t>
            </a:r>
            <a:r>
              <a:rPr lang="it-IT" dirty="0" err="1" smtClean="0">
                <a:solidFill>
                  <a:srgbClr val="0070C0"/>
                </a:solidFill>
              </a:rPr>
              <a:t>these</a:t>
            </a:r>
            <a:r>
              <a:rPr lang="it-IT" dirty="0" smtClean="0">
                <a:solidFill>
                  <a:srgbClr val="0070C0"/>
                </a:solidFill>
              </a:rPr>
              <a:t> </a:t>
            </a:r>
            <a:r>
              <a:rPr lang="it-IT" dirty="0" err="1" smtClean="0">
                <a:solidFill>
                  <a:srgbClr val="0070C0"/>
                </a:solidFill>
              </a:rPr>
              <a:t>inference-aware</a:t>
            </a:r>
            <a:r>
              <a:rPr lang="it-IT" dirty="0" smtClean="0">
                <a:solidFill>
                  <a:srgbClr val="0070C0"/>
                </a:solidFill>
              </a:rPr>
              <a:t> </a:t>
            </a:r>
            <a:r>
              <a:rPr lang="it-IT" dirty="0" err="1" smtClean="0">
                <a:solidFill>
                  <a:srgbClr val="0070C0"/>
                </a:solidFill>
              </a:rPr>
              <a:t>approaches</a:t>
            </a:r>
            <a:r>
              <a:rPr lang="it-IT" dirty="0" smtClean="0">
                <a:solidFill>
                  <a:srgbClr val="0070C0"/>
                </a:solidFill>
              </a:rPr>
              <a:t> </a:t>
            </a:r>
            <a:r>
              <a:rPr lang="it-IT" dirty="0" err="1" smtClean="0">
                <a:solidFill>
                  <a:srgbClr val="0070C0"/>
                </a:solidFill>
              </a:rPr>
              <a:t>may</a:t>
            </a:r>
            <a:r>
              <a:rPr lang="it-IT" dirty="0" smtClean="0">
                <a:solidFill>
                  <a:srgbClr val="0070C0"/>
                </a:solidFill>
              </a:rPr>
              <a:t> be </a:t>
            </a:r>
            <a:r>
              <a:rPr lang="it-IT" dirty="0" err="1" smtClean="0">
                <a:solidFill>
                  <a:srgbClr val="0070C0"/>
                </a:solidFill>
              </a:rPr>
              <a:t>used</a:t>
            </a:r>
            <a:r>
              <a:rPr lang="it-IT" dirty="0" smtClean="0">
                <a:solidFill>
                  <a:srgbClr val="0070C0"/>
                </a:solidFill>
              </a:rPr>
              <a:t> to </a:t>
            </a:r>
            <a:r>
              <a:rPr lang="it-IT" dirty="0" err="1" smtClean="0">
                <a:solidFill>
                  <a:srgbClr val="0070C0"/>
                </a:solidFill>
              </a:rPr>
              <a:t>tame</a:t>
            </a:r>
            <a:r>
              <a:rPr lang="it-IT" dirty="0" smtClean="0">
                <a:solidFill>
                  <a:srgbClr val="0070C0"/>
                </a:solidFill>
              </a:rPr>
              <a:t> </a:t>
            </a:r>
            <a:r>
              <a:rPr lang="it-IT" dirty="0" err="1" smtClean="0">
                <a:solidFill>
                  <a:srgbClr val="0070C0"/>
                </a:solidFill>
              </a:rPr>
              <a:t>nuisance</a:t>
            </a:r>
            <a:r>
              <a:rPr lang="it-IT" dirty="0" smtClean="0">
                <a:solidFill>
                  <a:srgbClr val="0070C0"/>
                </a:solidFill>
              </a:rPr>
              <a:t> </a:t>
            </a:r>
            <a:r>
              <a:rPr lang="it-IT" dirty="0" err="1" smtClean="0">
                <a:solidFill>
                  <a:srgbClr val="0070C0"/>
                </a:solidFill>
              </a:rPr>
              <a:t>parameters</a:t>
            </a:r>
            <a:r>
              <a:rPr lang="it-IT" dirty="0" smtClean="0">
                <a:solidFill>
                  <a:srgbClr val="0070C0"/>
                </a:solidFill>
              </a:rPr>
              <a:t> in HEP</a:t>
            </a:r>
            <a:r>
              <a:rPr lang="it-IT" dirty="0" smtClean="0"/>
              <a:t>.</a:t>
            </a:r>
            <a:endParaRPr lang="it-IT"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92</a:t>
            </a:fld>
            <a:endParaRPr lang="en-US" dirty="0"/>
          </a:p>
        </p:txBody>
      </p:sp>
    </p:spTree>
    <p:extLst>
      <p:ext uri="{BB962C8B-B14F-4D97-AF65-F5344CB8AC3E}">
        <p14:creationId xmlns:p14="http://schemas.microsoft.com/office/powerpoint/2010/main" val="296231478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dirty="0" err="1" smtClean="0"/>
              <a:t>Estimates</a:t>
            </a:r>
            <a:r>
              <a:rPr lang="it-IT" b="1" dirty="0" smtClean="0"/>
              <a:t> of the </a:t>
            </a:r>
            <a:r>
              <a:rPr lang="it-IT" b="1" dirty="0" err="1" smtClean="0"/>
              <a:t>likelihood</a:t>
            </a:r>
            <a:r>
              <a:rPr lang="it-IT" b="1" dirty="0" smtClean="0"/>
              <a:t> ratio</a:t>
            </a:r>
            <a:endParaRPr lang="en-US" b="1"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3" name="Content Placeholder 2"/>
          <p:cNvSpPr>
            <a:spLocks noGrp="1"/>
          </p:cNvSpPr>
          <p:nvPr>
            <p:ph idx="1"/>
          </p:nvPr>
        </p:nvSpPr>
        <p:spPr/>
        <p:txBody>
          <a:bodyPr>
            <a:normAutofit fontScale="77500" lnSpcReduction="20000"/>
          </a:bodyPr>
          <a:lstStyle/>
          <a:p>
            <a:pPr marL="0" indent="0">
              <a:buNone/>
            </a:pPr>
            <a:r>
              <a:rPr lang="it-IT" dirty="0" err="1" smtClean="0"/>
              <a:t>As</a:t>
            </a:r>
            <a:r>
              <a:rPr lang="it-IT" dirty="0" smtClean="0"/>
              <a:t> </a:t>
            </a:r>
            <a:r>
              <a:rPr lang="it-IT" dirty="0" err="1" smtClean="0"/>
              <a:t>discussed</a:t>
            </a:r>
            <a:r>
              <a:rPr lang="it-IT" dirty="0" smtClean="0"/>
              <a:t> </a:t>
            </a:r>
            <a:r>
              <a:rPr lang="it-IT" dirty="0" err="1" smtClean="0"/>
              <a:t>earlier</a:t>
            </a:r>
            <a:r>
              <a:rPr lang="it-IT" dirty="0" smtClean="0"/>
              <a:t>, a </a:t>
            </a:r>
            <a:r>
              <a:rPr lang="it-IT" dirty="0" err="1" smtClean="0"/>
              <a:t>reparametrization</a:t>
            </a:r>
            <a:r>
              <a:rPr lang="it-IT" dirty="0" smtClean="0"/>
              <a:t> and </a:t>
            </a:r>
            <a:r>
              <a:rPr lang="it-IT" dirty="0" err="1" smtClean="0"/>
              <a:t>approximation</a:t>
            </a:r>
            <a:r>
              <a:rPr lang="it-IT" dirty="0" smtClean="0"/>
              <a:t> of the </a:t>
            </a:r>
            <a:r>
              <a:rPr lang="it-IT" dirty="0" err="1" smtClean="0"/>
              <a:t>likelihood</a:t>
            </a:r>
            <a:r>
              <a:rPr lang="it-IT" dirty="0" smtClean="0"/>
              <a:t> ratio for </a:t>
            </a:r>
            <a:r>
              <a:rPr lang="it-IT" dirty="0" err="1" smtClean="0"/>
              <a:t>all</a:t>
            </a:r>
            <a:r>
              <a:rPr lang="it-IT" dirty="0" smtClean="0"/>
              <a:t> </a:t>
            </a:r>
            <a:r>
              <a:rPr lang="it-IT" dirty="0" err="1" smtClean="0"/>
              <a:t>possible</a:t>
            </a:r>
            <a:r>
              <a:rPr lang="it-IT" dirty="0" smtClean="0"/>
              <a:t> </a:t>
            </a:r>
            <a:r>
              <a:rPr lang="it-IT" dirty="0" err="1" smtClean="0"/>
              <a:t>pairs</a:t>
            </a:r>
            <a:r>
              <a:rPr lang="it-IT" dirty="0" smtClean="0"/>
              <a:t> of </a:t>
            </a:r>
            <a:r>
              <a:rPr lang="it-IT" dirty="0" err="1" smtClean="0"/>
              <a:t>relevant</a:t>
            </a:r>
            <a:r>
              <a:rPr lang="it-IT" dirty="0" smtClean="0"/>
              <a:t> </a:t>
            </a:r>
            <a:r>
              <a:rPr lang="it-IT" dirty="0" err="1" smtClean="0"/>
              <a:t>parameters</a:t>
            </a:r>
            <a:r>
              <a:rPr lang="it-IT" dirty="0" smtClean="0"/>
              <a:t> </a:t>
            </a:r>
            <a:r>
              <a:rPr lang="el-GR" dirty="0" smtClean="0"/>
              <a:t>θ</a:t>
            </a:r>
            <a:r>
              <a:rPr lang="el-GR" baseline="-25000" dirty="0" smtClean="0"/>
              <a:t>0</a:t>
            </a:r>
            <a:r>
              <a:rPr lang="el-GR" dirty="0" smtClean="0"/>
              <a:t>,θ</a:t>
            </a:r>
            <a:r>
              <a:rPr lang="el-GR" baseline="-25000" dirty="0" smtClean="0"/>
              <a:t>1</a:t>
            </a:r>
            <a:r>
              <a:rPr lang="it-IT" baseline="-25000" dirty="0" smtClean="0"/>
              <a:t> </a:t>
            </a:r>
            <a:r>
              <a:rPr lang="it-IT" dirty="0" smtClean="0"/>
              <a:t>of a generative model p(x|</a:t>
            </a:r>
            <a:r>
              <a:rPr lang="el-GR" dirty="0"/>
              <a:t>θ</a:t>
            </a:r>
            <a:r>
              <a:rPr lang="it-IT" dirty="0" smtClean="0"/>
              <a:t>) </a:t>
            </a:r>
            <a:r>
              <a:rPr lang="it-IT" dirty="0" err="1" smtClean="0"/>
              <a:t>may</a:t>
            </a:r>
            <a:r>
              <a:rPr lang="it-IT" dirty="0" smtClean="0"/>
              <a:t> </a:t>
            </a:r>
            <a:r>
              <a:rPr lang="it-IT" dirty="0" err="1" smtClean="0"/>
              <a:t>allow</a:t>
            </a:r>
            <a:r>
              <a:rPr lang="it-IT" dirty="0" smtClean="0"/>
              <a:t>[17] to </a:t>
            </a:r>
            <a:r>
              <a:rPr lang="it-IT" dirty="0" err="1" smtClean="0"/>
              <a:t>efficiently</a:t>
            </a:r>
            <a:r>
              <a:rPr lang="it-IT" dirty="0" smtClean="0"/>
              <a:t> solve the </a:t>
            </a:r>
            <a:r>
              <a:rPr lang="it-IT" dirty="0" err="1" smtClean="0"/>
              <a:t>problem</a:t>
            </a:r>
            <a:r>
              <a:rPr lang="it-IT" dirty="0" smtClean="0"/>
              <a:t> of </a:t>
            </a:r>
            <a:r>
              <a:rPr lang="it-IT" dirty="0" err="1" smtClean="0"/>
              <a:t>inference</a:t>
            </a:r>
            <a:r>
              <a:rPr lang="it-IT" dirty="0" smtClean="0"/>
              <a:t> in the </a:t>
            </a:r>
            <a:r>
              <a:rPr lang="it-IT" dirty="0" err="1" smtClean="0"/>
              <a:t>presence</a:t>
            </a:r>
            <a:r>
              <a:rPr lang="it-IT" dirty="0" smtClean="0"/>
              <a:t> of </a:t>
            </a:r>
            <a:r>
              <a:rPr lang="it-IT" dirty="0" err="1" smtClean="0"/>
              <a:t>nuisances</a:t>
            </a:r>
            <a:r>
              <a:rPr lang="it-IT" dirty="0" smtClean="0"/>
              <a:t>. </a:t>
            </a:r>
          </a:p>
          <a:p>
            <a:pPr marL="0" indent="0">
              <a:buNone/>
            </a:pPr>
            <a:r>
              <a:rPr lang="it-IT" dirty="0" smtClean="0"/>
              <a:t>The </a:t>
            </a:r>
            <a:r>
              <a:rPr lang="it-IT" dirty="0" err="1" smtClean="0"/>
              <a:t>method</a:t>
            </a:r>
            <a:r>
              <a:rPr lang="it-IT" dirty="0" smtClean="0"/>
              <a:t> </a:t>
            </a:r>
            <a:r>
              <a:rPr lang="it-IT" dirty="0" err="1" smtClean="0"/>
              <a:t>may</a:t>
            </a:r>
            <a:r>
              <a:rPr lang="it-IT" dirty="0" smtClean="0"/>
              <a:t> be </a:t>
            </a:r>
            <a:r>
              <a:rPr lang="it-IT" dirty="0" err="1" smtClean="0"/>
              <a:t>too</a:t>
            </a:r>
            <a:r>
              <a:rPr lang="it-IT" dirty="0" smtClean="0"/>
              <a:t> CPU intensive to be </a:t>
            </a:r>
            <a:r>
              <a:rPr lang="it-IT" dirty="0" err="1" smtClean="0"/>
              <a:t>practical</a:t>
            </a:r>
            <a:r>
              <a:rPr lang="it-IT" dirty="0" smtClean="0"/>
              <a:t> in </a:t>
            </a:r>
            <a:r>
              <a:rPr lang="it-IT" dirty="0" err="1" smtClean="0"/>
              <a:t>hig-dim</a:t>
            </a:r>
            <a:r>
              <a:rPr lang="it-IT" dirty="0" smtClean="0"/>
              <a:t> </a:t>
            </a:r>
            <a:r>
              <a:rPr lang="it-IT" dirty="0" err="1" smtClean="0"/>
              <a:t>cases</a:t>
            </a:r>
            <a:r>
              <a:rPr lang="it-IT" dirty="0" smtClean="0"/>
              <a:t>, </a:t>
            </a:r>
            <a:r>
              <a:rPr lang="it-IT" dirty="0" err="1" smtClean="0"/>
              <a:t>as</a:t>
            </a:r>
            <a:r>
              <a:rPr lang="it-IT" dirty="0" smtClean="0"/>
              <a:t> large </a:t>
            </a:r>
            <a:r>
              <a:rPr lang="it-IT" dirty="0" err="1" smtClean="0"/>
              <a:t>datasets</a:t>
            </a:r>
            <a:r>
              <a:rPr lang="it-IT" dirty="0" smtClean="0"/>
              <a:t> are </a:t>
            </a:r>
            <a:r>
              <a:rPr lang="it-IT" dirty="0" err="1" smtClean="0"/>
              <a:t>required</a:t>
            </a:r>
            <a:r>
              <a:rPr lang="it-IT" dirty="0" smtClean="0"/>
              <a:t> to </a:t>
            </a:r>
            <a:r>
              <a:rPr lang="it-IT" dirty="0" err="1" smtClean="0"/>
              <a:t>approximate</a:t>
            </a:r>
            <a:r>
              <a:rPr lang="it-IT" dirty="0" smtClean="0"/>
              <a:t> the LR. </a:t>
            </a:r>
          </a:p>
          <a:p>
            <a:pPr marL="0" indent="0">
              <a:buNone/>
            </a:pPr>
            <a:endParaRPr lang="it-IT" dirty="0" smtClean="0"/>
          </a:p>
          <a:p>
            <a:pPr marL="0" indent="0">
              <a:buNone/>
            </a:pPr>
            <a:r>
              <a:rPr lang="it-IT" dirty="0" smtClean="0"/>
              <a:t>A </a:t>
            </a:r>
            <a:r>
              <a:rPr lang="it-IT" dirty="0" err="1" smtClean="0"/>
              <a:t>number</a:t>
            </a:r>
            <a:r>
              <a:rPr lang="it-IT" dirty="0" smtClean="0"/>
              <a:t> of </a:t>
            </a:r>
            <a:r>
              <a:rPr lang="it-IT" dirty="0" err="1" smtClean="0"/>
              <a:t>techniques</a:t>
            </a:r>
            <a:r>
              <a:rPr lang="it-IT" dirty="0" smtClean="0"/>
              <a:t> </a:t>
            </a:r>
            <a:r>
              <a:rPr lang="it-IT" dirty="0" err="1" smtClean="0"/>
              <a:t>were</a:t>
            </a:r>
            <a:r>
              <a:rPr lang="it-IT" dirty="0" smtClean="0"/>
              <a:t> </a:t>
            </a:r>
            <a:r>
              <a:rPr lang="it-IT" dirty="0" err="1" smtClean="0"/>
              <a:t>published</a:t>
            </a:r>
            <a:r>
              <a:rPr lang="it-IT" dirty="0" smtClean="0"/>
              <a:t> by </a:t>
            </a:r>
            <a:r>
              <a:rPr lang="it-IT" dirty="0" err="1" smtClean="0"/>
              <a:t>Brehmer</a:t>
            </a:r>
            <a:r>
              <a:rPr lang="it-IT" dirty="0" smtClean="0"/>
              <a:t> et al.[44-46] to </a:t>
            </a:r>
            <a:r>
              <a:rPr lang="it-IT" dirty="0" err="1" smtClean="0"/>
              <a:t>evaluate</a:t>
            </a:r>
            <a:r>
              <a:rPr lang="it-IT" dirty="0" smtClean="0"/>
              <a:t> the LR in a data-</a:t>
            </a:r>
            <a:r>
              <a:rPr lang="it-IT" dirty="0" err="1" smtClean="0"/>
              <a:t>effective</a:t>
            </a:r>
            <a:r>
              <a:rPr lang="it-IT" dirty="0" smtClean="0"/>
              <a:t> </a:t>
            </a:r>
            <a:r>
              <a:rPr lang="it-IT" dirty="0" err="1" smtClean="0"/>
              <a:t>manner</a:t>
            </a:r>
            <a:r>
              <a:rPr lang="it-IT" dirty="0" smtClean="0"/>
              <a:t>, </a:t>
            </a:r>
            <a:r>
              <a:rPr lang="it-IT" dirty="0" err="1" smtClean="0"/>
              <a:t>using</a:t>
            </a:r>
            <a:r>
              <a:rPr lang="it-IT" dirty="0" smtClean="0"/>
              <a:t> information from the simulator to </a:t>
            </a:r>
            <a:r>
              <a:rPr lang="it-IT" dirty="0" err="1" smtClean="0"/>
              <a:t>augment</a:t>
            </a:r>
            <a:r>
              <a:rPr lang="it-IT" dirty="0" smtClean="0"/>
              <a:t> the training data.</a:t>
            </a:r>
          </a:p>
          <a:p>
            <a:pPr marL="0" indent="0">
              <a:buNone/>
            </a:pPr>
            <a:endParaRPr lang="it-IT" dirty="0" smtClean="0"/>
          </a:p>
          <a:p>
            <a:pPr marL="0" indent="0">
              <a:buNone/>
            </a:pPr>
            <a:r>
              <a:rPr lang="it-IT" dirty="0" smtClean="0"/>
              <a:t> </a:t>
            </a:r>
            <a:r>
              <a:rPr lang="it-IT" dirty="0" err="1" smtClean="0"/>
              <a:t>These</a:t>
            </a:r>
            <a:r>
              <a:rPr lang="it-IT" dirty="0" smtClean="0"/>
              <a:t> </a:t>
            </a:r>
            <a:r>
              <a:rPr lang="it-IT" dirty="0" err="1" smtClean="0"/>
              <a:t>techniques</a:t>
            </a:r>
            <a:r>
              <a:rPr lang="it-IT" dirty="0" smtClean="0"/>
              <a:t> </a:t>
            </a:r>
            <a:r>
              <a:rPr lang="it-IT" dirty="0" err="1" smtClean="0"/>
              <a:t>may</a:t>
            </a:r>
            <a:r>
              <a:rPr lang="it-IT" dirty="0" smtClean="0"/>
              <a:t> </a:t>
            </a:r>
            <a:r>
              <a:rPr lang="it-IT" dirty="0" err="1" smtClean="0"/>
              <a:t>collectively</a:t>
            </a:r>
            <a:r>
              <a:rPr lang="it-IT" dirty="0" smtClean="0"/>
              <a:t> be </a:t>
            </a:r>
            <a:r>
              <a:rPr lang="it-IT" dirty="0" err="1" smtClean="0"/>
              <a:t>addressed</a:t>
            </a:r>
            <a:r>
              <a:rPr lang="it-IT" dirty="0" smtClean="0"/>
              <a:t> </a:t>
            </a:r>
            <a:r>
              <a:rPr lang="it-IT" dirty="0" err="1" smtClean="0"/>
              <a:t>as</a:t>
            </a:r>
            <a:r>
              <a:rPr lang="it-IT" dirty="0" smtClean="0"/>
              <a:t> «</a:t>
            </a:r>
            <a:r>
              <a:rPr lang="it-IT" dirty="0" err="1" smtClean="0"/>
              <a:t>learning</a:t>
            </a:r>
            <a:r>
              <a:rPr lang="it-IT" dirty="0" smtClean="0"/>
              <a:t> </a:t>
            </a:r>
            <a:r>
              <a:rPr lang="it-IT" dirty="0" err="1" smtClean="0"/>
              <a:t>efficiently</a:t>
            </a:r>
            <a:r>
              <a:rPr lang="it-IT" dirty="0" smtClean="0"/>
              <a:t> from the simulator».</a:t>
            </a:r>
          </a:p>
          <a:p>
            <a:r>
              <a:rPr lang="it-IT" dirty="0" smtClean="0">
                <a:solidFill>
                  <a:srgbClr val="0070C0"/>
                </a:solidFill>
                <a:sym typeface="Wingdings" panose="05000000000000000000" pitchFamily="2" charset="2"/>
              </a:rPr>
              <a:t>A </a:t>
            </a:r>
            <a:r>
              <a:rPr lang="it-IT" dirty="0" err="1" smtClean="0">
                <a:solidFill>
                  <a:srgbClr val="0070C0"/>
                </a:solidFill>
                <a:sym typeface="Wingdings" panose="05000000000000000000" pitchFamily="2" charset="2"/>
              </a:rPr>
              <a:t>meaningful</a:t>
            </a:r>
            <a:r>
              <a:rPr lang="it-IT" dirty="0" smtClean="0">
                <a:solidFill>
                  <a:srgbClr val="0070C0"/>
                </a:solidFill>
                <a:sym typeface="Wingdings" panose="05000000000000000000" pitchFamily="2" charset="2"/>
              </a:rPr>
              <a:t> </a:t>
            </a:r>
            <a:r>
              <a:rPr lang="it-IT" dirty="0" err="1" smtClean="0">
                <a:solidFill>
                  <a:srgbClr val="0070C0"/>
                </a:solidFill>
                <a:sym typeface="Wingdings" panose="05000000000000000000" pitchFamily="2" charset="2"/>
              </a:rPr>
              <a:t>discussion</a:t>
            </a:r>
            <a:r>
              <a:rPr lang="it-IT" dirty="0" smtClean="0">
                <a:solidFill>
                  <a:srgbClr val="0070C0"/>
                </a:solidFill>
                <a:sym typeface="Wingdings" panose="05000000000000000000" pitchFamily="2" charset="2"/>
              </a:rPr>
              <a:t> of the </a:t>
            </a:r>
            <a:r>
              <a:rPr lang="it-IT" dirty="0" err="1" smtClean="0">
                <a:solidFill>
                  <a:srgbClr val="0070C0"/>
                </a:solidFill>
                <a:sym typeface="Wingdings" panose="05000000000000000000" pitchFamily="2" charset="2"/>
              </a:rPr>
              <a:t>wealth</a:t>
            </a:r>
            <a:r>
              <a:rPr lang="it-IT" dirty="0" smtClean="0">
                <a:solidFill>
                  <a:srgbClr val="0070C0"/>
                </a:solidFill>
                <a:sym typeface="Wingdings" panose="05000000000000000000" pitchFamily="2" charset="2"/>
              </a:rPr>
              <a:t> of </a:t>
            </a:r>
            <a:r>
              <a:rPr lang="it-IT" dirty="0" err="1" smtClean="0">
                <a:solidFill>
                  <a:srgbClr val="0070C0"/>
                </a:solidFill>
                <a:sym typeface="Wingdings" panose="05000000000000000000" pitchFamily="2" charset="2"/>
              </a:rPr>
              <a:t>ideas</a:t>
            </a:r>
            <a:r>
              <a:rPr lang="it-IT" dirty="0" smtClean="0">
                <a:solidFill>
                  <a:srgbClr val="0070C0"/>
                </a:solidFill>
                <a:sym typeface="Wingdings" panose="05000000000000000000" pitchFamily="2" charset="2"/>
              </a:rPr>
              <a:t> </a:t>
            </a:r>
            <a:r>
              <a:rPr lang="it-IT" dirty="0" err="1" smtClean="0">
                <a:solidFill>
                  <a:srgbClr val="0070C0"/>
                </a:solidFill>
                <a:sym typeface="Wingdings" panose="05000000000000000000" pitchFamily="2" charset="2"/>
              </a:rPr>
              <a:t>deployed</a:t>
            </a:r>
            <a:r>
              <a:rPr lang="it-IT" dirty="0" smtClean="0">
                <a:solidFill>
                  <a:srgbClr val="0070C0"/>
                </a:solidFill>
                <a:sym typeface="Wingdings" panose="05000000000000000000" pitchFamily="2" charset="2"/>
              </a:rPr>
              <a:t> for </a:t>
            </a:r>
            <a:r>
              <a:rPr lang="it-IT" err="1" smtClean="0">
                <a:solidFill>
                  <a:srgbClr val="0070C0"/>
                </a:solidFill>
                <a:sym typeface="Wingdings" panose="05000000000000000000" pitchFamily="2" charset="2"/>
              </a:rPr>
              <a:t>this</a:t>
            </a:r>
            <a:r>
              <a:rPr lang="it-IT" smtClean="0">
                <a:solidFill>
                  <a:srgbClr val="0070C0"/>
                </a:solidFill>
                <a:sym typeface="Wingdings" panose="05000000000000000000" pitchFamily="2" charset="2"/>
              </a:rPr>
              <a:t> is beyond the scope of this talk.</a:t>
            </a:r>
            <a:endParaRPr lang="en-US" dirty="0"/>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93</a:t>
            </a:fld>
            <a:endParaRPr lang="en-US"/>
          </a:p>
        </p:txBody>
      </p:sp>
    </p:spTree>
    <p:extLst>
      <p:ext uri="{BB962C8B-B14F-4D97-AF65-F5344CB8AC3E}">
        <p14:creationId xmlns:p14="http://schemas.microsoft.com/office/powerpoint/2010/main" val="240306433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Inference-aware summary statistics</a:t>
            </a:r>
            <a:endParaRPr lang="en-US" b="1" dirty="0"/>
          </a:p>
        </p:txBody>
      </p:sp>
      <p:sp>
        <p:nvSpPr>
          <p:cNvPr id="3" name="Content Placeholder 2"/>
          <p:cNvSpPr>
            <a:spLocks noGrp="1"/>
          </p:cNvSpPr>
          <p:nvPr>
            <p:ph idx="1"/>
          </p:nvPr>
        </p:nvSpPr>
        <p:spPr>
          <a:xfrm>
            <a:off x="838200" y="1866900"/>
            <a:ext cx="10515600" cy="4629150"/>
          </a:xfrm>
        </p:spPr>
        <p:txBody>
          <a:bodyPr>
            <a:normAutofit fontScale="70000" lnSpcReduction="20000"/>
          </a:bodyPr>
          <a:lstStyle/>
          <a:p>
            <a:pPr marL="0" indent="0">
              <a:buNone/>
            </a:pPr>
            <a:r>
              <a:rPr lang="en-US" dirty="0" smtClean="0"/>
              <a:t>A complementary family of techniques to “likelihood-free inference methods” tries to construct summaries that are better aligned with inference goal, once nuisance parameters are accounted for.</a:t>
            </a:r>
          </a:p>
          <a:p>
            <a:pPr marL="0" indent="0">
              <a:buNone/>
            </a:pPr>
            <a:endParaRPr lang="en-US" dirty="0"/>
          </a:p>
          <a:p>
            <a:pPr marL="0" indent="0">
              <a:buNone/>
            </a:pPr>
            <a:r>
              <a:rPr lang="en-US" dirty="0" smtClean="0">
                <a:solidFill>
                  <a:srgbClr val="0070C0"/>
                </a:solidFill>
              </a:rPr>
              <a:t>Typical procedure in HEP: </a:t>
            </a:r>
          </a:p>
          <a:p>
            <a:pPr marL="514350" indent="-514350">
              <a:buFont typeface="+mj-lt"/>
              <a:buAutoNum type="arabicPeriod"/>
            </a:pPr>
            <a:r>
              <a:rPr lang="en-US" dirty="0" smtClean="0"/>
              <a:t>“optimize” a classifier f(x</a:t>
            </a:r>
            <a:r>
              <a:rPr lang="it-IT" dirty="0" smtClean="0"/>
              <a:t>) to best </a:t>
            </a:r>
            <a:r>
              <a:rPr lang="it-IT" dirty="0" err="1" smtClean="0"/>
              <a:t>distinguish</a:t>
            </a:r>
            <a:r>
              <a:rPr lang="it-IT" dirty="0" smtClean="0"/>
              <a:t> S(</a:t>
            </a:r>
            <a:r>
              <a:rPr lang="el-GR" dirty="0" smtClean="0"/>
              <a:t>θ</a:t>
            </a:r>
            <a:r>
              <a:rPr lang="it-IT" dirty="0" smtClean="0"/>
              <a:t>) from B</a:t>
            </a:r>
            <a:r>
              <a:rPr lang="el-GR" dirty="0" smtClean="0"/>
              <a:t> </a:t>
            </a:r>
            <a:r>
              <a:rPr lang="it-IT" dirty="0" smtClean="0"/>
              <a:t>(e.g., </a:t>
            </a:r>
            <a:r>
              <a:rPr lang="el-GR" dirty="0" smtClean="0"/>
              <a:t>θ</a:t>
            </a:r>
            <a:r>
              <a:rPr lang="en-US" dirty="0" smtClean="0"/>
              <a:t>=</a:t>
            </a:r>
            <a:r>
              <a:rPr lang="el-GR" dirty="0" smtClean="0"/>
              <a:t>σ</a:t>
            </a:r>
            <a:r>
              <a:rPr lang="en-US" dirty="0" smtClean="0"/>
              <a:t>, cross section of signal process), e.g.</a:t>
            </a:r>
            <a:r>
              <a:rPr lang="en-US" dirty="0" smtClean="0">
                <a:sym typeface="Wingdings" panose="05000000000000000000" pitchFamily="2" charset="2"/>
              </a:rPr>
              <a:t> focusing on maximizing AUC or other figures of merit connected to observability of S (pseudo-significances)</a:t>
            </a:r>
          </a:p>
          <a:p>
            <a:pPr marL="0" indent="0">
              <a:buNone/>
            </a:pPr>
            <a:r>
              <a:rPr lang="en-US" dirty="0" smtClean="0">
                <a:sym typeface="Wingdings" panose="05000000000000000000" pitchFamily="2" charset="2"/>
              </a:rPr>
              <a:t>2a. 	Choose operating point (e.g. cut on f), maybe accounting for variability of S and B PDFs, 	and perform a counting experiment on data above f cut; </a:t>
            </a:r>
          </a:p>
          <a:p>
            <a:pPr marL="0" indent="0">
              <a:buNone/>
            </a:pPr>
            <a:r>
              <a:rPr lang="en-US" dirty="0" smtClean="0">
                <a:sym typeface="Wingdings" panose="05000000000000000000" pitchFamily="2" charset="2"/>
              </a:rPr>
              <a:t>2b.	Parametrize shape and fit for signal fraction, accounting for nuisances as shape variations</a:t>
            </a:r>
          </a:p>
          <a:p>
            <a:pPr marL="0" indent="0">
              <a:buNone/>
            </a:pPr>
            <a:r>
              <a:rPr lang="en-US" dirty="0" smtClean="0">
                <a:sym typeface="Wingdings" panose="05000000000000000000" pitchFamily="2" charset="2"/>
              </a:rPr>
              <a:t> In both cases, the optimization target (discrimination of S/B in absence of nuisances) is different from the true objective of the analysis (minimize uncertainty on parameter of interest)</a:t>
            </a:r>
          </a:p>
          <a:p>
            <a:pPr marL="0" indent="0">
              <a:buNone/>
            </a:pPr>
            <a:endParaRPr lang="en-US" dirty="0" smtClean="0">
              <a:sym typeface="Wingdings" panose="05000000000000000000" pitchFamily="2" charset="2"/>
            </a:endParaRPr>
          </a:p>
          <a:p>
            <a:pPr marL="0" indent="0">
              <a:buNone/>
            </a:pPr>
            <a:r>
              <a:rPr lang="en-US" dirty="0" smtClean="0">
                <a:sym typeface="Wingdings" panose="05000000000000000000" pitchFamily="2" charset="2"/>
              </a:rPr>
              <a:t>For a realignment, we must inform the classifier of the effect of nuisances </a:t>
            </a:r>
            <a:r>
              <a:rPr lang="en-US" dirty="0" smtClean="0">
                <a:solidFill>
                  <a:srgbClr val="FF0000"/>
                </a:solidFill>
                <a:sym typeface="Wingdings" panose="05000000000000000000" pitchFamily="2" charset="2"/>
              </a:rPr>
              <a:t>on the final measurement goal</a:t>
            </a:r>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94</a:t>
            </a:fld>
            <a:endParaRPr lang="en-US"/>
          </a:p>
        </p:txBody>
      </p:sp>
    </p:spTree>
    <p:extLst>
      <p:ext uri="{BB962C8B-B14F-4D97-AF65-F5344CB8AC3E}">
        <p14:creationId xmlns:p14="http://schemas.microsoft.com/office/powerpoint/2010/main" val="395810307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t>INFERNO </a:t>
            </a:r>
            <a:r>
              <a:rPr lang="en-US" b="1" smtClean="0"/>
              <a:t>Pseudo-Code</a:t>
            </a:r>
            <a:endParaRPr lang="en-US" b="1" dirty="0"/>
          </a:p>
        </p:txBody>
      </p:sp>
      <p:sp>
        <p:nvSpPr>
          <p:cNvPr id="4" name="Date Placeholder 3"/>
          <p:cNvSpPr>
            <a:spLocks noGrp="1"/>
          </p:cNvSpPr>
          <p:nvPr>
            <p:ph type="dt" sz="half" idx="10"/>
          </p:nvPr>
        </p:nvSpPr>
        <p:spPr/>
        <p:txBody>
          <a:bodyPr/>
          <a:lstStyle/>
          <a:p>
            <a:r>
              <a:rPr lang="it-IT" smtClean="0"/>
              <a:t>4/27/2023</a:t>
            </a:r>
            <a:endParaRPr lang="en-US"/>
          </a:p>
        </p:txBody>
      </p:sp>
      <p:sp>
        <p:nvSpPr>
          <p:cNvPr id="5" name="Footer Placeholder 4"/>
          <p:cNvSpPr>
            <a:spLocks noGrp="1"/>
          </p:cNvSpPr>
          <p:nvPr>
            <p:ph type="ftr" sz="quarter" idx="11"/>
          </p:nvPr>
        </p:nvSpPr>
        <p:spPr/>
        <p:txBody>
          <a:bodyPr/>
          <a:lstStyle/>
          <a:p>
            <a:r>
              <a:rPr lang="en-US" smtClean="0"/>
              <a:t>T. Dorigo, Dealing with Nuisance Parameters in HEP Analysis</a:t>
            </a:r>
            <a:endParaRPr lang="en-US"/>
          </a:p>
        </p:txBody>
      </p:sp>
      <p:sp>
        <p:nvSpPr>
          <p:cNvPr id="6" name="Slide Number Placeholder 5"/>
          <p:cNvSpPr>
            <a:spLocks noGrp="1"/>
          </p:cNvSpPr>
          <p:nvPr>
            <p:ph type="sldNum" sz="quarter" idx="12"/>
          </p:nvPr>
        </p:nvSpPr>
        <p:spPr/>
        <p:txBody>
          <a:bodyPr/>
          <a:lstStyle/>
          <a:p>
            <a:fld id="{9792DB7C-41C6-413A-81DD-F073C27E12A1}" type="slidenum">
              <a:rPr lang="en-US" smtClean="0"/>
              <a:t>95</a:t>
            </a:fld>
            <a:endParaRPr lang="en-US"/>
          </a:p>
        </p:txBody>
      </p:sp>
      <p:pic>
        <p:nvPicPr>
          <p:cNvPr id="7" name="Picture 6"/>
          <p:cNvPicPr>
            <a:picLocks noChangeAspect="1"/>
          </p:cNvPicPr>
          <p:nvPr/>
        </p:nvPicPr>
        <p:blipFill>
          <a:blip r:embed="rId2"/>
          <a:stretch>
            <a:fillRect/>
          </a:stretch>
        </p:blipFill>
        <p:spPr>
          <a:xfrm>
            <a:off x="2795587" y="1614757"/>
            <a:ext cx="6600825" cy="4741593"/>
          </a:xfrm>
          <a:prstGeom prst="rect">
            <a:avLst/>
          </a:prstGeom>
        </p:spPr>
      </p:pic>
    </p:spTree>
    <p:extLst>
      <p:ext uri="{BB962C8B-B14F-4D97-AF65-F5344CB8AC3E}">
        <p14:creationId xmlns:p14="http://schemas.microsoft.com/office/powerpoint/2010/main" val="8699740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19374</TotalTime>
  <Words>11299</Words>
  <Application>Microsoft Office PowerPoint</Application>
  <PresentationFormat>Widescreen</PresentationFormat>
  <Paragraphs>980</Paragraphs>
  <Slides>95</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95</vt:i4>
      </vt:variant>
    </vt:vector>
  </HeadingPairs>
  <TitlesOfParts>
    <vt:vector size="101" baseType="lpstr">
      <vt:lpstr>Arial</vt:lpstr>
      <vt:lpstr>Calibri</vt:lpstr>
      <vt:lpstr>Calibri Light</vt:lpstr>
      <vt:lpstr>Cambria Math</vt:lpstr>
      <vt:lpstr>Wingdings</vt:lpstr>
      <vt:lpstr>Office Theme</vt:lpstr>
      <vt:lpstr>Machine Learning Tools for Reduction of the Effect of Systematic Uncertainties</vt:lpstr>
      <vt:lpstr>The Next Paradigm Shift: End-To-End Optimization and co-design</vt:lpstr>
      <vt:lpstr>Contents</vt:lpstr>
      <vt:lpstr>1. ML for Nuisance Parameters in HEP</vt:lpstr>
      <vt:lpstr>Presentazione standard di PowerPoint</vt:lpstr>
      <vt:lpstr>2. What We Want: Sufficient Statistic Summaries</vt:lpstr>
      <vt:lpstr>A Toy Example</vt:lpstr>
      <vt:lpstr>What We Get</vt:lpstr>
      <vt:lpstr>One Slide in Place of a Whole Talk </vt:lpstr>
      <vt:lpstr>One Good Benchmark: Decorrelating the Mass</vt:lpstr>
      <vt:lpstr>Comparisons</vt:lpstr>
      <vt:lpstr>3. Inference-aware neural optimization</vt:lpstr>
      <vt:lpstr>3.1 INFERNO</vt:lpstr>
      <vt:lpstr>INFERNO Synthetic Example</vt:lpstr>
      <vt:lpstr>INFERNO Results</vt:lpstr>
      <vt:lpstr>3.3 Test of INFERNO on a Real Physics Analysis</vt:lpstr>
      <vt:lpstr>Results and Lessons Learned</vt:lpstr>
      <vt:lpstr>A valid benchmark for future studies!</vt:lpstr>
      <vt:lpstr>3.4 Bonus track – End-to-End Models</vt:lpstr>
      <vt:lpstr>One Example of Geometry Optimization: MUonE</vt:lpstr>
      <vt:lpstr>MUonE Optimization</vt:lpstr>
      <vt:lpstr>MUonE Optimization</vt:lpstr>
      <vt:lpstr>Event Reconstruction in MUonE</vt:lpstr>
      <vt:lpstr>Reducing Positioning Systematics</vt:lpstr>
      <vt:lpstr>Effect of Thin Layers  and Vertex Fit</vt:lpstr>
      <vt:lpstr>Presentazione standard di PowerPoint</vt:lpstr>
      <vt:lpstr>Four-Slide Description of a Differentiable Model for Design Optimization - 1</vt:lpstr>
      <vt:lpstr>Four-Slide Description of a Differentiable Model for Design Optimization - 2</vt:lpstr>
      <vt:lpstr>Four-Slide Description of a Differentiable Model for Design Optimization - 3</vt:lpstr>
      <vt:lpstr>Four-Slide Description of a Differentiable Model for Design Optimization - 4</vt:lpstr>
      <vt:lpstr>Putting It All Together</vt:lpstr>
      <vt:lpstr>Putting It All Together / 2</vt:lpstr>
      <vt:lpstr>Putting It All Together / 3</vt:lpstr>
      <vt:lpstr>A Current Effort: Optimizing SWGO Array Layout</vt:lpstr>
      <vt:lpstr>The Question</vt:lpstr>
      <vt:lpstr>The Question and a Possible Answer</vt:lpstr>
      <vt:lpstr>The Principled Question!</vt:lpstr>
      <vt:lpstr>A Tentative Solution to the Principled Question</vt:lpstr>
      <vt:lpstr>Layout Optimization Pipeline</vt:lpstr>
      <vt:lpstr>Sample Run</vt:lpstr>
      <vt:lpstr>A Better Solution!?</vt:lpstr>
      <vt:lpstr>4. Summary</vt:lpstr>
      <vt:lpstr>Third MODE Workshop – Princeton Jul 24-26</vt:lpstr>
      <vt:lpstr>References</vt:lpstr>
      <vt:lpstr>References / 2</vt:lpstr>
      <vt:lpstr>References / 3</vt:lpstr>
      <vt:lpstr>References / 4</vt:lpstr>
      <vt:lpstr>References / 5</vt:lpstr>
      <vt:lpstr>References / 6</vt:lpstr>
      <vt:lpstr>References / 7</vt:lpstr>
      <vt:lpstr>Profiling Them Away</vt:lpstr>
      <vt:lpstr>Profiling and Marginalizing</vt:lpstr>
      <vt:lpstr>Statistical Sufficiency</vt:lpstr>
      <vt:lpstr>2.1 Nuisance-Parametrized Models</vt:lpstr>
      <vt:lpstr>Example: N-Subjettiness in Boosted Decays</vt:lpstr>
      <vt:lpstr>Correcting for the Nuisance</vt:lpstr>
      <vt:lpstr>What If We Have No Prior ?</vt:lpstr>
      <vt:lpstr>Example: Xtt in ATLAS</vt:lpstr>
      <vt:lpstr>2.2 Decorrelation, Penalization, Adversaries</vt:lpstr>
      <vt:lpstr>Mass decorrelation</vt:lpstr>
      <vt:lpstr>Mass decorrelation in boosting</vt:lpstr>
      <vt:lpstr>Modified boosting and penalized methods</vt:lpstr>
      <vt:lpstr>Uboost performance</vt:lpstr>
      <vt:lpstr>Building on UBoost</vt:lpstr>
      <vt:lpstr>DisCo – Distance Correlation</vt:lpstr>
      <vt:lpstr>DisCo in action</vt:lpstr>
      <vt:lpstr>Comparisons</vt:lpstr>
      <vt:lpstr>Another penalization scheme</vt:lpstr>
      <vt:lpstr>Examples</vt:lpstr>
      <vt:lpstr>Adversarial Techniques</vt:lpstr>
      <vt:lpstr>Learning to pivot</vt:lpstr>
      <vt:lpstr>Pivoting ANN architecture</vt:lpstr>
      <vt:lpstr>The Learning To Pivot Algorithm</vt:lpstr>
      <vt:lpstr>Experiments with the pivot</vt:lpstr>
      <vt:lpstr>HEP example</vt:lpstr>
      <vt:lpstr>Further developments / 1</vt:lpstr>
      <vt:lpstr>Further developments / 2</vt:lpstr>
      <vt:lpstr>Further developments /3</vt:lpstr>
      <vt:lpstr>2.4 Semi-Supervised Approaches</vt:lpstr>
      <vt:lpstr>LLP (Learning from Label Proportions)</vt:lpstr>
      <vt:lpstr>LLP Proof of Concept</vt:lpstr>
      <vt:lpstr>Test of LLP on Q/G Discrimination</vt:lpstr>
      <vt:lpstr>CWoLa – Classification Without Labels</vt:lpstr>
      <vt:lpstr>CWoLa at work</vt:lpstr>
      <vt:lpstr>CWoLa applications to LHC data</vt:lpstr>
      <vt:lpstr>INFERNO Details</vt:lpstr>
      <vt:lpstr>INFERNO Details / 2</vt:lpstr>
      <vt:lpstr>3.2 Recent developments</vt:lpstr>
      <vt:lpstr>Looking into the Matter</vt:lpstr>
      <vt:lpstr>Neal’s Solution</vt:lpstr>
      <vt:lpstr>Calibrated Discriminative Classifiers</vt:lpstr>
      <vt:lpstr>3. Inference-aware approaches</vt:lpstr>
      <vt:lpstr>Estimates of the likelihood ratio</vt:lpstr>
      <vt:lpstr>Inference-aware summary statistics</vt:lpstr>
      <vt:lpstr>INFERNO Pseudo-Code</vt:lpstr>
    </vt:vector>
  </TitlesOfParts>
  <Company>INFN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Dealing with Nuisance Parameters in Physics Analysis: the ML Way</dc:title>
  <dc:creator>Dorigo</dc:creator>
  <cp:lastModifiedBy>Dorigo</cp:lastModifiedBy>
  <cp:revision>189</cp:revision>
  <dcterms:created xsi:type="dcterms:W3CDTF">2020-07-14T13:04:46Z</dcterms:created>
  <dcterms:modified xsi:type="dcterms:W3CDTF">2023-04-27T16:03:25Z</dcterms:modified>
</cp:coreProperties>
</file>