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0" r:id="rId5"/>
    <p:sldMasterId id="2147483648" r:id="rId6"/>
  </p:sldMasterIdLst>
  <p:notesMasterIdLst>
    <p:notesMasterId r:id="rId44"/>
  </p:notesMasterIdLst>
  <p:sldIdLst>
    <p:sldId id="256" r:id="rId7"/>
    <p:sldId id="315" r:id="rId8"/>
    <p:sldId id="264" r:id="rId9"/>
    <p:sldId id="270" r:id="rId10"/>
    <p:sldId id="265" r:id="rId11"/>
    <p:sldId id="306" r:id="rId12"/>
    <p:sldId id="267" r:id="rId13"/>
    <p:sldId id="274" r:id="rId14"/>
    <p:sldId id="299" r:id="rId15"/>
    <p:sldId id="258" r:id="rId16"/>
    <p:sldId id="259" r:id="rId17"/>
    <p:sldId id="260" r:id="rId18"/>
    <p:sldId id="322" r:id="rId19"/>
    <p:sldId id="323" r:id="rId20"/>
    <p:sldId id="324" r:id="rId21"/>
    <p:sldId id="288" r:id="rId22"/>
    <p:sldId id="313" r:id="rId23"/>
    <p:sldId id="257" r:id="rId24"/>
    <p:sldId id="332" r:id="rId25"/>
    <p:sldId id="333" r:id="rId26"/>
    <p:sldId id="314" r:id="rId27"/>
    <p:sldId id="275" r:id="rId28"/>
    <p:sldId id="311" r:id="rId29"/>
    <p:sldId id="312" r:id="rId30"/>
    <p:sldId id="317" r:id="rId31"/>
    <p:sldId id="318" r:id="rId32"/>
    <p:sldId id="319" r:id="rId33"/>
    <p:sldId id="316" r:id="rId34"/>
    <p:sldId id="325" r:id="rId35"/>
    <p:sldId id="326" r:id="rId36"/>
    <p:sldId id="328" r:id="rId37"/>
    <p:sldId id="327" r:id="rId38"/>
    <p:sldId id="331" r:id="rId39"/>
    <p:sldId id="329" r:id="rId40"/>
    <p:sldId id="330" r:id="rId41"/>
    <p:sldId id="320" r:id="rId42"/>
    <p:sldId id="321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Calderbank, Ph.D." userId="63ac33fc-081a-4fe8-b7e6-5586b4c9a210" providerId="ADAL" clId="{60C10B30-78F3-43A9-AEE1-5FB8E2A70691}"/>
    <pc:docChg chg="addSld modSld addMainMaster modMainMaster">
      <pc:chgData name="Robert Calderbank, Ph.D." userId="63ac33fc-081a-4fe8-b7e6-5586b4c9a210" providerId="ADAL" clId="{60C10B30-78F3-43A9-AEE1-5FB8E2A70691}" dt="2024-03-11T02:04:06.900" v="1"/>
      <pc:docMkLst>
        <pc:docMk/>
      </pc:docMkLst>
      <pc:sldChg chg="add">
        <pc:chgData name="Robert Calderbank, Ph.D." userId="63ac33fc-081a-4fe8-b7e6-5586b4c9a210" providerId="ADAL" clId="{60C10B30-78F3-43A9-AEE1-5FB8E2A70691}" dt="2024-03-11T02:04:06.900" v="1"/>
        <pc:sldMkLst>
          <pc:docMk/>
          <pc:sldMk cId="1857021106" sldId="332"/>
        </pc:sldMkLst>
      </pc:sldChg>
      <pc:sldChg chg="add">
        <pc:chgData name="Robert Calderbank, Ph.D." userId="63ac33fc-081a-4fe8-b7e6-5586b4c9a210" providerId="ADAL" clId="{60C10B30-78F3-43A9-AEE1-5FB8E2A70691}" dt="2024-03-11T02:04:06.900" v="1"/>
        <pc:sldMkLst>
          <pc:docMk/>
          <pc:sldMk cId="2101854090" sldId="333"/>
        </pc:sldMkLst>
      </pc:sldChg>
      <pc:sldMasterChg chg="add addSldLayout">
        <pc:chgData name="Robert Calderbank, Ph.D." userId="63ac33fc-081a-4fe8-b7e6-5586b4c9a210" providerId="ADAL" clId="{60C10B30-78F3-43A9-AEE1-5FB8E2A70691}" dt="2024-03-11T02:04:06.900" v="0" actId="27028"/>
        <pc:sldMasterMkLst>
          <pc:docMk/>
          <pc:sldMasterMk cId="276463467" sldId="2147483648"/>
        </pc:sldMasterMkLst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3895964065" sldId="2147483649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307414663" sldId="2147483650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1998449772" sldId="2147483651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3198647878" sldId="2147483652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964614118" sldId="2147483653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1249149359" sldId="2147483654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322370284" sldId="2147483655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160731826" sldId="2147483656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1048584488" sldId="2147483657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254897786" sldId="2147483658"/>
          </pc:sldLayoutMkLst>
        </pc:sldLayoutChg>
        <pc:sldLayoutChg chg="ad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276463467" sldId="2147483648"/>
            <pc:sldLayoutMk cId="2195116048" sldId="2147483659"/>
          </pc:sldLayoutMkLst>
        </pc:sldLayoutChg>
      </pc:sldMasterChg>
      <pc:sldMasterChg chg="replId modSldLayout">
        <pc:chgData name="Robert Calderbank, Ph.D." userId="63ac33fc-081a-4fe8-b7e6-5586b4c9a210" providerId="ADAL" clId="{60C10B30-78F3-43A9-AEE1-5FB8E2A70691}" dt="2024-03-11T02:04:06.900" v="0" actId="27028"/>
        <pc:sldMasterMkLst>
          <pc:docMk/>
          <pc:sldMasterMk cId="323865240" sldId="2147483663"/>
        </pc:sldMasterMkLst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2973271253" sldId="2147483664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3058922904" sldId="2147483665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3127571988" sldId="2147483666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1660678033" sldId="2147483667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3954882720" sldId="2147483668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3534487688" sldId="2147483669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815560012" sldId="2147483670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3336188063" sldId="2147483671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3158061460" sldId="2147483672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4203043513" sldId="2147483673"/>
          </pc:sldLayoutMkLst>
        </pc:sldLayoutChg>
        <pc:sldLayoutChg chg="replId">
          <pc:chgData name="Robert Calderbank, Ph.D." userId="63ac33fc-081a-4fe8-b7e6-5586b4c9a210" providerId="ADAL" clId="{60C10B30-78F3-43A9-AEE1-5FB8E2A70691}" dt="2024-03-11T02:04:06.900" v="0" actId="27028"/>
          <pc:sldLayoutMkLst>
            <pc:docMk/>
            <pc:sldMasterMk cId="323865240" sldId="2147483663"/>
            <pc:sldLayoutMk cId="1132068097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C10B8B-A6BC-4D83-9C0F-AF547CFCFC4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16857E-6908-4B09-A4D6-ACCE9156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2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3425"/>
            <a:ext cx="6505575" cy="3659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402D7-201D-4E35-AE3E-E97F37D05E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731520" y="4560570"/>
            <a:ext cx="5851776" cy="4320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334" indent="-228334"/>
            <a:endParaRPr lang="en-IN" sz="2100" spc="-1" dirty="0">
              <a:latin typeface="Arial"/>
            </a:endParaRPr>
          </a:p>
        </p:txBody>
      </p:sp>
      <p:sp>
        <p:nvSpPr>
          <p:cNvPr id="750" name="Slide Number Placeholder 3"/>
          <p:cNvSpPr txBox="1"/>
          <p:nvPr/>
        </p:nvSpPr>
        <p:spPr>
          <a:xfrm>
            <a:off x="4143744" y="9119628"/>
            <a:ext cx="3169536" cy="479682"/>
          </a:xfrm>
          <a:prstGeom prst="rect">
            <a:avLst/>
          </a:prstGeom>
          <a:noFill/>
          <a:ln w="0">
            <a:noFill/>
          </a:ln>
        </p:spPr>
        <p:txBody>
          <a:bodyPr lIns="96661" tIns="48331" rIns="96661" bIns="48331" anchor="b">
            <a:noAutofit/>
          </a:bodyPr>
          <a:lstStyle/>
          <a:p>
            <a:pPr algn="r">
              <a:lnSpc>
                <a:spcPct val="100000"/>
              </a:lnSpc>
            </a:pPr>
            <a:fld id="{FD6D33A8-5897-4241-9615-4E37C48056D1}" type="slidenum">
              <a:rPr lang="en-US" sz="1300" spc="-1">
                <a:solidFill>
                  <a:srgbClr val="000000"/>
                </a:solidFill>
              </a:rPr>
              <a:t>9</a:t>
            </a:fld>
            <a:endParaRPr lang="en-IN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27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3425"/>
            <a:ext cx="6505575" cy="3659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402D7-201D-4E35-AE3E-E97F37D05E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E611-A526-41B0-9063-B8ED00149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A2CBC-BF7D-42BB-AA36-035739AA5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904A-15F9-4C77-9A4D-BBCCA2CA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60A9D-C4FE-4B1A-8150-E0A2D32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220D-568A-4F3C-82C1-FCD1D4E6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580A-1EFF-4747-AB65-36D83E40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0C308-93EC-4632-AE26-D6334425A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8C8FA-1868-4C71-A8F5-83608592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C08A4-645A-44BB-86B4-0BBFBA5B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55F0-051E-4206-AC5A-BAB67BB8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065C6-E6DA-4355-AAFC-A17D01BCC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9BA72-445D-4F0B-91AF-6C8A832C9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5AA19-AD82-439E-B5C0-86C7A66C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646D5-BA67-4146-B2BD-6AE63EC1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36853-6F4B-4FA8-8B24-F4575D40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28AA7-EF51-A59A-7968-B7615185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F369-75B0-478B-A68F-F8CFB0B05D77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3B621-EE0B-97BD-0ED8-169C6576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28159-30A0-9330-755B-007EAFD7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4A5-2D45-455E-BDE1-1915B94E78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28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311F-1370-D237-73DC-E478DAA2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765A-A974-101B-C730-FF500F856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7EEC-2535-15E1-27EE-FC90E24A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527C-2211-CB1E-67F4-BA238FDA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1B81-5FAF-F91D-7277-B4B1E3E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786C-BD3A-B2B6-827F-2B6BCFD1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4A3A-4B94-347A-8B3A-E99103E5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C33FC-0872-1554-4828-98C24F94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F508D-ED69-792B-37EB-6FBA35E7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5EB25-D67A-B07B-2A2B-1B349AA2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21F9-9AA2-8912-9F00-B4871B22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BC89-3783-5813-9327-1DE5484A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B3F5-E979-A5DA-F908-5D7B1B05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9D95-BB92-59F1-7D51-BF6357DE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10A8-4F76-4EAC-B617-0FA16855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4A1C-B728-740A-EB81-B3229E43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FD6B-7355-F1A8-EAC5-9ED422DC4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10E3-9240-71BD-A988-E748F8E50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61016-C401-56C5-AB06-CB25CAC6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B95CA-F095-FAA8-C0C7-99AE54F6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56E05-E2DC-DDAB-78D3-5A277678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4125-7AF5-E8A8-FB52-B65FF943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85ACC-BD89-AC3C-520F-BE517C6BD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D0C7D-70D2-7F27-9F41-F9A85F87D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8249C-E461-8A48-DBD2-31294D3D0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3F1CE-C694-7786-D040-9E4AA78BA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7DAAC-536C-A4B2-C073-E3AD5212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8BAC5-E275-446F-E86C-97435C4D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3ED5B-155D-8E8C-0829-B2ECF613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4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9A3C-CCF3-8BE8-B9B4-6AF09A6E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09860-4626-9033-96EC-D9ADDCEA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8E186-04DC-0799-D873-8C5633A1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451A6-F474-A3CA-FA98-27C2F4CA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B0CCE-C9F4-580A-FF82-38B6A92E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446CD-955E-7564-71DB-DBBAEA2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1A6FA-5DE6-9440-71E9-4847AE6A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6795-905E-46D9-949B-BB4B3CC1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8BB-D3E0-44EE-A196-3537D768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C7ED-D7A2-489B-838C-CB6EC2BA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D54E7-68C5-429E-B2A6-284492ED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81D6E-FF23-4B1F-857D-6FBCD9A7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21DF-1A5A-3FD5-0367-0A732B41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CFA9-B449-DA84-9E1E-B7CB7FFF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B35CB-012C-244F-D1E1-04D5A797A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3E600-FBF2-AE79-ACBB-1EAA6F30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3C595-6A2D-3041-7562-B117FADD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65CF-8CE4-DC0E-11BB-4BEADBAE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B9A5-0A8B-B0E3-5C35-AF722C58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99A4A-8B33-D569-D568-5D80C1E96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59CC9-0D08-8FA3-0709-0A0D3A3BB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F42DD-EE63-F8FE-618E-5C31677D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8E78B-D8C7-3C03-BD13-9C9AE233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C367F-FEBE-FE57-4D35-41AABA88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8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5FD0-7460-7B9C-B922-7C33D7F2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A7D2A-CE98-CB0D-C7B5-BA303355F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CFC7E-3789-6752-3141-C5AEDA67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3A07-CB87-C7BA-FF98-991F77B8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51591-1D38-0895-0925-F4FF63A2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5DE4E-E001-D051-2627-CF5B484ED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3F54E-E220-D3B8-99F5-42C701086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B74B-7DB0-64C8-42C9-3EAF2618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8B8B1-01AE-7CDD-2F1D-7BBFB204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0D67-46AF-E910-266F-DAF94760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1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1B29-4454-4BBC-A8D5-17119815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1AECB-9B93-42D0-BAD0-B75DD91A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17904-C7A2-4079-975D-F0960848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F4CD-05B5-4252-9E07-307F5B37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EF98E-5659-4423-AB3C-107177C6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2B71-7999-4A3C-8408-BE739264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67EF6-EBE1-4370-BAE2-BD6FD8EAB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34B31-36A3-4CA0-A190-ECAF897D0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40886-CFF2-46CA-A920-635E0930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D5A72-8AC4-4E4A-A059-1F5D5EED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FBC41-AD5A-4D57-9956-95640556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A18C-BC2D-422B-A1F3-4D00CD1B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A303-09B3-4ED2-ACBC-77827CE4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FBA59-18D9-4BF8-8E59-D78C0F292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2D88A-7567-4CB8-B0EF-4A4061D51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D655E-2DED-4326-8F8E-B714B5022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6A5E9-138B-4CD3-97BF-EAF80224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D29DB-CD67-4515-91DA-3CC623FB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3A5E8-5113-4F45-885F-57EBA65D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38E9-9820-4EAB-8F0A-66FEAD37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EE786-13D0-4BEF-AC96-CA80C96C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EBE3E-F0E0-4E23-906B-3D4D07B4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C529F-62CB-43E7-BECD-E9E80660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56E2A-D74F-4BFB-A2B7-3982C6FC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B22B6-702E-4232-A44F-1632FD46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F0F8A-A62F-43C1-A2FC-68EE08A1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0EF6-4C98-4643-888C-F9542EEF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EE5C-E402-4833-B584-E2AD14F0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85099-E3EB-4786-B739-4F9EDFDF7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4F1F-F137-43E3-AF99-4CC55A7C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48708-D389-4182-9EBD-66DBB991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D4DDA-CCFA-4C43-84D1-C2D68CCA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5A05-0491-4A76-B7C9-E3DCB753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B9017-BB6A-484B-8D0E-922EEDE4C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DA2CA-1366-409F-89FA-E842B3389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4F768-3B35-4396-BC5E-F100B7CE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90652-2E6B-45B8-8B5C-2806FC74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30196-4062-4067-88A4-C7DD2252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C3DC4-BBCF-499D-B7ED-D602FEA6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03282-5246-4963-BDE9-24E1694E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0484-BBF8-4C1E-807E-ACA46F680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A0C52-CF74-4707-B466-43AEC30D91A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4290E-910C-454B-A1C3-64E4BC58A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08509-83EF-464C-889C-1D4D1B7C7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BE19-E55C-4DB5-A171-E6C7D3D0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D7FD3-8AAD-D968-188B-4ABD8090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CF7D9-0ABF-F20D-F0B3-BF39F0DD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394D-712C-7675-3A26-9EB1180C8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F369-75B0-478B-A68F-F8CFB0B05D77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53F2-74AF-44C4-2222-3A434862D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4946-DD18-AF72-DB6E-B826E1C6E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E4A5-2D45-455E-BDE1-1915B94E78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69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9AC11-342E-1A52-E9EA-FE97285A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14B33-D933-F8EC-702B-079CFB04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87522-F902-5FE9-AB77-4CD046631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DD93-D84E-4C32-9595-C381A004AF0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0B5C-BE17-0C74-5D6C-48C98F66B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D60E-CC23-5C0E-7AF2-90F1D57BA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2624-653B-4E8B-8E2D-2622CE34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5.jpeg"/><Relationship Id="rId39" Type="http://schemas.openxmlformats.org/officeDocument/2006/relationships/image" Target="../media/image73.png"/><Relationship Id="rId21" Type="http://schemas.openxmlformats.org/officeDocument/2006/relationships/image" Target="../media/image58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7" Type="http://schemas.openxmlformats.org/officeDocument/2006/relationships/image" Target="../media/image44.png"/><Relationship Id="rId2" Type="http://schemas.openxmlformats.org/officeDocument/2006/relationships/image" Target="../media/image35.jpg"/><Relationship Id="rId16" Type="http://schemas.openxmlformats.org/officeDocument/2006/relationships/image" Target="../media/image53.png"/><Relationship Id="rId29" Type="http://schemas.openxmlformats.org/officeDocument/2006/relationships/image" Target="../media/image6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19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38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45.png"/><Relationship Id="rId3" Type="http://schemas.openxmlformats.org/officeDocument/2006/relationships/image" Target="../media/image36.jp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21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0" Type="http://schemas.openxmlformats.org/officeDocument/2006/relationships/image" Target="../media/image57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43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42.jpg"/><Relationship Id="rId5" Type="http://schemas.openxmlformats.org/officeDocument/2006/relationships/image" Target="../media/image39.jpg"/><Relationship Id="rId15" Type="http://schemas.openxmlformats.org/officeDocument/2006/relationships/image" Target="../media/image101.png"/><Relationship Id="rId10" Type="http://schemas.openxmlformats.org/officeDocument/2006/relationships/image" Target="../media/image41.jp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wmf"/><Relationship Id="rId12" Type="http://schemas.openxmlformats.org/officeDocument/2006/relationships/image" Target="../media/image23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.png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3.pn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49.wmf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210.png"/><Relationship Id="rId7" Type="http://schemas.openxmlformats.org/officeDocument/2006/relationships/image" Target="../media/image6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2.png"/><Relationship Id="rId5" Type="http://schemas.openxmlformats.org/officeDocument/2006/relationships/image" Target="../media/image410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109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" Type="http://schemas.openxmlformats.org/officeDocument/2006/relationships/image" Target="../media/image169.png"/><Relationship Id="rId21" Type="http://schemas.openxmlformats.org/officeDocument/2006/relationships/image" Target="../media/image187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9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29" Type="http://schemas.openxmlformats.org/officeDocument/2006/relationships/image" Target="../media/image29.jpeg"/><Relationship Id="rId1" Type="http://schemas.openxmlformats.org/officeDocument/2006/relationships/tags" Target="../tags/tag1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8" Type="http://schemas.openxmlformats.org/officeDocument/2006/relationships/image" Target="../media/image160.png"/><Relationship Id="rId3" Type="http://schemas.openxmlformats.org/officeDocument/2006/relationships/image" Target="../media/image1.png"/><Relationship Id="rId21" Type="http://schemas.openxmlformats.org/officeDocument/2006/relationships/image" Target="../media/image195.png"/><Relationship Id="rId7" Type="http://schemas.openxmlformats.org/officeDocument/2006/relationships/image" Target="../media/image510.png"/><Relationship Id="rId12" Type="http://schemas.openxmlformats.org/officeDocument/2006/relationships/image" Target="../media/image103.pn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91.png"/><Relationship Id="rId24" Type="http://schemas.openxmlformats.org/officeDocument/2006/relationships/image" Target="../media/image222.png"/><Relationship Id="rId5" Type="http://schemas.openxmlformats.org/officeDocument/2006/relationships/image" Target="../media/image3.png"/><Relationship Id="rId23" Type="http://schemas.openxmlformats.org/officeDocument/2006/relationships/image" Target="../media/image2110.png"/><Relationship Id="rId28" Type="http://schemas.openxmlformats.org/officeDocument/2006/relationships/image" Target="../media/image36.png"/><Relationship Id="rId10" Type="http://schemas.openxmlformats.org/officeDocument/2006/relationships/image" Target="../media/image85.png"/><Relationship Id="rId31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710.png"/><Relationship Id="rId27" Type="http://schemas.openxmlformats.org/officeDocument/2006/relationships/image" Target="../media/image250.png"/><Relationship Id="rId30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3ECB-2C0F-449F-A6C9-2957631AB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6818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Learning to Communicate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7C919-6D9E-4E28-BAF8-C349A0D73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9972" y="2482842"/>
            <a:ext cx="3692056" cy="1077305"/>
          </a:xfrm>
        </p:spPr>
        <p:txBody>
          <a:bodyPr>
            <a:normAutofit/>
          </a:bodyPr>
          <a:lstStyle/>
          <a:p>
            <a:r>
              <a:rPr lang="en-US" sz="2800" dirty="0"/>
              <a:t>Robert Calderbank</a:t>
            </a:r>
          </a:p>
          <a:p>
            <a:r>
              <a:rPr lang="en-US" sz="2800" dirty="0"/>
              <a:t>Duke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A88D9-989E-45F1-B638-D153E286A1D6}"/>
              </a:ext>
            </a:extLst>
          </p:cNvPr>
          <p:cNvSpPr txBox="1"/>
          <p:nvPr/>
        </p:nvSpPr>
        <p:spPr>
          <a:xfrm>
            <a:off x="1378889" y="5136123"/>
            <a:ext cx="943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 More - </a:t>
            </a:r>
            <a:r>
              <a:rPr lang="en-US" dirty="0"/>
              <a:t>IEEE BITS Magazine: </a:t>
            </a:r>
            <a:r>
              <a:rPr lang="en-US" i="1" dirty="0"/>
              <a:t>A Mathematical Foundation for Communications and Sensing in the Delay-Doppler Domain, Parts I and II</a:t>
            </a:r>
            <a:r>
              <a:rPr lang="en-US" dirty="0"/>
              <a:t> – in collaboration with Saif Khan Mohammed, Ronny Hadani, and Ananthanarayanan Chockalingam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8836D-99A0-4562-B72F-CAEC5F126A28}"/>
              </a:ext>
            </a:extLst>
          </p:cNvPr>
          <p:cNvSpPr txBox="1"/>
          <p:nvPr/>
        </p:nvSpPr>
        <p:spPr>
          <a:xfrm>
            <a:off x="6353547" y="6183413"/>
            <a:ext cx="588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Disclosure: Advisor to Cohere Technologies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04B5E-283F-4431-B767-F183A3300501}"/>
              </a:ext>
            </a:extLst>
          </p:cNvPr>
          <p:cNvSpPr txBox="1"/>
          <p:nvPr/>
        </p:nvSpPr>
        <p:spPr>
          <a:xfrm>
            <a:off x="1416844" y="3684107"/>
            <a:ext cx="93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Abstract: </a:t>
            </a:r>
            <a:r>
              <a:rPr lang="en-US" sz="2400" dirty="0">
                <a:solidFill>
                  <a:srgbClr val="002060"/>
                </a:solidFill>
              </a:rPr>
              <a:t>We describe how pulsones interpolate between TDM and FDM, and when it is possible to learn input-output relations without learning the channel, opening the door to machine learning.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2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891A6DFF-E770-14DB-C1C3-4ADDCB7BF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9" y="2131049"/>
            <a:ext cx="7095400" cy="3991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828DF-A58C-4F4F-965C-FAAD4D9110FD}"/>
              </a:ext>
            </a:extLst>
          </p:cNvPr>
          <p:cNvSpPr txBox="1"/>
          <p:nvPr/>
        </p:nvSpPr>
        <p:spPr>
          <a:xfrm>
            <a:off x="5362575" y="550936"/>
            <a:ext cx="637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What Constitutes an Ambiguous Answer?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487BB-16C1-4F37-AC09-9394B3D12590}"/>
              </a:ext>
            </a:extLst>
          </p:cNvPr>
          <p:cNvSpPr txBox="1"/>
          <p:nvPr/>
        </p:nvSpPr>
        <p:spPr>
          <a:xfrm>
            <a:off x="1235779" y="1212824"/>
            <a:ext cx="1053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Ambiguity </a:t>
            </a:r>
            <a:r>
              <a:rPr lang="en-US" sz="2400" b="1" dirty="0" err="1"/>
              <a:t>Function|A</a:t>
            </a:r>
            <a:r>
              <a:rPr lang="en-US" sz="2400" b="1" baseline="-25000" dirty="0" err="1"/>
              <a:t>s,s</a:t>
            </a:r>
            <a:r>
              <a:rPr lang="en-US" sz="2400" b="1" dirty="0"/>
              <a:t>(</a:t>
            </a:r>
            <a:r>
              <a:rPr lang="en-US" sz="2400" b="1" dirty="0">
                <a:latin typeface="Symbol" panose="05050102010706020507" pitchFamily="18" charset="2"/>
              </a:rPr>
              <a:t>t, n</a:t>
            </a:r>
            <a:r>
              <a:rPr lang="en-US" sz="2400" b="1" dirty="0"/>
              <a:t>)|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We transmit a waveform s to illuminate a radar scene, then correlate the result with the transmitted waveform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AC548-1FDD-4C49-9C91-6834D50B61BA}"/>
              </a:ext>
            </a:extLst>
          </p:cNvPr>
          <p:cNvSpPr txBox="1"/>
          <p:nvPr/>
        </p:nvSpPr>
        <p:spPr>
          <a:xfrm>
            <a:off x="7372589" y="3013501"/>
            <a:ext cx="380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TDM: </a:t>
            </a:r>
            <a:r>
              <a:rPr lang="en-US" sz="2400" dirty="0"/>
              <a:t>Not able to separate targets in Doppler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52F2D-41B5-4DA6-8B31-7D5AA1BD5A9C}"/>
              </a:ext>
            </a:extLst>
          </p:cNvPr>
          <p:cNvSpPr txBox="1"/>
          <p:nvPr/>
        </p:nvSpPr>
        <p:spPr>
          <a:xfrm>
            <a:off x="7542843" y="4908268"/>
            <a:ext cx="3462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FDM: </a:t>
            </a:r>
            <a:r>
              <a:rPr lang="en-US" sz="2400" dirty="0"/>
              <a:t>Not able to separate targets in delay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CC9FD-82F2-4E87-B232-5F0A714CEDE6}"/>
              </a:ext>
            </a:extLst>
          </p:cNvPr>
          <p:cNvSpPr txBox="1"/>
          <p:nvPr/>
        </p:nvSpPr>
        <p:spPr>
          <a:xfrm>
            <a:off x="8134350" y="24593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sinc((B - |</a:t>
            </a:r>
            <a:r>
              <a:rPr lang="en-US" sz="2400" dirty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sz="2400" dirty="0">
                <a:solidFill>
                  <a:srgbClr val="00B050"/>
                </a:solidFill>
              </a:rPr>
              <a:t>|)</a:t>
            </a:r>
            <a:r>
              <a:rPr lang="en-US" sz="2400" dirty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22218-38A8-48AD-A761-A4FEB89D71BE}"/>
              </a:ext>
            </a:extLst>
          </p:cNvPr>
          <p:cNvSpPr txBox="1"/>
          <p:nvPr/>
        </p:nvSpPr>
        <p:spPr>
          <a:xfrm>
            <a:off x="8172450" y="4338638"/>
            <a:ext cx="235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sinc((T - |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|)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6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53D4C2F-6EBA-B1F4-3EC1-E9DBFBB31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2" y="1840278"/>
            <a:ext cx="6311912" cy="4530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47D662-C9F2-45B5-8FAA-50D9585928EC}"/>
              </a:ext>
            </a:extLst>
          </p:cNvPr>
          <p:cNvSpPr txBox="1"/>
          <p:nvPr/>
        </p:nvSpPr>
        <p:spPr>
          <a:xfrm>
            <a:off x="9136347" y="260164"/>
            <a:ext cx="270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Woodward, 1954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0F8A5-7A9F-4C1B-85BC-F825D1EE8AB8}"/>
              </a:ext>
            </a:extLst>
          </p:cNvPr>
          <p:cNvSpPr txBox="1"/>
          <p:nvPr/>
        </p:nvSpPr>
        <p:spPr>
          <a:xfrm>
            <a:off x="677191" y="902923"/>
            <a:ext cx="1116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Volume </a:t>
            </a:r>
            <a:r>
              <a:rPr lang="en-US" sz="2400" b="1" dirty="0" err="1"/>
              <a:t>under|A</a:t>
            </a:r>
            <a:r>
              <a:rPr lang="en-US" sz="2400" b="1" baseline="-25000" dirty="0" err="1"/>
              <a:t>s,s</a:t>
            </a:r>
            <a:r>
              <a:rPr lang="en-US" sz="2400" b="1" dirty="0"/>
              <a:t>(</a:t>
            </a:r>
            <a:r>
              <a:rPr lang="en-US" sz="2400" b="1" dirty="0">
                <a:latin typeface="Symbol" panose="05050102010706020507" pitchFamily="18" charset="2"/>
              </a:rPr>
              <a:t>t, n</a:t>
            </a:r>
            <a:r>
              <a:rPr lang="en-US" sz="2400" b="1" dirty="0"/>
              <a:t>)|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 fixed by Moyal’s Identity but can be redistributed to enable resolution of radar targets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33A5D-6522-4FF8-BEA4-BC095CDCF9A3}"/>
              </a:ext>
            </a:extLst>
          </p:cNvPr>
          <p:cNvSpPr txBox="1"/>
          <p:nvPr/>
        </p:nvSpPr>
        <p:spPr>
          <a:xfrm>
            <a:off x="7598319" y="2169308"/>
            <a:ext cx="409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Red Ellipse: </a:t>
            </a:r>
            <a:r>
              <a:rPr lang="en-US" sz="2400" dirty="0"/>
              <a:t>Ambiguity function of narrow Gaussian pulse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785C3-B3CF-4979-B3CD-EDA37F5C94B0}"/>
              </a:ext>
            </a:extLst>
          </p:cNvPr>
          <p:cNvSpPr txBox="1"/>
          <p:nvPr/>
        </p:nvSpPr>
        <p:spPr>
          <a:xfrm>
            <a:off x="7693967" y="3588733"/>
            <a:ext cx="3558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Modulate a train of narrow TD Gaussian pulses with a broad Gaussian envelope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74785-E9BA-4AFA-801C-21D72A8D4483}"/>
              </a:ext>
            </a:extLst>
          </p:cNvPr>
          <p:cNvSpPr txBox="1"/>
          <p:nvPr/>
        </p:nvSpPr>
        <p:spPr>
          <a:xfrm>
            <a:off x="7755183" y="5493412"/>
            <a:ext cx="207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Black Ellipses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6832A196-9276-4745-B940-6DEBFCF27E34}"/>
              </a:ext>
            </a:extLst>
          </p:cNvPr>
          <p:cNvSpPr/>
          <p:nvPr/>
        </p:nvSpPr>
        <p:spPr>
          <a:xfrm>
            <a:off x="7418500" y="3102838"/>
            <a:ext cx="669540" cy="23905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DC9E652-1D91-97A6-D928-9A0BBB622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" y="1828460"/>
            <a:ext cx="7819629" cy="3873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32D6A-4A61-4373-8DF5-66D70433949A}"/>
              </a:ext>
            </a:extLst>
          </p:cNvPr>
          <p:cNvSpPr txBox="1"/>
          <p:nvPr/>
        </p:nvSpPr>
        <p:spPr>
          <a:xfrm>
            <a:off x="9174608" y="443809"/>
            <a:ext cx="26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Pulsones,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0DDB4-3400-41B7-9F7F-69723FEA8569}"/>
              </a:ext>
            </a:extLst>
          </p:cNvPr>
          <p:cNvSpPr txBox="1"/>
          <p:nvPr/>
        </p:nvSpPr>
        <p:spPr>
          <a:xfrm>
            <a:off x="738407" y="1166912"/>
            <a:ext cx="1094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Ambiguity Function |</a:t>
            </a:r>
            <a:r>
              <a:rPr lang="en-US" sz="2400" b="1" dirty="0" err="1"/>
              <a:t>A</a:t>
            </a:r>
            <a:r>
              <a:rPr lang="en-US" sz="2400" b="1" baseline="-25000" dirty="0" err="1"/>
              <a:t>s.s</a:t>
            </a:r>
            <a:r>
              <a:rPr lang="en-US" sz="2400" b="1" dirty="0"/>
              <a:t>(</a:t>
            </a:r>
            <a:r>
              <a:rPr lang="en-US" sz="2400" b="1" dirty="0" err="1">
                <a:latin typeface="Symbol" panose="05050102010706020507" pitchFamily="18" charset="2"/>
              </a:rPr>
              <a:t>t,n</a:t>
            </a:r>
            <a:r>
              <a:rPr lang="en-US" sz="2400" b="1" dirty="0"/>
              <a:t>)|</a:t>
            </a:r>
            <a:r>
              <a:rPr lang="en-US" sz="2400" b="1" baseline="30000" dirty="0"/>
              <a:t>2</a:t>
            </a:r>
            <a:r>
              <a:rPr lang="en-US" sz="2400" dirty="0"/>
              <a:t> - pulsone carrier waveform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DF3C7-128E-4CD1-8574-559304286CE4}"/>
              </a:ext>
            </a:extLst>
          </p:cNvPr>
          <p:cNvSpPr txBox="1"/>
          <p:nvPr/>
        </p:nvSpPr>
        <p:spPr>
          <a:xfrm>
            <a:off x="7869962" y="2483035"/>
            <a:ext cx="386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Narrow DD domain impulses </a:t>
            </a:r>
            <a:r>
              <a:rPr lang="en-US" sz="2400" dirty="0"/>
              <a:t>separated by </a:t>
            </a:r>
            <a:r>
              <a:rPr lang="en-US" sz="2400" dirty="0">
                <a:latin typeface="Symbol" panose="05050102010706020507" pitchFamily="18" charset="2"/>
              </a:rPr>
              <a:t>t</a:t>
            </a:r>
            <a:r>
              <a:rPr lang="en-US" sz="2400" baseline="-25000" dirty="0"/>
              <a:t>p</a:t>
            </a:r>
            <a:r>
              <a:rPr lang="en-US" sz="2400" dirty="0"/>
              <a:t> along the delay axis and </a:t>
            </a:r>
            <a:r>
              <a:rPr lang="en-US" sz="2400" dirty="0">
                <a:latin typeface="Symbol" panose="05050102010706020507" pitchFamily="18" charset="2"/>
              </a:rPr>
              <a:t>n</a:t>
            </a:r>
            <a:r>
              <a:rPr lang="en-US" sz="2400" baseline="-25000" dirty="0"/>
              <a:t>p </a:t>
            </a:r>
            <a:r>
              <a:rPr lang="en-US" sz="2400" dirty="0"/>
              <a:t>along the Doppler axis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AE4BF-C486-4D95-A1E6-9BD3BC9D5B8E}"/>
              </a:ext>
            </a:extLst>
          </p:cNvPr>
          <p:cNvSpPr txBox="1"/>
          <p:nvPr/>
        </p:nvSpPr>
        <p:spPr>
          <a:xfrm>
            <a:off x="7919699" y="4430441"/>
            <a:ext cx="382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impulse has a spread of 1/B along the delay axis and 1/T along the Doppler axis</a:t>
            </a:r>
          </a:p>
        </p:txBody>
      </p:sp>
    </p:spTree>
    <p:extLst>
      <p:ext uri="{BB962C8B-B14F-4D97-AF65-F5344CB8AC3E}">
        <p14:creationId xmlns:p14="http://schemas.microsoft.com/office/powerpoint/2010/main" val="185141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3DB4B7-164C-B1C2-4513-600ABECD94A2}"/>
              </a:ext>
            </a:extLst>
          </p:cNvPr>
          <p:cNvGrpSpPr/>
          <p:nvPr/>
        </p:nvGrpSpPr>
        <p:grpSpPr>
          <a:xfrm>
            <a:off x="224553" y="317634"/>
            <a:ext cx="2914959" cy="2434618"/>
            <a:chOff x="2870713" y="1074159"/>
            <a:chExt cx="5916212" cy="4555618"/>
          </a:xfrm>
        </p:grpSpPr>
        <p:cxnSp>
          <p:nvCxnSpPr>
            <p:cNvPr id="247" name="Straight Connector 246"/>
            <p:cNvCxnSpPr/>
            <p:nvPr/>
          </p:nvCxnSpPr>
          <p:spPr>
            <a:xfrm flipH="1">
              <a:off x="7916023" y="3285457"/>
              <a:ext cx="805437" cy="137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5537521" y="2628814"/>
              <a:ext cx="3049216" cy="64735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635877" y="4343129"/>
              <a:ext cx="824783" cy="112972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2870713" y="1580640"/>
              <a:ext cx="3596786" cy="40491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>
              <a:off x="4015767" y="3764417"/>
              <a:ext cx="4771158" cy="10912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H="1" flipV="1">
              <a:off x="4453589" y="1074159"/>
              <a:ext cx="0" cy="2781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Cube 226"/>
            <p:cNvSpPr/>
            <p:nvPr/>
          </p:nvSpPr>
          <p:spPr>
            <a:xfrm>
              <a:off x="5085623" y="1676844"/>
              <a:ext cx="212111" cy="2391401"/>
            </a:xfrm>
            <a:prstGeom prst="cube">
              <a:avLst>
                <a:gd name="adj" fmla="val 33769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28" name="Cube 227"/>
            <p:cNvSpPr/>
            <p:nvPr/>
          </p:nvSpPr>
          <p:spPr>
            <a:xfrm>
              <a:off x="5523445" y="3855846"/>
              <a:ext cx="224865" cy="1613238"/>
            </a:xfrm>
            <a:prstGeom prst="cube">
              <a:avLst>
                <a:gd name="adj" fmla="val 33769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29" name="Cube 228"/>
            <p:cNvSpPr/>
            <p:nvPr/>
          </p:nvSpPr>
          <p:spPr>
            <a:xfrm>
              <a:off x="6811255" y="2580383"/>
              <a:ext cx="212680" cy="1896578"/>
            </a:xfrm>
            <a:prstGeom prst="cube">
              <a:avLst>
                <a:gd name="adj" fmla="val 33769"/>
              </a:avLst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0" name="Cube 229"/>
            <p:cNvSpPr/>
            <p:nvPr/>
          </p:nvSpPr>
          <p:spPr>
            <a:xfrm>
              <a:off x="8586736" y="2599812"/>
              <a:ext cx="200189" cy="771156"/>
            </a:xfrm>
            <a:prstGeom prst="cube">
              <a:avLst>
                <a:gd name="adj" fmla="val 33769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cxnSp>
          <p:nvCxnSpPr>
            <p:cNvPr id="232" name="Straight Connector 231"/>
            <p:cNvCxnSpPr/>
            <p:nvPr/>
          </p:nvCxnSpPr>
          <p:spPr>
            <a:xfrm flipH="1" flipV="1">
              <a:off x="3492245" y="4950728"/>
              <a:ext cx="2133804" cy="52904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5544404" y="1972760"/>
              <a:ext cx="385362" cy="434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85057" y="4673299"/>
              <a:ext cx="608286" cy="13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A314D2-2219-46EB-8B59-16E550F516AC}"/>
              </a:ext>
            </a:extLst>
          </p:cNvPr>
          <p:cNvSpPr txBox="1"/>
          <p:nvPr/>
        </p:nvSpPr>
        <p:spPr>
          <a:xfrm>
            <a:off x="4524295" y="317634"/>
            <a:ext cx="723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Doubly Spread Channels Acting on Pulsones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96317-4286-40D4-9BAF-54FD0BFCFA22}"/>
              </a:ext>
            </a:extLst>
          </p:cNvPr>
          <p:cNvSpPr txBox="1"/>
          <p:nvPr/>
        </p:nvSpPr>
        <p:spPr>
          <a:xfrm>
            <a:off x="674798" y="4081680"/>
            <a:ext cx="1104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Crystalline Regime: 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/>
              <a:t>delay domain period </a:t>
            </a:r>
            <a:r>
              <a:rPr lang="en-US" sz="2400" dirty="0">
                <a:latin typeface="Symbol" panose="05050102010706020507" pitchFamily="18" charset="2"/>
              </a:rPr>
              <a:t>t</a:t>
            </a:r>
            <a:r>
              <a:rPr lang="en-US" sz="2400" baseline="-25000" dirty="0"/>
              <a:t>p</a:t>
            </a:r>
            <a:r>
              <a:rPr lang="en-US" sz="2400" dirty="0"/>
              <a:t> is greater than the channel path delay spread, and the Doppler domain period </a:t>
            </a:r>
            <a:r>
              <a:rPr lang="en-US" sz="2400" dirty="0">
                <a:latin typeface="Symbol" panose="05050102010706020507" pitchFamily="18" charset="2"/>
              </a:rPr>
              <a:t>n</a:t>
            </a:r>
            <a:r>
              <a:rPr lang="en-US" sz="2400" baseline="-25000" dirty="0"/>
              <a:t>p</a:t>
            </a:r>
            <a:r>
              <a:rPr lang="en-US" sz="2400" dirty="0"/>
              <a:t> is greater than the path Doppler spread: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>
                <a:latin typeface="Symbol" panose="05050102010706020507" pitchFamily="18" charset="2"/>
              </a:rPr>
              <a:t>t</a:t>
            </a:r>
            <a:r>
              <a:rPr lang="en-US" sz="2400" baseline="-25000" dirty="0"/>
              <a:t>p</a:t>
            </a:r>
            <a:r>
              <a:rPr lang="en-US" sz="2400" dirty="0"/>
              <a:t> &gt; delay spread  and  </a:t>
            </a:r>
            <a:r>
              <a:rPr lang="en-US" sz="2400" dirty="0">
                <a:latin typeface="Symbol" panose="05050102010706020507" pitchFamily="18" charset="2"/>
              </a:rPr>
              <a:t>n</a:t>
            </a:r>
            <a:r>
              <a:rPr lang="en-US" sz="2400" baseline="-25000" dirty="0"/>
              <a:t>p</a:t>
            </a:r>
            <a:r>
              <a:rPr lang="en-US" sz="2400" dirty="0"/>
              <a:t> &gt; Doppler spread </a:t>
            </a:r>
          </a:p>
          <a:p>
            <a:pPr algn="ctr"/>
            <a:endParaRPr lang="en-US" sz="800" dirty="0"/>
          </a:p>
          <a:p>
            <a:endParaRPr lang="en-US" sz="800" dirty="0"/>
          </a:p>
          <a:p>
            <a:pPr marL="342900" indent="-342900" algn="ctr">
              <a:buFont typeface="Symbol" panose="05050102010706020507" pitchFamily="18" charset="2"/>
              <a:buChar char=" "/>
            </a:pPr>
            <a:r>
              <a:rPr lang="en-US" sz="2400" b="1" dirty="0">
                <a:solidFill>
                  <a:srgbClr val="002060"/>
                </a:solidFill>
              </a:rPr>
              <a:t>The interaction of a doubly spread channel with a TD pulsone is predictable and geometric</a:t>
            </a:r>
          </a:p>
        </p:txBody>
      </p:sp>
      <p:sp>
        <p:nvSpPr>
          <p:cNvPr id="79" name="Rectangle 113">
            <a:extLst>
              <a:ext uri="{FF2B5EF4-FFF2-40B4-BE49-F238E27FC236}">
                <a16:creationId xmlns:a16="http://schemas.microsoft.com/office/drawing/2014/main" id="{19C47763-FF10-49A6-956B-6C735DDF0A24}"/>
              </a:ext>
            </a:extLst>
          </p:cNvPr>
          <p:cNvSpPr/>
          <p:nvPr/>
        </p:nvSpPr>
        <p:spPr>
          <a:xfrm>
            <a:off x="3754097" y="1564772"/>
            <a:ext cx="2209762" cy="2226195"/>
          </a:xfrm>
          <a:prstGeom prst="rect">
            <a:avLst/>
          </a:prstGeom>
          <a:noFill/>
          <a:ln w="22225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5" name="Rectangle 113">
            <a:extLst>
              <a:ext uri="{FF2B5EF4-FFF2-40B4-BE49-F238E27FC236}">
                <a16:creationId xmlns:a16="http://schemas.microsoft.com/office/drawing/2014/main" id="{C9C2CB1D-CDE0-4FFB-8F32-E77E5355EA34}"/>
              </a:ext>
            </a:extLst>
          </p:cNvPr>
          <p:cNvSpPr/>
          <p:nvPr/>
        </p:nvSpPr>
        <p:spPr>
          <a:xfrm>
            <a:off x="8859329" y="1638236"/>
            <a:ext cx="2209762" cy="2226195"/>
          </a:xfrm>
          <a:prstGeom prst="rect">
            <a:avLst/>
          </a:prstGeom>
          <a:noFill/>
          <a:ln w="22225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C60E135-4E7C-454D-BE61-00962B824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10360344" y="2032337"/>
            <a:ext cx="457452" cy="28160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7D726AF-77C2-4F34-B18F-064EFCDB4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9153760" y="2408005"/>
            <a:ext cx="497839" cy="41779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DCA5460-750D-4F1A-A6B8-62E2C53B7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3817895" y="2338571"/>
            <a:ext cx="434505" cy="48723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BBF0FEC-51F7-4BAA-B3C9-A99E93A0B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9862505" y="2409459"/>
            <a:ext cx="497839" cy="41779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2062BC2-F63F-4D79-BDD0-C9C67A9BE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9651599" y="2934309"/>
            <a:ext cx="434505" cy="4872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02872-F182-492D-AFF9-D293957C6FD9}"/>
              </a:ext>
            </a:extLst>
          </p:cNvPr>
          <p:cNvCxnSpPr/>
          <p:nvPr/>
        </p:nvCxnSpPr>
        <p:spPr>
          <a:xfrm>
            <a:off x="6642242" y="2751333"/>
            <a:ext cx="1462575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BF36CDC-7D79-45D4-8A69-CA5EA80802B3}"/>
              </a:ext>
            </a:extLst>
          </p:cNvPr>
          <p:cNvSpPr txBox="1"/>
          <p:nvPr/>
        </p:nvSpPr>
        <p:spPr>
          <a:xfrm>
            <a:off x="6288924" y="2089271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Twisted </a:t>
            </a:r>
            <a:r>
              <a:rPr lang="en-US" sz="2000" dirty="0"/>
              <a:t>convolution</a:t>
            </a:r>
            <a:r>
              <a:rPr lang="en-US" sz="1867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506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D6433-2C9D-C1BA-6E5B-BEECC1B5390F}"/>
              </a:ext>
            </a:extLst>
          </p:cNvPr>
          <p:cNvSpPr txBox="1"/>
          <p:nvPr/>
        </p:nvSpPr>
        <p:spPr>
          <a:xfrm>
            <a:off x="1022088" y="4669826"/>
            <a:ext cx="65" cy="4039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6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D26C61-85B1-1CDE-7266-572FC0EE5DC5}"/>
                  </a:ext>
                </a:extLst>
              </p:cNvPr>
              <p:cNvSpPr txBox="1"/>
              <p:nvPr/>
            </p:nvSpPr>
            <p:spPr>
              <a:xfrm>
                <a:off x="3076735" y="236188"/>
                <a:ext cx="1323053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67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Doppler</m:t>
                          </m:r>
                        </m:e>
                      </m:d>
                      <m:r>
                        <m:rPr>
                          <m:nor/>
                        </m:rPr>
                        <a:rPr lang="en-US" sz="1867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67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D26C61-85B1-1CDE-7266-572FC0EE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35" y="236188"/>
                <a:ext cx="1323053" cy="287323"/>
              </a:xfrm>
              <a:prstGeom prst="rect">
                <a:avLst/>
              </a:prstGeom>
              <a:blipFill>
                <a:blip r:embed="rId2"/>
                <a:stretch>
                  <a:fillRect l="-230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A2B83B-6DBB-2417-66A3-8273E25E1CA9}"/>
              </a:ext>
            </a:extLst>
          </p:cNvPr>
          <p:cNvCxnSpPr>
            <a:cxnSpLocks/>
          </p:cNvCxnSpPr>
          <p:nvPr/>
        </p:nvCxnSpPr>
        <p:spPr>
          <a:xfrm flipH="1">
            <a:off x="4316921" y="236188"/>
            <a:ext cx="19377" cy="642190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125A5D-0738-16FE-504A-94F6CE63765F}"/>
              </a:ext>
            </a:extLst>
          </p:cNvPr>
          <p:cNvCxnSpPr>
            <a:cxnSpLocks/>
          </p:cNvCxnSpPr>
          <p:nvPr/>
        </p:nvCxnSpPr>
        <p:spPr>
          <a:xfrm flipH="1" flipV="1">
            <a:off x="157316" y="4294983"/>
            <a:ext cx="6912078" cy="1031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95B5EA-BF6B-2A36-D8DE-C039B6E60787}"/>
                  </a:ext>
                </a:extLst>
              </p:cNvPr>
              <p:cNvSpPr txBox="1"/>
              <p:nvPr/>
            </p:nvSpPr>
            <p:spPr>
              <a:xfrm>
                <a:off x="6357304" y="4381285"/>
                <a:ext cx="947760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875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delay</m:t>
                      </m:r>
                      <m:r>
                        <a:rPr lang="en-US" sz="18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75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95B5EA-BF6B-2A36-D8DE-C039B6E60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04" y="4381285"/>
                <a:ext cx="947760" cy="288541"/>
              </a:xfrm>
              <a:prstGeom prst="rect">
                <a:avLst/>
              </a:prstGeom>
              <a:blipFill>
                <a:blip r:embed="rId3"/>
                <a:stretch>
                  <a:fillRect l="-3226" t="-2128" r="-9032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E9A7B3F-A339-1F45-38CA-3D8ECF981394}"/>
              </a:ext>
            </a:extLst>
          </p:cNvPr>
          <p:cNvSpPr/>
          <p:nvPr/>
        </p:nvSpPr>
        <p:spPr>
          <a:xfrm>
            <a:off x="2800645" y="2812193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02364C-A251-FD4E-CE2D-BD056A0DCB52}"/>
              </a:ext>
            </a:extLst>
          </p:cNvPr>
          <p:cNvSpPr/>
          <p:nvPr/>
        </p:nvSpPr>
        <p:spPr>
          <a:xfrm>
            <a:off x="1273831" y="2812194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AC9A16-7647-04D1-E7B4-C6D7BD03D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4887862" y="3400622"/>
            <a:ext cx="277344" cy="3148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41FB1A-8C67-9223-2FA5-3463F1B59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2240013">
            <a:off x="3428046" y="3391559"/>
            <a:ext cx="277344" cy="314852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569F6A-73B5-F5FC-293F-1A1B6ACD4D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5099991">
            <a:off x="1800238" y="3426037"/>
            <a:ext cx="375809" cy="23235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9F3E1C-1307-1925-4202-9C7FCD894389}"/>
              </a:ext>
            </a:extLst>
          </p:cNvPr>
          <p:cNvSpPr/>
          <p:nvPr/>
        </p:nvSpPr>
        <p:spPr>
          <a:xfrm>
            <a:off x="4339384" y="2812193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3DC01D-2C13-4D95-2D73-49C854399543}"/>
              </a:ext>
            </a:extLst>
          </p:cNvPr>
          <p:cNvSpPr/>
          <p:nvPr/>
        </p:nvSpPr>
        <p:spPr>
          <a:xfrm>
            <a:off x="2801507" y="1325881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CE4650-7C83-B422-88B7-D59EC634B183}"/>
              </a:ext>
            </a:extLst>
          </p:cNvPr>
          <p:cNvSpPr/>
          <p:nvPr/>
        </p:nvSpPr>
        <p:spPr>
          <a:xfrm>
            <a:off x="1274693" y="1325882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5104F2-C49F-567C-909E-A1E9DF35EF97}"/>
              </a:ext>
            </a:extLst>
          </p:cNvPr>
          <p:cNvSpPr/>
          <p:nvPr/>
        </p:nvSpPr>
        <p:spPr>
          <a:xfrm>
            <a:off x="4340246" y="1325881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6DD54E-E2D4-8E8F-78F3-D20EE239CEED}"/>
              </a:ext>
            </a:extLst>
          </p:cNvPr>
          <p:cNvSpPr/>
          <p:nvPr/>
        </p:nvSpPr>
        <p:spPr>
          <a:xfrm>
            <a:off x="2800645" y="4307931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5B656F-BEC1-0C4D-FE47-2C54BB3CE561}"/>
              </a:ext>
            </a:extLst>
          </p:cNvPr>
          <p:cNvSpPr/>
          <p:nvPr/>
        </p:nvSpPr>
        <p:spPr>
          <a:xfrm>
            <a:off x="1273831" y="4307932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CC66C3-2082-329A-0D7B-CF250BBC11CE}"/>
              </a:ext>
            </a:extLst>
          </p:cNvPr>
          <p:cNvSpPr/>
          <p:nvPr/>
        </p:nvSpPr>
        <p:spPr>
          <a:xfrm>
            <a:off x="4339384" y="4307931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205DCEF-4A92-E396-35FF-49775565F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4899790" y="1847433"/>
            <a:ext cx="277344" cy="3148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BF42BA6-17EB-9FED-A65C-52C2F0FD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2240013">
            <a:off x="3352525" y="1848146"/>
            <a:ext cx="277344" cy="314852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8FADF2-A044-B0C4-CF19-E4A6C4BE60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5099991">
            <a:off x="1724717" y="1882624"/>
            <a:ext cx="375809" cy="23235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1015543-E326-E02C-950C-D1C8A17183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4874167" y="4969998"/>
            <a:ext cx="277344" cy="3148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024635A-6BE5-9970-C82F-1CF5FA76B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2240013">
            <a:off x="3399794" y="4942671"/>
            <a:ext cx="277344" cy="314852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AB0721-1113-6CBE-6B7C-3B32EA719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5099991">
            <a:off x="1800238" y="4962621"/>
            <a:ext cx="375809" cy="232359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30593A97-AC47-5C74-0E67-B1DBBFAD8646}"/>
              </a:ext>
            </a:extLst>
          </p:cNvPr>
          <p:cNvSpPr/>
          <p:nvPr/>
        </p:nvSpPr>
        <p:spPr>
          <a:xfrm>
            <a:off x="3292613" y="2573331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820BEA9-78C0-D500-DCEF-414F7922DFAA}"/>
              </a:ext>
            </a:extLst>
          </p:cNvPr>
          <p:cNvSpPr/>
          <p:nvPr/>
        </p:nvSpPr>
        <p:spPr>
          <a:xfrm>
            <a:off x="3284923" y="1112963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256924F-FD06-3E45-0E97-20DCF6368984}"/>
              </a:ext>
            </a:extLst>
          </p:cNvPr>
          <p:cNvSpPr/>
          <p:nvPr/>
        </p:nvSpPr>
        <p:spPr>
          <a:xfrm>
            <a:off x="3306968" y="4079970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4BE362C-EE1B-5436-345F-336EF9AF93CF}"/>
              </a:ext>
            </a:extLst>
          </p:cNvPr>
          <p:cNvSpPr/>
          <p:nvPr/>
        </p:nvSpPr>
        <p:spPr>
          <a:xfrm>
            <a:off x="4777546" y="2573331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A2CC8E2-2CE7-4954-5B63-01AE2F9B351D}"/>
              </a:ext>
            </a:extLst>
          </p:cNvPr>
          <p:cNvSpPr/>
          <p:nvPr/>
        </p:nvSpPr>
        <p:spPr>
          <a:xfrm>
            <a:off x="4769856" y="1112963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F71A763-040A-9FB7-0958-68EB20B388E7}"/>
              </a:ext>
            </a:extLst>
          </p:cNvPr>
          <p:cNvSpPr/>
          <p:nvPr/>
        </p:nvSpPr>
        <p:spPr>
          <a:xfrm>
            <a:off x="4791901" y="4079970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D31FBEC-65EF-EDD6-6391-A2473E5E0E7D}"/>
              </a:ext>
            </a:extLst>
          </p:cNvPr>
          <p:cNvSpPr/>
          <p:nvPr/>
        </p:nvSpPr>
        <p:spPr>
          <a:xfrm>
            <a:off x="1702100" y="2590627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9E15860-7309-3561-CD50-568B1A6D0F2E}"/>
              </a:ext>
            </a:extLst>
          </p:cNvPr>
          <p:cNvSpPr/>
          <p:nvPr/>
        </p:nvSpPr>
        <p:spPr>
          <a:xfrm>
            <a:off x="1702100" y="1112963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1AD9462-4B0E-F019-2B87-1E73DDDF2029}"/>
              </a:ext>
            </a:extLst>
          </p:cNvPr>
          <p:cNvSpPr/>
          <p:nvPr/>
        </p:nvSpPr>
        <p:spPr>
          <a:xfrm>
            <a:off x="1724145" y="4079970"/>
            <a:ext cx="493093" cy="194902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B3D2CD9E-D660-E04B-4134-3BEE58BAD7DE}"/>
              </a:ext>
            </a:extLst>
          </p:cNvPr>
          <p:cNvSpPr txBox="1">
            <a:spLocks/>
          </p:cNvSpPr>
          <p:nvPr/>
        </p:nvSpPr>
        <p:spPr>
          <a:xfrm>
            <a:off x="5106779" y="102155"/>
            <a:ext cx="6873341" cy="9824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+mn-lt"/>
              </a:rPr>
              <a:t>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767E39F-2E06-D850-036B-A1A5D36231E9}"/>
              </a:ext>
            </a:extLst>
          </p:cNvPr>
          <p:cNvSpPr txBox="1"/>
          <p:nvPr/>
        </p:nvSpPr>
        <p:spPr>
          <a:xfrm>
            <a:off x="6303785" y="1467487"/>
            <a:ext cx="4967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Unpredictability </a:t>
            </a:r>
            <a:r>
              <a:rPr lang="en-US" sz="2400" dirty="0"/>
              <a:t>results from aliasing in the DD domain </a:t>
            </a:r>
          </a:p>
          <a:p>
            <a:pPr algn="ctr"/>
            <a:endParaRPr lang="en-US" sz="800" dirty="0"/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Aliasing</a:t>
            </a:r>
            <a:r>
              <a:rPr lang="en-US" sz="2400" dirty="0"/>
              <a:t> occurs when the DD spreads of the channel are bigger than the DD periods of the pulsone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E9CE106-828B-A4F4-AAFD-7F35370565DC}"/>
              </a:ext>
            </a:extLst>
          </p:cNvPr>
          <p:cNvCxnSpPr>
            <a:cxnSpLocks/>
          </p:cNvCxnSpPr>
          <p:nvPr/>
        </p:nvCxnSpPr>
        <p:spPr>
          <a:xfrm flipH="1" flipV="1">
            <a:off x="5023495" y="4206488"/>
            <a:ext cx="1359535" cy="8278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A6054AE7-D613-2515-3F91-DA6C77320A07}"/>
              </a:ext>
            </a:extLst>
          </p:cNvPr>
          <p:cNvSpPr txBox="1"/>
          <p:nvPr/>
        </p:nvSpPr>
        <p:spPr>
          <a:xfrm>
            <a:off x="6383030" y="5303946"/>
            <a:ext cx="548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self- interaction leads to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unpredictability 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7AB6D81-D2B5-5A5F-80A3-9564236B18F2}"/>
              </a:ext>
            </a:extLst>
          </p:cNvPr>
          <p:cNvCxnSpPr>
            <a:cxnSpLocks/>
          </p:cNvCxnSpPr>
          <p:nvPr/>
        </p:nvCxnSpPr>
        <p:spPr>
          <a:xfrm>
            <a:off x="1702100" y="952296"/>
            <a:ext cx="49309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AABDCA8-B991-5A55-883E-8685E1FF98F7}"/>
              </a:ext>
            </a:extLst>
          </p:cNvPr>
          <p:cNvSpPr txBox="1"/>
          <p:nvPr/>
        </p:nvSpPr>
        <p:spPr>
          <a:xfrm>
            <a:off x="1457901" y="573396"/>
            <a:ext cx="112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Delay spread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E95D3F7-D845-8E96-0221-FE0A820D8202}"/>
              </a:ext>
            </a:extLst>
          </p:cNvPr>
          <p:cNvCxnSpPr>
            <a:cxnSpLocks/>
          </p:cNvCxnSpPr>
          <p:nvPr/>
        </p:nvCxnSpPr>
        <p:spPr>
          <a:xfrm flipV="1">
            <a:off x="1599937" y="1066497"/>
            <a:ext cx="0" cy="19401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790253B-F249-BD9B-0ED9-373A26011808}"/>
              </a:ext>
            </a:extLst>
          </p:cNvPr>
          <p:cNvSpPr txBox="1"/>
          <p:nvPr/>
        </p:nvSpPr>
        <p:spPr>
          <a:xfrm rot="16200000">
            <a:off x="800700" y="1868988"/>
            <a:ext cx="1309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Doppler spread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D2824B-8686-EFE5-C030-BE89D04A23F8}"/>
              </a:ext>
            </a:extLst>
          </p:cNvPr>
          <p:cNvSpPr txBox="1"/>
          <p:nvPr/>
        </p:nvSpPr>
        <p:spPr>
          <a:xfrm>
            <a:off x="6738068" y="4826398"/>
            <a:ext cx="513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Doppler spread &gt; Doppler period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4C7275-4CFA-9142-526A-A679E697B484}"/>
              </a:ext>
            </a:extLst>
          </p:cNvPr>
          <p:cNvCxnSpPr>
            <a:cxnSpLocks/>
          </p:cNvCxnSpPr>
          <p:nvPr/>
        </p:nvCxnSpPr>
        <p:spPr>
          <a:xfrm>
            <a:off x="1273831" y="6028996"/>
            <a:ext cx="153479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733CEAC-A995-D4BC-99AD-363691C68FB2}"/>
              </a:ext>
            </a:extLst>
          </p:cNvPr>
          <p:cNvSpPr txBox="1"/>
          <p:nvPr/>
        </p:nvSpPr>
        <p:spPr>
          <a:xfrm>
            <a:off x="1486490" y="6057372"/>
            <a:ext cx="110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Delay period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A287C07-95B5-92ED-53AE-0C49228178AB}"/>
              </a:ext>
            </a:extLst>
          </p:cNvPr>
          <p:cNvCxnSpPr>
            <a:cxnSpLocks/>
          </p:cNvCxnSpPr>
          <p:nvPr/>
        </p:nvCxnSpPr>
        <p:spPr>
          <a:xfrm flipV="1">
            <a:off x="1033341" y="4348943"/>
            <a:ext cx="0" cy="13871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87B04D2-0E26-82B6-65A3-336F98A6AA2D}"/>
              </a:ext>
            </a:extLst>
          </p:cNvPr>
          <p:cNvSpPr txBox="1"/>
          <p:nvPr/>
        </p:nvSpPr>
        <p:spPr>
          <a:xfrm rot="16200000">
            <a:off x="162657" y="4919894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Doppler period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3EA40-028A-42C1-8B66-5152F75260BF}"/>
              </a:ext>
            </a:extLst>
          </p:cNvPr>
          <p:cNvSpPr txBox="1"/>
          <p:nvPr/>
        </p:nvSpPr>
        <p:spPr>
          <a:xfrm>
            <a:off x="6190090" y="306125"/>
            <a:ext cx="55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The Origins of Unpredictability</a:t>
            </a:r>
          </a:p>
        </p:txBody>
      </p:sp>
    </p:spTree>
    <p:extLst>
      <p:ext uri="{BB962C8B-B14F-4D97-AF65-F5344CB8AC3E}">
        <p14:creationId xmlns:p14="http://schemas.microsoft.com/office/powerpoint/2010/main" val="280427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D6433-2C9D-C1BA-6E5B-BEECC1B5390F}"/>
              </a:ext>
            </a:extLst>
          </p:cNvPr>
          <p:cNvSpPr txBox="1"/>
          <p:nvPr/>
        </p:nvSpPr>
        <p:spPr>
          <a:xfrm>
            <a:off x="1022088" y="4669826"/>
            <a:ext cx="65" cy="4039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6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D26C61-85B1-1CDE-7266-572FC0EE5DC5}"/>
                  </a:ext>
                </a:extLst>
              </p:cNvPr>
              <p:cNvSpPr txBox="1"/>
              <p:nvPr/>
            </p:nvSpPr>
            <p:spPr>
              <a:xfrm>
                <a:off x="3076735" y="236188"/>
                <a:ext cx="1323053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67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Doppler</m:t>
                          </m:r>
                        </m:e>
                      </m:d>
                      <m:r>
                        <m:rPr>
                          <m:nor/>
                        </m:rPr>
                        <a:rPr lang="en-US" sz="1867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67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D26C61-85B1-1CDE-7266-572FC0EE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35" y="236188"/>
                <a:ext cx="1323053" cy="287323"/>
              </a:xfrm>
              <a:prstGeom prst="rect">
                <a:avLst/>
              </a:prstGeom>
              <a:blipFill>
                <a:blip r:embed="rId2"/>
                <a:stretch>
                  <a:fillRect l="-230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A2B83B-6DBB-2417-66A3-8273E25E1CA9}"/>
              </a:ext>
            </a:extLst>
          </p:cNvPr>
          <p:cNvCxnSpPr>
            <a:cxnSpLocks/>
          </p:cNvCxnSpPr>
          <p:nvPr/>
        </p:nvCxnSpPr>
        <p:spPr>
          <a:xfrm flipH="1">
            <a:off x="4316921" y="236188"/>
            <a:ext cx="19377" cy="642190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125A5D-0738-16FE-504A-94F6CE63765F}"/>
              </a:ext>
            </a:extLst>
          </p:cNvPr>
          <p:cNvCxnSpPr>
            <a:cxnSpLocks/>
          </p:cNvCxnSpPr>
          <p:nvPr/>
        </p:nvCxnSpPr>
        <p:spPr>
          <a:xfrm flipH="1" flipV="1">
            <a:off x="157316" y="4294983"/>
            <a:ext cx="6912078" cy="1031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95B5EA-BF6B-2A36-D8DE-C039B6E60787}"/>
                  </a:ext>
                </a:extLst>
              </p:cNvPr>
              <p:cNvSpPr txBox="1"/>
              <p:nvPr/>
            </p:nvSpPr>
            <p:spPr>
              <a:xfrm>
                <a:off x="6357304" y="4381285"/>
                <a:ext cx="947760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875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delay</m:t>
                      </m:r>
                      <m:r>
                        <a:rPr lang="en-US" sz="187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75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95B5EA-BF6B-2A36-D8DE-C039B6E60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04" y="4381285"/>
                <a:ext cx="947760" cy="288541"/>
              </a:xfrm>
              <a:prstGeom prst="rect">
                <a:avLst/>
              </a:prstGeom>
              <a:blipFill>
                <a:blip r:embed="rId3"/>
                <a:stretch>
                  <a:fillRect l="-3226" t="-2128" r="-9032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E9A7B3F-A339-1F45-38CA-3D8ECF981394}"/>
              </a:ext>
            </a:extLst>
          </p:cNvPr>
          <p:cNvSpPr/>
          <p:nvPr/>
        </p:nvSpPr>
        <p:spPr>
          <a:xfrm>
            <a:off x="2800645" y="2812193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02364C-A251-FD4E-CE2D-BD056A0DCB52}"/>
              </a:ext>
            </a:extLst>
          </p:cNvPr>
          <p:cNvSpPr/>
          <p:nvPr/>
        </p:nvSpPr>
        <p:spPr>
          <a:xfrm>
            <a:off x="1273831" y="2812194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AC9A16-7647-04D1-E7B4-C6D7BD03D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4887862" y="3400622"/>
            <a:ext cx="277344" cy="3148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41FB1A-8C67-9223-2FA5-3463F1B59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2240013">
            <a:off x="3428046" y="3391559"/>
            <a:ext cx="277344" cy="314852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569F6A-73B5-F5FC-293F-1A1B6ACD4D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5099991">
            <a:off x="1800238" y="3426037"/>
            <a:ext cx="375809" cy="23235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9F3E1C-1307-1925-4202-9C7FCD894389}"/>
              </a:ext>
            </a:extLst>
          </p:cNvPr>
          <p:cNvSpPr/>
          <p:nvPr/>
        </p:nvSpPr>
        <p:spPr>
          <a:xfrm>
            <a:off x="4339384" y="2812193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3DC01D-2C13-4D95-2D73-49C854399543}"/>
              </a:ext>
            </a:extLst>
          </p:cNvPr>
          <p:cNvSpPr/>
          <p:nvPr/>
        </p:nvSpPr>
        <p:spPr>
          <a:xfrm>
            <a:off x="2801507" y="1316049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CE4650-7C83-B422-88B7-D59EC634B183}"/>
              </a:ext>
            </a:extLst>
          </p:cNvPr>
          <p:cNvSpPr/>
          <p:nvPr/>
        </p:nvSpPr>
        <p:spPr>
          <a:xfrm>
            <a:off x="1274693" y="1316050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5104F2-C49F-567C-909E-A1E9DF35EF97}"/>
              </a:ext>
            </a:extLst>
          </p:cNvPr>
          <p:cNvSpPr/>
          <p:nvPr/>
        </p:nvSpPr>
        <p:spPr>
          <a:xfrm>
            <a:off x="4340246" y="1316049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6DD54E-E2D4-8E8F-78F3-D20EE239CEED}"/>
              </a:ext>
            </a:extLst>
          </p:cNvPr>
          <p:cNvSpPr/>
          <p:nvPr/>
        </p:nvSpPr>
        <p:spPr>
          <a:xfrm>
            <a:off x="2800645" y="4307931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5B656F-BEC1-0C4D-FE47-2C54BB3CE561}"/>
              </a:ext>
            </a:extLst>
          </p:cNvPr>
          <p:cNvSpPr/>
          <p:nvPr/>
        </p:nvSpPr>
        <p:spPr>
          <a:xfrm>
            <a:off x="1273831" y="4307932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CC66C3-2082-329A-0D7B-CF250BBC11CE}"/>
              </a:ext>
            </a:extLst>
          </p:cNvPr>
          <p:cNvSpPr/>
          <p:nvPr/>
        </p:nvSpPr>
        <p:spPr>
          <a:xfrm>
            <a:off x="4339384" y="4307931"/>
            <a:ext cx="1534791" cy="1493105"/>
          </a:xfrm>
          <a:prstGeom prst="rect">
            <a:avLst/>
          </a:prstGeom>
          <a:noFill/>
          <a:ln w="34925">
            <a:solidFill>
              <a:schemeClr val="tx1">
                <a:alpha val="79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205DCEF-4A92-E396-35FF-49775565F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4899790" y="1847433"/>
            <a:ext cx="277344" cy="3148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BF42BA6-17EB-9FED-A65C-52C2F0FD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2240013">
            <a:off x="3352525" y="1848146"/>
            <a:ext cx="277344" cy="314852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8FADF2-A044-B0C4-CF19-E4A6C4BE60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5099991">
            <a:off x="1724717" y="1882624"/>
            <a:ext cx="375809" cy="23235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1015543-E326-E02C-950C-D1C8A17183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4874167" y="4969998"/>
            <a:ext cx="277344" cy="3148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024635A-6BE5-9970-C82F-1CF5FA76B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2240013">
            <a:off x="3399794" y="4942671"/>
            <a:ext cx="277344" cy="314852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AB0721-1113-6CBE-6B7C-3B32EA719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 rot="5099991">
            <a:off x="1800238" y="4962621"/>
            <a:ext cx="375809" cy="232359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19E15860-7309-3561-CD50-568B1A6D0F2E}"/>
              </a:ext>
            </a:extLst>
          </p:cNvPr>
          <p:cNvSpPr/>
          <p:nvPr/>
        </p:nvSpPr>
        <p:spPr>
          <a:xfrm>
            <a:off x="1702100" y="1488525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B3D2CD9E-D660-E04B-4134-3BEE58BAD7DE}"/>
              </a:ext>
            </a:extLst>
          </p:cNvPr>
          <p:cNvSpPr txBox="1">
            <a:spLocks/>
          </p:cNvSpPr>
          <p:nvPr/>
        </p:nvSpPr>
        <p:spPr>
          <a:xfrm>
            <a:off x="5106779" y="303019"/>
            <a:ext cx="6873341" cy="7120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+mn-lt"/>
              </a:rPr>
              <a:t>What is Different in the Crystalline Regime?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767E39F-2E06-D850-036B-A1A5D36231E9}"/>
              </a:ext>
            </a:extLst>
          </p:cNvPr>
          <p:cNvSpPr txBox="1"/>
          <p:nvPr/>
        </p:nvSpPr>
        <p:spPr>
          <a:xfrm>
            <a:off x="6279863" y="3018666"/>
            <a:ext cx="580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No DD Aliasing </a:t>
            </a:r>
            <a:r>
              <a:rPr lang="en-US" sz="2400" b="1" dirty="0"/>
              <a:t>-</a:t>
            </a:r>
            <a:r>
              <a:rPr lang="en-US" sz="2400" dirty="0"/>
              <a:t> the DD spreads of the channel are smaller than the DD periods of the pulsone.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7AB6D81-D2B5-5A5F-80A3-9564236B18F2}"/>
              </a:ext>
            </a:extLst>
          </p:cNvPr>
          <p:cNvCxnSpPr>
            <a:cxnSpLocks/>
          </p:cNvCxnSpPr>
          <p:nvPr/>
        </p:nvCxnSpPr>
        <p:spPr>
          <a:xfrm>
            <a:off x="1666074" y="1401979"/>
            <a:ext cx="49309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AABDCA8-B991-5A55-883E-8685E1FF98F7}"/>
              </a:ext>
            </a:extLst>
          </p:cNvPr>
          <p:cNvSpPr txBox="1"/>
          <p:nvPr/>
        </p:nvSpPr>
        <p:spPr>
          <a:xfrm>
            <a:off x="1457155" y="969955"/>
            <a:ext cx="112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Delay spread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E95D3F7-D845-8E96-0221-FE0A820D8202}"/>
              </a:ext>
            </a:extLst>
          </p:cNvPr>
          <p:cNvCxnSpPr>
            <a:cxnSpLocks/>
          </p:cNvCxnSpPr>
          <p:nvPr/>
        </p:nvCxnSpPr>
        <p:spPr>
          <a:xfrm flipV="1">
            <a:off x="1626135" y="1440033"/>
            <a:ext cx="0" cy="100763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790253B-F249-BD9B-0ED9-373A26011808}"/>
              </a:ext>
            </a:extLst>
          </p:cNvPr>
          <p:cNvSpPr txBox="1"/>
          <p:nvPr/>
        </p:nvSpPr>
        <p:spPr>
          <a:xfrm rot="16200000">
            <a:off x="802553" y="1836912"/>
            <a:ext cx="1309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Doppler spread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80B069-2DF7-ECC9-4F1C-5E774DC5AB69}"/>
              </a:ext>
            </a:extLst>
          </p:cNvPr>
          <p:cNvSpPr/>
          <p:nvPr/>
        </p:nvSpPr>
        <p:spPr>
          <a:xfrm>
            <a:off x="1694455" y="3067480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65D989-1770-21CD-D43B-7382EB4405A5}"/>
              </a:ext>
            </a:extLst>
          </p:cNvPr>
          <p:cNvSpPr/>
          <p:nvPr/>
        </p:nvSpPr>
        <p:spPr>
          <a:xfrm>
            <a:off x="1686810" y="4646435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0FC39D-1BB3-AA28-AB95-A8EA4BBF480B}"/>
              </a:ext>
            </a:extLst>
          </p:cNvPr>
          <p:cNvSpPr/>
          <p:nvPr/>
        </p:nvSpPr>
        <p:spPr>
          <a:xfrm>
            <a:off x="3229246" y="1445252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14DDA1-AD81-D564-D99D-B85E5F847779}"/>
              </a:ext>
            </a:extLst>
          </p:cNvPr>
          <p:cNvSpPr/>
          <p:nvPr/>
        </p:nvSpPr>
        <p:spPr>
          <a:xfrm>
            <a:off x="3221601" y="3024207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9E058C-C840-E0C7-7E09-C50E34952136}"/>
              </a:ext>
            </a:extLst>
          </p:cNvPr>
          <p:cNvSpPr/>
          <p:nvPr/>
        </p:nvSpPr>
        <p:spPr>
          <a:xfrm>
            <a:off x="3213956" y="4603162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263A8C-A9CB-E847-BBB2-EB20613B0D1B}"/>
              </a:ext>
            </a:extLst>
          </p:cNvPr>
          <p:cNvSpPr/>
          <p:nvPr/>
        </p:nvSpPr>
        <p:spPr>
          <a:xfrm>
            <a:off x="4756392" y="1401979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572B37-5719-D4DE-01A1-20CB2A353BC8}"/>
              </a:ext>
            </a:extLst>
          </p:cNvPr>
          <p:cNvSpPr/>
          <p:nvPr/>
        </p:nvSpPr>
        <p:spPr>
          <a:xfrm>
            <a:off x="4748747" y="2980934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843C0E-14B9-30D0-A276-CCFAB32A9C45}"/>
              </a:ext>
            </a:extLst>
          </p:cNvPr>
          <p:cNvSpPr/>
          <p:nvPr/>
        </p:nvSpPr>
        <p:spPr>
          <a:xfrm>
            <a:off x="4741102" y="4559889"/>
            <a:ext cx="493093" cy="95914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6D11B-4A27-49DB-D9B4-EA1D7C4C4A31}"/>
              </a:ext>
            </a:extLst>
          </p:cNvPr>
          <p:cNvSpPr txBox="1"/>
          <p:nvPr/>
        </p:nvSpPr>
        <p:spPr>
          <a:xfrm>
            <a:off x="6563300" y="5020477"/>
            <a:ext cx="545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No Self-Interaction </a:t>
            </a:r>
            <a:r>
              <a:rPr lang="en-US" sz="2400" dirty="0"/>
              <a:t>means the channel response is predictable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4ADFD-E242-80D4-CB87-8345A028BB78}"/>
              </a:ext>
            </a:extLst>
          </p:cNvPr>
          <p:cNvSpPr txBox="1"/>
          <p:nvPr/>
        </p:nvSpPr>
        <p:spPr>
          <a:xfrm>
            <a:off x="6446233" y="1832639"/>
            <a:ext cx="513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Doppler spread  &lt;   Doppler period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Delay spread  &lt;   Delay period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3D9FF0-BC11-2ADD-4DFC-4546B427F419}"/>
              </a:ext>
            </a:extLst>
          </p:cNvPr>
          <p:cNvCxnSpPr>
            <a:cxnSpLocks/>
          </p:cNvCxnSpPr>
          <p:nvPr/>
        </p:nvCxnSpPr>
        <p:spPr>
          <a:xfrm>
            <a:off x="1253756" y="6036872"/>
            <a:ext cx="153479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23B056-93EA-D31D-C6B3-7451137ABD84}"/>
              </a:ext>
            </a:extLst>
          </p:cNvPr>
          <p:cNvSpPr txBox="1"/>
          <p:nvPr/>
        </p:nvSpPr>
        <p:spPr>
          <a:xfrm>
            <a:off x="1466415" y="6065248"/>
            <a:ext cx="110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Delay period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18353D-3E7F-F755-DA54-7BBDBDFE3B88}"/>
              </a:ext>
            </a:extLst>
          </p:cNvPr>
          <p:cNvCxnSpPr>
            <a:cxnSpLocks/>
          </p:cNvCxnSpPr>
          <p:nvPr/>
        </p:nvCxnSpPr>
        <p:spPr>
          <a:xfrm flipV="1">
            <a:off x="1013266" y="4356819"/>
            <a:ext cx="0" cy="13871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AC0F07-A3CA-D63C-D698-217C85413D76}"/>
              </a:ext>
            </a:extLst>
          </p:cNvPr>
          <p:cNvSpPr txBox="1"/>
          <p:nvPr/>
        </p:nvSpPr>
        <p:spPr>
          <a:xfrm rot="16200000">
            <a:off x="142582" y="492777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Doppler period</a:t>
            </a:r>
          </a:p>
        </p:txBody>
      </p:sp>
    </p:spTree>
    <p:extLst>
      <p:ext uri="{BB962C8B-B14F-4D97-AF65-F5344CB8AC3E}">
        <p14:creationId xmlns:p14="http://schemas.microsoft.com/office/powerpoint/2010/main" val="138467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21744" r="30000" b="11253"/>
          <a:stretch/>
        </p:blipFill>
        <p:spPr>
          <a:xfrm>
            <a:off x="510501" y="1541048"/>
            <a:ext cx="3777452" cy="391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19837" r="30454" b="11729"/>
          <a:stretch/>
        </p:blipFill>
        <p:spPr>
          <a:xfrm>
            <a:off x="7775604" y="1034839"/>
            <a:ext cx="3730817" cy="3917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508776" y="3547644"/>
                <a:ext cx="28969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6" y="3547644"/>
                <a:ext cx="289695" cy="287323"/>
              </a:xfrm>
              <a:prstGeom prst="rect">
                <a:avLst/>
              </a:prstGeom>
              <a:blipFill>
                <a:blip r:embed="rId4"/>
                <a:stretch>
                  <a:fillRect l="-10417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887691" y="4582445"/>
                <a:ext cx="2904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91" y="4582445"/>
                <a:ext cx="290464" cy="287323"/>
              </a:xfrm>
              <a:prstGeom prst="rect">
                <a:avLst/>
              </a:prstGeom>
              <a:blipFill>
                <a:blip r:embed="rId5"/>
                <a:stretch>
                  <a:fillRect l="-10638" r="-8511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1466281" y="5130457"/>
                <a:ext cx="683143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81" y="5130457"/>
                <a:ext cx="683143" cy="287323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 rot="21264439">
                <a:off x="2556712" y="4823078"/>
                <a:ext cx="683143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4439">
                <a:off x="2556712" y="4823078"/>
                <a:ext cx="683143" cy="287323"/>
              </a:xfrm>
              <a:prstGeom prst="rect">
                <a:avLst/>
              </a:prstGeom>
              <a:blipFill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4053987" y="4560767"/>
                <a:ext cx="2260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987" y="4560767"/>
                <a:ext cx="226023" cy="369332"/>
              </a:xfrm>
              <a:prstGeom prst="rect">
                <a:avLst/>
              </a:prstGeom>
              <a:blipFill>
                <a:blip r:embed="rId8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697372" y="1220262"/>
                <a:ext cx="1031628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67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d>
                                <m:dPr>
                                  <m:ctrlP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1867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N" sz="1867" b="1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2" y="1220262"/>
                <a:ext cx="1031628" cy="293607"/>
              </a:xfrm>
              <a:prstGeom prst="rect">
                <a:avLst/>
              </a:prstGeom>
              <a:blipFill>
                <a:blip r:embed="rId9"/>
                <a:stretch>
                  <a:fillRect r="-117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65055" y="2863370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55" y="2863370"/>
                <a:ext cx="243656" cy="369332"/>
              </a:xfrm>
              <a:prstGeom prst="rect">
                <a:avLst/>
              </a:prstGeom>
              <a:blipFill>
                <a:blip r:embed="rId10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25358" y="1776823"/>
                <a:ext cx="18755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67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58" y="1776823"/>
                <a:ext cx="187551" cy="287323"/>
              </a:xfrm>
              <a:prstGeom prst="rect">
                <a:avLst/>
              </a:prstGeom>
              <a:blipFill>
                <a:blip r:embed="rId11"/>
                <a:stretch>
                  <a:fillRect l="-25806" r="-3225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2686683" y="2541329"/>
                <a:ext cx="18755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67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83" y="2541329"/>
                <a:ext cx="187551" cy="287323"/>
              </a:xfrm>
              <a:prstGeom prst="rect">
                <a:avLst/>
              </a:prstGeom>
              <a:blipFill>
                <a:blip r:embed="rId12"/>
                <a:stretch>
                  <a:fillRect l="-30000" r="-3333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20859847">
                <a:off x="7263593" y="3215416"/>
                <a:ext cx="79810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7263593" y="3215416"/>
                <a:ext cx="798104" cy="287323"/>
              </a:xfrm>
              <a:prstGeom prst="rect">
                <a:avLst/>
              </a:prstGeom>
              <a:blipFill>
                <a:blip r:embed="rId13"/>
                <a:stretch>
                  <a:fillRect l="-1449" r="-725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20859847">
                <a:off x="7336144" y="3451865"/>
                <a:ext cx="80361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7336144" y="3451865"/>
                <a:ext cx="803617" cy="287323"/>
              </a:xfrm>
              <a:prstGeom prst="rect">
                <a:avLst/>
              </a:prstGeom>
              <a:blipFill>
                <a:blip r:embed="rId14"/>
                <a:stretch>
                  <a:fillRect l="-714" r="-71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20859847">
                <a:off x="7156067" y="2985744"/>
                <a:ext cx="79848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7156067" y="2985744"/>
                <a:ext cx="798487" cy="287323"/>
              </a:xfrm>
              <a:prstGeom prst="rect">
                <a:avLst/>
              </a:prstGeom>
              <a:blipFill>
                <a:blip r:embed="rId15"/>
                <a:stretch>
                  <a:fillRect l="-1439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20859847">
                <a:off x="6227458" y="3418267"/>
                <a:ext cx="1049582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6227458" y="3418267"/>
                <a:ext cx="1049582" cy="287323"/>
              </a:xfrm>
              <a:prstGeom prst="rect">
                <a:avLst/>
              </a:prstGeom>
              <a:blipFill>
                <a:blip r:embed="rId16"/>
                <a:stretch>
                  <a:fillRect l="-1117" r="-167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20859847">
                <a:off x="7585962" y="4201354"/>
                <a:ext cx="798873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7585962" y="4201354"/>
                <a:ext cx="798873" cy="287323"/>
              </a:xfrm>
              <a:prstGeom prst="rect">
                <a:avLst/>
              </a:prstGeom>
              <a:blipFill>
                <a:blip r:embed="rId17"/>
                <a:stretch>
                  <a:fillRect l="-719" r="-2878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20859847">
                <a:off x="7662051" y="4443379"/>
                <a:ext cx="80438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7662051" y="4443379"/>
                <a:ext cx="804387" cy="287323"/>
              </a:xfrm>
              <a:prstGeom prst="rect">
                <a:avLst/>
              </a:prstGeom>
              <a:blipFill>
                <a:blip r:embed="rId18"/>
                <a:stretch>
                  <a:fillRect l="-1429" r="-214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20859847">
                <a:off x="7504419" y="3941852"/>
                <a:ext cx="79925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7504419" y="3941852"/>
                <a:ext cx="799258" cy="287323"/>
              </a:xfrm>
              <a:prstGeom prst="rect">
                <a:avLst/>
              </a:prstGeom>
              <a:blipFill>
                <a:blip r:embed="rId19"/>
                <a:stretch>
                  <a:fillRect l="-1439" r="-287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rot="20859847">
                <a:off x="6548706" y="4417105"/>
                <a:ext cx="105035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59847">
                <a:off x="6548706" y="4417105"/>
                <a:ext cx="1050351" cy="287323"/>
              </a:xfrm>
              <a:prstGeom prst="rect">
                <a:avLst/>
              </a:prstGeom>
              <a:blipFill>
                <a:blip r:embed="rId20"/>
                <a:stretch>
                  <a:fillRect l="-1117" r="-111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 rot="2873959">
                <a:off x="9017452" y="4799672"/>
                <a:ext cx="78694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73959">
                <a:off x="9017452" y="4799672"/>
                <a:ext cx="786947" cy="287323"/>
              </a:xfrm>
              <a:prstGeom prst="rect">
                <a:avLst/>
              </a:prstGeom>
              <a:blipFill>
                <a:blip r:embed="rId21"/>
                <a:stretch>
                  <a:fillRect l="-2459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rot="2791583">
                <a:off x="9384897" y="5461399"/>
                <a:ext cx="1223320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91583">
                <a:off x="9384897" y="5461399"/>
                <a:ext cx="1223320" cy="28732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rot="2873959">
                <a:off x="9179014" y="4720739"/>
                <a:ext cx="1052631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73959">
                <a:off x="9179014" y="4720739"/>
                <a:ext cx="1052631" cy="28732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2873959">
                <a:off x="9328093" y="4678505"/>
                <a:ext cx="1296517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73959">
                <a:off x="9328093" y="4678505"/>
                <a:ext cx="1296517" cy="28732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94663" y="1844041"/>
            <a:ext cx="1166213" cy="1522005"/>
            <a:chOff x="3924673" y="1777250"/>
            <a:chExt cx="838712" cy="1022560"/>
          </a:xfrm>
        </p:grpSpPr>
        <p:pic>
          <p:nvPicPr>
            <p:cNvPr id="12" name="Picture 98" descr="van.png"/>
            <p:cNvPicPr/>
            <p:nvPr/>
          </p:nvPicPr>
          <p:blipFill>
            <a:blip r:embed="rId25"/>
            <a:stretch/>
          </p:blipFill>
          <p:spPr>
            <a:xfrm>
              <a:off x="4517644" y="1777250"/>
              <a:ext cx="245741" cy="15375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Picture 106"/>
            <p:cNvPicPr/>
            <p:nvPr/>
          </p:nvPicPr>
          <p:blipFill>
            <a:blip r:embed="rId26"/>
            <a:stretch/>
          </p:blipFill>
          <p:spPr>
            <a:xfrm>
              <a:off x="3924673" y="2597488"/>
              <a:ext cx="310960" cy="202322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100"/>
            <p:cNvPicPr/>
            <p:nvPr/>
          </p:nvPicPr>
          <p:blipFill>
            <a:blip r:embed="rId27"/>
            <a:stretch/>
          </p:blipFill>
          <p:spPr>
            <a:xfrm>
              <a:off x="3961320" y="1898780"/>
              <a:ext cx="205288" cy="20002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" name="Picture 101"/>
            <p:cNvPicPr/>
            <p:nvPr/>
          </p:nvPicPr>
          <p:blipFill>
            <a:blip r:embed="rId28"/>
            <a:stretch/>
          </p:blipFill>
          <p:spPr>
            <a:xfrm>
              <a:off x="4295844" y="2219507"/>
              <a:ext cx="221799" cy="233073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" name="Arrow: Right 36">
            <a:extLst>
              <a:ext uri="{FF2B5EF4-FFF2-40B4-BE49-F238E27FC236}">
                <a16:creationId xmlns:a16="http://schemas.microsoft.com/office/drawing/2014/main" id="{125540F5-5288-4C2F-B7FC-66F60934574C}"/>
              </a:ext>
            </a:extLst>
          </p:cNvPr>
          <p:cNvSpPr/>
          <p:nvPr/>
        </p:nvSpPr>
        <p:spPr>
          <a:xfrm>
            <a:off x="4156218" y="3894092"/>
            <a:ext cx="2073855" cy="433971"/>
          </a:xfrm>
          <a:prstGeom prst="rightArrow">
            <a:avLst>
              <a:gd name="adj1" fmla="val 36897"/>
              <a:gd name="adj2" fmla="val 68344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871DB7-1CDA-499D-9B13-074837213005}"/>
              </a:ext>
            </a:extLst>
          </p:cNvPr>
          <p:cNvSpPr txBox="1"/>
          <p:nvPr/>
        </p:nvSpPr>
        <p:spPr>
          <a:xfrm>
            <a:off x="3001007" y="6085869"/>
            <a:ext cx="219213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Twisted convolution: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4143836" y="2228883"/>
                <a:ext cx="77982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36" y="2228883"/>
                <a:ext cx="779829" cy="287323"/>
              </a:xfrm>
              <a:prstGeom prst="rect">
                <a:avLst/>
              </a:prstGeom>
              <a:blipFill>
                <a:blip r:embed="rId29"/>
                <a:stretch>
                  <a:fillRect l="-10938" t="-2128" r="-10938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4153932" y="3239736"/>
                <a:ext cx="79085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32" y="3239736"/>
                <a:ext cx="790858" cy="287323"/>
              </a:xfrm>
              <a:prstGeom prst="rect">
                <a:avLst/>
              </a:prstGeom>
              <a:blipFill>
                <a:blip r:embed="rId30"/>
                <a:stretch>
                  <a:fillRect l="-10769" r="-1076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4580604" y="2775250"/>
                <a:ext cx="79085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04" y="2775250"/>
                <a:ext cx="790858" cy="287323"/>
              </a:xfrm>
              <a:prstGeom prst="rect">
                <a:avLst/>
              </a:prstGeom>
              <a:blipFill>
                <a:blip r:embed="rId31"/>
                <a:stretch>
                  <a:fillRect l="-10769" r="-10769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4964972" y="2008628"/>
                <a:ext cx="74905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72" y="2008628"/>
                <a:ext cx="749051" cy="287323"/>
              </a:xfrm>
              <a:prstGeom prst="rect">
                <a:avLst/>
              </a:prstGeom>
              <a:blipFill>
                <a:blip r:embed="rId32"/>
                <a:stretch>
                  <a:fillRect l="-11382" r="-1138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59311" y="5042013"/>
                <a:ext cx="4001344" cy="89857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67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IN" sz="1867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867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67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IN" sz="1867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67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IN" sz="18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67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IN" sz="1867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311" y="5042013"/>
                <a:ext cx="4001344" cy="89857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0574" y="6126266"/>
                <a:ext cx="2795455" cy="2873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67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IN" sz="1867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867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1867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IN" sz="1867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1867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IN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574" y="6126266"/>
                <a:ext cx="2795455" cy="287323"/>
              </a:xfrm>
              <a:prstGeom prst="rect">
                <a:avLst/>
              </a:prstGeom>
              <a:blipFill>
                <a:blip r:embed="rId34"/>
                <a:stretch>
                  <a:fillRect l="-652" r="-1957" b="-3469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393409" y="4083456"/>
                <a:ext cx="2260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409" y="4083456"/>
                <a:ext cx="226023" cy="369332"/>
              </a:xfrm>
              <a:prstGeom prst="rect">
                <a:avLst/>
              </a:prstGeom>
              <a:blipFill>
                <a:blip r:embed="rId35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43035" y="2356663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035" y="2356663"/>
                <a:ext cx="243656" cy="369332"/>
              </a:xfrm>
              <a:prstGeom prst="rect">
                <a:avLst/>
              </a:prstGeom>
              <a:blipFill>
                <a:blip r:embed="rId36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270581" y="1151224"/>
                <a:ext cx="1018805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67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d>
                                <m:dPr>
                                  <m:ctrlP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IN" sz="1867" b="1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1867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N" sz="1867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581" y="1151224"/>
                <a:ext cx="1018805" cy="293607"/>
              </a:xfrm>
              <a:prstGeom prst="rect">
                <a:avLst/>
              </a:prstGeom>
              <a:blipFill>
                <a:blip r:embed="rId37"/>
                <a:stretch>
                  <a:fillRect r="-179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93518" y="886851"/>
                <a:ext cx="1383263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18" y="886851"/>
                <a:ext cx="1383263" cy="381066"/>
              </a:xfrm>
              <a:prstGeom prst="rect">
                <a:avLst/>
              </a:prstGeom>
              <a:blipFill>
                <a:blip r:embed="rId38"/>
                <a:stretch>
                  <a:fillRect r="-441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652596" y="1647383"/>
                <a:ext cx="1388778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596" y="1647383"/>
                <a:ext cx="1388778" cy="381066"/>
              </a:xfrm>
              <a:prstGeom prst="rect">
                <a:avLst/>
              </a:prstGeom>
              <a:blipFill>
                <a:blip r:embed="rId39"/>
                <a:stretch>
                  <a:fillRect r="-877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78123" y="2139877"/>
                <a:ext cx="1388778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123" y="2139877"/>
                <a:ext cx="1388778" cy="381066"/>
              </a:xfrm>
              <a:prstGeom prst="rect">
                <a:avLst/>
              </a:prstGeom>
              <a:blipFill>
                <a:blip r:embed="rId40"/>
                <a:stretch>
                  <a:fillRect r="-881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901739" y="2863370"/>
                <a:ext cx="1388778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739" y="2863370"/>
                <a:ext cx="1388778" cy="381066"/>
              </a:xfrm>
              <a:prstGeom prst="rect">
                <a:avLst/>
              </a:prstGeom>
              <a:blipFill>
                <a:blip r:embed="rId41"/>
                <a:stretch>
                  <a:fillRect r="-877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127967" y="1639099"/>
                <a:ext cx="1378454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967" y="1639099"/>
                <a:ext cx="1378454" cy="381066"/>
              </a:xfrm>
              <a:prstGeom prst="rect">
                <a:avLst/>
              </a:prstGeom>
              <a:blipFill>
                <a:blip r:embed="rId42"/>
                <a:stretch>
                  <a:fillRect r="-881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179292" y="2437954"/>
                <a:ext cx="1383969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292" y="2437954"/>
                <a:ext cx="1383969" cy="381066"/>
              </a:xfrm>
              <a:prstGeom prst="rect">
                <a:avLst/>
              </a:prstGeom>
              <a:blipFill>
                <a:blip r:embed="rId43"/>
                <a:stretch>
                  <a:fillRect r="-441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245606" y="2908748"/>
                <a:ext cx="1383969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606" y="2908748"/>
                <a:ext cx="1383969" cy="381066"/>
              </a:xfrm>
              <a:prstGeom prst="rect">
                <a:avLst/>
              </a:prstGeom>
              <a:blipFill>
                <a:blip r:embed="rId44"/>
                <a:stretch>
                  <a:fillRect r="-441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490616" y="3478725"/>
                <a:ext cx="1383969" cy="38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1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1867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IN" sz="1867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616" y="3478725"/>
                <a:ext cx="1383969" cy="381066"/>
              </a:xfrm>
              <a:prstGeom prst="rect">
                <a:avLst/>
              </a:prstGeom>
              <a:blipFill>
                <a:blip r:embed="rId45"/>
                <a:stretch>
                  <a:fillRect r="-441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2873959">
                <a:off x="10136039" y="4533658"/>
                <a:ext cx="782586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73959">
                <a:off x="10136039" y="4533658"/>
                <a:ext cx="782586" cy="287323"/>
              </a:xfrm>
              <a:prstGeom prst="rect">
                <a:avLst/>
              </a:prstGeom>
              <a:blipFill>
                <a:blip r:embed="rId46"/>
                <a:stretch>
                  <a:fillRect l="-2459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791583">
                <a:off x="10455615" y="5195037"/>
                <a:ext cx="1337721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91583">
                <a:off x="10455615" y="5195037"/>
                <a:ext cx="1337721" cy="287323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rot="2873959">
                <a:off x="10282012" y="4471300"/>
                <a:ext cx="1009269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73959">
                <a:off x="10282012" y="4471300"/>
                <a:ext cx="1009269" cy="287323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 rot="2873959">
                <a:off x="10457530" y="4423403"/>
                <a:ext cx="1177243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8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sz="1867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73959">
                <a:off x="10457530" y="4423403"/>
                <a:ext cx="1177243" cy="287323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loud 73"/>
          <p:cNvSpPr/>
          <p:nvPr/>
        </p:nvSpPr>
        <p:spPr>
          <a:xfrm>
            <a:off x="3674183" y="1697666"/>
            <a:ext cx="2933156" cy="20077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CED03-D7E4-48C7-A6D0-AD46BD80BCE6}"/>
              </a:ext>
            </a:extLst>
          </p:cNvPr>
          <p:cNvSpPr txBox="1"/>
          <p:nvPr/>
        </p:nvSpPr>
        <p:spPr>
          <a:xfrm>
            <a:off x="3320716" y="202131"/>
            <a:ext cx="836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Picturing Predictability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35350-6804-44C3-A2C2-218E45A89F6C}"/>
              </a:ext>
            </a:extLst>
          </p:cNvPr>
          <p:cNvSpPr txBox="1"/>
          <p:nvPr/>
        </p:nvSpPr>
        <p:spPr>
          <a:xfrm>
            <a:off x="2195607" y="1097339"/>
            <a:ext cx="558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Wireless channel dynamics lead to replicas</a:t>
            </a:r>
          </a:p>
        </p:txBody>
      </p:sp>
    </p:spTree>
    <p:extLst>
      <p:ext uri="{BB962C8B-B14F-4D97-AF65-F5344CB8AC3E}">
        <p14:creationId xmlns:p14="http://schemas.microsoft.com/office/powerpoint/2010/main" val="10216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61D9-35B2-4C16-A237-0C7F9EC9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005" y="365895"/>
            <a:ext cx="2995612" cy="877888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Crystalline Regime</a:t>
            </a:r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3B0BBE75-1448-42A2-BF5B-B300CD668BE1}"/>
              </a:ext>
            </a:extLst>
          </p:cNvPr>
          <p:cNvSpPr/>
          <p:nvPr/>
        </p:nvSpPr>
        <p:spPr>
          <a:xfrm>
            <a:off x="809522" y="1671637"/>
            <a:ext cx="8229704" cy="4633663"/>
          </a:xfrm>
          <a:custGeom>
            <a:avLst/>
            <a:gdLst>
              <a:gd name="connsiteX0" fmla="*/ 0 w 8132734"/>
              <a:gd name="connsiteY0" fmla="*/ 0 h 4672586"/>
              <a:gd name="connsiteX1" fmla="*/ 415637 w 8132734"/>
              <a:gd name="connsiteY1" fmla="*/ 3221182 h 4672586"/>
              <a:gd name="connsiteX2" fmla="*/ 2417618 w 8132734"/>
              <a:gd name="connsiteY2" fmla="*/ 4419600 h 4672586"/>
              <a:gd name="connsiteX3" fmla="*/ 7592291 w 8132734"/>
              <a:gd name="connsiteY3" fmla="*/ 4648200 h 4672586"/>
              <a:gd name="connsiteX4" fmla="*/ 7716982 w 8132734"/>
              <a:gd name="connsiteY4" fmla="*/ 4655127 h 46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2734" h="4672586">
                <a:moveTo>
                  <a:pt x="0" y="0"/>
                </a:moveTo>
                <a:cubicBezTo>
                  <a:pt x="6350" y="1242291"/>
                  <a:pt x="12701" y="2484582"/>
                  <a:pt x="415637" y="3221182"/>
                </a:cubicBezTo>
                <a:cubicBezTo>
                  <a:pt x="818573" y="3957782"/>
                  <a:pt x="1221509" y="4181764"/>
                  <a:pt x="2417618" y="4419600"/>
                </a:cubicBezTo>
                <a:cubicBezTo>
                  <a:pt x="3613727" y="4657436"/>
                  <a:pt x="6709064" y="4608946"/>
                  <a:pt x="7592291" y="4648200"/>
                </a:cubicBezTo>
                <a:cubicBezTo>
                  <a:pt x="8475518" y="4687455"/>
                  <a:pt x="8096250" y="4671291"/>
                  <a:pt x="7716982" y="465512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17871E-1813-4DDE-91E0-FADF818AC7B8}"/>
              </a:ext>
            </a:extLst>
          </p:cNvPr>
          <p:cNvCxnSpPr>
            <a:cxnSpLocks/>
          </p:cNvCxnSpPr>
          <p:nvPr/>
        </p:nvCxnSpPr>
        <p:spPr>
          <a:xfrm>
            <a:off x="657225" y="1671637"/>
            <a:ext cx="114300" cy="45910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3449B6-B54A-419E-9AA6-B282DCAD6BB0}"/>
              </a:ext>
            </a:extLst>
          </p:cNvPr>
          <p:cNvCxnSpPr>
            <a:cxnSpLocks/>
          </p:cNvCxnSpPr>
          <p:nvPr/>
        </p:nvCxnSpPr>
        <p:spPr>
          <a:xfrm>
            <a:off x="771525" y="6271712"/>
            <a:ext cx="8662988" cy="148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3FED17-22A7-44DC-BBB1-08C91FA3613E}"/>
                  </a:ext>
                </a:extLst>
              </p:cNvPr>
              <p:cNvSpPr txBox="1"/>
              <p:nvPr/>
            </p:nvSpPr>
            <p:spPr>
              <a:xfrm>
                <a:off x="328132" y="5321647"/>
                <a:ext cx="1317348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3FED17-22A7-44DC-BBB1-08C91FA3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2" y="5321647"/>
                <a:ext cx="1317348" cy="397866"/>
              </a:xfrm>
              <a:prstGeom prst="rect">
                <a:avLst/>
              </a:prstGeom>
              <a:blipFill>
                <a:blip r:embed="rId2"/>
                <a:stretch>
                  <a:fillRect l="-2778" r="-50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203755-E75F-4DDC-A72D-3A6CF9B08819}"/>
                  </a:ext>
                </a:extLst>
              </p:cNvPr>
              <p:cNvSpPr txBox="1"/>
              <p:nvPr/>
            </p:nvSpPr>
            <p:spPr>
              <a:xfrm>
                <a:off x="241380" y="1159221"/>
                <a:ext cx="1060290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203755-E75F-4DDC-A72D-3A6CF9B08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0" y="1159221"/>
                <a:ext cx="1060290" cy="397866"/>
              </a:xfrm>
              <a:prstGeom prst="rect">
                <a:avLst/>
              </a:prstGeom>
              <a:blipFill>
                <a:blip r:embed="rId3"/>
                <a:stretch>
                  <a:fillRect l="-4023" r="-34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0C8B321-B148-4E4D-BAF1-D75944D9FAB2}"/>
              </a:ext>
            </a:extLst>
          </p:cNvPr>
          <p:cNvSpPr txBox="1"/>
          <p:nvPr/>
        </p:nvSpPr>
        <p:spPr>
          <a:xfrm>
            <a:off x="377025" y="82337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FDM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08EA67-69B4-4B9E-BB1D-CC5654AE2F14}"/>
                  </a:ext>
                </a:extLst>
              </p:cNvPr>
              <p:cNvSpPr txBox="1"/>
              <p:nvPr/>
            </p:nvSpPr>
            <p:spPr>
              <a:xfrm>
                <a:off x="9903811" y="6021984"/>
                <a:ext cx="1056891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08EA67-69B4-4B9E-BB1D-CC5654AE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811" y="6021984"/>
                <a:ext cx="1056891" cy="397866"/>
              </a:xfrm>
              <a:prstGeom prst="rect">
                <a:avLst/>
              </a:prstGeom>
              <a:blipFill>
                <a:blip r:embed="rId4"/>
                <a:stretch>
                  <a:fillRect l="-4046" r="-346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9ED881C-84E3-474B-B566-08B755001638}"/>
              </a:ext>
            </a:extLst>
          </p:cNvPr>
          <p:cNvSpPr txBox="1"/>
          <p:nvPr/>
        </p:nvSpPr>
        <p:spPr>
          <a:xfrm>
            <a:off x="9984329" y="56914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TDM</a:t>
            </a:r>
            <a:endParaRPr lang="en-IN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1E8D36-72DF-41D2-A70D-D9D4EC05E9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3" t="20711" r="25834"/>
          <a:stretch/>
        </p:blipFill>
        <p:spPr>
          <a:xfrm>
            <a:off x="1282576" y="607661"/>
            <a:ext cx="1545673" cy="2614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4B2F18-C3EA-4F9C-991F-F55A63E9D0FB}"/>
                  </a:ext>
                </a:extLst>
              </p:cNvPr>
              <p:cNvSpPr txBox="1"/>
              <p:nvPr/>
            </p:nvSpPr>
            <p:spPr>
              <a:xfrm>
                <a:off x="2756605" y="1121317"/>
                <a:ext cx="2809423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𝑠𝑝𝑟𝑒𝑎𝑑</m:t>
                      </m:r>
                      <m:r>
                        <a:rPr lang="en-I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𝐾𝐻𝑧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4B2F18-C3EA-4F9C-991F-F55A63E9D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05" y="1121317"/>
                <a:ext cx="2809423" cy="618246"/>
              </a:xfrm>
              <a:prstGeom prst="rect">
                <a:avLst/>
              </a:prstGeom>
              <a:blipFill>
                <a:blip r:embed="rId6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0CD1C-2FAB-4C4A-BA99-3C5C4A8F7A9E}"/>
                  </a:ext>
                </a:extLst>
              </p:cNvPr>
              <p:cNvSpPr txBox="1"/>
              <p:nvPr/>
            </p:nvSpPr>
            <p:spPr>
              <a:xfrm>
                <a:off x="8472453" y="3939884"/>
                <a:ext cx="3524555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1024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976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𝐷𝑜𝑝𝑝𝑙𝑒𝑟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𝑠𝑝𝑟𝑒𝑎𝑑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0CD1C-2FAB-4C4A-BA99-3C5C4A8F7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453" y="3939884"/>
                <a:ext cx="3524555" cy="61824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48BB567-F329-4DA9-998B-376F44EFD698}"/>
              </a:ext>
            </a:extLst>
          </p:cNvPr>
          <p:cNvSpPr txBox="1"/>
          <p:nvPr/>
        </p:nvSpPr>
        <p:spPr>
          <a:xfrm>
            <a:off x="2970691" y="711230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Frequency Selectivity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58FD7A-98B0-4F6C-AD8A-51E5BDDD9F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4500" b="11968"/>
          <a:stretch/>
        </p:blipFill>
        <p:spPr>
          <a:xfrm>
            <a:off x="7132457" y="4665895"/>
            <a:ext cx="2690006" cy="14387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0B91F4-60D8-47BD-871D-6B99D9AE1D48}"/>
              </a:ext>
            </a:extLst>
          </p:cNvPr>
          <p:cNvSpPr txBox="1"/>
          <p:nvPr/>
        </p:nvSpPr>
        <p:spPr>
          <a:xfrm>
            <a:off x="9337000" y="3549179"/>
            <a:ext cx="179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Time Selectivity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B88CDA-5851-490F-9240-1422E08C3DFA}"/>
                  </a:ext>
                </a:extLst>
              </p:cNvPr>
              <p:cNvSpPr txBox="1"/>
              <p:nvPr/>
            </p:nvSpPr>
            <p:spPr>
              <a:xfrm>
                <a:off x="2268602" y="2565521"/>
                <a:ext cx="1514582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1867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1867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𝐾𝐻𝑧</m:t>
                      </m:r>
                    </m:oMath>
                  </m:oMathPara>
                </a14:m>
                <a:endParaRPr lang="en-IN" sz="18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B88CDA-5851-490F-9240-1422E08C3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602" y="2565521"/>
                <a:ext cx="1514582" cy="618246"/>
              </a:xfrm>
              <a:prstGeom prst="rect">
                <a:avLst/>
              </a:prstGeom>
              <a:blipFill>
                <a:blip r:embed="rId9"/>
                <a:stretch>
                  <a:fillRect l="-1606" r="-321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CE20414-3E8C-4AC8-A805-043156D86F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12300" r="26032" b="6431"/>
          <a:stretch/>
        </p:blipFill>
        <p:spPr>
          <a:xfrm>
            <a:off x="1569850" y="3236774"/>
            <a:ext cx="1878643" cy="2313693"/>
          </a:xfrm>
          <a:prstGeom prst="snip2SameRect">
            <a:avLst>
              <a:gd name="adj1" fmla="val 24180"/>
              <a:gd name="adj2" fmla="val 0"/>
            </a:avLst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37048B-2ED3-4684-9C2A-676EB210D4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8637" r="27143" b="8762"/>
          <a:stretch/>
        </p:blipFill>
        <p:spPr>
          <a:xfrm>
            <a:off x="3496063" y="3838233"/>
            <a:ext cx="1794411" cy="2273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BBA43E-E8BB-4B17-AB4F-AA6765D173B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7639" r="25238" b="7430"/>
          <a:stretch/>
        </p:blipFill>
        <p:spPr>
          <a:xfrm>
            <a:off x="5328471" y="4068653"/>
            <a:ext cx="1928860" cy="2118739"/>
          </a:xfrm>
          <a:prstGeom prst="snip2DiagRect">
            <a:avLst>
              <a:gd name="adj1" fmla="val 0"/>
              <a:gd name="adj2" fmla="val 23726"/>
            </a:avLst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9AE573-126E-4D47-BD01-121136904749}"/>
                  </a:ext>
                </a:extLst>
              </p:cNvPr>
              <p:cNvSpPr txBox="1"/>
              <p:nvPr/>
            </p:nvSpPr>
            <p:spPr>
              <a:xfrm>
                <a:off x="3496063" y="3277742"/>
                <a:ext cx="1697324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𝐾𝐻𝑧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9AE573-126E-4D47-BD01-121136904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063" y="3277742"/>
                <a:ext cx="1697324" cy="618246"/>
              </a:xfrm>
              <a:prstGeom prst="rect">
                <a:avLst/>
              </a:prstGeom>
              <a:blipFill>
                <a:blip r:embed="rId13"/>
                <a:stretch>
                  <a:fillRect r="-1079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98A5AF-AC9D-4773-A729-FDF33D7CDDE6}"/>
                  </a:ext>
                </a:extLst>
              </p:cNvPr>
              <p:cNvSpPr txBox="1"/>
              <p:nvPr/>
            </p:nvSpPr>
            <p:spPr>
              <a:xfrm>
                <a:off x="6364731" y="3775374"/>
                <a:ext cx="1697324" cy="6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256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906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𝐾𝐻𝑧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98A5AF-AC9D-4773-A729-FDF33D7CD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31" y="3775374"/>
                <a:ext cx="1697324" cy="618246"/>
              </a:xfrm>
              <a:prstGeom prst="rect">
                <a:avLst/>
              </a:prstGeom>
              <a:blipFill>
                <a:blip r:embed="rId14"/>
                <a:stretch>
                  <a:fillRect r="-1075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E769B38-CCA2-498F-92EC-CF0638D2D095}"/>
              </a:ext>
            </a:extLst>
          </p:cNvPr>
          <p:cNvSpPr/>
          <p:nvPr/>
        </p:nvSpPr>
        <p:spPr>
          <a:xfrm>
            <a:off x="1166024" y="3306342"/>
            <a:ext cx="5901159" cy="2840428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A81B47-536C-4D0F-B7BB-44B5AE2FD4F6}"/>
              </a:ext>
            </a:extLst>
          </p:cNvPr>
          <p:cNvSpPr txBox="1"/>
          <p:nvPr/>
        </p:nvSpPr>
        <p:spPr>
          <a:xfrm>
            <a:off x="6601418" y="1790885"/>
            <a:ext cx="5157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When the fundamental period captures the channel spread </a:t>
            </a:r>
            <a:r>
              <a:rPr lang="en-US" sz="2000" dirty="0"/>
              <a:t>the received power profile is flat and the input-output relation is predictable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CD3DE57C-B7C8-47B1-8D20-37955A887EA3}"/>
              </a:ext>
            </a:extLst>
          </p:cNvPr>
          <p:cNvSpPr/>
          <p:nvPr/>
        </p:nvSpPr>
        <p:spPr>
          <a:xfrm rot="19124409">
            <a:off x="5353400" y="2507005"/>
            <a:ext cx="1066800" cy="23339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3812E6-733D-4720-96F7-94EF383F56A9}"/>
                  </a:ext>
                </a:extLst>
              </p:cNvPr>
              <p:cNvSpPr txBox="1"/>
              <p:nvPr/>
            </p:nvSpPr>
            <p:spPr>
              <a:xfrm>
                <a:off x="8348373" y="1129122"/>
                <a:ext cx="257743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delay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spread</m:t>
                      </m:r>
                      <m:r>
                        <a:rPr lang="en-IN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μs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Doppler spread = 1700Hz</a:t>
                </a:r>
                <a:endParaRPr lang="en-IN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3812E6-733D-4720-96F7-94EF383F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373" y="1129122"/>
                <a:ext cx="2577437" cy="553998"/>
              </a:xfrm>
              <a:prstGeom prst="rect">
                <a:avLst/>
              </a:prstGeom>
              <a:blipFill>
                <a:blip r:embed="rId15"/>
                <a:stretch>
                  <a:fillRect l="-5437" r="-4965" b="-24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1874356-2B7D-464F-9CD2-9C24F2853B32}"/>
              </a:ext>
            </a:extLst>
          </p:cNvPr>
          <p:cNvSpPr txBox="1"/>
          <p:nvPr/>
        </p:nvSpPr>
        <p:spPr>
          <a:xfrm>
            <a:off x="6426256" y="1206066"/>
            <a:ext cx="1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2060"/>
                </a:solidFill>
              </a:rPr>
              <a:t>Channel:</a:t>
            </a:r>
          </a:p>
        </p:txBody>
      </p:sp>
    </p:spTree>
    <p:extLst>
      <p:ext uri="{BB962C8B-B14F-4D97-AF65-F5344CB8AC3E}">
        <p14:creationId xmlns:p14="http://schemas.microsoft.com/office/powerpoint/2010/main" val="305191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7E9B528-17CC-A50D-C5CB-3C70AFFF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" y="2502165"/>
            <a:ext cx="7224959" cy="4035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7E865-C5D9-488F-A2B9-A1857FC20DA5}"/>
              </a:ext>
            </a:extLst>
          </p:cNvPr>
          <p:cNvSpPr txBox="1"/>
          <p:nvPr/>
        </p:nvSpPr>
        <p:spPr>
          <a:xfrm>
            <a:off x="6067943" y="681018"/>
            <a:ext cx="506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Predictability of the I/O 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51F4C-688F-4AEC-B880-EE9D7DEFDAD2}"/>
              </a:ext>
            </a:extLst>
          </p:cNvPr>
          <p:cNvSpPr txBox="1"/>
          <p:nvPr/>
        </p:nvSpPr>
        <p:spPr>
          <a:xfrm>
            <a:off x="905167" y="1350557"/>
            <a:ext cx="1012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Relative Prediction Error (RPE) </a:t>
            </a:r>
            <a:r>
              <a:rPr lang="en-US" sz="2400" dirty="0"/>
              <a:t>in dB, as a function of delay (horizontal axis) and Doppler (vertical axis) with sinc pulse-shaping filters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57339-E510-4E3B-BCA0-6F7F5FCAF4FB}"/>
              </a:ext>
            </a:extLst>
          </p:cNvPr>
          <p:cNvSpPr txBox="1"/>
          <p:nvPr/>
        </p:nvSpPr>
        <p:spPr>
          <a:xfrm>
            <a:off x="8145430" y="3167879"/>
            <a:ext cx="3221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RPE minimized at the pulse location</a:t>
            </a:r>
          </a:p>
          <a:p>
            <a:pPr algn="ctr"/>
            <a:endParaRPr lang="en-US" sz="3200" dirty="0"/>
          </a:p>
          <a:p>
            <a:pPr algn="ctr"/>
            <a:r>
              <a:rPr lang="en-US" sz="2400" dirty="0"/>
              <a:t>RPE significantly smaller in the crystalline regime</a:t>
            </a:r>
          </a:p>
        </p:txBody>
      </p:sp>
    </p:spTree>
    <p:extLst>
      <p:ext uri="{BB962C8B-B14F-4D97-AF65-F5344CB8AC3E}">
        <p14:creationId xmlns:p14="http://schemas.microsoft.com/office/powerpoint/2010/main" val="99792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loud 98">
            <a:extLst>
              <a:ext uri="{FF2B5EF4-FFF2-40B4-BE49-F238E27FC236}">
                <a16:creationId xmlns:a16="http://schemas.microsoft.com/office/drawing/2014/main" id="{1BEF7499-6DF0-FA4D-A470-FC13F9E05404}"/>
              </a:ext>
            </a:extLst>
          </p:cNvPr>
          <p:cNvSpPr/>
          <p:nvPr/>
        </p:nvSpPr>
        <p:spPr>
          <a:xfrm>
            <a:off x="2619721" y="2515448"/>
            <a:ext cx="2962984" cy="288517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Delay Doppler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Channel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D2CB8B-7E72-AABC-7B9B-280086844912}"/>
              </a:ext>
            </a:extLst>
          </p:cNvPr>
          <p:cNvSpPr/>
          <p:nvPr/>
        </p:nvSpPr>
        <p:spPr>
          <a:xfrm>
            <a:off x="7354029" y="873123"/>
            <a:ext cx="4372250" cy="13811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CD6F7D3-F390-8FA9-EC79-5A433851BB05}"/>
              </a:ext>
            </a:extLst>
          </p:cNvPr>
          <p:cNvSpPr/>
          <p:nvPr/>
        </p:nvSpPr>
        <p:spPr>
          <a:xfrm>
            <a:off x="9354446" y="1872957"/>
            <a:ext cx="392064" cy="3693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3062E4-E950-A5D1-028D-080C0908D9FD}"/>
              </a:ext>
            </a:extLst>
          </p:cNvPr>
          <p:cNvSpPr/>
          <p:nvPr/>
        </p:nvSpPr>
        <p:spPr>
          <a:xfrm>
            <a:off x="666885" y="934647"/>
            <a:ext cx="4372250" cy="13811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10959-1A70-C249-5C8F-4F46F83416A9}"/>
              </a:ext>
            </a:extLst>
          </p:cNvPr>
          <p:cNvSpPr/>
          <p:nvPr/>
        </p:nvSpPr>
        <p:spPr>
          <a:xfrm>
            <a:off x="3131526" y="1172507"/>
            <a:ext cx="1671145" cy="8851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Zak-OTFS baseband Modulation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74AACD-5C41-53D2-7D25-B9B7F21C88F1}"/>
              </a:ext>
            </a:extLst>
          </p:cNvPr>
          <p:cNvCxnSpPr>
            <a:cxnSpLocks/>
          </p:cNvCxnSpPr>
          <p:nvPr/>
        </p:nvCxnSpPr>
        <p:spPr>
          <a:xfrm>
            <a:off x="4802671" y="1615065"/>
            <a:ext cx="5675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1C900C7-17E7-5C5E-B0D3-F47F3288FFE8}"/>
              </a:ext>
            </a:extLst>
          </p:cNvPr>
          <p:cNvSpPr/>
          <p:nvPr/>
        </p:nvSpPr>
        <p:spPr>
          <a:xfrm>
            <a:off x="5366961" y="1157241"/>
            <a:ext cx="1671145" cy="8851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Channel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413903-8444-9EF0-4B7D-8B0CA247DF1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9273541" y="1594787"/>
            <a:ext cx="564290" cy="40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FB2DE8E-7496-C5CF-1FCA-3F2CBB3D6A7C}"/>
              </a:ext>
            </a:extLst>
          </p:cNvPr>
          <p:cNvCxnSpPr>
            <a:cxnSpLocks/>
          </p:cNvCxnSpPr>
          <p:nvPr/>
        </p:nvCxnSpPr>
        <p:spPr>
          <a:xfrm>
            <a:off x="2563968" y="1615065"/>
            <a:ext cx="5675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1647B8-EA62-4A8B-5E9C-79C626265891}"/>
              </a:ext>
            </a:extLst>
          </p:cNvPr>
          <p:cNvCxnSpPr>
            <a:cxnSpLocks/>
          </p:cNvCxnSpPr>
          <p:nvPr/>
        </p:nvCxnSpPr>
        <p:spPr>
          <a:xfrm>
            <a:off x="7038106" y="1610453"/>
            <a:ext cx="5675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CB305FD-5BA9-9D10-21A7-01EB78C49F36}"/>
              </a:ext>
            </a:extLst>
          </p:cNvPr>
          <p:cNvSpPr/>
          <p:nvPr/>
        </p:nvSpPr>
        <p:spPr>
          <a:xfrm>
            <a:off x="7602396" y="1152629"/>
            <a:ext cx="1671145" cy="8851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Zak-OTFS baseband Demodulation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EA743-0975-10F2-9584-73F13CE9D137}"/>
              </a:ext>
            </a:extLst>
          </p:cNvPr>
          <p:cNvSpPr txBox="1"/>
          <p:nvPr/>
        </p:nvSpPr>
        <p:spPr>
          <a:xfrm>
            <a:off x="892823" y="1177834"/>
            <a:ext cx="1671145" cy="8652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CHIRRUP </a:t>
            </a:r>
          </a:p>
          <a:p>
            <a:r>
              <a:rPr lang="en-US" dirty="0"/>
              <a:t>Encoder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6FFF5-9C21-1B0F-AE2B-AD15B1A6DC3B}"/>
              </a:ext>
            </a:extLst>
          </p:cNvPr>
          <p:cNvSpPr txBox="1"/>
          <p:nvPr/>
        </p:nvSpPr>
        <p:spPr>
          <a:xfrm>
            <a:off x="0" y="1271947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[B,K]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49AABE-2241-0E6A-D9E5-3D8FF2A4D29E}"/>
              </a:ext>
            </a:extLst>
          </p:cNvPr>
          <p:cNvCxnSpPr>
            <a:cxnSpLocks/>
          </p:cNvCxnSpPr>
          <p:nvPr/>
        </p:nvCxnSpPr>
        <p:spPr>
          <a:xfrm>
            <a:off x="374859" y="1551213"/>
            <a:ext cx="0" cy="764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3A89FC-6C5E-419F-8216-603828E6839C}"/>
              </a:ext>
            </a:extLst>
          </p:cNvPr>
          <p:cNvSpPr txBox="1"/>
          <p:nvPr/>
        </p:nvSpPr>
        <p:spPr>
          <a:xfrm>
            <a:off x="0" y="2257211"/>
            <a:ext cx="167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messages (or users) with B bits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818662-40AE-BBFB-6E3C-E38B1B16BFF6}"/>
              </a:ext>
            </a:extLst>
          </p:cNvPr>
          <p:cNvSpPr txBox="1"/>
          <p:nvPr/>
        </p:nvSpPr>
        <p:spPr>
          <a:xfrm>
            <a:off x="9837831" y="1152629"/>
            <a:ext cx="1687285" cy="8851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CHIRRUP </a:t>
            </a:r>
          </a:p>
          <a:p>
            <a:r>
              <a:rPr lang="en-US" dirty="0"/>
              <a:t>Decoder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E50F12-6BBC-8EB3-F901-E6865A4AF554}"/>
              </a:ext>
            </a:extLst>
          </p:cNvPr>
          <p:cNvCxnSpPr>
            <a:cxnSpLocks/>
          </p:cNvCxnSpPr>
          <p:nvPr/>
        </p:nvCxnSpPr>
        <p:spPr>
          <a:xfrm flipV="1">
            <a:off x="11525116" y="1594387"/>
            <a:ext cx="564290" cy="40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1797DE-9587-8989-90D2-8C0EA54CE82A}"/>
              </a:ext>
            </a:extLst>
          </p:cNvPr>
          <p:cNvCxnSpPr>
            <a:cxnSpLocks/>
          </p:cNvCxnSpPr>
          <p:nvPr/>
        </p:nvCxnSpPr>
        <p:spPr>
          <a:xfrm flipV="1">
            <a:off x="57250" y="1610452"/>
            <a:ext cx="858176" cy="147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B2450175-6DFF-D13F-8DB8-E0F5EEFE162A}"/>
              </a:ext>
            </a:extLst>
          </p:cNvPr>
          <p:cNvSpPr txBox="1">
            <a:spLocks/>
          </p:cNvSpPr>
          <p:nvPr/>
        </p:nvSpPr>
        <p:spPr>
          <a:xfrm>
            <a:off x="0" y="156106"/>
            <a:ext cx="7074960" cy="617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atin typeface="+mn-lt"/>
                <a:ea typeface="+mn-ea"/>
                <a:cs typeface="+mn-cs"/>
              </a:rPr>
              <a:t>Block Diagram of Broadcasting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949A651-9EDF-F665-E988-488A47C0FA7F}"/>
              </a:ext>
            </a:extLst>
          </p:cNvPr>
          <p:cNvSpPr/>
          <p:nvPr/>
        </p:nvSpPr>
        <p:spPr>
          <a:xfrm>
            <a:off x="2642499" y="1946485"/>
            <a:ext cx="392064" cy="3693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7E96424-3D38-78E5-2578-104F4E347750}"/>
              </a:ext>
            </a:extLst>
          </p:cNvPr>
          <p:cNvSpPr/>
          <p:nvPr/>
        </p:nvSpPr>
        <p:spPr>
          <a:xfrm>
            <a:off x="486338" y="3400859"/>
            <a:ext cx="857255" cy="8304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Content Placeholder 11">
            <a:extLst>
              <a:ext uri="{FF2B5EF4-FFF2-40B4-BE49-F238E27FC236}">
                <a16:creationId xmlns:a16="http://schemas.microsoft.com/office/drawing/2014/main" id="{DA07BA33-23E5-85A3-769F-65BCA52F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22130" y="3394681"/>
            <a:ext cx="968794" cy="2143518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88F037-5B22-A8CB-7D12-64D3236C46C8}"/>
              </a:ext>
            </a:extLst>
          </p:cNvPr>
          <p:cNvCxnSpPr>
            <a:cxnSpLocks/>
          </p:cNvCxnSpPr>
          <p:nvPr/>
        </p:nvCxnSpPr>
        <p:spPr>
          <a:xfrm>
            <a:off x="1343593" y="3828867"/>
            <a:ext cx="4629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BBC3179-A166-4BA3-DA10-25215AE7F37B}"/>
              </a:ext>
            </a:extLst>
          </p:cNvPr>
          <p:cNvSpPr txBox="1"/>
          <p:nvPr/>
        </p:nvSpPr>
        <p:spPr>
          <a:xfrm>
            <a:off x="1243998" y="5400619"/>
            <a:ext cx="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BS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6A0A665A-ECDA-E351-23FF-7F75E5489C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01244" y="3644648"/>
            <a:ext cx="2322847" cy="2274610"/>
          </a:xfrm>
          <a:prstGeom prst="curvedConnector3">
            <a:avLst>
              <a:gd name="adj1" fmla="val 375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FFD9FB7E-9D55-230B-5C96-A75B50A78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584" y="5855088"/>
            <a:ext cx="456774" cy="45677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40E55B-5963-9E99-0E4F-AB7E3247D993}"/>
              </a:ext>
            </a:extLst>
          </p:cNvPr>
          <p:cNvSpPr txBox="1"/>
          <p:nvPr/>
        </p:nvSpPr>
        <p:spPr>
          <a:xfrm>
            <a:off x="9572279" y="5911901"/>
            <a:ext cx="197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BS - Base Station</a:t>
            </a:r>
          </a:p>
          <a:p>
            <a:pPr algn="ctr"/>
            <a:r>
              <a:rPr lang="en-US" dirty="0"/>
              <a:t>UT - User Terminal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3D9E9C-02CA-406E-62DA-B36CEED4BDE3}"/>
              </a:ext>
            </a:extLst>
          </p:cNvPr>
          <p:cNvSpPr txBox="1"/>
          <p:nvPr/>
        </p:nvSpPr>
        <p:spPr>
          <a:xfrm>
            <a:off x="4496683" y="6260266"/>
            <a:ext cx="55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UT</a:t>
            </a:r>
            <a:r>
              <a:rPr lang="en-US" baseline="-25000" dirty="0"/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CD0ECE8-893E-DF39-020E-0AF2C9179F14}"/>
              </a:ext>
            </a:extLst>
          </p:cNvPr>
          <p:cNvSpPr/>
          <p:nvPr/>
        </p:nvSpPr>
        <p:spPr>
          <a:xfrm>
            <a:off x="5089286" y="5870785"/>
            <a:ext cx="555350" cy="574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E7E1A1-05CE-45A3-96CC-28A5E4ACC75D}"/>
              </a:ext>
            </a:extLst>
          </p:cNvPr>
          <p:cNvCxnSpPr>
            <a:cxnSpLocks/>
          </p:cNvCxnSpPr>
          <p:nvPr/>
        </p:nvCxnSpPr>
        <p:spPr>
          <a:xfrm>
            <a:off x="4662391" y="6144491"/>
            <a:ext cx="4629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40047BB-07E3-3453-86A0-61030AB2C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16" y="5331211"/>
            <a:ext cx="456774" cy="4567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36A7FF1-8B58-DB18-A416-CCEABFE5E5E9}"/>
              </a:ext>
            </a:extLst>
          </p:cNvPr>
          <p:cNvSpPr txBox="1"/>
          <p:nvPr/>
        </p:nvSpPr>
        <p:spPr>
          <a:xfrm>
            <a:off x="6242115" y="5736389"/>
            <a:ext cx="55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UT</a:t>
            </a:r>
            <a:r>
              <a:rPr lang="en-US" baseline="-25000" dirty="0"/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68C569-A9C0-2A9F-6933-0C7B42F648C2}"/>
              </a:ext>
            </a:extLst>
          </p:cNvPr>
          <p:cNvSpPr/>
          <p:nvPr/>
        </p:nvSpPr>
        <p:spPr>
          <a:xfrm>
            <a:off x="6834718" y="5346908"/>
            <a:ext cx="555350" cy="574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C53CEAB-2348-BA9C-8560-6091A8DE8FC2}"/>
              </a:ext>
            </a:extLst>
          </p:cNvPr>
          <p:cNvCxnSpPr>
            <a:cxnSpLocks/>
          </p:cNvCxnSpPr>
          <p:nvPr/>
        </p:nvCxnSpPr>
        <p:spPr>
          <a:xfrm>
            <a:off x="6407823" y="5620614"/>
            <a:ext cx="4629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69C2E13C-C5B4-DD94-075D-19BF62E7F49F}"/>
              </a:ext>
            </a:extLst>
          </p:cNvPr>
          <p:cNvCxnSpPr>
            <a:cxnSpLocks/>
          </p:cNvCxnSpPr>
          <p:nvPr/>
        </p:nvCxnSpPr>
        <p:spPr>
          <a:xfrm>
            <a:off x="2175539" y="3614108"/>
            <a:ext cx="3980264" cy="18513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7CD1CDA9-87FB-6183-6ACC-23A09BAB2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041" y="4887010"/>
            <a:ext cx="456774" cy="45677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57337CF-9D10-7395-ED09-2BC9021BEE8B}"/>
              </a:ext>
            </a:extLst>
          </p:cNvPr>
          <p:cNvSpPr txBox="1"/>
          <p:nvPr/>
        </p:nvSpPr>
        <p:spPr>
          <a:xfrm>
            <a:off x="8043140" y="5292188"/>
            <a:ext cx="55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UT</a:t>
            </a:r>
            <a:r>
              <a:rPr lang="en-US" baseline="-250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CA53BC6-D9BB-9800-46AE-790FDB8728B8}"/>
              </a:ext>
            </a:extLst>
          </p:cNvPr>
          <p:cNvSpPr/>
          <p:nvPr/>
        </p:nvSpPr>
        <p:spPr>
          <a:xfrm>
            <a:off x="8635743" y="4902707"/>
            <a:ext cx="555350" cy="574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6498291-FB38-CE51-7EBA-9807587AFCDB}"/>
              </a:ext>
            </a:extLst>
          </p:cNvPr>
          <p:cNvCxnSpPr>
            <a:cxnSpLocks/>
          </p:cNvCxnSpPr>
          <p:nvPr/>
        </p:nvCxnSpPr>
        <p:spPr>
          <a:xfrm>
            <a:off x="8208848" y="5176413"/>
            <a:ext cx="4629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0A6A851-D93F-B91A-0F09-355C225B891E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2088109" y="3535112"/>
            <a:ext cx="5775932" cy="158028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B0159235-C8F4-A202-6CC7-F75C07B5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977" y="2431374"/>
            <a:ext cx="456774" cy="45677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065F788-8551-A509-4CA9-E02CF0BA965D}"/>
              </a:ext>
            </a:extLst>
          </p:cNvPr>
          <p:cNvSpPr txBox="1"/>
          <p:nvPr/>
        </p:nvSpPr>
        <p:spPr>
          <a:xfrm>
            <a:off x="6206076" y="2836552"/>
            <a:ext cx="55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UT</a:t>
            </a:r>
            <a:r>
              <a:rPr lang="en-US" baseline="-25000" dirty="0"/>
              <a:t>K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BDF6629-EA23-4917-318B-463F3DC0C548}"/>
              </a:ext>
            </a:extLst>
          </p:cNvPr>
          <p:cNvSpPr/>
          <p:nvPr/>
        </p:nvSpPr>
        <p:spPr>
          <a:xfrm>
            <a:off x="6798679" y="2447071"/>
            <a:ext cx="555350" cy="574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BBF155C-4EFC-39B1-90BF-1DCA4866795D}"/>
              </a:ext>
            </a:extLst>
          </p:cNvPr>
          <p:cNvCxnSpPr>
            <a:cxnSpLocks/>
          </p:cNvCxnSpPr>
          <p:nvPr/>
        </p:nvCxnSpPr>
        <p:spPr>
          <a:xfrm>
            <a:off x="6371784" y="2720777"/>
            <a:ext cx="4629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2994AA94-092B-AD0B-E6C8-655632291015}"/>
              </a:ext>
            </a:extLst>
          </p:cNvPr>
          <p:cNvCxnSpPr>
            <a:cxnSpLocks/>
          </p:cNvCxnSpPr>
          <p:nvPr/>
        </p:nvCxnSpPr>
        <p:spPr>
          <a:xfrm flipV="1">
            <a:off x="2146825" y="2744589"/>
            <a:ext cx="3814137" cy="6783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31BF22E2-6968-F515-0E1F-408C0E122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586" y="3962361"/>
            <a:ext cx="456774" cy="456774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9DF8ACF-B8E5-DB6B-2AE7-1E2382425FE0}"/>
              </a:ext>
            </a:extLst>
          </p:cNvPr>
          <p:cNvSpPr txBox="1"/>
          <p:nvPr/>
        </p:nvSpPr>
        <p:spPr>
          <a:xfrm>
            <a:off x="8918685" y="4367539"/>
            <a:ext cx="653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UT</a:t>
            </a:r>
            <a:r>
              <a:rPr lang="en-US" baseline="-25000" dirty="0"/>
              <a:t>K-1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118E038-5BC6-63B7-C075-45FAD4740119}"/>
              </a:ext>
            </a:extLst>
          </p:cNvPr>
          <p:cNvSpPr/>
          <p:nvPr/>
        </p:nvSpPr>
        <p:spPr>
          <a:xfrm>
            <a:off x="9511288" y="3978058"/>
            <a:ext cx="555350" cy="574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1EF971-EFF2-88C0-AADB-D8F9B974B1FC}"/>
              </a:ext>
            </a:extLst>
          </p:cNvPr>
          <p:cNvCxnSpPr>
            <a:cxnSpLocks/>
          </p:cNvCxnSpPr>
          <p:nvPr/>
        </p:nvCxnSpPr>
        <p:spPr>
          <a:xfrm>
            <a:off x="9084393" y="4251764"/>
            <a:ext cx="4629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87CA501C-A3EB-46D5-AF11-A31A615F9766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2146825" y="3475540"/>
            <a:ext cx="6592761" cy="7152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>
            <a:extLst>
              <a:ext uri="{FF2B5EF4-FFF2-40B4-BE49-F238E27FC236}">
                <a16:creationId xmlns:a16="http://schemas.microsoft.com/office/drawing/2014/main" id="{07A63B3B-B9B8-842B-B232-D09CED39102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61654" y="4289400"/>
            <a:ext cx="671444" cy="555172"/>
          </a:xfrm>
          <a:prstGeom prst="curvedConnector3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1EAF-0F8F-438A-A71D-3F2F58C4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4" y="365126"/>
            <a:ext cx="5210175" cy="972842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So Many Channels, So Little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8BFFC-346B-4672-9FA3-1B8C717D1688}"/>
              </a:ext>
            </a:extLst>
          </p:cNvPr>
          <p:cNvSpPr/>
          <p:nvPr/>
        </p:nvSpPr>
        <p:spPr>
          <a:xfrm>
            <a:off x="2081231" y="707535"/>
            <a:ext cx="2509837" cy="2362200"/>
          </a:xfrm>
          <a:prstGeom prst="rect">
            <a:avLst/>
          </a:prstGeom>
          <a:gradFill flip="none" rotWithShape="1">
            <a:gsLst>
              <a:gs pos="65000">
                <a:srgbClr val="C00000"/>
              </a:gs>
              <a:gs pos="16000">
                <a:schemeClr val="bg2">
                  <a:lumMod val="7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D9E1FF9-E176-4457-B4C8-0717C4125914}"/>
              </a:ext>
            </a:extLst>
          </p:cNvPr>
          <p:cNvSpPr/>
          <p:nvPr/>
        </p:nvSpPr>
        <p:spPr>
          <a:xfrm rot="1966429">
            <a:off x="1448398" y="1750515"/>
            <a:ext cx="1777425" cy="1792852"/>
          </a:xfrm>
          <a:prstGeom prst="arc">
            <a:avLst>
              <a:gd name="adj1" fmla="val 13416178"/>
              <a:gd name="adj2" fmla="val 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AF1ACEB-73C3-474D-A1B1-279417DC8BF6}"/>
              </a:ext>
            </a:extLst>
          </p:cNvPr>
          <p:cNvSpPr/>
          <p:nvPr/>
        </p:nvSpPr>
        <p:spPr>
          <a:xfrm>
            <a:off x="-126948" y="943177"/>
            <a:ext cx="4416357" cy="4253116"/>
          </a:xfrm>
          <a:prstGeom prst="arc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4D117-16E2-4003-8C60-4BA982236715}"/>
              </a:ext>
            </a:extLst>
          </p:cNvPr>
          <p:cNvSpPr txBox="1"/>
          <p:nvPr/>
        </p:nvSpPr>
        <p:spPr>
          <a:xfrm>
            <a:off x="1407269" y="181850"/>
            <a:ext cx="146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Doppler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79E77-2130-4734-B8B2-644E9324DB3C}"/>
              </a:ext>
            </a:extLst>
          </p:cNvPr>
          <p:cNvSpPr txBox="1"/>
          <p:nvPr/>
        </p:nvSpPr>
        <p:spPr>
          <a:xfrm>
            <a:off x="4158161" y="3069735"/>
            <a:ext cx="1111143" cy="47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AB37C-765D-4D2B-93C7-4BE353580770}"/>
              </a:ext>
            </a:extLst>
          </p:cNvPr>
          <p:cNvSpPr txBox="1"/>
          <p:nvPr/>
        </p:nvSpPr>
        <p:spPr>
          <a:xfrm>
            <a:off x="2337110" y="2213701"/>
            <a:ext cx="693906" cy="47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AEF7C-A321-4155-A941-7BDEF046E655}"/>
              </a:ext>
            </a:extLst>
          </p:cNvPr>
          <p:cNvSpPr txBox="1"/>
          <p:nvPr/>
        </p:nvSpPr>
        <p:spPr>
          <a:xfrm>
            <a:off x="3152031" y="169549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000F6-E086-48BB-8D15-6AD4F39F030A}"/>
              </a:ext>
            </a:extLst>
          </p:cNvPr>
          <p:cNvSpPr txBox="1"/>
          <p:nvPr/>
        </p:nvSpPr>
        <p:spPr>
          <a:xfrm>
            <a:off x="1332589" y="3955914"/>
            <a:ext cx="101021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Today we design wireless systems using mathematical models</a:t>
            </a:r>
          </a:p>
          <a:p>
            <a:endParaRPr lang="en-US" sz="1000" dirty="0"/>
          </a:p>
          <a:p>
            <a:r>
              <a:rPr lang="en-US" sz="2400" dirty="0"/>
              <a:t>This approach is losing ground as wireless channels become more complex and Doppler becomes more significant</a:t>
            </a:r>
          </a:p>
          <a:p>
            <a:endParaRPr lang="en-US" sz="1000" dirty="0"/>
          </a:p>
          <a:p>
            <a:r>
              <a:rPr lang="en-US" sz="2400" b="1" dirty="0">
                <a:solidFill>
                  <a:srgbClr val="002060"/>
                </a:solidFill>
              </a:rPr>
              <a:t>Might it be possible to operate model-free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7F27E-C127-4E80-958B-D05DDC5EFA26}"/>
              </a:ext>
            </a:extLst>
          </p:cNvPr>
          <p:cNvSpPr txBox="1"/>
          <p:nvPr/>
        </p:nvSpPr>
        <p:spPr>
          <a:xfrm>
            <a:off x="5360209" y="1370692"/>
            <a:ext cx="3954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Leo-Satellite Channel</a:t>
            </a:r>
          </a:p>
          <a:p>
            <a:r>
              <a:rPr lang="en-US" sz="2400" dirty="0"/>
              <a:t>UAV/Aeronautical Channel</a:t>
            </a:r>
          </a:p>
          <a:p>
            <a:r>
              <a:rPr lang="en-US" sz="2400" dirty="0"/>
              <a:t>mmWave Mobile Channel</a:t>
            </a:r>
          </a:p>
          <a:p>
            <a:r>
              <a:rPr lang="en-US" sz="2400" dirty="0"/>
              <a:t>Terrestrial Mobile Channel</a:t>
            </a:r>
          </a:p>
          <a:p>
            <a:r>
              <a:rPr lang="en-US" sz="2400" dirty="0"/>
              <a:t>Terrestrial Pedestrian Channel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F15A0AE4-062E-4A09-AF6D-42E27FF4E67B}"/>
              </a:ext>
            </a:extLst>
          </p:cNvPr>
          <p:cNvSpPr/>
          <p:nvPr/>
        </p:nvSpPr>
        <p:spPr>
          <a:xfrm>
            <a:off x="9753600" y="1528763"/>
            <a:ext cx="285750" cy="1614487"/>
          </a:xfrm>
          <a:prstGeom prst="upArrow">
            <a:avLst/>
          </a:prstGeom>
          <a:gradFill>
            <a:gsLst>
              <a:gs pos="65000">
                <a:srgbClr val="C00000"/>
              </a:gs>
              <a:gs pos="16000">
                <a:schemeClr val="bg2">
                  <a:lumMod val="7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D5A62-3433-4656-AA90-49AF786A6A8C}"/>
              </a:ext>
            </a:extLst>
          </p:cNvPr>
          <p:cNvSpPr txBox="1"/>
          <p:nvPr/>
        </p:nvSpPr>
        <p:spPr>
          <a:xfrm>
            <a:off x="10082213" y="1888635"/>
            <a:ext cx="13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Doppler Spread</a:t>
            </a:r>
          </a:p>
        </p:txBody>
      </p:sp>
    </p:spTree>
    <p:extLst>
      <p:ext uri="{BB962C8B-B14F-4D97-AF65-F5344CB8AC3E}">
        <p14:creationId xmlns:p14="http://schemas.microsoft.com/office/powerpoint/2010/main" val="119689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ED0B-E616-0C93-F964-21DE803C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66"/>
            <a:ext cx="10515600" cy="6812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Results (Zak vs MC-OTFS)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92DC23D-230F-5310-96D2-C6BF3B298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3" y="1660185"/>
            <a:ext cx="5852160" cy="438912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DF2CD8-396C-52FE-1797-C18CC3555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52160" cy="4389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87060-F16A-E641-50E8-2FB60555EAFF}"/>
              </a:ext>
            </a:extLst>
          </p:cNvPr>
          <p:cNvSpPr txBox="1"/>
          <p:nvPr/>
        </p:nvSpPr>
        <p:spPr>
          <a:xfrm>
            <a:off x="1076445" y="6049305"/>
            <a:ext cx="38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 versus max. Doppler at SNR = 13dB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FD530-E927-25F4-74DF-939250D95663}"/>
              </a:ext>
            </a:extLst>
          </p:cNvPr>
          <p:cNvSpPr txBox="1"/>
          <p:nvPr/>
        </p:nvSpPr>
        <p:spPr>
          <a:xfrm>
            <a:off x="7180920" y="6049305"/>
            <a:ext cx="395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 versus max. Doppler at SNR = 13dB</a:t>
            </a:r>
          </a:p>
        </p:txBody>
      </p:sp>
    </p:spTree>
    <p:extLst>
      <p:ext uri="{BB962C8B-B14F-4D97-AF65-F5344CB8AC3E}">
        <p14:creationId xmlns:p14="http://schemas.microsoft.com/office/powerpoint/2010/main" val="2101854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D96C-EB55-4C02-8FF0-F60E1F67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Non-Fading and Predictable 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3C089-55A1-4B7F-8F19-A5EA58C4CC41}"/>
              </a:ext>
            </a:extLst>
          </p:cNvPr>
          <p:cNvSpPr txBox="1"/>
          <p:nvPr/>
        </p:nvSpPr>
        <p:spPr>
          <a:xfrm>
            <a:off x="5336381" y="2121991"/>
            <a:ext cx="87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TDM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26159-0EC8-428E-8FD9-3329E3D40729}"/>
              </a:ext>
            </a:extLst>
          </p:cNvPr>
          <p:cNvSpPr txBox="1"/>
          <p:nvPr/>
        </p:nvSpPr>
        <p:spPr>
          <a:xfrm>
            <a:off x="6962775" y="2098178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FDM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8FEE4-D978-469F-B3BA-D3810F40B909}"/>
              </a:ext>
            </a:extLst>
          </p:cNvPr>
          <p:cNvSpPr txBox="1"/>
          <p:nvPr/>
        </p:nvSpPr>
        <p:spPr>
          <a:xfrm>
            <a:off x="8658225" y="1853684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Pulsones in the Crystalline Regime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E82C4-F17E-49F7-86C7-606BA3AB4B0F}"/>
              </a:ext>
            </a:extLst>
          </p:cNvPr>
          <p:cNvSpPr txBox="1"/>
          <p:nvPr/>
        </p:nvSpPr>
        <p:spPr>
          <a:xfrm>
            <a:off x="2066925" y="3290887"/>
            <a:ext cx="262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Delay Spread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12F20-3056-4449-9BD2-12488F68456D}"/>
              </a:ext>
            </a:extLst>
          </p:cNvPr>
          <p:cNvSpPr txBox="1"/>
          <p:nvPr/>
        </p:nvSpPr>
        <p:spPr>
          <a:xfrm>
            <a:off x="1921669" y="4329113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Doppler Spread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F0D5C-5928-418D-A6A2-DB459825F721}"/>
              </a:ext>
            </a:extLst>
          </p:cNvPr>
          <p:cNvSpPr txBox="1"/>
          <p:nvPr/>
        </p:nvSpPr>
        <p:spPr>
          <a:xfrm>
            <a:off x="2295525" y="5352751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Doubly Spread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9787D-D8A5-481A-B1C7-1FD40E5FEE71}"/>
              </a:ext>
            </a:extLst>
          </p:cNvPr>
          <p:cNvSpPr/>
          <p:nvPr/>
        </p:nvSpPr>
        <p:spPr>
          <a:xfrm>
            <a:off x="9596437" y="3290887"/>
            <a:ext cx="528638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4F49C-D712-4303-AB77-6AF964B9A584}"/>
              </a:ext>
            </a:extLst>
          </p:cNvPr>
          <p:cNvSpPr/>
          <p:nvPr/>
        </p:nvSpPr>
        <p:spPr>
          <a:xfrm>
            <a:off x="7165180" y="4329113"/>
            <a:ext cx="528638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52B71-EF6F-4FE1-9945-DA8064399E9C}"/>
              </a:ext>
            </a:extLst>
          </p:cNvPr>
          <p:cNvSpPr/>
          <p:nvPr/>
        </p:nvSpPr>
        <p:spPr>
          <a:xfrm>
            <a:off x="5507830" y="3290887"/>
            <a:ext cx="528638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7C7C3-ED0E-49A2-A22D-A985E19ED13E}"/>
              </a:ext>
            </a:extLst>
          </p:cNvPr>
          <p:cNvSpPr/>
          <p:nvPr/>
        </p:nvSpPr>
        <p:spPr>
          <a:xfrm>
            <a:off x="9596437" y="4319588"/>
            <a:ext cx="528638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BEBD3A-C6D0-43B2-A61E-5C6AE9850737}"/>
              </a:ext>
            </a:extLst>
          </p:cNvPr>
          <p:cNvSpPr/>
          <p:nvPr/>
        </p:nvSpPr>
        <p:spPr>
          <a:xfrm>
            <a:off x="9632156" y="5352751"/>
            <a:ext cx="528638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944B3B-521D-45E1-9408-4E4B60224E4F}"/>
              </a:ext>
            </a:extLst>
          </p:cNvPr>
          <p:cNvSpPr/>
          <p:nvPr/>
        </p:nvSpPr>
        <p:spPr>
          <a:xfrm>
            <a:off x="7165180" y="3290886"/>
            <a:ext cx="528638" cy="46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CA2393-BF2D-48F3-8D34-C968500D7D3C}"/>
              </a:ext>
            </a:extLst>
          </p:cNvPr>
          <p:cNvSpPr/>
          <p:nvPr/>
        </p:nvSpPr>
        <p:spPr>
          <a:xfrm>
            <a:off x="5507830" y="4329113"/>
            <a:ext cx="528638" cy="46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1DC27-3187-4193-B0FF-32D15663F9C4}"/>
              </a:ext>
            </a:extLst>
          </p:cNvPr>
          <p:cNvSpPr/>
          <p:nvPr/>
        </p:nvSpPr>
        <p:spPr>
          <a:xfrm>
            <a:off x="7198518" y="5352751"/>
            <a:ext cx="528638" cy="46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576BC3-32BE-4FD9-81F3-C43CE05F4A3D}"/>
              </a:ext>
            </a:extLst>
          </p:cNvPr>
          <p:cNvSpPr/>
          <p:nvPr/>
        </p:nvSpPr>
        <p:spPr>
          <a:xfrm>
            <a:off x="5507830" y="5352750"/>
            <a:ext cx="528638" cy="46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56D740-BF22-42E1-961F-DE813A809F6F}"/>
              </a:ext>
            </a:extLst>
          </p:cNvPr>
          <p:cNvCxnSpPr/>
          <p:nvPr/>
        </p:nvCxnSpPr>
        <p:spPr>
          <a:xfrm>
            <a:off x="1557338" y="2876550"/>
            <a:ext cx="99298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23CABA-65B9-409D-A534-73026D2F51BE}"/>
              </a:ext>
            </a:extLst>
          </p:cNvPr>
          <p:cNvCxnSpPr/>
          <p:nvPr/>
        </p:nvCxnSpPr>
        <p:spPr>
          <a:xfrm>
            <a:off x="4981575" y="1914525"/>
            <a:ext cx="0" cy="4286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4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852" y="635683"/>
            <a:ext cx="7295825" cy="4692149"/>
            <a:chOff x="1986525" y="1313793"/>
            <a:chExt cx="5471869" cy="3519112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8902CC4-8DC2-4099-84A3-4BA7B3564DC2}"/>
                </a:ext>
              </a:extLst>
            </p:cNvPr>
            <p:cNvSpPr/>
            <p:nvPr/>
          </p:nvSpPr>
          <p:spPr>
            <a:xfrm rot="7542622">
              <a:off x="3396034" y="2179279"/>
              <a:ext cx="2487099" cy="2349666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6DBE9E6-EFAE-4432-BF10-56E2A0240898}"/>
                </a:ext>
              </a:extLst>
            </p:cNvPr>
            <p:cNvSpPr txBox="1"/>
            <p:nvPr/>
          </p:nvSpPr>
          <p:spPr>
            <a:xfrm>
              <a:off x="1986525" y="3526526"/>
              <a:ext cx="874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Frequency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2BBB45-BD0A-4DEE-BD98-902F85F41A5A}"/>
                </a:ext>
              </a:extLst>
            </p:cNvPr>
            <p:cNvSpPr txBox="1"/>
            <p:nvPr/>
          </p:nvSpPr>
          <p:spPr>
            <a:xfrm>
              <a:off x="3776784" y="1313793"/>
              <a:ext cx="601094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9A8374-9B80-4C03-B5F3-CEC3FEF75D61}"/>
                </a:ext>
              </a:extLst>
            </p:cNvPr>
            <p:cNvSpPr txBox="1"/>
            <p:nvPr/>
          </p:nvSpPr>
          <p:spPr>
            <a:xfrm>
              <a:off x="5747088" y="3862158"/>
              <a:ext cx="1136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Delay Doppler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1" name="Object 50">
                  <a:extLst>
                    <a:ext uri="{FF2B5EF4-FFF2-40B4-BE49-F238E27FC236}">
                      <a16:creationId xmlns:a16="http://schemas.microsoft.com/office/drawing/2014/main" id="{578BB29B-D2CB-47FB-AF74-DEFB452079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222604" y="2487498"/>
                <a:ext cx="392906" cy="2839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3" imgW="228600" imgH="164880" progId="Equation.3">
                        <p:embed/>
                      </p:oleObj>
                    </mc:Choice>
                    <mc:Fallback>
                      <p:oleObj name="Equation" r:id="rId3" imgW="228600" imgH="164880" progId="Equation.3">
                        <p:embed/>
                        <p:pic>
                          <p:nvPicPr>
                            <p:cNvPr id="51" name="Object 50">
                              <a:extLst>
                                <a:ext uri="{FF2B5EF4-FFF2-40B4-BE49-F238E27FC236}">
                                  <a16:creationId xmlns:a16="http://schemas.microsoft.com/office/drawing/2014/main" id="{578BB29B-D2CB-47FB-AF74-DEFB452079C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22604" y="2487498"/>
                              <a:ext cx="392906" cy="28396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1" name="Object 50">
                  <a:extLst>
                    <a:ext uri="{FF2B5EF4-FFF2-40B4-BE49-F238E27FC236}">
                      <a16:creationId xmlns:a16="http://schemas.microsoft.com/office/drawing/2014/main" id="{578BB29B-D2CB-47FB-AF74-DEFB452079C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22992978"/>
                    </p:ext>
                  </p:extLst>
                </p:nvPr>
              </p:nvGraphicFramePr>
              <p:xfrm>
                <a:off x="3222604" y="2487498"/>
                <a:ext cx="392906" cy="2839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43" name="Equation" r:id="rId6" imgW="228600" imgH="164880" progId="Equation.3">
                        <p:embed/>
                      </p:oleObj>
                    </mc:Choice>
                    <mc:Fallback>
                      <p:oleObj name="Equation" r:id="rId6" imgW="228600" imgH="164880" progId="Equation.3">
                        <p:embed/>
                        <p:pic>
                          <p:nvPicPr>
                            <p:cNvPr id="51" name="Object 50">
                              <a:extLst>
                                <a:ext uri="{FF2B5EF4-FFF2-40B4-BE49-F238E27FC236}">
                                  <a16:creationId xmlns:a16="http://schemas.microsoft.com/office/drawing/2014/main" id="{578BB29B-D2CB-47FB-AF74-DEFB452079C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22604" y="2487498"/>
                              <a:ext cx="392906" cy="28396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BCE63A5-39CD-43C0-B358-DE76CBA1A39C}"/>
                </a:ext>
              </a:extLst>
            </p:cNvPr>
            <p:cNvSpPr/>
            <p:nvPr/>
          </p:nvSpPr>
          <p:spPr>
            <a:xfrm rot="20182876">
              <a:off x="4864738" y="2637916"/>
              <a:ext cx="191716" cy="2367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23237AC-483D-4819-8458-F660D98E739A}"/>
                </a:ext>
              </a:extLst>
            </p:cNvPr>
            <p:cNvSpPr/>
            <p:nvPr/>
          </p:nvSpPr>
          <p:spPr>
            <a:xfrm rot="16771489">
              <a:off x="4151079" y="3731995"/>
              <a:ext cx="191716" cy="2367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4FC5DFC5-9CA5-4060-9069-839D4CDC08E6}"/>
                </a:ext>
              </a:extLst>
            </p:cNvPr>
            <p:cNvSpPr/>
            <p:nvPr/>
          </p:nvSpPr>
          <p:spPr>
            <a:xfrm rot="13019922">
              <a:off x="3533136" y="2638532"/>
              <a:ext cx="191716" cy="2367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91519BD-EA32-40C4-8433-52968CD7592A}"/>
                </a:ext>
              </a:extLst>
            </p:cNvPr>
            <p:cNvSpPr/>
            <p:nvPr/>
          </p:nvSpPr>
          <p:spPr>
            <a:xfrm>
              <a:off x="4354548" y="1627163"/>
              <a:ext cx="102870" cy="1028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1ED90E8-9702-4429-A514-8100D9F1C64B}"/>
                </a:ext>
              </a:extLst>
            </p:cNvPr>
            <p:cNvSpPr/>
            <p:nvPr/>
          </p:nvSpPr>
          <p:spPr>
            <a:xfrm>
              <a:off x="2929487" y="3625132"/>
              <a:ext cx="102870" cy="1028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2DC4ACD-E297-4520-8448-7B5602B95414}"/>
                </a:ext>
              </a:extLst>
            </p:cNvPr>
            <p:cNvSpPr/>
            <p:nvPr/>
          </p:nvSpPr>
          <p:spPr>
            <a:xfrm>
              <a:off x="5539170" y="3990012"/>
              <a:ext cx="102870" cy="1028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052B0-70AC-4673-A2B3-F646613218EF}"/>
                </a:ext>
              </a:extLst>
            </p:cNvPr>
            <p:cNvGrpSpPr/>
            <p:nvPr/>
          </p:nvGrpSpPr>
          <p:grpSpPr>
            <a:xfrm>
              <a:off x="2117199" y="1343414"/>
              <a:ext cx="1984088" cy="2742434"/>
              <a:chOff x="1104257" y="669977"/>
              <a:chExt cx="2821814" cy="390035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BB12641-8C89-4ABC-8907-D3F9BA8EE8A6}"/>
                  </a:ext>
                </a:extLst>
              </p:cNvPr>
              <p:cNvSpPr/>
              <p:nvPr/>
            </p:nvSpPr>
            <p:spPr>
              <a:xfrm rot="18300500">
                <a:off x="1405080" y="2049336"/>
                <a:ext cx="3900350" cy="11416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7F1ED08-BA8F-46D0-A2DD-991B20D65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8061" y="2169740"/>
                <a:ext cx="542327" cy="3474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6036D2-D797-4AF8-9F18-A784596B9BB5}"/>
                  </a:ext>
                </a:extLst>
              </p:cNvPr>
              <p:cNvSpPr txBox="1"/>
              <p:nvPr/>
            </p:nvSpPr>
            <p:spPr>
              <a:xfrm>
                <a:off x="1104257" y="1875435"/>
                <a:ext cx="792012" cy="4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5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FDM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54ECACB-AC73-4801-B277-02A101C88122}"/>
                </a:ext>
              </a:extLst>
            </p:cNvPr>
            <p:cNvGrpSpPr/>
            <p:nvPr/>
          </p:nvGrpSpPr>
          <p:grpSpPr>
            <a:xfrm>
              <a:off x="4599975" y="1453447"/>
              <a:ext cx="1568675" cy="2824866"/>
              <a:chOff x="4731987" y="852159"/>
              <a:chExt cx="2231004" cy="401758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8AB0CD-1BC1-4D5A-AB0E-436D5EF02E5A}"/>
                  </a:ext>
                </a:extLst>
              </p:cNvPr>
              <p:cNvSpPr/>
              <p:nvPr/>
            </p:nvSpPr>
            <p:spPr>
              <a:xfrm rot="14492168">
                <a:off x="3294010" y="2290136"/>
                <a:ext cx="4017586" cy="114163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7848EDC-E820-476F-B95F-0CDF6C9A7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1660" y="1840899"/>
                <a:ext cx="590366" cy="27210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BB5424-AABF-47A0-93F6-4ECCA908914B}"/>
                  </a:ext>
                </a:extLst>
              </p:cNvPr>
              <p:cNvSpPr txBox="1"/>
              <p:nvPr/>
            </p:nvSpPr>
            <p:spPr>
              <a:xfrm>
                <a:off x="6140886" y="1610067"/>
                <a:ext cx="822105" cy="4679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25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OTFS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/>
                <p:nvPr/>
              </p:nvSpPr>
              <p:spPr>
                <a:xfrm>
                  <a:off x="5642040" y="4177979"/>
                  <a:ext cx="676339" cy="2597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25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25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5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25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25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IN" sz="225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5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2040" y="4177979"/>
                  <a:ext cx="676339" cy="259783"/>
                </a:xfrm>
                <a:prstGeom prst="rect">
                  <a:avLst/>
                </a:prstGeom>
                <a:blipFill>
                  <a:blip r:embed="rId8"/>
                  <a:stretch>
                    <a:fillRect l="-6757" r="-10811" b="-3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/>
                <p:nvPr/>
              </p:nvSpPr>
              <p:spPr>
                <a:xfrm>
                  <a:off x="2246523" y="3798326"/>
                  <a:ext cx="499752" cy="2597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25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25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5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25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5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523" y="3798326"/>
                  <a:ext cx="499752" cy="259783"/>
                </a:xfrm>
                <a:prstGeom prst="rect">
                  <a:avLst/>
                </a:prstGeom>
                <a:blipFill>
                  <a:blip r:embed="rId9"/>
                  <a:stretch>
                    <a:fillRect l="-9091" r="-14545" b="-3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/>
                <p:nvPr/>
              </p:nvSpPr>
              <p:spPr>
                <a:xfrm>
                  <a:off x="4572400" y="1352229"/>
                  <a:ext cx="442237" cy="2597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25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25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5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25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51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400" y="1352229"/>
                  <a:ext cx="442237" cy="259783"/>
                </a:xfrm>
                <a:prstGeom prst="rect">
                  <a:avLst/>
                </a:prstGeom>
                <a:blipFill>
                  <a:blip r:embed="rId10"/>
                  <a:stretch>
                    <a:fillRect l="-5155" r="-16495" b="-3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/>
                <p:nvPr/>
              </p:nvSpPr>
              <p:spPr>
                <a:xfrm>
                  <a:off x="3525842" y="2950163"/>
                  <a:ext cx="1444675" cy="301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251" i="1">
                            <a:latin typeface="Cambria Math" panose="02040503050406030204" pitchFamily="18" charset="0"/>
                          </a:rPr>
                          <m:t>𝐹𝑇</m:t>
                        </m:r>
                        <m:r>
                          <a:rPr lang="en-IN" sz="2251" i="1">
                            <a:latin typeface="Cambria Math" panose="02040503050406030204" pitchFamily="18" charset="0"/>
                          </a:rPr>
                          <m:t>= </m:t>
                        </m:r>
                        <m:sSubSup>
                          <m:sSubSupPr>
                            <m:ctrlPr>
                              <a:rPr lang="en-IN" sz="225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251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251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IN" sz="225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251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IN" sz="225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 </m:t>
                        </m:r>
                        <m:sSub>
                          <m:sSubPr>
                            <m:ctrlPr>
                              <a:rPr lang="en-IN" sz="225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5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25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25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EFDD1CC-7082-4F45-A136-6F6E4F506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2" y="2950163"/>
                  <a:ext cx="1444675" cy="301381"/>
                </a:xfrm>
                <a:prstGeom prst="rect">
                  <a:avLst/>
                </a:prstGeom>
                <a:blipFill>
                  <a:blip r:embed="rId11"/>
                  <a:stretch>
                    <a:fillRect l="-2848" r="-633" b="-2424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851289" y="2636189"/>
                  <a:ext cx="1324016" cy="1855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289" y="2636189"/>
                  <a:ext cx="1324016" cy="185531"/>
                </a:xfrm>
                <a:prstGeom prst="rect">
                  <a:avLst/>
                </a:prstGeom>
                <a:blipFill>
                  <a:blip r:embed="rId12"/>
                  <a:stretch>
                    <a:fillRect l="-2422" r="-3806" b="-3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756197" y="2857574"/>
                  <a:ext cx="1702197" cy="4002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ra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nary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6197" y="2857574"/>
                  <a:ext cx="1702197" cy="40020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366245" y="4135918"/>
                  <a:ext cx="1364748" cy="2142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245" y="4135918"/>
                  <a:ext cx="1364748" cy="214289"/>
                </a:xfrm>
                <a:prstGeom prst="rect">
                  <a:avLst/>
                </a:prstGeom>
                <a:blipFill>
                  <a:blip r:embed="rId14"/>
                  <a:stretch>
                    <a:fillRect l="-2007" r="-3344" b="-2826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980922" y="4433853"/>
                  <a:ext cx="2243787" cy="3990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rad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922" y="4433853"/>
                  <a:ext cx="2243787" cy="399052"/>
                </a:xfrm>
                <a:prstGeom prst="rect">
                  <a:avLst/>
                </a:prstGeom>
                <a:blipFill>
                  <a:blip r:embed="rId15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7E0038-F50E-44DE-BAAF-0DE801D3180E}"/>
              </a:ext>
            </a:extLst>
          </p:cNvPr>
          <p:cNvSpPr txBox="1"/>
          <p:nvPr/>
        </p:nvSpPr>
        <p:spPr>
          <a:xfrm>
            <a:off x="6485569" y="243255"/>
            <a:ext cx="542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Signal Processing in the DD 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28601-6A4B-4A12-B2BB-BB4D811FBF14}"/>
              </a:ext>
            </a:extLst>
          </p:cNvPr>
          <p:cNvSpPr txBox="1"/>
          <p:nvPr/>
        </p:nvSpPr>
        <p:spPr>
          <a:xfrm>
            <a:off x="2295463" y="5701297"/>
            <a:ext cx="724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Not more complicated than the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EA204-694F-472B-815F-64F1302D6744}"/>
                  </a:ext>
                </a:extLst>
              </p:cNvPr>
              <p:cNvSpPr txBox="1"/>
              <p:nvPr/>
            </p:nvSpPr>
            <p:spPr>
              <a:xfrm>
                <a:off x="7653261" y="1483261"/>
                <a:ext cx="4071791" cy="23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The Fourier Transform as a Composition: </a:t>
                </a:r>
              </a:p>
              <a:p>
                <a:pPr algn="ctr"/>
                <a:endParaRPr lang="en-US" sz="2400" b="1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400" dirty="0"/>
                  <a:t>First apply</a:t>
                </a:r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from TD to DD domain, then apply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from the DD domain to the FD 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EA204-694F-472B-815F-64F1302D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261" y="1483261"/>
                <a:ext cx="4071791" cy="2367508"/>
              </a:xfrm>
              <a:prstGeom prst="rect">
                <a:avLst/>
              </a:prstGeom>
              <a:blipFill>
                <a:blip r:embed="rId16"/>
                <a:stretch>
                  <a:fillRect t="-2057" r="-1048" b="-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229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3"/>
    </mc:Choice>
    <mc:Fallback xmlns="">
      <p:transition spd="slow" advTm="3152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3217-066F-4B9E-8A9B-29336311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365125"/>
            <a:ext cx="6419850" cy="1006475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Impact of Fading in the Crystalline Regime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CB25-0B8A-4E10-9E21-2EB509452D64}"/>
              </a:ext>
            </a:extLst>
          </p:cNvPr>
          <p:cNvSpPr txBox="1"/>
          <p:nvPr/>
        </p:nvSpPr>
        <p:spPr>
          <a:xfrm>
            <a:off x="994726" y="1705726"/>
            <a:ext cx="7339013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Perfect Channel Estimation: </a:t>
            </a:r>
            <a:r>
              <a:rPr lang="en-US" sz="2400" dirty="0">
                <a:solidFill>
                  <a:srgbClr val="002060"/>
                </a:solidFill>
              </a:rPr>
              <a:t>VehA</a:t>
            </a:r>
            <a:r>
              <a:rPr lang="en-US" sz="2400" dirty="0"/>
              <a:t> Channel Model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95CA9F-3DC5-46F9-93CA-847A770805CA}"/>
                  </a:ext>
                </a:extLst>
              </p:cNvPr>
              <p:cNvSpPr txBox="1"/>
              <p:nvPr/>
            </p:nvSpPr>
            <p:spPr>
              <a:xfrm>
                <a:off x="6281738" y="2576513"/>
                <a:ext cx="5024437" cy="3196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Summary</a:t>
                </a:r>
              </a:p>
              <a:p>
                <a:pPr algn="ctr"/>
                <a:endParaRPr lang="en-US" sz="1000" b="1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2060"/>
                    </a:solidFill>
                  </a:rPr>
                  <a:t>Performance in the crystalline regime is superior</a:t>
                </a:r>
              </a:p>
              <a:p>
                <a:pPr algn="ctr"/>
                <a:endParaRPr lang="en-US" sz="1000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400" dirty="0"/>
                  <a:t>Performance approaches TDM as the delay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400" dirty="0"/>
                  <a:t>Performance approaches FDM as the Doppler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95CA9F-3DC5-46F9-93CA-847A77080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38" y="2576513"/>
                <a:ext cx="5024437" cy="3196388"/>
              </a:xfrm>
              <a:prstGeom prst="rect">
                <a:avLst/>
              </a:prstGeom>
              <a:blipFill>
                <a:blip r:embed="rId2"/>
                <a:stretch>
                  <a:fillRect t="-1527" r="-485" b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0628931-C504-493F-9432-89790F497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3" y="2224088"/>
            <a:ext cx="6008862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5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0747-A0AC-4A76-81D0-58602D67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402" y="365125"/>
            <a:ext cx="4713398" cy="132556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Predictable means Learnable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F25DC-FD0B-4BC2-B32B-799D97845013}"/>
              </a:ext>
            </a:extLst>
          </p:cNvPr>
          <p:cNvSpPr/>
          <p:nvPr/>
        </p:nvSpPr>
        <p:spPr>
          <a:xfrm>
            <a:off x="2324100" y="3662363"/>
            <a:ext cx="2943225" cy="26908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18176E-E91B-40A7-8FE4-BB585E6E5EDC}"/>
              </a:ext>
            </a:extLst>
          </p:cNvPr>
          <p:cNvCxnSpPr/>
          <p:nvPr/>
        </p:nvCxnSpPr>
        <p:spPr>
          <a:xfrm>
            <a:off x="2324100" y="3910013"/>
            <a:ext cx="29432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5962F-12F0-47E9-9B16-2BB13821759F}"/>
              </a:ext>
            </a:extLst>
          </p:cNvPr>
          <p:cNvCxnSpPr/>
          <p:nvPr/>
        </p:nvCxnSpPr>
        <p:spPr>
          <a:xfrm>
            <a:off x="2324100" y="4152900"/>
            <a:ext cx="29432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31D9A0-CF31-4D30-BC3E-8BA7983BA76A}"/>
              </a:ext>
            </a:extLst>
          </p:cNvPr>
          <p:cNvCxnSpPr>
            <a:cxnSpLocks/>
          </p:cNvCxnSpPr>
          <p:nvPr/>
        </p:nvCxnSpPr>
        <p:spPr>
          <a:xfrm>
            <a:off x="4995863" y="3662363"/>
            <a:ext cx="0" cy="2690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34616-AF49-4D16-87EF-092758688E44}"/>
              </a:ext>
            </a:extLst>
          </p:cNvPr>
          <p:cNvCxnSpPr/>
          <p:nvPr/>
        </p:nvCxnSpPr>
        <p:spPr>
          <a:xfrm>
            <a:off x="2581275" y="3662363"/>
            <a:ext cx="0" cy="2690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52F676-619F-4B0F-A377-0EB5DA9D1FE6}"/>
              </a:ext>
            </a:extLst>
          </p:cNvPr>
          <p:cNvCxnSpPr/>
          <p:nvPr/>
        </p:nvCxnSpPr>
        <p:spPr>
          <a:xfrm>
            <a:off x="2324100" y="6096000"/>
            <a:ext cx="29432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1A53B-3492-48E5-90B0-A7B05BD2C955}"/>
              </a:ext>
            </a:extLst>
          </p:cNvPr>
          <p:cNvCxnSpPr/>
          <p:nvPr/>
        </p:nvCxnSpPr>
        <p:spPr>
          <a:xfrm>
            <a:off x="2847975" y="3662363"/>
            <a:ext cx="0" cy="2690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CEE073-71C1-4720-8EF4-0F04DE04B8E9}"/>
              </a:ext>
            </a:extLst>
          </p:cNvPr>
          <p:cNvSpPr txBox="1"/>
          <p:nvPr/>
        </p:nvSpPr>
        <p:spPr>
          <a:xfrm>
            <a:off x="1076325" y="1556862"/>
            <a:ext cx="59007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Doubly Spread Channels </a:t>
            </a:r>
            <a:r>
              <a:rPr lang="en-US" sz="2400" dirty="0"/>
              <a:t>are becoming infinitely complicated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Input-Output Relations </a:t>
            </a:r>
            <a:r>
              <a:rPr lang="en-US" sz="2400" dirty="0"/>
              <a:t>can be comparatively simple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6FB8F-BFF2-4CBA-B03F-39A93B60C869}"/>
              </a:ext>
            </a:extLst>
          </p:cNvPr>
          <p:cNvSpPr txBox="1"/>
          <p:nvPr/>
        </p:nvSpPr>
        <p:spPr>
          <a:xfrm>
            <a:off x="6705600" y="4752085"/>
            <a:ext cx="4919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Model-Free Operation: </a:t>
            </a:r>
            <a:r>
              <a:rPr lang="en-US" sz="2400" dirty="0"/>
              <a:t>It is possible to use pulsones to learn the input-output relation directly without learning the channel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35252E-0F83-4B73-BD58-DAE89D98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6" y="2011560"/>
            <a:ext cx="3333750" cy="2225278"/>
          </a:xfrm>
          <a:prstGeom prst="rect">
            <a:avLst/>
          </a:prstGeom>
        </p:spPr>
      </p:pic>
      <p:sp>
        <p:nvSpPr>
          <p:cNvPr id="24" name="Arrow: Left 23">
            <a:extLst>
              <a:ext uri="{FF2B5EF4-FFF2-40B4-BE49-F238E27FC236}">
                <a16:creationId xmlns:a16="http://schemas.microsoft.com/office/drawing/2014/main" id="{C1736431-E6F9-4E3E-A647-B8EFCB51C5C9}"/>
              </a:ext>
            </a:extLst>
          </p:cNvPr>
          <p:cNvSpPr/>
          <p:nvPr/>
        </p:nvSpPr>
        <p:spPr>
          <a:xfrm rot="20501265">
            <a:off x="5787627" y="3952491"/>
            <a:ext cx="1190627" cy="40081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131B-ADFF-4A26-B868-ED61DF1D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Model-Free vs Model-Dependent</a:t>
            </a:r>
          </a:p>
        </p:txBody>
      </p:sp>
      <p:pic>
        <p:nvPicPr>
          <p:cNvPr id="3" name="Picture 2" descr="Chart">
            <a:extLst>
              <a:ext uri="{FF2B5EF4-FFF2-40B4-BE49-F238E27FC236}">
                <a16:creationId xmlns:a16="http://schemas.microsoft.com/office/drawing/2014/main" id="{3D86B099-7A30-46A1-8C2E-26A2F423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3" y="1728787"/>
            <a:ext cx="6613700" cy="417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A2D2DD-F9EC-4F21-A380-34E7897AFA71}"/>
              </a:ext>
            </a:extLst>
          </p:cNvPr>
          <p:cNvSpPr txBox="1"/>
          <p:nvPr/>
        </p:nvSpPr>
        <p:spPr>
          <a:xfrm>
            <a:off x="7086600" y="1976438"/>
            <a:ext cx="4433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In the crystalline regime, when it is possible to learn the channel: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Model-Dependent pulsone performance coincides with ideal performance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Model-Free pulsone performance is only slightly inferior</a:t>
            </a:r>
          </a:p>
        </p:txBody>
      </p:sp>
    </p:spTree>
    <p:extLst>
      <p:ext uri="{BB962C8B-B14F-4D97-AF65-F5344CB8AC3E}">
        <p14:creationId xmlns:p14="http://schemas.microsoft.com/office/powerpoint/2010/main" val="96319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BEDB-26B3-48BD-B287-37762EE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Model-Free vs Model-Dependent</a:t>
            </a:r>
          </a:p>
        </p:txBody>
      </p:sp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id="{5C2AB2ED-18A7-447A-AC86-D89907030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0" y="1833562"/>
            <a:ext cx="6370812" cy="4010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0C595-16C9-4DDB-B6C9-D9B2E845D61D}"/>
              </a:ext>
            </a:extLst>
          </p:cNvPr>
          <p:cNvSpPr txBox="1"/>
          <p:nvPr/>
        </p:nvSpPr>
        <p:spPr>
          <a:xfrm>
            <a:off x="6929439" y="2076451"/>
            <a:ext cx="4676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When it is not possible to learn the channel: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Pulsones support model-free operation in the crystalline regime</a:t>
            </a:r>
          </a:p>
          <a:p>
            <a:pPr algn="ctr"/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Not shown: </a:t>
            </a:r>
            <a:r>
              <a:rPr lang="en-US" sz="2400" dirty="0"/>
              <a:t>Improvements in filtering – root raised cosine vs. </a:t>
            </a:r>
            <a:r>
              <a:rPr lang="en-US" sz="2400" dirty="0" err="1"/>
              <a:t>sinc</a:t>
            </a:r>
            <a:r>
              <a:rPr lang="en-US" sz="2400" dirty="0"/>
              <a:t> – extend the region of reliable operation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6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B8C6-6EA5-4A22-AE1C-C8FFB8FD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365125"/>
            <a:ext cx="7162800" cy="115411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Pushing the Envelope – Impact of High Doppler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B210EEA-88D2-40CC-A08C-7F755882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2" y="1881186"/>
            <a:ext cx="6686550" cy="3920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EC4D1-9E63-4D95-8A7B-08B382DE0BD2}"/>
              </a:ext>
            </a:extLst>
          </p:cNvPr>
          <p:cNvSpPr txBox="1"/>
          <p:nvPr/>
        </p:nvSpPr>
        <p:spPr>
          <a:xfrm>
            <a:off x="6738938" y="1881186"/>
            <a:ext cx="472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Model-Free operation in the crystalline regime: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When the Doppler spread 2</a:t>
            </a:r>
            <a:r>
              <a:rPr 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sz="2400" i="1" baseline="-25000" dirty="0">
                <a:solidFill>
                  <a:srgbClr val="002060"/>
                </a:solidFill>
              </a:rPr>
              <a:t>max</a:t>
            </a:r>
            <a:r>
              <a:rPr lang="en-US" sz="2400" dirty="0">
                <a:solidFill>
                  <a:srgbClr val="002060"/>
                </a:solidFill>
              </a:rPr>
              <a:t> is bounded away from </a:t>
            </a:r>
            <a:r>
              <a:rPr 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sz="2400" i="1" baseline="-25000" dirty="0">
                <a:solidFill>
                  <a:srgbClr val="002060"/>
                </a:solidFill>
              </a:rPr>
              <a:t>p</a:t>
            </a:r>
            <a:r>
              <a:rPr lang="en-US" sz="2400" dirty="0">
                <a:solidFill>
                  <a:srgbClr val="002060"/>
                </a:solidFill>
              </a:rPr>
              <a:t> then pulsone performance does not degrade as </a:t>
            </a:r>
            <a:r>
              <a:rPr lang="en-US" sz="24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sz="2400" i="1" baseline="-25000" dirty="0" err="1">
                <a:solidFill>
                  <a:srgbClr val="002060"/>
                </a:solidFill>
              </a:rPr>
              <a:t>max</a:t>
            </a:r>
            <a:r>
              <a:rPr lang="en-US" sz="2400" dirty="0">
                <a:solidFill>
                  <a:srgbClr val="002060"/>
                </a:solidFill>
              </a:rPr>
              <a:t> increases</a:t>
            </a:r>
          </a:p>
          <a:p>
            <a:pPr algn="ctr"/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2400" dirty="0"/>
              <a:t>When the </a:t>
            </a:r>
            <a:r>
              <a:rPr lang="en-US" sz="2400" dirty="0">
                <a:solidFill>
                  <a:srgbClr val="002060"/>
                </a:solidFill>
              </a:rPr>
              <a:t>Doppler spread 2</a:t>
            </a:r>
            <a:r>
              <a:rPr 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sz="2400" i="1" baseline="-25000" dirty="0">
                <a:solidFill>
                  <a:srgbClr val="002060"/>
                </a:solidFill>
              </a:rPr>
              <a:t>max</a:t>
            </a:r>
            <a:r>
              <a:rPr lang="en-US" sz="2400" dirty="0">
                <a:solidFill>
                  <a:srgbClr val="002060"/>
                </a:solidFill>
              </a:rPr>
              <a:t> is close to </a:t>
            </a:r>
            <a:r>
              <a:rPr 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sz="2400" i="1" baseline="-25000" dirty="0">
                <a:solidFill>
                  <a:srgbClr val="002060"/>
                </a:solidFill>
              </a:rPr>
              <a:t>p</a:t>
            </a:r>
            <a:r>
              <a:rPr lang="en-US" sz="2400" dirty="0">
                <a:solidFill>
                  <a:srgbClr val="002060"/>
                </a:solidFill>
              </a:rPr>
              <a:t> then performance degrades because of Doppler domain aliasing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22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773C-FE01-4EBE-A1AE-3B668254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Navigating Orders of Magnitude in Doppler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A2EBD4-5343-4E78-AFCC-309E73E9C327}"/>
                  </a:ext>
                </a:extLst>
              </p:cNvPr>
              <p:cNvSpPr txBox="1"/>
              <p:nvPr/>
            </p:nvSpPr>
            <p:spPr>
              <a:xfrm>
                <a:off x="5172074" y="2371305"/>
                <a:ext cx="2586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Delay Spread</a:t>
                </a:r>
                <a:r>
                  <a:rPr lang="en-IN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A2EBD4-5343-4E78-AFCC-309E73E9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74" y="2371305"/>
                <a:ext cx="2586039" cy="461665"/>
              </a:xfrm>
              <a:prstGeom prst="rect">
                <a:avLst/>
              </a:prstGeom>
              <a:blipFill>
                <a:blip r:embed="rId2"/>
                <a:stretch>
                  <a:fillRect l="-35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4D9DC3-6240-4064-83FD-9141A5BAC250}"/>
              </a:ext>
            </a:extLst>
          </p:cNvPr>
          <p:cNvSpPr txBox="1"/>
          <p:nvPr/>
        </p:nvSpPr>
        <p:spPr>
          <a:xfrm>
            <a:off x="8281988" y="2371304"/>
            <a:ext cx="303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Doppler Spread (</a:t>
            </a:r>
            <a:r>
              <a:rPr lang="en-US" sz="2400" b="1" dirty="0" err="1">
                <a:solidFill>
                  <a:srgbClr val="002060"/>
                </a:solidFill>
              </a:rPr>
              <a:t>KHz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7025B-A0BE-4B7E-9598-571CE17E814D}"/>
                  </a:ext>
                </a:extLst>
              </p:cNvPr>
              <p:cNvSpPr txBox="1"/>
              <p:nvPr/>
            </p:nvSpPr>
            <p:spPr>
              <a:xfrm>
                <a:off x="614363" y="1416986"/>
                <a:ext cx="2319338" cy="8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I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𝐾𝐻𝑧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7025B-A0BE-4B7E-9598-571CE17E8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3" y="1416986"/>
                <a:ext cx="2319338" cy="897169"/>
              </a:xfrm>
              <a:prstGeom prst="rect">
                <a:avLst/>
              </a:prstGeom>
              <a:blipFill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F07C954-B57B-4724-9B1D-648F9AAEA685}"/>
              </a:ext>
            </a:extLst>
          </p:cNvPr>
          <p:cNvSpPr txBox="1"/>
          <p:nvPr/>
        </p:nvSpPr>
        <p:spPr>
          <a:xfrm>
            <a:off x="859631" y="3003202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Leo-Satellite Channel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7F380-156D-4064-9D78-6279BA656644}"/>
              </a:ext>
            </a:extLst>
          </p:cNvPr>
          <p:cNvSpPr txBox="1"/>
          <p:nvPr/>
        </p:nvSpPr>
        <p:spPr>
          <a:xfrm>
            <a:off x="314324" y="3762485"/>
            <a:ext cx="438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UAV/Aeronautical Channel </a:t>
            </a:r>
            <a:r>
              <a:rPr lang="en-US" sz="2400" dirty="0">
                <a:solidFill>
                  <a:srgbClr val="002060"/>
                </a:solidFill>
              </a:rPr>
              <a:t>(GHz)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C300D-A2C9-4A7F-9324-BBCBF1AC6A85}"/>
              </a:ext>
            </a:extLst>
          </p:cNvPr>
          <p:cNvSpPr txBox="1"/>
          <p:nvPr/>
        </p:nvSpPr>
        <p:spPr>
          <a:xfrm>
            <a:off x="250030" y="4488380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mmWave Mobile Channel </a:t>
            </a:r>
            <a:r>
              <a:rPr lang="en-US" sz="2400" dirty="0">
                <a:solidFill>
                  <a:srgbClr val="002060"/>
                </a:solidFill>
              </a:rPr>
              <a:t>(28GHz)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730B9-3D72-414D-8A3E-22FAB2CB01C4}"/>
              </a:ext>
            </a:extLst>
          </p:cNvPr>
          <p:cNvSpPr txBox="1"/>
          <p:nvPr/>
        </p:nvSpPr>
        <p:spPr>
          <a:xfrm>
            <a:off x="314324" y="5140931"/>
            <a:ext cx="443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Terrestrial Mobile Channel </a:t>
            </a:r>
            <a:r>
              <a:rPr lang="en-US" sz="2400" dirty="0"/>
              <a:t>(GHz)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00149-CA29-42C6-B7F6-F041C7099E90}"/>
              </a:ext>
            </a:extLst>
          </p:cNvPr>
          <p:cNvSpPr txBox="1"/>
          <p:nvPr/>
        </p:nvSpPr>
        <p:spPr>
          <a:xfrm>
            <a:off x="250030" y="5793482"/>
            <a:ext cx="486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Terrestrial Pedestrian Channel </a:t>
            </a:r>
            <a:r>
              <a:rPr lang="en-US" sz="2400" dirty="0">
                <a:solidFill>
                  <a:srgbClr val="002060"/>
                </a:solidFill>
              </a:rPr>
              <a:t>(GHz)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8288A-6A19-4FC5-A74F-84953D74362D}"/>
              </a:ext>
            </a:extLst>
          </p:cNvPr>
          <p:cNvSpPr txBox="1"/>
          <p:nvPr/>
        </p:nvSpPr>
        <p:spPr>
          <a:xfrm>
            <a:off x="6096000" y="2967335"/>
            <a:ext cx="80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B8280-3DA8-497E-A598-8096708A27C5}"/>
              </a:ext>
            </a:extLst>
          </p:cNvPr>
          <p:cNvSpPr txBox="1"/>
          <p:nvPr/>
        </p:nvSpPr>
        <p:spPr>
          <a:xfrm>
            <a:off x="9401175" y="2998737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ABAFD-2933-4588-BF1B-6BBE2D751434}"/>
              </a:ext>
            </a:extLst>
          </p:cNvPr>
          <p:cNvSpPr txBox="1"/>
          <p:nvPr/>
        </p:nvSpPr>
        <p:spPr>
          <a:xfrm>
            <a:off x="5110162" y="3619886"/>
            <a:ext cx="270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7.0 (Take Off)</a:t>
            </a:r>
          </a:p>
          <a:p>
            <a:pPr algn="ctr"/>
            <a:r>
              <a:rPr lang="en-US" sz="2400" dirty="0"/>
              <a:t>33-60 (</a:t>
            </a:r>
            <a:r>
              <a:rPr lang="en-US" sz="2400" dirty="0" err="1"/>
              <a:t>En</a:t>
            </a:r>
            <a:r>
              <a:rPr lang="en-US" sz="2400" dirty="0"/>
              <a:t>-Route)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212AA-D48D-406B-BFCE-8615AB0DF1AF}"/>
              </a:ext>
            </a:extLst>
          </p:cNvPr>
          <p:cNvSpPr txBox="1"/>
          <p:nvPr/>
        </p:nvSpPr>
        <p:spPr>
          <a:xfrm>
            <a:off x="8758237" y="3989218"/>
            <a:ext cx="259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7.68 (</a:t>
            </a:r>
            <a:r>
              <a:rPr lang="en-US" sz="2400" dirty="0" err="1"/>
              <a:t>En</a:t>
            </a:r>
            <a:r>
              <a:rPr lang="en-US" sz="2400" dirty="0"/>
              <a:t>-Route)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199B1-AC30-4A32-947A-5ECDE499908A}"/>
              </a:ext>
            </a:extLst>
          </p:cNvPr>
          <p:cNvSpPr txBox="1"/>
          <p:nvPr/>
        </p:nvSpPr>
        <p:spPr>
          <a:xfrm>
            <a:off x="6167438" y="5140931"/>
            <a:ext cx="76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41F89-9103-44E4-8AF7-03DE0B5052CA}"/>
              </a:ext>
            </a:extLst>
          </p:cNvPr>
          <p:cNvSpPr txBox="1"/>
          <p:nvPr/>
        </p:nvSpPr>
        <p:spPr>
          <a:xfrm>
            <a:off x="9491661" y="5148073"/>
            <a:ext cx="70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EB57E-7836-4CE3-9C26-5360E3ADF380}"/>
              </a:ext>
            </a:extLst>
          </p:cNvPr>
          <p:cNvSpPr txBox="1"/>
          <p:nvPr/>
        </p:nvSpPr>
        <p:spPr>
          <a:xfrm>
            <a:off x="6100761" y="4488380"/>
            <a:ext cx="69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C5BCB9-86C9-4084-BD57-0E8C99278DE8}"/>
              </a:ext>
            </a:extLst>
          </p:cNvPr>
          <p:cNvSpPr txBox="1"/>
          <p:nvPr/>
        </p:nvSpPr>
        <p:spPr>
          <a:xfrm>
            <a:off x="9463087" y="4488380"/>
            <a:ext cx="67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1DE827-FECE-4D06-AD6F-47393003E240}"/>
              </a:ext>
            </a:extLst>
          </p:cNvPr>
          <p:cNvSpPr txBox="1"/>
          <p:nvPr/>
        </p:nvSpPr>
        <p:spPr>
          <a:xfrm>
            <a:off x="6096000" y="5793482"/>
            <a:ext cx="84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0.41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994F8-769C-4997-8598-5361E717CA3E}"/>
              </a:ext>
            </a:extLst>
          </p:cNvPr>
          <p:cNvSpPr txBox="1"/>
          <p:nvPr/>
        </p:nvSpPr>
        <p:spPr>
          <a:xfrm>
            <a:off x="9401175" y="5830979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0.005</a:t>
            </a:r>
          </a:p>
        </p:txBody>
      </p:sp>
    </p:spTree>
    <p:extLst>
      <p:ext uri="{BB962C8B-B14F-4D97-AF65-F5344CB8AC3E}">
        <p14:creationId xmlns:p14="http://schemas.microsoft.com/office/powerpoint/2010/main" val="411878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5958882-4643-1608-4592-66DB0825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5" y="1327601"/>
            <a:ext cx="11288857" cy="3060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8B575-7A68-68AD-061C-7D93F3EB1657}"/>
                  </a:ext>
                </a:extLst>
              </p:cNvPr>
              <p:cNvSpPr txBox="1"/>
              <p:nvPr/>
            </p:nvSpPr>
            <p:spPr>
              <a:xfrm>
                <a:off x="1268536" y="5670554"/>
                <a:ext cx="9715919" cy="346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  <m:sup>
                        <m:sSub>
                          <m:sSubPr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</m:oMath>
                </a14:m>
                <a:r>
                  <a:rPr lang="en-IN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b>
                    </m:sSub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</m:sSub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=</m:t>
                    </m:r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d>
                      <m:d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8B575-7A68-68AD-061C-7D93F3EB1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36" y="5670554"/>
                <a:ext cx="9715919" cy="346505"/>
              </a:xfrm>
              <a:prstGeom prst="rect">
                <a:avLst/>
              </a:prstGeom>
              <a:blipFill>
                <a:blip r:embed="rId3"/>
                <a:stretch>
                  <a:fillRect l="-941" t="-15789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53DAB13-888E-4AC2-8536-E8697027DFA5}"/>
              </a:ext>
            </a:extLst>
          </p:cNvPr>
          <p:cNvSpPr txBox="1"/>
          <p:nvPr/>
        </p:nvSpPr>
        <p:spPr>
          <a:xfrm>
            <a:off x="6848435" y="317721"/>
            <a:ext cx="467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Signal Processing in Zak-OTFS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68D68-C10B-402E-9964-9E3DB4D9898C}"/>
              </a:ext>
            </a:extLst>
          </p:cNvPr>
          <p:cNvSpPr txBox="1"/>
          <p:nvPr/>
        </p:nvSpPr>
        <p:spPr>
          <a:xfrm>
            <a:off x="4216189" y="4954594"/>
            <a:ext cx="314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Zak-OTFS I/O Relation</a:t>
            </a:r>
          </a:p>
        </p:txBody>
      </p:sp>
    </p:spTree>
    <p:extLst>
      <p:ext uri="{BB962C8B-B14F-4D97-AF65-F5344CB8AC3E}">
        <p14:creationId xmlns:p14="http://schemas.microsoft.com/office/powerpoint/2010/main" val="551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678" y="365125"/>
            <a:ext cx="7140742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+mn-lt"/>
              </a:rPr>
              <a:t>We have Asked This Question Before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3" y="1055175"/>
            <a:ext cx="2291715" cy="2768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85" y="3735198"/>
            <a:ext cx="2239328" cy="2757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8058" y="1901950"/>
            <a:ext cx="789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Newton’s Laws of Motion</a:t>
            </a:r>
          </a:p>
          <a:p>
            <a:pPr algn="ctr"/>
            <a:r>
              <a:rPr lang="en-US" sz="2400" dirty="0"/>
              <a:t>Model-based approach that develops understanding</a:t>
            </a:r>
          </a:p>
          <a:p>
            <a:pPr algn="ctr"/>
            <a:r>
              <a:rPr lang="en-US" sz="2400" dirty="0"/>
              <a:t>at the most fundamental level.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8051" y="4513871"/>
            <a:ext cx="550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Kepler’s Laws of Planetary Motion</a:t>
            </a:r>
          </a:p>
          <a:p>
            <a:pPr algn="ctr"/>
            <a:r>
              <a:rPr lang="en-US" sz="2400" dirty="0"/>
              <a:t>Model-free approach that uses data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941985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86DC118-57D2-C395-7477-5709EEBE4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8" y="1668110"/>
            <a:ext cx="10370820" cy="2742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64465-B812-EAC7-75AF-95A6ABDDEC43}"/>
                  </a:ext>
                </a:extLst>
              </p:cNvPr>
              <p:cNvSpPr txBox="1"/>
              <p:nvPr/>
            </p:nvSpPr>
            <p:spPr>
              <a:xfrm>
                <a:off x="1487748" y="5530331"/>
                <a:ext cx="97159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</m:oMath>
                </a14:m>
                <a:r>
                  <a:rPr lang="en-IN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b>
                    </m:sSub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⋆ </m:t>
                    </m:r>
                    <m:d>
                      <m:dPr>
                        <m:begChr m:val="["/>
                        <m:endChr m:val="]"/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</m:t>
                            </m:r>
                          </m:e>
                        </m:d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⋅ </m:t>
                        </m:r>
                        <m:d>
                          <m:d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I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</m:t>
                                </m:r>
                              </m:e>
                            </m:d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</m:t>
                                    </m:r>
                                  </m:e>
                                </m:d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⋅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𝑡𝑥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</m:t>
                                        </m:r>
                                      </m:e>
                                    </m:d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⋆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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64465-B812-EAC7-75AF-95A6ABDD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48" y="5530331"/>
                <a:ext cx="9715919" cy="307777"/>
              </a:xfrm>
              <a:prstGeom prst="rect">
                <a:avLst/>
              </a:prstGeom>
              <a:blipFill>
                <a:blip r:embed="rId3"/>
                <a:stretch>
                  <a:fillRect l="-941" t="-17647" b="-5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C04478-1949-44D1-A890-C63FB755F942}"/>
              </a:ext>
            </a:extLst>
          </p:cNvPr>
          <p:cNvSpPr txBox="1"/>
          <p:nvPr/>
        </p:nvSpPr>
        <p:spPr>
          <a:xfrm>
            <a:off x="5972295" y="715451"/>
            <a:ext cx="503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Signal Processing in MC-OTFS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99F5E-9883-4BA4-8EE5-F9BE06991748}"/>
              </a:ext>
            </a:extLst>
          </p:cNvPr>
          <p:cNvSpPr txBox="1"/>
          <p:nvPr/>
        </p:nvSpPr>
        <p:spPr>
          <a:xfrm>
            <a:off x="4778347" y="4874037"/>
            <a:ext cx="308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MC-OTFS I/O Relation</a:t>
            </a:r>
          </a:p>
        </p:txBody>
      </p:sp>
    </p:spTree>
    <p:extLst>
      <p:ext uri="{BB962C8B-B14F-4D97-AF65-F5344CB8AC3E}">
        <p14:creationId xmlns:p14="http://schemas.microsoft.com/office/powerpoint/2010/main" val="242865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9A519C07-04F8-FD49-4ECD-D0AD373F9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5" y="1167331"/>
            <a:ext cx="5498738" cy="316865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5659B4E-4B40-B1AC-58DC-4845180A7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27" y="2317797"/>
            <a:ext cx="5417969" cy="32960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ACAA2-5F37-46B7-8B30-DCEE0E68831C}"/>
              </a:ext>
            </a:extLst>
          </p:cNvPr>
          <p:cNvSpPr txBox="1"/>
          <p:nvPr/>
        </p:nvSpPr>
        <p:spPr>
          <a:xfrm>
            <a:off x="6595923" y="690277"/>
            <a:ext cx="5267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Zak-OTFS vs MC-OTFS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Predictability of the I/O Relation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99347-1E51-4F02-B42C-124B157218E8}"/>
              </a:ext>
            </a:extLst>
          </p:cNvPr>
          <p:cNvSpPr txBox="1"/>
          <p:nvPr/>
        </p:nvSpPr>
        <p:spPr>
          <a:xfrm>
            <a:off x="2517469" y="4549044"/>
            <a:ext cx="144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Zak-OTFS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6BA13-5372-4263-8E3A-907D33A1E2D5}"/>
              </a:ext>
            </a:extLst>
          </p:cNvPr>
          <p:cNvSpPr txBox="1"/>
          <p:nvPr/>
        </p:nvSpPr>
        <p:spPr>
          <a:xfrm>
            <a:off x="8409420" y="5825594"/>
            <a:ext cx="155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MC-OTFS</a:t>
            </a:r>
          </a:p>
        </p:txBody>
      </p:sp>
    </p:spTree>
    <p:extLst>
      <p:ext uri="{BB962C8B-B14F-4D97-AF65-F5344CB8AC3E}">
        <p14:creationId xmlns:p14="http://schemas.microsoft.com/office/powerpoint/2010/main" val="153816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A6CF22FD-C4C2-C286-B014-FCA0D0B6B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3" y="1920623"/>
            <a:ext cx="6757413" cy="4514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3E6FA-96E8-4D7B-B1A3-ECF18416A01C}"/>
              </a:ext>
            </a:extLst>
          </p:cNvPr>
          <p:cNvSpPr txBox="1"/>
          <p:nvPr/>
        </p:nvSpPr>
        <p:spPr>
          <a:xfrm>
            <a:off x="4353920" y="527982"/>
            <a:ext cx="725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Zak-OTFS vs MC-OTFS in the Crystalline Regime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0DAE5-1DBF-4F44-8667-8C4A1649B2FC}"/>
              </a:ext>
            </a:extLst>
          </p:cNvPr>
          <p:cNvSpPr txBox="1"/>
          <p:nvPr/>
        </p:nvSpPr>
        <p:spPr>
          <a:xfrm>
            <a:off x="673367" y="1365861"/>
            <a:ext cx="59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When it is not possible to learn the 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10A7B-47F7-45C4-9E09-57F06B2EE025}"/>
              </a:ext>
            </a:extLst>
          </p:cNvPr>
          <p:cNvSpPr txBox="1"/>
          <p:nvPr/>
        </p:nvSpPr>
        <p:spPr>
          <a:xfrm>
            <a:off x="7854658" y="3208254"/>
            <a:ext cx="3757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Performance of model-free Zak-OTFS is superior to that of MC-OTFS because the Zak-OTFS I/O relation is more predictable</a:t>
            </a:r>
          </a:p>
        </p:txBody>
      </p:sp>
    </p:spTree>
    <p:extLst>
      <p:ext uri="{BB962C8B-B14F-4D97-AF65-F5344CB8AC3E}">
        <p14:creationId xmlns:p14="http://schemas.microsoft.com/office/powerpoint/2010/main" val="2031402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0768-3F0D-0C45-00EA-CCD0B31187DE}"/>
              </a:ext>
            </a:extLst>
          </p:cNvPr>
          <p:cNvSpPr txBox="1">
            <a:spLocks/>
          </p:cNvSpPr>
          <p:nvPr/>
        </p:nvSpPr>
        <p:spPr>
          <a:xfrm>
            <a:off x="3692323" y="795888"/>
            <a:ext cx="655311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George Orwell: 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Every generation imagines itself to be more intelligent than the one that went before it, and wiser than the one that comes after it.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072BC3D-4284-73A4-C672-F3F5DE98B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3" y="365124"/>
            <a:ext cx="1654457" cy="2187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07E00-455F-0BAC-556E-27C5055E3593}"/>
              </a:ext>
            </a:extLst>
          </p:cNvPr>
          <p:cNvSpPr txBox="1"/>
          <p:nvPr/>
        </p:nvSpPr>
        <p:spPr>
          <a:xfrm>
            <a:off x="1114737" y="5914782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1G (1980s)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35680-3B3B-D283-1B5C-CA3EEBDBE3C6}"/>
              </a:ext>
            </a:extLst>
          </p:cNvPr>
          <p:cNvSpPr txBox="1"/>
          <p:nvPr/>
        </p:nvSpPr>
        <p:spPr>
          <a:xfrm>
            <a:off x="3150148" y="5899816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2G (1990s)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896EB-4633-EED1-76C9-5ABD7CE38D98}"/>
              </a:ext>
            </a:extLst>
          </p:cNvPr>
          <p:cNvSpPr txBox="1"/>
          <p:nvPr/>
        </p:nvSpPr>
        <p:spPr>
          <a:xfrm>
            <a:off x="5185559" y="5914781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3G (2000s)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5CF58-D9DE-F2F8-CA8E-7365D18BF180}"/>
              </a:ext>
            </a:extLst>
          </p:cNvPr>
          <p:cNvSpPr txBox="1"/>
          <p:nvPr/>
        </p:nvSpPr>
        <p:spPr>
          <a:xfrm>
            <a:off x="7033123" y="5914780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4G (2010s)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580C5-1BCE-976D-6AFD-699806B2E96E}"/>
              </a:ext>
            </a:extLst>
          </p:cNvPr>
          <p:cNvSpPr txBox="1"/>
          <p:nvPr/>
        </p:nvSpPr>
        <p:spPr>
          <a:xfrm>
            <a:off x="8880687" y="5914780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5G (2020s)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194E8-EBB4-7C8B-FB7D-CC7E6156D59A}"/>
              </a:ext>
            </a:extLst>
          </p:cNvPr>
          <p:cNvSpPr txBox="1"/>
          <p:nvPr/>
        </p:nvSpPr>
        <p:spPr>
          <a:xfrm>
            <a:off x="1407899" y="5140036"/>
            <a:ext cx="977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Analog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FB12E-CCAF-9AF2-7684-0100C51819A6}"/>
              </a:ext>
            </a:extLst>
          </p:cNvPr>
          <p:cNvSpPr txBox="1"/>
          <p:nvPr/>
        </p:nvSpPr>
        <p:spPr>
          <a:xfrm>
            <a:off x="2876413" y="4967280"/>
            <a:ext cx="1998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GSM (pre 3GPP)</a:t>
            </a:r>
          </a:p>
          <a:p>
            <a:r>
              <a:rPr lang="en-US" sz="2000" dirty="0"/>
              <a:t>IS 95 (pre 3GPP2)</a:t>
            </a: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029DE-3B30-902E-3414-9080C4961C59}"/>
              </a:ext>
            </a:extLst>
          </p:cNvPr>
          <p:cNvSpPr txBox="1"/>
          <p:nvPr/>
        </p:nvSpPr>
        <p:spPr>
          <a:xfrm>
            <a:off x="4854670" y="4967280"/>
            <a:ext cx="2198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WCDMA (3GPP)</a:t>
            </a:r>
          </a:p>
          <a:p>
            <a:r>
              <a:rPr lang="en-US" sz="2000" dirty="0"/>
              <a:t>cdma2000 (3GPP2)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332D3-E7EE-B585-178A-940CDA3DD2F8}"/>
              </a:ext>
            </a:extLst>
          </p:cNvPr>
          <p:cNvSpPr txBox="1"/>
          <p:nvPr/>
        </p:nvSpPr>
        <p:spPr>
          <a:xfrm>
            <a:off x="6987706" y="4849464"/>
            <a:ext cx="165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LTE (3GPP)</a:t>
            </a:r>
          </a:p>
          <a:p>
            <a:pPr algn="ctr"/>
            <a:r>
              <a:rPr lang="en-US" sz="2000" dirty="0"/>
              <a:t> UMB (3GPP2)</a:t>
            </a:r>
          </a:p>
          <a:p>
            <a:pPr algn="ctr"/>
            <a:r>
              <a:rPr lang="en-US" sz="2000" dirty="0"/>
              <a:t>WiMax (IEEE)</a:t>
            </a:r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64F65-5DAF-A5DA-1289-681398F2ABC1}"/>
              </a:ext>
            </a:extLst>
          </p:cNvPr>
          <p:cNvSpPr txBox="1"/>
          <p:nvPr/>
        </p:nvSpPr>
        <p:spPr>
          <a:xfrm>
            <a:off x="9000906" y="5160818"/>
            <a:ext cx="1323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NR (3GPP)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10DF4-B3AE-70D6-2D68-05DF26EE8BB3}"/>
              </a:ext>
            </a:extLst>
          </p:cNvPr>
          <p:cNvSpPr txBox="1"/>
          <p:nvPr/>
        </p:nvSpPr>
        <p:spPr>
          <a:xfrm>
            <a:off x="1473984" y="3905674"/>
            <a:ext cx="84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B309A0-AFA6-F0A5-C107-38656371ACCC}"/>
              </a:ext>
            </a:extLst>
          </p:cNvPr>
          <p:cNvSpPr txBox="1"/>
          <p:nvPr/>
        </p:nvSpPr>
        <p:spPr>
          <a:xfrm>
            <a:off x="3150148" y="3933384"/>
            <a:ext cx="1437904" cy="41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Voice / SMS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8A0AC-D872-16D6-08B9-1F78AFE78EE5}"/>
              </a:ext>
            </a:extLst>
          </p:cNvPr>
          <p:cNvSpPr txBox="1"/>
          <p:nvPr/>
        </p:nvSpPr>
        <p:spPr>
          <a:xfrm>
            <a:off x="5185559" y="3933384"/>
            <a:ext cx="1482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/ Voice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359799-432E-FA31-2FE5-AE77D5D2E2E3}"/>
              </a:ext>
            </a:extLst>
          </p:cNvPr>
          <p:cNvSpPr txBox="1"/>
          <p:nvPr/>
        </p:nvSpPr>
        <p:spPr>
          <a:xfrm>
            <a:off x="7151452" y="3633370"/>
            <a:ext cx="1326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Mobile</a:t>
            </a:r>
          </a:p>
          <a:p>
            <a:pPr algn="ctr"/>
            <a:r>
              <a:rPr lang="en-US" sz="2000" dirty="0"/>
              <a:t>Broadband</a:t>
            </a:r>
          </a:p>
          <a:p>
            <a:pPr algn="ctr"/>
            <a:r>
              <a:rPr lang="en-US" sz="2000" dirty="0"/>
              <a:t>(MBB)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F153B8-A4A2-A00C-D392-85A3FCDD2140}"/>
              </a:ext>
            </a:extLst>
          </p:cNvPr>
          <p:cNvSpPr txBox="1"/>
          <p:nvPr/>
        </p:nvSpPr>
        <p:spPr>
          <a:xfrm>
            <a:off x="9000906" y="3787258"/>
            <a:ext cx="115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Beyond</a:t>
            </a:r>
          </a:p>
          <a:p>
            <a:pPr algn="ctr"/>
            <a:r>
              <a:rPr lang="en-US" sz="2000" dirty="0"/>
              <a:t>MBB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8E4B7-CFB6-2BCA-3A5A-8CDE7144F79A}"/>
              </a:ext>
            </a:extLst>
          </p:cNvPr>
          <p:cNvSpPr txBox="1"/>
          <p:nvPr/>
        </p:nvSpPr>
        <p:spPr>
          <a:xfrm>
            <a:off x="2876413" y="2842414"/>
            <a:ext cx="187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TDMA vs CDMA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69B7C-39FA-8145-0D2B-9230958A32AA}"/>
              </a:ext>
            </a:extLst>
          </p:cNvPr>
          <p:cNvSpPr txBox="1"/>
          <p:nvPr/>
        </p:nvSpPr>
        <p:spPr>
          <a:xfrm>
            <a:off x="5466113" y="2841216"/>
            <a:ext cx="9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CDMA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70BD2E-4C2C-39D4-229D-3C248770A4C5}"/>
              </a:ext>
            </a:extLst>
          </p:cNvPr>
          <p:cNvSpPr txBox="1"/>
          <p:nvPr/>
        </p:nvSpPr>
        <p:spPr>
          <a:xfrm>
            <a:off x="7099850" y="2841216"/>
            <a:ext cx="120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OFDMA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F5C35F-935B-C1F5-3E86-7BA376319F20}"/>
              </a:ext>
            </a:extLst>
          </p:cNvPr>
          <p:cNvSpPr txBox="1"/>
          <p:nvPr/>
        </p:nvSpPr>
        <p:spPr>
          <a:xfrm>
            <a:off x="8567021" y="2694256"/>
            <a:ext cx="187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Scalable OFDM</a:t>
            </a:r>
          </a:p>
          <a:p>
            <a:pPr algn="ctr"/>
            <a:r>
              <a:rPr lang="en-US" sz="2000" dirty="0"/>
              <a:t>mmWave</a:t>
            </a:r>
          </a:p>
        </p:txBody>
      </p:sp>
    </p:spTree>
    <p:extLst>
      <p:ext uri="{BB962C8B-B14F-4D97-AF65-F5344CB8AC3E}">
        <p14:creationId xmlns:p14="http://schemas.microsoft.com/office/powerpoint/2010/main" val="492458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9C47-897E-4BEA-B2F2-23AFA836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002" y="365125"/>
            <a:ext cx="4169797" cy="132556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Reconnecting with CDMA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A08F7A8-95E0-4BAD-AC76-6FE28131A3AF}"/>
              </a:ext>
            </a:extLst>
          </p:cNvPr>
          <p:cNvSpPr/>
          <p:nvPr/>
        </p:nvSpPr>
        <p:spPr>
          <a:xfrm>
            <a:off x="1765189" y="2635856"/>
            <a:ext cx="3502550" cy="2194561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98F872-8E19-443E-96BC-233394DCE11F}"/>
              </a:ext>
            </a:extLst>
          </p:cNvPr>
          <p:cNvSpPr/>
          <p:nvPr/>
        </p:nvSpPr>
        <p:spPr>
          <a:xfrm>
            <a:off x="3438087" y="2539190"/>
            <a:ext cx="156754" cy="19333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159F38-5D7F-4750-B868-434528708CC4}"/>
              </a:ext>
            </a:extLst>
          </p:cNvPr>
          <p:cNvSpPr/>
          <p:nvPr/>
        </p:nvSpPr>
        <p:spPr>
          <a:xfrm>
            <a:off x="5189362" y="4733752"/>
            <a:ext cx="156754" cy="19333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FFA7AB-2FA4-4BD0-997E-92DB001D067C}"/>
              </a:ext>
            </a:extLst>
          </p:cNvPr>
          <p:cNvSpPr/>
          <p:nvPr/>
        </p:nvSpPr>
        <p:spPr>
          <a:xfrm>
            <a:off x="1686812" y="4733751"/>
            <a:ext cx="156754" cy="19333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27644-6D5E-4646-A9CE-A0D4ED41F9E2}"/>
              </a:ext>
            </a:extLst>
          </p:cNvPr>
          <p:cNvSpPr txBox="1"/>
          <p:nvPr/>
        </p:nvSpPr>
        <p:spPr>
          <a:xfrm>
            <a:off x="3130712" y="3734241"/>
            <a:ext cx="867374" cy="45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OTFS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29A5A-F351-4F7A-815B-FB2B0895EDDF}"/>
              </a:ext>
            </a:extLst>
          </p:cNvPr>
          <p:cNvCxnSpPr>
            <a:cxnSpLocks/>
          </p:cNvCxnSpPr>
          <p:nvPr/>
        </p:nvCxnSpPr>
        <p:spPr>
          <a:xfrm>
            <a:off x="3929307" y="4143538"/>
            <a:ext cx="889070" cy="54307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BDD2AB-A3C1-42B1-9A02-EB6C11EF4D91}"/>
              </a:ext>
            </a:extLst>
          </p:cNvPr>
          <p:cNvCxnSpPr>
            <a:cxnSpLocks/>
          </p:cNvCxnSpPr>
          <p:nvPr/>
        </p:nvCxnSpPr>
        <p:spPr>
          <a:xfrm flipV="1">
            <a:off x="3516464" y="2822883"/>
            <a:ext cx="0" cy="87239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76D439-E535-4E6F-9593-B0239D4D6C64}"/>
              </a:ext>
            </a:extLst>
          </p:cNvPr>
          <p:cNvCxnSpPr>
            <a:cxnSpLocks/>
          </p:cNvCxnSpPr>
          <p:nvPr/>
        </p:nvCxnSpPr>
        <p:spPr>
          <a:xfrm flipH="1">
            <a:off x="2225911" y="4075325"/>
            <a:ext cx="856866" cy="61128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E0A9D4-2CD7-4F27-859F-0A9AB433DC5A}"/>
              </a:ext>
            </a:extLst>
          </p:cNvPr>
          <p:cNvSpPr txBox="1"/>
          <p:nvPr/>
        </p:nvSpPr>
        <p:spPr>
          <a:xfrm>
            <a:off x="3108903" y="1999493"/>
            <a:ext cx="97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87446D-2243-4A03-989B-956CECFE10E5}"/>
              </a:ext>
            </a:extLst>
          </p:cNvPr>
          <p:cNvSpPr txBox="1"/>
          <p:nvPr/>
        </p:nvSpPr>
        <p:spPr>
          <a:xfrm>
            <a:off x="5292200" y="4876567"/>
            <a:ext cx="113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TDM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49D42-A30E-41D8-8E35-D2E0C8C83286}"/>
              </a:ext>
            </a:extLst>
          </p:cNvPr>
          <p:cNvSpPr txBox="1"/>
          <p:nvPr/>
        </p:nvSpPr>
        <p:spPr>
          <a:xfrm>
            <a:off x="966652" y="5005115"/>
            <a:ext cx="110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CDMA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DA885A-A178-4407-9B24-5C85A796145C}"/>
              </a:ext>
            </a:extLst>
          </p:cNvPr>
          <p:cNvSpPr txBox="1"/>
          <p:nvPr/>
        </p:nvSpPr>
        <p:spPr>
          <a:xfrm>
            <a:off x="4676503" y="2957431"/>
            <a:ext cx="193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period curve </a:t>
            </a:r>
            <a:r>
              <a:rPr lang="en-US" sz="2400" dirty="0" err="1">
                <a:latin typeface="Symbol" panose="05050102010706020507" pitchFamily="18" charset="2"/>
              </a:rPr>
              <a:t>t</a:t>
            </a:r>
            <a:r>
              <a:rPr lang="en-US" sz="2400" baseline="-25000" dirty="0" err="1"/>
              <a:t>p</a:t>
            </a:r>
            <a:r>
              <a:rPr lang="en-US" sz="2400" dirty="0" err="1">
                <a:latin typeface="Symbol" panose="05050102010706020507" pitchFamily="18" charset="2"/>
              </a:rPr>
              <a:t>n</a:t>
            </a:r>
            <a:r>
              <a:rPr lang="en-US" sz="2400" baseline="-25000" dirty="0" err="1"/>
              <a:t>p</a:t>
            </a:r>
            <a:r>
              <a:rPr lang="en-US" sz="2400" dirty="0"/>
              <a:t>=1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2D5E13-0B15-4700-BFC7-7E34EBEC4606}"/>
              </a:ext>
            </a:extLst>
          </p:cNvPr>
          <p:cNvCxnSpPr>
            <a:cxnSpLocks/>
          </p:cNvCxnSpPr>
          <p:nvPr/>
        </p:nvCxnSpPr>
        <p:spPr>
          <a:xfrm flipH="1">
            <a:off x="4219748" y="3504564"/>
            <a:ext cx="782822" cy="590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2635F7-98B8-4210-A0A5-EE5393543890}"/>
              </a:ext>
            </a:extLst>
          </p:cNvPr>
          <p:cNvCxnSpPr>
            <a:cxnSpLocks/>
          </p:cNvCxnSpPr>
          <p:nvPr/>
        </p:nvCxnSpPr>
        <p:spPr>
          <a:xfrm flipH="1">
            <a:off x="3754943" y="3503157"/>
            <a:ext cx="12476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A3EB26-924C-447B-AC37-6262B8F67A0A}"/>
                  </a:ext>
                </a:extLst>
              </p:cNvPr>
              <p:cNvSpPr txBox="1"/>
              <p:nvPr/>
            </p:nvSpPr>
            <p:spPr>
              <a:xfrm>
                <a:off x="2890396" y="5269077"/>
                <a:ext cx="2676068" cy="848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discrete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400" dirty="0"/>
                  <a:t> in DD domain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A3EB26-924C-447B-AC37-6262B8F6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96" y="5269077"/>
                <a:ext cx="2676068" cy="84869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BD2DCE-CF02-422D-A357-C54FA7405AE4}"/>
              </a:ext>
            </a:extLst>
          </p:cNvPr>
          <p:cNvCxnSpPr>
            <a:cxnSpLocks/>
          </p:cNvCxnSpPr>
          <p:nvPr/>
        </p:nvCxnSpPr>
        <p:spPr>
          <a:xfrm flipH="1" flipV="1">
            <a:off x="2869553" y="4492668"/>
            <a:ext cx="1091547" cy="743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B817F3C-DDEC-40E7-8060-B6170BB4CC0B}"/>
              </a:ext>
            </a:extLst>
          </p:cNvPr>
          <p:cNvSpPr txBox="1"/>
          <p:nvPr/>
        </p:nvSpPr>
        <p:spPr>
          <a:xfrm>
            <a:off x="8597161" y="1991886"/>
            <a:ext cx="202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Discrete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DD Domain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22D4DF-4351-4A2E-9194-B796F74B7983}"/>
              </a:ext>
            </a:extLst>
          </p:cNvPr>
          <p:cNvSpPr txBox="1"/>
          <p:nvPr/>
        </p:nvSpPr>
        <p:spPr>
          <a:xfrm>
            <a:off x="8701663" y="3679706"/>
            <a:ext cx="181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Continuous</a:t>
            </a:r>
          </a:p>
          <a:p>
            <a:pPr algn="ctr"/>
            <a:r>
              <a:rPr lang="en-US" sz="2400" dirty="0"/>
              <a:t>DD Domain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8CFFD9-8153-4494-AD11-5F3459FAA278}"/>
              </a:ext>
            </a:extLst>
          </p:cNvPr>
          <p:cNvSpPr txBox="1"/>
          <p:nvPr/>
        </p:nvSpPr>
        <p:spPr>
          <a:xfrm>
            <a:off x="8623285" y="5367526"/>
            <a:ext cx="19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8391DE-34FE-42F4-B72B-63618CD8CE5C}"/>
                  </a:ext>
                </a:extLst>
              </p:cNvPr>
              <p:cNvSpPr txBox="1"/>
              <p:nvPr/>
            </p:nvSpPr>
            <p:spPr>
              <a:xfrm>
                <a:off x="7656636" y="2156493"/>
                <a:ext cx="768096" cy="479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8391DE-34FE-42F4-B72B-63618CD8C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36" y="2156493"/>
                <a:ext cx="768096" cy="479362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Curved Right 39">
            <a:extLst>
              <a:ext uri="{FF2B5EF4-FFF2-40B4-BE49-F238E27FC236}">
                <a16:creationId xmlns:a16="http://schemas.microsoft.com/office/drawing/2014/main" id="{9672C8A3-9421-420E-A8DF-73F95DA81281}"/>
              </a:ext>
            </a:extLst>
          </p:cNvPr>
          <p:cNvSpPr/>
          <p:nvPr/>
        </p:nvSpPr>
        <p:spPr>
          <a:xfrm>
            <a:off x="8355004" y="2230325"/>
            <a:ext cx="346659" cy="4616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D929B-C2D7-4B9F-A46A-1D390B029AE9}"/>
                  </a:ext>
                </a:extLst>
              </p:cNvPr>
              <p:cNvSpPr txBox="1"/>
              <p:nvPr/>
            </p:nvSpPr>
            <p:spPr>
              <a:xfrm>
                <a:off x="7737163" y="3912705"/>
                <a:ext cx="5643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FD929B-C2D7-4B9F-A46A-1D390B02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63" y="3912705"/>
                <a:ext cx="564315" cy="461665"/>
              </a:xfrm>
              <a:prstGeom prst="rect">
                <a:avLst/>
              </a:prstGeom>
              <a:blipFill>
                <a:blip r:embed="rId4"/>
                <a:stretch>
                  <a:fillRect r="-752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39A5DEAE-83D5-4ACA-ABAA-035F117E586D}"/>
              </a:ext>
            </a:extLst>
          </p:cNvPr>
          <p:cNvSpPr/>
          <p:nvPr/>
        </p:nvSpPr>
        <p:spPr>
          <a:xfrm>
            <a:off x="8353381" y="3928877"/>
            <a:ext cx="346659" cy="461665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urved Right 42">
            <a:extLst>
              <a:ext uri="{FF2B5EF4-FFF2-40B4-BE49-F238E27FC236}">
                <a16:creationId xmlns:a16="http://schemas.microsoft.com/office/drawing/2014/main" id="{C89DF76A-19E4-47BF-BA0E-B9F57F0BD963}"/>
              </a:ext>
            </a:extLst>
          </p:cNvPr>
          <p:cNvSpPr/>
          <p:nvPr/>
        </p:nvSpPr>
        <p:spPr>
          <a:xfrm>
            <a:off x="8700040" y="2820701"/>
            <a:ext cx="352061" cy="830997"/>
          </a:xfrm>
          <a:prstGeom prst="curvedRightArrow">
            <a:avLst>
              <a:gd name="adj1" fmla="val 25000"/>
              <a:gd name="adj2" fmla="val 50000"/>
              <a:gd name="adj3" fmla="val 14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CFAD25-C697-4325-83FA-B0B1A8467A0E}"/>
              </a:ext>
            </a:extLst>
          </p:cNvPr>
          <p:cNvSpPr txBox="1"/>
          <p:nvPr/>
        </p:nvSpPr>
        <p:spPr>
          <a:xfrm>
            <a:off x="8130500" y="3031013"/>
            <a:ext cx="56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</a:t>
            </a:r>
          </a:p>
        </p:txBody>
      </p:sp>
      <p:sp>
        <p:nvSpPr>
          <p:cNvPr id="47" name="Arrow: Curved Right 46">
            <a:extLst>
              <a:ext uri="{FF2B5EF4-FFF2-40B4-BE49-F238E27FC236}">
                <a16:creationId xmlns:a16="http://schemas.microsoft.com/office/drawing/2014/main" id="{66174885-6A82-4859-BF0D-2A166AA2E703}"/>
              </a:ext>
            </a:extLst>
          </p:cNvPr>
          <p:cNvSpPr/>
          <p:nvPr/>
        </p:nvSpPr>
        <p:spPr>
          <a:xfrm>
            <a:off x="8700040" y="4508521"/>
            <a:ext cx="352061" cy="830997"/>
          </a:xfrm>
          <a:prstGeom prst="curvedRightArrow">
            <a:avLst>
              <a:gd name="adj1" fmla="val 25000"/>
              <a:gd name="adj2" fmla="val 50000"/>
              <a:gd name="adj3" fmla="val 14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B9A995A8-8363-4F8C-9CC1-269CA791AD77}"/>
              </a:ext>
            </a:extLst>
          </p:cNvPr>
          <p:cNvSpPr/>
          <p:nvPr/>
        </p:nvSpPr>
        <p:spPr>
          <a:xfrm rot="10253241">
            <a:off x="10410690" y="2205788"/>
            <a:ext cx="346659" cy="4616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7BC7A3D5-0B20-4E2B-B118-FF3645C51263}"/>
              </a:ext>
            </a:extLst>
          </p:cNvPr>
          <p:cNvSpPr/>
          <p:nvPr/>
        </p:nvSpPr>
        <p:spPr>
          <a:xfrm rot="10320405">
            <a:off x="10545202" y="3864372"/>
            <a:ext cx="346659" cy="461665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urved Right 50">
            <a:extLst>
              <a:ext uri="{FF2B5EF4-FFF2-40B4-BE49-F238E27FC236}">
                <a16:creationId xmlns:a16="http://schemas.microsoft.com/office/drawing/2014/main" id="{889C18D6-0ED1-44E2-9684-2A790A4F9A94}"/>
              </a:ext>
            </a:extLst>
          </p:cNvPr>
          <p:cNvSpPr/>
          <p:nvPr/>
        </p:nvSpPr>
        <p:spPr>
          <a:xfrm rot="10429216">
            <a:off x="10223527" y="2807357"/>
            <a:ext cx="352061" cy="830997"/>
          </a:xfrm>
          <a:prstGeom prst="curvedRightArrow">
            <a:avLst>
              <a:gd name="adj1" fmla="val 25000"/>
              <a:gd name="adj2" fmla="val 50000"/>
              <a:gd name="adj3" fmla="val 14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row: Curved Right 51">
            <a:extLst>
              <a:ext uri="{FF2B5EF4-FFF2-40B4-BE49-F238E27FC236}">
                <a16:creationId xmlns:a16="http://schemas.microsoft.com/office/drawing/2014/main" id="{37614044-CAFA-43B6-8D2B-FD715D1097B2}"/>
              </a:ext>
            </a:extLst>
          </p:cNvPr>
          <p:cNvSpPr/>
          <p:nvPr/>
        </p:nvSpPr>
        <p:spPr>
          <a:xfrm rot="10324280">
            <a:off x="10179902" y="4456808"/>
            <a:ext cx="407380" cy="828385"/>
          </a:xfrm>
          <a:prstGeom prst="curvedRightArrow">
            <a:avLst>
              <a:gd name="adj1" fmla="val 25000"/>
              <a:gd name="adj2" fmla="val 50000"/>
              <a:gd name="adj3" fmla="val 144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013FDC-EBA4-4D1E-B5A9-E262427B02ED}"/>
              </a:ext>
            </a:extLst>
          </p:cNvPr>
          <p:cNvSpPr txBox="1"/>
          <p:nvPr/>
        </p:nvSpPr>
        <p:spPr>
          <a:xfrm>
            <a:off x="10642469" y="3031013"/>
            <a:ext cx="116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DBAB90-D739-4B17-A1E7-80246F79557A}"/>
                  </a:ext>
                </a:extLst>
              </p:cNvPr>
              <p:cNvSpPr txBox="1"/>
              <p:nvPr/>
            </p:nvSpPr>
            <p:spPr>
              <a:xfrm>
                <a:off x="10743901" y="2181250"/>
                <a:ext cx="768096" cy="47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𝑟𝑥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DBAB90-D739-4B17-A1E7-80246F795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901" y="2181250"/>
                <a:ext cx="768096" cy="475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4EFFCA-76FC-4D10-B2BD-AC328326EA8B}"/>
                  </a:ext>
                </a:extLst>
              </p:cNvPr>
              <p:cNvSpPr txBox="1"/>
              <p:nvPr/>
            </p:nvSpPr>
            <p:spPr>
              <a:xfrm>
                <a:off x="10914973" y="3852390"/>
                <a:ext cx="5643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4EFFCA-76FC-4D10-B2BD-AC328326E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73" y="3852390"/>
                <a:ext cx="564315" cy="461665"/>
              </a:xfrm>
              <a:prstGeom prst="rect">
                <a:avLst/>
              </a:prstGeom>
              <a:blipFill>
                <a:blip r:embed="rId6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E02154-3CA5-4BFE-AAE9-E959F9B25CBA}"/>
                  </a:ext>
                </a:extLst>
              </p:cNvPr>
              <p:cNvSpPr txBox="1"/>
              <p:nvPr/>
            </p:nvSpPr>
            <p:spPr>
              <a:xfrm>
                <a:off x="7898617" y="4681156"/>
                <a:ext cx="1033305" cy="47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E02154-3CA5-4BFE-AAE9-E959F9B25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17" y="4681156"/>
                <a:ext cx="1033305" cy="472245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FAB14C-3B36-4727-9A46-6B62E022D0D3}"/>
                  </a:ext>
                </a:extLst>
              </p:cNvPr>
              <p:cNvSpPr txBox="1"/>
              <p:nvPr/>
            </p:nvSpPr>
            <p:spPr>
              <a:xfrm>
                <a:off x="10426811" y="4695577"/>
                <a:ext cx="998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FAB14C-3B36-4727-9A46-6B62E022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811" y="4695577"/>
                <a:ext cx="9980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049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A09F-F0C1-4061-A22A-9CDA932D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026" y="365125"/>
            <a:ext cx="6734773" cy="132556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The Mathematics of Hopping and Spreading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A3A7DC-3340-4089-9988-9ACABAA2DE5C}"/>
              </a:ext>
            </a:extLst>
          </p:cNvPr>
          <p:cNvCxnSpPr/>
          <p:nvPr/>
        </p:nvCxnSpPr>
        <p:spPr>
          <a:xfrm>
            <a:off x="2257262" y="1510066"/>
            <a:ext cx="47026" cy="42062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0B52E7-19C1-4C88-B332-F095B29AA20F}"/>
              </a:ext>
            </a:extLst>
          </p:cNvPr>
          <p:cNvCxnSpPr>
            <a:cxnSpLocks/>
          </p:cNvCxnSpPr>
          <p:nvPr/>
        </p:nvCxnSpPr>
        <p:spPr>
          <a:xfrm flipH="1">
            <a:off x="2304288" y="5698018"/>
            <a:ext cx="5068389" cy="36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0393C80-1997-4959-B69C-24F8C43BDE4B}"/>
              </a:ext>
            </a:extLst>
          </p:cNvPr>
          <p:cNvSpPr/>
          <p:nvPr/>
        </p:nvSpPr>
        <p:spPr>
          <a:xfrm>
            <a:off x="2202397" y="5561511"/>
            <a:ext cx="316121" cy="27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928440-9227-4695-AFF4-D2DCBA52DB58}"/>
              </a:ext>
            </a:extLst>
          </p:cNvPr>
          <p:cNvSpPr/>
          <p:nvPr/>
        </p:nvSpPr>
        <p:spPr>
          <a:xfrm>
            <a:off x="2099201" y="1831630"/>
            <a:ext cx="316121" cy="27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C4DD34-D187-4BA4-B6B5-F8126E2928BA}"/>
              </a:ext>
            </a:extLst>
          </p:cNvPr>
          <p:cNvSpPr/>
          <p:nvPr/>
        </p:nvSpPr>
        <p:spPr>
          <a:xfrm>
            <a:off x="6388607" y="1827195"/>
            <a:ext cx="316121" cy="27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61EE21-CA22-4C83-BB15-61CA3FE64801}"/>
              </a:ext>
            </a:extLst>
          </p:cNvPr>
          <p:cNvSpPr/>
          <p:nvPr/>
        </p:nvSpPr>
        <p:spPr>
          <a:xfrm>
            <a:off x="6482660" y="5561511"/>
            <a:ext cx="316121" cy="27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989B8E-B772-4801-9A60-7DAD349CEE4B}"/>
              </a:ext>
            </a:extLst>
          </p:cNvPr>
          <p:cNvCxnSpPr/>
          <p:nvPr/>
        </p:nvCxnSpPr>
        <p:spPr>
          <a:xfrm>
            <a:off x="2518518" y="1963702"/>
            <a:ext cx="3746428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F4CE1D-AE2E-4D78-BF0F-220C1DFADE70}"/>
              </a:ext>
            </a:extLst>
          </p:cNvPr>
          <p:cNvSpPr txBox="1"/>
          <p:nvPr/>
        </p:nvSpPr>
        <p:spPr>
          <a:xfrm>
            <a:off x="4096946" y="1465159"/>
            <a:ext cx="81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</a:t>
            </a:r>
            <a:r>
              <a:rPr lang="en-US" sz="2400" dirty="0" err="1">
                <a:latin typeface="Symbol" panose="05050102010706020507" pitchFamily="18" charset="2"/>
              </a:rPr>
              <a:t>t</a:t>
            </a:r>
            <a:r>
              <a:rPr lang="en-US" sz="2400" baseline="-25000" dirty="0" err="1"/>
              <a:t>p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562829-D1E1-4377-8278-9BC73B912713}"/>
              </a:ext>
            </a:extLst>
          </p:cNvPr>
          <p:cNvCxnSpPr>
            <a:cxnSpLocks/>
          </p:cNvCxnSpPr>
          <p:nvPr/>
        </p:nvCxnSpPr>
        <p:spPr>
          <a:xfrm>
            <a:off x="6546667" y="2236716"/>
            <a:ext cx="94053" cy="31821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4D07E9B-3B83-48CB-9AD0-77FD1DF9D18C}"/>
              </a:ext>
            </a:extLst>
          </p:cNvPr>
          <p:cNvSpPr txBox="1"/>
          <p:nvPr/>
        </p:nvSpPr>
        <p:spPr>
          <a:xfrm>
            <a:off x="6640720" y="3463520"/>
            <a:ext cx="81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</a:t>
            </a:r>
            <a:r>
              <a:rPr lang="en-US" sz="2400" dirty="0" err="1">
                <a:latin typeface="Symbol" panose="05050102010706020507" pitchFamily="18" charset="2"/>
              </a:rPr>
              <a:t>n</a:t>
            </a:r>
            <a:r>
              <a:rPr lang="en-US" sz="2400" baseline="-25000" dirty="0" err="1"/>
              <a:t>p</a:t>
            </a:r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C74AAE-CEA1-44EF-B49E-1030305E4A21}"/>
              </a:ext>
            </a:extLst>
          </p:cNvPr>
          <p:cNvSpPr/>
          <p:nvPr/>
        </p:nvSpPr>
        <p:spPr>
          <a:xfrm>
            <a:off x="2174966" y="3548703"/>
            <a:ext cx="240356" cy="1881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3B400B-A81B-428D-B34E-B2D767AAB6C9}"/>
              </a:ext>
            </a:extLst>
          </p:cNvPr>
          <p:cNvSpPr/>
          <p:nvPr/>
        </p:nvSpPr>
        <p:spPr>
          <a:xfrm>
            <a:off x="4484912" y="3548703"/>
            <a:ext cx="240356" cy="1881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C874B0-23BD-4FAE-9C81-47B2A0D89AEC}"/>
              </a:ext>
            </a:extLst>
          </p:cNvPr>
          <p:cNvSpPr/>
          <p:nvPr/>
        </p:nvSpPr>
        <p:spPr>
          <a:xfrm>
            <a:off x="4519529" y="5622253"/>
            <a:ext cx="240356" cy="1881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CB4270-B83B-49F1-B6D4-2E88A82AAC29}"/>
              </a:ext>
            </a:extLst>
          </p:cNvPr>
          <p:cNvCxnSpPr/>
          <p:nvPr/>
        </p:nvCxnSpPr>
        <p:spPr>
          <a:xfrm>
            <a:off x="2518518" y="3642755"/>
            <a:ext cx="187321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DEC7B7-6705-4ECB-BFE6-3F8527C5F306}"/>
              </a:ext>
            </a:extLst>
          </p:cNvPr>
          <p:cNvSpPr txBox="1"/>
          <p:nvPr/>
        </p:nvSpPr>
        <p:spPr>
          <a:xfrm>
            <a:off x="2841169" y="3081159"/>
            <a:ext cx="132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t</a:t>
            </a:r>
            <a:r>
              <a:rPr lang="en-US" sz="2400" baseline="-25000" dirty="0"/>
              <a:t>p</a:t>
            </a:r>
            <a:r>
              <a:rPr lang="en-US" sz="2400" dirty="0"/>
              <a:t>= </a:t>
            </a:r>
            <a:r>
              <a:rPr lang="en-US" sz="2400" dirty="0" err="1"/>
              <a:t>M</a:t>
            </a:r>
            <a:r>
              <a:rPr lang="en-US" sz="2400" dirty="0" err="1">
                <a:latin typeface="Symbol" panose="05050102010706020507" pitchFamily="18" charset="2"/>
              </a:rPr>
              <a:t>Dt</a:t>
            </a:r>
            <a:endParaRPr lang="en-US" sz="2400" dirty="0">
              <a:latin typeface="Symbol" panose="05050102010706020507" pitchFamily="18" charset="2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F1910B-7178-4FD6-896C-7B366C7CD06C}"/>
              </a:ext>
            </a:extLst>
          </p:cNvPr>
          <p:cNvCxnSpPr/>
          <p:nvPr/>
        </p:nvCxnSpPr>
        <p:spPr>
          <a:xfrm>
            <a:off x="4605090" y="3925185"/>
            <a:ext cx="13936" cy="163632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C7D4037-8421-4AF0-8A32-1FA2ACE8905C}"/>
              </a:ext>
            </a:extLst>
          </p:cNvPr>
          <p:cNvSpPr txBox="1"/>
          <p:nvPr/>
        </p:nvSpPr>
        <p:spPr>
          <a:xfrm>
            <a:off x="4619026" y="4416041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n</a:t>
            </a:r>
            <a:r>
              <a:rPr lang="en-US" sz="2400" baseline="-25000" dirty="0"/>
              <a:t>p</a:t>
            </a:r>
            <a:r>
              <a:rPr lang="en-US" sz="2400" dirty="0"/>
              <a:t>= </a:t>
            </a:r>
            <a:r>
              <a:rPr lang="en-US" sz="2400" dirty="0" err="1"/>
              <a:t>N</a:t>
            </a:r>
            <a:r>
              <a:rPr lang="en-US" sz="2400" dirty="0" err="1">
                <a:latin typeface="Symbol" panose="05050102010706020507" pitchFamily="18" charset="2"/>
              </a:rPr>
              <a:t>Dn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A9399D-54BD-4B93-89C4-6763E9C3E45D}"/>
              </a:ext>
            </a:extLst>
          </p:cNvPr>
          <p:cNvSpPr/>
          <p:nvPr/>
        </p:nvSpPr>
        <p:spPr>
          <a:xfrm>
            <a:off x="2210235" y="4741852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238DC9-292C-4EF4-9427-3A98A1645535}"/>
              </a:ext>
            </a:extLst>
          </p:cNvPr>
          <p:cNvSpPr/>
          <p:nvPr/>
        </p:nvSpPr>
        <p:spPr>
          <a:xfrm>
            <a:off x="2210235" y="5192087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0CF78F-2577-43A5-AF4B-E4EDBD7C5542}"/>
              </a:ext>
            </a:extLst>
          </p:cNvPr>
          <p:cNvSpPr/>
          <p:nvPr/>
        </p:nvSpPr>
        <p:spPr>
          <a:xfrm>
            <a:off x="2659161" y="4754915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E406F5-0F47-4C27-9587-B31D1911E126}"/>
              </a:ext>
            </a:extLst>
          </p:cNvPr>
          <p:cNvSpPr/>
          <p:nvPr/>
        </p:nvSpPr>
        <p:spPr>
          <a:xfrm>
            <a:off x="3134648" y="4754915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8A0544-E3AE-4F0B-B82F-7FE41EAEE995}"/>
              </a:ext>
            </a:extLst>
          </p:cNvPr>
          <p:cNvSpPr/>
          <p:nvPr/>
        </p:nvSpPr>
        <p:spPr>
          <a:xfrm>
            <a:off x="2676579" y="5674504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B2A71C-B3AC-45A1-AB5C-2B4571BEE98C}"/>
              </a:ext>
            </a:extLst>
          </p:cNvPr>
          <p:cNvSpPr/>
          <p:nvPr/>
        </p:nvSpPr>
        <p:spPr>
          <a:xfrm>
            <a:off x="2659161" y="5192087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33C3E3-A9BA-4932-BAFB-4DB3AC220FE4}"/>
              </a:ext>
            </a:extLst>
          </p:cNvPr>
          <p:cNvSpPr/>
          <p:nvPr/>
        </p:nvSpPr>
        <p:spPr>
          <a:xfrm>
            <a:off x="3142052" y="5179803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E3DC4A-580A-42BA-A891-91CEA34F7539}"/>
              </a:ext>
            </a:extLst>
          </p:cNvPr>
          <p:cNvSpPr/>
          <p:nvPr/>
        </p:nvSpPr>
        <p:spPr>
          <a:xfrm>
            <a:off x="3157835" y="5674504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9FFD7C-3F10-46B5-B0AD-8EEC6F1625E5}"/>
              </a:ext>
            </a:extLst>
          </p:cNvPr>
          <p:cNvCxnSpPr/>
          <p:nvPr/>
        </p:nvCxnSpPr>
        <p:spPr>
          <a:xfrm>
            <a:off x="2022130" y="5260014"/>
            <a:ext cx="0" cy="43800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F12686-2A6B-4276-A379-4DE8D610E241}"/>
              </a:ext>
            </a:extLst>
          </p:cNvPr>
          <p:cNvCxnSpPr>
            <a:cxnSpLocks/>
          </p:cNvCxnSpPr>
          <p:nvPr/>
        </p:nvCxnSpPr>
        <p:spPr>
          <a:xfrm>
            <a:off x="2360457" y="5989864"/>
            <a:ext cx="442829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C981CDA-71F3-4BC0-AD8A-2BF1324E77A6}"/>
              </a:ext>
            </a:extLst>
          </p:cNvPr>
          <p:cNvSpPr txBox="1"/>
          <p:nvPr/>
        </p:nvSpPr>
        <p:spPr>
          <a:xfrm>
            <a:off x="1463802" y="5247730"/>
            <a:ext cx="54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Dn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92019E-24FF-42A9-A11B-E356BF651460}"/>
              </a:ext>
            </a:extLst>
          </p:cNvPr>
          <p:cNvSpPr txBox="1"/>
          <p:nvPr/>
        </p:nvSpPr>
        <p:spPr>
          <a:xfrm>
            <a:off x="2360457" y="5961886"/>
            <a:ext cx="5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Dt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6114C7A-3DED-4467-85C7-AFAEAF4EADED}"/>
              </a:ext>
            </a:extLst>
          </p:cNvPr>
          <p:cNvCxnSpPr>
            <a:cxnSpLocks/>
          </p:cNvCxnSpPr>
          <p:nvPr/>
        </p:nvCxnSpPr>
        <p:spPr>
          <a:xfrm>
            <a:off x="2102196" y="3985096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A08970-2AD5-4ADF-8E8A-CA2F707355E7}"/>
              </a:ext>
            </a:extLst>
          </p:cNvPr>
          <p:cNvCxnSpPr>
            <a:cxnSpLocks/>
          </p:cNvCxnSpPr>
          <p:nvPr/>
        </p:nvCxnSpPr>
        <p:spPr>
          <a:xfrm>
            <a:off x="3998895" y="5569131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827116F-696D-42C1-BC4C-3BAD27511AC2}"/>
              </a:ext>
            </a:extLst>
          </p:cNvPr>
          <p:cNvCxnSpPr>
            <a:cxnSpLocks/>
          </p:cNvCxnSpPr>
          <p:nvPr/>
        </p:nvCxnSpPr>
        <p:spPr>
          <a:xfrm>
            <a:off x="5792398" y="5561294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74481D-B456-46C5-B938-7ADD5D8F7780}"/>
              </a:ext>
            </a:extLst>
          </p:cNvPr>
          <p:cNvCxnSpPr>
            <a:cxnSpLocks/>
          </p:cNvCxnSpPr>
          <p:nvPr/>
        </p:nvCxnSpPr>
        <p:spPr>
          <a:xfrm>
            <a:off x="5638064" y="5566872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308CCD-8DE7-4B02-82E6-C6D8CF43529F}"/>
              </a:ext>
            </a:extLst>
          </p:cNvPr>
          <p:cNvCxnSpPr>
            <a:cxnSpLocks/>
          </p:cNvCxnSpPr>
          <p:nvPr/>
        </p:nvCxnSpPr>
        <p:spPr>
          <a:xfrm>
            <a:off x="2124212" y="4169644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117AB53-BEA5-4CB5-9CD8-C9B6E6E66531}"/>
              </a:ext>
            </a:extLst>
          </p:cNvPr>
          <p:cNvCxnSpPr>
            <a:cxnSpLocks/>
          </p:cNvCxnSpPr>
          <p:nvPr/>
        </p:nvCxnSpPr>
        <p:spPr>
          <a:xfrm>
            <a:off x="3881110" y="5595965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1EBAFFB-FDF8-496F-AE02-B7DBA2AEDAF1}"/>
              </a:ext>
            </a:extLst>
          </p:cNvPr>
          <p:cNvCxnSpPr>
            <a:cxnSpLocks/>
          </p:cNvCxnSpPr>
          <p:nvPr/>
        </p:nvCxnSpPr>
        <p:spPr>
          <a:xfrm>
            <a:off x="2085214" y="2430920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07A54D8-7420-4282-BD13-B1991180ED87}"/>
              </a:ext>
            </a:extLst>
          </p:cNvPr>
          <p:cNvCxnSpPr>
            <a:cxnSpLocks/>
          </p:cNvCxnSpPr>
          <p:nvPr/>
        </p:nvCxnSpPr>
        <p:spPr>
          <a:xfrm>
            <a:off x="2122333" y="2280677"/>
            <a:ext cx="313126" cy="34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66DB4FF5-9FC0-4294-94EA-6702119BB5B6}"/>
              </a:ext>
            </a:extLst>
          </p:cNvPr>
          <p:cNvSpPr/>
          <p:nvPr/>
        </p:nvSpPr>
        <p:spPr>
          <a:xfrm>
            <a:off x="8071973" y="5055580"/>
            <a:ext cx="316121" cy="27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5284BB-7F51-4631-8641-1DD23D31E359}"/>
              </a:ext>
            </a:extLst>
          </p:cNvPr>
          <p:cNvSpPr txBox="1"/>
          <p:nvPr/>
        </p:nvSpPr>
        <p:spPr>
          <a:xfrm>
            <a:off x="7907847" y="5478562"/>
            <a:ext cx="3058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Dual of the Information Lattice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EDD296-8305-4FD2-B16D-BC9C4E457CEE}"/>
              </a:ext>
            </a:extLst>
          </p:cNvPr>
          <p:cNvSpPr txBox="1"/>
          <p:nvPr/>
        </p:nvSpPr>
        <p:spPr>
          <a:xfrm>
            <a:off x="8413676" y="4946748"/>
            <a:ext cx="247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i="1" dirty="0" err="1"/>
              <a:t>k</a:t>
            </a:r>
            <a:r>
              <a:rPr lang="en-US" sz="2400" dirty="0" err="1"/>
              <a:t>MN</a:t>
            </a:r>
            <a:r>
              <a:rPr lang="en-US" sz="2400" dirty="0" err="1">
                <a:latin typeface="Symbol" panose="05050102010706020507" pitchFamily="18" charset="2"/>
              </a:rPr>
              <a:t>Dt</a:t>
            </a:r>
            <a:r>
              <a:rPr lang="en-US" sz="2400" dirty="0" err="1"/>
              <a:t>,</a:t>
            </a:r>
            <a:r>
              <a:rPr lang="en-US" sz="2400" i="1" dirty="0" err="1"/>
              <a:t>l</a:t>
            </a:r>
            <a:r>
              <a:rPr lang="en-US" sz="2400" dirty="0" err="1"/>
              <a:t>MN</a:t>
            </a:r>
            <a:r>
              <a:rPr lang="en-US" sz="2400" dirty="0" err="1">
                <a:latin typeface="Symbol" panose="05050102010706020507" pitchFamily="18" charset="2"/>
              </a:rPr>
              <a:t>Dn</a:t>
            </a:r>
            <a:r>
              <a:rPr lang="en-US" sz="2400" dirty="0"/>
              <a:t>)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E684FD9-DEA2-4499-A810-B78A90CEFCE2}"/>
              </a:ext>
            </a:extLst>
          </p:cNvPr>
          <p:cNvSpPr/>
          <p:nvPr/>
        </p:nvSpPr>
        <p:spPr>
          <a:xfrm>
            <a:off x="8071753" y="3600300"/>
            <a:ext cx="240356" cy="1881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E93D83-1DB4-4FBB-A160-5E5F0B71478D}"/>
              </a:ext>
            </a:extLst>
          </p:cNvPr>
          <p:cNvSpPr txBox="1"/>
          <p:nvPr/>
        </p:nvSpPr>
        <p:spPr>
          <a:xfrm>
            <a:off x="8312109" y="3449901"/>
            <a:ext cx="185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i="1" dirty="0" err="1"/>
              <a:t>k</a:t>
            </a:r>
            <a:r>
              <a:rPr lang="en-US" sz="2400" dirty="0" err="1"/>
              <a:t>M</a:t>
            </a:r>
            <a:r>
              <a:rPr lang="en-US" sz="2400" dirty="0" err="1">
                <a:latin typeface="Symbol" panose="05050102010706020507" pitchFamily="18" charset="2"/>
              </a:rPr>
              <a:t>Dt</a:t>
            </a:r>
            <a:r>
              <a:rPr lang="en-US" sz="2400" dirty="0" err="1"/>
              <a:t>,</a:t>
            </a:r>
            <a:r>
              <a:rPr lang="en-US" sz="2400" i="1" dirty="0" err="1"/>
              <a:t>l</a:t>
            </a:r>
            <a:r>
              <a:rPr lang="en-US" sz="2400" dirty="0" err="1"/>
              <a:t>N</a:t>
            </a:r>
            <a:r>
              <a:rPr lang="en-US" sz="2400" dirty="0" err="1">
                <a:latin typeface="Symbol" panose="05050102010706020507" pitchFamily="18" charset="2"/>
              </a:rPr>
              <a:t>Dn</a:t>
            </a:r>
            <a:r>
              <a:rPr lang="en-US" sz="2400" dirty="0"/>
              <a:t>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482872-D4F0-45A1-9B25-1FDA4851D5A3}"/>
              </a:ext>
            </a:extLst>
          </p:cNvPr>
          <p:cNvSpPr txBox="1"/>
          <p:nvPr/>
        </p:nvSpPr>
        <p:spPr>
          <a:xfrm>
            <a:off x="8452350" y="3911566"/>
            <a:ext cx="196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Period Lattice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1813CAD-815B-4BBB-ABD1-54BB08224DD9}"/>
              </a:ext>
            </a:extLst>
          </p:cNvPr>
          <p:cNvSpPr/>
          <p:nvPr/>
        </p:nvSpPr>
        <p:spPr>
          <a:xfrm>
            <a:off x="8042798" y="2318123"/>
            <a:ext cx="188105" cy="1358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694B8D-7B32-4858-B293-28123C07934B}"/>
              </a:ext>
            </a:extLst>
          </p:cNvPr>
          <p:cNvSpPr txBox="1"/>
          <p:nvPr/>
        </p:nvSpPr>
        <p:spPr>
          <a:xfrm>
            <a:off x="8283156" y="2108630"/>
            <a:ext cx="146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i="1" dirty="0" err="1"/>
              <a:t>k</a:t>
            </a:r>
            <a:r>
              <a:rPr lang="en-US" sz="2400" dirty="0" err="1"/>
              <a:t>Dt,</a:t>
            </a:r>
            <a:r>
              <a:rPr lang="en-US" sz="2400" i="1" dirty="0" err="1"/>
              <a:t>l</a:t>
            </a:r>
            <a:r>
              <a:rPr lang="en-US" sz="2400" dirty="0" err="1"/>
              <a:t>Dn</a:t>
            </a:r>
            <a:r>
              <a:rPr lang="en-US" sz="2400" dirty="0"/>
              <a:t>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856ECA-DE0A-4A8A-BECA-F2A29C3B2101}"/>
              </a:ext>
            </a:extLst>
          </p:cNvPr>
          <p:cNvSpPr txBox="1"/>
          <p:nvPr/>
        </p:nvSpPr>
        <p:spPr>
          <a:xfrm>
            <a:off x="8075509" y="2606558"/>
            <a:ext cx="265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Information Lattice</a:t>
            </a:r>
          </a:p>
        </p:txBody>
      </p:sp>
    </p:spTree>
    <p:extLst>
      <p:ext uri="{BB962C8B-B14F-4D97-AF65-F5344CB8AC3E}">
        <p14:creationId xmlns:p14="http://schemas.microsoft.com/office/powerpoint/2010/main" val="349425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1EAF-0F8F-438A-A71D-3F2F58C4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4" y="365126"/>
            <a:ext cx="5210175" cy="972842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8BFFC-346B-4672-9FA3-1B8C717D1688}"/>
              </a:ext>
            </a:extLst>
          </p:cNvPr>
          <p:cNvSpPr/>
          <p:nvPr/>
        </p:nvSpPr>
        <p:spPr>
          <a:xfrm>
            <a:off x="2081231" y="707535"/>
            <a:ext cx="2509837" cy="2362200"/>
          </a:xfrm>
          <a:prstGeom prst="rect">
            <a:avLst/>
          </a:prstGeom>
          <a:gradFill flip="none" rotWithShape="1">
            <a:gsLst>
              <a:gs pos="65000">
                <a:srgbClr val="C00000"/>
              </a:gs>
              <a:gs pos="16000">
                <a:schemeClr val="bg2">
                  <a:lumMod val="7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D9E1FF9-E176-4457-B4C8-0717C4125914}"/>
              </a:ext>
            </a:extLst>
          </p:cNvPr>
          <p:cNvSpPr/>
          <p:nvPr/>
        </p:nvSpPr>
        <p:spPr>
          <a:xfrm rot="1966429">
            <a:off x="1448398" y="1750515"/>
            <a:ext cx="1777425" cy="1792852"/>
          </a:xfrm>
          <a:prstGeom prst="arc">
            <a:avLst>
              <a:gd name="adj1" fmla="val 13416178"/>
              <a:gd name="adj2" fmla="val 0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AF1ACEB-73C3-474D-A1B1-279417DC8BF6}"/>
              </a:ext>
            </a:extLst>
          </p:cNvPr>
          <p:cNvSpPr/>
          <p:nvPr/>
        </p:nvSpPr>
        <p:spPr>
          <a:xfrm>
            <a:off x="-126948" y="943177"/>
            <a:ext cx="4416357" cy="4253116"/>
          </a:xfrm>
          <a:prstGeom prst="arc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4D117-16E2-4003-8C60-4BA982236715}"/>
              </a:ext>
            </a:extLst>
          </p:cNvPr>
          <p:cNvSpPr txBox="1"/>
          <p:nvPr/>
        </p:nvSpPr>
        <p:spPr>
          <a:xfrm>
            <a:off x="1407269" y="181850"/>
            <a:ext cx="146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Doppler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79E77-2130-4734-B8B2-644E9324DB3C}"/>
              </a:ext>
            </a:extLst>
          </p:cNvPr>
          <p:cNvSpPr txBox="1"/>
          <p:nvPr/>
        </p:nvSpPr>
        <p:spPr>
          <a:xfrm>
            <a:off x="4158161" y="3069735"/>
            <a:ext cx="1111143" cy="47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AB37C-765D-4D2B-93C7-4BE353580770}"/>
              </a:ext>
            </a:extLst>
          </p:cNvPr>
          <p:cNvSpPr txBox="1"/>
          <p:nvPr/>
        </p:nvSpPr>
        <p:spPr>
          <a:xfrm>
            <a:off x="2337110" y="2213701"/>
            <a:ext cx="693906" cy="47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AEF7C-A321-4155-A941-7BDEF046E655}"/>
              </a:ext>
            </a:extLst>
          </p:cNvPr>
          <p:cNvSpPr txBox="1"/>
          <p:nvPr/>
        </p:nvSpPr>
        <p:spPr>
          <a:xfrm>
            <a:off x="3152031" y="169549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0C9B9-7DD8-4569-AD5B-A2B1D008DDFB}"/>
              </a:ext>
            </a:extLst>
          </p:cNvPr>
          <p:cNvSpPr txBox="1"/>
          <p:nvPr/>
        </p:nvSpPr>
        <p:spPr>
          <a:xfrm>
            <a:off x="6024562" y="1485245"/>
            <a:ext cx="4867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Bad News: </a:t>
            </a:r>
            <a:r>
              <a:rPr lang="en-US" sz="2400" dirty="0"/>
              <a:t>It is becoming impossible to learn channels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Good News: </a:t>
            </a:r>
            <a:r>
              <a:rPr lang="en-US" sz="2400" dirty="0"/>
              <a:t>It is still very possible to learn input-output relations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64B75-F612-412F-8CE5-825872D4A87D}"/>
              </a:ext>
            </a:extLst>
          </p:cNvPr>
          <p:cNvSpPr txBox="1"/>
          <p:nvPr/>
        </p:nvSpPr>
        <p:spPr>
          <a:xfrm>
            <a:off x="1695449" y="3914572"/>
            <a:ext cx="9429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In the crystalline regime: </a:t>
            </a:r>
            <a:r>
              <a:rPr lang="en-US" sz="2400" dirty="0">
                <a:solidFill>
                  <a:srgbClr val="002060"/>
                </a:solidFill>
              </a:rPr>
              <a:t>Pulsones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enable model-free operation, opening the door to machine learning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What makes this possible? </a:t>
            </a:r>
            <a:r>
              <a:rPr lang="en-US" sz="2400" dirty="0">
                <a:solidFill>
                  <a:srgbClr val="002060"/>
                </a:solidFill>
              </a:rPr>
              <a:t>We are using the operators that define doubly spread channels both to probe the channel, and to transmit information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9251-AB4E-45F5-9563-AC13BD9F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74" y="365125"/>
            <a:ext cx="5381625" cy="1101725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Pulsones in the Crystalline Regime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5A984-CB67-4493-9727-1087469B1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" y="413748"/>
            <a:ext cx="2277814" cy="19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7D9BA-D4A7-4433-9966-59B0852338C5}"/>
              </a:ext>
            </a:extLst>
          </p:cNvPr>
          <p:cNvSpPr txBox="1"/>
          <p:nvPr/>
        </p:nvSpPr>
        <p:spPr>
          <a:xfrm>
            <a:off x="236733" y="2541035"/>
            <a:ext cx="330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Live here, You must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AF23BD-3E78-4CAF-AF34-B77D97A9DDF9}"/>
              </a:ext>
            </a:extLst>
          </p:cNvPr>
          <p:cNvGrpSpPr/>
          <p:nvPr/>
        </p:nvGrpSpPr>
        <p:grpSpPr>
          <a:xfrm>
            <a:off x="3900030" y="1503465"/>
            <a:ext cx="6572608" cy="4950853"/>
            <a:chOff x="1405274" y="1319004"/>
            <a:chExt cx="4747794" cy="354028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C3D9FD-4A38-4FD9-86E0-7AEA4DF6FBEA}"/>
                </a:ext>
              </a:extLst>
            </p:cNvPr>
            <p:cNvCxnSpPr/>
            <p:nvPr/>
          </p:nvCxnSpPr>
          <p:spPr>
            <a:xfrm>
              <a:off x="2265878" y="4455024"/>
              <a:ext cx="3616109" cy="105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A7B120-5DC1-4016-910E-BF998B76D779}"/>
                </a:ext>
              </a:extLst>
            </p:cNvPr>
            <p:cNvSpPr/>
            <p:nvPr/>
          </p:nvSpPr>
          <p:spPr>
            <a:xfrm>
              <a:off x="2382981" y="1356954"/>
              <a:ext cx="3381904" cy="3081121"/>
            </a:xfrm>
            <a:custGeom>
              <a:avLst/>
              <a:gdLst>
                <a:gd name="connsiteX0" fmla="*/ 0 w 4983480"/>
                <a:gd name="connsiteY0" fmla="*/ 0 h 4194810"/>
                <a:gd name="connsiteX1" fmla="*/ 240030 w 4983480"/>
                <a:gd name="connsiteY1" fmla="*/ 2308860 h 4194810"/>
                <a:gd name="connsiteX2" fmla="*/ 1223010 w 4983480"/>
                <a:gd name="connsiteY2" fmla="*/ 3463290 h 4194810"/>
                <a:gd name="connsiteX3" fmla="*/ 2994660 w 4983480"/>
                <a:gd name="connsiteY3" fmla="*/ 3989070 h 4194810"/>
                <a:gd name="connsiteX4" fmla="*/ 4983480 w 4983480"/>
                <a:gd name="connsiteY4" fmla="*/ 4194810 h 4194810"/>
                <a:gd name="connsiteX5" fmla="*/ 4983480 w 4983480"/>
                <a:gd name="connsiteY5" fmla="*/ 4194810 h 419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3480" h="4194810">
                  <a:moveTo>
                    <a:pt x="0" y="0"/>
                  </a:moveTo>
                  <a:cubicBezTo>
                    <a:pt x="18097" y="865822"/>
                    <a:pt x="36195" y="1731645"/>
                    <a:pt x="240030" y="2308860"/>
                  </a:cubicBezTo>
                  <a:cubicBezTo>
                    <a:pt x="443865" y="2886075"/>
                    <a:pt x="763905" y="3183255"/>
                    <a:pt x="1223010" y="3463290"/>
                  </a:cubicBezTo>
                  <a:cubicBezTo>
                    <a:pt x="1682115" y="3743325"/>
                    <a:pt x="2367915" y="3867150"/>
                    <a:pt x="2994660" y="3989070"/>
                  </a:cubicBezTo>
                  <a:cubicBezTo>
                    <a:pt x="3621405" y="4110990"/>
                    <a:pt x="4983480" y="4194810"/>
                    <a:pt x="4983480" y="4194810"/>
                  </a:cubicBezTo>
                  <a:lnTo>
                    <a:pt x="4983480" y="4194810"/>
                  </a:ln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76F6789-CEDA-4E75-8CF8-A20EF0AF38CA}"/>
                </a:ext>
              </a:extLst>
            </p:cNvPr>
            <p:cNvCxnSpPr/>
            <p:nvPr/>
          </p:nvCxnSpPr>
          <p:spPr>
            <a:xfrm flipV="1">
              <a:off x="2265876" y="1356955"/>
              <a:ext cx="0" cy="3108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7AAEEE-6410-44D8-A35B-DCAF1808D448}"/>
                </a:ext>
              </a:extLst>
            </p:cNvPr>
            <p:cNvSpPr/>
            <p:nvPr/>
          </p:nvSpPr>
          <p:spPr>
            <a:xfrm>
              <a:off x="2958972" y="3701706"/>
              <a:ext cx="110709" cy="101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2DB5E03-B86B-4549-8777-7D2F29E61435}"/>
                    </a:ext>
                  </a:extLst>
                </p:cNvPr>
                <p:cNvSpPr txBox="1"/>
                <p:nvPr/>
              </p:nvSpPr>
              <p:spPr>
                <a:xfrm>
                  <a:off x="5376702" y="4567604"/>
                  <a:ext cx="776366" cy="2916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5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758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75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758" i="1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758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2DB5E03-B86B-4549-8777-7D2F29E614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702" y="4567604"/>
                  <a:ext cx="776366" cy="291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9C4FE3-D882-4BE4-BBE9-9BD53E7DFDA6}"/>
                    </a:ext>
                  </a:extLst>
                </p:cNvPr>
                <p:cNvSpPr txBox="1"/>
                <p:nvPr/>
              </p:nvSpPr>
              <p:spPr>
                <a:xfrm>
                  <a:off x="1405274" y="1319004"/>
                  <a:ext cx="753393" cy="3013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5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758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75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758" i="1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758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9C4FE3-D882-4BE4-BBE9-9BD53E7DF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74" y="1319004"/>
                  <a:ext cx="753393" cy="3013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AEBF3DF-DC50-4C8B-93C1-51FEA4536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31" y="1532834"/>
            <a:ext cx="1034338" cy="459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2A044-C78F-4D26-9D7B-EA25BB9F8234}"/>
              </a:ext>
            </a:extLst>
          </p:cNvPr>
          <p:cNvSpPr txBox="1"/>
          <p:nvPr/>
        </p:nvSpPr>
        <p:spPr>
          <a:xfrm>
            <a:off x="6773567" y="1490552"/>
            <a:ext cx="117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4G/5G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5593F335-3E31-446F-9536-639B279E4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88" y="5075763"/>
            <a:ext cx="558554" cy="5391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8F5877-1E04-4272-9844-47A0163EEBFB}"/>
              </a:ext>
            </a:extLst>
          </p:cNvPr>
          <p:cNvSpPr txBox="1"/>
          <p:nvPr/>
        </p:nvSpPr>
        <p:spPr>
          <a:xfrm>
            <a:off x="10097367" y="5153200"/>
            <a:ext cx="72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685AAA-1C6A-404D-97A9-8D1C97B0E63B}"/>
              </a:ext>
            </a:extLst>
          </p:cNvPr>
          <p:cNvSpPr/>
          <p:nvPr/>
        </p:nvSpPr>
        <p:spPr>
          <a:xfrm>
            <a:off x="5239819" y="3419305"/>
            <a:ext cx="2614770" cy="2379991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2749F8-94CD-478C-B2A1-C673CDA56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95" y="3710908"/>
            <a:ext cx="3017828" cy="6762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1A96B3-76B7-4791-B4C2-25E2BBB07CCD}"/>
              </a:ext>
            </a:extLst>
          </p:cNvPr>
          <p:cNvSpPr txBox="1"/>
          <p:nvPr/>
        </p:nvSpPr>
        <p:spPr>
          <a:xfrm>
            <a:off x="6994461" y="4253307"/>
            <a:ext cx="72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6G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2297D2-5745-4D60-9357-A8C9BE535301}"/>
              </a:ext>
            </a:extLst>
          </p:cNvPr>
          <p:cNvSpPr txBox="1"/>
          <p:nvPr/>
        </p:nvSpPr>
        <p:spPr>
          <a:xfrm>
            <a:off x="8016703" y="2663823"/>
            <a:ext cx="317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Nonfading, Predictable, Resilient to Doppler</a:t>
            </a:r>
          </a:p>
        </p:txBody>
      </p:sp>
    </p:spTree>
    <p:extLst>
      <p:ext uri="{BB962C8B-B14F-4D97-AF65-F5344CB8AC3E}">
        <p14:creationId xmlns:p14="http://schemas.microsoft.com/office/powerpoint/2010/main" val="215403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656" y="418064"/>
            <a:ext cx="3095324" cy="1064227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Why Ask It 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1584960"/>
            <a:ext cx="1037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Machine learning has revolutionized image and natural language processing</a:t>
            </a:r>
          </a:p>
          <a:p>
            <a:endParaRPr lang="en-US" sz="800" dirty="0"/>
          </a:p>
          <a:p>
            <a:r>
              <a:rPr lang="en-US" sz="2400" dirty="0"/>
              <a:t>Data-driven discovery has revolutionized bioinformatics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846" y="5841332"/>
            <a:ext cx="838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*Weinan E</a:t>
            </a:r>
            <a:r>
              <a:rPr lang="en-US" sz="2400" dirty="0">
                <a:solidFill>
                  <a:srgbClr val="002060"/>
                </a:solidFill>
              </a:rPr>
              <a:t>, The Dawning of a New Era in Applied Mathematics, Notices of the American Mathematical Society, May 2021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160" y="2796799"/>
            <a:ext cx="104622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Machine learning (ML) is about approximating functions – broad impact comes from the fact that it is particularly effective in high dimensions </a:t>
            </a:r>
          </a:p>
          <a:p>
            <a:endParaRPr lang="en-US" sz="800" dirty="0"/>
          </a:p>
          <a:p>
            <a:r>
              <a:rPr lang="en-US" sz="2400" dirty="0"/>
              <a:t>Classically we measure complexity of functions by smoothness – how many times the function can be differentiated</a:t>
            </a:r>
          </a:p>
          <a:p>
            <a:endParaRPr lang="en-US" sz="800" dirty="0"/>
          </a:p>
          <a:p>
            <a:r>
              <a:rPr lang="en-US" sz="2400" dirty="0"/>
              <a:t>ML measures complexity by how well the function can be approximated by a particular neural network model – reproducing kernel Hilbert spaces, for example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05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Localization in Delay and Doppler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7" y="795299"/>
            <a:ext cx="2728889" cy="3284598"/>
          </a:xfrm>
        </p:spPr>
      </p:pic>
      <p:sp>
        <p:nvSpPr>
          <p:cNvPr id="5" name="TextBox 4"/>
          <p:cNvSpPr txBox="1"/>
          <p:nvPr/>
        </p:nvSpPr>
        <p:spPr>
          <a:xfrm>
            <a:off x="4022614" y="1525352"/>
            <a:ext cx="75487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Radar as a game of 20 questions with an operator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P.M. Woodward: </a:t>
            </a:r>
            <a:r>
              <a:rPr lang="en-US" sz="2400" i="1" dirty="0"/>
              <a:t>Probability and Information Theory, with Applications to Radar, </a:t>
            </a:r>
            <a:r>
              <a:rPr lang="en-US" sz="2400" dirty="0"/>
              <a:t>Pergamon Press, 1953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dirty="0"/>
              <a:t>He viewed the problem of localizing a </a:t>
            </a:r>
            <a:r>
              <a:rPr lang="en-US" sz="2400" dirty="0" err="1"/>
              <a:t>scatterer</a:t>
            </a:r>
            <a:r>
              <a:rPr lang="en-US" sz="2400" dirty="0"/>
              <a:t> in delay and Doppler as using a waveform to ask questions of the operator defined by the radar scene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36" y="4585098"/>
            <a:ext cx="5255207" cy="883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2777" y="4796263"/>
            <a:ext cx="371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Design a Question: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B1241-0937-45B9-B3D3-974EEC9539D8}"/>
              </a:ext>
            </a:extLst>
          </p:cNvPr>
          <p:cNvSpPr txBox="1"/>
          <p:nvPr/>
        </p:nvSpPr>
        <p:spPr>
          <a:xfrm>
            <a:off x="838200" y="5837722"/>
            <a:ext cx="1078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Prediction as a game of 20 questions with a doubly spread channel</a:t>
            </a:r>
          </a:p>
        </p:txBody>
      </p:sp>
    </p:spTree>
    <p:extLst>
      <p:ext uri="{BB962C8B-B14F-4D97-AF65-F5344CB8AC3E}">
        <p14:creationId xmlns:p14="http://schemas.microsoft.com/office/powerpoint/2010/main" val="40154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3DB4B7-164C-B1C2-4513-600ABECD94A2}"/>
              </a:ext>
            </a:extLst>
          </p:cNvPr>
          <p:cNvGrpSpPr/>
          <p:nvPr/>
        </p:nvGrpSpPr>
        <p:grpSpPr>
          <a:xfrm>
            <a:off x="6096000" y="1858734"/>
            <a:ext cx="4816662" cy="4132993"/>
            <a:chOff x="2870713" y="705426"/>
            <a:chExt cx="6108093" cy="4924351"/>
          </a:xfrm>
        </p:grpSpPr>
        <p:cxnSp>
          <p:nvCxnSpPr>
            <p:cNvPr id="247" name="Straight Connector 246"/>
            <p:cNvCxnSpPr/>
            <p:nvPr/>
          </p:nvCxnSpPr>
          <p:spPr>
            <a:xfrm flipH="1">
              <a:off x="7916023" y="3285457"/>
              <a:ext cx="805437" cy="137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5537521" y="2628814"/>
              <a:ext cx="3049216" cy="64735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635877" y="4343129"/>
              <a:ext cx="824783" cy="112972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2870713" y="1580640"/>
              <a:ext cx="3596786" cy="40491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>
              <a:off x="4015767" y="3764417"/>
              <a:ext cx="4771158" cy="10912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H="1" flipV="1">
              <a:off x="4453589" y="1074159"/>
              <a:ext cx="0" cy="27816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Cube 226"/>
            <p:cNvSpPr/>
            <p:nvPr/>
          </p:nvSpPr>
          <p:spPr>
            <a:xfrm>
              <a:off x="5085623" y="1676844"/>
              <a:ext cx="212111" cy="2391401"/>
            </a:xfrm>
            <a:prstGeom prst="cube">
              <a:avLst>
                <a:gd name="adj" fmla="val 33769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28" name="Cube 227"/>
            <p:cNvSpPr/>
            <p:nvPr/>
          </p:nvSpPr>
          <p:spPr>
            <a:xfrm>
              <a:off x="5523445" y="3855846"/>
              <a:ext cx="224865" cy="1613238"/>
            </a:xfrm>
            <a:prstGeom prst="cube">
              <a:avLst>
                <a:gd name="adj" fmla="val 33769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29" name="Cube 228"/>
            <p:cNvSpPr/>
            <p:nvPr/>
          </p:nvSpPr>
          <p:spPr>
            <a:xfrm>
              <a:off x="6811255" y="2580383"/>
              <a:ext cx="212680" cy="1896578"/>
            </a:xfrm>
            <a:prstGeom prst="cube">
              <a:avLst>
                <a:gd name="adj" fmla="val 33769"/>
              </a:avLst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0" name="Cube 229"/>
            <p:cNvSpPr/>
            <p:nvPr/>
          </p:nvSpPr>
          <p:spPr>
            <a:xfrm>
              <a:off x="8586736" y="2599812"/>
              <a:ext cx="200189" cy="771156"/>
            </a:xfrm>
            <a:prstGeom prst="cube">
              <a:avLst>
                <a:gd name="adj" fmla="val 33769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cxnSp>
          <p:nvCxnSpPr>
            <p:cNvPr id="232" name="Straight Connector 231"/>
            <p:cNvCxnSpPr/>
            <p:nvPr/>
          </p:nvCxnSpPr>
          <p:spPr>
            <a:xfrm flipH="1" flipV="1">
              <a:off x="3492245" y="4950728"/>
              <a:ext cx="2133804" cy="52904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/>
                <p:cNvSpPr txBox="1"/>
                <p:nvPr/>
              </p:nvSpPr>
              <p:spPr>
                <a:xfrm>
                  <a:off x="3173172" y="1132925"/>
                  <a:ext cx="977959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sz="2133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IN" sz="2133" dirty="0"/>
                    <a:t>|</a:t>
                  </a:r>
                </a:p>
              </p:txBody>
            </p:sp>
          </mc:Choice>
          <mc:Fallback xmlns="">
            <p:sp>
              <p:nvSpPr>
                <p:cNvPr id="252" name="TextBox 2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172" y="1132925"/>
                  <a:ext cx="977959" cy="328229"/>
                </a:xfrm>
                <a:prstGeom prst="rect">
                  <a:avLst/>
                </a:prstGeom>
                <a:blipFill>
                  <a:blip r:embed="rId3"/>
                  <a:stretch>
                    <a:fillRect l="-15748" t="-28889" r="-45669" b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/>
                <p:cNvSpPr txBox="1"/>
                <p:nvPr/>
              </p:nvSpPr>
              <p:spPr>
                <a:xfrm>
                  <a:off x="3134867" y="4527475"/>
                  <a:ext cx="323422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867" y="4527475"/>
                  <a:ext cx="323422" cy="328229"/>
                </a:xfrm>
                <a:prstGeom prst="rect">
                  <a:avLst/>
                </a:prstGeom>
                <a:blipFill>
                  <a:blip r:embed="rId4"/>
                  <a:stretch>
                    <a:fillRect l="-26190" r="-21429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/>
                <p:cNvSpPr txBox="1"/>
                <p:nvPr/>
              </p:nvSpPr>
              <p:spPr>
                <a:xfrm>
                  <a:off x="5530405" y="2581805"/>
                  <a:ext cx="317523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54" name="TextBox 2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405" y="2581805"/>
                  <a:ext cx="317523" cy="328229"/>
                </a:xfrm>
                <a:prstGeom prst="rect">
                  <a:avLst/>
                </a:prstGeom>
                <a:blipFill>
                  <a:blip r:embed="rId5"/>
                  <a:stretch>
                    <a:fillRect l="-26829" r="-21951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254"/>
                <p:cNvSpPr txBox="1"/>
                <p:nvPr/>
              </p:nvSpPr>
              <p:spPr>
                <a:xfrm>
                  <a:off x="6397851" y="3867304"/>
                  <a:ext cx="314317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55" name="TextBox 2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851" y="3867304"/>
                  <a:ext cx="314317" cy="328229"/>
                </a:xfrm>
                <a:prstGeom prst="rect">
                  <a:avLst/>
                </a:prstGeom>
                <a:blipFill>
                  <a:blip r:embed="rId6"/>
                  <a:stretch>
                    <a:fillRect l="-26829" r="-21951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6749467" y="4419091"/>
                  <a:ext cx="314317" cy="328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467" y="4419091"/>
                  <a:ext cx="314317" cy="328230"/>
                </a:xfrm>
                <a:prstGeom prst="rect">
                  <a:avLst/>
                </a:prstGeom>
                <a:blipFill>
                  <a:blip r:embed="rId7"/>
                  <a:stretch>
                    <a:fillRect l="-11538" r="-5769" b="-129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>
                  <a:off x="7595568" y="4183396"/>
                  <a:ext cx="314317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568" y="4183396"/>
                  <a:ext cx="314317" cy="328229"/>
                </a:xfrm>
                <a:prstGeom prst="rect">
                  <a:avLst/>
                </a:prstGeom>
                <a:blipFill>
                  <a:blip r:embed="rId8"/>
                  <a:stretch>
                    <a:fillRect l="-26829" r="-2195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/>
                <p:cNvSpPr txBox="1"/>
                <p:nvPr/>
              </p:nvSpPr>
              <p:spPr>
                <a:xfrm>
                  <a:off x="4932784" y="4001021"/>
                  <a:ext cx="307967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65" name="TextBox 2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784" y="4001021"/>
                  <a:ext cx="307967" cy="328229"/>
                </a:xfrm>
                <a:prstGeom prst="rect">
                  <a:avLst/>
                </a:prstGeom>
                <a:blipFill>
                  <a:blip r:embed="rId9"/>
                  <a:stretch>
                    <a:fillRect l="-27500" r="-2000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TextBox 265"/>
                <p:cNvSpPr txBox="1"/>
                <p:nvPr/>
              </p:nvSpPr>
              <p:spPr>
                <a:xfrm>
                  <a:off x="4958240" y="1212978"/>
                  <a:ext cx="508344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66" name="TextBox 2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240" y="1212978"/>
                  <a:ext cx="508344" cy="328229"/>
                </a:xfrm>
                <a:prstGeom prst="rect">
                  <a:avLst/>
                </a:prstGeom>
                <a:blipFill>
                  <a:blip r:embed="rId10"/>
                  <a:stretch>
                    <a:fillRect l="-30303" r="-40909" b="-5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/>
                <p:cNvSpPr txBox="1"/>
                <p:nvPr/>
              </p:nvSpPr>
              <p:spPr>
                <a:xfrm>
                  <a:off x="5415073" y="3396756"/>
                  <a:ext cx="514693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67" name="TextBox 2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5073" y="3396756"/>
                  <a:ext cx="514693" cy="328229"/>
                </a:xfrm>
                <a:prstGeom prst="rect">
                  <a:avLst/>
                </a:prstGeom>
                <a:blipFill>
                  <a:blip r:embed="rId11"/>
                  <a:stretch>
                    <a:fillRect l="-29851" r="-40299" b="-5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/>
                <p:cNvSpPr txBox="1"/>
                <p:nvPr/>
              </p:nvSpPr>
              <p:spPr>
                <a:xfrm>
                  <a:off x="6700326" y="2157130"/>
                  <a:ext cx="514693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68" name="TextBox 2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326" y="2157130"/>
                  <a:ext cx="514693" cy="328229"/>
                </a:xfrm>
                <a:prstGeom prst="rect">
                  <a:avLst/>
                </a:prstGeom>
                <a:blipFill>
                  <a:blip r:embed="rId12"/>
                  <a:stretch>
                    <a:fillRect l="-29851" r="-40299" b="-5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TextBox 268"/>
                <p:cNvSpPr txBox="1"/>
                <p:nvPr/>
              </p:nvSpPr>
              <p:spPr>
                <a:xfrm>
                  <a:off x="8464113" y="2184516"/>
                  <a:ext cx="514693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1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269" name="TextBox 2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113" y="2184516"/>
                  <a:ext cx="514693" cy="328229"/>
                </a:xfrm>
                <a:prstGeom prst="rect">
                  <a:avLst/>
                </a:prstGeom>
                <a:blipFill>
                  <a:blip r:embed="rId13"/>
                  <a:stretch>
                    <a:fillRect l="-31818" r="-40909" b="-5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353297" y="1058782"/>
                  <a:ext cx="465769" cy="3083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IN" sz="2133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133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297" y="1058782"/>
                  <a:ext cx="465769" cy="308391"/>
                </a:xfrm>
                <a:prstGeom prst="rect">
                  <a:avLst/>
                </a:prstGeom>
                <a:blipFill>
                  <a:blip r:embed="rId14"/>
                  <a:stretch>
                    <a:fillRect l="-35000" r="-35000" b="-7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393357" y="4855704"/>
                  <a:ext cx="328103" cy="328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133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a14:m>
                  <a:r>
                    <a:rPr lang="en-IN" sz="2133" dirty="0"/>
                    <a:t>)</a:t>
                  </a: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3357" y="4855704"/>
                  <a:ext cx="328103" cy="328229"/>
                </a:xfrm>
                <a:prstGeom prst="rect">
                  <a:avLst/>
                </a:prstGeom>
                <a:blipFill>
                  <a:blip r:embed="rId15"/>
                  <a:stretch>
                    <a:fillRect l="-48837" t="-26087" r="-86047" b="-7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5544404" y="1972760"/>
              <a:ext cx="385362" cy="434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185057" y="4673299"/>
              <a:ext cx="608286" cy="13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23F820-06FE-B320-942D-5AD3E285B08D}"/>
                </a:ext>
              </a:extLst>
            </p:cNvPr>
            <p:cNvSpPr txBox="1"/>
            <p:nvPr/>
          </p:nvSpPr>
          <p:spPr>
            <a:xfrm>
              <a:off x="5640875" y="705426"/>
              <a:ext cx="1281595" cy="626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867" dirty="0"/>
                <a:t>Doppler</a:t>
              </a:r>
            </a:p>
            <a:p>
              <a:r>
                <a:rPr lang="en-IN" sz="1867" dirty="0"/>
                <a:t>shift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5DA0E0-C6A6-45C6-63EF-381E209AD908}"/>
                </a:ext>
              </a:extLst>
            </p:cNvPr>
            <p:cNvSpPr txBox="1"/>
            <p:nvPr/>
          </p:nvSpPr>
          <p:spPr>
            <a:xfrm>
              <a:off x="7580065" y="4839855"/>
              <a:ext cx="72526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867" dirty="0"/>
                <a:t>Delay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268876-081A-4A41-A346-D1C678BF8966}"/>
              </a:ext>
            </a:extLst>
          </p:cNvPr>
          <p:cNvSpPr txBox="1"/>
          <p:nvPr/>
        </p:nvSpPr>
        <p:spPr>
          <a:xfrm>
            <a:off x="6785813" y="1273502"/>
            <a:ext cx="354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Taps in Delay and Doppler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314D2-2219-46EB-8B59-16E550F516AC}"/>
              </a:ext>
            </a:extLst>
          </p:cNvPr>
          <p:cNvSpPr txBox="1"/>
          <p:nvPr/>
        </p:nvSpPr>
        <p:spPr>
          <a:xfrm>
            <a:off x="1097280" y="317634"/>
            <a:ext cx="1065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Representing Doubly Spread Channels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11340C-8E32-40FF-BC4C-9BB5843B4466}"/>
              </a:ext>
            </a:extLst>
          </p:cNvPr>
          <p:cNvGrpSpPr/>
          <p:nvPr/>
        </p:nvGrpSpPr>
        <p:grpSpPr>
          <a:xfrm>
            <a:off x="412178" y="239565"/>
            <a:ext cx="4057735" cy="4357740"/>
            <a:chOff x="585719" y="825320"/>
            <a:chExt cx="3456237" cy="340115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40BEEC-33CF-4A72-8F94-3F6358FA2181}"/>
                </a:ext>
              </a:extLst>
            </p:cNvPr>
            <p:cNvGrpSpPr/>
            <p:nvPr/>
          </p:nvGrpSpPr>
          <p:grpSpPr>
            <a:xfrm>
              <a:off x="898491" y="1052358"/>
              <a:ext cx="2980710" cy="2886366"/>
              <a:chOff x="898491" y="1052358"/>
              <a:chExt cx="2980710" cy="2886366"/>
            </a:xfrm>
          </p:grpSpPr>
          <p:pic>
            <p:nvPicPr>
              <p:cNvPr id="41" name="Picture 106">
                <a:extLst>
                  <a:ext uri="{FF2B5EF4-FFF2-40B4-BE49-F238E27FC236}">
                    <a16:creationId xmlns:a16="http://schemas.microsoft.com/office/drawing/2014/main" id="{E42E9435-30ED-471B-A890-1C1DA9ACAC9F}"/>
                  </a:ext>
                </a:extLst>
              </p:cNvPr>
              <p:cNvPicPr/>
              <p:nvPr/>
            </p:nvPicPr>
            <p:blipFill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>
              <a:xfrm>
                <a:off x="1656345" y="3659525"/>
                <a:ext cx="407828" cy="279199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2" name="Picture 100">
                <a:extLst>
                  <a:ext uri="{FF2B5EF4-FFF2-40B4-BE49-F238E27FC236}">
                    <a16:creationId xmlns:a16="http://schemas.microsoft.com/office/drawing/2014/main" id="{B51EAAE2-EF37-42A9-B9A9-632DD7A99A15}"/>
                  </a:ext>
                </a:extLst>
              </p:cNvPr>
              <p:cNvPicPr/>
              <p:nvPr/>
            </p:nvPicPr>
            <p:blipFill>
              <a:blip r:embed="rId1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harpenSoften amount="-50000"/>
                        </a14:imgEffect>
                        <a14:imgEffect>
                          <a14:colorTemperature colorTemp="4666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/>
            </p:blipFill>
            <p:spPr>
              <a:xfrm>
                <a:off x="1677096" y="1853407"/>
                <a:ext cx="354992" cy="323187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3" name="Picture 102">
                <a:extLst>
                  <a:ext uri="{FF2B5EF4-FFF2-40B4-BE49-F238E27FC236}">
                    <a16:creationId xmlns:a16="http://schemas.microsoft.com/office/drawing/2014/main" id="{27AD8F9A-FE01-42B9-A1CF-A0DB88A74339}"/>
                  </a:ext>
                </a:extLst>
              </p:cNvPr>
              <p:cNvPicPr/>
              <p:nvPr/>
            </p:nvPicPr>
            <p:blipFill>
              <a:blip r:embed="rId19">
                <a:biLevel thresh="50000"/>
              </a:blip>
              <a:stretch/>
            </p:blipFill>
            <p:spPr>
              <a:xfrm flipH="1">
                <a:off x="898491" y="2804160"/>
                <a:ext cx="259748" cy="413289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4" name="Picture 101">
                <a:extLst>
                  <a:ext uri="{FF2B5EF4-FFF2-40B4-BE49-F238E27FC236}">
                    <a16:creationId xmlns:a16="http://schemas.microsoft.com/office/drawing/2014/main" id="{95944A38-5DAA-469D-A3F5-587ED3BEB237}"/>
                  </a:ext>
                </a:extLst>
              </p:cNvPr>
              <p:cNvPicPr/>
              <p:nvPr/>
            </p:nvPicPr>
            <p:blipFill>
              <a:blip r:embed="rId2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>
              <a:xfrm>
                <a:off x="2808973" y="1052358"/>
                <a:ext cx="387028" cy="534973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A435F63-3C4D-4054-ADD3-64FA34BA4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29350" y="2422525"/>
                <a:ext cx="149851" cy="228602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5AB0B2C-C557-4C42-AE18-3E9EB9E28D42}"/>
                  </a:ext>
                </a:extLst>
              </p:cNvPr>
              <p:cNvGrpSpPr/>
              <p:nvPr/>
            </p:nvGrpSpPr>
            <p:grpSpPr>
              <a:xfrm>
                <a:off x="1158239" y="2176594"/>
                <a:ext cx="696353" cy="834211"/>
                <a:chOff x="1158239" y="2176594"/>
                <a:chExt cx="696353" cy="834211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52DDDB7-6100-4B61-A72B-4D8EAB6FF373}"/>
                    </a:ext>
                  </a:extLst>
                </p:cNvPr>
                <p:cNvCxnSpPr>
                  <a:stCxn id="43" idx="1"/>
                  <a:endCxn id="42" idx="2"/>
                </p:cNvCxnSpPr>
                <p:nvPr/>
              </p:nvCxnSpPr>
              <p:spPr>
                <a:xfrm flipV="1">
                  <a:off x="1158239" y="2176594"/>
                  <a:ext cx="696353" cy="834211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F39E752-3BDA-40A0-B025-145F87FEB7AC}"/>
                    </a:ext>
                  </a:extLst>
                </p:cNvPr>
                <p:cNvCxnSpPr/>
                <p:nvPr/>
              </p:nvCxnSpPr>
              <p:spPr>
                <a:xfrm>
                  <a:off x="1498983" y="2500051"/>
                  <a:ext cx="74779" cy="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8E81565-63D8-4799-A110-F6197D8DC7A0}"/>
                    </a:ext>
                  </a:extLst>
                </p:cNvPr>
                <p:cNvCxnSpPr/>
                <p:nvPr/>
              </p:nvCxnSpPr>
              <p:spPr>
                <a:xfrm flipV="1">
                  <a:off x="1573762" y="2500051"/>
                  <a:ext cx="0" cy="86634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6D7C72B-9642-450C-BFE8-FCFE22DFF46F}"/>
                  </a:ext>
                </a:extLst>
              </p:cNvPr>
              <p:cNvCxnSpPr>
                <a:stCxn id="42" idx="2"/>
              </p:cNvCxnSpPr>
              <p:nvPr/>
            </p:nvCxnSpPr>
            <p:spPr>
              <a:xfrm>
                <a:off x="1854592" y="2176594"/>
                <a:ext cx="1771089" cy="328812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BFE0F3-6115-4A1C-AE3D-BFABEFA48960}"/>
                  </a:ext>
                </a:extLst>
              </p:cNvPr>
              <p:cNvCxnSpPr/>
              <p:nvPr/>
            </p:nvCxnSpPr>
            <p:spPr>
              <a:xfrm>
                <a:off x="3296471" y="2389339"/>
                <a:ext cx="47941" cy="5593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BC4A40-1C08-439A-9F98-1CCBFEAE595D}"/>
                  </a:ext>
                </a:extLst>
              </p:cNvPr>
              <p:cNvCxnSpPr/>
              <p:nvPr/>
            </p:nvCxnSpPr>
            <p:spPr>
              <a:xfrm flipV="1">
                <a:off x="3288851" y="2441301"/>
                <a:ext cx="56538" cy="5184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6130465-5A79-4FF1-86EB-09653606347F}"/>
                  </a:ext>
                </a:extLst>
              </p:cNvPr>
              <p:cNvCxnSpPr>
                <a:endCxn id="44" idx="2"/>
              </p:cNvCxnSpPr>
              <p:nvPr/>
            </p:nvCxnSpPr>
            <p:spPr>
              <a:xfrm flipV="1">
                <a:off x="1158239" y="1587331"/>
                <a:ext cx="1844248" cy="1423475"/>
              </a:xfrm>
              <a:prstGeom prst="line">
                <a:avLst/>
              </a:prstGeom>
              <a:ln w="12700">
                <a:solidFill>
                  <a:srgbClr val="92D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55AD4D3-5876-47DB-997B-DD63467CBA1E}"/>
                  </a:ext>
                </a:extLst>
              </p:cNvPr>
              <p:cNvCxnSpPr/>
              <p:nvPr/>
            </p:nvCxnSpPr>
            <p:spPr>
              <a:xfrm>
                <a:off x="1914041" y="2360928"/>
                <a:ext cx="74779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9EB11E0-1552-4336-97C2-92D57A894072}"/>
                  </a:ext>
                </a:extLst>
              </p:cNvPr>
              <p:cNvCxnSpPr/>
              <p:nvPr/>
            </p:nvCxnSpPr>
            <p:spPr>
              <a:xfrm flipV="1">
                <a:off x="1995170" y="2360928"/>
                <a:ext cx="0" cy="7506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31925E4-9348-4036-8042-30626D8AD4AE}"/>
                  </a:ext>
                </a:extLst>
              </p:cNvPr>
              <p:cNvCxnSpPr>
                <a:stCxn id="44" idx="2"/>
              </p:cNvCxnSpPr>
              <p:nvPr/>
            </p:nvCxnSpPr>
            <p:spPr>
              <a:xfrm>
                <a:off x="3002487" y="1587331"/>
                <a:ext cx="672335" cy="900658"/>
              </a:xfrm>
              <a:prstGeom prst="line">
                <a:avLst/>
              </a:prstGeom>
              <a:ln w="12700">
                <a:solidFill>
                  <a:srgbClr val="92D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36792B-C45C-425F-A62F-60D8F31A2D73}"/>
                  </a:ext>
                </a:extLst>
              </p:cNvPr>
              <p:cNvCxnSpPr/>
              <p:nvPr/>
            </p:nvCxnSpPr>
            <p:spPr>
              <a:xfrm flipV="1">
                <a:off x="3417571" y="2064885"/>
                <a:ext cx="12700" cy="7619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CF9DB44-8E71-4035-813C-44219AF1C31C}"/>
                  </a:ext>
                </a:extLst>
              </p:cNvPr>
              <p:cNvCxnSpPr/>
              <p:nvPr/>
            </p:nvCxnSpPr>
            <p:spPr>
              <a:xfrm>
                <a:off x="3332696" y="2138881"/>
                <a:ext cx="80112" cy="1106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87396E1-FFD4-44CD-81CC-CA3CC07C8882}"/>
                  </a:ext>
                </a:extLst>
              </p:cNvPr>
              <p:cNvCxnSpPr>
                <a:stCxn id="43" idx="1"/>
                <a:endCxn id="41" idx="0"/>
              </p:cNvCxnSpPr>
              <p:nvPr/>
            </p:nvCxnSpPr>
            <p:spPr>
              <a:xfrm>
                <a:off x="1158239" y="3010804"/>
                <a:ext cx="702020" cy="648721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874BF72-912C-4FCD-9B03-7289FBBB083B}"/>
                  </a:ext>
                </a:extLst>
              </p:cNvPr>
              <p:cNvCxnSpPr/>
              <p:nvPr/>
            </p:nvCxnSpPr>
            <p:spPr>
              <a:xfrm flipV="1">
                <a:off x="1845736" y="2526301"/>
                <a:ext cx="1820497" cy="113322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5DB3CFA-A0AD-4B4F-BB29-FE66860279F8}"/>
                  </a:ext>
                </a:extLst>
              </p:cNvPr>
              <p:cNvCxnSpPr/>
              <p:nvPr/>
            </p:nvCxnSpPr>
            <p:spPr>
              <a:xfrm>
                <a:off x="3190028" y="2760947"/>
                <a:ext cx="78863" cy="1046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2525768-DC18-4643-8222-25D2E3156649}"/>
                  </a:ext>
                </a:extLst>
              </p:cNvPr>
              <p:cNvCxnSpPr/>
              <p:nvPr/>
            </p:nvCxnSpPr>
            <p:spPr>
              <a:xfrm flipV="1">
                <a:off x="3252407" y="2780937"/>
                <a:ext cx="18135" cy="6781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AC31022-46EC-412A-BDAB-00EA15128507}"/>
                  </a:ext>
                </a:extLst>
              </p:cNvPr>
              <p:cNvCxnSpPr/>
              <p:nvPr/>
            </p:nvCxnSpPr>
            <p:spPr>
              <a:xfrm flipH="1" flipV="1">
                <a:off x="1625600" y="3381375"/>
                <a:ext cx="1270" cy="62723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94C8CCA-E320-4361-A1AB-17BA4ABEBBB5}"/>
                  </a:ext>
                </a:extLst>
              </p:cNvPr>
              <p:cNvCxnSpPr/>
              <p:nvPr/>
            </p:nvCxnSpPr>
            <p:spPr>
              <a:xfrm flipV="1">
                <a:off x="1564080" y="3448790"/>
                <a:ext cx="61520" cy="3317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2C4EFE4-39AE-436C-BD82-4E2E8FCCA6AE}"/>
                  </a:ext>
                </a:extLst>
              </p:cNvPr>
              <p:cNvCxnSpPr>
                <a:stCxn id="43" idx="1"/>
              </p:cNvCxnSpPr>
              <p:nvPr/>
            </p:nvCxnSpPr>
            <p:spPr>
              <a:xfrm>
                <a:off x="1158239" y="3010805"/>
                <a:ext cx="2388264" cy="665396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A4C6BCD-E3A6-49BB-B181-6F2BC3BE8AA0}"/>
                  </a:ext>
                </a:extLst>
              </p:cNvPr>
              <p:cNvCxnSpPr/>
              <p:nvPr/>
            </p:nvCxnSpPr>
            <p:spPr>
              <a:xfrm flipH="1">
                <a:off x="3559499" y="2550295"/>
                <a:ext cx="110954" cy="1127691"/>
              </a:xfrm>
              <a:prstGeom prst="line">
                <a:avLst/>
              </a:prstGeom>
              <a:ln w="12700">
                <a:solidFill>
                  <a:srgbClr val="FFC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9178D17-2B5F-4104-8CDF-5C9AC485D4A0}"/>
                  </a:ext>
                </a:extLst>
              </p:cNvPr>
              <p:cNvCxnSpPr/>
              <p:nvPr/>
            </p:nvCxnSpPr>
            <p:spPr>
              <a:xfrm flipH="1" flipV="1">
                <a:off x="2699704" y="3384426"/>
                <a:ext cx="36225" cy="63112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3FCD042-6A6E-423D-9CBD-2DC749878428}"/>
                  </a:ext>
                </a:extLst>
              </p:cNvPr>
              <p:cNvCxnSpPr/>
              <p:nvPr/>
            </p:nvCxnSpPr>
            <p:spPr>
              <a:xfrm flipH="1">
                <a:off x="2668589" y="3457059"/>
                <a:ext cx="67341" cy="28175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400145-34ED-4D93-9C40-39208A48295D}"/>
                  </a:ext>
                </a:extLst>
              </p:cNvPr>
              <p:cNvCxnSpPr/>
              <p:nvPr/>
            </p:nvCxnSpPr>
            <p:spPr>
              <a:xfrm flipH="1" flipV="1">
                <a:off x="3645475" y="2890572"/>
                <a:ext cx="37974" cy="92283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30C4BF-4CAB-4854-82D0-CED2CB0DBD8B}"/>
                  </a:ext>
                </a:extLst>
              </p:cNvPr>
              <p:cNvCxnSpPr/>
              <p:nvPr/>
            </p:nvCxnSpPr>
            <p:spPr>
              <a:xfrm flipV="1">
                <a:off x="3570189" y="2870720"/>
                <a:ext cx="75761" cy="91066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5E947D-25CD-4CA8-9226-36774BAB7103}"/>
                </a:ext>
              </a:extLst>
            </p:cNvPr>
            <p:cNvSpPr txBox="1"/>
            <p:nvPr/>
          </p:nvSpPr>
          <p:spPr>
            <a:xfrm>
              <a:off x="585719" y="2921058"/>
              <a:ext cx="277377" cy="21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/>
                <a:t>BS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85842B-30D0-46FC-BBB7-10F59A440EB4}"/>
                </a:ext>
              </a:extLst>
            </p:cNvPr>
            <p:cNvSpPr txBox="1"/>
            <p:nvPr/>
          </p:nvSpPr>
          <p:spPr>
            <a:xfrm>
              <a:off x="1459204" y="1605507"/>
              <a:ext cx="773065" cy="21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/>
                <a:t>Reflector 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731232-C5CC-4B2B-B8D2-F70085859567}"/>
                </a:ext>
              </a:extLst>
            </p:cNvPr>
            <p:cNvSpPr txBox="1"/>
            <p:nvPr/>
          </p:nvSpPr>
          <p:spPr>
            <a:xfrm>
              <a:off x="1473725" y="3902501"/>
              <a:ext cx="773065" cy="21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/>
                <a:t>Reflector 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5E9D92-7C9C-4F57-9D3E-ABC351D1F9F7}"/>
                </a:ext>
              </a:extLst>
            </p:cNvPr>
            <p:cNvSpPr txBox="1"/>
            <p:nvPr/>
          </p:nvSpPr>
          <p:spPr>
            <a:xfrm>
              <a:off x="2544055" y="825320"/>
              <a:ext cx="773065" cy="21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/>
                <a:t>Reflector 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48EBB8-7DCA-414B-9724-9ED07C0DF68F}"/>
                </a:ext>
              </a:extLst>
            </p:cNvPr>
            <p:cNvSpPr txBox="1"/>
            <p:nvPr/>
          </p:nvSpPr>
          <p:spPr>
            <a:xfrm>
              <a:off x="3268891" y="4007071"/>
              <a:ext cx="773065" cy="21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/>
                <a:t>Reflector 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35F72ED-C1CB-49D0-BA58-1782B8F07190}"/>
                    </a:ext>
                  </a:extLst>
                </p:cNvPr>
                <p:cNvSpPr txBox="1"/>
                <p:nvPr/>
              </p:nvSpPr>
              <p:spPr>
                <a:xfrm>
                  <a:off x="1344344" y="2831263"/>
                  <a:ext cx="296458" cy="1595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35F72ED-C1CB-49D0-BA58-1782B8F07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344" y="2831263"/>
                  <a:ext cx="296458" cy="159564"/>
                </a:xfrm>
                <a:prstGeom prst="rect">
                  <a:avLst/>
                </a:prstGeom>
                <a:blipFill>
                  <a:blip r:embed="rId22"/>
                  <a:stretch>
                    <a:fillRect l="-15789" r="-33333" b="-6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48E496-04DA-42D8-BA90-70E506F58C8F}"/>
              </a:ext>
            </a:extLst>
          </p:cNvPr>
          <p:cNvSpPr/>
          <p:nvPr/>
        </p:nvSpPr>
        <p:spPr>
          <a:xfrm rot="1302013">
            <a:off x="5218537" y="3834544"/>
            <a:ext cx="1409856" cy="145409"/>
          </a:xfrm>
          <a:prstGeom prst="rightArrow">
            <a:avLst>
              <a:gd name="adj1" fmla="val 22814"/>
              <a:gd name="adj2" fmla="val 5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98" descr="van.png">
            <a:extLst>
              <a:ext uri="{FF2B5EF4-FFF2-40B4-BE49-F238E27FC236}">
                <a16:creationId xmlns:a16="http://schemas.microsoft.com/office/drawing/2014/main" id="{F2F627F6-A1D4-42BD-B008-1362D5D1EF03}"/>
              </a:ext>
            </a:extLst>
          </p:cNvPr>
          <p:cNvPicPr/>
          <p:nvPr/>
        </p:nvPicPr>
        <p:blipFill>
          <a:blip r:embed="rId2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3708416" y="3886244"/>
            <a:ext cx="657220" cy="433752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6825176-2243-4E24-A34E-3B32B2A93083}"/>
                  </a:ext>
                </a:extLst>
              </p:cNvPr>
              <p:cNvSpPr txBox="1"/>
              <p:nvPr/>
            </p:nvSpPr>
            <p:spPr>
              <a:xfrm rot="189170">
                <a:off x="2203222" y="2095963"/>
                <a:ext cx="1650708" cy="213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333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333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1333">
                          <a:latin typeface="Cambria Math" panose="02040503050406030204" pitchFamily="18" charset="0"/>
                        </a:rPr>
                        <m:t>x</m:t>
                      </m:r>
                      <m:d>
                        <m:d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1333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IN" sz="1333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1333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IN" sz="1333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333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1333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IN" sz="1333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IN" sz="1333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1333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IN" sz="1333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1333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IN" sz="1333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IN" sz="1333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1333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IN" sz="1333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1333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3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6825176-2243-4E24-A34E-3B32B2A93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70">
                <a:off x="2203222" y="2095963"/>
                <a:ext cx="1650708" cy="213842"/>
              </a:xfrm>
              <a:prstGeom prst="rect">
                <a:avLst/>
              </a:prstGeom>
              <a:blipFill>
                <a:blip r:embed="rId24"/>
                <a:stretch>
                  <a:fillRect l="-1832" r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0AB04A1-B502-4BC9-9D35-5D3F6304E347}"/>
                  </a:ext>
                </a:extLst>
              </p:cNvPr>
              <p:cNvSpPr txBox="1"/>
              <p:nvPr/>
            </p:nvSpPr>
            <p:spPr>
              <a:xfrm>
                <a:off x="3171814" y="1596033"/>
                <a:ext cx="1718932" cy="213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333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333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0AB04A1-B502-4BC9-9D35-5D3F6304E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14" y="1596033"/>
                <a:ext cx="1718932" cy="213841"/>
              </a:xfrm>
              <a:prstGeom prst="rect">
                <a:avLst/>
              </a:prstGeom>
              <a:blipFill>
                <a:blip r:embed="rId25"/>
                <a:stretch>
                  <a:fillRect l="-2128" t="-2857" r="-141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BAD6D01-C2FC-4A4A-8D17-884107EC1AA4}"/>
                  </a:ext>
                </a:extLst>
              </p:cNvPr>
              <p:cNvSpPr txBox="1"/>
              <p:nvPr/>
            </p:nvSpPr>
            <p:spPr>
              <a:xfrm>
                <a:off x="1925767" y="2880139"/>
                <a:ext cx="1718932" cy="213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333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333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BAD6D01-C2FC-4A4A-8D17-884107EC1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67" y="2880139"/>
                <a:ext cx="1718932" cy="213842"/>
              </a:xfrm>
              <a:prstGeom prst="rect">
                <a:avLst/>
              </a:prstGeom>
              <a:blipFill>
                <a:blip r:embed="rId26"/>
                <a:stretch>
                  <a:fillRect l="-2482" t="-2778" r="-1064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D0D26B-A80D-47F9-831D-C57036D2AC77}"/>
                  </a:ext>
                </a:extLst>
              </p:cNvPr>
              <p:cNvSpPr txBox="1"/>
              <p:nvPr/>
            </p:nvSpPr>
            <p:spPr>
              <a:xfrm>
                <a:off x="3282970" y="3286687"/>
                <a:ext cx="1718932" cy="213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333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13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3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333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IN" sz="1333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333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D0D26B-A80D-47F9-831D-C57036D2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70" y="3286687"/>
                <a:ext cx="1718932" cy="213841"/>
              </a:xfrm>
              <a:prstGeom prst="rect">
                <a:avLst/>
              </a:prstGeom>
              <a:blipFill>
                <a:blip r:embed="rId27"/>
                <a:stretch>
                  <a:fillRect l="-2482" t="-2857" r="-106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9E63963C-ED75-49C4-A60E-172AB2930D0B}"/>
              </a:ext>
            </a:extLst>
          </p:cNvPr>
          <p:cNvSpPr txBox="1"/>
          <p:nvPr/>
        </p:nvSpPr>
        <p:spPr>
          <a:xfrm>
            <a:off x="4278834" y="2263161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96317-4286-40D4-9BAF-54FD0BFCFA22}"/>
              </a:ext>
            </a:extLst>
          </p:cNvPr>
          <p:cNvSpPr txBox="1"/>
          <p:nvPr/>
        </p:nvSpPr>
        <p:spPr>
          <a:xfrm>
            <a:off x="986878" y="5678283"/>
            <a:ext cx="3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What is the right question?</a:t>
            </a:r>
          </a:p>
        </p:txBody>
      </p:sp>
    </p:spTree>
    <p:extLst>
      <p:ext uri="{BB962C8B-B14F-4D97-AF65-F5344CB8AC3E}">
        <p14:creationId xmlns:p14="http://schemas.microsoft.com/office/powerpoint/2010/main" val="380534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216" y="221982"/>
            <a:ext cx="5399959" cy="934705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+mn-lt"/>
              </a:rPr>
              <a:t>What Constitutes a Good Question?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4" y="2784612"/>
            <a:ext cx="1042506" cy="877900"/>
          </a:xfrm>
        </p:spPr>
      </p:pic>
      <p:sp>
        <p:nvSpPr>
          <p:cNvPr id="5" name="TextBox 4"/>
          <p:cNvSpPr txBox="1"/>
          <p:nvPr/>
        </p:nvSpPr>
        <p:spPr>
          <a:xfrm>
            <a:off x="2208934" y="3123064"/>
            <a:ext cx="829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Time Domain (TD) Pulse</a:t>
            </a:r>
            <a:r>
              <a:rPr lang="en-US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: </a:t>
            </a:r>
            <a:r>
              <a:rPr lang="en-US" sz="2400" dirty="0"/>
              <a:t>Good question for pure delay channels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4" y="4022281"/>
            <a:ext cx="1359526" cy="603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8934" y="4022281"/>
            <a:ext cx="938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Frequency Domain (FD) Pulse: </a:t>
            </a:r>
            <a:r>
              <a:rPr lang="en-US" sz="2400" dirty="0">
                <a:solidFill>
                  <a:srgbClr val="002060"/>
                </a:solidFill>
              </a:rPr>
              <a:t>Good question for pure Doppler channels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4" y="5305170"/>
            <a:ext cx="5255207" cy="883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8934" y="1176749"/>
            <a:ext cx="8790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Doubly Spread Channel: </a:t>
            </a:r>
            <a:r>
              <a:rPr lang="en-US" sz="2400" dirty="0">
                <a:solidFill>
                  <a:srgbClr val="002060"/>
                </a:solidFill>
              </a:rPr>
              <a:t>A sum of operators</a:t>
            </a:r>
            <a:r>
              <a:rPr lang="en-US" sz="2400" dirty="0"/>
              <a:t> D(</a:t>
            </a:r>
            <a:r>
              <a:rPr lang="en-US" sz="2400" dirty="0">
                <a:latin typeface="Symbol" panose="05050102010706020507" pitchFamily="18" charset="2"/>
              </a:rPr>
              <a:t>t</a:t>
            </a:r>
            <a:r>
              <a:rPr lang="en-US" sz="2400" baseline="-25000" dirty="0"/>
              <a:t>i</a:t>
            </a:r>
            <a:r>
              <a:rPr lang="en-US" sz="2400" dirty="0"/>
              <a:t>, </a:t>
            </a:r>
            <a:r>
              <a:rPr lang="en-US" sz="2400" dirty="0" err="1">
                <a:latin typeface="Symbol" panose="05050102010706020507" pitchFamily="18" charset="2"/>
              </a:rPr>
              <a:t>n</a:t>
            </a:r>
            <a:r>
              <a:rPr lang="en-US" sz="2400" baseline="-25000" dirty="0" err="1"/>
              <a:t>j</a:t>
            </a:r>
            <a:r>
              <a:rPr lang="en-US" sz="2400" dirty="0"/>
              <a:t>) introducing path</a:t>
            </a:r>
          </a:p>
          <a:p>
            <a:r>
              <a:rPr lang="en-US" sz="2400" dirty="0"/>
              <a:t>delay </a:t>
            </a:r>
            <a:r>
              <a:rPr lang="en-US" sz="2400" dirty="0">
                <a:latin typeface="Symbol" panose="05050102010706020507" pitchFamily="18" charset="2"/>
              </a:rPr>
              <a:t>t</a:t>
            </a:r>
            <a:r>
              <a:rPr lang="en-US" sz="2400" baseline="-25000" dirty="0"/>
              <a:t>i</a:t>
            </a:r>
            <a:r>
              <a:rPr lang="en-US" sz="2400" dirty="0"/>
              <a:t> and Doppler shift </a:t>
            </a:r>
            <a:r>
              <a:rPr lang="en-US" sz="2400" dirty="0" err="1">
                <a:latin typeface="Symbol" panose="05050102010706020507" pitchFamily="18" charset="2"/>
              </a:rPr>
              <a:t>n</a:t>
            </a:r>
            <a:r>
              <a:rPr lang="en-US" sz="2400" baseline="-25000" dirty="0" err="1"/>
              <a:t>j</a:t>
            </a:r>
            <a:r>
              <a:rPr lang="en-US" sz="2400" dirty="0"/>
              <a:t>  </a:t>
            </a:r>
          </a:p>
          <a:p>
            <a:endParaRPr lang="en-US" sz="1000" dirty="0"/>
          </a:p>
          <a:p>
            <a:r>
              <a:rPr lang="en-US" sz="2400" dirty="0"/>
              <a:t>Waveforms are questions, returns are answers, objective is prediction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0248D-4F85-49E1-9C33-A1D270E292F1}"/>
              </a:ext>
            </a:extLst>
          </p:cNvPr>
          <p:cNvSpPr txBox="1"/>
          <p:nvPr/>
        </p:nvSpPr>
        <p:spPr>
          <a:xfrm>
            <a:off x="6316546" y="5147003"/>
            <a:ext cx="481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Delay-Doppler (DD) Domain Pulse: </a:t>
            </a:r>
            <a:r>
              <a:rPr lang="en-US" sz="2400" dirty="0">
                <a:solidFill>
                  <a:srgbClr val="002060"/>
                </a:solidFill>
              </a:rPr>
              <a:t>Good question for doubly spread channels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7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1714" y="1404938"/>
            <a:ext cx="7196350" cy="5191124"/>
            <a:chOff x="1978659" y="965766"/>
            <a:chExt cx="5659840" cy="3977253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9F6D307-4758-46F7-9918-9D6C92095939}"/>
                </a:ext>
              </a:extLst>
            </p:cNvPr>
            <p:cNvGrpSpPr/>
            <p:nvPr/>
          </p:nvGrpSpPr>
          <p:grpSpPr>
            <a:xfrm>
              <a:off x="2476958" y="1060895"/>
              <a:ext cx="4122357" cy="3882124"/>
              <a:chOff x="2771882" y="1073522"/>
              <a:chExt cx="5862910" cy="552124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43E614C3-4089-49E3-BD58-D44462854B1C}"/>
                  </a:ext>
                </a:extLst>
              </p:cNvPr>
              <p:cNvGrpSpPr/>
              <p:nvPr/>
            </p:nvGrpSpPr>
            <p:grpSpPr>
              <a:xfrm>
                <a:off x="2771882" y="1180761"/>
                <a:ext cx="5862910" cy="5414005"/>
                <a:chOff x="2771882" y="1170930"/>
                <a:chExt cx="5862910" cy="5414005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8E970982-848A-4CF3-9CD5-BB5AF89419ED}"/>
                    </a:ext>
                  </a:extLst>
                </p:cNvPr>
                <p:cNvGrpSpPr/>
                <p:nvPr/>
              </p:nvGrpSpPr>
              <p:grpSpPr>
                <a:xfrm>
                  <a:off x="3258476" y="1659246"/>
                  <a:ext cx="4902595" cy="4208701"/>
                  <a:chOff x="3258476" y="1659246"/>
                  <a:chExt cx="4902595" cy="4208701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F5FD3E84-851A-4315-89EE-626B80AF913D}"/>
                      </a:ext>
                    </a:extLst>
                  </p:cNvPr>
                  <p:cNvGrpSpPr/>
                  <p:nvPr/>
                </p:nvGrpSpPr>
                <p:grpSpPr>
                  <a:xfrm>
                    <a:off x="3258476" y="1659246"/>
                    <a:ext cx="4902595" cy="4208701"/>
                    <a:chOff x="3258476" y="1659246"/>
                    <a:chExt cx="4902595" cy="4208701"/>
                  </a:xfrm>
                </p:grpSpPr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4E4C8980-DC4C-4177-9FFF-D5E6C8019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8476" y="1659247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FF4C9E0F-0628-4031-B55A-60A035E75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2674" y="1659246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A5147F85-07E8-44FC-A6BD-72FF89261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873" y="1659246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B066B254-AC01-498D-B428-605F8B3A87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8476" y="3062148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62D50BE5-9227-4CA9-87E1-C01F97D48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2674" y="3062147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6E58E787-46C6-4971-8F6D-4A5C017C3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873" y="3062146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CD474EA1-F13C-4958-A80C-BC1CC05482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8476" y="4465049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DE541319-9AF2-4610-B260-0B2D33F88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2674" y="4465048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8A64326-F2F5-43F4-9250-98AAB84D71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873" y="4465047"/>
                      <a:ext cx="1634198" cy="14028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>
                        <a:extLst>
                          <a:ext uri="{FF2B5EF4-FFF2-40B4-BE49-F238E27FC236}">
                            <a16:creationId xmlns:a16="http://schemas.microsoft.com/office/drawing/2014/main" id="{5453B6BE-141D-4D25-B041-A690A512EC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8980" y="2040286"/>
                        <a:ext cx="838383" cy="3575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l-GR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𝜋𝜐</m:t>
                                  </m:r>
                                  <m:sSub>
                                    <m:sSubPr>
                                      <m:ctrlPr>
                                        <a:rPr lang="el-GR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p>
                              </m:sSup>
                            </m:oMath>
                          </m:oMathPara>
                        </a14:m>
                        <a:endPara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>
                        <a:extLst>
                          <a:ext uri="{FF2B5EF4-FFF2-40B4-BE49-F238E27FC236}">
                            <a16:creationId xmlns:a16="http://schemas.microsoft.com/office/drawing/2014/main" id="{5453B6BE-141D-4D25-B041-A690A512ECC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8980" y="2040286"/>
                        <a:ext cx="838383" cy="35756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8" name="Straight Arrow Connector 77">
                    <a:extLst>
                      <a:ext uri="{FF2B5EF4-FFF2-40B4-BE49-F238E27FC236}">
                        <a16:creationId xmlns:a16="http://schemas.microsoft.com/office/drawing/2014/main" id="{50BB9F70-6AD8-4EB1-BDCD-ABAF86AC2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14080" y="2410607"/>
                    <a:ext cx="761110" cy="0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headEnd type="triangle"/>
                    <a:tailEnd type="none"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04D8BE9-8802-4AC7-A682-9BAB17B45E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4269" y="1341941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04D8BE9-8802-4AC7-A682-9BAB17B45E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84269" y="1341941"/>
                      <a:ext cx="350523" cy="43088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ACD3D84E-D540-4FB5-9003-7F7ACBF259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4269" y="5534654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ACD3D84E-D540-4FB5-9003-7F7ACBF259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84269" y="5534654"/>
                      <a:ext cx="350523" cy="430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F89F8AD8-4CC0-49C4-B3E9-3BFDF624B283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8069064" y="6194230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F89F8AD8-4CC0-49C4-B3E9-3BFDF624B2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8069064" y="6194230"/>
                      <a:ext cx="350523" cy="430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9DB09916-C4C3-4BF5-B0AC-3B4D34BD5B45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8077912" y="1130749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9DB09916-C4C3-4BF5-B0AC-3B4D34BD5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8077912" y="1130749"/>
                      <a:ext cx="350523" cy="430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D7DB8C70-DA9A-4708-9040-7CA80A4EE60D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3206772" y="1130748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D7DB8C70-DA9A-4708-9040-7CA80A4EE6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206772" y="1130748"/>
                      <a:ext cx="350523" cy="43088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C1411883-0BAF-42E4-9352-2A73377C9B03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3193008" y="6165198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C1411883-0BAF-42E4-9352-2A73377C9B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3193008" y="6165198"/>
                      <a:ext cx="350523" cy="43088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11B909AA-B259-48C8-8BB2-B732A59521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1882" y="5562824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11B909AA-B259-48C8-8BB2-B732A59521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1882" y="5562824"/>
                      <a:ext cx="350523" cy="43088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29DA6BF8-0B2E-4057-8456-2CDE592B33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1882" y="1368161"/>
                      <a:ext cx="350523" cy="430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25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262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29DA6BF8-0B2E-4057-8456-2CDE592B33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1882" y="1368161"/>
                      <a:ext cx="350523" cy="43088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F85F4150-B128-4C58-99D8-0556058C82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21579" y="1408444"/>
                <a:ext cx="462636" cy="7397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63557EC-FF3D-4576-ADD9-09C12B4C9975}"/>
                  </a:ext>
                </a:extLst>
              </p:cNvPr>
              <p:cNvSpPr txBox="1"/>
              <p:nvPr/>
            </p:nvSpPr>
            <p:spPr>
              <a:xfrm>
                <a:off x="6081229" y="1073522"/>
                <a:ext cx="1961563" cy="404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Quasi-periodicity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A39034C-3DD4-4F18-A7F7-909D15BF8D60}"/>
                </a:ext>
              </a:extLst>
            </p:cNvPr>
            <p:cNvCxnSpPr>
              <a:cxnSpLocks/>
            </p:cNvCxnSpPr>
            <p:nvPr/>
          </p:nvCxnSpPr>
          <p:spPr>
            <a:xfrm>
              <a:off x="4508927" y="1016626"/>
              <a:ext cx="0" cy="361416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5A8282E-666D-4581-8ABF-02B79AA49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8659" y="3014174"/>
              <a:ext cx="50605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D39BAE8-00A2-40CF-82DA-C09F55BB40FE}"/>
                    </a:ext>
                  </a:extLst>
                </p:cNvPr>
                <p:cNvSpPr txBox="1"/>
                <p:nvPr/>
              </p:nvSpPr>
              <p:spPr>
                <a:xfrm>
                  <a:off x="6927679" y="3047811"/>
                  <a:ext cx="710820" cy="2164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75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875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1875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delay</m:t>
                        </m:r>
                        <m:r>
                          <a:rPr lang="en-US" sz="1875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75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D39BAE8-00A2-40CF-82DA-C09F55BB4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679" y="3047811"/>
                  <a:ext cx="710820" cy="216406"/>
                </a:xfrm>
                <a:prstGeom prst="rect">
                  <a:avLst/>
                </a:prstGeom>
                <a:blipFill>
                  <a:blip r:embed="rId11"/>
                  <a:stretch>
                    <a:fillRect l="-3205" t="-2128" r="-8333" b="-3829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D5507FB-C874-4133-AAB2-AC266905DA81}"/>
                    </a:ext>
                  </a:extLst>
                </p:cNvPr>
                <p:cNvSpPr txBox="1"/>
                <p:nvPr/>
              </p:nvSpPr>
              <p:spPr>
                <a:xfrm>
                  <a:off x="3519254" y="965766"/>
                  <a:ext cx="992291" cy="2154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67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Doppler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67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867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D5507FB-C874-4133-AAB2-AC266905DA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254" y="965766"/>
                  <a:ext cx="992291" cy="215492"/>
                </a:xfrm>
                <a:prstGeom prst="rect">
                  <a:avLst/>
                </a:prstGeom>
                <a:blipFill>
                  <a:blip r:embed="rId12"/>
                  <a:stretch>
                    <a:fillRect l="-2304" b="-319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772902" y="3478411"/>
                  <a:ext cx="364283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902" y="3478411"/>
                  <a:ext cx="364283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13750" r="-15000" b="-325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881560" y="3477761"/>
                  <a:ext cx="454163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560" y="3477761"/>
                  <a:ext cx="454163" cy="198901"/>
                </a:xfrm>
                <a:prstGeom prst="rect">
                  <a:avLst/>
                </a:prstGeom>
                <a:blipFill>
                  <a:blip r:embed="rId14"/>
                  <a:stretch>
                    <a:fillRect l="-12121" r="-11111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996071" y="3464112"/>
                  <a:ext cx="539522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(2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71" y="3464112"/>
                  <a:ext cx="539522" cy="198901"/>
                </a:xfrm>
                <a:prstGeom prst="rect">
                  <a:avLst/>
                </a:prstGeom>
                <a:blipFill>
                  <a:blip r:embed="rId15"/>
                  <a:stretch>
                    <a:fillRect l="-9322" r="-10169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533886" y="3476004"/>
                  <a:ext cx="569579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886" y="3476004"/>
                  <a:ext cx="569579" cy="198901"/>
                </a:xfrm>
                <a:prstGeom prst="rect">
                  <a:avLst/>
                </a:prstGeom>
                <a:blipFill>
                  <a:blip r:embed="rId16"/>
                  <a:stretch>
                    <a:fillRect l="-8800" r="-8800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74670" y="2503805"/>
                  <a:ext cx="455076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670" y="2503805"/>
                  <a:ext cx="455076" cy="198901"/>
                </a:xfrm>
                <a:prstGeom prst="rect">
                  <a:avLst/>
                </a:prstGeom>
                <a:blipFill>
                  <a:blip r:embed="rId17"/>
                  <a:stretch>
                    <a:fillRect l="-12121" r="-11111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68346" y="1512910"/>
                  <a:ext cx="540437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346" y="1512910"/>
                  <a:ext cx="540437" cy="198901"/>
                </a:xfrm>
                <a:prstGeom prst="rect">
                  <a:avLst/>
                </a:prstGeom>
                <a:blipFill>
                  <a:blip r:embed="rId18"/>
                  <a:stretch>
                    <a:fillRect l="-9322" r="-10169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721012" y="4450342"/>
                  <a:ext cx="570493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(0,−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012" y="4450342"/>
                  <a:ext cx="570493" cy="198901"/>
                </a:xfrm>
                <a:prstGeom prst="rect">
                  <a:avLst/>
                </a:prstGeom>
                <a:blipFill>
                  <a:blip r:embed="rId19"/>
                  <a:stretch>
                    <a:fillRect l="-9600" r="-8800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507114" y="4461886"/>
                  <a:ext cx="750157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114" y="4461886"/>
                  <a:ext cx="750157" cy="198901"/>
                </a:xfrm>
                <a:prstGeom prst="rect">
                  <a:avLst/>
                </a:prstGeom>
                <a:blipFill>
                  <a:blip r:embed="rId20"/>
                  <a:stretch>
                    <a:fillRect l="-6098" r="-7317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478536" y="2493647"/>
                  <a:ext cx="634742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536" y="2493647"/>
                  <a:ext cx="634742" cy="198901"/>
                </a:xfrm>
                <a:prstGeom prst="rect">
                  <a:avLst/>
                </a:prstGeom>
                <a:blipFill>
                  <a:blip r:embed="rId21"/>
                  <a:stretch>
                    <a:fillRect l="-7914" r="-8633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533886" y="1521016"/>
                  <a:ext cx="720101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886" y="1521016"/>
                  <a:ext cx="720101" cy="198901"/>
                </a:xfrm>
                <a:prstGeom prst="rect">
                  <a:avLst/>
                </a:prstGeom>
                <a:blipFill>
                  <a:blip r:embed="rId22"/>
                  <a:stretch>
                    <a:fillRect l="-6962" r="-6962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888628" y="4450342"/>
                  <a:ext cx="634742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628" y="4450342"/>
                  <a:ext cx="634742" cy="198901"/>
                </a:xfrm>
                <a:prstGeom prst="rect">
                  <a:avLst/>
                </a:prstGeom>
                <a:blipFill>
                  <a:blip r:embed="rId23"/>
                  <a:stretch>
                    <a:fillRect l="-7914" r="-8633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904336" y="4457473"/>
                  <a:ext cx="720101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336" y="4457473"/>
                  <a:ext cx="720101" cy="198901"/>
                </a:xfrm>
                <a:prstGeom prst="rect">
                  <a:avLst/>
                </a:prstGeom>
                <a:blipFill>
                  <a:blip r:embed="rId24"/>
                  <a:stretch>
                    <a:fillRect l="-6962" r="-6962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918557" y="2509465"/>
                  <a:ext cx="519325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557" y="2509465"/>
                  <a:ext cx="519325" cy="198901"/>
                </a:xfrm>
                <a:prstGeom prst="rect">
                  <a:avLst/>
                </a:prstGeom>
                <a:blipFill>
                  <a:blip r:embed="rId25"/>
                  <a:stretch>
                    <a:fillRect l="-10619" r="-9735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048033" y="2484645"/>
                  <a:ext cx="604685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033" y="2484645"/>
                  <a:ext cx="604685" cy="198901"/>
                </a:xfrm>
                <a:prstGeom prst="rect">
                  <a:avLst/>
                </a:prstGeom>
                <a:blipFill>
                  <a:blip r:embed="rId26"/>
                  <a:stretch>
                    <a:fillRect l="-9091" r="-8333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832803" y="1506426"/>
                  <a:ext cx="604685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803" y="1506426"/>
                  <a:ext cx="604685" cy="198901"/>
                </a:xfrm>
                <a:prstGeom prst="rect">
                  <a:avLst/>
                </a:prstGeom>
                <a:blipFill>
                  <a:blip r:embed="rId27"/>
                  <a:stretch>
                    <a:fillRect l="-8333" r="-9091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959520" y="1512910"/>
                  <a:ext cx="690045" cy="1989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520" y="1512910"/>
                  <a:ext cx="690045" cy="198901"/>
                </a:xfrm>
                <a:prstGeom prst="rect">
                  <a:avLst/>
                </a:prstGeom>
                <a:blipFill>
                  <a:blip r:embed="rId28"/>
                  <a:stretch>
                    <a:fillRect l="-7285" r="-7947" b="-25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>
              <a:off x="4293156" y="2732077"/>
              <a:ext cx="442623" cy="3600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 rot="19638305">
              <a:off x="5440489" y="2719714"/>
              <a:ext cx="442623" cy="360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 rot="1513522">
              <a:off x="3186042" y="2720049"/>
              <a:ext cx="442623" cy="360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>
              <a:off x="4326679" y="1810007"/>
              <a:ext cx="442623" cy="36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 rot="19638305">
              <a:off x="5474012" y="1797644"/>
              <a:ext cx="442623" cy="3600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 rot="1513522">
              <a:off x="3219565" y="1797979"/>
              <a:ext cx="442623" cy="3600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>
              <a:off x="4326679" y="3768355"/>
              <a:ext cx="442623" cy="3600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 rot="19638305">
              <a:off x="5474012" y="3755992"/>
              <a:ext cx="442623" cy="3600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5" t="22494" r="18124" b="12948"/>
            <a:stretch/>
          </p:blipFill>
          <p:spPr>
            <a:xfrm rot="1513522">
              <a:off x="3219565" y="3756327"/>
              <a:ext cx="442623" cy="360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635C685-F96E-41C0-BB6B-34472FF5DE62}"/>
              </a:ext>
            </a:extLst>
          </p:cNvPr>
          <p:cNvSpPr txBox="1"/>
          <p:nvPr/>
        </p:nvSpPr>
        <p:spPr>
          <a:xfrm>
            <a:off x="7477126" y="257176"/>
            <a:ext cx="4291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 Pulse in the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Delay-Doppler Domain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ACB451-3491-410F-8E9A-147259100949}"/>
                  </a:ext>
                </a:extLst>
              </p:cNvPr>
              <p:cNvSpPr txBox="1"/>
              <p:nvPr/>
            </p:nvSpPr>
            <p:spPr>
              <a:xfrm>
                <a:off x="7140929" y="4770237"/>
                <a:ext cx="4589761" cy="125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Fundamental Domain </a:t>
                </a:r>
                <a:r>
                  <a:rPr lang="en-US" sz="2400" dirty="0"/>
                  <a:t>defined by the delay period</a:t>
                </a:r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 and the Doppler period</a:t>
                </a:r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ACB451-3491-410F-8E9A-147259100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29" y="4770237"/>
                <a:ext cx="4589761" cy="1257395"/>
              </a:xfrm>
              <a:prstGeom prst="rect">
                <a:avLst/>
              </a:prstGeom>
              <a:blipFill>
                <a:blip r:embed="rId30"/>
                <a:stretch>
                  <a:fillRect t="-3883" r="-398" b="-8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12F9CC-67F8-4AC2-8FFB-E06836AC67B3}"/>
              </a:ext>
            </a:extLst>
          </p:cNvPr>
          <p:cNvSpPr txBox="1"/>
          <p:nvPr/>
        </p:nvSpPr>
        <p:spPr>
          <a:xfrm>
            <a:off x="7048577" y="2879336"/>
            <a:ext cx="471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DD realization of a TD signal is a quasi-periodic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2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7"/>
    </mc:Choice>
    <mc:Fallback xmlns="">
      <p:transition spd="slow" advTm="3771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13"/>
          <p:cNvSpPr/>
          <p:nvPr/>
        </p:nvSpPr>
        <p:spPr>
          <a:xfrm>
            <a:off x="5079103" y="3519440"/>
            <a:ext cx="3514080" cy="2740800"/>
          </a:xfrm>
          <a:prstGeom prst="rect">
            <a:avLst/>
          </a:prstGeom>
          <a:noFill/>
          <a:ln w="22225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99" name="Arrow: Down 15"/>
          <p:cNvSpPr/>
          <p:nvPr/>
        </p:nvSpPr>
        <p:spPr>
          <a:xfrm rot="10800000">
            <a:off x="6525311" y="2529810"/>
            <a:ext cx="242400" cy="866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97" name="Straight Arrow Connector 148"/>
          <p:cNvSpPr/>
          <p:nvPr/>
        </p:nvSpPr>
        <p:spPr>
          <a:xfrm flipH="1">
            <a:off x="5155411" y="4851244"/>
            <a:ext cx="0" cy="14017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8" name="Straight Arrow Connector 149"/>
          <p:cNvSpPr/>
          <p:nvPr/>
        </p:nvSpPr>
        <p:spPr>
          <a:xfrm>
            <a:off x="5070414" y="6104272"/>
            <a:ext cx="1145420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142"/>
              <p:cNvSpPr txBox="1"/>
              <p:nvPr/>
            </p:nvSpPr>
            <p:spPr>
              <a:xfrm>
                <a:off x="5066034" y="5229131"/>
                <a:ext cx="483597" cy="508591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302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34" y="5229131"/>
                <a:ext cx="483597" cy="508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143"/>
              <p:cNvSpPr txBox="1"/>
              <p:nvPr/>
            </p:nvSpPr>
            <p:spPr>
              <a:xfrm>
                <a:off x="5406062" y="5662927"/>
                <a:ext cx="643681" cy="542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303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062" y="5662927"/>
                <a:ext cx="643681" cy="542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" name="Straight Arrow Connector 116"/>
          <p:cNvSpPr/>
          <p:nvPr/>
        </p:nvSpPr>
        <p:spPr>
          <a:xfrm>
            <a:off x="5994117" y="4350229"/>
            <a:ext cx="460171" cy="48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15080A-DD90-5AA9-C3E1-11AF6103BFA9}"/>
              </a:ext>
            </a:extLst>
          </p:cNvPr>
          <p:cNvCxnSpPr/>
          <p:nvPr/>
        </p:nvCxnSpPr>
        <p:spPr>
          <a:xfrm>
            <a:off x="4514879" y="6268556"/>
            <a:ext cx="5239091" cy="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DB72A8E6-3A3F-0F19-8B72-A21E8A99AB25}"/>
              </a:ext>
            </a:extLst>
          </p:cNvPr>
          <p:cNvCxnSpPr>
            <a:cxnSpLocks/>
          </p:cNvCxnSpPr>
          <p:nvPr/>
        </p:nvCxnSpPr>
        <p:spPr>
          <a:xfrm flipH="1" flipV="1">
            <a:off x="5065614" y="2870410"/>
            <a:ext cx="11911" cy="38090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" name="Straight Arrow Connector 176">
            <a:extLst>
              <a:ext uri="{FF2B5EF4-FFF2-40B4-BE49-F238E27FC236}">
                <a16:creationId xmlns:a16="http://schemas.microsoft.com/office/drawing/2014/main" id="{A9571889-5A9B-7816-8105-8B78ECA1FAD1}"/>
              </a:ext>
            </a:extLst>
          </p:cNvPr>
          <p:cNvSpPr/>
          <p:nvPr/>
        </p:nvSpPr>
        <p:spPr>
          <a:xfrm>
            <a:off x="5083815" y="6380273"/>
            <a:ext cx="3539467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TextBox 177">
                <a:extLst>
                  <a:ext uri="{FF2B5EF4-FFF2-40B4-BE49-F238E27FC236}">
                    <a16:creationId xmlns:a16="http://schemas.microsoft.com/office/drawing/2014/main" id="{0197FDE8-3CAA-EE6B-0D25-C711EDA98512}"/>
                  </a:ext>
                </a:extLst>
              </p:cNvPr>
              <p:cNvSpPr txBox="1"/>
              <p:nvPr/>
            </p:nvSpPr>
            <p:spPr>
              <a:xfrm>
                <a:off x="6748247" y="6345519"/>
                <a:ext cx="408000" cy="353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61" name="TextBox 177">
                <a:extLst>
                  <a:ext uri="{FF2B5EF4-FFF2-40B4-BE49-F238E27FC236}">
                    <a16:creationId xmlns:a16="http://schemas.microsoft.com/office/drawing/2014/main" id="{0197FDE8-3CAA-EE6B-0D25-C711EDA98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47" y="6345519"/>
                <a:ext cx="408000" cy="353280"/>
              </a:xfrm>
              <a:prstGeom prst="rect">
                <a:avLst/>
              </a:prstGeom>
              <a:blipFill>
                <a:blip r:embed="rId5"/>
                <a:stretch>
                  <a:fillRect r="-10448" b="-465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2" name="Straight Arrow Connector 176">
            <a:extLst>
              <a:ext uri="{FF2B5EF4-FFF2-40B4-BE49-F238E27FC236}">
                <a16:creationId xmlns:a16="http://schemas.microsoft.com/office/drawing/2014/main" id="{CFCA088A-C638-5754-5483-38A90576D034}"/>
              </a:ext>
            </a:extLst>
          </p:cNvPr>
          <p:cNvSpPr/>
          <p:nvPr/>
        </p:nvSpPr>
        <p:spPr>
          <a:xfrm>
            <a:off x="8726183" y="3519786"/>
            <a:ext cx="0" cy="27075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A87477-94DE-1B8A-1761-E3D1E772BFF0}"/>
              </a:ext>
            </a:extLst>
          </p:cNvPr>
          <p:cNvCxnSpPr/>
          <p:nvPr/>
        </p:nvCxnSpPr>
        <p:spPr>
          <a:xfrm flipH="1">
            <a:off x="6222234" y="3868413"/>
            <a:ext cx="8021" cy="24321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17D28D4E-6C17-C74B-D3B1-E123D0A8E828}"/>
              </a:ext>
            </a:extLst>
          </p:cNvPr>
          <p:cNvCxnSpPr>
            <a:cxnSpLocks/>
          </p:cNvCxnSpPr>
          <p:nvPr/>
        </p:nvCxnSpPr>
        <p:spPr>
          <a:xfrm>
            <a:off x="5094554" y="4862413"/>
            <a:ext cx="2311085" cy="16400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Straight Arrow Connector 148">
            <a:extLst>
              <a:ext uri="{FF2B5EF4-FFF2-40B4-BE49-F238E27FC236}">
                <a16:creationId xmlns:a16="http://schemas.microsoft.com/office/drawing/2014/main" id="{95C5FA83-B782-B5C4-B58E-BD4066D1E56E}"/>
              </a:ext>
            </a:extLst>
          </p:cNvPr>
          <p:cNvSpPr/>
          <p:nvPr/>
        </p:nvSpPr>
        <p:spPr>
          <a:xfrm flipH="1">
            <a:off x="6587047" y="4610567"/>
            <a:ext cx="10949" cy="41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TextBox 175">
                <a:extLst>
                  <a:ext uri="{FF2B5EF4-FFF2-40B4-BE49-F238E27FC236}">
                    <a16:creationId xmlns:a16="http://schemas.microsoft.com/office/drawing/2014/main" id="{BDAD8C66-7764-3C15-DCCB-884F54F28208}"/>
                  </a:ext>
                </a:extLst>
              </p:cNvPr>
              <p:cNvSpPr txBox="1"/>
              <p:nvPr/>
            </p:nvSpPr>
            <p:spPr>
              <a:xfrm>
                <a:off x="5956413" y="3897549"/>
                <a:ext cx="543360" cy="353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66" name="TextBox 175">
                <a:extLst>
                  <a:ext uri="{FF2B5EF4-FFF2-40B4-BE49-F238E27FC236}">
                    <a16:creationId xmlns:a16="http://schemas.microsoft.com/office/drawing/2014/main" id="{BDAD8C66-7764-3C15-DCCB-884F54F2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413" y="3897549"/>
                <a:ext cx="543360" cy="353280"/>
              </a:xfrm>
              <a:prstGeom prst="rect">
                <a:avLst/>
              </a:prstGeom>
              <a:blipFill>
                <a:blip r:embed="rId6"/>
                <a:stretch>
                  <a:fillRect l="-2247" r="-22472" b="-24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175">
                <a:extLst>
                  <a:ext uri="{FF2B5EF4-FFF2-40B4-BE49-F238E27FC236}">
                    <a16:creationId xmlns:a16="http://schemas.microsoft.com/office/drawing/2014/main" id="{BDAD8C66-7764-3C15-DCCB-884F54F28208}"/>
                  </a:ext>
                </a:extLst>
              </p:cNvPr>
              <p:cNvSpPr txBox="1"/>
              <p:nvPr/>
            </p:nvSpPr>
            <p:spPr>
              <a:xfrm>
                <a:off x="6591400" y="4558968"/>
                <a:ext cx="543360" cy="353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292" name="TextBox 175">
                <a:extLst>
                  <a:ext uri="{FF2B5EF4-FFF2-40B4-BE49-F238E27FC236}">
                    <a16:creationId xmlns:a16="http://schemas.microsoft.com/office/drawing/2014/main" id="{BDAD8C66-7764-3C15-DCCB-884F54F2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00" y="4558968"/>
                <a:ext cx="543360" cy="353280"/>
              </a:xfrm>
              <a:prstGeom prst="rect">
                <a:avLst/>
              </a:prstGeom>
              <a:blipFill>
                <a:blip r:embed="rId7"/>
                <a:stretch>
                  <a:fillRect l="-2247" r="-21348" b="-24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94969" y="4512422"/>
                <a:ext cx="1135119" cy="796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969" y="4512422"/>
                <a:ext cx="1135119" cy="7968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81"/>
          <p:cNvGrpSpPr/>
          <p:nvPr/>
        </p:nvGrpSpPr>
        <p:grpSpPr>
          <a:xfrm rot="10800000">
            <a:off x="3616051" y="1684652"/>
            <a:ext cx="319680" cy="200849"/>
            <a:chOff x="2433600" y="1278720"/>
            <a:chExt cx="239760" cy="361440"/>
          </a:xfrm>
        </p:grpSpPr>
        <p:sp>
          <p:nvSpPr>
            <p:cNvPr id="204" name="Freeform 59"/>
            <p:cNvSpPr/>
            <p:nvPr/>
          </p:nvSpPr>
          <p:spPr>
            <a:xfrm>
              <a:off x="2552400" y="1278720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05" name="Freeform 60"/>
            <p:cNvSpPr/>
            <p:nvPr/>
          </p:nvSpPr>
          <p:spPr>
            <a:xfrm>
              <a:off x="2433600" y="1278720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6" name="Straight Connector 283"/>
          <p:cNvSpPr/>
          <p:nvPr/>
        </p:nvSpPr>
        <p:spPr>
          <a:xfrm>
            <a:off x="4173059" y="167361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7" name="Straight Connector 284"/>
          <p:cNvSpPr/>
          <p:nvPr/>
        </p:nvSpPr>
        <p:spPr>
          <a:xfrm>
            <a:off x="4762979" y="1678411"/>
            <a:ext cx="0" cy="15408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8" name="Straight Connector 285"/>
          <p:cNvSpPr/>
          <p:nvPr/>
        </p:nvSpPr>
        <p:spPr>
          <a:xfrm>
            <a:off x="5352419" y="167361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9" name="Straight Connector 286"/>
          <p:cNvSpPr/>
          <p:nvPr/>
        </p:nvSpPr>
        <p:spPr>
          <a:xfrm>
            <a:off x="5942339" y="167361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0" name="Straight Connector 287"/>
          <p:cNvSpPr/>
          <p:nvPr/>
        </p:nvSpPr>
        <p:spPr>
          <a:xfrm>
            <a:off x="6531779" y="1678411"/>
            <a:ext cx="0" cy="15408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1" name="Straight Connector 288"/>
          <p:cNvSpPr/>
          <p:nvPr/>
        </p:nvSpPr>
        <p:spPr>
          <a:xfrm>
            <a:off x="7121699" y="167361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3" name="Straight Connector 290"/>
          <p:cNvSpPr/>
          <p:nvPr/>
        </p:nvSpPr>
        <p:spPr>
          <a:xfrm>
            <a:off x="4341539" y="1695691"/>
            <a:ext cx="0" cy="106080"/>
          </a:xfrm>
          <a:prstGeom prst="line">
            <a:avLst/>
          </a:prstGeom>
          <a:ln w="127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5" name="Straight Connector 292"/>
          <p:cNvSpPr/>
          <p:nvPr/>
        </p:nvSpPr>
        <p:spPr>
          <a:xfrm>
            <a:off x="4510019" y="1696171"/>
            <a:ext cx="0" cy="106080"/>
          </a:xfrm>
          <a:prstGeom prst="line">
            <a:avLst/>
          </a:prstGeom>
          <a:ln w="127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26" name="Straight Connector 305"/>
          <p:cNvSpPr/>
          <p:nvPr/>
        </p:nvSpPr>
        <p:spPr>
          <a:xfrm>
            <a:off x="5612579" y="1695691"/>
            <a:ext cx="0" cy="106080"/>
          </a:xfrm>
          <a:prstGeom prst="line">
            <a:avLst/>
          </a:prstGeom>
          <a:ln w="127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1" name="Straight Connector 311"/>
          <p:cNvSpPr/>
          <p:nvPr/>
        </p:nvSpPr>
        <p:spPr>
          <a:xfrm>
            <a:off x="6125219" y="1695211"/>
            <a:ext cx="0" cy="106080"/>
          </a:xfrm>
          <a:prstGeom prst="line">
            <a:avLst/>
          </a:prstGeom>
          <a:ln w="127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2" name="Straight Connector 312"/>
          <p:cNvSpPr/>
          <p:nvPr/>
        </p:nvSpPr>
        <p:spPr>
          <a:xfrm>
            <a:off x="6209219" y="1695691"/>
            <a:ext cx="0" cy="106080"/>
          </a:xfrm>
          <a:prstGeom prst="line">
            <a:avLst/>
          </a:prstGeom>
          <a:ln w="127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3" name="Straight Connector 313"/>
          <p:cNvSpPr/>
          <p:nvPr/>
        </p:nvSpPr>
        <p:spPr>
          <a:xfrm>
            <a:off x="6293699" y="1695691"/>
            <a:ext cx="0" cy="106080"/>
          </a:xfrm>
          <a:prstGeom prst="line">
            <a:avLst/>
          </a:prstGeom>
          <a:ln w="127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42" name="Straight Connector 324"/>
          <p:cNvSpPr/>
          <p:nvPr/>
        </p:nvSpPr>
        <p:spPr>
          <a:xfrm>
            <a:off x="7721699" y="1684651"/>
            <a:ext cx="0" cy="15408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43" name="Straight Connector 325"/>
          <p:cNvSpPr/>
          <p:nvPr/>
        </p:nvSpPr>
        <p:spPr>
          <a:xfrm>
            <a:off x="8311139" y="167985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0" name="Rectangle 333"/>
          <p:cNvSpPr/>
          <p:nvPr/>
        </p:nvSpPr>
        <p:spPr>
          <a:xfrm>
            <a:off x="7342499" y="1674091"/>
            <a:ext cx="146400" cy="1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1" name="Straight Connector 334"/>
          <p:cNvSpPr/>
          <p:nvPr/>
        </p:nvSpPr>
        <p:spPr>
          <a:xfrm flipH="1">
            <a:off x="7306019" y="1676491"/>
            <a:ext cx="73440" cy="15840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2" name="Straight Connector 335"/>
          <p:cNvSpPr/>
          <p:nvPr/>
        </p:nvSpPr>
        <p:spPr>
          <a:xfrm flipH="1">
            <a:off x="7445699" y="1679851"/>
            <a:ext cx="73440" cy="15840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3" name="Freeform: Shape 66"/>
          <p:cNvSpPr/>
          <p:nvPr/>
        </p:nvSpPr>
        <p:spPr>
          <a:xfrm>
            <a:off x="3732899" y="1159531"/>
            <a:ext cx="4918080" cy="981600"/>
          </a:xfrm>
          <a:custGeom>
            <a:avLst/>
            <a:gdLst/>
            <a:ahLst/>
            <a:cxnLst/>
            <a:rect l="l" t="t" r="r" b="b"/>
            <a:pathLst>
              <a:path w="7707086" h="977052">
                <a:moveTo>
                  <a:pt x="0" y="775594"/>
                </a:moveTo>
                <a:cubicBezTo>
                  <a:pt x="713013" y="537922"/>
                  <a:pt x="1591129" y="49090"/>
                  <a:pt x="2329543" y="3911"/>
                </a:cubicBezTo>
                <a:cubicBezTo>
                  <a:pt x="3067957" y="-41268"/>
                  <a:pt x="3947886" y="315968"/>
                  <a:pt x="4430486" y="504520"/>
                </a:cubicBezTo>
                <a:cubicBezTo>
                  <a:pt x="4913086" y="693072"/>
                  <a:pt x="5462815" y="1018881"/>
                  <a:pt x="6008915" y="972605"/>
                </a:cubicBezTo>
                <a:cubicBezTo>
                  <a:pt x="6555015" y="926329"/>
                  <a:pt x="7165521" y="584281"/>
                  <a:pt x="7707086" y="22686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4" name="Straight Connector 337"/>
          <p:cNvSpPr/>
          <p:nvPr/>
        </p:nvSpPr>
        <p:spPr>
          <a:xfrm>
            <a:off x="3552899" y="165105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61" name="Straight Connector 345"/>
          <p:cNvSpPr/>
          <p:nvPr/>
        </p:nvSpPr>
        <p:spPr>
          <a:xfrm>
            <a:off x="8875619" y="1679851"/>
            <a:ext cx="0" cy="154560"/>
          </a:xfrm>
          <a:prstGeom prst="line">
            <a:avLst/>
          </a:prstGeom>
          <a:ln w="2540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268" name="Group 353"/>
          <p:cNvGrpSpPr/>
          <p:nvPr/>
        </p:nvGrpSpPr>
        <p:grpSpPr>
          <a:xfrm>
            <a:off x="4270499" y="1515345"/>
            <a:ext cx="319680" cy="296025"/>
            <a:chOff x="2901240" y="1282320"/>
            <a:chExt cx="239760" cy="361440"/>
          </a:xfrm>
        </p:grpSpPr>
        <p:sp>
          <p:nvSpPr>
            <p:cNvPr id="269" name="Freeform 59"/>
            <p:cNvSpPr/>
            <p:nvPr/>
          </p:nvSpPr>
          <p:spPr>
            <a:xfrm>
              <a:off x="3020040" y="1282320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0" name="Freeform 60"/>
            <p:cNvSpPr/>
            <p:nvPr/>
          </p:nvSpPr>
          <p:spPr>
            <a:xfrm>
              <a:off x="2901240" y="1282320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71" name="Group 354"/>
          <p:cNvGrpSpPr/>
          <p:nvPr/>
        </p:nvGrpSpPr>
        <p:grpSpPr>
          <a:xfrm>
            <a:off x="4855619" y="1201152"/>
            <a:ext cx="319680" cy="618685"/>
            <a:chOff x="3340080" y="1288670"/>
            <a:chExt cx="239760" cy="361440"/>
          </a:xfrm>
        </p:grpSpPr>
        <p:sp>
          <p:nvSpPr>
            <p:cNvPr id="272" name="Freeform 59"/>
            <p:cNvSpPr/>
            <p:nvPr/>
          </p:nvSpPr>
          <p:spPr>
            <a:xfrm>
              <a:off x="3458880" y="1288670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3" name="Freeform 60"/>
            <p:cNvSpPr/>
            <p:nvPr/>
          </p:nvSpPr>
          <p:spPr>
            <a:xfrm>
              <a:off x="3340080" y="1288670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74" name="Group 355"/>
          <p:cNvGrpSpPr/>
          <p:nvPr/>
        </p:nvGrpSpPr>
        <p:grpSpPr>
          <a:xfrm>
            <a:off x="5440364" y="1222893"/>
            <a:ext cx="327681" cy="610747"/>
            <a:chOff x="3778638" y="1298040"/>
            <a:chExt cx="245761" cy="362421"/>
          </a:xfrm>
        </p:grpSpPr>
        <p:sp>
          <p:nvSpPr>
            <p:cNvPr id="275" name="Freeform 59"/>
            <p:cNvSpPr/>
            <p:nvPr/>
          </p:nvSpPr>
          <p:spPr>
            <a:xfrm>
              <a:off x="3903439" y="1298040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6" name="Freeform 60"/>
            <p:cNvSpPr/>
            <p:nvPr/>
          </p:nvSpPr>
          <p:spPr>
            <a:xfrm>
              <a:off x="3778638" y="1299021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77" name="Group 356"/>
          <p:cNvGrpSpPr/>
          <p:nvPr/>
        </p:nvGrpSpPr>
        <p:grpSpPr>
          <a:xfrm>
            <a:off x="6053219" y="1477323"/>
            <a:ext cx="319680" cy="323487"/>
            <a:chOff x="4238280" y="1274400"/>
            <a:chExt cx="239760" cy="361440"/>
          </a:xfrm>
        </p:grpSpPr>
        <p:sp>
          <p:nvSpPr>
            <p:cNvPr id="278" name="Freeform 59"/>
            <p:cNvSpPr/>
            <p:nvPr/>
          </p:nvSpPr>
          <p:spPr>
            <a:xfrm>
              <a:off x="4357080" y="1274400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9" name="Freeform 60"/>
            <p:cNvSpPr/>
            <p:nvPr/>
          </p:nvSpPr>
          <p:spPr>
            <a:xfrm>
              <a:off x="4238280" y="1274400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80" name="Group 357"/>
          <p:cNvGrpSpPr/>
          <p:nvPr/>
        </p:nvGrpSpPr>
        <p:grpSpPr>
          <a:xfrm rot="10800000">
            <a:off x="6650159" y="1684649"/>
            <a:ext cx="333301" cy="153176"/>
            <a:chOff x="4685985" y="1300437"/>
            <a:chExt cx="249976" cy="363165"/>
          </a:xfrm>
        </p:grpSpPr>
        <p:sp>
          <p:nvSpPr>
            <p:cNvPr id="281" name="Freeform 59"/>
            <p:cNvSpPr/>
            <p:nvPr/>
          </p:nvSpPr>
          <p:spPr>
            <a:xfrm>
              <a:off x="4815001" y="1302162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82" name="Freeform 60"/>
            <p:cNvSpPr/>
            <p:nvPr/>
          </p:nvSpPr>
          <p:spPr>
            <a:xfrm>
              <a:off x="4685985" y="1300437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83" name="Group 358"/>
          <p:cNvGrpSpPr/>
          <p:nvPr/>
        </p:nvGrpSpPr>
        <p:grpSpPr>
          <a:xfrm rot="10800000">
            <a:off x="7839779" y="1660287"/>
            <a:ext cx="319680" cy="272960"/>
            <a:chOff x="5578200" y="1290600"/>
            <a:chExt cx="239760" cy="361440"/>
          </a:xfrm>
        </p:grpSpPr>
        <p:sp>
          <p:nvSpPr>
            <p:cNvPr id="284" name="Freeform 59"/>
            <p:cNvSpPr/>
            <p:nvPr/>
          </p:nvSpPr>
          <p:spPr>
            <a:xfrm>
              <a:off x="5697000" y="1290600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85" name="Freeform 60"/>
            <p:cNvSpPr/>
            <p:nvPr/>
          </p:nvSpPr>
          <p:spPr>
            <a:xfrm>
              <a:off x="5578200" y="1290600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86" name="Group 359"/>
          <p:cNvGrpSpPr/>
          <p:nvPr/>
        </p:nvGrpSpPr>
        <p:grpSpPr>
          <a:xfrm>
            <a:off x="8376179" y="1515344"/>
            <a:ext cx="331248" cy="296027"/>
            <a:chOff x="5980500" y="1308643"/>
            <a:chExt cx="248436" cy="367854"/>
          </a:xfrm>
        </p:grpSpPr>
        <p:sp>
          <p:nvSpPr>
            <p:cNvPr id="287" name="Freeform 59"/>
            <p:cNvSpPr/>
            <p:nvPr/>
          </p:nvSpPr>
          <p:spPr>
            <a:xfrm>
              <a:off x="6107976" y="1315057"/>
              <a:ext cx="120960" cy="361440"/>
            </a:xfrm>
            <a:custGeom>
              <a:avLst/>
              <a:gdLst/>
              <a:ahLst/>
              <a:cxnLst/>
              <a:rect l="l" t="t" r="r" b="b"/>
              <a:pathLst>
                <a:path w="101" h="359">
                  <a:moveTo>
                    <a:pt x="0" y="5"/>
                  </a:moveTo>
                  <a:cubicBezTo>
                    <a:pt x="2" y="2"/>
                    <a:pt x="5" y="0"/>
                    <a:pt x="10" y="53"/>
                  </a:cubicBezTo>
                  <a:cubicBezTo>
                    <a:pt x="14" y="105"/>
                    <a:pt x="16" y="283"/>
                    <a:pt x="27" y="321"/>
                  </a:cubicBezTo>
                  <a:cubicBezTo>
                    <a:pt x="37" y="359"/>
                    <a:pt x="61" y="286"/>
                    <a:pt x="73" y="283"/>
                  </a:cubicBezTo>
                  <a:cubicBezTo>
                    <a:pt x="85" y="280"/>
                    <a:pt x="93" y="290"/>
                    <a:pt x="101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88" name="Freeform 60"/>
            <p:cNvSpPr/>
            <p:nvPr/>
          </p:nvSpPr>
          <p:spPr>
            <a:xfrm>
              <a:off x="5980500" y="1308643"/>
              <a:ext cx="122040" cy="361440"/>
            </a:xfrm>
            <a:custGeom>
              <a:avLst/>
              <a:gdLst/>
              <a:ahLst/>
              <a:cxnLst/>
              <a:rect l="l" t="t" r="r" b="b"/>
              <a:pathLst>
                <a:path w="102" h="359">
                  <a:moveTo>
                    <a:pt x="102" y="5"/>
                  </a:moveTo>
                  <a:cubicBezTo>
                    <a:pt x="99" y="2"/>
                    <a:pt x="96" y="0"/>
                    <a:pt x="92" y="53"/>
                  </a:cubicBezTo>
                  <a:cubicBezTo>
                    <a:pt x="87" y="105"/>
                    <a:pt x="85" y="283"/>
                    <a:pt x="75" y="321"/>
                  </a:cubicBezTo>
                  <a:cubicBezTo>
                    <a:pt x="64" y="359"/>
                    <a:pt x="41" y="286"/>
                    <a:pt x="28" y="283"/>
                  </a:cubicBezTo>
                  <a:cubicBezTo>
                    <a:pt x="16" y="280"/>
                    <a:pt x="8" y="290"/>
                    <a:pt x="0" y="30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89" name="Straight Arrow Connector 151"/>
          <p:cNvSpPr/>
          <p:nvPr/>
        </p:nvSpPr>
        <p:spPr>
          <a:xfrm>
            <a:off x="3328026" y="1728331"/>
            <a:ext cx="5920437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95959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138"/>
              <p:cNvSpPr txBox="1"/>
              <p:nvPr/>
            </p:nvSpPr>
            <p:spPr>
              <a:xfrm>
                <a:off x="9125500" y="1778019"/>
                <a:ext cx="153120" cy="2880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291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00" y="1778019"/>
                <a:ext cx="153120" cy="288000"/>
              </a:xfrm>
              <a:prstGeom prst="rect">
                <a:avLst/>
              </a:prstGeom>
              <a:blipFill>
                <a:blip r:embed="rId9"/>
                <a:stretch>
                  <a:fillRect l="-12000" r="-92000" b="-489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Straight Arrow Connector 152"/>
          <p:cNvSpPr/>
          <p:nvPr/>
        </p:nvSpPr>
        <p:spPr>
          <a:xfrm>
            <a:off x="4303376" y="2081655"/>
            <a:ext cx="222720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144"/>
              <p:cNvSpPr txBox="1"/>
              <p:nvPr/>
            </p:nvSpPr>
            <p:spPr>
              <a:xfrm>
                <a:off x="6991478" y="2065187"/>
                <a:ext cx="2318580" cy="870895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67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1867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ar-AE" sz="1867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67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ar-AE" sz="1867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1867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67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ar-AE" sz="1867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ar-AE" sz="1867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1867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4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78" y="2065187"/>
                <a:ext cx="2318580" cy="870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Straight Arrow Connector 174"/>
          <p:cNvSpPr/>
          <p:nvPr/>
        </p:nvSpPr>
        <p:spPr>
          <a:xfrm>
            <a:off x="5326729" y="2035799"/>
            <a:ext cx="288000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175"/>
              <p:cNvSpPr txBox="1"/>
              <p:nvPr/>
            </p:nvSpPr>
            <p:spPr>
              <a:xfrm>
                <a:off x="4173272" y="2049692"/>
                <a:ext cx="543360" cy="353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312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2" y="2049692"/>
                <a:ext cx="543360" cy="353280"/>
              </a:xfrm>
              <a:prstGeom prst="rect">
                <a:avLst/>
              </a:prstGeom>
              <a:blipFill>
                <a:blip r:embed="rId11"/>
                <a:stretch>
                  <a:fillRect l="-3371" r="-22472" b="-24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3" name="Straight Arrow Connector 176"/>
          <p:cNvSpPr/>
          <p:nvPr/>
        </p:nvSpPr>
        <p:spPr>
          <a:xfrm>
            <a:off x="3743819" y="1123119"/>
            <a:ext cx="4860660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2" name="Straight Arrow Connector 174">
            <a:extLst>
              <a:ext uri="{FF2B5EF4-FFF2-40B4-BE49-F238E27FC236}">
                <a16:creationId xmlns:a16="http://schemas.microsoft.com/office/drawing/2014/main" id="{5BE94BFE-1CB9-D8F8-7D84-0FAAE81532E9}"/>
              </a:ext>
            </a:extLst>
          </p:cNvPr>
          <p:cNvSpPr/>
          <p:nvPr/>
        </p:nvSpPr>
        <p:spPr>
          <a:xfrm flipV="1">
            <a:off x="5597982" y="2043633"/>
            <a:ext cx="648151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41539" y="1605623"/>
            <a:ext cx="0" cy="43250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507793" y="1605620"/>
            <a:ext cx="0" cy="43250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5347897" y="1596391"/>
            <a:ext cx="0" cy="43250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5616151" y="1614870"/>
            <a:ext cx="0" cy="43250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177">
                <a:extLst>
                  <a:ext uri="{FF2B5EF4-FFF2-40B4-BE49-F238E27FC236}">
                    <a16:creationId xmlns:a16="http://schemas.microsoft.com/office/drawing/2014/main" id="{0197FDE8-3CAA-EE6B-0D25-C711EDA98512}"/>
                  </a:ext>
                </a:extLst>
              </p:cNvPr>
              <p:cNvSpPr txBox="1"/>
              <p:nvPr/>
            </p:nvSpPr>
            <p:spPr>
              <a:xfrm>
                <a:off x="6034117" y="627060"/>
                <a:ext cx="408000" cy="353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306" name="TextBox 177">
                <a:extLst>
                  <a:ext uri="{FF2B5EF4-FFF2-40B4-BE49-F238E27FC236}">
                    <a16:creationId xmlns:a16="http://schemas.microsoft.com/office/drawing/2014/main" id="{0197FDE8-3CAA-EE6B-0D25-C711EDA98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17" y="627060"/>
                <a:ext cx="408000" cy="353280"/>
              </a:xfrm>
              <a:prstGeom prst="rect">
                <a:avLst/>
              </a:prstGeom>
              <a:blipFill>
                <a:blip r:embed="rId12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177"/>
              <p:cNvSpPr txBox="1"/>
              <p:nvPr/>
            </p:nvSpPr>
            <p:spPr>
              <a:xfrm>
                <a:off x="5655332" y="1963893"/>
                <a:ext cx="408000" cy="353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290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32" y="1963893"/>
                <a:ext cx="408000" cy="353280"/>
              </a:xfrm>
              <a:prstGeom prst="rect">
                <a:avLst/>
              </a:prstGeom>
              <a:blipFill>
                <a:blip r:embed="rId18"/>
                <a:stretch>
                  <a:fillRect r="-10448" b="-482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Rectangle 333"/>
          <p:cNvSpPr/>
          <p:nvPr/>
        </p:nvSpPr>
        <p:spPr>
          <a:xfrm rot="16200000">
            <a:off x="1070315" y="2750547"/>
            <a:ext cx="146400" cy="1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462826" y="940226"/>
                <a:ext cx="952953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133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133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133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1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133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133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26" y="940226"/>
                <a:ext cx="952953" cy="328231"/>
              </a:xfrm>
              <a:prstGeom prst="rect">
                <a:avLst/>
              </a:prstGeom>
              <a:blipFill>
                <a:blip r:embed="rId21"/>
                <a:stretch>
                  <a:fillRect l="-5769" b="-35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6907283" y="2604768"/>
                <a:ext cx="2117566" cy="247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1600" i="1">
                          <a:latin typeface="Cambria Math" panose="02040503050406030204" pitchFamily="18" charset="0"/>
                        </a:rPr>
                        <m:t> :  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d>
                        <m:d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IN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I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I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283" y="2604768"/>
                <a:ext cx="2117566" cy="247375"/>
              </a:xfrm>
              <a:prstGeom prst="rect">
                <a:avLst/>
              </a:prstGeom>
              <a:blipFill>
                <a:blip r:embed="rId23"/>
                <a:stretch>
                  <a:fillRect l="-1729" r="-3170" b="-341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815995" y="2894606"/>
                <a:ext cx="2489079" cy="533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rad>
                      <m:r>
                        <a:rPr lang="en-IN" sz="16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995" y="2894606"/>
                <a:ext cx="2489079" cy="533608"/>
              </a:xfrm>
              <a:prstGeom prst="rect">
                <a:avLst/>
              </a:prstGeom>
              <a:blipFill>
                <a:blip r:embed="rId24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itle 1"/>
          <p:cNvSpPr txBox="1"/>
          <p:nvPr/>
        </p:nvSpPr>
        <p:spPr>
          <a:xfrm>
            <a:off x="7053099" y="140058"/>
            <a:ext cx="5095418" cy="91528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800" spc="-1" dirty="0">
                <a:solidFill>
                  <a:srgbClr val="002060"/>
                </a:solidFill>
                <a:latin typeface="Calibri"/>
              </a:rPr>
              <a:t>TD Pulsone from a Quasi-Periodic DD Domain Pulse </a:t>
            </a: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494" r="18124" b="12948"/>
          <a:stretch/>
        </p:blipFill>
        <p:spPr>
          <a:xfrm>
            <a:off x="5935805" y="4524119"/>
            <a:ext cx="590164" cy="4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9041173" y="6310593"/>
                <a:ext cx="1280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/>
                  <a:t>(Delay)</a:t>
                </a: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73" y="6310593"/>
                <a:ext cx="1280415" cy="461665"/>
              </a:xfrm>
              <a:prstGeom prst="rect">
                <a:avLst/>
              </a:prstGeom>
              <a:blipFill>
                <a:blip r:embed="rId27"/>
                <a:stretch>
                  <a:fillRect t="-10526" r="-6667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155681" y="2899031"/>
                <a:ext cx="1612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IN" sz="2400" dirty="0"/>
                  <a:t> (Doppler)</a:t>
                </a: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81" y="2899031"/>
                <a:ext cx="1612364" cy="461665"/>
              </a:xfrm>
              <a:prstGeom prst="rect">
                <a:avLst/>
              </a:prstGeom>
              <a:blipFill>
                <a:blip r:embed="rId28"/>
                <a:stretch>
                  <a:fillRect t="-10667" r="-41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43">
                <a:extLst>
                  <a:ext uri="{FF2B5EF4-FFF2-40B4-BE49-F238E27FC236}">
                    <a16:creationId xmlns:a16="http://schemas.microsoft.com/office/drawing/2014/main" id="{FDFB40BC-0E89-740D-40F9-A6ED0C32DCED}"/>
                  </a:ext>
                </a:extLst>
              </p:cNvPr>
              <p:cNvSpPr txBox="1"/>
              <p:nvPr/>
            </p:nvSpPr>
            <p:spPr>
              <a:xfrm>
                <a:off x="5171693" y="1940633"/>
                <a:ext cx="643681" cy="5422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62" name="TextBox 143">
                <a:extLst>
                  <a:ext uri="{FF2B5EF4-FFF2-40B4-BE49-F238E27FC236}">
                    <a16:creationId xmlns:a16="http://schemas.microsoft.com/office/drawing/2014/main" id="{FDFB40BC-0E89-740D-40F9-A6ED0C32D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93" y="1940633"/>
                <a:ext cx="643681" cy="54228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EF5193D-7BE1-4C29-B834-EEFD6D18D554}"/>
              </a:ext>
            </a:extLst>
          </p:cNvPr>
          <p:cNvSpPr txBox="1"/>
          <p:nvPr/>
        </p:nvSpPr>
        <p:spPr>
          <a:xfrm>
            <a:off x="1304726" y="1510494"/>
            <a:ext cx="169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TD Pulsone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4BDA3-8DD1-46E2-A52E-B7F024BF8F8E}"/>
                  </a:ext>
                </a:extLst>
              </p:cNvPr>
              <p:cNvSpPr txBox="1"/>
              <p:nvPr/>
            </p:nvSpPr>
            <p:spPr>
              <a:xfrm>
                <a:off x="431043" y="2482913"/>
                <a:ext cx="3519587" cy="381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TDM is a limiting case</a:t>
                </a:r>
              </a:p>
              <a:p>
                <a:pPr algn="ctr"/>
                <a:r>
                  <a:rPr lang="en-US" sz="2400" dirty="0"/>
                  <a:t>FDM is a limiting case</a:t>
                </a:r>
              </a:p>
              <a:p>
                <a:endParaRPr lang="en-US" sz="2400" dirty="0"/>
              </a:p>
              <a:p>
                <a:pPr algn="ctr"/>
                <a:r>
                  <a:rPr lang="en-US" sz="2400" dirty="0"/>
                  <a:t>Pulsones parametrized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interpolate between TDM and FDM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When does a TD Pulsone question have predictive value?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A4BDA3-8DD1-46E2-A52E-B7F024BF8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3" y="2482913"/>
                <a:ext cx="3519587" cy="3814186"/>
              </a:xfrm>
              <a:prstGeom prst="rect">
                <a:avLst/>
              </a:prstGeom>
              <a:blipFill>
                <a:blip r:embed="rId31"/>
                <a:stretch>
                  <a:fillRect l="-693" t="-1278" r="-2253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4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A27FA918654C85F6FBE287C914AE" ma:contentTypeVersion="11" ma:contentTypeDescription="Create a new document." ma:contentTypeScope="" ma:versionID="3e09a01633f1118c00f6018bbdc5878f">
  <xsd:schema xmlns:xsd="http://www.w3.org/2001/XMLSchema" xmlns:xs="http://www.w3.org/2001/XMLSchema" xmlns:p="http://schemas.microsoft.com/office/2006/metadata/properties" xmlns:ns3="42ab7938-f966-4868-ba3e-7f7f0b103e25" targetNamespace="http://schemas.microsoft.com/office/2006/metadata/properties" ma:root="true" ma:fieldsID="b87423f0009a717dceb6cf72f8c2f831" ns3:_="">
    <xsd:import namespace="42ab7938-f966-4868-ba3e-7f7f0b103e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b7938-f966-4868-ba3e-7f7f0b103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7F0F2-D7CD-41E8-BCDD-6008E32F2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ab7938-f966-4868-ba3e-7f7f0b103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85330A-8AE3-477E-BC5A-06DA7E5083E1}">
  <ds:schemaRefs>
    <ds:schemaRef ds:uri="http://purl.org/dc/terms/"/>
    <ds:schemaRef ds:uri="42ab7938-f966-4868-ba3e-7f7f0b103e25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34E1412-2749-49AA-B3FE-0C4A09248E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39187</TotalTime>
  <Words>2188</Words>
  <Application>Microsoft Office PowerPoint</Application>
  <PresentationFormat>Widescreen</PresentationFormat>
  <Paragraphs>474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Office Theme</vt:lpstr>
      <vt:lpstr>Office Theme</vt:lpstr>
      <vt:lpstr>Equation</vt:lpstr>
      <vt:lpstr>Learning to Communicate</vt:lpstr>
      <vt:lpstr>So Many Channels, So Little Time</vt:lpstr>
      <vt:lpstr>We have Asked This Question Before</vt:lpstr>
      <vt:lpstr>Why Ask It Now?</vt:lpstr>
      <vt:lpstr>Localization in Delay and Doppler</vt:lpstr>
      <vt:lpstr>PowerPoint Presentation</vt:lpstr>
      <vt:lpstr>What Constitutes a Good Question?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Crystalline Regime</vt:lpstr>
      <vt:lpstr>PowerPoint Presentation</vt:lpstr>
      <vt:lpstr>PowerPoint Presentation</vt:lpstr>
      <vt:lpstr>Results (Zak vs MC-OTFS)</vt:lpstr>
      <vt:lpstr>Non-Fading and Predictable Operation</vt:lpstr>
      <vt:lpstr>PowerPoint Presentation</vt:lpstr>
      <vt:lpstr>Impact of Fading in the Crystalline Regime</vt:lpstr>
      <vt:lpstr>Predictable means Learnable</vt:lpstr>
      <vt:lpstr>Model-Free vs Model-Dependent</vt:lpstr>
      <vt:lpstr>Model-Free vs Model-Dependent</vt:lpstr>
      <vt:lpstr>Pushing the Envelope – Impact of High Doppler</vt:lpstr>
      <vt:lpstr>Navigating Orders of Magnitude in Doppler Spread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Reconnecting with CDMA</vt:lpstr>
      <vt:lpstr>The Mathematics of Hopping and Spreading</vt:lpstr>
      <vt:lpstr>Conclusions</vt:lpstr>
      <vt:lpstr>Pulsones in the Crystalline Regime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 the Delay-Doppler Domain</dc:title>
  <dc:creator>Robert Calderbank, Ph.D.</dc:creator>
  <cp:lastModifiedBy>Robert Calderbank, Ph.D.</cp:lastModifiedBy>
  <cp:revision>76</cp:revision>
  <cp:lastPrinted>2023-02-26T18:40:15Z</cp:lastPrinted>
  <dcterms:created xsi:type="dcterms:W3CDTF">2022-09-19T13:20:15Z</dcterms:created>
  <dcterms:modified xsi:type="dcterms:W3CDTF">2024-03-11T02:04:18Z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0x010100D9AFA27FA918654C85F6FBE287C914AE</vt:lpwstr>
  </property>
</Properties>
</file>