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494" r:id="rId2"/>
    <p:sldId id="414" r:id="rId3"/>
    <p:sldId id="751" r:id="rId4"/>
    <p:sldId id="752" r:id="rId5"/>
    <p:sldId id="753" r:id="rId6"/>
    <p:sldId id="782" r:id="rId7"/>
    <p:sldId id="783" r:id="rId8"/>
    <p:sldId id="784" r:id="rId9"/>
    <p:sldId id="785" r:id="rId10"/>
    <p:sldId id="754" r:id="rId11"/>
    <p:sldId id="772" r:id="rId12"/>
    <p:sldId id="773" r:id="rId13"/>
    <p:sldId id="795" r:id="rId14"/>
    <p:sldId id="755" r:id="rId15"/>
    <p:sldId id="760" r:id="rId16"/>
    <p:sldId id="771" r:id="rId17"/>
    <p:sldId id="757" r:id="rId18"/>
    <p:sldId id="758" r:id="rId19"/>
    <p:sldId id="763" r:id="rId20"/>
    <p:sldId id="790" r:id="rId21"/>
    <p:sldId id="794" r:id="rId22"/>
    <p:sldId id="796" r:id="rId23"/>
    <p:sldId id="792" r:id="rId24"/>
    <p:sldId id="793" r:id="rId25"/>
    <p:sldId id="775" r:id="rId26"/>
    <p:sldId id="759" r:id="rId27"/>
    <p:sldId id="766" r:id="rId28"/>
    <p:sldId id="770" r:id="rId29"/>
    <p:sldId id="776" r:id="rId30"/>
    <p:sldId id="779" r:id="rId31"/>
    <p:sldId id="778" r:id="rId32"/>
    <p:sldId id="781" r:id="rId33"/>
    <p:sldId id="797" r:id="rId34"/>
    <p:sldId id="798" r:id="rId35"/>
    <p:sldId id="799" r:id="rId36"/>
    <p:sldId id="800" r:id="rId37"/>
    <p:sldId id="791" r:id="rId38"/>
    <p:sldId id="712" r:id="rId39"/>
    <p:sldId id="765" r:id="rId40"/>
  </p:sldIdLst>
  <p:sldSz cx="9144000" cy="6858000" type="screen4x3"/>
  <p:notesSz cx="6985000" cy="9271000"/>
  <p:custDataLst>
    <p:tags r:id="rId43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0000"/>
    <a:srgbClr val="A40000"/>
    <a:srgbClr val="0000CC"/>
    <a:srgbClr val="0066FF"/>
    <a:srgbClr val="CC0000"/>
    <a:srgbClr val="FF0000"/>
    <a:srgbClr val="CC3300"/>
    <a:srgbClr val="33CC33"/>
    <a:srgbClr val="FFFF66"/>
    <a:srgbClr val="FF7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82" autoAdjust="0"/>
  </p:normalViewPr>
  <p:slideViewPr>
    <p:cSldViewPr>
      <p:cViewPr>
        <p:scale>
          <a:sx n="150" d="100"/>
          <a:sy n="150" d="100"/>
        </p:scale>
        <p:origin x="5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241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41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07450"/>
            <a:ext cx="30241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fld id="{13553C92-50B5-EF4E-84F9-D99EB0B49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7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241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41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07450"/>
            <a:ext cx="30241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7" tIns="46284" rIns="92567" bIns="46284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FontTx/>
              <a:buNone/>
              <a:defRPr sz="1100">
                <a:latin typeface="Times New Roman" pitchFamily="-65" charset="0"/>
              </a:defRPr>
            </a:lvl1pPr>
          </a:lstStyle>
          <a:p>
            <a:pPr>
              <a:defRPr/>
            </a:pPr>
            <a:fld id="{CC226DA5-DDF5-564C-B247-00E50B96E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DD013-5629-7E4D-8769-81A696BE929C}" type="slidenum">
              <a:rPr lang="en-US">
                <a:latin typeface="Times New Roman" charset="0"/>
              </a:rPr>
              <a:pPr/>
              <a:t>1</a:t>
            </a:fld>
            <a:endParaRPr lang="en-US" dirty="0">
              <a:latin typeface="Times New Roman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18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6708F-238B-984A-8C87-D30F0D28C11C}" type="slidenum">
              <a:rPr lang="en-US">
                <a:latin typeface="Times New Roman" charset="0"/>
              </a:rPr>
              <a:pPr/>
              <a:t>10</a:t>
            </a:fld>
            <a:endParaRPr lang="en-US" dirty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46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6708F-238B-984A-8C87-D30F0D28C11C}" type="slidenum">
              <a:rPr lang="en-US">
                <a:latin typeface="Times New Roman" charset="0"/>
              </a:rPr>
              <a:pPr/>
              <a:t>11</a:t>
            </a:fld>
            <a:endParaRPr lang="en-US" dirty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9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6708F-238B-984A-8C87-D30F0D28C11C}" type="slidenum">
              <a:rPr lang="en-US">
                <a:latin typeface="Times New Roman" charset="0"/>
              </a:rPr>
              <a:pPr/>
              <a:t>12</a:t>
            </a:fld>
            <a:endParaRPr lang="en-US" dirty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90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7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6708F-238B-984A-8C87-D30F0D28C11C}" type="slidenum">
              <a:rPr lang="en-US">
                <a:latin typeface="Times New Roman" charset="0"/>
              </a:rPr>
              <a:pPr/>
              <a:t>14</a:t>
            </a:fld>
            <a:endParaRPr lang="en-US" dirty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20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4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6708F-238B-984A-8C87-D30F0D28C11C}" type="slidenum">
              <a:rPr lang="en-US">
                <a:latin typeface="Times New Roman" charset="0"/>
              </a:rPr>
              <a:pPr/>
              <a:t>2</a:t>
            </a:fld>
            <a:endParaRPr lang="en-US" dirty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A0AB-7CC4-7049-B82A-F23AABDD5731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5313"/>
            <a:ext cx="5124450" cy="4168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11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space including massive neutrinos and variable dark energy equation of state that,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01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space including massive neutrinos and variable dark energy equation of state that,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28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space including massive neutrinos and variable dark energy equation of state that,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5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 is to use all known</a:t>
            </a:r>
            <a:r>
              <a:rPr lang="en-US" baseline="0" dirty="0" smtClean="0"/>
              <a:t> features of the process to help make inference</a:t>
            </a:r>
          </a:p>
          <a:p>
            <a:r>
              <a:rPr lang="en-US" baseline="0" dirty="0" smtClean="0"/>
              <a:t>Should be better in some sense than a sparsely sampled empirical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26DA5-DDF5-564C-B247-00E50B96E1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2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635A2-2387-3D45-A418-FFE3BA3C65F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Have a computer model</a:t>
            </a:r>
          </a:p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Blck curve</a:t>
            </a:r>
          </a:p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But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only have a few trials of the code … dots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Basically a regression problem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85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space including massive neutrinos and variable dark energy equation of state that,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space including massive neutrinos and variable dark energy equation of state that,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space including massive neutrinos and variable dark energy equation of state that,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8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CAA3B-C52C-3345-B358-0C0DC6628BA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r>
              <a:rPr lang="en-US" dirty="0" smtClean="0"/>
              <a:t>Eventually used in a</a:t>
            </a:r>
            <a:r>
              <a:rPr lang="en-US" baseline="0" dirty="0" smtClean="0"/>
              <a:t> calibration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7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9621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340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997272" y="5805264"/>
            <a:ext cx="7848600" cy="45756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60000"/>
              </a:lnSpc>
              <a:spcBef>
                <a:spcPct val="50000"/>
              </a:spcBef>
              <a:buFontTx/>
              <a:buNone/>
              <a:defRPr/>
            </a:pPr>
            <a:endParaRPr lang="en-US" sz="2400" dirty="0" smtClean="0">
              <a:latin typeface="Times New Roman" pitchFamily="-65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800" i="1" dirty="0" smtClean="0">
                <a:latin typeface="Times New Roman" pitchFamily="-65" charset="0"/>
              </a:rPr>
              <a:t>                          </a:t>
            </a:r>
            <a:r>
              <a:rPr lang="en-US" sz="800" i="1" dirty="0">
                <a:latin typeface="Times New Roman" pitchFamily="-65" charset="0"/>
              </a:rPr>
              <a:t>Department of Statistics and Actuarial </a:t>
            </a:r>
            <a:r>
              <a:rPr lang="en-US" sz="800" i="1" dirty="0" smtClean="0">
                <a:latin typeface="Times New Roman" pitchFamily="-65" charset="0"/>
              </a:rPr>
              <a:t>Science</a:t>
            </a:r>
            <a:endParaRPr lang="en-CA" sz="800" i="1" dirty="0">
              <a:latin typeface="Times New Roman" pitchFamily="-65" charset="0"/>
            </a:endParaRPr>
          </a:p>
        </p:txBody>
      </p:sp>
      <p:pic>
        <p:nvPicPr>
          <p:cNvPr id="2" name="Picture 1" descr="SFU_201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876343" cy="4429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90000"/>
          </a:solidFill>
          <a:effectLst/>
          <a:latin typeface="Garamond"/>
          <a:ea typeface="ＭＳ Ｐゴシック" pitchFamily="-65" charset="-128"/>
          <a:cs typeface="Garamon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80000"/>
          </a:solidFill>
          <a:effectLst>
            <a:outerShdw blurRad="38100" dist="38100" dir="2700000" algn="tl">
              <a:srgbClr val="DDDDDD"/>
            </a:outerShdw>
          </a:effectLst>
          <a:latin typeface="Tahom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aramond"/>
          <a:ea typeface="ＭＳ Ｐゴシック" pitchFamily="-65" charset="-128"/>
          <a:cs typeface="Garamon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Garamond"/>
          <a:ea typeface="ＭＳ Ｐゴシック" pitchFamily="-65" charset="-128"/>
          <a:cs typeface="Garamon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Garamond"/>
          <a:ea typeface="ＭＳ Ｐゴシック" pitchFamily="-65" charset="-128"/>
          <a:cs typeface="Garamon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aramond"/>
          <a:ea typeface="ＭＳ Ｐゴシック" pitchFamily="-65" charset="-128"/>
          <a:cs typeface="Garamon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Garamond"/>
          <a:ea typeface="ＭＳ Ｐゴシック" pitchFamily="-65" charset="-128"/>
          <a:cs typeface="Garamond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8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30.emf"/><Relationship Id="rId5" Type="http://schemas.openxmlformats.org/officeDocument/2006/relationships/image" Target="../media/image24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latin typeface="Garamond"/>
                <a:cs typeface="Garamond"/>
              </a:rPr>
              <a:t>Space-filling </a:t>
            </a:r>
            <a:r>
              <a:rPr lang="en-US" sz="3200" dirty="0" smtClean="0">
                <a:latin typeface="Garamond"/>
                <a:cs typeface="Garamond"/>
              </a:rPr>
              <a:t>experimental designs </a:t>
            </a:r>
            <a:r>
              <a:rPr lang="en-US" sz="3200" smtClean="0">
                <a:latin typeface="Garamond"/>
                <a:cs typeface="Garamond"/>
              </a:rPr>
              <a:t>using sequences of lattices</a:t>
            </a:r>
            <a:endParaRPr lang="en-US" sz="3200" dirty="0">
              <a:latin typeface="Garamond"/>
              <a:ea typeface="+mj-ea"/>
              <a:cs typeface="Garamond"/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charset="-128"/>
                <a:cs typeface="ＭＳ Ｐゴシック" charset="-128"/>
              </a:rPr>
              <a:t>Derek 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Bingham</a:t>
            </a: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Department of Statistics and Actuarial Science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Simon Fraser University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Steven Bergner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400" dirty="0" smtClean="0">
                <a:ea typeface="ＭＳ Ｐゴシック" charset="-128"/>
                <a:cs typeface="ＭＳ Ｐゴシック" charset="-128"/>
              </a:rPr>
              <a:t>FinCad Corporation</a:t>
            </a:r>
            <a:endParaRPr lang="en-US" sz="14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Design for computer experiments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sz="1600" dirty="0" smtClean="0"/>
              <a:t>Johnson et al. (1990) and others (e.g., Kunsch et al., 2005) demonstrate that designs with good </a:t>
            </a:r>
            <a:r>
              <a:rPr lang="en-US" sz="1600" i="1" dirty="0" smtClean="0"/>
              <a:t>space-filling</a:t>
            </a:r>
            <a:r>
              <a:rPr lang="en-US" sz="1600" dirty="0" smtClean="0"/>
              <a:t> properties are essential for prediction using GPs</a:t>
            </a:r>
          </a:p>
          <a:p>
            <a:pPr marL="381000" indent="-381000"/>
            <a:endParaRPr lang="en-US" sz="800" dirty="0"/>
          </a:p>
          <a:p>
            <a:pPr marL="381000" indent="-381000"/>
            <a:r>
              <a:rPr lang="en-US" sz="1600" dirty="0" smtClean="0"/>
              <a:t>Latin hypercube designs (McKay et al, 1989) and other variants (Tang, 1993) have proven popular </a:t>
            </a:r>
            <a:endParaRPr lang="en-US" sz="1600" dirty="0" smtClean="0"/>
          </a:p>
          <a:p>
            <a:pPr marL="381000" indent="-381000"/>
            <a:endParaRPr lang="en-US" sz="800" dirty="0"/>
          </a:p>
          <a:p>
            <a:pPr marL="381000" indent="-381000"/>
            <a:r>
              <a:rPr lang="en-US" sz="1600" dirty="0" smtClean="0"/>
              <a:t>For type of sequence of designs and low/high fidelity models, work by Qian (2009), Qian, Tang and Wu (2009) is related</a:t>
            </a:r>
            <a:endParaRPr lang="en-US" sz="1600" dirty="0" smtClean="0"/>
          </a:p>
          <a:p>
            <a:pPr marL="381000" indent="-381000"/>
            <a:endParaRPr lang="en-US" sz="800" dirty="0"/>
          </a:p>
          <a:p>
            <a:pPr marL="381000" indent="-381000"/>
            <a:r>
              <a:rPr lang="en-US" sz="1600" dirty="0" smtClean="0"/>
              <a:t>Designs based on Cartesian lattices have also been proposed (Beattie and Lin, 2004; Qian and Ai, 2010) </a:t>
            </a:r>
          </a:p>
          <a:p>
            <a:pPr marL="381000" indent="-381000"/>
            <a:endParaRPr lang="en-US" sz="800" dirty="0" smtClean="0"/>
          </a:p>
          <a:p>
            <a:pPr marL="381000" indent="-381000"/>
            <a:r>
              <a:rPr lang="en-US" sz="1600" dirty="0" smtClean="0"/>
              <a:t>Single state lattice designs have been discussed (Bates et al., 1996; </a:t>
            </a:r>
            <a:r>
              <a:rPr lang="en-US" sz="1600" b="1" dirty="0" smtClean="0"/>
              <a:t>Pronzato and Müller, </a:t>
            </a:r>
            <a:r>
              <a:rPr lang="en-US" sz="1600" b="1" dirty="0" smtClean="0"/>
              <a:t>2012</a:t>
            </a:r>
            <a:r>
              <a:rPr lang="en-US" sz="1600" dirty="0" smtClean="0"/>
              <a:t>; He 2016, 2017)</a:t>
            </a:r>
            <a:endParaRPr lang="en-US" sz="1600" dirty="0" smtClean="0"/>
          </a:p>
          <a:p>
            <a:pPr marL="381000" indent="-381000"/>
            <a:endParaRPr lang="en-US" sz="1600" dirty="0"/>
          </a:p>
          <a:p>
            <a:pPr marL="381000" indent="-381000"/>
            <a:r>
              <a:rPr lang="en-US" sz="1600" b="1" dirty="0" smtClean="0"/>
              <a:t>Here, a new type of lattice design is </a:t>
            </a:r>
            <a:r>
              <a:rPr lang="en-US" sz="1600" b="1" dirty="0" smtClean="0"/>
              <a:t>proposed </a:t>
            </a:r>
            <a:r>
              <a:rPr lang="en-US" sz="1600" dirty="0" smtClean="0"/>
              <a:t>(based on </a:t>
            </a:r>
            <a:r>
              <a:rPr lang="en-US" sz="1600" dirty="0" err="1" smtClean="0"/>
              <a:t>Heitmann</a:t>
            </a:r>
            <a:r>
              <a:rPr lang="en-US" sz="1600" dirty="0" smtClean="0"/>
              <a:t>, Bingham et al., 2016)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813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Would like our designs to have specific properties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like </a:t>
            </a:r>
            <a:r>
              <a:rPr lang="en-US" i="1" dirty="0" smtClean="0"/>
              <a:t>n</a:t>
            </a:r>
            <a:r>
              <a:rPr lang="en-US" dirty="0"/>
              <a:t>-run </a:t>
            </a:r>
            <a:r>
              <a:rPr lang="en-US" dirty="0" smtClean="0"/>
              <a:t>designs where each design point is a </a:t>
            </a:r>
            <a:r>
              <a:rPr lang="en-US" i="1" dirty="0" smtClean="0"/>
              <a:t>d-</a:t>
            </a:r>
            <a:r>
              <a:rPr lang="en-US" dirty="0" smtClean="0"/>
              <a:t>dimensional input vector to the computer model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our setting would like experiment designs (</a:t>
            </a:r>
            <a:r>
              <a:rPr lang="en-US" i="1" dirty="0" smtClean="0"/>
              <a:t>D</a:t>
            </a:r>
            <a:r>
              <a:rPr lang="en-US" dirty="0" smtClean="0"/>
              <a:t>) with good                  </a:t>
            </a:r>
            <a:r>
              <a:rPr lang="en-US" i="1" dirty="0" smtClean="0"/>
              <a:t>d</a:t>
            </a:r>
            <a:r>
              <a:rPr lang="en-US" dirty="0" smtClean="0"/>
              <a:t>-dimensional space-filling properties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like the designs to have the nesting property</a:t>
            </a:r>
          </a:p>
          <a:p>
            <a:pPr marL="781050" lvl="1" indent="-381000"/>
            <a:r>
              <a:rPr lang="en-US" sz="1600" dirty="0"/>
              <a:t>I</a:t>
            </a:r>
            <a:r>
              <a:rPr lang="en-US" sz="1600" dirty="0" smtClean="0"/>
              <a:t>mportant for applications where good </a:t>
            </a:r>
            <a:r>
              <a:rPr lang="en-US" sz="1600" b="1" dirty="0" smtClean="0"/>
              <a:t>intermediate-stage designs</a:t>
            </a:r>
            <a:r>
              <a:rPr lang="en-US" sz="1600" dirty="0" smtClean="0"/>
              <a:t> are required, as well as the </a:t>
            </a:r>
            <a:r>
              <a:rPr lang="en-US" sz="1600" b="1" dirty="0" smtClean="0"/>
              <a:t>final experiment design</a:t>
            </a:r>
            <a:endParaRPr lang="en-US" sz="1600" dirty="0" smtClean="0"/>
          </a:p>
          <a:p>
            <a:pPr marL="781050" lvl="1" indent="-381000"/>
            <a:endParaRPr lang="en-US" sz="1600" b="1" dirty="0"/>
          </a:p>
          <a:p>
            <a:pPr marL="781050" lvl="1" indent="-381000"/>
            <a:r>
              <a:rPr lang="en-US" sz="1600" dirty="0" smtClean="0"/>
              <a:t>Important for applications with high- and low-fidelity simulators where the </a:t>
            </a:r>
            <a:r>
              <a:rPr lang="en-US" sz="1600" b="1" dirty="0" smtClean="0"/>
              <a:t>high-fidelity simulator design is a sub-set of the larger, low-fidelity simulator design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983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Suggestion 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Use a lattice</a:t>
            </a:r>
          </a:p>
          <a:p>
            <a:pPr marL="381000" indent="-381000"/>
            <a:endParaRPr lang="en-US" b="1" dirty="0"/>
          </a:p>
          <a:p>
            <a:pPr marL="381000" indent="-381000"/>
            <a:r>
              <a:rPr lang="en-US" dirty="0" smtClean="0"/>
              <a:t>For one-stage designs, can use already computed lattices (Conway and Sloane, 1999) that have good space filling properties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Not quite as easy as you might think …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Is more challenging for our setting where nesting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7776864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374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First stage (high-fidelity) design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First and second stage (low-fidelity) design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Notation and definitions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A </a:t>
            </a:r>
            <a:r>
              <a:rPr lang="en-US" b="1" dirty="0" smtClean="0"/>
              <a:t>point lattice </a:t>
            </a:r>
            <a:r>
              <a:rPr lang="en-US" dirty="0" smtClean="0"/>
              <a:t>is an infinite, discrete </a:t>
            </a:r>
            <a:r>
              <a:rPr lang="en-US" dirty="0"/>
              <a:t>set of points in </a:t>
            </a:r>
            <a:r>
              <a:rPr lang="en-US" dirty="0" smtClean="0"/>
              <a:t>     that </a:t>
            </a:r>
            <a:r>
              <a:rPr lang="en-US" dirty="0"/>
              <a:t>is </a:t>
            </a:r>
            <a:r>
              <a:rPr lang="en-US" dirty="0" smtClean="0"/>
              <a:t>constructed from </a:t>
            </a:r>
            <a:r>
              <a:rPr lang="en-US" dirty="0"/>
              <a:t>integer multiples of a set of basis vectors in the columns of a</a:t>
            </a:r>
            <a:r>
              <a:rPr lang="en-US" dirty="0" smtClean="0"/>
              <a:t> </a:t>
            </a:r>
            <a:r>
              <a:rPr lang="en-US" i="1" dirty="0" smtClean="0"/>
              <a:t>d </a:t>
            </a:r>
            <a:r>
              <a:rPr lang="en-US" dirty="0" smtClean="0"/>
              <a:t>x </a:t>
            </a:r>
            <a:r>
              <a:rPr lang="en-US" i="1" dirty="0" smtClean="0"/>
              <a:t>d  </a:t>
            </a:r>
            <a:r>
              <a:rPr lang="en-US" b="1" dirty="0" smtClean="0"/>
              <a:t>generating matrix</a:t>
            </a:r>
            <a:r>
              <a:rPr lang="en-US" dirty="0" smtClean="0"/>
              <a:t>, </a:t>
            </a:r>
            <a:r>
              <a:rPr lang="en-US" b="1" dirty="0" smtClean="0"/>
              <a:t>G</a:t>
            </a:r>
            <a:r>
              <a:rPr lang="en-US" dirty="0" smtClean="0"/>
              <a:t>,</a:t>
            </a:r>
          </a:p>
          <a:p>
            <a:pPr marL="381000" indent="-381000"/>
            <a:endParaRPr lang="en-US" dirty="0"/>
          </a:p>
          <a:p>
            <a:pPr marL="381000" indent="-381000"/>
            <a:endParaRPr lang="en-US" dirty="0" smtClean="0"/>
          </a:p>
          <a:p>
            <a:pPr marL="381000" indent="-381000"/>
            <a:r>
              <a:rPr lang="en-US" dirty="0" smtClean="0"/>
              <a:t>A </a:t>
            </a:r>
            <a:r>
              <a:rPr lang="en-US" b="1" dirty="0"/>
              <a:t>l</a:t>
            </a:r>
            <a:r>
              <a:rPr lang="en-US" b="1" dirty="0" smtClean="0"/>
              <a:t>attice design                                                      </a:t>
            </a:r>
            <a:r>
              <a:rPr lang="en-US" dirty="0" smtClean="0"/>
              <a:t>is the intersection of a point lattice and region                that is shifted by a vector, </a:t>
            </a:r>
            <a:r>
              <a:rPr lang="en-US" b="1" dirty="0" smtClean="0"/>
              <a:t>p</a:t>
            </a:r>
            <a:r>
              <a:rPr lang="en-US" dirty="0" smtClean="0"/>
              <a:t>  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See Conway and Sloane, 1999 or Patterson, 1954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0"/>
            <a:ext cx="4392488" cy="351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684" y="3640202"/>
            <a:ext cx="3333574" cy="33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371" y="4009336"/>
            <a:ext cx="944571" cy="263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508518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Usually the d-dimensional unit hypercube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 bwMode="auto">
          <a:xfrm flipH="1" flipV="1">
            <a:off x="3995936" y="4293096"/>
            <a:ext cx="3204356" cy="792088"/>
          </a:xfrm>
          <a:prstGeom prst="straightConnector1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16832"/>
            <a:ext cx="326008" cy="2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lattices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As a linear transformation of </a:t>
            </a:r>
            <a:r>
              <a:rPr lang="en-US" dirty="0"/>
              <a:t>the integers,</a:t>
            </a:r>
            <a:r>
              <a:rPr lang="en-US" dirty="0" smtClean="0"/>
              <a:t> </a:t>
            </a:r>
            <a:r>
              <a:rPr lang="en-US" dirty="0" smtClean="0"/>
              <a:t>lattices </a:t>
            </a:r>
            <a:r>
              <a:rPr lang="en-US" dirty="0"/>
              <a:t>inherit their abelian group </a:t>
            </a:r>
            <a:r>
              <a:rPr lang="en-US" dirty="0" smtClean="0"/>
              <a:t>structure</a:t>
            </a:r>
          </a:p>
          <a:p>
            <a:pPr marL="781050" lvl="1" indent="-381000"/>
            <a:r>
              <a:rPr lang="en-US" dirty="0" smtClean="0"/>
              <a:t>… this implies that the neighborhood around each lattice point is the same</a:t>
            </a:r>
          </a:p>
          <a:p>
            <a:pPr marL="781050" lvl="1" indent="-381000"/>
            <a:r>
              <a:rPr lang="en-US" dirty="0" smtClean="0"/>
              <a:t>This region is also called the </a:t>
            </a:r>
            <a:r>
              <a:rPr lang="en-US" b="1" dirty="0" smtClean="0"/>
              <a:t>Vornoi cell</a:t>
            </a:r>
          </a:p>
          <a:p>
            <a:pPr marL="781050" lvl="1" indent="-381000"/>
            <a:endParaRPr lang="en-US" dirty="0"/>
          </a:p>
          <a:p>
            <a:pPr marL="381000" indent="-381000"/>
            <a:r>
              <a:rPr lang="en-US" dirty="0" smtClean="0"/>
              <a:t>The space between the lattice points are described by the </a:t>
            </a:r>
            <a:r>
              <a:rPr lang="en-US" b="1" dirty="0"/>
              <a:t>fundamental </a:t>
            </a:r>
            <a:r>
              <a:rPr lang="en-US" b="1" dirty="0" smtClean="0"/>
              <a:t>parallelepiped</a:t>
            </a:r>
            <a:endParaRPr lang="en-US" dirty="0" smtClean="0"/>
          </a:p>
          <a:p>
            <a:pPr marL="381000" indent="-381000"/>
            <a:endParaRPr lang="en-US" b="1" dirty="0"/>
          </a:p>
          <a:p>
            <a:pPr marL="381000" indent="-381000"/>
            <a:endParaRPr lang="en-US" dirty="0" smtClean="0"/>
          </a:p>
          <a:p>
            <a:pPr marL="381000" indent="-381000"/>
            <a:endParaRPr lang="en-US" dirty="0"/>
          </a:p>
          <a:p>
            <a:pPr marL="381000" indent="-3810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lattices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endParaRPr lang="en-US" dirty="0" smtClean="0"/>
          </a:p>
          <a:p>
            <a:pPr marL="381000" indent="-381000"/>
            <a:endParaRPr lang="en-US" dirty="0"/>
          </a:p>
          <a:p>
            <a:pPr marL="381000" indent="-38100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7281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Factorial design (Cartesian lattice):</a:t>
            </a:r>
          </a:p>
          <a:p>
            <a:pPr marL="381000" indent="-381000"/>
            <a:endParaRPr lang="en-US" dirty="0" smtClean="0"/>
          </a:p>
          <a:p>
            <a:pPr marL="381000" indent="-381000"/>
            <a:r>
              <a:rPr lang="en-US" dirty="0" smtClean="0"/>
              <a:t>Have </a:t>
            </a:r>
            <a:r>
              <a:rPr lang="en-US" i="1" dirty="0" smtClean="0"/>
              <a:t>d</a:t>
            </a:r>
            <a:r>
              <a:rPr lang="en-US" dirty="0" smtClean="0"/>
              <a:t> inputs with levels </a:t>
            </a:r>
            <a:r>
              <a:rPr lang="en-US" i="1" dirty="0" smtClean="0">
                <a:latin typeface="+mj-lt"/>
              </a:rPr>
              <a:t>s </a:t>
            </a:r>
            <a:r>
              <a:rPr lang="en-US" dirty="0" smtClean="0"/>
              <a:t>=(</a:t>
            </a:r>
            <a:r>
              <a:rPr lang="en-US" i="1" dirty="0" smtClean="0">
                <a:latin typeface="+mj-lt"/>
              </a:rPr>
              <a:t>s</a:t>
            </a:r>
            <a:r>
              <a:rPr lang="en-US" i="1" baseline="-25000" dirty="0" smtClean="0">
                <a:latin typeface="+mj-lt"/>
              </a:rPr>
              <a:t>1</a:t>
            </a:r>
            <a:r>
              <a:rPr lang="en-US" i="1" dirty="0" smtClean="0">
                <a:latin typeface="+mj-lt"/>
              </a:rPr>
              <a:t>, s</a:t>
            </a:r>
            <a:r>
              <a:rPr lang="en-US" i="1" baseline="-25000" dirty="0" smtClean="0">
                <a:latin typeface="+mj-lt"/>
              </a:rPr>
              <a:t>2</a:t>
            </a:r>
            <a:r>
              <a:rPr lang="en-US" i="1" dirty="0" smtClean="0">
                <a:latin typeface="+mj-lt"/>
              </a:rPr>
              <a:t>, …, s</a:t>
            </a:r>
            <a:r>
              <a:rPr lang="en-US" i="1" baseline="-25000" dirty="0" smtClean="0">
                <a:latin typeface="+mj-lt"/>
              </a:rPr>
              <a:t>d</a:t>
            </a:r>
            <a:r>
              <a:rPr lang="en-US" dirty="0" smtClean="0"/>
              <a:t>)</a:t>
            </a:r>
          </a:p>
          <a:p>
            <a:pPr marL="381000" indent="-381000"/>
            <a:endParaRPr lang="en-US" dirty="0" smtClean="0"/>
          </a:p>
          <a:p>
            <a:pPr marL="381000" indent="-381000"/>
            <a:r>
              <a:rPr lang="en-US" dirty="0" smtClean="0"/>
              <a:t>Here </a:t>
            </a:r>
            <a:r>
              <a:rPr lang="en-US" b="1" dirty="0" smtClean="0"/>
              <a:t>G</a:t>
            </a:r>
            <a:r>
              <a:rPr lang="en-US" dirty="0" smtClean="0"/>
              <a:t>=</a:t>
            </a:r>
            <a:r>
              <a:rPr lang="en-US" b="1" dirty="0" smtClean="0"/>
              <a:t>I</a:t>
            </a:r>
            <a:r>
              <a:rPr lang="en-US" b="1" baseline="-25000" dirty="0" smtClean="0"/>
              <a:t>d</a:t>
            </a:r>
            <a:r>
              <a:rPr lang="en-US" dirty="0" smtClean="0"/>
              <a:t> and the lattice is </a:t>
            </a:r>
          </a:p>
          <a:p>
            <a:pPr marL="381000" indent="-381000"/>
            <a:endParaRPr lang="en-US" dirty="0" smtClean="0"/>
          </a:p>
          <a:p>
            <a:pPr marL="381000" indent="-381000"/>
            <a:r>
              <a:rPr lang="en-US" dirty="0" smtClean="0"/>
              <a:t>Region of interest is [0,1)</a:t>
            </a:r>
            <a:r>
              <a:rPr lang="en-US" i="1" baseline="30000" dirty="0" smtClean="0"/>
              <a:t>d </a:t>
            </a:r>
            <a:r>
              <a:rPr lang="en-US" dirty="0" smtClean="0"/>
              <a:t>scaled by diag(</a:t>
            </a:r>
            <a:r>
              <a:rPr lang="en-US" b="1" i="1" dirty="0" smtClean="0">
                <a:latin typeface="+mj-lt"/>
              </a:rPr>
              <a:t>s </a:t>
            </a:r>
            <a:r>
              <a:rPr lang="en-US" dirty="0" smtClean="0"/>
              <a:t>)</a:t>
            </a:r>
          </a:p>
          <a:p>
            <a:pPr marL="381000" indent="-381000"/>
            <a:endParaRPr lang="en-US" dirty="0" smtClean="0"/>
          </a:p>
          <a:p>
            <a:pPr marL="381000" indent="-3810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3602"/>
            <a:ext cx="3706688" cy="2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looking for specific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sequence of designs, is said to be nested if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i="1" dirty="0" smtClean="0"/>
              <a:t>l</a:t>
            </a:r>
            <a:r>
              <a:rPr lang="en-US" dirty="0" smtClean="0"/>
              <a:t> is called a </a:t>
            </a:r>
            <a:r>
              <a:rPr lang="en-US" b="1" dirty="0" smtClean="0"/>
              <a:t>refinement</a:t>
            </a:r>
            <a:r>
              <a:rPr lang="en-US" dirty="0" smtClean="0"/>
              <a:t> and decreasing </a:t>
            </a:r>
            <a:r>
              <a:rPr lang="en-US" i="1" dirty="0" smtClean="0"/>
              <a:t>l</a:t>
            </a:r>
            <a:r>
              <a:rPr lang="en-US" dirty="0" smtClean="0"/>
              <a:t> is called </a:t>
            </a:r>
            <a:r>
              <a:rPr lang="en-US" b="1" dirty="0" smtClean="0"/>
              <a:t>coarsening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348880"/>
            <a:ext cx="2612826" cy="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looking for specific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sequence of designs, is said to be nested if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i="1" dirty="0" smtClean="0"/>
              <a:t>l</a:t>
            </a:r>
            <a:r>
              <a:rPr lang="en-US" dirty="0" smtClean="0"/>
              <a:t> is called a </a:t>
            </a:r>
            <a:r>
              <a:rPr lang="en-US" b="1" dirty="0" smtClean="0"/>
              <a:t>refinement</a:t>
            </a:r>
            <a:r>
              <a:rPr lang="en-US" dirty="0" smtClean="0"/>
              <a:t> and decreasing </a:t>
            </a:r>
            <a:r>
              <a:rPr lang="en-US" i="1" dirty="0" smtClean="0"/>
              <a:t>l</a:t>
            </a:r>
            <a:r>
              <a:rPr lang="en-US" dirty="0" smtClean="0"/>
              <a:t> is called </a:t>
            </a:r>
            <a:r>
              <a:rPr lang="en-US" b="1" dirty="0" smtClean="0"/>
              <a:t>coarsening</a:t>
            </a:r>
          </a:p>
          <a:p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Will be considering sequences of nested lattices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348880"/>
            <a:ext cx="2612826" cy="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Computer experiments and </a:t>
            </a:r>
            <a:r>
              <a:rPr lang="en-US" dirty="0" smtClean="0"/>
              <a:t>designs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Applications</a:t>
            </a:r>
            <a:endParaRPr lang="en-US" dirty="0" smtClean="0"/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New type of lattice design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Nested structure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Application in predictive </a:t>
            </a:r>
            <a:r>
              <a:rPr lang="en-US" dirty="0" smtClean="0"/>
              <a:t>science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Re-cap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looking for specific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sequence of designs, is said to be nested if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i="1" dirty="0" smtClean="0"/>
              <a:t>l</a:t>
            </a:r>
            <a:r>
              <a:rPr lang="en-US" dirty="0" smtClean="0"/>
              <a:t> is called a </a:t>
            </a:r>
            <a:r>
              <a:rPr lang="en-US" b="1" dirty="0" smtClean="0"/>
              <a:t>refinement</a:t>
            </a:r>
            <a:r>
              <a:rPr lang="en-US" dirty="0" smtClean="0"/>
              <a:t> and decreasing </a:t>
            </a:r>
            <a:r>
              <a:rPr lang="en-US" i="1" dirty="0" smtClean="0"/>
              <a:t>l</a:t>
            </a:r>
            <a:r>
              <a:rPr lang="en-US" dirty="0" smtClean="0"/>
              <a:t> is called </a:t>
            </a:r>
            <a:r>
              <a:rPr lang="en-US" b="1" dirty="0" smtClean="0"/>
              <a:t>coarsening</a:t>
            </a:r>
          </a:p>
          <a:p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Will be considering sequences of nested lattices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8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END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348880"/>
            <a:ext cx="2612826" cy="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two lattices,     and     ,              </a:t>
            </a:r>
            <a:r>
              <a:rPr lang="en-US" dirty="0" err="1" smtClean="0"/>
              <a:t>iff</a:t>
            </a:r>
            <a:r>
              <a:rPr lang="en-US" dirty="0" smtClean="0"/>
              <a:t>  there exists a matrix                  that relates the generating matrices of the two lattices by                  . </a:t>
            </a:r>
            <a:r>
              <a:rPr lang="en-US" dirty="0" smtClean="0"/>
              <a:t>And </a:t>
            </a:r>
            <a:r>
              <a:rPr lang="en-US" dirty="0" smtClean="0"/>
              <a:t>under these conditions, if                     then             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962737"/>
            <a:ext cx="971541" cy="33032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33924"/>
            <a:ext cx="216242" cy="19286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39933"/>
            <a:ext cx="216024" cy="187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8" y="2039933"/>
            <a:ext cx="720080" cy="18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2348880"/>
            <a:ext cx="1060450" cy="20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2636912"/>
            <a:ext cx="1075038" cy="22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2653846"/>
            <a:ext cx="775855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dilation matrix</a:t>
            </a:r>
            <a:r>
              <a:rPr lang="en-US" dirty="0" smtClean="0"/>
              <a:t>,                , with                         , applied to a lattice forms a nested sequence of lattices,                , via             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03" y="1980373"/>
            <a:ext cx="971541" cy="33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32" y="1938868"/>
            <a:ext cx="1575709" cy="350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66" y="2285339"/>
            <a:ext cx="1084130" cy="280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582" y="2336799"/>
            <a:ext cx="9715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dilation matrix</a:t>
            </a:r>
            <a:r>
              <a:rPr lang="en-US" dirty="0" smtClean="0"/>
              <a:t>,                , with                         , applied to a lattice forms a nested sequence of lattices,                , via                  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Sub-sampling a lattice such that the chosen sample is </a:t>
            </a:r>
            <a:r>
              <a:rPr lang="en-US" b="1" dirty="0">
                <a:solidFill>
                  <a:srgbClr val="FF0000"/>
                </a:solidFill>
              </a:rPr>
              <a:t>also a lattice </a:t>
            </a:r>
            <a:r>
              <a:rPr lang="en-US" dirty="0">
                <a:solidFill>
                  <a:srgbClr val="FF0000"/>
                </a:solidFill>
              </a:rPr>
              <a:t>is performed by right-multiplying an integer dilation matrix onto 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03" y="1980373"/>
            <a:ext cx="971541" cy="33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32" y="1938868"/>
            <a:ext cx="1575709" cy="350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66" y="2285339"/>
            <a:ext cx="1084130" cy="280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582" y="2336799"/>
            <a:ext cx="9715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dilation matrix</a:t>
            </a:r>
            <a:r>
              <a:rPr lang="en-US" dirty="0" smtClean="0"/>
              <a:t>,                , with                         , applied to a lattice forms a nested sequence of lattices,                , via                 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For this setting, an </a:t>
            </a:r>
            <a:r>
              <a:rPr lang="en-US" b="1" dirty="0"/>
              <a:t>admissible dilation matrix </a:t>
            </a:r>
            <a:r>
              <a:rPr lang="en-US" dirty="0"/>
              <a:t>is one where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b="1" dirty="0"/>
              <a:t>K</a:t>
            </a:r>
            <a:r>
              <a:rPr lang="en-US" dirty="0"/>
              <a:t> is a dilation matrix;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b) magnitude of all </a:t>
            </a:r>
            <a:r>
              <a:rPr lang="en-US" dirty="0" err="1"/>
              <a:t>eigen</a:t>
            </a:r>
            <a:r>
              <a:rPr lang="en-US" dirty="0"/>
              <a:t>-values of </a:t>
            </a:r>
            <a:r>
              <a:rPr lang="en-US" b="1" dirty="0"/>
              <a:t>K</a:t>
            </a:r>
            <a:r>
              <a:rPr lang="en-US" dirty="0"/>
              <a:t> are larger than 1; and 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b="1" dirty="0"/>
              <a:t>K</a:t>
            </a:r>
            <a:r>
              <a:rPr lang="en-US" dirty="0"/>
              <a:t> =       , where      is the </a:t>
            </a:r>
            <a:r>
              <a:rPr lang="en-US" dirty="0" err="1"/>
              <a:t>eignen</a:t>
            </a:r>
            <a:r>
              <a:rPr lang="en-US" dirty="0"/>
              <a:t>-value for </a:t>
            </a:r>
            <a:r>
              <a:rPr lang="en-US" b="1" dirty="0"/>
              <a:t>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03" y="1980373"/>
            <a:ext cx="971541" cy="33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32" y="1938868"/>
            <a:ext cx="1575709" cy="350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66" y="2285339"/>
            <a:ext cx="1084130" cy="280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582" y="2336799"/>
            <a:ext cx="971550" cy="20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005064"/>
            <a:ext cx="258445" cy="230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526" y="4110940"/>
            <a:ext cx="142449" cy="1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results we can 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[0,1)</a:t>
            </a:r>
            <a:r>
              <a:rPr lang="en-US" baseline="30000" dirty="0" smtClean="0"/>
              <a:t>d</a:t>
            </a:r>
            <a:r>
              <a:rPr lang="en-US" dirty="0" smtClean="0"/>
              <a:t>, the expected number of lattice points is 1/det </a:t>
            </a:r>
            <a:r>
              <a:rPr lang="en-US" b="1" dirty="0" smtClean="0"/>
              <a:t>G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K</a:t>
            </a:r>
            <a:r>
              <a:rPr lang="en-US" dirty="0" smtClean="0"/>
              <a:t> must be an integer matrix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For refinement (i.e., </a:t>
            </a:r>
            <a:r>
              <a:rPr lang="en-US" i="1" dirty="0" smtClean="0"/>
              <a:t>l </a:t>
            </a:r>
            <a:r>
              <a:rPr lang="en-US" i="1" dirty="0"/>
              <a:t> </a:t>
            </a:r>
            <a:r>
              <a:rPr lang="en-US" dirty="0" smtClean="0"/>
              <a:t>goes up) the volume of the fundamental parallelepiped</a:t>
            </a:r>
            <a:r>
              <a:rPr lang="en-US" b="1" dirty="0" smtClean="0"/>
              <a:t> </a:t>
            </a:r>
            <a:r>
              <a:rPr lang="en-US" dirty="0" smtClean="0"/>
              <a:t>decreases by </a:t>
            </a:r>
            <a:r>
              <a:rPr lang="el-GR" dirty="0"/>
              <a:t>|det </a:t>
            </a:r>
            <a:r>
              <a:rPr lang="el-GR" b="1" dirty="0"/>
              <a:t>K</a:t>
            </a:r>
            <a:r>
              <a:rPr lang="el-GR" dirty="0"/>
              <a:t>| = β </a:t>
            </a:r>
          </a:p>
          <a:p>
            <a:endParaRPr lang="en-US" dirty="0" smtClean="0"/>
          </a:p>
          <a:p>
            <a:r>
              <a:rPr lang="en-US" dirty="0" smtClean="0"/>
              <a:t>Can show that to get a nested lattice </a:t>
            </a:r>
            <a:r>
              <a:rPr lang="el-GR" dirty="0"/>
              <a:t>β</a:t>
            </a:r>
            <a:r>
              <a:rPr lang="en-US" dirty="0" smtClean="0"/>
              <a:t> &gt;1, thus best refinement is to half the volume between points as the run-size is doubled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all this fancy stuff?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Dyadic sub-sampling is impossible for Cartesian lattices with </a:t>
            </a:r>
            <a:r>
              <a:rPr lang="en-US" i="1" dirty="0" smtClean="0"/>
              <a:t>d</a:t>
            </a:r>
            <a:r>
              <a:rPr lang="en-US" dirty="0" smtClean="0"/>
              <a:t> &gt; 2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For Cartesian lattices, number of lattice points grows exponentially with dimension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b="1" dirty="0" smtClean="0"/>
              <a:t>The main idea is to:</a:t>
            </a:r>
          </a:p>
          <a:p>
            <a:pPr marL="781050" lvl="1" indent="-381000"/>
            <a:r>
              <a:rPr lang="en-US" dirty="0" smtClean="0"/>
              <a:t>use more general, non-diagonal generators, </a:t>
            </a:r>
            <a:r>
              <a:rPr lang="en-US" b="1" dirty="0" smtClean="0"/>
              <a:t>G</a:t>
            </a:r>
            <a:endParaRPr lang="en-US" dirty="0"/>
          </a:p>
          <a:p>
            <a:pPr marL="781050" lvl="1" indent="-381000"/>
            <a:r>
              <a:rPr lang="en-US" dirty="0" smtClean="0"/>
              <a:t>allow for sub-sampling rates that are 2, 3, 5, … (2 is most useful)</a:t>
            </a:r>
          </a:p>
          <a:p>
            <a:pPr marL="40005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35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all this fancy stuff?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56792"/>
            <a:ext cx="7772400" cy="4114800"/>
          </a:xfrm>
        </p:spPr>
        <p:txBody>
          <a:bodyPr/>
          <a:lstStyle/>
          <a:p>
            <a:pPr marL="400050" lvl="1" indent="0">
              <a:buNone/>
            </a:pPr>
            <a:endParaRPr lang="en-US" i="1" dirty="0"/>
          </a:p>
          <a:p>
            <a:pPr marL="381000" indent="-381000"/>
            <a:r>
              <a:rPr lang="en-US" b="1" dirty="0" smtClean="0"/>
              <a:t>Benefits</a:t>
            </a:r>
            <a:r>
              <a:rPr lang="en-US" dirty="0" smtClean="0"/>
              <a:t>:</a:t>
            </a:r>
          </a:p>
          <a:p>
            <a:pPr marL="381000" indent="-381000"/>
            <a:endParaRPr lang="en-US" dirty="0"/>
          </a:p>
          <a:p>
            <a:pPr marL="781050" lvl="1" indent="-381000"/>
            <a:r>
              <a:rPr lang="en-US" dirty="0" smtClean="0"/>
              <a:t>Sometimes can use general </a:t>
            </a:r>
            <a:r>
              <a:rPr lang="en-US" dirty="0"/>
              <a:t>bases for known best packing or covering lattices, leading to a direct construction of maxi-min or mini-max designs, </a:t>
            </a:r>
            <a:r>
              <a:rPr lang="en-US" dirty="0" smtClean="0"/>
              <a:t>respectively</a:t>
            </a:r>
          </a:p>
          <a:p>
            <a:pPr marL="781050" lvl="1" indent="-381000"/>
            <a:endParaRPr lang="en-US" dirty="0"/>
          </a:p>
          <a:p>
            <a:pPr marL="781050" lvl="1" indent="-381000"/>
            <a:r>
              <a:rPr lang="en-US" dirty="0" smtClean="0"/>
              <a:t>can consider virtually any run size</a:t>
            </a:r>
          </a:p>
          <a:p>
            <a:pPr marL="781050" lvl="1" indent="-381000"/>
            <a:endParaRPr lang="en-US" dirty="0"/>
          </a:p>
          <a:p>
            <a:pPr marL="781050" lvl="1" indent="-381000"/>
            <a:r>
              <a:rPr lang="en-US" dirty="0" smtClean="0"/>
              <a:t>allows a sequence of designs that can be used in practical applications</a:t>
            </a:r>
          </a:p>
          <a:p>
            <a:pPr marL="781050" lvl="1" indent="-381000"/>
            <a:endParaRPr lang="en-US" dirty="0"/>
          </a:p>
          <a:p>
            <a:pPr marL="781050" lvl="1" indent="-381000"/>
            <a:r>
              <a:rPr lang="en-US" dirty="0" smtClean="0"/>
              <a:t>Once bases are computed, do not need to </a:t>
            </a:r>
            <a:r>
              <a:rPr lang="en-US" dirty="0" err="1" smtClean="0"/>
              <a:t>recompute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the design region is [0,1)</a:t>
            </a:r>
            <a:r>
              <a:rPr lang="en-US" i="1" baseline="30000" dirty="0" smtClean="0"/>
              <a:t>d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 is the experiment run size</a:t>
            </a:r>
          </a:p>
          <a:p>
            <a:endParaRPr lang="en-US" dirty="0"/>
          </a:p>
          <a:p>
            <a:r>
              <a:rPr lang="en-US" dirty="0"/>
              <a:t>looking for a non-singular lattice generating matrix G that, when sub-sampled by a dilation matrix K with reduction rate β = |det K</a:t>
            </a:r>
            <a:r>
              <a:rPr lang="en-US" dirty="0" smtClean="0"/>
              <a:t>|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to find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 smtClean="0"/>
              <a:t>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 smtClean="0"/>
              <a:t>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 smtClean="0"/>
              <a:t>Shift, rotation and scaling </a:t>
            </a:r>
            <a:r>
              <a:rPr lang="en-US" dirty="0" smtClean="0"/>
              <a:t>to fit </a:t>
            </a:r>
            <a:r>
              <a:rPr lang="en-US" i="1" dirty="0" smtClean="0"/>
              <a:t>n</a:t>
            </a:r>
            <a:r>
              <a:rPr lang="en-US" dirty="0" smtClean="0"/>
              <a:t> points in the design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4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some more theory:</a:t>
            </a:r>
          </a:p>
          <a:p>
            <a:endParaRPr lang="en-US" dirty="0"/>
          </a:p>
          <a:p>
            <a:r>
              <a:rPr lang="en-US" dirty="0" smtClean="0"/>
              <a:t>Restrict attention to designs where sub-sampled lattice is a scaled or rotated version of the original lattice </a:t>
            </a:r>
          </a:p>
          <a:p>
            <a:endParaRPr lang="en-US" dirty="0"/>
          </a:p>
          <a:p>
            <a:r>
              <a:rPr lang="en-US" b="1" dirty="0" smtClean="0"/>
              <a:t>GK=QG</a:t>
            </a:r>
            <a:endParaRPr lang="en-US" dirty="0" smtClean="0"/>
          </a:p>
          <a:p>
            <a:endParaRPr lang="en-US" b="1" dirty="0"/>
          </a:p>
          <a:p>
            <a:r>
              <a:rPr lang="en-US" dirty="0" smtClean="0"/>
              <a:t>Preserves nice geometric </a:t>
            </a:r>
            <a:r>
              <a:rPr lang="en-US" dirty="0" smtClean="0"/>
              <a:t>properties</a:t>
            </a:r>
            <a:r>
              <a:rPr lang="is-IS" dirty="0" smtClean="0"/>
              <a:t>… rotationally similar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Imposes restrictions on </a:t>
            </a:r>
            <a:r>
              <a:rPr lang="en-US" b="1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5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processes are investigated using computational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Many </a:t>
            </a:r>
            <a:r>
              <a:rPr lang="en-US" sz="1800" dirty="0"/>
              <a:t>scientific applications use</a:t>
            </a:r>
            <a:r>
              <a:rPr lang="en-US" sz="1800" dirty="0" smtClean="0"/>
              <a:t> </a:t>
            </a:r>
            <a:r>
              <a:rPr lang="en-US" sz="1800" b="1" dirty="0" smtClean="0"/>
              <a:t>deterministic </a:t>
            </a:r>
            <a:r>
              <a:rPr lang="en-US" sz="1800" dirty="0" smtClean="0"/>
              <a:t>mathematical </a:t>
            </a:r>
            <a:r>
              <a:rPr lang="en-US" sz="1800" dirty="0"/>
              <a:t>models to describe physical systems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1800" dirty="0"/>
              <a:t>To understand how inputs to the computer code impact the system, scientists adjust the inputs to computer simulators and observe the response</a:t>
            </a:r>
            <a:r>
              <a:rPr lang="en-US" sz="1800" dirty="0" smtClean="0"/>
              <a:t> </a:t>
            </a:r>
          </a:p>
          <a:p>
            <a:endParaRPr lang="en-US" sz="1800" dirty="0" smtClean="0"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ea typeface="Times New Roman" charset="0"/>
                <a:cs typeface="Times New Roman" charset="0"/>
              </a:rPr>
              <a:t>The computer models frequently: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sz="1400" dirty="0" smtClean="0">
                <a:ea typeface="Times New Roman" charset="0"/>
                <a:cs typeface="Times New Roman" charset="0"/>
              </a:rPr>
              <a:t>require solutions to PDEs or use finite element analyses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sz="1400" dirty="0" smtClean="0">
                <a:ea typeface="Times New Roman" charset="0"/>
                <a:cs typeface="Times New Roman" charset="0"/>
              </a:rPr>
              <a:t>have high dimensional inputs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sz="1400" dirty="0" smtClean="0">
                <a:ea typeface="Times New Roman" charset="0"/>
                <a:cs typeface="Times New Roman" charset="0"/>
              </a:rPr>
              <a:t>have outputs which are complex functions of the inputs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sz="1400" dirty="0" smtClean="0">
                <a:ea typeface="Times New Roman" charset="0"/>
                <a:cs typeface="Times New Roman" charset="0"/>
              </a:rPr>
              <a:t>require a large amounts of computing time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sz="1400" dirty="0" smtClean="0">
                <a:ea typeface="Times New Roman" charset="0"/>
                <a:cs typeface="Times New Roman" charset="0"/>
              </a:rPr>
              <a:t>have features from some of the above </a:t>
            </a:r>
            <a:endParaRPr lang="en-CA" sz="1400" dirty="0" smtClean="0">
              <a:ea typeface="Times New Roman" charset="0"/>
              <a:cs typeface="Times New Roman" charset="0"/>
            </a:endParaRPr>
          </a:p>
          <a:p>
            <a:pPr marL="400050" lvl="0">
              <a:defRPr/>
            </a:pPr>
            <a:endParaRPr lang="en-CA" dirty="0" smtClean="0">
              <a:ea typeface="Arial Unicode MS" charset="0"/>
              <a:cs typeface="Arial Unicode MS" charset="0"/>
            </a:endParaRPr>
          </a:p>
          <a:p>
            <a:pPr marL="381000" lvl="0" indent="-381000">
              <a:defRPr/>
            </a:pPr>
            <a:endParaRPr lang="en-CA" dirty="0" smtClean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3810000"/>
            <a:ext cx="402602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79" y="4850607"/>
            <a:ext cx="3009621" cy="20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designs… more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restriction (</a:t>
            </a:r>
            <a:r>
              <a:rPr lang="en-US" sz="1800" b="1" dirty="0" smtClean="0"/>
              <a:t>GK=QG</a:t>
            </a:r>
            <a:r>
              <a:rPr lang="en-US" sz="1800" dirty="0" smtClean="0"/>
              <a:t>) implies the choice of </a:t>
            </a:r>
            <a:r>
              <a:rPr lang="en-US" sz="1800" b="1" dirty="0" smtClean="0"/>
              <a:t>G</a:t>
            </a:r>
            <a:r>
              <a:rPr lang="en-US" sz="1800" dirty="0" smtClean="0"/>
              <a:t> up to rotation and scale … reason is that this implies that </a:t>
            </a:r>
            <a:r>
              <a:rPr lang="en-US" sz="1800" b="1" dirty="0" smtClean="0"/>
              <a:t>K</a:t>
            </a:r>
            <a:r>
              <a:rPr lang="en-US" sz="1800" dirty="0" smtClean="0"/>
              <a:t> and </a:t>
            </a:r>
            <a:r>
              <a:rPr lang="en-US" sz="1800" b="1" dirty="0" smtClean="0"/>
              <a:t>Q</a:t>
            </a:r>
            <a:r>
              <a:rPr lang="en-US" sz="1800" dirty="0" smtClean="0"/>
              <a:t> have same characteristic polynomial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Can prove that: (i) for even </a:t>
            </a:r>
            <a:r>
              <a:rPr lang="en-US" sz="1800" i="1" dirty="0" smtClean="0"/>
              <a:t>d</a:t>
            </a:r>
            <a:r>
              <a:rPr lang="en-US" sz="1800" dirty="0" smtClean="0"/>
              <a:t> , there are 5 different </a:t>
            </a:r>
            <a:r>
              <a:rPr lang="en-US" sz="1800" b="1" dirty="0" smtClean="0"/>
              <a:t>K</a:t>
            </a:r>
            <a:r>
              <a:rPr lang="en-US" sz="1800" dirty="0" smtClean="0"/>
              <a:t>; and (ii) for odd </a:t>
            </a:r>
            <a:r>
              <a:rPr lang="en-US" sz="1800" i="1" dirty="0" smtClean="0"/>
              <a:t>d</a:t>
            </a:r>
            <a:r>
              <a:rPr lang="en-US" sz="1800" dirty="0" smtClean="0"/>
              <a:t> there is only 1 </a:t>
            </a:r>
            <a:r>
              <a:rPr lang="en-US" sz="1800" b="1" dirty="0" smtClean="0"/>
              <a:t>K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Restricting to </a:t>
            </a:r>
            <a:r>
              <a:rPr lang="en-US" sz="1800" dirty="0" err="1" smtClean="0"/>
              <a:t>diagnolizable</a:t>
            </a:r>
            <a:r>
              <a:rPr lang="en-US" sz="1800" dirty="0" smtClean="0"/>
              <a:t> </a:t>
            </a:r>
            <a:r>
              <a:rPr lang="en-US" sz="1800" b="1" dirty="0" smtClean="0"/>
              <a:t>K </a:t>
            </a:r>
            <a:r>
              <a:rPr lang="en-US" sz="1800" dirty="0" smtClean="0"/>
              <a:t>and </a:t>
            </a:r>
            <a:r>
              <a:rPr lang="en-US" sz="1800" b="1" dirty="0" smtClean="0"/>
              <a:t>Q</a:t>
            </a:r>
            <a:r>
              <a:rPr lang="en-US" sz="1800" dirty="0" smtClean="0"/>
              <a:t>, finding </a:t>
            </a:r>
            <a:r>
              <a:rPr lang="en-US" sz="1800" b="1" dirty="0" smtClean="0"/>
              <a:t>K</a:t>
            </a:r>
            <a:r>
              <a:rPr lang="en-US" sz="1800" b="1" i="1" dirty="0" smtClean="0"/>
              <a:t> </a:t>
            </a:r>
            <a:r>
              <a:rPr lang="en-US" sz="1800" dirty="0" smtClean="0"/>
              <a:t>allows us to find</a:t>
            </a:r>
            <a:r>
              <a:rPr lang="en-US" sz="1800" b="1" dirty="0" smtClean="0"/>
              <a:t> G </a:t>
            </a:r>
            <a:r>
              <a:rPr lang="en-US" sz="1800" dirty="0" smtClean="0"/>
              <a:t>and</a:t>
            </a:r>
            <a:r>
              <a:rPr lang="en-US" sz="1800" b="1" dirty="0" smtClean="0"/>
              <a:t> Q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We can still warp these </a:t>
            </a:r>
            <a:r>
              <a:rPr lang="en-US" sz="1800" b="1" dirty="0" smtClean="0"/>
              <a:t>G</a:t>
            </a:r>
            <a:r>
              <a:rPr lang="en-US" sz="1800" dirty="0" smtClean="0"/>
              <a:t> and we do so to optimize a desirable property (e.g., mini-max, maxi-min, correlation between columns of the design matrix)</a:t>
            </a:r>
          </a:p>
          <a:p>
            <a:endParaRPr lang="en-US" sz="1800" dirty="0"/>
          </a:p>
          <a:p>
            <a:r>
              <a:rPr lang="en-US" sz="1800" dirty="0" smtClean="0"/>
              <a:t>Finally,</a:t>
            </a:r>
            <a:r>
              <a:rPr lang="en-US" sz="1800" b="1" dirty="0"/>
              <a:t> </a:t>
            </a:r>
            <a:r>
              <a:rPr lang="en-US" sz="1800" b="1" dirty="0" smtClean="0"/>
              <a:t>G </a:t>
            </a:r>
            <a:r>
              <a:rPr lang="en-US" sz="1800" dirty="0" smtClean="0"/>
              <a:t>is scaled so that </a:t>
            </a:r>
            <a:r>
              <a:rPr lang="en-US" sz="1800" b="1" dirty="0" smtClean="0"/>
              <a:t>G</a:t>
            </a:r>
            <a:r>
              <a:rPr lang="en-US" sz="1800" b="1" baseline="30000" dirty="0" smtClean="0"/>
              <a:t>*</a:t>
            </a:r>
            <a:r>
              <a:rPr lang="en-US" sz="1800" dirty="0" smtClean="0"/>
              <a:t>=det c</a:t>
            </a:r>
            <a:r>
              <a:rPr lang="en-US" sz="1800" b="1" dirty="0" smtClean="0"/>
              <a:t>G</a:t>
            </a:r>
            <a:r>
              <a:rPr lang="en-US" sz="1800" dirty="0" smtClean="0"/>
              <a:t> = 1/n … 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32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we can use the generating matric </a:t>
            </a:r>
            <a:r>
              <a:rPr lang="en-US" b="1" dirty="0" smtClean="0"/>
              <a:t>G</a:t>
            </a:r>
            <a:r>
              <a:rPr lang="en-US" b="1" baseline="30000" dirty="0" smtClean="0"/>
              <a:t>*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K</a:t>
            </a:r>
            <a:r>
              <a:rPr lang="en-US" dirty="0" smtClean="0"/>
              <a:t> to construct our lattice design</a:t>
            </a:r>
          </a:p>
          <a:p>
            <a:endParaRPr lang="en-US" dirty="0"/>
          </a:p>
          <a:p>
            <a:r>
              <a:rPr lang="en-US" dirty="0" smtClean="0"/>
              <a:t>However, the number of points in the region of interest is only expected to be </a:t>
            </a:r>
            <a:r>
              <a:rPr lang="en-US" i="1" dirty="0" smtClean="0"/>
              <a:t>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So, we randomly rotate </a:t>
            </a:r>
            <a:r>
              <a:rPr lang="en-US" b="1" dirty="0"/>
              <a:t>G</a:t>
            </a:r>
            <a:r>
              <a:rPr lang="en-US" b="1" baseline="30000" dirty="0"/>
              <a:t>*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dirty="0" smtClean="0"/>
              <a:t>also shift the lattice to achieve the desired run-size in [0,1)</a:t>
            </a:r>
            <a:r>
              <a:rPr lang="en-US" i="1" baseline="30000" dirty="0" smtClean="0"/>
              <a:t>d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5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Algorithm 1: </a:t>
            </a:r>
            <a:r>
              <a:rPr lang="en-US" dirty="0" smtClean="0"/>
              <a:t>Obtain a lattice with isotropic dilation matrix </a:t>
            </a:r>
            <a:r>
              <a:rPr lang="en-US" b="1" dirty="0" smtClean="0"/>
              <a:t>K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For given input dimension and sub-sampling rate </a:t>
            </a:r>
            <a:r>
              <a:rPr lang="en-US" dirty="0"/>
              <a:t>construct isotropic dilation matrix </a:t>
            </a:r>
            <a:r>
              <a:rPr lang="en-US" b="1" dirty="0"/>
              <a:t>K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Form the generating matrix, </a:t>
            </a:r>
            <a:r>
              <a:rPr lang="en-US" b="1" dirty="0" smtClean="0"/>
              <a:t>G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sz="900" dirty="0"/>
          </a:p>
          <a:p>
            <a:pPr marL="0" indent="0">
              <a:buNone/>
            </a:pPr>
            <a:r>
              <a:rPr lang="en-US" b="1" dirty="0" smtClean="0"/>
              <a:t>Algorithm 2: </a:t>
            </a:r>
            <a:r>
              <a:rPr lang="en-US" dirty="0" smtClean="0"/>
              <a:t>Produce a lattice design in the unit hypercube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Consists of finding possible designs under random shifts, </a:t>
            </a:r>
            <a:r>
              <a:rPr lang="en-US" b="1" dirty="0" smtClean="0"/>
              <a:t>p</a:t>
            </a:r>
            <a:r>
              <a:rPr lang="en-US" dirty="0" smtClean="0"/>
              <a:t>, of the lattice given </a:t>
            </a:r>
            <a:r>
              <a:rPr lang="en-US" b="1" dirty="0" smtClean="0"/>
              <a:t>G</a:t>
            </a:r>
            <a:r>
              <a:rPr lang="en-US" dirty="0" smtClean="0"/>
              <a:t>, </a:t>
            </a:r>
            <a:r>
              <a:rPr lang="en-US" b="1" dirty="0" smtClean="0"/>
              <a:t>Q</a:t>
            </a:r>
            <a:r>
              <a:rPr lang="en-US" dirty="0" smtClean="0"/>
              <a:t> and </a:t>
            </a:r>
            <a:r>
              <a:rPr lang="en-US" b="1" dirty="0" smtClean="0"/>
              <a:t>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Effective to first determine points in a bounding box of design region and then find which of these points are in design region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endParaRPr lang="en-US" sz="900" b="1" dirty="0"/>
          </a:p>
          <a:p>
            <a:pPr marL="0" indent="0">
              <a:buNone/>
            </a:pPr>
            <a:r>
              <a:rPr lang="en-US" b="1" dirty="0"/>
              <a:t>Algorithm </a:t>
            </a:r>
            <a:r>
              <a:rPr lang="en-US" b="1" dirty="0" smtClean="0"/>
              <a:t>3: </a:t>
            </a:r>
            <a:r>
              <a:rPr lang="en-US" dirty="0" smtClean="0"/>
              <a:t>Can further refine based on random shifts, </a:t>
            </a:r>
            <a:r>
              <a:rPr lang="en-US" b="1" dirty="0"/>
              <a:t>p</a:t>
            </a:r>
            <a:r>
              <a:rPr lang="en-US" dirty="0" smtClean="0"/>
              <a:t>, and rotations </a:t>
            </a:r>
            <a:r>
              <a:rPr lang="en-US" b="1" dirty="0" smtClean="0"/>
              <a:t>Q</a:t>
            </a:r>
            <a:r>
              <a:rPr lang="en-US" b="1" baseline="30000" dirty="0" smtClean="0"/>
              <a:t>*</a:t>
            </a:r>
            <a:r>
              <a:rPr lang="en-US" dirty="0" smtClean="0"/>
              <a:t>, to optimize additional properties</a:t>
            </a:r>
            <a:endParaRPr lang="en-US" dirty="0"/>
          </a:p>
          <a:p>
            <a:pPr marL="400050" lvl="1" indent="0">
              <a:buNone/>
            </a:pPr>
            <a:endParaRPr lang="en-US" b="1" dirty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36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7776864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374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First stage (high-fidelity) design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First and second stage (low-fidelity) design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what did we do?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8-dimensional input space, </a:t>
            </a:r>
            <a:r>
              <a:rPr lang="en-US" i="1" dirty="0" smtClean="0"/>
              <a:t>n</a:t>
            </a:r>
            <a:r>
              <a:rPr lang="en-US" dirty="0" smtClean="0"/>
              <a:t>=100 runs in 3 stages: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18" y="0"/>
            <a:ext cx="1997782" cy="112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362200"/>
            <a:ext cx="2160240" cy="251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530" y="2420887"/>
            <a:ext cx="2802798" cy="27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what did we do?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a low-fidelity model (linear power spectrum) to test the efficacy of the designs</a:t>
            </a:r>
          </a:p>
          <a:p>
            <a:endParaRPr lang="en-US" dirty="0"/>
          </a:p>
          <a:p>
            <a:r>
              <a:rPr lang="en-US" dirty="0" smtClean="0"/>
              <a:t>Used a </a:t>
            </a:r>
            <a:r>
              <a:rPr lang="en-US" dirty="0" smtClean="0"/>
              <a:t>3-stage lattice design </a:t>
            </a:r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=25; </a:t>
            </a:r>
            <a:r>
              <a:rPr lang="en-US" i="1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=25; </a:t>
            </a:r>
            <a:r>
              <a:rPr lang="en-US" i="1" dirty="0" smtClean="0"/>
              <a:t>n</a:t>
            </a:r>
            <a:r>
              <a:rPr lang="en-US" baseline="-25000" dirty="0" smtClean="0"/>
              <a:t>3</a:t>
            </a:r>
            <a:r>
              <a:rPr lang="en-US" dirty="0" smtClean="0"/>
              <a:t>=50 (optimized via </a:t>
            </a:r>
            <a:r>
              <a:rPr lang="en-US" dirty="0" err="1" smtClean="0"/>
              <a:t>maximin</a:t>
            </a:r>
            <a:r>
              <a:rPr lang="en-US" dirty="0" smtClean="0"/>
              <a:t> criterion)</a:t>
            </a:r>
          </a:p>
          <a:p>
            <a:pPr lvl="1"/>
            <a:r>
              <a:rPr lang="en-US" dirty="0" smtClean="0"/>
              <a:t>Ran each design on the low-fidelity code and did intermediate analyses (i.e., after 25 runs, 50 runs and finally 100 runs)</a:t>
            </a:r>
          </a:p>
          <a:p>
            <a:pPr lvl="1"/>
            <a:r>
              <a:rPr lang="en-US" dirty="0" smtClean="0"/>
              <a:t>Turned out that several of the runs produced non-physical results</a:t>
            </a:r>
          </a:p>
          <a:p>
            <a:pPr lvl="1"/>
            <a:r>
              <a:rPr lang="en-US" dirty="0" smtClean="0"/>
              <a:t>Had to do with implicit constrains on the dark energy parameters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18" y="0"/>
            <a:ext cx="199778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what did we do?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Instead, re-did the design procedure using the constraint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a</a:t>
            </a:r>
            <a:r>
              <a:rPr lang="en-US" i="1" dirty="0" err="1" smtClean="0"/>
              <a:t>+w</a:t>
            </a:r>
            <a:r>
              <a:rPr lang="en-US" i="1" baseline="-25000" dirty="0" err="1" smtClean="0"/>
              <a:t>o</a:t>
            </a:r>
            <a:r>
              <a:rPr lang="en-US" i="1" dirty="0" smtClean="0"/>
              <a:t> &lt; 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18" y="0"/>
            <a:ext cx="1997782" cy="112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501503"/>
            <a:ext cx="4149131" cy="29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Have proposed a new type of lattice design that is useful in a variety of applications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Can be used to find designs with good space filling properties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Can find large designs from small ones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We are pre-computing good bases for different </a:t>
            </a:r>
            <a:r>
              <a:rPr lang="en-US" i="1" dirty="0" smtClean="0"/>
              <a:t>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en-US" i="1" dirty="0" smtClean="0">
                <a:latin typeface="Apple Chancery"/>
                <a:cs typeface="Apple Chancery"/>
              </a:rPr>
              <a:t>Thank you for indulging me</a:t>
            </a:r>
            <a:endParaRPr lang="en-US" i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0545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dilation matrix</a:t>
            </a:r>
            <a:r>
              <a:rPr lang="en-US" dirty="0" smtClean="0"/>
              <a:t>,                , with                       , applied to a lattice forms a nested sequence of lattices,                , via </a:t>
            </a:r>
          </a:p>
          <a:p>
            <a:endParaRPr lang="en-US" dirty="0"/>
          </a:p>
          <a:p>
            <a:r>
              <a:rPr lang="en-US" dirty="0" smtClean="0"/>
              <a:t>For this setting, an </a:t>
            </a:r>
            <a:r>
              <a:rPr lang="en-US" b="1" dirty="0" smtClean="0"/>
              <a:t>admissible dilation matrix </a:t>
            </a:r>
            <a:r>
              <a:rPr lang="en-US" dirty="0" smtClean="0"/>
              <a:t>is one where (a) </a:t>
            </a:r>
            <a:r>
              <a:rPr lang="en-US" b="1" dirty="0" smtClean="0"/>
              <a:t>K</a:t>
            </a:r>
            <a:r>
              <a:rPr lang="en-US" dirty="0" smtClean="0"/>
              <a:t> is a dilation matrix; and (b)                 , where    is the eignen-value for </a:t>
            </a:r>
            <a:r>
              <a:rPr lang="en-US" b="1" dirty="0" smtClean="0"/>
              <a:t>K</a:t>
            </a:r>
          </a:p>
          <a:p>
            <a:endParaRPr lang="en-US" b="1" dirty="0"/>
          </a:p>
          <a:p>
            <a:r>
              <a:rPr lang="en-US" dirty="0">
                <a:solidFill>
                  <a:srgbClr val="FF0000"/>
                </a:solidFill>
              </a:rPr>
              <a:t>Sub-sampling a lattice </a:t>
            </a:r>
            <a:r>
              <a:rPr lang="en-US" dirty="0" smtClean="0">
                <a:solidFill>
                  <a:srgbClr val="FF0000"/>
                </a:solidFill>
              </a:rPr>
              <a:t>such </a:t>
            </a:r>
            <a:r>
              <a:rPr lang="en-US" dirty="0">
                <a:solidFill>
                  <a:srgbClr val="FF0000"/>
                </a:solidFill>
              </a:rPr>
              <a:t>that the chosen sample is </a:t>
            </a:r>
            <a:r>
              <a:rPr lang="en-US" b="1" dirty="0">
                <a:solidFill>
                  <a:srgbClr val="FF0000"/>
                </a:solidFill>
              </a:rPr>
              <a:t>also a lattice </a:t>
            </a:r>
            <a:r>
              <a:rPr lang="en-US" dirty="0" smtClean="0">
                <a:solidFill>
                  <a:srgbClr val="FF0000"/>
                </a:solidFill>
              </a:rPr>
              <a:t>is performed </a:t>
            </a:r>
            <a:r>
              <a:rPr lang="en-US" dirty="0">
                <a:solidFill>
                  <a:srgbClr val="FF0000"/>
                </a:solidFill>
              </a:rPr>
              <a:t>by right-multiplying an integer dilation matrix onto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</a:t>
            </a:r>
            <a:r>
              <a:rPr lang="en-US" b="1" dirty="0" smtClean="0"/>
              <a:t>yadic sub-sampling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/>
              <a:t>discards every second point in each basis vector </a:t>
            </a:r>
            <a:r>
              <a:rPr lang="en-US" dirty="0" smtClean="0"/>
              <a:t>direction (</a:t>
            </a:r>
            <a:r>
              <a:rPr lang="en-US" b="1" dirty="0" smtClean="0"/>
              <a:t>K</a:t>
            </a:r>
            <a:r>
              <a:rPr lang="en-US" dirty="0" smtClean="0"/>
              <a:t>=2</a:t>
            </a:r>
            <a:r>
              <a:rPr lang="en-US" b="1" dirty="0" smtClean="0"/>
              <a:t>I</a:t>
            </a:r>
            <a:r>
              <a:rPr lang="en-US" dirty="0" smtClean="0"/>
              <a:t>;        2</a:t>
            </a:r>
            <a:r>
              <a:rPr lang="en-US" i="1" baseline="30000" dirty="0" smtClean="0"/>
              <a:t>d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03" y="1980373"/>
            <a:ext cx="971541" cy="33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51" y="1959167"/>
            <a:ext cx="1486458" cy="330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311444"/>
            <a:ext cx="1000570" cy="27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166" y="2285339"/>
            <a:ext cx="1084130" cy="28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413" y="3323124"/>
            <a:ext cx="1036917" cy="288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613" y="3386665"/>
            <a:ext cx="216024" cy="196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851" y="5362066"/>
            <a:ext cx="458745" cy="2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Gaussian processes (GP’s) for emulating computer model output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have proven effective for emulating computer model output </a:t>
            </a:r>
            <a:r>
              <a:rPr lang="en-US" dirty="0" smtClean="0"/>
              <a:t>(Sacks et al., </a:t>
            </a:r>
            <a:r>
              <a:rPr lang="en-US" dirty="0" smtClean="0"/>
              <a:t>1989; </a:t>
            </a:r>
            <a:r>
              <a:rPr lang="en-US" b="1" dirty="0" smtClean="0"/>
              <a:t>Jones, </a:t>
            </a:r>
            <a:r>
              <a:rPr lang="en-US" b="1" dirty="0" err="1" smtClean="0"/>
              <a:t>Schonlau</a:t>
            </a:r>
            <a:r>
              <a:rPr lang="en-US" b="1" dirty="0" smtClean="0"/>
              <a:t> and Welch, 1998</a:t>
            </a:r>
            <a:r>
              <a:rPr lang="en-US" dirty="0" smtClean="0"/>
              <a:t>) </a:t>
            </a:r>
            <a:r>
              <a:rPr lang="en-US" dirty="0" smtClean="0"/>
              <a:t>and also </a:t>
            </a:r>
            <a:r>
              <a:rPr lang="en-US" dirty="0"/>
              <a:t>data mining </a:t>
            </a:r>
          </a:p>
          <a:p>
            <a:endParaRPr lang="en-US" dirty="0"/>
          </a:p>
          <a:p>
            <a:r>
              <a:rPr lang="en-US" dirty="0"/>
              <a:t>Emulating computer model output</a:t>
            </a:r>
          </a:p>
          <a:p>
            <a:pPr lvl="1"/>
            <a:r>
              <a:rPr lang="en-US" dirty="0"/>
              <a:t>output varies smoothly with input changes </a:t>
            </a:r>
          </a:p>
          <a:p>
            <a:pPr lvl="1"/>
            <a:r>
              <a:rPr lang="en-US" dirty="0"/>
              <a:t>output is essentially noise free</a:t>
            </a:r>
          </a:p>
          <a:p>
            <a:pPr lvl="1"/>
            <a:r>
              <a:rPr lang="en-CA" dirty="0"/>
              <a:t>passes through the observed response</a:t>
            </a:r>
            <a:endParaRPr lang="en-US" dirty="0"/>
          </a:p>
          <a:p>
            <a:pPr lvl="1"/>
            <a:r>
              <a:rPr lang="en-US" dirty="0"/>
              <a:t>GP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outperform other modeling approaches in this arena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0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Why use a GP for emulation?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5181600" cy="290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09940"/>
            <a:ext cx="5105400" cy="30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0200" y="1828800"/>
          <a:ext cx="343779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4" name="Equation" r:id="rId6" imgW="1752600" imgH="660400" progId="Equation.3">
                  <p:embed/>
                </p:oleObj>
              </mc:Choice>
              <mc:Fallback>
                <p:oleObj name="Equation" r:id="rId6" imgW="1752600" imgH="6604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343779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65201" y="3810302"/>
            <a:ext cx="4978799" cy="348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interest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Upcoming space </a:t>
            </a:r>
            <a:r>
              <a:rPr lang="en-US" dirty="0"/>
              <a:t>based cosmology missions promise exquisite measurements of the large-scale structure distribution of the </a:t>
            </a:r>
            <a:r>
              <a:rPr lang="en-US" dirty="0" smtClean="0"/>
              <a:t>Universe (e.g., including </a:t>
            </a:r>
            <a:r>
              <a:rPr lang="en-US" dirty="0"/>
              <a:t>weak lensing, baryon acoustic oscillations, clusters of galaxies, and redshift space </a:t>
            </a:r>
            <a:r>
              <a:rPr lang="en-US" dirty="0" smtClean="0"/>
              <a:t>distortions)</a:t>
            </a:r>
          </a:p>
          <a:p>
            <a:endParaRPr lang="en-US" dirty="0"/>
          </a:p>
          <a:p>
            <a:r>
              <a:rPr lang="en-US" dirty="0" smtClean="0"/>
              <a:t>Currently exploring an </a:t>
            </a:r>
            <a:r>
              <a:rPr lang="en-US" dirty="0"/>
              <a:t>8-dimensional </a:t>
            </a:r>
            <a:r>
              <a:rPr lang="en-US" dirty="0" smtClean="0"/>
              <a:t>input space that, when combined with observations, should shed light into the initial conditions of the Universe and also the nature of dark energy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0"/>
            <a:ext cx="2483768" cy="13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interest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0"/>
            <a:ext cx="2483768" cy="1398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428" y="1794704"/>
            <a:ext cx="4369544" cy="42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interest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running about 100 simulations that should take between 1 and 2 years to complete … </a:t>
            </a:r>
            <a:r>
              <a:rPr lang="en-US" dirty="0" smtClean="0">
                <a:solidFill>
                  <a:srgbClr val="FF0000"/>
                </a:solidFill>
              </a:rPr>
              <a:t>can run several of these in sequence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Can investigate the response in intermediate stages while other simulations are running</a:t>
            </a:r>
            <a:endParaRPr lang="en-US" dirty="0"/>
          </a:p>
          <a:p>
            <a:pPr lvl="1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0"/>
            <a:ext cx="2483768" cy="13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interest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Center for Radiative Shock Hydrodynamics (CRASH), computational models were employed to simulate features of radiative shocks</a:t>
            </a:r>
          </a:p>
          <a:p>
            <a:endParaRPr lang="en-US" dirty="0"/>
          </a:p>
          <a:p>
            <a:r>
              <a:rPr lang="en-US" dirty="0" smtClean="0"/>
              <a:t>The CRASH codes consisted of high and low fidelity models</a:t>
            </a:r>
          </a:p>
          <a:p>
            <a:endParaRPr lang="en-US" dirty="0"/>
          </a:p>
          <a:p>
            <a:r>
              <a:rPr lang="en-US" dirty="0" smtClean="0"/>
              <a:t>It was helpful the run the high and low fidelity codes with the same inputs to explore the discrepancy between to two models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low fidelity code was run at far more input settings (high fidelity design was </a:t>
            </a:r>
            <a:r>
              <a:rPr lang="en-US" b="1" dirty="0" smtClean="0">
                <a:solidFill>
                  <a:srgbClr val="FF0000"/>
                </a:solidFill>
              </a:rPr>
              <a:t>nested</a:t>
            </a:r>
            <a:r>
              <a:rPr lang="en-US" dirty="0" smtClean="0">
                <a:solidFill>
                  <a:srgbClr val="FF0000"/>
                </a:solidFill>
              </a:rPr>
              <a:t> within the low fidelity design)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CA" dirty="0"/>
          </a:p>
        </p:txBody>
      </p:sp>
      <p:pic>
        <p:nvPicPr>
          <p:cNvPr id="5" name="Picture 5" descr="Radiograph_expt_cropp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22117"/>
            <a:ext cx="1835696" cy="20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3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96"/>
</p:tagLst>
</file>

<file path=ppt/theme/theme1.xml><?xml version="1.0" encoding="utf-8"?>
<a:theme xmlns:a="http://schemas.openxmlformats.org/drawingml/2006/main" name="stat545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tat54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lnDef>
  </a:objectDefaults>
  <a:extraClrSchemeLst>
    <a:extraClrScheme>
      <a:clrScheme name="stat54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54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54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54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54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54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54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Designs\stat545.pot</Template>
  <TotalTime>248174</TotalTime>
  <Words>2162</Words>
  <Application>Microsoft Macintosh PowerPoint</Application>
  <PresentationFormat>On-screen Show (4:3)</PresentationFormat>
  <Paragraphs>310</Paragraphs>
  <Slides>39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Apple Chancery</vt:lpstr>
      <vt:lpstr>Arial Unicode MS</vt:lpstr>
      <vt:lpstr>Garamond</vt:lpstr>
      <vt:lpstr>ＭＳ Ｐゴシック</vt:lpstr>
      <vt:lpstr>Tahoma</vt:lpstr>
      <vt:lpstr>Times New Roman</vt:lpstr>
      <vt:lpstr>Arial</vt:lpstr>
      <vt:lpstr>stat545</vt:lpstr>
      <vt:lpstr>Equation</vt:lpstr>
      <vt:lpstr>Space-filling experimental designs using sequences of lattices</vt:lpstr>
      <vt:lpstr>Outline</vt:lpstr>
      <vt:lpstr>Many processes are investigated using computational models</vt:lpstr>
      <vt:lpstr>Use Gaussian processes (GP’s) for emulating computer model output</vt:lpstr>
      <vt:lpstr>Why use a GP for emulation?</vt:lpstr>
      <vt:lpstr>Applications of interest</vt:lpstr>
      <vt:lpstr>Applications of interest</vt:lpstr>
      <vt:lpstr>Applications of interest</vt:lpstr>
      <vt:lpstr>Applications of interest</vt:lpstr>
      <vt:lpstr>Design for computer experiments</vt:lpstr>
      <vt:lpstr>Would like our designs to have specific properties</vt:lpstr>
      <vt:lpstr>Suggestion …</vt:lpstr>
      <vt:lpstr>Example</vt:lpstr>
      <vt:lpstr>Notation and definitions</vt:lpstr>
      <vt:lpstr>Fun facts about lattices</vt:lpstr>
      <vt:lpstr>Fun facts about lattices</vt:lpstr>
      <vt:lpstr>Example</vt:lpstr>
      <vt:lpstr>We are looking for specific designs</vt:lpstr>
      <vt:lpstr>We are looking for specific designs</vt:lpstr>
      <vt:lpstr>We are looking for specific designs</vt:lpstr>
      <vt:lpstr>A result</vt:lpstr>
      <vt:lpstr>More notation and definitions</vt:lpstr>
      <vt:lpstr>More notation and definitions</vt:lpstr>
      <vt:lpstr>More notation and definitions</vt:lpstr>
      <vt:lpstr>Theoretical results we can prove</vt:lpstr>
      <vt:lpstr>Why do all this fancy stuff?</vt:lpstr>
      <vt:lpstr>Why do all this fancy stuff?</vt:lpstr>
      <vt:lpstr>How do we find designs</vt:lpstr>
      <vt:lpstr>How do we find designs</vt:lpstr>
      <vt:lpstr>How do we find designs… more theory</vt:lpstr>
      <vt:lpstr>How do we find designs</vt:lpstr>
      <vt:lpstr>Algorithms</vt:lpstr>
      <vt:lpstr>Example</vt:lpstr>
      <vt:lpstr>Cosmology – what did we do?</vt:lpstr>
      <vt:lpstr>Cosmology – what did we do?</vt:lpstr>
      <vt:lpstr>Cosmology – what did we do?</vt:lpstr>
      <vt:lpstr>Re-cap</vt:lpstr>
      <vt:lpstr>Thank you for indulging me</vt:lpstr>
      <vt:lpstr>More notation and definitions</vt:lpstr>
    </vt:vector>
  </TitlesOfParts>
  <Manager/>
  <Company> </Company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Bernoulli World Congress 2008</dc:title>
  <dc:subject/>
  <dc:creator>Derek Bingham</dc:creator>
  <cp:keywords/>
  <dc:description/>
  <cp:lastModifiedBy>Microsoft Office User</cp:lastModifiedBy>
  <cp:revision>491</cp:revision>
  <cp:lastPrinted>2014-06-24T02:39:16Z</cp:lastPrinted>
  <dcterms:created xsi:type="dcterms:W3CDTF">2014-06-23T23:04:04Z</dcterms:created>
  <dcterms:modified xsi:type="dcterms:W3CDTF">2017-08-07T19:01:32Z</dcterms:modified>
  <cp:category/>
</cp:coreProperties>
</file>