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6"/>
  </p:notesMasterIdLst>
  <p:sldIdLst>
    <p:sldId id="572" r:id="rId2"/>
    <p:sldId id="627" r:id="rId3"/>
    <p:sldId id="623" r:id="rId4"/>
    <p:sldId id="624" r:id="rId5"/>
    <p:sldId id="656" r:id="rId6"/>
    <p:sldId id="629" r:id="rId7"/>
    <p:sldId id="628" r:id="rId8"/>
    <p:sldId id="625" r:id="rId9"/>
    <p:sldId id="661" r:id="rId10"/>
    <p:sldId id="658" r:id="rId11"/>
    <p:sldId id="630" r:id="rId12"/>
    <p:sldId id="660" r:id="rId13"/>
    <p:sldId id="659" r:id="rId14"/>
    <p:sldId id="662" r:id="rId15"/>
    <p:sldId id="663" r:id="rId16"/>
    <p:sldId id="664" r:id="rId17"/>
    <p:sldId id="666" r:id="rId18"/>
    <p:sldId id="631" r:id="rId19"/>
    <p:sldId id="633" r:id="rId20"/>
    <p:sldId id="649" r:id="rId21"/>
    <p:sldId id="650" r:id="rId22"/>
    <p:sldId id="648" r:id="rId23"/>
    <p:sldId id="651" r:id="rId24"/>
    <p:sldId id="634" r:id="rId25"/>
    <p:sldId id="641" r:id="rId26"/>
    <p:sldId id="635" r:id="rId27"/>
    <p:sldId id="643" r:id="rId28"/>
    <p:sldId id="644" r:id="rId29"/>
    <p:sldId id="645" r:id="rId30"/>
    <p:sldId id="646" r:id="rId31"/>
    <p:sldId id="636" r:id="rId32"/>
    <p:sldId id="667" r:id="rId33"/>
    <p:sldId id="655" r:id="rId34"/>
    <p:sldId id="6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a.greenwood" initials="c" lastIdx="1" clrIdx="0"/>
  <p:cmAuthor id="1" name="Celia Greenwood" initials="CG" lastIdx="25" clrIdx="1">
    <p:extLst>
      <p:ext uri="{19B8F6BF-5375-455C-9EA6-DF929625EA0E}">
        <p15:presenceInfo xmlns:p15="http://schemas.microsoft.com/office/powerpoint/2012/main" userId="S-1-5-21-4293030302-2524843576-333012505-2159" providerId="AD"/>
      </p:ext>
    </p:extLst>
  </p:cmAuthor>
  <p:cmAuthor id="2" name="Lai Jiang" initials="LJ" lastIdx="24" clrIdx="2">
    <p:extLst>
      <p:ext uri="{19B8F6BF-5375-455C-9EA6-DF929625EA0E}">
        <p15:presenceInfo xmlns:p15="http://schemas.microsoft.com/office/powerpoint/2012/main" userId="S-1-5-21-4293030302-2524843576-333012505-2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4" autoAdjust="0"/>
    <p:restoredTop sz="9466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6T13:08:40.178" idx="25">
    <p:pos x="146" y="146"/>
    <p:text>Likewise, the new figues were not included in your zip file</p:text>
    <p:extLst>
      <p:ext uri="{C676402C-5697-4E1C-873F-D02D1690AC5C}">
        <p15:threadingInfo xmlns:p15="http://schemas.microsoft.com/office/powerpoint/2012/main" timeZoneBias="240"/>
      </p:ext>
    </p:extLst>
  </p:cm>
  <p:cm authorId="2" dt="2018-05-29T16:45:06.459" idx="21">
    <p:pos x="146" y="282"/>
    <p:text>4manhattan.jpeg</p:text>
    <p:extLst>
      <p:ext uri="{C676402C-5697-4E1C-873F-D02D1690AC5C}">
        <p15:threadingInfo xmlns:p15="http://schemas.microsoft.com/office/powerpoint/2012/main" timeZoneBias="240">
          <p15:parentCm authorId="1" idx="25"/>
        </p15:threadingInfo>
      </p:ext>
    </p:extLst>
  </p:cm>
  <p:cm authorId="2" dt="2018-05-29T17:28:40.221" idx="23">
    <p:pos x="146" y="418"/>
    <p:text>Note: the horizone line on every manhatanplot is the 95% upper level (of all betas).</p:text>
    <p:extLst>
      <p:ext uri="{C676402C-5697-4E1C-873F-D02D1690AC5C}">
        <p15:threadingInfo xmlns:p15="http://schemas.microsoft.com/office/powerpoint/2012/main" timeZoneBias="240">
          <p15:parentCm authorId="1" idx="25"/>
        </p15:threadingInfo>
      </p:ext>
    </p:extLst>
  </p:cm>
  <p:cm authorId="2" dt="2018-05-29T17:29:41.251" idx="24">
    <p:pos x="146" y="554"/>
    <p:text>This is the only deleterous effect  of CNVs; only beta &lt;0 are shown.</p:text>
    <p:extLst>
      <p:ext uri="{C676402C-5697-4E1C-873F-D02D1690AC5C}">
        <p15:threadingInfo xmlns:p15="http://schemas.microsoft.com/office/powerpoint/2012/main" timeZoneBias="240">
          <p15:parentCm authorId="1" idx="2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9023-52B3-4EA6-ACA5-9B1367539309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4C66B-DB7B-4FBD-9DBB-C0347AB265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895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4C66B-DB7B-4FBD-9DBB-C0347AB26544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23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5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077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1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49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08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79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48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76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52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592FE-F95D-4C24-AB8A-C9A77F5EE93D}" type="datetimeFigureOut">
              <a:rPr lang="en-CA" smtClean="0"/>
              <a:t>2018-08-07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D885B3-048C-42D1-A32E-8ECF50577DE3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3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tiff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g"/><Relationship Id="rId2" Type="http://schemas.openxmlformats.org/officeDocument/2006/relationships/image" Target="../media/image21.gif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tiff"/><Relationship Id="rId5" Type="http://schemas.openxmlformats.org/officeDocument/2006/relationships/image" Target="../media/image23.png"/><Relationship Id="rId15" Type="http://schemas.openxmlformats.org/officeDocument/2006/relationships/image" Target="../media/image33.tiff"/><Relationship Id="rId10" Type="http://schemas.openxmlformats.org/officeDocument/2006/relationships/image" Target="../media/image28.tiff"/><Relationship Id="rId4" Type="http://schemas.openxmlformats.org/officeDocument/2006/relationships/hyperlink" Target="http://www.mcgill.ca/statisticalgenetics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543800" cy="147217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Estimating </a:t>
            </a:r>
            <a:r>
              <a:rPr lang="en-US" sz="3600" b="1" dirty="0"/>
              <a:t>the effects of copy number variants on intelligence quotient using hierarchical Bayesian models</a:t>
            </a:r>
            <a:r>
              <a:rPr lang="en-US" sz="3600" dirty="0"/>
              <a:t> 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76" y="3356992"/>
            <a:ext cx="7715200" cy="201622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LAI jIANG</a:t>
            </a:r>
            <a:endParaRPr lang="en-CA" dirty="0"/>
          </a:p>
          <a:p>
            <a:endParaRPr lang="en-CA" dirty="0"/>
          </a:p>
          <a:p>
            <a:r>
              <a:rPr lang="en-CA" dirty="0"/>
              <a:t>Lady Davis </a:t>
            </a:r>
            <a:r>
              <a:rPr lang="en-CA" dirty="0" smtClean="0"/>
              <a:t>Institute, McGill </a:t>
            </a:r>
            <a:r>
              <a:rPr lang="en-CA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181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08A10-2B71-46B7-979C-3FC9634B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en-CA" dirty="0"/>
              <a:t>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B6C088-0709-4344-B4C0-B16D2009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7623"/>
            <a:ext cx="8229600" cy="432511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CNVs contribute to neurodevelopmental disorders</a:t>
            </a:r>
          </a:p>
          <a:p>
            <a:pPr lvl="1"/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Intellectual disability</a:t>
            </a:r>
          </a:p>
          <a:p>
            <a:pPr lvl="1"/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Autism spectrum disorders</a:t>
            </a:r>
          </a:p>
          <a:p>
            <a:pPr lvl="1"/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Schizophrenia</a:t>
            </a:r>
          </a:p>
          <a:p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Impact of most identified CNVs is unknown</a:t>
            </a:r>
          </a:p>
          <a:p>
            <a:pPr lvl="1"/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Unique to family seen in clinic</a:t>
            </a:r>
          </a:p>
          <a:p>
            <a:pPr lvl="1"/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Extremely rare </a:t>
            </a:r>
          </a:p>
          <a:p>
            <a:r>
              <a:rPr lang="en-CA" dirty="0"/>
              <a:t>Goal: predict effect of CNVs on IQ and other neurodevelopmental traits </a:t>
            </a:r>
          </a:p>
          <a:p>
            <a:pPr lvl="1"/>
            <a:r>
              <a:rPr lang="en-CA" b="1" dirty="0">
                <a:solidFill>
                  <a:schemeClr val="accent1"/>
                </a:solidFill>
              </a:rPr>
              <a:t>i.e. Predict effect of rare features</a:t>
            </a:r>
          </a:p>
        </p:txBody>
      </p:sp>
    </p:spTree>
    <p:extLst>
      <p:ext uri="{BB962C8B-B14F-4D97-AF65-F5344CB8AC3E}">
        <p14:creationId xmlns:p14="http://schemas.microsoft.com/office/powerpoint/2010/main" val="20622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BF9A1-AAF9-4357-8829-FA2F9030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03" y="5410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/>
              <a:t>Can predictions be based on annotation information?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F62245-6FDF-4D81-A80B-D96C78187E1F}"/>
              </a:ext>
            </a:extLst>
          </p:cNvPr>
          <p:cNvSpPr/>
          <p:nvPr/>
        </p:nvSpPr>
        <p:spPr>
          <a:xfrm>
            <a:off x="1691680" y="3789040"/>
            <a:ext cx="113042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21CE95-718E-488B-B86D-DFAD9361CF8C}"/>
              </a:ext>
            </a:extLst>
          </p:cNvPr>
          <p:cNvSpPr/>
          <p:nvPr/>
        </p:nvSpPr>
        <p:spPr>
          <a:xfrm>
            <a:off x="4810795" y="3789040"/>
            <a:ext cx="337269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C57744-2CFD-43DB-8706-6DC6FB38AE22}"/>
              </a:ext>
            </a:extLst>
          </p:cNvPr>
          <p:cNvSpPr/>
          <p:nvPr/>
        </p:nvSpPr>
        <p:spPr>
          <a:xfrm>
            <a:off x="3658668" y="3789040"/>
            <a:ext cx="1129355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AEE654-146E-4220-BB32-AFC18451DB53}"/>
              </a:ext>
            </a:extLst>
          </p:cNvPr>
          <p:cNvSpPr/>
          <p:nvPr/>
        </p:nvSpPr>
        <p:spPr>
          <a:xfrm>
            <a:off x="2844877" y="3789040"/>
            <a:ext cx="79101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47E4F-D602-4C5C-B91E-A35697E37113}"/>
              </a:ext>
            </a:extLst>
          </p:cNvPr>
          <p:cNvSpPr/>
          <p:nvPr/>
        </p:nvSpPr>
        <p:spPr>
          <a:xfrm>
            <a:off x="5171015" y="3789040"/>
            <a:ext cx="769138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F78A7B-EE2E-41BB-B42B-B82AE069A07C}"/>
              </a:ext>
            </a:extLst>
          </p:cNvPr>
          <p:cNvSpPr/>
          <p:nvPr/>
        </p:nvSpPr>
        <p:spPr>
          <a:xfrm>
            <a:off x="5963104" y="3789040"/>
            <a:ext cx="625120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171B68-087A-4E57-8A3F-E3173B886B9B}"/>
              </a:ext>
            </a:extLst>
          </p:cNvPr>
          <p:cNvSpPr/>
          <p:nvPr/>
        </p:nvSpPr>
        <p:spPr>
          <a:xfrm>
            <a:off x="538305" y="3789040"/>
            <a:ext cx="113042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B31A4B-D872-4296-8AA3-C0FB62DA8BB4}"/>
              </a:ext>
            </a:extLst>
          </p:cNvPr>
          <p:cNvSpPr/>
          <p:nvPr/>
        </p:nvSpPr>
        <p:spPr>
          <a:xfrm>
            <a:off x="6611175" y="3789040"/>
            <a:ext cx="113042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35A8F9-4A41-45E4-99D0-D2B0D08624B1}"/>
              </a:ext>
            </a:extLst>
          </p:cNvPr>
          <p:cNvCxnSpPr/>
          <p:nvPr/>
        </p:nvCxnSpPr>
        <p:spPr>
          <a:xfrm>
            <a:off x="1691501" y="3140968"/>
            <a:ext cx="0" cy="15121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2775E6E-1EEB-4674-9A80-71A157BE3145}"/>
              </a:ext>
            </a:extLst>
          </p:cNvPr>
          <p:cNvCxnSpPr/>
          <p:nvPr/>
        </p:nvCxnSpPr>
        <p:spPr>
          <a:xfrm>
            <a:off x="6617535" y="3140968"/>
            <a:ext cx="0" cy="15121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7BE7A8-6983-4F7A-AF6B-7DBE0B00CA3D}"/>
              </a:ext>
            </a:extLst>
          </p:cNvPr>
          <p:cNvSpPr txBox="1"/>
          <p:nvPr/>
        </p:nvSpPr>
        <p:spPr>
          <a:xfrm>
            <a:off x="1841390" y="2255965"/>
            <a:ext cx="6276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/>
              <a:t>Schematic layout of region deleted or duplicated</a:t>
            </a:r>
          </a:p>
          <a:p>
            <a:r>
              <a:rPr lang="en-CA" sz="2200" dirty="0"/>
              <a:t>in the “reference” genome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85B6C48-072E-48D7-833E-03BF3E33122C}"/>
              </a:ext>
            </a:extLst>
          </p:cNvPr>
          <p:cNvCxnSpPr>
            <a:cxnSpLocks/>
          </p:cNvCxnSpPr>
          <p:nvPr/>
        </p:nvCxnSpPr>
        <p:spPr>
          <a:xfrm>
            <a:off x="2123728" y="3140968"/>
            <a:ext cx="4151936" cy="0"/>
          </a:xfrm>
          <a:prstGeom prst="straightConnector1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3BA284-36DC-4A5C-A943-852AB06CDB24}"/>
              </a:ext>
            </a:extLst>
          </p:cNvPr>
          <p:cNvSpPr txBox="1"/>
          <p:nvPr/>
        </p:nvSpPr>
        <p:spPr>
          <a:xfrm>
            <a:off x="2731272" y="4863767"/>
            <a:ext cx="1018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/>
              <a:t>Gene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89E11C-23AD-4DB5-B3E0-97CBB0F29CB4}"/>
              </a:ext>
            </a:extLst>
          </p:cNvPr>
          <p:cNvSpPr txBox="1"/>
          <p:nvPr/>
        </p:nvSpPr>
        <p:spPr>
          <a:xfrm>
            <a:off x="4301681" y="4863766"/>
            <a:ext cx="1053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/>
              <a:t>Gene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27A24E-4AB1-45FC-A9C2-A45B8B4C0511}"/>
              </a:ext>
            </a:extLst>
          </p:cNvPr>
          <p:cNvSpPr txBox="1"/>
          <p:nvPr/>
        </p:nvSpPr>
        <p:spPr>
          <a:xfrm>
            <a:off x="5621130" y="4863766"/>
            <a:ext cx="10518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/>
              <a:t>Gene 3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xmlns="" id="{107E49D0-D346-446C-8642-750F11C035E1}"/>
              </a:ext>
            </a:extLst>
          </p:cNvPr>
          <p:cNvSpPr/>
          <p:nvPr/>
        </p:nvSpPr>
        <p:spPr>
          <a:xfrm>
            <a:off x="3044900" y="4463743"/>
            <a:ext cx="302964" cy="477424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xmlns="" id="{01129AD5-A4D0-4F8A-A686-2C4D7F439F8A}"/>
              </a:ext>
            </a:extLst>
          </p:cNvPr>
          <p:cNvSpPr/>
          <p:nvPr/>
        </p:nvSpPr>
        <p:spPr>
          <a:xfrm>
            <a:off x="4828428" y="4463743"/>
            <a:ext cx="302964" cy="477424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xmlns="" id="{086C5B8B-C355-4788-9522-7B1C00C95A8B}"/>
              </a:ext>
            </a:extLst>
          </p:cNvPr>
          <p:cNvSpPr/>
          <p:nvPr/>
        </p:nvSpPr>
        <p:spPr>
          <a:xfrm>
            <a:off x="6148434" y="4454407"/>
            <a:ext cx="302964" cy="477424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73110D-AD4F-4F2B-9201-7103C96181E4}"/>
              </a:ext>
            </a:extLst>
          </p:cNvPr>
          <p:cNvSpPr txBox="1"/>
          <p:nvPr/>
        </p:nvSpPr>
        <p:spPr>
          <a:xfrm>
            <a:off x="1021769" y="5416770"/>
            <a:ext cx="7578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Size of CNV; Number of genes in CNV;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Expected deleterious effects of mutations in each gene and other gene-based annotation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eQTL for genes expressed in brain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xmlns="" id="{632B7026-FB18-4A94-9726-93B34E6E373F}"/>
              </a:ext>
            </a:extLst>
          </p:cNvPr>
          <p:cNvSpPr/>
          <p:nvPr/>
        </p:nvSpPr>
        <p:spPr>
          <a:xfrm>
            <a:off x="2116707" y="4463743"/>
            <a:ext cx="302964" cy="47742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xmlns="" id="{FFEF77FF-A666-4486-9173-83F48BBFED17}"/>
              </a:ext>
            </a:extLst>
          </p:cNvPr>
          <p:cNvSpPr/>
          <p:nvPr/>
        </p:nvSpPr>
        <p:spPr>
          <a:xfrm>
            <a:off x="3627328" y="4463743"/>
            <a:ext cx="302964" cy="47742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xmlns="" id="{88DA562F-AC14-488F-8024-0B413CF4D8DF}"/>
              </a:ext>
            </a:extLst>
          </p:cNvPr>
          <p:cNvSpPr/>
          <p:nvPr/>
        </p:nvSpPr>
        <p:spPr>
          <a:xfrm>
            <a:off x="5912138" y="4454407"/>
            <a:ext cx="302964" cy="47742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xmlns="" id="{8614F78F-B50E-4662-B743-9700C71A878E}"/>
              </a:ext>
            </a:extLst>
          </p:cNvPr>
          <p:cNvSpPr/>
          <p:nvPr/>
        </p:nvSpPr>
        <p:spPr>
          <a:xfrm rot="5400000">
            <a:off x="492186" y="6445564"/>
            <a:ext cx="302964" cy="47742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xmlns="" id="{9AC33750-7351-4B50-BE1D-AD01C144E853}"/>
              </a:ext>
            </a:extLst>
          </p:cNvPr>
          <p:cNvSpPr/>
          <p:nvPr/>
        </p:nvSpPr>
        <p:spPr>
          <a:xfrm rot="5400000">
            <a:off x="492186" y="5736453"/>
            <a:ext cx="302964" cy="477424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6D81FEA-5F7B-4D98-96AB-1C943081CDFB}"/>
              </a:ext>
            </a:extLst>
          </p:cNvPr>
          <p:cNvCxnSpPr>
            <a:cxnSpLocks/>
          </p:cNvCxnSpPr>
          <p:nvPr/>
        </p:nvCxnSpPr>
        <p:spPr>
          <a:xfrm>
            <a:off x="404018" y="5661248"/>
            <a:ext cx="478362" cy="0"/>
          </a:xfrm>
          <a:prstGeom prst="straightConnector1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7BDC6-CE19-4BCE-A3CD-AF912FB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066800"/>
          </a:xfrm>
        </p:spPr>
        <p:txBody>
          <a:bodyPr/>
          <a:lstStyle/>
          <a:p>
            <a:r>
              <a:rPr lang="en-CA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DE84DC-848E-42D4-A63A-09CB719B6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7" y="206084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Scores included</a:t>
            </a:r>
          </a:p>
          <a:p>
            <a:pPr lvl="1"/>
            <a:r>
              <a:rPr lang="en-CA" dirty="0"/>
              <a:t>Mutation Intolerance scores </a:t>
            </a:r>
          </a:p>
          <a:p>
            <a:pPr lvl="2"/>
            <a:r>
              <a:rPr lang="en-CA" b="1" dirty="0"/>
              <a:t>pLI:</a:t>
            </a:r>
            <a:r>
              <a:rPr lang="en-CA" dirty="0"/>
              <a:t> Lek et al.2016; </a:t>
            </a:r>
            <a:r>
              <a:rPr lang="en-CA" b="1" dirty="0"/>
              <a:t>RVIS:</a:t>
            </a:r>
            <a:r>
              <a:rPr lang="en-CA" dirty="0"/>
              <a:t> Petrovski et al.2013; </a:t>
            </a:r>
            <a:r>
              <a:rPr lang="en-CA" b="1" dirty="0"/>
              <a:t>DEL: </a:t>
            </a:r>
            <a:r>
              <a:rPr lang="en-CA" dirty="0"/>
              <a:t>Ruderfer et al. 2016)</a:t>
            </a:r>
          </a:p>
          <a:p>
            <a:pPr lvl="1"/>
            <a:r>
              <a:rPr lang="en-CA" dirty="0"/>
              <a:t>Number of protein-protein interactions </a:t>
            </a:r>
          </a:p>
          <a:p>
            <a:pPr lvl="2"/>
            <a:r>
              <a:rPr lang="en-CA" b="1" dirty="0"/>
              <a:t>PPI:</a:t>
            </a:r>
            <a:r>
              <a:rPr lang="en-CA" dirty="0"/>
              <a:t> </a:t>
            </a:r>
            <a:r>
              <a:rPr lang="en-US" dirty="0"/>
              <a:t>Szklarczyk et al., 2015</a:t>
            </a:r>
            <a:endParaRPr lang="en-CA" dirty="0"/>
          </a:p>
          <a:p>
            <a:pPr lvl="1"/>
            <a:r>
              <a:rPr lang="en-CA" dirty="0"/>
              <a:t>Differential stability (DS)</a:t>
            </a:r>
          </a:p>
          <a:p>
            <a:pPr lvl="2"/>
            <a:r>
              <a:rPr lang="fr-CA" b="1" dirty="0"/>
              <a:t>DS: </a:t>
            </a:r>
            <a:r>
              <a:rPr lang="fr-CA" dirty="0"/>
              <a:t>Hawrylycz et al. 2015</a:t>
            </a:r>
            <a:endParaRPr lang="en-CA" dirty="0"/>
          </a:p>
          <a:p>
            <a:pPr lvl="1"/>
            <a:r>
              <a:rPr lang="en-CA" dirty="0"/>
              <a:t>Genes involved in postsynaptic density of the human cortex</a:t>
            </a:r>
          </a:p>
          <a:p>
            <a:pPr lvl="2"/>
            <a:r>
              <a:rPr lang="en-CA" b="1" dirty="0"/>
              <a:t>PSD:</a:t>
            </a:r>
            <a:r>
              <a:rPr lang="en-CA" dirty="0"/>
              <a:t>  Bayés et al. 2011</a:t>
            </a:r>
          </a:p>
          <a:p>
            <a:pPr lvl="1"/>
            <a:r>
              <a:rPr lang="en-CA" dirty="0"/>
              <a:t>Genes regulated by protein FMRP</a:t>
            </a:r>
          </a:p>
          <a:p>
            <a:pPr lvl="2"/>
            <a:r>
              <a:rPr lang="fr-CA" b="1" dirty="0"/>
              <a:t>FMRP: </a:t>
            </a:r>
            <a:r>
              <a:rPr lang="fr-CA" dirty="0"/>
              <a:t>Darnell et al. 2011</a:t>
            </a:r>
            <a:endParaRPr lang="en-CA" dirty="0"/>
          </a:p>
          <a:p>
            <a:pPr lvl="1"/>
            <a:r>
              <a:rPr lang="en-CA" dirty="0"/>
              <a:t>Expression quantitative trait loci (eQTL) expressed in brain </a:t>
            </a:r>
          </a:p>
          <a:p>
            <a:r>
              <a:rPr lang="en-CA" dirty="0"/>
              <a:t>Some CNVs contained no genes</a:t>
            </a:r>
          </a:p>
          <a:p>
            <a:pPr lvl="1"/>
            <a:r>
              <a:rPr lang="en-CA" dirty="0"/>
              <a:t>Most models assumed all gene scores were zero except for eQTL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9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3125E-5EB0-432D-B2D8-46487F2A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75" y="867738"/>
            <a:ext cx="8229600" cy="1066800"/>
          </a:xfrm>
        </p:spPr>
        <p:txBody>
          <a:bodyPr/>
          <a:lstStyle/>
          <a:p>
            <a:r>
              <a:rPr lang="fr-CA" dirty="0"/>
              <a:t>Details: scoring CNVs</a:t>
            </a:r>
            <a:endParaRPr lang="en-CA" dirty="0"/>
          </a:p>
        </p:txBody>
      </p:sp>
      <p:sp>
        <p:nvSpPr>
          <p:cNvPr id="33" name="ZoneTexte 55">
            <a:extLst>
              <a:ext uri="{FF2B5EF4-FFF2-40B4-BE49-F238E27FC236}">
                <a16:creationId xmlns:a16="http://schemas.microsoft.com/office/drawing/2014/main" xmlns="" id="{915312F0-BC32-4A97-9576-D1DEC8A250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4664" y="4743854"/>
            <a:ext cx="7185021" cy="136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Annotation by individual</a:t>
            </a:r>
          </a:p>
          <a:p>
            <a:r>
              <a:rPr lang="en-US" sz="2200" dirty="0"/>
              <a:t>Removed individuals carrying very large CNVs (</a:t>
            </a:r>
            <a:r>
              <a:rPr lang="en-CA" sz="2200" dirty="0"/>
              <a:t>&gt;</a:t>
            </a:r>
            <a:r>
              <a:rPr lang="en-US" sz="2200" dirty="0" smtClean="0"/>
              <a:t>10MB)</a:t>
            </a:r>
          </a:p>
          <a:p>
            <a:r>
              <a:rPr lang="en-CA" sz="2200" dirty="0" smtClean="0">
                <a:solidFill>
                  <a:schemeClr val="accent2"/>
                </a:solidFill>
              </a:rPr>
              <a:t>Deletions </a:t>
            </a:r>
            <a:r>
              <a:rPr lang="en-CA" sz="2200" dirty="0">
                <a:solidFill>
                  <a:schemeClr val="accent2"/>
                </a:solidFill>
              </a:rPr>
              <a:t>and duplications were analyzed separately</a:t>
            </a:r>
          </a:p>
        </p:txBody>
      </p:sp>
      <p:grpSp>
        <p:nvGrpSpPr>
          <p:cNvPr id="4" name="Groupe 7">
            <a:extLst>
              <a:ext uri="{FF2B5EF4-FFF2-40B4-BE49-F238E27FC236}">
                <a16:creationId xmlns:a16="http://schemas.microsoft.com/office/drawing/2014/main" xmlns="" id="{53036612-0E49-462D-AF5D-010B90D769B6}"/>
              </a:ext>
            </a:extLst>
          </p:cNvPr>
          <p:cNvGrpSpPr/>
          <p:nvPr/>
        </p:nvGrpSpPr>
        <p:grpSpPr>
          <a:xfrm>
            <a:off x="1475656" y="2060765"/>
            <a:ext cx="5541899" cy="2740855"/>
            <a:chOff x="393153" y="3614046"/>
            <a:chExt cx="5643129" cy="2762607"/>
          </a:xfrm>
        </p:grpSpPr>
        <p:sp>
          <p:nvSpPr>
            <p:cNvPr id="5" name="ZoneTexte 18">
              <a:extLst>
                <a:ext uri="{FF2B5EF4-FFF2-40B4-BE49-F238E27FC236}">
                  <a16:creationId xmlns:a16="http://schemas.microsoft.com/office/drawing/2014/main" xmlns="" id="{43B8765F-BA78-4AB7-92F0-9BB32CE76A45}"/>
                </a:ext>
              </a:extLst>
            </p:cNvPr>
            <p:cNvSpPr txBox="1"/>
            <p:nvPr/>
          </p:nvSpPr>
          <p:spPr>
            <a:xfrm>
              <a:off x="942017" y="3909654"/>
              <a:ext cx="8072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/>
                <a:t>score</a:t>
              </a:r>
            </a:p>
            <a:p>
              <a:pPr algn="ctr"/>
              <a:r>
                <a:rPr lang="en-CA" sz="900" b="1" dirty="0"/>
                <a:t>gene 1</a:t>
              </a:r>
            </a:p>
          </p:txBody>
        </p:sp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xmlns="" id="{7E26D35E-D4D9-4BEE-8BD7-882CEABA2757}"/>
                </a:ext>
              </a:extLst>
            </p:cNvPr>
            <p:cNvSpPr txBox="1"/>
            <p:nvPr/>
          </p:nvSpPr>
          <p:spPr>
            <a:xfrm>
              <a:off x="1744380" y="3909654"/>
              <a:ext cx="8388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/>
                <a:t>score</a:t>
              </a:r>
            </a:p>
            <a:p>
              <a:pPr algn="ctr"/>
              <a:r>
                <a:rPr lang="en-CA" sz="900" b="1" dirty="0"/>
                <a:t>gene 2</a:t>
              </a:r>
            </a:p>
          </p:txBody>
        </p:sp>
        <p:sp>
          <p:nvSpPr>
            <p:cNvPr id="7" name="ZoneTexte 21">
              <a:extLst>
                <a:ext uri="{FF2B5EF4-FFF2-40B4-BE49-F238E27FC236}">
                  <a16:creationId xmlns:a16="http://schemas.microsoft.com/office/drawing/2014/main" xmlns="" id="{9AF8EC48-FD3D-4A97-AB58-A60C49C29A8B}"/>
                </a:ext>
              </a:extLst>
            </p:cNvPr>
            <p:cNvSpPr txBox="1"/>
            <p:nvPr/>
          </p:nvSpPr>
          <p:spPr>
            <a:xfrm>
              <a:off x="3594159" y="3909654"/>
              <a:ext cx="7204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/>
                <a:t>score</a:t>
              </a:r>
            </a:p>
            <a:p>
              <a:pPr algn="ctr"/>
              <a:r>
                <a:rPr lang="en-CA" sz="900" b="1" dirty="0"/>
                <a:t>gene 3</a:t>
              </a:r>
            </a:p>
          </p:txBody>
        </p:sp>
        <p:sp>
          <p:nvSpPr>
            <p:cNvPr id="8" name="ZoneTexte 22">
              <a:extLst>
                <a:ext uri="{FF2B5EF4-FFF2-40B4-BE49-F238E27FC236}">
                  <a16:creationId xmlns:a16="http://schemas.microsoft.com/office/drawing/2014/main" xmlns="" id="{C7AFB569-A8DE-4BAE-929C-764D3C6EC9CB}"/>
                </a:ext>
              </a:extLst>
            </p:cNvPr>
            <p:cNvSpPr txBox="1"/>
            <p:nvPr/>
          </p:nvSpPr>
          <p:spPr>
            <a:xfrm>
              <a:off x="4359198" y="3909654"/>
              <a:ext cx="71284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/>
                <a:t>score</a:t>
              </a:r>
            </a:p>
            <a:p>
              <a:pPr algn="ctr"/>
              <a:r>
                <a:rPr lang="en-CA" sz="900" b="1" dirty="0"/>
                <a:t>gene 4</a:t>
              </a:r>
            </a:p>
          </p:txBody>
        </p:sp>
        <p:sp>
          <p:nvSpPr>
            <p:cNvPr id="9" name="ZoneTexte 23">
              <a:extLst>
                <a:ext uri="{FF2B5EF4-FFF2-40B4-BE49-F238E27FC236}">
                  <a16:creationId xmlns:a16="http://schemas.microsoft.com/office/drawing/2014/main" xmlns="" id="{3EED8E5E-B662-41DD-9BEE-F390500436EE}"/>
                </a:ext>
              </a:extLst>
            </p:cNvPr>
            <p:cNvSpPr txBox="1"/>
            <p:nvPr/>
          </p:nvSpPr>
          <p:spPr>
            <a:xfrm>
              <a:off x="5228785" y="3909654"/>
              <a:ext cx="7086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/>
                <a:t>score</a:t>
              </a:r>
            </a:p>
            <a:p>
              <a:pPr algn="ctr"/>
              <a:r>
                <a:rPr lang="en-CA" sz="900" b="1" dirty="0"/>
                <a:t>gene 5</a:t>
              </a:r>
            </a:p>
          </p:txBody>
        </p:sp>
        <p:sp>
          <p:nvSpPr>
            <p:cNvPr id="10" name="ZoneTexte 24">
              <a:extLst>
                <a:ext uri="{FF2B5EF4-FFF2-40B4-BE49-F238E27FC236}">
                  <a16:creationId xmlns:a16="http://schemas.microsoft.com/office/drawing/2014/main" xmlns="" id="{9D0869DB-6450-496B-BA7A-DE8DF8BFD58E}"/>
                </a:ext>
              </a:extLst>
            </p:cNvPr>
            <p:cNvSpPr txBox="1"/>
            <p:nvPr/>
          </p:nvSpPr>
          <p:spPr>
            <a:xfrm>
              <a:off x="1324369" y="4919035"/>
              <a:ext cx="8535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>
                  <a:solidFill>
                    <a:srgbClr val="FF0000"/>
                  </a:solidFill>
                </a:rPr>
                <a:t>score</a:t>
              </a:r>
            </a:p>
            <a:p>
              <a:pPr algn="ctr"/>
              <a:r>
                <a:rPr lang="en-CA" sz="900" b="1" dirty="0">
                  <a:solidFill>
                    <a:srgbClr val="FF0000"/>
                  </a:solidFill>
                </a:rPr>
                <a:t>CNV 1</a:t>
              </a:r>
            </a:p>
          </p:txBody>
        </p:sp>
        <p:sp>
          <p:nvSpPr>
            <p:cNvPr id="11" name="ZoneTexte 25">
              <a:extLst>
                <a:ext uri="{FF2B5EF4-FFF2-40B4-BE49-F238E27FC236}">
                  <a16:creationId xmlns:a16="http://schemas.microsoft.com/office/drawing/2014/main" xmlns="" id="{29D44FFF-4B90-496B-B445-4011B8E4DF5B}"/>
                </a:ext>
              </a:extLst>
            </p:cNvPr>
            <p:cNvSpPr txBox="1"/>
            <p:nvPr/>
          </p:nvSpPr>
          <p:spPr>
            <a:xfrm>
              <a:off x="4340303" y="4919035"/>
              <a:ext cx="7506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>
                  <a:solidFill>
                    <a:srgbClr val="FF0000"/>
                  </a:solidFill>
                </a:rPr>
                <a:t>score</a:t>
              </a:r>
            </a:p>
            <a:p>
              <a:pPr algn="ctr"/>
              <a:r>
                <a:rPr lang="en-CA" sz="900" b="1" dirty="0">
                  <a:solidFill>
                    <a:srgbClr val="FF0000"/>
                  </a:solidFill>
                </a:rPr>
                <a:t>CNV 2</a:t>
              </a:r>
            </a:p>
          </p:txBody>
        </p:sp>
        <p:sp>
          <p:nvSpPr>
            <p:cNvPr id="12" name="ZoneTexte 26">
              <a:extLst>
                <a:ext uri="{FF2B5EF4-FFF2-40B4-BE49-F238E27FC236}">
                  <a16:creationId xmlns:a16="http://schemas.microsoft.com/office/drawing/2014/main" xmlns="" id="{10E645DC-2625-4627-B01C-7C87BB6C3235}"/>
                </a:ext>
              </a:extLst>
            </p:cNvPr>
            <p:cNvSpPr txBox="1"/>
            <p:nvPr/>
          </p:nvSpPr>
          <p:spPr>
            <a:xfrm>
              <a:off x="2712044" y="5699545"/>
              <a:ext cx="10453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b="1" dirty="0">
                  <a:solidFill>
                    <a:schemeClr val="accent5"/>
                  </a:solidFill>
                </a:rPr>
                <a:t>score</a:t>
              </a:r>
            </a:p>
            <a:p>
              <a:pPr algn="ctr"/>
              <a:r>
                <a:rPr lang="en-CA" sz="900" b="1" dirty="0">
                  <a:solidFill>
                    <a:schemeClr val="accent5"/>
                  </a:solidFill>
                </a:rPr>
                <a:t>individual 1</a:t>
              </a:r>
            </a:p>
          </p:txBody>
        </p:sp>
        <p:grpSp>
          <p:nvGrpSpPr>
            <p:cNvPr id="13" name="Groupe 40">
              <a:extLst>
                <a:ext uri="{FF2B5EF4-FFF2-40B4-BE49-F238E27FC236}">
                  <a16:creationId xmlns:a16="http://schemas.microsoft.com/office/drawing/2014/main" xmlns="" id="{917CF4E2-C060-4706-908F-30B4DC95C4FA}"/>
                </a:ext>
              </a:extLst>
            </p:cNvPr>
            <p:cNvGrpSpPr/>
            <p:nvPr/>
          </p:nvGrpSpPr>
          <p:grpSpPr>
            <a:xfrm>
              <a:off x="393153" y="3614046"/>
              <a:ext cx="2190098" cy="492443"/>
              <a:chOff x="-384633" y="1331352"/>
              <a:chExt cx="3736838" cy="720986"/>
            </a:xfrm>
          </p:grpSpPr>
          <p:sp>
            <p:nvSpPr>
              <p:cNvPr id="30" name="ZoneTexte 47">
                <a:extLst>
                  <a:ext uri="{FF2B5EF4-FFF2-40B4-BE49-F238E27FC236}">
                    <a16:creationId xmlns:a16="http://schemas.microsoft.com/office/drawing/2014/main" xmlns="" id="{F8D55775-CF2C-4EAD-8410-19F311B01F30}"/>
                  </a:ext>
                </a:extLst>
              </p:cNvPr>
              <p:cNvSpPr txBox="1"/>
              <p:nvPr/>
            </p:nvSpPr>
            <p:spPr>
              <a:xfrm>
                <a:off x="-384633" y="1331352"/>
                <a:ext cx="3736838" cy="450615"/>
              </a:xfrm>
              <a:prstGeom prst="rect">
                <a:avLst/>
              </a:prstGeom>
              <a:solidFill>
                <a:srgbClr val="FF0000">
                  <a:alpha val="43922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/>
                  <a:t>CNV 1</a:t>
                </a:r>
              </a:p>
            </p:txBody>
          </p:sp>
          <p:sp>
            <p:nvSpPr>
              <p:cNvPr id="31" name="ZoneTexte 48">
                <a:extLst>
                  <a:ext uri="{FF2B5EF4-FFF2-40B4-BE49-F238E27FC236}">
                    <a16:creationId xmlns:a16="http://schemas.microsoft.com/office/drawing/2014/main" xmlns="" id="{A25FAC53-43C7-4E9D-A5B8-E6A82E55A80F}"/>
                  </a:ext>
                </a:extLst>
              </p:cNvPr>
              <p:cNvSpPr txBox="1"/>
              <p:nvPr/>
            </p:nvSpPr>
            <p:spPr>
              <a:xfrm>
                <a:off x="649982" y="1331352"/>
                <a:ext cx="1128586" cy="7209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900" b="1" dirty="0"/>
                  <a:t>Gene 1</a:t>
                </a:r>
              </a:p>
            </p:txBody>
          </p:sp>
          <p:sp>
            <p:nvSpPr>
              <p:cNvPr id="32" name="ZoneTexte 49">
                <a:extLst>
                  <a:ext uri="{FF2B5EF4-FFF2-40B4-BE49-F238E27FC236}">
                    <a16:creationId xmlns:a16="http://schemas.microsoft.com/office/drawing/2014/main" xmlns="" id="{BB40B134-FCC4-4B9B-A900-B5FA043FCADB}"/>
                  </a:ext>
                </a:extLst>
              </p:cNvPr>
              <p:cNvSpPr txBox="1"/>
              <p:nvPr/>
            </p:nvSpPr>
            <p:spPr>
              <a:xfrm>
                <a:off x="2096124" y="1331352"/>
                <a:ext cx="1098003" cy="7209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900" b="1" dirty="0"/>
                  <a:t>Gene 2</a:t>
                </a:r>
              </a:p>
            </p:txBody>
          </p:sp>
        </p:grpSp>
        <p:grpSp>
          <p:nvGrpSpPr>
            <p:cNvPr id="14" name="Groupe 41">
              <a:extLst>
                <a:ext uri="{FF2B5EF4-FFF2-40B4-BE49-F238E27FC236}">
                  <a16:creationId xmlns:a16="http://schemas.microsoft.com/office/drawing/2014/main" xmlns="" id="{FFFC55CC-18E6-4F19-B6E3-BC4E4B6013B9}"/>
                </a:ext>
              </a:extLst>
            </p:cNvPr>
            <p:cNvGrpSpPr/>
            <p:nvPr/>
          </p:nvGrpSpPr>
          <p:grpSpPr>
            <a:xfrm>
              <a:off x="3021239" y="3614048"/>
              <a:ext cx="3015043" cy="492443"/>
              <a:chOff x="4749597" y="1331355"/>
              <a:chExt cx="5144393" cy="720986"/>
            </a:xfrm>
          </p:grpSpPr>
          <p:sp>
            <p:nvSpPr>
              <p:cNvPr id="26" name="ZoneTexte 43">
                <a:extLst>
                  <a:ext uri="{FF2B5EF4-FFF2-40B4-BE49-F238E27FC236}">
                    <a16:creationId xmlns:a16="http://schemas.microsoft.com/office/drawing/2014/main" xmlns="" id="{C7916B77-8848-4467-994E-003CFF5A275B}"/>
                  </a:ext>
                </a:extLst>
              </p:cNvPr>
              <p:cNvSpPr txBox="1"/>
              <p:nvPr/>
            </p:nvSpPr>
            <p:spPr>
              <a:xfrm>
                <a:off x="4749597" y="1331355"/>
                <a:ext cx="5144393" cy="450615"/>
              </a:xfrm>
              <a:prstGeom prst="rect">
                <a:avLst/>
              </a:prstGeom>
              <a:solidFill>
                <a:srgbClr val="FF8F8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/>
                  <a:t>CNV 2</a:t>
                </a:r>
              </a:p>
            </p:txBody>
          </p:sp>
          <p:sp>
            <p:nvSpPr>
              <p:cNvPr id="27" name="ZoneTexte 44">
                <a:extLst>
                  <a:ext uri="{FF2B5EF4-FFF2-40B4-BE49-F238E27FC236}">
                    <a16:creationId xmlns:a16="http://schemas.microsoft.com/office/drawing/2014/main" xmlns="" id="{6E264DB4-F825-4A6A-88C1-BBB1A86BC107}"/>
                  </a:ext>
                </a:extLst>
              </p:cNvPr>
              <p:cNvSpPr txBox="1"/>
              <p:nvPr/>
            </p:nvSpPr>
            <p:spPr>
              <a:xfrm>
                <a:off x="5722319" y="1331355"/>
                <a:ext cx="1143976" cy="7209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900" b="1" dirty="0"/>
                  <a:t>Gene 3</a:t>
                </a:r>
              </a:p>
            </p:txBody>
          </p:sp>
          <p:sp>
            <p:nvSpPr>
              <p:cNvPr id="28" name="ZoneTexte 45">
                <a:extLst>
                  <a:ext uri="{FF2B5EF4-FFF2-40B4-BE49-F238E27FC236}">
                    <a16:creationId xmlns:a16="http://schemas.microsoft.com/office/drawing/2014/main" xmlns="" id="{3E6B7917-E0C4-4DB6-AE5E-51CA2273DB83}"/>
                  </a:ext>
                </a:extLst>
              </p:cNvPr>
              <p:cNvSpPr txBox="1"/>
              <p:nvPr/>
            </p:nvSpPr>
            <p:spPr>
              <a:xfrm>
                <a:off x="7072825" y="1331355"/>
                <a:ext cx="1162067" cy="7209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900" b="1" dirty="0"/>
                  <a:t>Gene 4</a:t>
                </a:r>
              </a:p>
            </p:txBody>
          </p:sp>
          <p:sp>
            <p:nvSpPr>
              <p:cNvPr id="29" name="ZoneTexte 46">
                <a:extLst>
                  <a:ext uri="{FF2B5EF4-FFF2-40B4-BE49-F238E27FC236}">
                    <a16:creationId xmlns:a16="http://schemas.microsoft.com/office/drawing/2014/main" xmlns="" id="{B3D4AD35-093D-47DA-B3C7-E205EB929FB9}"/>
                  </a:ext>
                </a:extLst>
              </p:cNvPr>
              <p:cNvSpPr txBox="1"/>
              <p:nvPr/>
            </p:nvSpPr>
            <p:spPr>
              <a:xfrm>
                <a:off x="8497121" y="1331355"/>
                <a:ext cx="1189922" cy="7209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900" b="1" dirty="0"/>
                  <a:t>Gene 5</a:t>
                </a:r>
              </a:p>
            </p:txBody>
          </p:sp>
        </p:grpSp>
        <p:cxnSp>
          <p:nvCxnSpPr>
            <p:cNvPr id="15" name="Connecteur droit 28">
              <a:extLst>
                <a:ext uri="{FF2B5EF4-FFF2-40B4-BE49-F238E27FC236}">
                  <a16:creationId xmlns:a16="http://schemas.microsoft.com/office/drawing/2014/main" xmlns="" id="{AA1F9A91-5716-4C79-A25F-2964C516730D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>
            <a:xfrm>
              <a:off x="1345630" y="4402096"/>
              <a:ext cx="405527" cy="516939"/>
            </a:xfrm>
            <a:prstGeom prst="line">
              <a:avLst/>
            </a:prstGeom>
            <a:ln w="19050">
              <a:solidFill>
                <a:srgbClr val="F55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29">
              <a:extLst>
                <a:ext uri="{FF2B5EF4-FFF2-40B4-BE49-F238E27FC236}">
                  <a16:creationId xmlns:a16="http://schemas.microsoft.com/office/drawing/2014/main" xmlns="" id="{CAE5C38B-2364-457B-A035-50E30FE6EDBA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 flipH="1">
              <a:off x="1751157" y="4402096"/>
              <a:ext cx="412659" cy="516939"/>
            </a:xfrm>
            <a:prstGeom prst="line">
              <a:avLst/>
            </a:prstGeom>
            <a:ln w="19050">
              <a:solidFill>
                <a:srgbClr val="F55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30">
              <a:extLst>
                <a:ext uri="{FF2B5EF4-FFF2-40B4-BE49-F238E27FC236}">
                  <a16:creationId xmlns:a16="http://schemas.microsoft.com/office/drawing/2014/main" xmlns="" id="{ABB3F5D5-1C20-46D4-AEA5-305A06479D23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>
            <a:xfrm>
              <a:off x="3954389" y="4586761"/>
              <a:ext cx="761232" cy="332273"/>
            </a:xfrm>
            <a:prstGeom prst="line">
              <a:avLst/>
            </a:prstGeom>
            <a:ln w="19050">
              <a:solidFill>
                <a:srgbClr val="F55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31">
              <a:extLst>
                <a:ext uri="{FF2B5EF4-FFF2-40B4-BE49-F238E27FC236}">
                  <a16:creationId xmlns:a16="http://schemas.microsoft.com/office/drawing/2014/main" xmlns="" id="{28BDC54F-FA36-4E9D-9709-BF428731FCC8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 flipH="1">
              <a:off x="4715621" y="4586761"/>
              <a:ext cx="867513" cy="332273"/>
            </a:xfrm>
            <a:prstGeom prst="line">
              <a:avLst/>
            </a:prstGeom>
            <a:ln w="19050">
              <a:solidFill>
                <a:srgbClr val="F55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32">
              <a:extLst>
                <a:ext uri="{FF2B5EF4-FFF2-40B4-BE49-F238E27FC236}">
                  <a16:creationId xmlns:a16="http://schemas.microsoft.com/office/drawing/2014/main" xmlns="" id="{7DEC61E5-01D1-46BB-B4DE-31431B038ED6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>
              <a:off x="4715619" y="4586761"/>
              <a:ext cx="1" cy="332273"/>
            </a:xfrm>
            <a:prstGeom prst="line">
              <a:avLst/>
            </a:prstGeom>
            <a:ln w="19050">
              <a:solidFill>
                <a:srgbClr val="F55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33">
              <a:extLst>
                <a:ext uri="{FF2B5EF4-FFF2-40B4-BE49-F238E27FC236}">
                  <a16:creationId xmlns:a16="http://schemas.microsoft.com/office/drawing/2014/main" xmlns="" id="{47670EEF-39AF-4DC4-9BBF-2B87C24C303A}"/>
                </a:ext>
              </a:extLst>
            </p:cNvPr>
            <p:cNvCxnSpPr>
              <a:stCxn id="10" idx="2"/>
              <a:endCxn id="12" idx="1"/>
            </p:cNvCxnSpPr>
            <p:nvPr/>
          </p:nvCxnSpPr>
          <p:spPr>
            <a:xfrm>
              <a:off x="1751157" y="5411477"/>
              <a:ext cx="960887" cy="6266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34">
              <a:extLst>
                <a:ext uri="{FF2B5EF4-FFF2-40B4-BE49-F238E27FC236}">
                  <a16:creationId xmlns:a16="http://schemas.microsoft.com/office/drawing/2014/main" xmlns="" id="{30765876-7367-4D3E-9A1B-FBAB11EBF35C}"/>
                </a:ext>
              </a:extLst>
            </p:cNvPr>
            <p:cNvCxnSpPr>
              <a:stCxn id="11" idx="2"/>
              <a:endCxn id="12" idx="3"/>
            </p:cNvCxnSpPr>
            <p:nvPr/>
          </p:nvCxnSpPr>
          <p:spPr>
            <a:xfrm flipH="1">
              <a:off x="3757430" y="5411477"/>
              <a:ext cx="958191" cy="6266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35">
              <a:extLst>
                <a:ext uri="{FF2B5EF4-FFF2-40B4-BE49-F238E27FC236}">
                  <a16:creationId xmlns:a16="http://schemas.microsoft.com/office/drawing/2014/main" xmlns="" id="{B8353718-EE23-470B-98B6-B7D7F16C918B}"/>
                </a:ext>
              </a:extLst>
            </p:cNvPr>
            <p:cNvSpPr txBox="1"/>
            <p:nvPr/>
          </p:nvSpPr>
          <p:spPr>
            <a:xfrm>
              <a:off x="4188390" y="3909653"/>
              <a:ext cx="273827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+</a:t>
              </a:r>
            </a:p>
          </p:txBody>
        </p:sp>
        <p:sp>
          <p:nvSpPr>
            <p:cNvPr id="23" name="ZoneTexte 36">
              <a:extLst>
                <a:ext uri="{FF2B5EF4-FFF2-40B4-BE49-F238E27FC236}">
                  <a16:creationId xmlns:a16="http://schemas.microsoft.com/office/drawing/2014/main" xmlns="" id="{2208E596-0900-4230-B7F6-17B59012312B}"/>
                </a:ext>
              </a:extLst>
            </p:cNvPr>
            <p:cNvSpPr txBox="1"/>
            <p:nvPr/>
          </p:nvSpPr>
          <p:spPr>
            <a:xfrm>
              <a:off x="1615952" y="3909654"/>
              <a:ext cx="273827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+</a:t>
              </a:r>
            </a:p>
          </p:txBody>
        </p:sp>
        <p:sp>
          <p:nvSpPr>
            <p:cNvPr id="24" name="ZoneTexte 37">
              <a:extLst>
                <a:ext uri="{FF2B5EF4-FFF2-40B4-BE49-F238E27FC236}">
                  <a16:creationId xmlns:a16="http://schemas.microsoft.com/office/drawing/2014/main" xmlns="" id="{9FE90B91-D078-4234-A700-AC014B922FDA}"/>
                </a:ext>
              </a:extLst>
            </p:cNvPr>
            <p:cNvSpPr txBox="1"/>
            <p:nvPr/>
          </p:nvSpPr>
          <p:spPr>
            <a:xfrm>
              <a:off x="4993233" y="3909653"/>
              <a:ext cx="273827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+</a:t>
              </a:r>
            </a:p>
          </p:txBody>
        </p:sp>
        <p:sp>
          <p:nvSpPr>
            <p:cNvPr id="25" name="ZoneTexte 38">
              <a:extLst>
                <a:ext uri="{FF2B5EF4-FFF2-40B4-BE49-F238E27FC236}">
                  <a16:creationId xmlns:a16="http://schemas.microsoft.com/office/drawing/2014/main" xmlns="" id="{6502AEF8-304D-4C53-B15A-A2B1EF995B3D}"/>
                </a:ext>
              </a:extLst>
            </p:cNvPr>
            <p:cNvSpPr txBox="1"/>
            <p:nvPr/>
          </p:nvSpPr>
          <p:spPr>
            <a:xfrm>
              <a:off x="3083177" y="4926774"/>
              <a:ext cx="27382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34" name="ZoneTexte 54">
            <a:extLst>
              <a:ext uri="{FF2B5EF4-FFF2-40B4-BE49-F238E27FC236}">
                <a16:creationId xmlns:a16="http://schemas.microsoft.com/office/drawing/2014/main" xmlns="" id="{85811A1C-1D5E-40B8-8155-3A23F637D601}"/>
              </a:ext>
            </a:extLst>
          </p:cNvPr>
          <p:cNvSpPr txBox="1"/>
          <p:nvPr/>
        </p:nvSpPr>
        <p:spPr>
          <a:xfrm>
            <a:off x="145843" y="6355867"/>
            <a:ext cx="4530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Huguet G., Schramm C., Douard E. et al; 2018 JAMA Psy</a:t>
            </a:r>
          </a:p>
        </p:txBody>
      </p:sp>
    </p:spTree>
    <p:extLst>
      <p:ext uri="{BB962C8B-B14F-4D97-AF65-F5344CB8AC3E}">
        <p14:creationId xmlns:p14="http://schemas.microsoft.com/office/powerpoint/2010/main" val="31063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62439-A710-4CAC-B9BD-A49E621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70" y="620688"/>
            <a:ext cx="8229600" cy="1066800"/>
          </a:xfrm>
        </p:spPr>
        <p:txBody>
          <a:bodyPr/>
          <a:lstStyle/>
          <a:p>
            <a:r>
              <a:rPr lang="en-CA" dirty="0"/>
              <a:t>Hypothesis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E890073-C666-4E6F-8680-09FC9D2E0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569" y="1661948"/>
                <a:ext cx="7776864" cy="43593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 :  </a:t>
                </a:r>
                <a:r>
                  <a:rPr lang="en-CA" dirty="0"/>
                  <a:t>IQ measures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𝒊𝒌</m:t>
                        </m:r>
                      </m:sub>
                    </m:sSub>
                  </m:oMath>
                </a14:m>
                <a:r>
                  <a:rPr lang="en-CA" b="1" dirty="0"/>
                  <a:t> : </a:t>
                </a:r>
                <a:r>
                  <a:rPr lang="en-CA" dirty="0"/>
                  <a:t>Annotation score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for individual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.</a:t>
                </a:r>
              </a:p>
              <a:p>
                <a:pPr lvl="1"/>
                <a:r>
                  <a:rPr lang="en-CA" dirty="0"/>
                  <a:t>Duplications and Deletions are usually treated separately</a:t>
                </a:r>
              </a:p>
              <a:p>
                <a:endParaRPr lang="en-CA" dirty="0"/>
              </a:p>
              <a:p>
                <a:r>
                  <a:rPr lang="en-CA" dirty="0"/>
                  <a:t>Assume a linear model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  <a:p>
                <a:pPr marL="900000" lvl="1"/>
                <a:r>
                  <a:rPr lang="en-CA" dirty="0"/>
                  <a:t>i.e. the effect of a CNV is captured through its annotation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endParaRPr lang="en-CA" dirty="0"/>
              </a:p>
              <a:p>
                <a:pPr marL="109728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890073-C666-4E6F-8680-09FC9D2E0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9" y="1661948"/>
                <a:ext cx="7776864" cy="4359340"/>
              </a:xfrm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FD50C-19C2-4C4D-ABF0-5FFDF408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IMAGEN and SYS – linear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B6FFBB-CFCF-4916-8733-3EBA6BA1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9149641" cy="5183666"/>
          </a:xfrm>
        </p:spPr>
        <p:txBody>
          <a:bodyPr>
            <a:normAutofit/>
          </a:bodyPr>
          <a:lstStyle/>
          <a:p>
            <a:r>
              <a:rPr lang="en-CA" dirty="0"/>
              <a:t>Huguet et al. (2018) JAMA Psychiatry</a:t>
            </a:r>
          </a:p>
          <a:p>
            <a:r>
              <a:rPr lang="en-CA" dirty="0" smtClean="0"/>
              <a:t>Stepwise regression</a:t>
            </a:r>
          </a:p>
          <a:p>
            <a:pPr lvl="1"/>
            <a:r>
              <a:rPr lang="en-CA" sz="2000" dirty="0" smtClean="0"/>
              <a:t>One annotation feature predicted IQ : </a:t>
            </a:r>
            <a:r>
              <a:rPr lang="en-CA" sz="2000" b="1" i="1" dirty="0" smtClean="0"/>
              <a:t>pLI</a:t>
            </a:r>
            <a:r>
              <a:rPr lang="en-CA" sz="2000" dirty="0" smtClean="0"/>
              <a:t> </a:t>
            </a:r>
          </a:p>
          <a:p>
            <a:pPr lvl="2"/>
            <a:r>
              <a:rPr lang="en-CA" sz="2000" dirty="0" smtClean="0"/>
              <a:t>the probability of being “loss of function intolerant”.</a:t>
            </a:r>
          </a:p>
          <a:p>
            <a:pPr lvl="2"/>
            <a:r>
              <a:rPr lang="en-CA" sz="2000" dirty="0" smtClean="0"/>
              <a:t>PIQ:  Slope = −2.74, SE = 0.68,  p=8x10</a:t>
            </a:r>
            <a:r>
              <a:rPr lang="en-CA" sz="2000" baseline="30000" dirty="0" smtClean="0"/>
              <a:t>-5</a:t>
            </a:r>
          </a:p>
          <a:p>
            <a:pPr lvl="2"/>
            <a:r>
              <a:rPr lang="en-CA" sz="2000" dirty="0" smtClean="0"/>
              <a:t>VIQ:  Slope - -2.52, SE = 0.71, p= 7x10</a:t>
            </a:r>
            <a:r>
              <a:rPr lang="en-CA" sz="2000" baseline="30000" dirty="0" smtClean="0"/>
              <a:t>-4</a:t>
            </a:r>
            <a:endParaRPr lang="en-CA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1794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1BCEE-AB58-405D-A018-6A2D985F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IMAGEN and SYS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A5D8E9-AE52-4DBE-96FC-433DEA6A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1" y="2420888"/>
            <a:ext cx="8403370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C8AD20-037C-4734-820C-9A1DD735F928}"/>
              </a:ext>
            </a:extLst>
          </p:cNvPr>
          <p:cNvSpPr txBox="1"/>
          <p:nvPr/>
        </p:nvSpPr>
        <p:spPr>
          <a:xfrm>
            <a:off x="179512" y="6404702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Figure 2 from Huguet et al. 2018</a:t>
            </a:r>
          </a:p>
        </p:txBody>
      </p:sp>
    </p:spTree>
    <p:extLst>
      <p:ext uri="{BB962C8B-B14F-4D97-AF65-F5344CB8AC3E}">
        <p14:creationId xmlns:p14="http://schemas.microsoft.com/office/powerpoint/2010/main" val="402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7A5C2-2D03-4CB5-AD18-56592410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Possible deficiencies of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E1C24-D37F-4CCD-AFA5-98EEFC3C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11" y="2492896"/>
            <a:ext cx="8229600" cy="3816424"/>
          </a:xfrm>
        </p:spPr>
        <p:txBody>
          <a:bodyPr/>
          <a:lstStyle/>
          <a:p>
            <a:r>
              <a:rPr lang="en-CA" dirty="0"/>
              <a:t>Effects of individual CNVs are lost</a:t>
            </a:r>
          </a:p>
          <a:p>
            <a:r>
              <a:rPr lang="en-CA" dirty="0"/>
              <a:t>Interpretation is (possibly) unsatisfactory</a:t>
            </a:r>
          </a:p>
        </p:txBody>
      </p:sp>
    </p:spTree>
    <p:extLst>
      <p:ext uri="{BB962C8B-B14F-4D97-AF65-F5344CB8AC3E}">
        <p14:creationId xmlns:p14="http://schemas.microsoft.com/office/powerpoint/2010/main" val="2921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62439-A710-4CAC-B9BD-A49E621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70" y="620688"/>
            <a:ext cx="8229600" cy="1066800"/>
          </a:xfrm>
        </p:spPr>
        <p:txBody>
          <a:bodyPr/>
          <a:lstStyle/>
          <a:p>
            <a:r>
              <a:rPr lang="en-CA" dirty="0"/>
              <a:t>Hypothesis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E890073-C666-4E6F-8680-09FC9D2E0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61948"/>
                <a:ext cx="8856983" cy="50794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 :  </a:t>
                </a:r>
                <a:r>
                  <a:rPr lang="en-CA" dirty="0"/>
                  <a:t>IQ measures (here PIQ</a:t>
                </a:r>
                <a:r>
                  <a:rPr lang="en-CA" dirty="0" smtClean="0"/>
                  <a:t>) adjusted for covariates</a:t>
                </a:r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CA" b="1" dirty="0"/>
                  <a:t> :</a:t>
                </a:r>
                <a:r>
                  <a:rPr lang="en-CA" dirty="0"/>
                  <a:t>  Indicators denoting whether CNV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 is present in individual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.</a:t>
                </a:r>
              </a:p>
              <a:p>
                <a:pPr marL="1044000" lvl="1"/>
                <a:r>
                  <a:rPr lang="en-CA" dirty="0"/>
                  <a:t>Duplications and Deletions are usually treated separately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CA" b="1" dirty="0"/>
                  <a:t> : </a:t>
                </a:r>
                <a:r>
                  <a:rPr lang="en-CA" dirty="0"/>
                  <a:t>Annotation score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for CNV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.</a:t>
                </a:r>
              </a:p>
              <a:p>
                <a:endParaRPr lang="en-CA" dirty="0"/>
              </a:p>
              <a:p>
                <a:r>
                  <a:rPr lang="en-CA" dirty="0"/>
                  <a:t>Assume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CA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  <a:p>
                <a:pPr marL="900000" lvl="1"/>
                <a:r>
                  <a:rPr lang="en-CA" dirty="0"/>
                  <a:t>i.e. each CNV acts additively and independently on the IQ score</a:t>
                </a:r>
              </a:p>
              <a:p>
                <a:r>
                  <a:rPr lang="en-CA" dirty="0"/>
                  <a:t>Assume further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  <a:p>
                <a:pPr marL="900000" lvl="1"/>
                <a:r>
                  <a:rPr lang="en-CA" dirty="0"/>
                  <a:t>i.e. the effect of a CNV,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,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CA" b="1" dirty="0"/>
                  <a:t>, the annotation scores </a:t>
                </a:r>
                <a:r>
                  <a:rPr lang="en-CA" dirty="0"/>
                  <a:t>for the CNV</a:t>
                </a:r>
              </a:p>
              <a:p>
                <a:pPr marL="109728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890073-C666-4E6F-8680-09FC9D2E0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61948"/>
                <a:ext cx="8856983" cy="5079420"/>
              </a:xfrm>
              <a:blipFill rotWithShape="0">
                <a:blip r:embed="rId2"/>
                <a:stretch>
                  <a:fillRect l="-688" t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1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81C3F-0369-478A-9399-A28D3170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/>
          <a:lstStyle/>
          <a:p>
            <a:r>
              <a:rPr lang="en-CA" dirty="0"/>
              <a:t>Estimation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80EF84E-7816-45ED-ACB8-55D868EB8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3924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Implemented in </a:t>
                </a:r>
                <a:r>
                  <a:rPr lang="en-CA" dirty="0">
                    <a:solidFill>
                      <a:schemeClr val="accent2"/>
                    </a:solidFill>
                    <a:latin typeface="+mj-lt"/>
                  </a:rPr>
                  <a:t>Rstan</a:t>
                </a:r>
              </a:p>
              <a:p>
                <a:r>
                  <a:rPr lang="en-CA" dirty="0"/>
                  <a:t>Priors: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(0,100)</m:t>
                      </m:r>
                    </m:oMath>
                  </m:oMathPara>
                </a14:m>
                <a:endParaRPr lang="en-CA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(0,100)</m:t>
                      </m:r>
                    </m:oMath>
                  </m:oMathPara>
                </a14:m>
                <a:endParaRPr lang="en-CA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(0,100)</m:t>
                      </m:r>
                    </m:oMath>
                  </m:oMathPara>
                </a14:m>
                <a:endParaRPr lang="en-CA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CA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fr-CA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InverseGamma</m:t>
                      </m:r>
                      <m:r>
                        <a:rPr lang="fr-CA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CA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CA" dirty="0"/>
                  <a:t>For estimation</a:t>
                </a:r>
                <a:r>
                  <a:rPr lang="en-CA" dirty="0">
                    <a:solidFill>
                      <a:schemeClr val="accent1">
                        <a:lumMod val="75000"/>
                      </a:schemeClr>
                    </a:solidFill>
                  </a:rPr>
                  <a:t>, 200 burn-in iterations followed by 2000 iterations in 4 parallel chains</a:t>
                </a:r>
              </a:p>
              <a:p>
                <a:pPr lvl="1"/>
                <a:r>
                  <a:rPr lang="en-CA" dirty="0">
                    <a:solidFill>
                      <a:schemeClr val="accent2">
                        <a:lumMod val="75000"/>
                      </a:schemeClr>
                    </a:solidFill>
                  </a:rPr>
                  <a:t>CODA package was used to evaluate </a:t>
                </a:r>
                <a:r>
                  <a:rPr lang="en-CA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MCMC </a:t>
                </a:r>
                <a:r>
                  <a:rPr lang="en-CA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convergence</a:t>
                </a:r>
                <a:endParaRPr lang="en-CA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CA" dirty="0"/>
                  <a:t>Note difference between the mean effects</a:t>
                </a:r>
              </a:p>
              <a:p>
                <a:pPr lvl="1"/>
                <a:r>
                  <a:rPr lang="en-CA" dirty="0"/>
                  <a:t> for 1 CNV with annotation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i="1" dirty="0"/>
              </a:p>
              <a:p>
                <a:pPr lvl="1"/>
                <a:r>
                  <a:rPr lang="en-CA" i="1" dirty="0"/>
                  <a:t>versus</a:t>
                </a:r>
                <a:r>
                  <a:rPr lang="en-CA" dirty="0"/>
                  <a:t> 2 CNVs each with annotation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0EF84E-7816-45ED-ACB8-55D868EB8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392488"/>
              </a:xfrm>
              <a:blipFill rotWithShape="0">
                <a:blip r:embed="rId2"/>
                <a:stretch>
                  <a:fillRect l="-667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AD443-9EAD-4ECC-A672-DF5AE53C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A3B1A-CC4E-4179-8087-AB48BDD67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Context and Problem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Data </a:t>
            </a:r>
            <a:r>
              <a:rPr lang="en-CA" dirty="0"/>
              <a:t>sets</a:t>
            </a:r>
          </a:p>
          <a:p>
            <a:pPr lvl="1"/>
            <a:r>
              <a:rPr lang="en-CA" dirty="0"/>
              <a:t>IMAGEN</a:t>
            </a:r>
          </a:p>
          <a:p>
            <a:pPr lvl="1"/>
            <a:r>
              <a:rPr lang="en-CA" dirty="0"/>
              <a:t>Saguenay Youth Study</a:t>
            </a:r>
          </a:p>
          <a:p>
            <a:pPr lvl="1"/>
            <a:r>
              <a:rPr lang="en-CA" dirty="0"/>
              <a:t>(Generation Scotland)</a:t>
            </a:r>
          </a:p>
          <a:p>
            <a:r>
              <a:rPr lang="en-CA" dirty="0"/>
              <a:t>Hierarchical Bayesian model</a:t>
            </a:r>
          </a:p>
          <a:p>
            <a:r>
              <a:rPr lang="en-CA" dirty="0"/>
              <a:t>Results</a:t>
            </a:r>
          </a:p>
          <a:p>
            <a:r>
              <a:rPr lang="fr-CA" dirty="0" smtClean="0"/>
              <a:t>Discussion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10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2A42ADCA-EDA0-4539-9D92-2EC93A5376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CA" dirty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CA" dirty="0"/>
                  <a:t> effects in IMAGEN &amp; SYS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42ADCA-EDA0-4539-9D92-2EC93A537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635" t="-10504" r="-3716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978EC5-9ED7-47E1-ACF1-719E31532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41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0E237-1150-4ACE-A498-3A2B31B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Skewed distributions of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CC7A2C-F462-4341-9DEB-7E5AF6F83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86000"/>
            <a:ext cx="54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6F545-246A-46D3-809E-0E1282DAE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661248" cy="5661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7685B-F2B8-4564-8D17-19AD89C4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6" y="836712"/>
            <a:ext cx="8229600" cy="1069848"/>
          </a:xfrm>
        </p:spPr>
        <p:txBody>
          <a:bodyPr/>
          <a:lstStyle/>
          <a:p>
            <a:r>
              <a:rPr lang="fr-CA" dirty="0"/>
              <a:t>Correlated scores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12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9FE0D6-A992-4608-9AA2-4FC2F5FF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355976" cy="435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2437D-0AB0-4FA9-97FA-DF3D5CC6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870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/>
              <a:t>Model tweaks (2):  </a:t>
            </a:r>
            <a:br>
              <a:rPr lang="en-CA" dirty="0"/>
            </a:br>
            <a:r>
              <a:rPr lang="en-CA" dirty="0"/>
              <a:t>PCA of annotation scores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6A5D3F-E245-46FC-A635-BDBB2F729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63688"/>
            <a:ext cx="4269160" cy="4269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536B3F-454C-49A2-B051-1295060D308C}"/>
              </a:ext>
            </a:extLst>
          </p:cNvPr>
          <p:cNvSpPr txBox="1"/>
          <p:nvPr/>
        </p:nvSpPr>
        <p:spPr>
          <a:xfrm>
            <a:off x="787021" y="2564904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accent1"/>
                </a:solidFill>
              </a:rPr>
              <a:t>Scree plot of all scores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C6E8F-FBBC-405B-9538-E1AC21F000C9}"/>
              </a:ext>
            </a:extLst>
          </p:cNvPr>
          <p:cNvSpPr txBox="1"/>
          <p:nvPr/>
        </p:nvSpPr>
        <p:spPr>
          <a:xfrm>
            <a:off x="4735421" y="2564904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accent1"/>
                </a:solidFill>
              </a:rPr>
              <a:t>Scree plot of mutation severity scores</a:t>
            </a:r>
          </a:p>
        </p:txBody>
      </p:sp>
    </p:spTree>
    <p:extLst>
      <p:ext uri="{BB962C8B-B14F-4D97-AF65-F5344CB8AC3E}">
        <p14:creationId xmlns:p14="http://schemas.microsoft.com/office/powerpoint/2010/main" val="4091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86755-57F6-4A92-84BC-FD5FDA92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67479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/>
              <a:t>Model tweaks: (1) Winsorizing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7A23282-F909-423D-99B9-DAA319832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8" y="2023886"/>
            <a:ext cx="6152670" cy="42854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9D65FB-624B-4F3B-B8DB-77A7E2BC57F3}"/>
              </a:ext>
            </a:extLst>
          </p:cNvPr>
          <p:cNvSpPr txBox="1"/>
          <p:nvPr/>
        </p:nvSpPr>
        <p:spPr>
          <a:xfrm>
            <a:off x="6576027" y="2511471"/>
            <a:ext cx="252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C00000"/>
                </a:solidFill>
              </a:rPr>
              <a:t>RED:</a:t>
            </a:r>
            <a:r>
              <a:rPr lang="en-CA" sz="2000" dirty="0"/>
              <a:t> log</a:t>
            </a:r>
          </a:p>
          <a:p>
            <a:r>
              <a:rPr lang="en-CA" sz="2000" dirty="0">
                <a:solidFill>
                  <a:srgbClr val="00B050"/>
                </a:solidFill>
              </a:rPr>
              <a:t>GREEN:</a:t>
            </a:r>
            <a:r>
              <a:rPr lang="en-CA" sz="2000" dirty="0"/>
              <a:t> square root</a:t>
            </a:r>
          </a:p>
          <a:p>
            <a:r>
              <a:rPr lang="en-CA" sz="2000" dirty="0">
                <a:solidFill>
                  <a:srgbClr val="0070C0"/>
                </a:solidFill>
              </a:rPr>
              <a:t>BLUE:</a:t>
            </a:r>
            <a:r>
              <a:rPr lang="en-CA" sz="2000" dirty="0"/>
              <a:t> winsorized</a:t>
            </a:r>
          </a:p>
        </p:txBody>
      </p:sp>
    </p:spTree>
    <p:extLst>
      <p:ext uri="{BB962C8B-B14F-4D97-AF65-F5344CB8AC3E}">
        <p14:creationId xmlns:p14="http://schemas.microsoft.com/office/powerpoint/2010/main" val="28811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87920-3625-419E-99A7-B600F594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IMAGEN and SYS – Model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5EABBA-F412-469F-A2DC-D8E0A5D7B712}"/>
              </a:ext>
            </a:extLst>
          </p:cNvPr>
          <p:cNvSpPr txBox="1"/>
          <p:nvPr/>
        </p:nvSpPr>
        <p:spPr>
          <a:xfrm>
            <a:off x="5479976" y="2047103"/>
            <a:ext cx="344055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Bayesian R</a:t>
            </a:r>
            <a:r>
              <a:rPr lang="en-CA" baseline="30000" dirty="0"/>
              <a:t>2 </a:t>
            </a:r>
            <a:r>
              <a:rPr lang="en-CA" dirty="0"/>
              <a:t>=0.014</a:t>
            </a:r>
          </a:p>
          <a:p>
            <a:endParaRPr lang="fr-CA" dirty="0"/>
          </a:p>
          <a:p>
            <a:r>
              <a:rPr lang="fr-CA" sz="1700" b="1" dirty="0">
                <a:solidFill>
                  <a:schemeClr val="accent1"/>
                </a:solidFill>
              </a:rPr>
              <a:t>P</a:t>
            </a:r>
            <a:r>
              <a:rPr lang="en-CA" sz="1700" b="1" dirty="0">
                <a:solidFill>
                  <a:schemeClr val="accent1"/>
                </a:solidFill>
              </a:rPr>
              <a:t>C.mut: </a:t>
            </a:r>
            <a:r>
              <a:rPr lang="en-CA" sz="1700" dirty="0">
                <a:solidFill>
                  <a:schemeClr val="accent2"/>
                </a:solidFill>
              </a:rPr>
              <a:t>1</a:t>
            </a:r>
            <a:r>
              <a:rPr lang="en-CA" sz="1700" baseline="30000" dirty="0">
                <a:solidFill>
                  <a:schemeClr val="accent2"/>
                </a:solidFill>
              </a:rPr>
              <a:t>st</a:t>
            </a:r>
            <a:r>
              <a:rPr lang="en-CA" sz="1700" dirty="0">
                <a:solidFill>
                  <a:schemeClr val="accent2"/>
                </a:solidFill>
              </a:rPr>
              <a:t> PC of pLI, RVIS,</a:t>
            </a:r>
          </a:p>
          <a:p>
            <a:r>
              <a:rPr lang="en-CA" sz="1700" dirty="0">
                <a:solidFill>
                  <a:schemeClr val="accent2"/>
                </a:solidFill>
              </a:rPr>
              <a:t>   DEL, mutation intolerance </a:t>
            </a:r>
          </a:p>
          <a:p>
            <a:r>
              <a:rPr lang="fr-CA" sz="1700" b="1" dirty="0">
                <a:solidFill>
                  <a:schemeClr val="accent1"/>
                </a:solidFill>
              </a:rPr>
              <a:t>P</a:t>
            </a:r>
            <a:r>
              <a:rPr lang="en-CA" sz="1700" b="1" dirty="0">
                <a:solidFill>
                  <a:schemeClr val="accent1"/>
                </a:solidFill>
              </a:rPr>
              <a:t>SD: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post-synaptic density of the</a:t>
            </a:r>
          </a:p>
          <a:p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   cortex</a:t>
            </a:r>
            <a:endParaRPr lang="en-CA" sz="17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CA" sz="1700" b="1" dirty="0">
                <a:solidFill>
                  <a:schemeClr val="accent1"/>
                </a:solidFill>
              </a:rPr>
              <a:t>F</a:t>
            </a:r>
            <a:r>
              <a:rPr lang="en-CA" sz="1700" b="1" dirty="0">
                <a:solidFill>
                  <a:schemeClr val="accent1"/>
                </a:solidFill>
              </a:rPr>
              <a:t>RMP: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Genes regulated by</a:t>
            </a:r>
          </a:p>
          <a:p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   FRMP protein</a:t>
            </a:r>
            <a:endParaRPr lang="en-CA" sz="17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CA" sz="1700" b="1" dirty="0">
                <a:solidFill>
                  <a:schemeClr val="accent1"/>
                </a:solidFill>
              </a:rPr>
              <a:t>D</a:t>
            </a:r>
            <a:r>
              <a:rPr lang="en-CA" sz="1700" b="1" dirty="0">
                <a:solidFill>
                  <a:schemeClr val="accent1"/>
                </a:solidFill>
              </a:rPr>
              <a:t>S:</a:t>
            </a:r>
            <a:r>
              <a:rPr lang="en-CA" sz="1700" dirty="0">
                <a:solidFill>
                  <a:schemeClr val="accent1"/>
                </a:solidFill>
              </a:rPr>
              <a:t>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Differential stability score</a:t>
            </a:r>
          </a:p>
          <a:p>
            <a:r>
              <a:rPr lang="fr-CA" sz="1700" b="1" dirty="0">
                <a:solidFill>
                  <a:schemeClr val="accent1"/>
                </a:solidFill>
              </a:rPr>
              <a:t>E</a:t>
            </a:r>
            <a:r>
              <a:rPr lang="en-CA" sz="1700" b="1" dirty="0">
                <a:solidFill>
                  <a:schemeClr val="accent1"/>
                </a:solidFill>
              </a:rPr>
              <a:t>QTL: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expression quantitative</a:t>
            </a:r>
          </a:p>
          <a:p>
            <a:r>
              <a:rPr lang="fr-CA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  trait locus</a:t>
            </a:r>
          </a:p>
          <a:p>
            <a:r>
              <a:rPr lang="fr-CA" sz="1700" b="1" dirty="0">
                <a:solidFill>
                  <a:schemeClr val="accent1"/>
                </a:solidFill>
              </a:rPr>
              <a:t>P</a:t>
            </a:r>
            <a:r>
              <a:rPr lang="en-CA" sz="1700" b="1" dirty="0">
                <a:solidFill>
                  <a:schemeClr val="accent1"/>
                </a:solidFill>
              </a:rPr>
              <a:t>PI:</a:t>
            </a:r>
            <a:r>
              <a:rPr lang="en-CA" sz="1700" dirty="0">
                <a:solidFill>
                  <a:schemeClr val="accent1"/>
                </a:solidFill>
              </a:rPr>
              <a:t>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</a:p>
          <a:p>
            <a:pPr indent="-144000"/>
            <a:r>
              <a:rPr lang="fr-CA" sz="1700" b="1" dirty="0">
                <a:solidFill>
                  <a:schemeClr val="accent1"/>
                </a:solidFill>
              </a:rPr>
              <a:t>P</a:t>
            </a:r>
            <a:r>
              <a:rPr lang="en-CA" sz="1700" b="1" dirty="0">
                <a:solidFill>
                  <a:schemeClr val="accent1"/>
                </a:solidFill>
              </a:rPr>
              <a:t>C.size.genes:  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CA" sz="1700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 principal</a:t>
            </a:r>
          </a:p>
          <a:p>
            <a:pPr indent="-144000"/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   component of size and number</a:t>
            </a:r>
          </a:p>
          <a:p>
            <a:pPr indent="-144000"/>
            <a:r>
              <a:rPr lang="en-CA" sz="1700" dirty="0">
                <a:solidFill>
                  <a:schemeClr val="accent6">
                    <a:lumMod val="75000"/>
                  </a:schemeClr>
                </a:solidFill>
              </a:rPr>
              <a:t>   of genes in CNV</a:t>
            </a:r>
          </a:p>
          <a:p>
            <a:pPr indent="-144000"/>
            <a:r>
              <a:rPr lang="fr-CA" sz="1700" b="1" dirty="0">
                <a:solidFill>
                  <a:schemeClr val="accent1"/>
                </a:solidFill>
              </a:rPr>
              <a:t>Gene.ind: </a:t>
            </a:r>
            <a:r>
              <a:rPr lang="fr-CA" sz="1700" dirty="0">
                <a:solidFill>
                  <a:schemeClr val="accent6">
                    <a:lumMod val="75000"/>
                  </a:schemeClr>
                </a:solidFill>
              </a:rPr>
              <a:t># of genes and indels</a:t>
            </a:r>
          </a:p>
          <a:p>
            <a:pPr indent="-144000"/>
            <a:r>
              <a:rPr lang="fr-CA" sz="1700" dirty="0">
                <a:solidFill>
                  <a:schemeClr val="accent6">
                    <a:lumMod val="75000"/>
                  </a:schemeClr>
                </a:solidFill>
              </a:rPr>
              <a:t>   in CNV</a:t>
            </a:r>
            <a:endParaRPr lang="en-CA" sz="17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EB126-B7E0-478A-A8C7-BA4DA4B8A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2848"/>
            <a:ext cx="5228456" cy="44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2ED2-0F05-4239-B3EE-24BDC851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Model tweaks (3) :</a:t>
            </a:r>
            <a:br>
              <a:rPr lang="en-CA" dirty="0"/>
            </a:br>
            <a:r>
              <a:rPr lang="en-CA" dirty="0" smtClean="0"/>
              <a:t>Non-linear </a:t>
            </a:r>
            <a:r>
              <a:rPr lang="en-CA" dirty="0"/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C98EC3-C0B5-4E52-A59C-FA50B34D8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513" y="2525961"/>
                <a:ext cx="8229600" cy="432511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The previous model</a:t>
                </a:r>
              </a:p>
              <a:p>
                <a:pPr lvl="1"/>
                <a:r>
                  <a:rPr lang="en-CA" dirty="0"/>
                  <a:t>Assumes linear effects of CNV annotation scores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Assumes additivity across CNVs</a:t>
                </a:r>
              </a:p>
              <a:p>
                <a:pPr lvl="1"/>
                <a:r>
                  <a:rPr lang="en-CA" dirty="0"/>
                  <a:t>Has no maximum effect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98EC3-C0B5-4E52-A59C-FA50B34D8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13" y="2525961"/>
                <a:ext cx="8229600" cy="4325112"/>
              </a:xfrm>
              <a:blipFill>
                <a:blip r:embed="rId2"/>
                <a:stretch>
                  <a:fillRect l="-74" t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5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2ED2-0F05-4239-B3EE-24BDC851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Model tweaks (3) :</a:t>
            </a:r>
            <a:br>
              <a:rPr lang="en-CA" dirty="0"/>
            </a:br>
            <a:r>
              <a:rPr lang="en-CA" dirty="0"/>
              <a:t>Non 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C98EC3-C0B5-4E52-A59C-FA50B34D8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513" y="2525961"/>
                <a:ext cx="8229600" cy="43251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dirty="0"/>
                  <a:t>We tried the following model specifications: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sSub>
                                        <m:sSubPr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CA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)/</m:t>
                                      </m:r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𝑗𝑘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)/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den>
                              </m:f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  <a:p>
                <a:pPr marL="1080000" lvl="1"/>
                <a:r>
                  <a:rPr lang="en-CA" b="0" dirty="0">
                    <a:latin typeface="Cambria Math" panose="02040503050406030204" pitchFamily="18" charset="0"/>
                  </a:rPr>
                  <a:t>Either separately or together</a:t>
                </a:r>
              </a:p>
              <a:p>
                <a:endParaRPr lang="en-CA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CA" dirty="0"/>
                  <a:t> place upper bounds on the CNV effects   </a:t>
                </a:r>
              </a:p>
              <a:p>
                <a:r>
                  <a:rPr lang="en-CA" dirty="0"/>
                  <a:t>The logistic structure creates a sigmoid shape </a:t>
                </a:r>
              </a:p>
              <a:p>
                <a:pPr marL="1080000" lvl="1"/>
                <a:r>
                  <a:rPr lang="en-CA" dirty="0"/>
                  <a:t>the cumulative effect of several CNVs is lessened</a:t>
                </a:r>
                <a:endParaRPr lang="en-CA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CA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InverseGamma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CA" dirty="0">
                    <a:solidFill>
                      <a:schemeClr val="accent1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CA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InverseGamma</m:t>
                    </m:r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(1,1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chemeClr val="accent1"/>
                  </a:solidFill>
                </a:endParaRPr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Priors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were set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CA" dirty="0">
                        <a:solidFill>
                          <a:schemeClr val="tx1"/>
                        </a:solidFill>
                      </a:rPr>
                      <m:t>(0,100)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CA" dirty="0">
                    <a:solidFill>
                      <a:schemeClr val="accent1"/>
                    </a:solidFill>
                  </a:rPr>
                  <a:t>Initial values after burn-in were fixed at the mode while estimating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CA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CA" dirty="0">
                  <a:solidFill>
                    <a:schemeClr val="accent1"/>
                  </a:solidFill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C98EC3-C0B5-4E52-A59C-FA50B34D8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13" y="2525961"/>
                <a:ext cx="8229600" cy="4325112"/>
              </a:xfrm>
              <a:blipFill rotWithShape="0">
                <a:blip r:embed="rId2"/>
                <a:stretch>
                  <a:fillRect l="-51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6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3232E2EB-A4CD-4C44-A55F-4043631C78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836712"/>
                <a:ext cx="8229600" cy="10668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IMAGEN and SYS:</a:t>
                </a:r>
                <a:br>
                  <a:rPr lang="en-CA" dirty="0"/>
                </a:br>
                <a:r>
                  <a:rPr lang="en-CA" dirty="0"/>
                  <a:t>Posterior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32E2EB-A4CD-4C44-A55F-4043631C7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836712"/>
                <a:ext cx="8229600" cy="1066800"/>
              </a:xfrm>
              <a:blipFill rotWithShape="0">
                <a:blip r:embed="rId3"/>
                <a:stretch>
                  <a:fillRect l="-2963" t="-37143" b="-2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C5ACF9-1AC8-4AD5-91D7-C242CEF94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3512"/>
            <a:ext cx="4670192" cy="4670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xmlns="" id="{3985FF23-5AC6-41AF-A276-8D3024FABE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430428"/>
                  </p:ext>
                </p:extLst>
              </p:nvPr>
            </p:nvGraphicFramePr>
            <p:xfrm>
              <a:off x="5148064" y="2852936"/>
              <a:ext cx="3816424" cy="2149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279">
                      <a:extLst>
                        <a:ext uri="{9D8B030D-6E8A-4147-A177-3AD203B41FA5}">
                          <a16:colId xmlns:a16="http://schemas.microsoft.com/office/drawing/2014/main" xmlns="" val="2903734938"/>
                        </a:ext>
                      </a:extLst>
                    </a:gridCol>
                    <a:gridCol w="1357952">
                      <a:extLst>
                        <a:ext uri="{9D8B030D-6E8A-4147-A177-3AD203B41FA5}">
                          <a16:colId xmlns:a16="http://schemas.microsoft.com/office/drawing/2014/main" xmlns="" val="274722500"/>
                        </a:ext>
                      </a:extLst>
                    </a:gridCol>
                    <a:gridCol w="119819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/>
                            <a:t>Model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Model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449859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/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/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/>
                            <a:t>2.09%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59246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70C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70C0"/>
                              </a:solidFill>
                            </a:rPr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70C0"/>
                              </a:solidFill>
                            </a:rPr>
                            <a:t>-0.02%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88347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C00000"/>
                              </a:solidFill>
                            </a:rPr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C0000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C00000"/>
                              </a:solidFill>
                            </a:rPr>
                            <a:t>-0.18%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01531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B05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B05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B050"/>
                              </a:solidFill>
                            </a:rPr>
                            <a:t>0.25%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61932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85FF23-5AC6-41AF-A276-8D3024FABE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430428"/>
                  </p:ext>
                </p:extLst>
              </p:nvPr>
            </p:nvGraphicFramePr>
            <p:xfrm>
              <a:off x="5148064" y="2852936"/>
              <a:ext cx="3816424" cy="2149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2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03734938"/>
                        </a:ext>
                      </a:extLst>
                    </a:gridCol>
                    <a:gridCol w="13579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4722500"/>
                        </a:ext>
                      </a:extLst>
                    </a:gridCol>
                    <a:gridCol w="1198193"/>
                  </a:tblGrid>
                  <a:tr h="666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83" t="-4587" r="-204831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3274" t="-4587" r="-90135" b="-237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18782" t="-4587" r="-2030" b="-237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449859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/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/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 smtClean="0"/>
                            <a:t>2.09%</a:t>
                          </a:r>
                          <a:endParaRPr lang="en-C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59246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70C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70C0"/>
                              </a:solidFill>
                            </a:rPr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 smtClean="0">
                              <a:solidFill>
                                <a:srgbClr val="0070C0"/>
                              </a:solidFill>
                            </a:rPr>
                            <a:t>-0.02%</a:t>
                          </a:r>
                          <a:endParaRPr lang="en-CA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88347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C00000"/>
                              </a:solidFill>
                            </a:rPr>
                            <a:t>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C0000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 smtClean="0">
                              <a:solidFill>
                                <a:srgbClr val="C00000"/>
                              </a:solidFill>
                            </a:rPr>
                            <a:t>-0.18%</a:t>
                          </a:r>
                          <a:endParaRPr lang="en-CA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01531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B05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>
                              <a:solidFill>
                                <a:srgbClr val="00B050"/>
                              </a:solidFill>
                            </a:rPr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b="1" dirty="0" smtClean="0">
                              <a:solidFill>
                                <a:srgbClr val="00B050"/>
                              </a:solidFill>
                            </a:rPr>
                            <a:t>0.25%</a:t>
                          </a:r>
                          <a:endParaRPr lang="en-CA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619322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32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303ECA-8803-4B8B-BD85-153749671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2119"/>
            <a:ext cx="6480720" cy="5114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A6BD8-330B-4D62-9A6D-B726903B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30" y="908720"/>
            <a:ext cx="8229600" cy="1066800"/>
          </a:xfrm>
        </p:spPr>
        <p:txBody>
          <a:bodyPr/>
          <a:lstStyle/>
          <a:p>
            <a:r>
              <a:rPr lang="en-CA" dirty="0"/>
              <a:t>IMAGEN and SYS: concordance</a:t>
            </a:r>
          </a:p>
        </p:txBody>
      </p:sp>
    </p:spTree>
    <p:extLst>
      <p:ext uri="{BB962C8B-B14F-4D97-AF65-F5344CB8AC3E}">
        <p14:creationId xmlns:p14="http://schemas.microsoft.com/office/powerpoint/2010/main" val="37254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108B6-5D14-458B-9AB1-EF178DB1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Copy number variation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175DD7-3A90-4542-862F-D190D5814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5472608" cy="3317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A0D3EE-DA55-4815-A263-F0EF52056257}"/>
              </a:ext>
            </a:extLst>
          </p:cNvPr>
          <p:cNvSpPr txBox="1"/>
          <p:nvPr/>
        </p:nvSpPr>
        <p:spPr>
          <a:xfrm>
            <a:off x="971600" y="6453336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Image from MDPI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3926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B4B3A-8CD2-4D91-9B23-C2F1034A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IMAGEN and SYS: Manhattan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B948B9-302E-4764-83D6-F3C7C4175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3" y="1982741"/>
            <a:ext cx="5640702" cy="4329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817C28B1-8C65-4624-B73D-2C284F220C70}"/>
                  </a:ext>
                </a:extLst>
              </p:cNvPr>
              <p:cNvSpPr txBox="1"/>
              <p:nvPr/>
            </p:nvSpPr>
            <p:spPr>
              <a:xfrm>
                <a:off x="6408885" y="1988840"/>
                <a:ext cx="2349975" cy="444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6000" indent="-216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400" dirty="0"/>
                  <a:t>Analysis of </a:t>
                </a:r>
                <a:r>
                  <a:rPr lang="en-CA" sz="2400" u="sng" dirty="0"/>
                  <a:t>Deletions</a:t>
                </a:r>
              </a:p>
              <a:p>
                <a:pPr marL="216000" indent="-216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400" dirty="0"/>
                  <a:t>Performance IQ</a:t>
                </a:r>
              </a:p>
              <a:p>
                <a:pPr marL="216000" indent="-216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400" dirty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400" dirty="0"/>
                  <a:t> that decrease IQ are shown</a:t>
                </a:r>
              </a:p>
              <a:p>
                <a:pPr marL="216000" indent="-216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400" dirty="0"/>
                  <a:t>Horizontal line indicates 95</a:t>
                </a:r>
                <a:r>
                  <a:rPr lang="en-CA" sz="2400" baseline="30000" dirty="0"/>
                  <a:t>th</a:t>
                </a:r>
                <a:r>
                  <a:rPr lang="en-CA" sz="2400" dirty="0"/>
                  <a:t> percentile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7C28B1-8C65-4624-B73D-2C284F220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85" y="1988840"/>
                <a:ext cx="2349975" cy="4445319"/>
              </a:xfrm>
              <a:prstGeom prst="rect">
                <a:avLst/>
              </a:prstGeom>
              <a:blipFill>
                <a:blip r:embed="rId3"/>
                <a:stretch>
                  <a:fillRect l="-3368" t="-1097" r="-6477" b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1BE2B-9DCD-460D-81A8-B9A8D2B1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Validation in Generation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A8AA9-6F17-4CDA-80D7-C65EA757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Deletions: 0 – 6 per person with mean 0.60</a:t>
            </a:r>
          </a:p>
          <a:p>
            <a:r>
              <a:rPr lang="en-CA" dirty="0"/>
              <a:t>Duplications:  0 – 7 per person with mean 0.64</a:t>
            </a:r>
          </a:p>
          <a:p>
            <a:r>
              <a:rPr lang="en-CA" dirty="0"/>
              <a:t>Analysis is ongoing</a:t>
            </a:r>
          </a:p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7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F2C36-65BF-41FD-9129-AA134BBA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Generation Scotland – 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527C8-37C0-474D-913B-A712D7BF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4546848" cy="4131904"/>
          </a:xfrm>
        </p:spPr>
        <p:txBody>
          <a:bodyPr>
            <a:normAutofit/>
          </a:bodyPr>
          <a:lstStyle/>
          <a:p>
            <a:r>
              <a:rPr lang="en-US" dirty="0"/>
              <a:t>First PC of several cognitive evaluation tests</a:t>
            </a:r>
          </a:p>
          <a:p>
            <a:pPr lvl="1"/>
            <a:r>
              <a:rPr lang="en-US" dirty="0"/>
              <a:t>Zscore (Logical Memory Immediate + Logical Memory Delay)</a:t>
            </a:r>
          </a:p>
          <a:p>
            <a:pPr lvl="1"/>
            <a:r>
              <a:rPr lang="en-US" dirty="0"/>
              <a:t>Zscore (Digit-Symbol Coding)</a:t>
            </a:r>
          </a:p>
          <a:p>
            <a:pPr lvl="1"/>
            <a:r>
              <a:rPr lang="en-US" dirty="0"/>
              <a:t>Zscore (Verbal Fluency total)</a:t>
            </a:r>
          </a:p>
          <a:p>
            <a:pPr lvl="1"/>
            <a:r>
              <a:rPr lang="en-US" dirty="0"/>
              <a:t>Zscore (Mill Hill Vocabulary)</a:t>
            </a:r>
          </a:p>
          <a:p>
            <a:r>
              <a:rPr lang="en-US" dirty="0"/>
              <a:t>Typical correlations with IQ </a:t>
            </a:r>
          </a:p>
          <a:p>
            <a:pPr lvl="1"/>
            <a:r>
              <a:rPr lang="en-US" dirty="0"/>
              <a:t>0.4- 0.5 </a:t>
            </a:r>
          </a:p>
          <a:p>
            <a:endParaRPr lang="en-CA" dirty="0"/>
          </a:p>
        </p:txBody>
      </p:sp>
      <p:pic>
        <p:nvPicPr>
          <p:cNvPr id="4" name="Image 24">
            <a:extLst>
              <a:ext uri="{FF2B5EF4-FFF2-40B4-BE49-F238E27FC236}">
                <a16:creationId xmlns:a16="http://schemas.microsoft.com/office/drawing/2014/main" xmlns="" id="{C7ED1C15-5C48-4322-B717-54581BE5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596340" cy="34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23517-455C-4AFA-8DCD-8F5BF2B5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A0CCF2-023B-4381-B2F4-3F48AF1B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Estimating the effects of rare events is always difficult – by definition!</a:t>
            </a:r>
          </a:p>
          <a:p>
            <a:r>
              <a:rPr lang="en-CA" dirty="0"/>
              <a:t>The Bayesian approach allows us to obtain estimates for each CNV, </a:t>
            </a:r>
          </a:p>
          <a:p>
            <a:pPr lvl="1"/>
            <a:r>
              <a:rPr lang="en-CA" dirty="0"/>
              <a:t>but of course the priors play a larger role when the CNV is extremely rare</a:t>
            </a:r>
          </a:p>
          <a:p>
            <a:r>
              <a:rPr lang="en-CA" dirty="0"/>
              <a:t>For prediction purposes, the Bayesian model may not be the best choice</a:t>
            </a:r>
          </a:p>
          <a:p>
            <a:pPr lvl="1"/>
            <a:r>
              <a:rPr lang="en-CA" dirty="0"/>
              <a:t>However, for inferring new genomic regions, it may have promise </a:t>
            </a:r>
          </a:p>
        </p:txBody>
      </p:sp>
    </p:spTree>
    <p:extLst>
      <p:ext uri="{BB962C8B-B14F-4D97-AF65-F5344CB8AC3E}">
        <p14:creationId xmlns:p14="http://schemas.microsoft.com/office/powerpoint/2010/main" val="155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Acknowledgements</a:t>
            </a:r>
            <a:endParaRPr lang="en-CA" dirty="0">
              <a:highlight>
                <a:srgbClr val="FF0000"/>
              </a:highlight>
            </a:endParaRPr>
          </a:p>
        </p:txBody>
      </p:sp>
      <p:pic>
        <p:nvPicPr>
          <p:cNvPr id="1026" name="Picture 2" descr="http://parca.uwaterloo.ca/parca/files/2013/02/cihr_logo_big_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2" y="2399393"/>
            <a:ext cx="1183827" cy="7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" y="3379046"/>
            <a:ext cx="1530088" cy="381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6888" y="724054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4"/>
              </a:rPr>
              <a:t>www.mcgill.ca/statisticalgenetics</a:t>
            </a:r>
            <a:r>
              <a:rPr lang="en-CA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0727F6-576A-4353-B0BC-D48578AE276B}"/>
              </a:ext>
            </a:extLst>
          </p:cNvPr>
          <p:cNvSpPr txBox="1"/>
          <p:nvPr/>
        </p:nvSpPr>
        <p:spPr>
          <a:xfrm>
            <a:off x="5858699" y="2385483"/>
            <a:ext cx="128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Celia</a:t>
            </a:r>
            <a:endParaRPr lang="en-CA" dirty="0"/>
          </a:p>
          <a:p>
            <a:r>
              <a:rPr lang="en-CA" dirty="0" smtClean="0"/>
              <a:t>Greenwood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0A758B-AE90-463F-9078-A0439158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399" y="4547811"/>
            <a:ext cx="1189969" cy="5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wlogo.gif">
            <a:extLst>
              <a:ext uri="{FF2B5EF4-FFF2-40B4-BE49-F238E27FC236}">
                <a16:creationId xmlns:a16="http://schemas.microsoft.com/office/drawing/2014/main" xmlns="" id="{00177B0A-16DD-411F-8F1E-8684A87F99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4399" y="3972397"/>
            <a:ext cx="1057807" cy="44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cture 9">
            <a:extLst>
              <a:ext uri="{FF2B5EF4-FFF2-40B4-BE49-F238E27FC236}">
                <a16:creationId xmlns:a16="http://schemas.microsoft.com/office/drawing/2014/main" xmlns="" id="{4998BDDD-61EA-4B70-9CBB-96DC454E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632" y="5549306"/>
            <a:ext cx="1827154" cy="42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3">
            <a:extLst>
              <a:ext uri="{FF2B5EF4-FFF2-40B4-BE49-F238E27FC236}">
                <a16:creationId xmlns:a16="http://schemas.microsoft.com/office/drawing/2014/main" xmlns="" id="{DE4644CE-34B4-4342-B713-92D6AECB1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42" y="4808139"/>
            <a:ext cx="1694057" cy="500424"/>
          </a:xfrm>
          <a:prstGeom prst="rect">
            <a:avLst/>
          </a:prstGeom>
        </p:spPr>
      </p:pic>
      <p:pic>
        <p:nvPicPr>
          <p:cNvPr id="12" name="Image 14">
            <a:extLst>
              <a:ext uri="{FF2B5EF4-FFF2-40B4-BE49-F238E27FC236}">
                <a16:creationId xmlns:a16="http://schemas.microsoft.com/office/drawing/2014/main" xmlns="" id="{0D40D5D9-7E51-4926-B63C-B888F9A90B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8786" y="2395761"/>
            <a:ext cx="1304270" cy="463644"/>
          </a:xfrm>
          <a:prstGeom prst="rect">
            <a:avLst/>
          </a:prstGeom>
        </p:spPr>
      </p:pic>
      <p:pic>
        <p:nvPicPr>
          <p:cNvPr id="13" name="Image 17">
            <a:extLst>
              <a:ext uri="{FF2B5EF4-FFF2-40B4-BE49-F238E27FC236}">
                <a16:creationId xmlns:a16="http://schemas.microsoft.com/office/drawing/2014/main" xmlns="" id="{EDBFC9C0-E654-4DFD-9A50-BD7E86160A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3399"/>
          <a:stretch/>
        </p:blipFill>
        <p:spPr>
          <a:xfrm>
            <a:off x="522830" y="4022182"/>
            <a:ext cx="1528890" cy="559451"/>
          </a:xfrm>
          <a:prstGeom prst="rect">
            <a:avLst/>
          </a:prstGeom>
        </p:spPr>
      </p:pic>
      <p:pic>
        <p:nvPicPr>
          <p:cNvPr id="14" name="Image 18">
            <a:extLst>
              <a:ext uri="{FF2B5EF4-FFF2-40B4-BE49-F238E27FC236}">
                <a16:creationId xmlns:a16="http://schemas.microsoft.com/office/drawing/2014/main" xmlns="" id="{96EFAB26-6816-4D93-94C8-E43657D38B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8786" y="2973186"/>
            <a:ext cx="869034" cy="813523"/>
          </a:xfrm>
          <a:prstGeom prst="rect">
            <a:avLst/>
          </a:prstGeom>
        </p:spPr>
      </p:pic>
      <p:pic>
        <p:nvPicPr>
          <p:cNvPr id="15" name="Picture 14" descr="Résultats de recherche d'images pour « ivado bourse »">
            <a:extLst>
              <a:ext uri="{FF2B5EF4-FFF2-40B4-BE49-F238E27FC236}">
                <a16:creationId xmlns:a16="http://schemas.microsoft.com/office/drawing/2014/main" xmlns="" id="{35FD0173-A255-410A-8A6E-CA045F50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9" y="5201884"/>
            <a:ext cx="1044448" cy="10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2">
            <a:extLst>
              <a:ext uri="{FF2B5EF4-FFF2-40B4-BE49-F238E27FC236}">
                <a16:creationId xmlns:a16="http://schemas.microsoft.com/office/drawing/2014/main" xmlns="" id="{BEF288F6-9630-45B5-9FC7-198130B6F0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615" t="1041" r="5151"/>
          <a:stretch/>
        </p:blipFill>
        <p:spPr>
          <a:xfrm>
            <a:off x="4283968" y="3824480"/>
            <a:ext cx="904295" cy="1173879"/>
          </a:xfrm>
          <a:prstGeom prst="rect">
            <a:avLst/>
          </a:prstGeom>
        </p:spPr>
      </p:pic>
      <p:pic>
        <p:nvPicPr>
          <p:cNvPr id="17" name="Image 8">
            <a:extLst>
              <a:ext uri="{FF2B5EF4-FFF2-40B4-BE49-F238E27FC236}">
                <a16:creationId xmlns:a16="http://schemas.microsoft.com/office/drawing/2014/main" xmlns="" id="{05737F9C-9B27-4495-95BE-388225578C2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1" t="3739" r="7161" b="9900"/>
          <a:stretch/>
        </p:blipFill>
        <p:spPr>
          <a:xfrm>
            <a:off x="4283968" y="5308563"/>
            <a:ext cx="904295" cy="1087746"/>
          </a:xfrm>
          <a:prstGeom prst="rect">
            <a:avLst/>
          </a:prstGeom>
        </p:spPr>
      </p:pic>
      <p:pic>
        <p:nvPicPr>
          <p:cNvPr id="18" name="Image 19">
            <a:extLst>
              <a:ext uri="{FF2B5EF4-FFF2-40B4-BE49-F238E27FC236}">
                <a16:creationId xmlns:a16="http://schemas.microsoft.com/office/drawing/2014/main" xmlns="" id="{5B34BC16-D159-4223-81D9-97AB168964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914" t="1451" r="23198" b="21117"/>
          <a:stretch/>
        </p:blipFill>
        <p:spPr>
          <a:xfrm>
            <a:off x="6649281" y="3807187"/>
            <a:ext cx="931145" cy="1170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968D70-4E8E-417B-A5F7-6F02D3C82C8A}"/>
              </a:ext>
            </a:extLst>
          </p:cNvPr>
          <p:cNvSpPr txBox="1"/>
          <p:nvPr/>
        </p:nvSpPr>
        <p:spPr>
          <a:xfrm>
            <a:off x="5356021" y="4080574"/>
            <a:ext cx="1257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Catherine </a:t>
            </a:r>
          </a:p>
          <a:p>
            <a:r>
              <a:rPr lang="en-CA" sz="1600" dirty="0"/>
              <a:t>Schramm</a:t>
            </a:r>
          </a:p>
          <a:p>
            <a:r>
              <a:rPr lang="en-CA" sz="1600" dirty="0"/>
              <a:t>(postdoc)</a:t>
            </a:r>
          </a:p>
          <a:p>
            <a:r>
              <a:rPr lang="en-CA" sz="1600" dirty="0"/>
              <a:t>	   </a:t>
            </a:r>
          </a:p>
          <a:p>
            <a:endParaRPr lang="en-CA" sz="1600" dirty="0"/>
          </a:p>
          <a:p>
            <a:r>
              <a:rPr lang="en-CA" sz="1600" dirty="0"/>
              <a:t>Guillaume </a:t>
            </a:r>
          </a:p>
          <a:p>
            <a:r>
              <a:rPr lang="en-CA" sz="1600" dirty="0"/>
              <a:t>Huguet</a:t>
            </a:r>
          </a:p>
          <a:p>
            <a:r>
              <a:rPr lang="en-CA" sz="1600" dirty="0"/>
              <a:t>(postdoc)</a:t>
            </a:r>
            <a:endParaRPr lang="en-CA" dirty="0"/>
          </a:p>
        </p:txBody>
      </p:sp>
      <p:pic>
        <p:nvPicPr>
          <p:cNvPr id="7" name="Picture 2" descr="AurÃ©lie Labbe">
            <a:extLst>
              <a:ext uri="{FF2B5EF4-FFF2-40B4-BE49-F238E27FC236}">
                <a16:creationId xmlns:a16="http://schemas.microsoft.com/office/drawing/2014/main" xmlns="" id="{1CEBE784-47DB-49AB-AC75-F018121A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54" y="5308563"/>
            <a:ext cx="847673" cy="11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EAD0A3-8353-4A0F-9540-3EA43E8F8C33}"/>
              </a:ext>
            </a:extLst>
          </p:cNvPr>
          <p:cNvSpPr txBox="1"/>
          <p:nvPr/>
        </p:nvSpPr>
        <p:spPr>
          <a:xfrm>
            <a:off x="7714177" y="4156460"/>
            <a:ext cx="13051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Sebastien</a:t>
            </a:r>
          </a:p>
          <a:p>
            <a:r>
              <a:rPr lang="fr-CA" sz="1600" dirty="0"/>
              <a:t>Jacquemont</a:t>
            </a:r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r>
              <a:rPr lang="fr-CA" sz="1600" dirty="0"/>
              <a:t>Aurélie</a:t>
            </a:r>
          </a:p>
          <a:p>
            <a:r>
              <a:rPr lang="fr-CA" sz="1600" dirty="0"/>
              <a:t>Labbe</a:t>
            </a:r>
            <a:endParaRPr lang="en-CA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82" y="2347812"/>
            <a:ext cx="997040" cy="10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F04F5-3A60-47CA-89AB-7BA16D7D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Variation in copy number: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3C4C8C-D136-4C07-A7F9-5A8F8F5435C3}"/>
              </a:ext>
            </a:extLst>
          </p:cNvPr>
          <p:cNvSpPr txBox="1"/>
          <p:nvPr/>
        </p:nvSpPr>
        <p:spPr>
          <a:xfrm>
            <a:off x="598953" y="2565484"/>
            <a:ext cx="1941557" cy="43088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Small :  ‘indel’</a:t>
            </a:r>
            <a:endParaRPr lang="en-CA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A9A7A6-170D-42A5-A49C-ED42D92F2071}"/>
              </a:ext>
            </a:extLst>
          </p:cNvPr>
          <p:cNvSpPr txBox="1"/>
          <p:nvPr/>
        </p:nvSpPr>
        <p:spPr>
          <a:xfrm>
            <a:off x="3502201" y="2565484"/>
            <a:ext cx="5400600" cy="110799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200" dirty="0"/>
              <a:t>AAA</a:t>
            </a:r>
            <a:r>
              <a:rPr lang="fr-CA" sz="2200" b="1" dirty="0">
                <a:solidFill>
                  <a:srgbClr val="C00000"/>
                </a:solidFill>
                <a:highlight>
                  <a:srgbClr val="C0C0C0"/>
                </a:highlight>
              </a:rPr>
              <a:t>CATAAA</a:t>
            </a:r>
            <a:r>
              <a:rPr lang="fr-CA" sz="2200" dirty="0"/>
              <a:t>GA                  </a:t>
            </a:r>
          </a:p>
          <a:p>
            <a:r>
              <a:rPr lang="fr-CA" sz="2200" dirty="0"/>
              <a:t>AAA</a:t>
            </a:r>
            <a:r>
              <a:rPr lang="fr-CA" sz="2200" b="1" dirty="0">
                <a:solidFill>
                  <a:srgbClr val="C00000"/>
                </a:solidFill>
                <a:highlight>
                  <a:srgbClr val="C0C0C0"/>
                </a:highlight>
              </a:rPr>
              <a:t>CAA</a:t>
            </a:r>
            <a:r>
              <a:rPr lang="fr-CA" sz="2200" dirty="0"/>
              <a:t>GA                      </a:t>
            </a:r>
            <a:r>
              <a:rPr lang="fr-CA" sz="2200" dirty="0" smtClean="0"/>
              <a:t>3bp </a:t>
            </a:r>
            <a:r>
              <a:rPr lang="fr-CA" sz="2200" dirty="0"/>
              <a:t>deletion</a:t>
            </a:r>
          </a:p>
          <a:p>
            <a:r>
              <a:rPr lang="fr-CA" sz="2200" dirty="0"/>
              <a:t>AAA</a:t>
            </a:r>
            <a:r>
              <a:rPr lang="fr-CA" sz="2200" b="1" dirty="0">
                <a:solidFill>
                  <a:srgbClr val="C00000"/>
                </a:solidFill>
                <a:highlight>
                  <a:srgbClr val="C0C0C0"/>
                </a:highlight>
              </a:rPr>
              <a:t>CATA</a:t>
            </a:r>
            <a:r>
              <a:rPr lang="fr-CA" sz="2200" b="1" dirty="0">
                <a:solidFill>
                  <a:srgbClr val="002060"/>
                </a:solidFill>
                <a:highlight>
                  <a:srgbClr val="808000"/>
                </a:highlight>
              </a:rPr>
              <a:t>TCTT</a:t>
            </a:r>
            <a:r>
              <a:rPr lang="fr-CA" sz="2200" dirty="0"/>
              <a:t>AAGA       4bp insertion</a:t>
            </a:r>
            <a:endParaRPr lang="en-CA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04856-3699-4FBC-9682-E83C7344F43B}"/>
              </a:ext>
            </a:extLst>
          </p:cNvPr>
          <p:cNvSpPr txBox="1"/>
          <p:nvPr/>
        </p:nvSpPr>
        <p:spPr>
          <a:xfrm>
            <a:off x="611025" y="3961021"/>
            <a:ext cx="8291052" cy="43088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Medium-sized : « CNVs»        Often inferred from genotyping data</a:t>
            </a:r>
            <a:endParaRPr lang="en-CA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75D839-377F-4D5F-8470-3272D9F229D0}"/>
              </a:ext>
            </a:extLst>
          </p:cNvPr>
          <p:cNvSpPr txBox="1"/>
          <p:nvPr/>
        </p:nvSpPr>
        <p:spPr>
          <a:xfrm>
            <a:off x="598953" y="4613318"/>
            <a:ext cx="5115503" cy="43088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A" sz="2200" dirty="0"/>
              <a:t>Large :   chromosomal re-arrangements</a:t>
            </a:r>
            <a:endParaRPr lang="en-CA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287579-ABD4-4940-8FDD-34D1A58A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71" y="5044205"/>
            <a:ext cx="4031329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B9CE8-AF91-486C-9FD5-5F93DCFE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Intelligence Quotient (IQ)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0802C-754E-44BF-BA0F-C06ABCA7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7571184" cy="3771864"/>
          </a:xfrm>
        </p:spPr>
        <p:txBody>
          <a:bodyPr>
            <a:normAutofit fontScale="70000" lnSpcReduction="20000"/>
          </a:bodyPr>
          <a:lstStyle/>
          <a:p>
            <a:r>
              <a:rPr lang="en-CA" sz="2600" dirty="0"/>
              <a:t>Score derived from standardized tests designed to assess general intelligence.</a:t>
            </a:r>
          </a:p>
          <a:p>
            <a:pPr lvl="1"/>
            <a:r>
              <a:rPr lang="fr-CA" sz="2400" dirty="0"/>
              <a:t>General population mean = 100</a:t>
            </a:r>
          </a:p>
          <a:p>
            <a:pPr lvl="1"/>
            <a:r>
              <a:rPr lang="fr-CA" sz="2400" dirty="0"/>
              <a:t>General population standard deviation = 15</a:t>
            </a:r>
            <a:endParaRPr lang="en-CA" sz="2400" dirty="0"/>
          </a:p>
          <a:p>
            <a:r>
              <a:rPr lang="en-CA" sz="2600" dirty="0"/>
              <a:t>First behavioral trait studied</a:t>
            </a:r>
          </a:p>
          <a:p>
            <a:pPr lvl="1"/>
            <a:r>
              <a:rPr lang="en-CA" sz="2400" dirty="0"/>
              <a:t>Spearman, 1904; Binet, 1905</a:t>
            </a:r>
          </a:p>
          <a:p>
            <a:r>
              <a:rPr lang="en-CA" sz="2600" dirty="0"/>
              <a:t>Associated with many physical and mental illnesses</a:t>
            </a:r>
          </a:p>
          <a:p>
            <a:r>
              <a:rPr lang="en-CA" sz="2600" dirty="0"/>
              <a:t>Strong genetic contribution (80%)</a:t>
            </a:r>
          </a:p>
          <a:p>
            <a:pPr lvl="1"/>
            <a:r>
              <a:rPr lang="fr-CA" sz="2400" dirty="0"/>
              <a:t>Plomin, 2015</a:t>
            </a:r>
            <a:endParaRPr lang="en-CA" sz="2400" dirty="0"/>
          </a:p>
          <a:p>
            <a:r>
              <a:rPr lang="en-CA" sz="2600" dirty="0"/>
              <a:t>Sub-scores:</a:t>
            </a:r>
            <a:r>
              <a:rPr lang="en-CA" dirty="0"/>
              <a:t> </a:t>
            </a:r>
          </a:p>
          <a:p>
            <a:pPr lvl="1"/>
            <a:r>
              <a:rPr lang="en-CA" sz="2400" dirty="0"/>
              <a:t>Verbal IQ (VIQ)</a:t>
            </a:r>
          </a:p>
          <a:p>
            <a:pPr lvl="1"/>
            <a:r>
              <a:rPr lang="en-CA" sz="2400" dirty="0"/>
              <a:t>Non-verbal or Performance IQ (PIQ)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5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4E042-2986-46DD-A534-5D130566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Sets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EDC8C3E-9E85-4653-84B0-48F20E7DB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48155"/>
              </p:ext>
            </p:extLst>
          </p:nvPr>
        </p:nvGraphicFramePr>
        <p:xfrm>
          <a:off x="822960" y="1844824"/>
          <a:ext cx="7920880" cy="44918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414567406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xmlns="" val="100666685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109720880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257224008"/>
                    </a:ext>
                  </a:extLst>
                </a:gridCol>
              </a:tblGrid>
              <a:tr h="745741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/>
                        <a:t>Measure of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/>
                        <a:t>Genotyping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1727190"/>
                  </a:ext>
                </a:extLst>
              </a:tr>
              <a:tr h="1065345">
                <a:tc>
                  <a:txBody>
                    <a:bodyPr/>
                    <a:lstStyle/>
                    <a:p>
                      <a:r>
                        <a:rPr lang="en-CA" sz="2000" b="1" dirty="0"/>
                        <a:t>IMAGEN</a:t>
                      </a:r>
                      <a:r>
                        <a:rPr lang="en-CA" sz="2000" dirty="0"/>
                        <a:t> (Europe)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N = 2090 adolescents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Wechsler IQ (verbal and performance)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Illumina 610K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255840"/>
                  </a:ext>
                </a:extLst>
              </a:tr>
              <a:tr h="1065345">
                <a:tc>
                  <a:txBody>
                    <a:bodyPr/>
                    <a:lstStyle/>
                    <a:p>
                      <a:r>
                        <a:rPr lang="en-CA" sz="2000" b="1" dirty="0"/>
                        <a:t>Saguenay Youth Study</a:t>
                      </a:r>
                    </a:p>
                    <a:p>
                      <a:r>
                        <a:rPr lang="en-CA" sz="2000" dirty="0"/>
                        <a:t>(Quebec)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N = 1983 (486 families)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Wechsler IQ (verbal and performance)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Illumina 610K (N=599); HumanOmniExpress Beadchip (N=1395)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915344"/>
                  </a:ext>
                </a:extLst>
              </a:tr>
              <a:tr h="1065345">
                <a:tc>
                  <a:txBody>
                    <a:bodyPr/>
                    <a:lstStyle/>
                    <a:p>
                      <a:r>
                        <a:rPr lang="en-CA" sz="2000" b="1" dirty="0"/>
                        <a:t>Generation Scotland</a:t>
                      </a:r>
                    </a:p>
                    <a:p>
                      <a:r>
                        <a:rPr lang="en-CA" sz="2000" b="0" dirty="0"/>
                        <a:t>(Scotland)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N = 13,597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G-score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Human Omni Express Exome-8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7207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05FE5-7499-40F1-8BFA-6C7E6AF7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0F621D-AC4B-4490-AA45-566B6A9D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88840"/>
            <a:ext cx="7543801" cy="402336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Sebastien Jacquemont, </a:t>
            </a:r>
            <a:r>
              <a:rPr lang="en-CA" sz="2500" dirty="0"/>
              <a:t>Ste. Justine Hospital, Montreal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Guillaume Huguet, Catherine Schramm</a:t>
            </a:r>
          </a:p>
          <a:p>
            <a:pPr marL="411480" lvl="1" indent="0">
              <a:buNone/>
            </a:pPr>
            <a:r>
              <a:rPr lang="en-CA" dirty="0">
                <a:solidFill>
                  <a:schemeClr val="accent1"/>
                </a:solidFill>
              </a:rPr>
              <a:t> </a:t>
            </a:r>
          </a:p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Tomas Paus,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Baycrest Centre for Geriatric Care, Toronto</a:t>
            </a:r>
          </a:p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Zdenka Pausova,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 for Sick Children, Toronto</a:t>
            </a:r>
          </a:p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Gunter Schumann,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King’s College London, UK</a:t>
            </a:r>
          </a:p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Ian Deary,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Edinburgh, UK</a:t>
            </a:r>
          </a:p>
          <a:p>
            <a:r>
              <a:rPr lang="en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élie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Labbe,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HEC, Montreal</a:t>
            </a:r>
          </a:p>
          <a:p>
            <a:endParaRPr lang="en-CA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chemeClr val="accent1"/>
                </a:solidFill>
              </a:rPr>
              <a:t>Celia Greenwood, Jewish General Hospital, Montreal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</a:rPr>
              <a:t>Lai Jiang, postdoctoral fellow </a:t>
            </a:r>
          </a:p>
          <a:p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5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22C61-0CE9-44BC-BEBB-C55859B7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69" y="7647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fr-CA" dirty="0"/>
              <a:t>Calling CNVs from genotyping data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2F28BE-B9E2-40B7-AA06-D023CFC7B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7" y="4360769"/>
            <a:ext cx="7992888" cy="555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6FF286-E3A6-491E-879C-0F3917E64702}"/>
              </a:ext>
            </a:extLst>
          </p:cNvPr>
          <p:cNvSpPr txBox="1"/>
          <p:nvPr/>
        </p:nvSpPr>
        <p:spPr>
          <a:xfrm>
            <a:off x="4142971" y="4036422"/>
            <a:ext cx="594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From Huguet et al. 2018; JAMA Psychiatry</a:t>
            </a:r>
            <a:endParaRPr lang="en-CA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B4B214-173C-4153-BD9C-65574E1A5DFF}"/>
              </a:ext>
            </a:extLst>
          </p:cNvPr>
          <p:cNvSpPr txBox="1"/>
          <p:nvPr/>
        </p:nvSpPr>
        <p:spPr>
          <a:xfrm>
            <a:off x="504852" y="1770029"/>
            <a:ext cx="84596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 smtClean="0"/>
              <a:t>Algorithms: </a:t>
            </a:r>
            <a:r>
              <a:rPr lang="en-US" sz="2400" dirty="0" smtClean="0"/>
              <a:t>PennCNV </a:t>
            </a:r>
            <a:r>
              <a:rPr lang="en-US" sz="2400" dirty="0"/>
              <a:t>and </a:t>
            </a:r>
            <a:r>
              <a:rPr lang="en-US" sz="2400" dirty="0" smtClean="0"/>
              <a:t>QuantiSNP</a:t>
            </a:r>
            <a:endParaRPr lang="fr-CA" sz="1600" b="1" dirty="0"/>
          </a:p>
          <a:p>
            <a:r>
              <a:rPr lang="fr-CA" sz="2200" b="1" dirty="0"/>
              <a:t>Cleaning here: </a:t>
            </a:r>
            <a:r>
              <a:rPr lang="fr-CA" sz="2200" dirty="0"/>
              <a:t> </a:t>
            </a:r>
            <a:r>
              <a:rPr lang="fr-CA" sz="2200" dirty="0" smtClean="0"/>
              <a:t>At </a:t>
            </a:r>
            <a:r>
              <a:rPr lang="fr-CA" sz="2200" dirty="0"/>
              <a:t>least 50Kb in size</a:t>
            </a:r>
          </a:p>
          <a:p>
            <a:r>
              <a:rPr lang="fr-CA" sz="2200" b="1" dirty="0"/>
              <a:t>		      </a:t>
            </a:r>
            <a:r>
              <a:rPr lang="fr-CA" sz="2200" dirty="0"/>
              <a:t>Partially overlapping CNVs were </a:t>
            </a:r>
            <a:r>
              <a:rPr lang="fr-CA" sz="2200" dirty="0" smtClean="0"/>
              <a:t>merged</a:t>
            </a:r>
          </a:p>
          <a:p>
            <a:r>
              <a:rPr lang="fr-CA" sz="2200" dirty="0"/>
              <a:t> </a:t>
            </a:r>
            <a:r>
              <a:rPr lang="fr-CA" sz="2200" dirty="0" smtClean="0"/>
              <a:t>                                  Manually curated for </a:t>
            </a:r>
            <a:r>
              <a:rPr lang="en-US" sz="2400" dirty="0"/>
              <a:t>rare and psychiatric </a:t>
            </a:r>
            <a:r>
              <a:rPr lang="en-US" sz="2400" dirty="0" smtClean="0"/>
              <a:t>CNVs</a:t>
            </a:r>
          </a:p>
          <a:p>
            <a:r>
              <a:rPr lang="en-US" sz="2400" dirty="0" smtClean="0"/>
              <a:t>De novo deletions: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38753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32BE4-8C6B-418F-B193-3FB1B15A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IMAGEN and SYS - numbers of CNVs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3E6D5FF-414C-4DC4-B752-047AA8923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18" y="2277836"/>
            <a:ext cx="6809014" cy="3159579"/>
          </a:xfrm>
        </p:spPr>
      </p:pic>
    </p:spTree>
    <p:extLst>
      <p:ext uri="{BB962C8B-B14F-4D97-AF65-F5344CB8AC3E}">
        <p14:creationId xmlns:p14="http://schemas.microsoft.com/office/powerpoint/2010/main" val="20875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13328</TotalTime>
  <Words>1055</Words>
  <Application>Microsoft Office PowerPoint</Application>
  <PresentationFormat>On-screen Show (4:3)</PresentationFormat>
  <Paragraphs>292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Retrospect</vt:lpstr>
      <vt:lpstr>Estimating the effects of copy number variants on intelligence quotient using hierarchical Bayesian models </vt:lpstr>
      <vt:lpstr>Outline</vt:lpstr>
      <vt:lpstr>Copy number variation</vt:lpstr>
      <vt:lpstr>Variation in copy number:</vt:lpstr>
      <vt:lpstr>Intelligence Quotient (IQ)</vt:lpstr>
      <vt:lpstr>Data Sets</vt:lpstr>
      <vt:lpstr>Team</vt:lpstr>
      <vt:lpstr>Calling CNVs from genotyping data</vt:lpstr>
      <vt:lpstr>IMAGEN and SYS - numbers of CNVs</vt:lpstr>
      <vt:lpstr>Context: </vt:lpstr>
      <vt:lpstr>Can predictions be based on annotation information?</vt:lpstr>
      <vt:lpstr>Details</vt:lpstr>
      <vt:lpstr>Details: scoring CNVs</vt:lpstr>
      <vt:lpstr>Hypothesis 1</vt:lpstr>
      <vt:lpstr>IMAGEN and SYS – linear model</vt:lpstr>
      <vt:lpstr>IMAGEN and SYS </vt:lpstr>
      <vt:lpstr>Possible deficiencies of Model </vt:lpstr>
      <vt:lpstr>Hypothesis 2</vt:lpstr>
      <vt:lpstr>Estimation :</vt:lpstr>
      <vt:lpstr>Plot of η_j effects in IMAGEN &amp; SYS</vt:lpstr>
      <vt:lpstr>Skewed distributions of scores</vt:lpstr>
      <vt:lpstr>Correlated scores</vt:lpstr>
      <vt:lpstr>Model tweaks (2):   PCA of annotation scores</vt:lpstr>
      <vt:lpstr>Model tweaks: (1) Winsorizing</vt:lpstr>
      <vt:lpstr>IMAGEN and SYS – Model 1</vt:lpstr>
      <vt:lpstr>Model tweaks (3) : Non-linear transformations</vt:lpstr>
      <vt:lpstr>Model tweaks (3) : Non linear transformations</vt:lpstr>
      <vt:lpstr>IMAGEN and SYS: Posterior distributions of β_j</vt:lpstr>
      <vt:lpstr>IMAGEN and SYS: concordance</vt:lpstr>
      <vt:lpstr>IMAGEN and SYS: Manhattan</vt:lpstr>
      <vt:lpstr>Validation in Generation Scotland</vt:lpstr>
      <vt:lpstr>Generation Scotland – G factor</vt:lpstr>
      <vt:lpstr>Discussion</vt:lpstr>
      <vt:lpstr>Acknowledgements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TP53 and ovarian cancer</dc:title>
  <dc:creator>Celia Greenwood</dc:creator>
  <cp:lastModifiedBy>Lai Jiang</cp:lastModifiedBy>
  <cp:revision>392</cp:revision>
  <dcterms:created xsi:type="dcterms:W3CDTF">2015-01-06T20:58:00Z</dcterms:created>
  <dcterms:modified xsi:type="dcterms:W3CDTF">2018-08-07T16:04:46Z</dcterms:modified>
</cp:coreProperties>
</file>