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jpg" ContentType="image/jpeg"/>
  <Default Extension="rels" ContentType="application/vnd.openxmlformats-package.relationships+xml"/>
  <Default Extension="wdp" ContentType="image/vnd.ms-photo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8"/>
  </p:notesMasterIdLst>
  <p:sldIdLst>
    <p:sldId id="257" r:id="rId2"/>
    <p:sldId id="263" r:id="rId3"/>
    <p:sldId id="259" r:id="rId4"/>
    <p:sldId id="260" r:id="rId5"/>
    <p:sldId id="261" r:id="rId6"/>
    <p:sldId id="262" r:id="rId7"/>
    <p:sldId id="285" r:id="rId8"/>
    <p:sldId id="287" r:id="rId9"/>
    <p:sldId id="288" r:id="rId10"/>
    <p:sldId id="291" r:id="rId11"/>
    <p:sldId id="292" r:id="rId12"/>
    <p:sldId id="264" r:id="rId13"/>
    <p:sldId id="265" r:id="rId14"/>
    <p:sldId id="266" r:id="rId15"/>
    <p:sldId id="267" r:id="rId16"/>
    <p:sldId id="268" r:id="rId17"/>
    <p:sldId id="269" r:id="rId18"/>
    <p:sldId id="286" r:id="rId19"/>
    <p:sldId id="270" r:id="rId20"/>
    <p:sldId id="271" r:id="rId21"/>
    <p:sldId id="272" r:id="rId22"/>
    <p:sldId id="290" r:id="rId23"/>
    <p:sldId id="258" r:id="rId24"/>
    <p:sldId id="282" r:id="rId25"/>
    <p:sldId id="283" r:id="rId26"/>
    <p:sldId id="284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102"/>
    <p:restoredTop sz="94053"/>
  </p:normalViewPr>
  <p:slideViewPr>
    <p:cSldViewPr snapToGrid="0" snapToObjects="1">
      <p:cViewPr varScale="1">
        <p:scale>
          <a:sx n="71" d="100"/>
          <a:sy n="71" d="100"/>
        </p:scale>
        <p:origin x="83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19D262-20EA-1945-9B28-8C63836A7AE8}" type="datetimeFigureOut">
              <a:rPr lang="en-US" smtClean="0"/>
              <a:t>1/29/19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D64E61-FA64-5D4E-AE6F-6D9AC3DCD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416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5E9D3A-1CA6-49E8-9897-F7F86BED170F}" type="slidenum">
              <a:rPr lang="en-US"/>
              <a:pPr/>
              <a:t>1</a:t>
            </a:fld>
            <a:endParaRPr lang="en-US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Sorry for not </a:t>
            </a:r>
            <a:r>
              <a:rPr lang="en-US" baseline="0" dirty="0" smtClean="0"/>
              <a:t>having any optimal transport in my talk but </a:t>
            </a:r>
            <a:r>
              <a:rPr lang="en-US" baseline="0" dirty="0" err="1" smtClean="0"/>
              <a:t>aparently</a:t>
            </a:r>
            <a:r>
              <a:rPr lang="en-US" baseline="0" dirty="0" smtClean="0"/>
              <a:t> it’s not </a:t>
            </a:r>
            <a:r>
              <a:rPr lang="en-US" baseline="0" dirty="0" smtClean="0"/>
              <a:t>really used </a:t>
            </a:r>
            <a:r>
              <a:rPr lang="en-US" baseline="0" dirty="0" smtClean="0"/>
              <a:t>for </a:t>
            </a:r>
            <a:r>
              <a:rPr lang="en-US" baseline="0" dirty="0" smtClean="0"/>
              <a:t>dynamics, perhaps some of the work here will be a motivation to see whether it can be adapted.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6869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Let</a:t>
            </a:r>
            <a:r>
              <a:rPr lang="en-US" baseline="0" dirty="0" smtClean="0"/>
              <a:t> us remind ourselves of the equations that these calculations were based on, the TDDF equations. </a:t>
            </a:r>
            <a:endParaRPr lang="en-US" dirty="0" smtClean="0"/>
          </a:p>
          <a:p>
            <a:r>
              <a:rPr lang="en-US" dirty="0" smtClean="0"/>
              <a:t>Here is the TDKS</a:t>
            </a:r>
            <a:r>
              <a:rPr lang="en-US" baseline="0" dirty="0" smtClean="0"/>
              <a:t> potential, and it is this xc part that needs to be </a:t>
            </a:r>
            <a:r>
              <a:rPr lang="en-US" baseline="0" dirty="0" err="1" smtClean="0"/>
              <a:t>approx</a:t>
            </a:r>
            <a:endParaRPr lang="en-US" dirty="0" smtClean="0"/>
          </a:p>
          <a:p>
            <a:r>
              <a:rPr lang="en-US" dirty="0" smtClean="0"/>
              <a:t>Memory – aspect that must be considered</a:t>
            </a:r>
            <a:r>
              <a:rPr lang="en-US" baseline="0" dirty="0" smtClean="0"/>
              <a:t> in td theory, not in </a:t>
            </a:r>
            <a:r>
              <a:rPr lang="en-US" baseline="0" dirty="0" err="1" smtClean="0"/>
              <a:t>gs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Initial state dep might appear to be a confusing complication…exact potential is different for each choice. However this also opens the door to be taken advantage of – can we find an 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46C7EC-9887-40BA-A872-87C8D1FDD6B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1241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Will try to give sort of an introduction</a:t>
            </a:r>
            <a:r>
              <a:rPr lang="en-US" baseline="0" dirty="0" smtClean="0"/>
              <a:t> to the problems – </a:t>
            </a:r>
            <a:r>
              <a:rPr lang="en-US" baseline="0" dirty="0" err="1" smtClean="0"/>
              <a:t>i</a:t>
            </a:r>
            <a:r>
              <a:rPr lang="en-US" baseline="0" dirty="0" smtClean="0"/>
              <a:t> know most of you don’t do dynamics, so </a:t>
            </a:r>
            <a:r>
              <a:rPr lang="en-US" baseline="0" dirty="0" err="1" smtClean="0"/>
              <a:t>i</a:t>
            </a:r>
            <a:r>
              <a:rPr lang="en-US" baseline="0" dirty="0" smtClean="0"/>
              <a:t> wont go too detailed into the latest things we are doing, but sort of discuss more the background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64E61-FA64-5D4E-AE6F-6D9AC3DCDDA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0295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GK assumes</a:t>
            </a:r>
            <a:r>
              <a:rPr lang="en-US" baseline="0" dirty="0" smtClean="0"/>
              <a:t> slowly varying GS density (so can use </a:t>
            </a:r>
            <a:r>
              <a:rPr lang="en-US" baseline="0" dirty="0" err="1" smtClean="0"/>
              <a:t>hom</a:t>
            </a:r>
            <a:r>
              <a:rPr lang="en-US" baseline="0" dirty="0" smtClean="0"/>
              <a:t> kernel) as well as slowly varying density-response (q=0)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FDAEE-C901-4035-A461-A10011728A7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872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HPT violation: Dobson</a:t>
            </a:r>
            <a:r>
              <a:rPr lang="en-US" baseline="0" dirty="0" smtClean="0"/>
              <a:t> found GK gives an n-dep shift in the CM motion which becomes damped. Problem is because local density can’t distinguish </a:t>
            </a:r>
            <a:r>
              <a:rPr lang="en-US" baseline="0" dirty="0" err="1" smtClean="0"/>
              <a:t>btn</a:t>
            </a:r>
            <a:r>
              <a:rPr lang="en-US" baseline="0" dirty="0" smtClean="0"/>
              <a:t> compression/rarefaction (squeezing, breathing, as in a long-wavelength </a:t>
            </a:r>
            <a:r>
              <a:rPr lang="en-US" baseline="0" dirty="0" err="1" smtClean="0"/>
              <a:t>plasmon</a:t>
            </a:r>
            <a:r>
              <a:rPr lang="en-US" baseline="0" dirty="0" smtClean="0"/>
              <a:t>) and global translation (sloshing). GK “chooses” breathing, so get dissipation where there is none.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FDAEE-C901-4035-A461-A10011728A7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5545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HPT violation: Dobson</a:t>
            </a:r>
            <a:r>
              <a:rPr lang="en-US" baseline="0" dirty="0" smtClean="0"/>
              <a:t> found GK gives an n-dep shift in the CM motion which becomes damped. Problem is because local density can’t distinguish </a:t>
            </a:r>
            <a:r>
              <a:rPr lang="en-US" baseline="0" dirty="0" err="1" smtClean="0"/>
              <a:t>btn</a:t>
            </a:r>
            <a:r>
              <a:rPr lang="en-US" baseline="0" dirty="0" smtClean="0"/>
              <a:t> compression/rarefaction (squeezing, breathing, as in a long-wavelength </a:t>
            </a:r>
            <a:r>
              <a:rPr lang="en-US" baseline="0" dirty="0" err="1" smtClean="0"/>
              <a:t>plasmon</a:t>
            </a:r>
            <a:r>
              <a:rPr lang="en-US" baseline="0" dirty="0" smtClean="0"/>
              <a:t>) and global translation (sloshing). GK “chooses” breathing, so get dissipation where there is none.</a:t>
            </a:r>
          </a:p>
          <a:p>
            <a:r>
              <a:rPr lang="en-US" baseline="0" dirty="0" smtClean="0"/>
              <a:t>Can prove ZFT by evaluating d^2r/dt^2 using Psi and then Phi and then subtracting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FDAEE-C901-4035-A461-A10011728A7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0212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FDAEE-C901-4035-A461-A10011728A7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1650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FDAEE-C901-4035-A461-A10011728A7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5438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Calibri" panose="020F0502020204030204" pitchFamily="34" charset="0"/>
              </a:rPr>
              <a:t>Kurzweil and Baer:</a:t>
            </a:r>
            <a:r>
              <a:rPr lang="en-US" sz="1200" baseline="0" dirty="0" smtClean="0">
                <a:latin typeface="Calibri" panose="020F0502020204030204" pitchFamily="34" charset="0"/>
              </a:rPr>
              <a:t> </a:t>
            </a:r>
            <a:r>
              <a:rPr lang="en-US" sz="1200" dirty="0" smtClean="0">
                <a:latin typeface="Calibri" panose="020F0502020204030204" pitchFamily="34" charset="0"/>
              </a:rPr>
              <a:t>Galilean- invariant  “memory action functional”, </a:t>
            </a:r>
            <a:r>
              <a:rPr lang="en-US" i="1" dirty="0" smtClean="0">
                <a:latin typeface="Calibri" panose="020F0502020204030204" pitchFamily="34" charset="0"/>
              </a:rPr>
              <a:t>J. Chem. Phys. </a:t>
            </a:r>
            <a:r>
              <a:rPr lang="en-US" b="1" i="1" dirty="0" smtClean="0">
                <a:latin typeface="Calibri" panose="020F0502020204030204" pitchFamily="34" charset="0"/>
              </a:rPr>
              <a:t>121</a:t>
            </a:r>
            <a:r>
              <a:rPr lang="en-US" i="1" dirty="0" smtClean="0">
                <a:latin typeface="Calibri" panose="020F0502020204030204" pitchFamily="34" charset="0"/>
              </a:rPr>
              <a:t>, 8731 (2004).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200" dirty="0" smtClean="0">
                <a:latin typeface="Calibri" panose="020F0502020204030204" pitchFamily="34" charset="0"/>
              </a:rPr>
              <a:t>TD-deformation-FT</a:t>
            </a:r>
          </a:p>
          <a:p>
            <a:r>
              <a:rPr lang="en-US" i="1" dirty="0" smtClean="0">
                <a:latin typeface="Calibri" panose="020F0502020204030204" pitchFamily="34" charset="0"/>
              </a:rPr>
              <a:t>Ch. 25 in “Fundamentals of TDDFT” book, I.V. </a:t>
            </a:r>
            <a:r>
              <a:rPr lang="en-US" i="1" dirty="0" err="1" smtClean="0">
                <a:latin typeface="Calibri" panose="020F0502020204030204" pitchFamily="34" charset="0"/>
              </a:rPr>
              <a:t>Tokatly</a:t>
            </a:r>
            <a:r>
              <a:rPr lang="en-US" i="1" dirty="0" smtClean="0">
                <a:latin typeface="Calibri" panose="020F0502020204030204" pitchFamily="34" charset="0"/>
              </a:rPr>
              <a:t>, PRB </a:t>
            </a:r>
            <a:r>
              <a:rPr lang="en-US" b="1" i="1" dirty="0" smtClean="0">
                <a:latin typeface="Calibri" panose="020F0502020204030204" pitchFamily="34" charset="0"/>
              </a:rPr>
              <a:t>71</a:t>
            </a:r>
            <a:r>
              <a:rPr lang="en-US" i="1" dirty="0" smtClean="0">
                <a:latin typeface="Calibri" panose="020F0502020204030204" pitchFamily="34" charset="0"/>
              </a:rPr>
              <a:t>, 165104 and 165105 (2005); PRB </a:t>
            </a:r>
            <a:r>
              <a:rPr lang="en-US" b="1" dirty="0" smtClean="0">
                <a:latin typeface="Calibri" panose="020F0502020204030204" pitchFamily="34" charset="0"/>
              </a:rPr>
              <a:t>75</a:t>
            </a:r>
            <a:r>
              <a:rPr lang="en-US" dirty="0" smtClean="0">
                <a:latin typeface="Calibri" panose="020F0502020204030204" pitchFamily="34" charset="0"/>
              </a:rPr>
              <a:t>, </a:t>
            </a:r>
            <a:r>
              <a:rPr lang="en-US" i="1" dirty="0" smtClean="0">
                <a:latin typeface="Calibri" panose="020F0502020204030204" pitchFamily="34" charset="0"/>
              </a:rPr>
              <a:t>125105 (2007)</a:t>
            </a:r>
          </a:p>
          <a:p>
            <a:pPr>
              <a:spcBef>
                <a:spcPct val="50000"/>
              </a:spcBef>
            </a:pPr>
            <a:r>
              <a:rPr lang="en-US" sz="1200" dirty="0" smtClean="0">
                <a:latin typeface="Calibri" panose="020F0502020204030204" pitchFamily="34" charset="0"/>
              </a:rPr>
              <a:t>Formulate density &amp; current dynamics in a </a:t>
            </a:r>
            <a:r>
              <a:rPr lang="en-US" sz="1200" dirty="0" err="1" smtClean="0">
                <a:latin typeface="Calibri" panose="020F0502020204030204" pitchFamily="34" charset="0"/>
              </a:rPr>
              <a:t>Lagrangian</a:t>
            </a:r>
            <a:r>
              <a:rPr lang="en-US" sz="1200" dirty="0" smtClean="0">
                <a:latin typeface="Calibri" panose="020F0502020204030204" pitchFamily="34" charset="0"/>
              </a:rPr>
              <a:t> frame. Since moving with the flow, spatially local xc is sensible &amp; all complications including memory are contained in Green’s deformation tensor </a:t>
            </a:r>
            <a:r>
              <a:rPr lang="en-US" sz="1200" i="1" dirty="0" err="1" smtClean="0">
                <a:latin typeface="Calibri" panose="020F0502020204030204" pitchFamily="34" charset="0"/>
              </a:rPr>
              <a:t>g</a:t>
            </a:r>
            <a:r>
              <a:rPr lang="en-US" sz="1200" i="1" baseline="-25000" dirty="0" err="1" smtClean="0">
                <a:latin typeface="Calibri" panose="020F0502020204030204" pitchFamily="34" charset="0"/>
              </a:rPr>
              <a:t>i</a:t>
            </a:r>
            <a:r>
              <a:rPr lang="en-US" sz="1200" i="1" baseline="-25000" dirty="0" smtClean="0">
                <a:latin typeface="Calibri" panose="020F0502020204030204" pitchFamily="34" charset="0"/>
              </a:rPr>
              <a:t> j 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FDAEE-C901-4035-A461-A10011728A7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6381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64E61-FA64-5D4E-AE6F-6D9AC3DCDDA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6405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DBB56-6785-C844-8A33-FE852C434AA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8738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Will try to give sort of an introduction</a:t>
            </a:r>
            <a:r>
              <a:rPr lang="en-US" baseline="0" dirty="0" smtClean="0"/>
              <a:t> to the problems – </a:t>
            </a:r>
            <a:r>
              <a:rPr lang="en-US" baseline="0" dirty="0" err="1" smtClean="0"/>
              <a:t>i</a:t>
            </a:r>
            <a:r>
              <a:rPr lang="en-US" baseline="0" dirty="0" smtClean="0"/>
              <a:t> know most of you don’t do dynamics, so </a:t>
            </a:r>
            <a:r>
              <a:rPr lang="en-US" baseline="0" dirty="0" err="1" smtClean="0"/>
              <a:t>i</a:t>
            </a:r>
            <a:r>
              <a:rPr lang="en-US" baseline="0" dirty="0" smtClean="0"/>
              <a:t> wont go too detailed into the latest things we are doing, but sort of discuss more the background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64E61-FA64-5D4E-AE6F-6D9AC3DCDDA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7348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This been driven by postdoc Lionel Lacombe in both the idea and the implementation. </a:t>
            </a:r>
          </a:p>
          <a:p>
            <a:r>
              <a:rPr lang="en-US" baseline="0" dirty="0" smtClean="0"/>
              <a:t>So we want a dynamical expression for the 1RDM of the interacting system. We know that the true 1RDM satisfies the BBGKY1 </a:t>
            </a:r>
            <a:r>
              <a:rPr lang="en-US" baseline="0" dirty="0" err="1" smtClean="0"/>
              <a:t>eqn</a:t>
            </a:r>
            <a:r>
              <a:rPr lang="en-US" baseline="0" dirty="0" smtClean="0"/>
              <a:t>…which forms a </a:t>
            </a:r>
            <a:r>
              <a:rPr lang="en-US" baseline="0" dirty="0" err="1" smtClean="0"/>
              <a:t>heirarchy</a:t>
            </a:r>
            <a:r>
              <a:rPr lang="en-US" baseline="0" dirty="0" smtClean="0"/>
              <a:t> with rho2…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28FB6-CFB7-EA42-8100-C8CEFC4A78D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6162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Lionel’s idea was to now</a:t>
            </a:r>
            <a:r>
              <a:rPr lang="en-US" baseline="0" dirty="0" smtClean="0"/>
              <a:t> find an approximation for rho2 in terms of the 1RDM and of the KS 1RDM.</a:t>
            </a:r>
            <a:endParaRPr lang="en-US" dirty="0" smtClean="0"/>
          </a:p>
          <a:p>
            <a:r>
              <a:rPr lang="en-US" dirty="0" smtClean="0"/>
              <a:t>Why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bbgky</a:t>
            </a:r>
            <a:r>
              <a:rPr lang="en-US" baseline="0" dirty="0" smtClean="0"/>
              <a:t> gives same diagonal as </a:t>
            </a:r>
            <a:r>
              <a:rPr lang="en-US" baseline="0" dirty="0" err="1" smtClean="0"/>
              <a:t>tdks</a:t>
            </a:r>
            <a:r>
              <a:rPr lang="en-US" baseline="0" dirty="0" smtClean="0"/>
              <a:t> – </a:t>
            </a:r>
            <a:r>
              <a:rPr lang="en-US" baseline="0" dirty="0" err="1" smtClean="0"/>
              <a:t>ndoubledot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eqn</a:t>
            </a:r>
            <a:endParaRPr lang="en-US" baseline="0" dirty="0" smtClean="0"/>
          </a:p>
          <a:p>
            <a:r>
              <a:rPr lang="en-US" baseline="0" dirty="0" smtClean="0"/>
              <a:t>Note rho-tilde fictitious system, not supposed to be 1RDM of any physical system, only the near-</a:t>
            </a:r>
            <a:r>
              <a:rPr lang="en-US" baseline="0" dirty="0" err="1" smtClean="0"/>
              <a:t>diag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elts</a:t>
            </a:r>
            <a:r>
              <a:rPr lang="en-US" baseline="0" dirty="0" smtClean="0"/>
              <a:t> are hoped to have physical meaning. </a:t>
            </a:r>
          </a:p>
          <a:p>
            <a:r>
              <a:rPr lang="en-US" baseline="0" dirty="0" smtClean="0"/>
              <a:t>Need the rho1s dependence since otherwise just RDMFT and no point in doing KS.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28FB6-CFB7-EA42-8100-C8CEFC4A78D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6194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 </a:t>
            </a:r>
            <a:r>
              <a:rPr lang="en-US" dirty="0" err="1" smtClean="0"/>
              <a:t>jonas</a:t>
            </a:r>
            <a:r>
              <a:rPr lang="en-US" dirty="0" smtClean="0"/>
              <a:t> said in his nice talk yesterday, </a:t>
            </a:r>
            <a:r>
              <a:rPr lang="en-US" dirty="0" err="1" smtClean="0"/>
              <a:t>tddft</a:t>
            </a:r>
            <a:r>
              <a:rPr lang="en-US" dirty="0" smtClean="0"/>
              <a:t> is based on 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FDAEE-C901-4035-A461-A10011728A7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4989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FDAEE-C901-4035-A461-A10011728A7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9869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FDAEE-C901-4035-A461-A10011728A7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3970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FDAEE-C901-4035-A461-A10011728A7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6785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28FB6-CFB7-EA42-8100-C8CEFC4A78D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021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Write on board how to find</a:t>
            </a:r>
            <a:r>
              <a:rPr lang="en-US" baseline="0" dirty="0" smtClean="0"/>
              <a:t> the exact </a:t>
            </a:r>
            <a:r>
              <a:rPr lang="en-US" baseline="0" dirty="0" err="1" smtClean="0"/>
              <a:t>Vxc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C641E-37DD-7148-9BD2-406FCE94036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7535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charge-transfer out of the ground-state is challenging for KS,  since </a:t>
            </a:r>
            <a:r>
              <a:rPr lang="en-US" i="1" dirty="0" smtClean="0"/>
              <a:t>a single KS orbital must always describe both the transferring electron and one that stays</a:t>
            </a:r>
            <a:r>
              <a:rPr lang="en-US" dirty="0" smtClean="0"/>
              <a:t>...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28FB6-CFB7-EA42-8100-C8CEFC4A78D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942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868EC-F92A-6F43-B5DD-6379AA1F1531}" type="datetimeFigureOut">
              <a:rPr lang="en-US" smtClean="0"/>
              <a:t>1/29/19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83206-7BB6-864B-9D17-DFCC8AAD27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868EC-F92A-6F43-B5DD-6379AA1F1531}" type="datetimeFigureOut">
              <a:rPr lang="en-US" smtClean="0"/>
              <a:t>1/29/19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83206-7BB6-864B-9D17-DFCC8AAD27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868EC-F92A-6F43-B5DD-6379AA1F1531}" type="datetimeFigureOut">
              <a:rPr lang="en-US" smtClean="0"/>
              <a:t>1/29/19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83206-7BB6-864B-9D17-DFCC8AAD27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868EC-F92A-6F43-B5DD-6379AA1F1531}" type="datetimeFigureOut">
              <a:rPr lang="en-US" smtClean="0"/>
              <a:t>1/29/19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83206-7BB6-864B-9D17-DFCC8AAD27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868EC-F92A-6F43-B5DD-6379AA1F1531}" type="datetimeFigureOut">
              <a:rPr lang="en-US" smtClean="0"/>
              <a:t>1/29/19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83206-7BB6-864B-9D17-DFCC8AAD27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868EC-F92A-6F43-B5DD-6379AA1F1531}" type="datetimeFigureOut">
              <a:rPr lang="en-US" smtClean="0"/>
              <a:t>1/29/19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83206-7BB6-864B-9D17-DFCC8AAD27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868EC-F92A-6F43-B5DD-6379AA1F1531}" type="datetimeFigureOut">
              <a:rPr lang="en-US" smtClean="0"/>
              <a:t>1/29/19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83206-7BB6-864B-9D17-DFCC8AAD27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868EC-F92A-6F43-B5DD-6379AA1F1531}" type="datetimeFigureOut">
              <a:rPr lang="en-US" smtClean="0"/>
              <a:t>1/29/19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83206-7BB6-864B-9D17-DFCC8AAD27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868EC-F92A-6F43-B5DD-6379AA1F1531}" type="datetimeFigureOut">
              <a:rPr lang="en-US" smtClean="0"/>
              <a:t>1/29/19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83206-7BB6-864B-9D17-DFCC8AAD27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868EC-F92A-6F43-B5DD-6379AA1F1531}" type="datetimeFigureOut">
              <a:rPr lang="en-US" smtClean="0"/>
              <a:t>1/29/19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83206-7BB6-864B-9D17-DFCC8AAD27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868EC-F92A-6F43-B5DD-6379AA1F1531}" type="datetimeFigureOut">
              <a:rPr lang="en-US" smtClean="0"/>
              <a:t>1/29/19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83206-7BB6-864B-9D17-DFCC8AAD27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C868EC-F92A-6F43-B5DD-6379AA1F1531}" type="datetimeFigureOut">
              <a:rPr lang="en-US" smtClean="0"/>
              <a:t>1/29/19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883206-7BB6-864B-9D17-DFCC8AAD2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116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tiff"/><Relationship Id="rId5" Type="http://schemas.openxmlformats.org/officeDocument/2006/relationships/image" Target="../media/image24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4" Type="http://schemas.openxmlformats.org/officeDocument/2006/relationships/image" Target="../media/image26.tiff"/><Relationship Id="rId5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8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9.tif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4" Type="http://schemas.openxmlformats.org/officeDocument/2006/relationships/image" Target="../media/image31.emf"/><Relationship Id="rId5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31.emf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4" Type="http://schemas.openxmlformats.org/officeDocument/2006/relationships/image" Target="../media/image32.tiff"/><Relationship Id="rId5" Type="http://schemas.openxmlformats.org/officeDocument/2006/relationships/image" Target="../media/image33.tif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3.png"/><Relationship Id="rId12" Type="http://schemas.openxmlformats.org/officeDocument/2006/relationships/image" Target="../media/image34.png"/><Relationship Id="rId13" Type="http://schemas.openxmlformats.org/officeDocument/2006/relationships/image" Target="../media/image37.tif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1.emf"/><Relationship Id="rId4" Type="http://schemas.openxmlformats.org/officeDocument/2006/relationships/image" Target="../media/image270.png"/><Relationship Id="rId5" Type="http://schemas.openxmlformats.org/officeDocument/2006/relationships/image" Target="../media/image34.tiff"/><Relationship Id="rId6" Type="http://schemas.openxmlformats.org/officeDocument/2006/relationships/image" Target="../media/image35.tiff"/><Relationship Id="rId7" Type="http://schemas.openxmlformats.org/officeDocument/2006/relationships/image" Target="../media/image30.png"/><Relationship Id="rId8" Type="http://schemas.openxmlformats.org/officeDocument/2006/relationships/image" Target="../media/image310.png"/><Relationship Id="rId9" Type="http://schemas.openxmlformats.org/officeDocument/2006/relationships/image" Target="../media/image36.jpeg"/><Relationship Id="rId10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tiff"/><Relationship Id="rId4" Type="http://schemas.openxmlformats.org/officeDocument/2006/relationships/image" Target="../media/image40.jpeg"/><Relationship Id="rId5" Type="http://schemas.openxmlformats.org/officeDocument/2006/relationships/image" Target="../media/image41.tiff"/><Relationship Id="rId6" Type="http://schemas.openxmlformats.org/officeDocument/2006/relationships/image" Target="../media/image42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4" Type="http://schemas.openxmlformats.org/officeDocument/2006/relationships/image" Target="../media/image45.tiff"/><Relationship Id="rId5" Type="http://schemas.openxmlformats.org/officeDocument/2006/relationships/image" Target="../media/image46.tif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4" Type="http://schemas.openxmlformats.org/officeDocument/2006/relationships/image" Target="NUL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5.tiff"/><Relationship Id="rId5" Type="http://schemas.openxmlformats.org/officeDocument/2006/relationships/image" Target="../media/image6.tiff"/><Relationship Id="rId6" Type="http://schemas.openxmlformats.org/officeDocument/2006/relationships/image" Target="../media/image7.tif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4" Type="http://schemas.openxmlformats.org/officeDocument/2006/relationships/image" Target="../media/image9.tiff"/><Relationship Id="rId5" Type="http://schemas.openxmlformats.org/officeDocument/2006/relationships/image" Target="../media/image10.tiff"/><Relationship Id="rId6" Type="http://schemas.openxmlformats.org/officeDocument/2006/relationships/image" Target="../media/image11.tiff"/><Relationship Id="rId7" Type="http://schemas.openxmlformats.org/officeDocument/2006/relationships/image" Target="../media/image12.tif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4" Type="http://schemas.openxmlformats.org/officeDocument/2006/relationships/image" Target="../media/image11.tiff"/><Relationship Id="rId5" Type="http://schemas.openxmlformats.org/officeDocument/2006/relationships/image" Target="../media/image12.tif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4.tiff"/><Relationship Id="rId5" Type="http://schemas.openxmlformats.org/officeDocument/2006/relationships/image" Target="../media/image15.emf"/><Relationship Id="rId6" Type="http://schemas.openxmlformats.org/officeDocument/2006/relationships/image" Target="../media/image16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emf"/><Relationship Id="rId5" Type="http://schemas.openxmlformats.org/officeDocument/2006/relationships/image" Target="../media/image20.emf"/><Relationship Id="rId6" Type="http://schemas.openxmlformats.org/officeDocument/2006/relationships/image" Target="../media/image21.png"/><Relationship Id="rId7" Type="http://schemas.openxmlformats.org/officeDocument/2006/relationships/image" Target="../media/image15.emf"/><Relationship Id="rId8" Type="http://schemas.openxmlformats.org/officeDocument/2006/relationships/image" Target="../media/image16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1999" y="1354527"/>
            <a:ext cx="7890933" cy="1399096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Memory in Time-Dependent DFT: </a:t>
            </a:r>
            <a:br>
              <a:rPr lang="en-US" sz="3600" b="1" dirty="0" smtClean="0"/>
            </a:br>
            <a:r>
              <a:rPr lang="en-US" sz="3600" b="1" dirty="0" smtClean="0"/>
              <a:t>Exact Features and Approximations </a:t>
            </a:r>
            <a:endParaRPr lang="en-US" sz="3600" b="1" i="1" dirty="0">
              <a:latin typeface="Comic Sans MS" pitchFamily="66" charset="0"/>
            </a:endParaRP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2253720" y="4674083"/>
            <a:ext cx="4907492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 err="1">
                <a:solidFill>
                  <a:srgbClr val="9900CC"/>
                </a:solidFill>
                <a:latin typeface="Comic Sans MS" pitchFamily="66" charset="0"/>
              </a:rPr>
              <a:t>Neepa</a:t>
            </a:r>
            <a:r>
              <a:rPr lang="en-US" sz="2000" dirty="0">
                <a:solidFill>
                  <a:srgbClr val="9900CC"/>
                </a:solidFill>
                <a:latin typeface="Comic Sans MS" pitchFamily="66" charset="0"/>
              </a:rPr>
              <a:t> T. </a:t>
            </a:r>
            <a:r>
              <a:rPr lang="en-US" sz="2000" dirty="0" err="1">
                <a:solidFill>
                  <a:srgbClr val="9900CC"/>
                </a:solidFill>
                <a:latin typeface="Comic Sans MS" pitchFamily="66" charset="0"/>
              </a:rPr>
              <a:t>Maitra</a:t>
            </a:r>
            <a:endParaRPr lang="en-US" sz="2000" dirty="0">
              <a:solidFill>
                <a:srgbClr val="9900CC"/>
              </a:solidFill>
              <a:latin typeface="Comic Sans MS" pitchFamily="66" charset="0"/>
            </a:endParaRPr>
          </a:p>
          <a:p>
            <a:pPr algn="ctr">
              <a:spcBef>
                <a:spcPct val="50000"/>
              </a:spcBef>
            </a:pPr>
            <a:r>
              <a:rPr lang="en-US" sz="2000" i="1" dirty="0">
                <a:solidFill>
                  <a:srgbClr val="9900CC"/>
                </a:solidFill>
                <a:latin typeface="Times New Roman" pitchFamily="18" charset="0"/>
              </a:rPr>
              <a:t>Hunter College and the Graduate Center of the City University of New York</a:t>
            </a:r>
          </a:p>
        </p:txBody>
      </p:sp>
      <p:pic>
        <p:nvPicPr>
          <p:cNvPr id="12292" name="Picture 4" descr="Hunter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6363" y="4944533"/>
            <a:ext cx="1008703" cy="1327726"/>
          </a:xfrm>
          <a:prstGeom prst="rect">
            <a:avLst/>
          </a:prstGeom>
          <a:noFill/>
        </p:spPr>
      </p:pic>
      <p:pic>
        <p:nvPicPr>
          <p:cNvPr id="12293" name="Picture 5" descr="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16724" y="4944533"/>
            <a:ext cx="1151519" cy="1246758"/>
          </a:xfrm>
          <a:prstGeom prst="rect">
            <a:avLst/>
          </a:prstGeom>
          <a:noFill/>
        </p:spPr>
      </p:pic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3200400" y="5543552"/>
            <a:ext cx="2914650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350"/>
              <a:t>     </a:t>
            </a:r>
            <a:endParaRPr lang="en-US" sz="1350" b="1"/>
          </a:p>
        </p:txBody>
      </p:sp>
      <p:sp>
        <p:nvSpPr>
          <p:cNvPr id="8" name="Rounded Rectangle 7"/>
          <p:cNvSpPr/>
          <p:nvPr/>
        </p:nvSpPr>
        <p:spPr>
          <a:xfrm>
            <a:off x="761999" y="1049575"/>
            <a:ext cx="7890933" cy="2009000"/>
          </a:xfrm>
          <a:prstGeom prst="roundRect">
            <a:avLst/>
          </a:prstGeom>
          <a:noFill/>
          <a:ln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9436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23509" y="35163"/>
            <a:ext cx="6023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Where memory is important in TDDFT </a:t>
            </a:r>
            <a:endParaRPr lang="en-US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70266" y="2174204"/>
            <a:ext cx="851948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Wingdings" charset="2"/>
              <a:buChar char="v"/>
            </a:pPr>
            <a:r>
              <a:rPr lang="en-US" sz="2000" dirty="0">
                <a:solidFill>
                  <a:srgbClr val="7030A0"/>
                </a:solidFill>
              </a:rPr>
              <a:t>Neglect of memory-dependence responsible for </a:t>
            </a:r>
            <a:r>
              <a:rPr lang="en-US" sz="2000" dirty="0" smtClean="0">
                <a:solidFill>
                  <a:srgbClr val="7030A0"/>
                </a:solidFill>
              </a:rPr>
              <a:t>some complete </a:t>
            </a:r>
            <a:r>
              <a:rPr lang="en-US" sz="2000" dirty="0">
                <a:solidFill>
                  <a:srgbClr val="7030A0"/>
                </a:solidFill>
              </a:rPr>
              <a:t>failures </a:t>
            </a:r>
            <a:r>
              <a:rPr lang="en-US" sz="2000" dirty="0"/>
              <a:t>	 </a:t>
            </a:r>
            <a:r>
              <a:rPr lang="en-US" sz="2000" dirty="0" smtClean="0"/>
              <a:t> </a:t>
            </a:r>
          </a:p>
          <a:p>
            <a:r>
              <a:rPr lang="en-US" sz="2000" dirty="0"/>
              <a:t>	</a:t>
            </a:r>
            <a:r>
              <a:rPr lang="en-US" dirty="0" smtClean="0"/>
              <a:t>-- </a:t>
            </a:r>
            <a:r>
              <a:rPr lang="en-US" dirty="0"/>
              <a:t>Resonantly driven dynamics</a:t>
            </a:r>
          </a:p>
          <a:p>
            <a:r>
              <a:rPr lang="en-US" dirty="0"/>
              <a:t>	-- Pump/probe spectroscopy</a:t>
            </a:r>
          </a:p>
          <a:p>
            <a:r>
              <a:rPr lang="en-US" dirty="0"/>
              <a:t>	-- Charge-transfer dynamics out of the ground-state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19582" y="3711635"/>
            <a:ext cx="872371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buFont typeface="Wingdings" charset="2"/>
              <a:buChar char="v"/>
            </a:pPr>
            <a:r>
              <a:rPr lang="en-US" sz="2000" dirty="0" smtClean="0">
                <a:solidFill>
                  <a:srgbClr val="7030A0"/>
                </a:solidFill>
              </a:rPr>
              <a:t>Generically, </a:t>
            </a:r>
            <a:r>
              <a:rPr lang="en-US" sz="2000" dirty="0">
                <a:solidFill>
                  <a:srgbClr val="7030A0"/>
                </a:solidFill>
              </a:rPr>
              <a:t>dynamical steps and peaks appear that require non-adiabatic density-dependence </a:t>
            </a:r>
          </a:p>
          <a:p>
            <a:pPr marL="257175" indent="-257175">
              <a:buFont typeface="Wingdings" charset="2"/>
              <a:buChar char="v"/>
            </a:pPr>
            <a:endParaRPr lang="en-US" sz="2000" dirty="0">
              <a:solidFill>
                <a:srgbClr val="7030A0"/>
              </a:solidFill>
            </a:endParaRPr>
          </a:p>
          <a:p>
            <a:pPr marL="257175" indent="-257175">
              <a:buFont typeface="Wingdings" charset="2"/>
              <a:buChar char="v"/>
            </a:pPr>
            <a:r>
              <a:rPr lang="en-US" sz="2000" dirty="0">
                <a:solidFill>
                  <a:srgbClr val="7030A0"/>
                </a:solidFill>
              </a:rPr>
              <a:t>Approximations giving good </a:t>
            </a:r>
            <a:r>
              <a:rPr lang="en-US" sz="2000" dirty="0" smtClean="0">
                <a:solidFill>
                  <a:srgbClr val="7030A0"/>
                </a:solidFill>
              </a:rPr>
              <a:t>response </a:t>
            </a:r>
            <a:r>
              <a:rPr lang="en-US" sz="2000" dirty="0">
                <a:solidFill>
                  <a:srgbClr val="7030A0"/>
                </a:solidFill>
              </a:rPr>
              <a:t>can give bad non-perturbative dynamics</a:t>
            </a:r>
          </a:p>
          <a:p>
            <a:r>
              <a:rPr lang="en-US" sz="2000" dirty="0"/>
              <a:t> 	-- probing the functional in a very different domain. </a:t>
            </a:r>
            <a:endParaRPr lang="en-US" sz="2000" dirty="0" smtClean="0"/>
          </a:p>
          <a:p>
            <a:r>
              <a:rPr lang="en-US" dirty="0" smtClean="0"/>
              <a:t>(e.g. scattering, see Lacombe, Suzuki, Watanabe, Maitra, EPJB (2018) &amp; PRL (2017))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2555983" y="6420068"/>
            <a:ext cx="64873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</a:rPr>
              <a:t>N. T. Maitra, </a:t>
            </a:r>
            <a:r>
              <a:rPr lang="en-US" sz="2000" i="1" dirty="0">
                <a:solidFill>
                  <a:srgbClr val="0070C0"/>
                </a:solidFill>
                <a:latin typeface="Calibri" panose="020F0502020204030204" pitchFamily="34" charset="0"/>
              </a:rPr>
              <a:t>Perspective on TDDFT, 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</a:rPr>
              <a:t>JCP </a:t>
            </a: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</a:rPr>
              <a:t>144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</a:rPr>
              <a:t>, 220901 (2016).</a:t>
            </a:r>
            <a:endParaRPr lang="en-US" sz="2000" i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7808" y="5404405"/>
            <a:ext cx="84954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Wingdings" charset="2"/>
              <a:buChar char="v"/>
            </a:pPr>
            <a:endParaRPr lang="en-US" sz="2000" dirty="0">
              <a:solidFill>
                <a:srgbClr val="7030A0"/>
              </a:solidFill>
            </a:endParaRPr>
          </a:p>
          <a:p>
            <a:pPr marL="214313" indent="-214313">
              <a:buFont typeface="Wingdings" charset="2"/>
              <a:buChar char="v"/>
            </a:pPr>
            <a:r>
              <a:rPr lang="en-US" sz="2000" dirty="0" smtClean="0">
                <a:solidFill>
                  <a:srgbClr val="7030A0"/>
                </a:solidFill>
              </a:rPr>
              <a:t>With </a:t>
            </a:r>
            <a:r>
              <a:rPr lang="en-US" sz="2000" dirty="0">
                <a:solidFill>
                  <a:srgbClr val="7030A0"/>
                </a:solidFill>
              </a:rPr>
              <a:t>a judicious choice of </a:t>
            </a:r>
            <a:r>
              <a:rPr lang="en-US" sz="2000" dirty="0">
                <a:solidFill>
                  <a:srgbClr val="7030A0"/>
                </a:solidFill>
                <a:latin typeface="Symbol" charset="2"/>
                <a:ea typeface="Symbol" charset="2"/>
                <a:cs typeface="Symbol" charset="2"/>
              </a:rPr>
              <a:t>F</a:t>
            </a:r>
            <a:r>
              <a:rPr lang="en-US" sz="2000" baseline="-25000" dirty="0">
                <a:solidFill>
                  <a:srgbClr val="7030A0"/>
                </a:solidFill>
              </a:rPr>
              <a:t>0</a:t>
            </a:r>
            <a:r>
              <a:rPr lang="en-US" sz="2000" dirty="0">
                <a:solidFill>
                  <a:srgbClr val="7030A0"/>
                </a:solidFill>
              </a:rPr>
              <a:t> , the adiabatic </a:t>
            </a:r>
            <a:r>
              <a:rPr lang="en-US" sz="2000" dirty="0" err="1">
                <a:solidFill>
                  <a:srgbClr val="7030A0"/>
                </a:solidFill>
              </a:rPr>
              <a:t>approx</a:t>
            </a:r>
            <a:r>
              <a:rPr lang="en-US" sz="2000" dirty="0">
                <a:solidFill>
                  <a:srgbClr val="7030A0"/>
                </a:solidFill>
              </a:rPr>
              <a:t> can better approximate the exact </a:t>
            </a:r>
            <a:r>
              <a:rPr lang="en-US" sz="2000" dirty="0" err="1">
                <a:solidFill>
                  <a:srgbClr val="7030A0"/>
                </a:solidFill>
              </a:rPr>
              <a:t>v</a:t>
            </a:r>
            <a:r>
              <a:rPr lang="en-US" sz="2000" baseline="-25000" dirty="0" err="1">
                <a:solidFill>
                  <a:srgbClr val="7030A0"/>
                </a:solidFill>
              </a:rPr>
              <a:t>xc</a:t>
            </a:r>
            <a:endParaRPr lang="en-US" sz="2000" dirty="0">
              <a:solidFill>
                <a:srgbClr val="7030A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4980" y="1765128"/>
            <a:ext cx="7375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Non-perturbative: studies </a:t>
            </a:r>
            <a:r>
              <a:rPr lang="en-US" sz="2000" b="1" dirty="0"/>
              <a:t>of the </a:t>
            </a:r>
            <a:r>
              <a:rPr lang="en-US" sz="2000" b="1" i="1" dirty="0"/>
              <a:t>exact</a:t>
            </a:r>
            <a:r>
              <a:rPr lang="en-US" sz="2000" b="1" dirty="0"/>
              <a:t> xc potential show: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9582" y="831273"/>
            <a:ext cx="80970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Linear response</a:t>
            </a:r>
            <a:r>
              <a:rPr lang="en-US" sz="2000" dirty="0" smtClean="0"/>
              <a:t>: need frequency-dependent kernel for double-excitations, gap in optical response of solids…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7416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 u="sng" dirty="0" smtClean="0">
                <a:solidFill>
                  <a:srgbClr val="7030A0"/>
                </a:solidFill>
                <a:latin typeface="+mn-lt"/>
              </a:rPr>
              <a:t>Outline</a:t>
            </a:r>
            <a:endParaRPr lang="en-US" sz="2800" b="1" u="sng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70025"/>
            <a:ext cx="7886700" cy="4351338"/>
          </a:xfrm>
        </p:spPr>
        <p:txBody>
          <a:bodyPr/>
          <a:lstStyle/>
          <a:p>
            <a:r>
              <a:rPr lang="en-US" dirty="0" smtClean="0"/>
              <a:t>What do we mean by memory in TDDFT?</a:t>
            </a:r>
          </a:p>
          <a:p>
            <a:endParaRPr lang="en-US" dirty="0"/>
          </a:p>
          <a:p>
            <a:r>
              <a:rPr lang="en-US" dirty="0" smtClean="0"/>
              <a:t>The adiabatic approximation and its failures</a:t>
            </a:r>
          </a:p>
          <a:p>
            <a:endParaRPr lang="en-US" dirty="0"/>
          </a:p>
          <a:p>
            <a:r>
              <a:rPr lang="en-US" dirty="0" smtClean="0"/>
              <a:t>Development of memory-dependent </a:t>
            </a:r>
            <a:r>
              <a:rPr lang="en-US" dirty="0" err="1" smtClean="0"/>
              <a:t>functionals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628650" y="3387436"/>
            <a:ext cx="7621732" cy="62345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5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algn="ctr"/>
            <a:r>
              <a:rPr lang="en-US" sz="2800" u="sng" dirty="0" smtClean="0">
                <a:latin typeface="Calibri" panose="020F0502020204030204" pitchFamily="34" charset="0"/>
              </a:rPr>
              <a:t>Memory-Dependent </a:t>
            </a:r>
            <a:r>
              <a:rPr lang="en-US" sz="2800" u="sng" dirty="0" err="1" smtClean="0">
                <a:latin typeface="Calibri" panose="020F0502020204030204" pitchFamily="34" charset="0"/>
              </a:rPr>
              <a:t>Functionals</a:t>
            </a:r>
            <a:r>
              <a:rPr lang="en-US" sz="2800" u="sng" dirty="0" smtClean="0">
                <a:latin typeface="Calibri" panose="020F0502020204030204" pitchFamily="34" charset="0"/>
              </a:rPr>
              <a:t> …</a:t>
            </a:r>
            <a:endParaRPr lang="en-US" sz="2800" u="sng" dirty="0">
              <a:latin typeface="Calibri" panose="020F0502020204030204" pitchFamily="34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</a:rPr>
              <a:t>Gross-Kohn (1985)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2000" i="1" dirty="0">
                <a:latin typeface="Calibri" panose="020F0502020204030204" pitchFamily="34" charset="0"/>
              </a:rPr>
              <a:t>Phys. Rev. </a:t>
            </a:r>
            <a:r>
              <a:rPr lang="en-US" sz="2000" i="1" dirty="0" err="1">
                <a:latin typeface="Calibri" panose="020F0502020204030204" pitchFamily="34" charset="0"/>
              </a:rPr>
              <a:t>Lett</a:t>
            </a:r>
            <a:r>
              <a:rPr lang="en-US" sz="2000" i="1" dirty="0">
                <a:latin typeface="Calibri" panose="020F0502020204030204" pitchFamily="34" charset="0"/>
              </a:rPr>
              <a:t>. </a:t>
            </a:r>
            <a:r>
              <a:rPr lang="en-US" sz="2000" b="1" i="1" dirty="0">
                <a:latin typeface="Calibri" panose="020F0502020204030204" pitchFamily="34" charset="0"/>
              </a:rPr>
              <a:t>55,</a:t>
            </a:r>
            <a:r>
              <a:rPr lang="en-US" sz="2000" i="1" dirty="0">
                <a:latin typeface="Calibri" panose="020F0502020204030204" pitchFamily="34" charset="0"/>
              </a:rPr>
              <a:t> 2850 (1985</a:t>
            </a:r>
            <a:r>
              <a:rPr lang="en-US" sz="2000" i="1" dirty="0" smtClean="0">
                <a:latin typeface="Calibri" panose="020F0502020204030204" pitchFamily="34" charset="0"/>
              </a:rPr>
              <a:t>)</a:t>
            </a:r>
          </a:p>
          <a:p>
            <a:pPr>
              <a:buFont typeface="Wingdings" pitchFamily="2" charset="2"/>
              <a:buNone/>
            </a:pPr>
            <a:endParaRPr lang="en-US" sz="2000" i="1" dirty="0">
              <a:latin typeface="Calibri" panose="020F0502020204030204" pitchFamily="34" charset="0"/>
            </a:endParaRP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5431870" y="979072"/>
            <a:ext cx="38532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alibri" panose="020F0502020204030204" pitchFamily="34" charset="0"/>
              </a:rPr>
              <a:t>linear-response kernel of </a:t>
            </a:r>
            <a:r>
              <a:rPr lang="en-US" dirty="0">
                <a:latin typeface="Calibri" panose="020F0502020204030204" pitchFamily="34" charset="0"/>
              </a:rPr>
              <a:t>the </a:t>
            </a:r>
            <a:r>
              <a:rPr lang="en-US" dirty="0" smtClean="0">
                <a:latin typeface="Calibri" panose="020F0502020204030204" pitchFamily="34" charset="0"/>
              </a:rPr>
              <a:t>uniform </a:t>
            </a:r>
            <a:r>
              <a:rPr lang="en-US" dirty="0">
                <a:latin typeface="Calibri" panose="020F0502020204030204" pitchFamily="34" charset="0"/>
              </a:rPr>
              <a:t>electron </a:t>
            </a:r>
            <a:r>
              <a:rPr lang="en-US" dirty="0" smtClean="0">
                <a:latin typeface="Calibri" panose="020F0502020204030204" pitchFamily="34" charset="0"/>
              </a:rPr>
              <a:t>gas at </a:t>
            </a:r>
            <a:r>
              <a:rPr lang="en-US" smtClean="0">
                <a:latin typeface="Calibri" panose="020F0502020204030204" pitchFamily="34" charset="0"/>
              </a:rPr>
              <a:t>finite frequency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304800" y="3415524"/>
            <a:ext cx="8748463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Calibri" panose="020F0502020204030204" pitchFamily="34" charset="0"/>
              </a:rPr>
              <a:t>Non-adiabatic -- time-non-local although spatially local; “finite-frequency LDA”</a:t>
            </a:r>
            <a:endParaRPr lang="en-US" sz="2000" dirty="0">
              <a:latin typeface="Calibri" panose="020F050202020403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2000" dirty="0" smtClean="0">
                <a:latin typeface="Calibri" panose="020F0502020204030204" pitchFamily="34" charset="0"/>
              </a:rPr>
              <a:t>      Violates exact conditions: harmonic </a:t>
            </a:r>
            <a:r>
              <a:rPr lang="en-US" sz="2000" dirty="0">
                <a:latin typeface="Calibri" panose="020F0502020204030204" pitchFamily="34" charset="0"/>
              </a:rPr>
              <a:t>potential </a:t>
            </a:r>
            <a:r>
              <a:rPr lang="en-US" sz="2000" dirty="0" smtClean="0">
                <a:latin typeface="Calibri" panose="020F0502020204030204" pitchFamily="34" charset="0"/>
              </a:rPr>
              <a:t>theorem, zero-force theorem</a:t>
            </a:r>
            <a:endParaRPr lang="en-US" sz="2000" dirty="0">
              <a:latin typeface="Calibri" panose="020F0502020204030204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4860032" y="1579858"/>
            <a:ext cx="965035" cy="402262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9" descr="MCj0433883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59" y="3827323"/>
            <a:ext cx="449756" cy="449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9581" y="2007099"/>
            <a:ext cx="5601619" cy="386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6550" y="2612460"/>
            <a:ext cx="5031317" cy="60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4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  <p:bldP spid="307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188640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 smtClean="0">
                <a:latin typeface="Calibri" panose="020F0502020204030204" pitchFamily="34" charset="0"/>
              </a:rPr>
              <a:t>A couple of exact conditions in TDDFT: </a:t>
            </a:r>
            <a:endParaRPr lang="en-US" sz="2400" u="sng" dirty="0"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93268"/>
            <a:ext cx="9289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Harmonic Potential Theorem</a:t>
            </a:r>
            <a:r>
              <a:rPr lang="en-US" sz="2000" dirty="0" smtClean="0">
                <a:latin typeface="Calibri" panose="020F0502020204030204" pitchFamily="34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</a:rPr>
              <a:t>(Dobson </a:t>
            </a:r>
            <a:r>
              <a:rPr lang="en-US" dirty="0">
                <a:latin typeface="Calibri" panose="020F0502020204030204" pitchFamily="34" charset="0"/>
              </a:rPr>
              <a:t>(</a:t>
            </a:r>
            <a:r>
              <a:rPr lang="en-US" i="1" dirty="0">
                <a:latin typeface="Calibri" panose="020F0502020204030204" pitchFamily="34" charset="0"/>
              </a:rPr>
              <a:t>PRL </a:t>
            </a:r>
            <a:r>
              <a:rPr lang="en-US" b="1" i="1" dirty="0">
                <a:latin typeface="Calibri" panose="020F0502020204030204" pitchFamily="34" charset="0"/>
              </a:rPr>
              <a:t>73</a:t>
            </a:r>
            <a:r>
              <a:rPr lang="en-US" i="1" dirty="0">
                <a:latin typeface="Calibri" panose="020F0502020204030204" pitchFamily="34" charset="0"/>
              </a:rPr>
              <a:t>, 2244, </a:t>
            </a:r>
            <a:r>
              <a:rPr lang="en-US" i="1" dirty="0" smtClean="0">
                <a:latin typeface="Calibri" panose="020F0502020204030204" pitchFamily="34" charset="0"/>
              </a:rPr>
              <a:t>(1994</a:t>
            </a:r>
            <a:r>
              <a:rPr lang="en-US" dirty="0" smtClean="0">
                <a:latin typeface="Calibri" panose="020F0502020204030204" pitchFamily="34" charset="0"/>
              </a:rPr>
              <a:t>); </a:t>
            </a:r>
            <a:r>
              <a:rPr lang="en-US" dirty="0" err="1" smtClean="0">
                <a:latin typeface="Calibri" panose="020F0502020204030204" pitchFamily="34" charset="0"/>
              </a:rPr>
              <a:t>Vignale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i="1" dirty="0" smtClean="0">
                <a:latin typeface="Calibri" panose="020F0502020204030204" pitchFamily="34" charset="0"/>
              </a:rPr>
              <a:t>PRL </a:t>
            </a:r>
            <a:r>
              <a:rPr lang="en-US" b="1" i="1" dirty="0" smtClean="0">
                <a:latin typeface="Calibri" panose="020F0502020204030204" pitchFamily="34" charset="0"/>
              </a:rPr>
              <a:t>74</a:t>
            </a:r>
            <a:r>
              <a:rPr lang="en-US" i="1" dirty="0" smtClean="0">
                <a:latin typeface="Calibri" panose="020F0502020204030204" pitchFamily="34" charset="0"/>
              </a:rPr>
              <a:t>, 3233, (1995</a:t>
            </a:r>
            <a:r>
              <a:rPr lang="en-US" dirty="0" smtClean="0">
                <a:latin typeface="Calibri" panose="020F0502020204030204" pitchFamily="34" charset="0"/>
              </a:rPr>
              <a:t>))</a:t>
            </a:r>
          </a:p>
          <a:p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1196752"/>
            <a:ext cx="8136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latin typeface="Calibri" panose="020F0502020204030204" pitchFamily="34" charset="0"/>
              </a:rPr>
              <a:t>N</a:t>
            </a:r>
            <a:r>
              <a:rPr lang="en-US" sz="2000" dirty="0" smtClean="0">
                <a:latin typeface="Calibri" panose="020F0502020204030204" pitchFamily="34" charset="0"/>
              </a:rPr>
              <a:t> electrons in a harmonic well subject to a TD uniform electric field, E(t)</a:t>
            </a:r>
          </a:p>
          <a:p>
            <a:r>
              <a:rPr lang="en-US" sz="2000" dirty="0" smtClean="0">
                <a:latin typeface="Calibri" panose="020F0502020204030204" pitchFamily="34" charset="0"/>
                <a:sym typeface="Wingdings" panose="05000000000000000000" pitchFamily="2" charset="2"/>
              </a:rPr>
              <a:t> density rigidly sloshes back and forth following classical center of mass oscillations</a:t>
            </a:r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59720" y="2074120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n(</a:t>
            </a:r>
            <a:r>
              <a:rPr 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,t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GS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0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(t))</a:t>
            </a:r>
            <a:endParaRPr 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11867" y="2641600"/>
            <a:ext cx="5073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Wingdings"/>
              </a:rPr>
              <a:t> </a:t>
            </a:r>
            <a:r>
              <a:rPr lang="en-US" i="1" dirty="0" err="1" smtClean="0">
                <a:cs typeface="Times New Roman" panose="02020603050405020304" pitchFamily="18" charset="0"/>
                <a:sym typeface="Wingdings"/>
              </a:rPr>
              <a:t>Vxc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,t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n-US" i="1" dirty="0" err="1" smtClean="0">
                <a:cs typeface="Times New Roman" panose="02020603050405020304" pitchFamily="18" charset="0"/>
              </a:rPr>
              <a:t>Vxc</a:t>
            </a:r>
            <a:r>
              <a:rPr lang="en-US" i="1" baseline="30000" dirty="0" err="1" smtClean="0">
                <a:cs typeface="Times New Roman" panose="02020603050405020304" pitchFamily="18" charset="0"/>
              </a:rPr>
              <a:t>GS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(t))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8000" y="3302000"/>
            <a:ext cx="7952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000" dirty="0" smtClean="0">
                <a:solidFill>
                  <a:srgbClr val="00B050"/>
                </a:solidFill>
              </a:rPr>
              <a:t>Instead, GK finds an </a:t>
            </a:r>
            <a:r>
              <a:rPr lang="en-US" sz="2000" i="1" dirty="0" smtClean="0">
                <a:solidFill>
                  <a:srgbClr val="00B050"/>
                </a:solidFill>
                <a:latin typeface="Times" charset="0"/>
                <a:ea typeface="Times" charset="0"/>
                <a:cs typeface="Times" charset="0"/>
              </a:rPr>
              <a:t>n</a:t>
            </a:r>
            <a:r>
              <a:rPr lang="en-US" sz="2000" dirty="0" smtClean="0">
                <a:solidFill>
                  <a:srgbClr val="00B050"/>
                </a:solidFill>
              </a:rPr>
              <a:t>-dependent shift in the frequency of the CM motion, and a damping of the oscillations. </a:t>
            </a:r>
            <a:endParaRPr lang="en-US" sz="2000" dirty="0">
              <a:solidFill>
                <a:srgbClr val="00B05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07149" y="4176141"/>
            <a:ext cx="74337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One way to think about why is that when you only look locally at the density at r, you can’t tell difference between sloshing motion and local compression/rarefaction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864369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2" grpId="0"/>
      <p:bldP spid="6" grpId="0"/>
      <p:bldP spid="12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188640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 smtClean="0">
                <a:latin typeface="Calibri" panose="020F0502020204030204" pitchFamily="34" charset="0"/>
              </a:rPr>
              <a:t>A couple of exact conditions in TDDFT: </a:t>
            </a:r>
            <a:endParaRPr lang="en-US" sz="2400" u="sng" dirty="0"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395" y="884726"/>
            <a:ext cx="85689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Zero Force Theorem </a:t>
            </a:r>
            <a:r>
              <a:rPr lang="en-US" sz="2000" dirty="0" smtClean="0">
                <a:latin typeface="Calibri" panose="020F0502020204030204" pitchFamily="34" charset="0"/>
              </a:rPr>
              <a:t>(</a:t>
            </a:r>
            <a:r>
              <a:rPr lang="en-US" dirty="0" err="1">
                <a:latin typeface="Calibri" panose="020F0502020204030204" pitchFamily="34" charset="0"/>
              </a:rPr>
              <a:t>Vignale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i="1" dirty="0">
                <a:latin typeface="Calibri" panose="020F0502020204030204" pitchFamily="34" charset="0"/>
              </a:rPr>
              <a:t>PRL </a:t>
            </a:r>
            <a:r>
              <a:rPr lang="en-US" b="1" i="1" dirty="0">
                <a:latin typeface="Calibri" panose="020F0502020204030204" pitchFamily="34" charset="0"/>
              </a:rPr>
              <a:t>74</a:t>
            </a:r>
            <a:r>
              <a:rPr lang="en-US" i="1" dirty="0">
                <a:latin typeface="Calibri" panose="020F0502020204030204" pitchFamily="34" charset="0"/>
              </a:rPr>
              <a:t>, 3233, (1995</a:t>
            </a:r>
            <a:r>
              <a:rPr lang="en-US" dirty="0" smtClean="0">
                <a:latin typeface="Calibri" panose="020F0502020204030204" pitchFamily="34" charset="0"/>
              </a:rPr>
              <a:t>); </a:t>
            </a:r>
            <a:r>
              <a:rPr lang="en-US" i="1" dirty="0" smtClean="0">
                <a:latin typeface="Calibri" panose="020F0502020204030204" pitchFamily="34" charset="0"/>
              </a:rPr>
              <a:t>Phys. Lett. A, </a:t>
            </a:r>
            <a:r>
              <a:rPr lang="en-US" b="1" i="1" dirty="0" smtClean="0">
                <a:latin typeface="Calibri" panose="020F0502020204030204" pitchFamily="34" charset="0"/>
              </a:rPr>
              <a:t>209</a:t>
            </a:r>
            <a:r>
              <a:rPr lang="en-US" i="1" dirty="0" smtClean="0">
                <a:latin typeface="Calibri" panose="020F0502020204030204" pitchFamily="34" charset="0"/>
              </a:rPr>
              <a:t>, 206 (1995) </a:t>
            </a:r>
            <a:r>
              <a:rPr lang="en-US" sz="2000" dirty="0" smtClean="0">
                <a:latin typeface="Calibri" panose="020F0502020204030204" pitchFamily="34" charset="0"/>
              </a:rPr>
              <a:t>)</a:t>
            </a:r>
          </a:p>
          <a:p>
            <a:endParaRPr lang="en-US" sz="2000" dirty="0">
              <a:latin typeface="Calibri" panose="020F0502020204030204" pitchFamily="34" charset="0"/>
            </a:endParaRPr>
          </a:p>
          <a:p>
            <a:r>
              <a:rPr lang="en-US" sz="2000" dirty="0" smtClean="0">
                <a:latin typeface="Calibri" panose="020F0502020204030204" pitchFamily="34" charset="0"/>
              </a:rPr>
              <a:t>xc field cannot exert a net force on itself</a:t>
            </a:r>
            <a:endParaRPr lang="en-US" sz="2000" dirty="0">
              <a:latin typeface="Calibri" panose="020F05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3899" y="1521928"/>
            <a:ext cx="3265450" cy="37846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32288" y="3149181"/>
            <a:ext cx="4024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</a:rPr>
              <a:t>L</a:t>
            </a:r>
            <a:r>
              <a:rPr lang="en-US" sz="20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inear response regime:</a:t>
            </a:r>
            <a:endParaRPr lang="en-US" sz="2000" dirty="0">
              <a:latin typeface="Calibri" panose="020F0502020204030204" pitchFamily="34" charset="0"/>
            </a:endParaRPr>
          </a:p>
        </p:txBody>
      </p:sp>
      <p:cxnSp>
        <p:nvCxnSpPr>
          <p:cNvPr id="13" name="Curved Connector 12"/>
          <p:cNvCxnSpPr/>
          <p:nvPr/>
        </p:nvCxnSpPr>
        <p:spPr>
          <a:xfrm rot="10800000" flipV="1">
            <a:off x="5817059" y="1911386"/>
            <a:ext cx="1075053" cy="777756"/>
          </a:xfrm>
          <a:prstGeom prst="curvedConnector3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8368" y="3149181"/>
            <a:ext cx="4826000" cy="55033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6760" y="3868336"/>
            <a:ext cx="1884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000" dirty="0" smtClean="0">
                <a:solidFill>
                  <a:srgbClr val="00B050"/>
                </a:solidFill>
              </a:rPr>
              <a:t>Using GK: </a:t>
            </a:r>
            <a:endParaRPr lang="en-US" sz="2000" dirty="0">
              <a:solidFill>
                <a:srgbClr val="00B05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57571" y="4262595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baseline="-250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xc</a:t>
            </a:r>
            <a:r>
              <a:rPr lang="en-US" i="1" baseline="300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unif</a:t>
            </a: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i="1" baseline="-25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(r</a:t>
            </a: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)](q=0,</a:t>
            </a:r>
            <a:r>
              <a:rPr lang="en-US" dirty="0" smtClean="0">
                <a:solidFill>
                  <a:srgbClr val="00B05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w</a:t>
            </a: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r>
              <a:rPr lang="en-US" dirty="0" smtClean="0">
                <a:solidFill>
                  <a:srgbClr val="00B050"/>
                </a:solidFill>
                <a:latin typeface="Symbol" panose="05050102010706020507" pitchFamily="18" charset="2"/>
              </a:rPr>
              <a:t>w</a:t>
            </a:r>
            <a:r>
              <a:rPr lang="en-US" dirty="0" smtClean="0">
                <a:solidFill>
                  <a:srgbClr val="00B050"/>
                </a:solidFill>
              </a:rPr>
              <a:t>-dependent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32161" y="4273592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Symbol" panose="05050102010706020507" pitchFamily="18" charset="2"/>
              </a:rPr>
              <a:t>w</a:t>
            </a:r>
            <a:r>
              <a:rPr lang="en-US" dirty="0" smtClean="0">
                <a:solidFill>
                  <a:srgbClr val="00B050"/>
                </a:solidFill>
              </a:rPr>
              <a:t>-independent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8" name="Left Brace 17"/>
          <p:cNvSpPr/>
          <p:nvPr/>
        </p:nvSpPr>
        <p:spPr>
          <a:xfrm rot="16200000">
            <a:off x="6937264" y="3607790"/>
            <a:ext cx="319607" cy="990002"/>
          </a:xfrm>
          <a:prstGeom prst="leftBrac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eft Brace 18"/>
          <p:cNvSpPr/>
          <p:nvPr/>
        </p:nvSpPr>
        <p:spPr>
          <a:xfrm rot="16200000">
            <a:off x="4341716" y="2731019"/>
            <a:ext cx="319607" cy="2664297"/>
          </a:xfrm>
          <a:prstGeom prst="leftBrac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220586" y="5217002"/>
            <a:ext cx="892341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sz="2000" dirty="0" smtClean="0">
                <a:latin typeface="Calibri" panose="020F0502020204030204" pitchFamily="34" charset="0"/>
              </a:rPr>
              <a:t>The exact conditions imply</a:t>
            </a:r>
            <a:r>
              <a:rPr lang="en-US" sz="2000" dirty="0" smtClean="0">
                <a:solidFill>
                  <a:srgbClr val="7030A0"/>
                </a:solidFill>
                <a:latin typeface="Calibri" panose="020F0502020204030204" pitchFamily="34" charset="0"/>
              </a:rPr>
              <a:t> </a:t>
            </a:r>
            <a:r>
              <a:rPr lang="en-US" sz="2000" i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time-non-locality </a:t>
            </a:r>
            <a:r>
              <a:rPr lang="en-US" sz="2000" i="1" dirty="0">
                <a:solidFill>
                  <a:srgbClr val="7030A0"/>
                </a:solidFill>
                <a:latin typeface="Calibri" panose="020F0502020204030204" pitchFamily="34" charset="0"/>
                <a:sym typeface="Wingdings" pitchFamily="2" charset="2"/>
              </a:rPr>
              <a:t> </a:t>
            </a:r>
            <a:r>
              <a:rPr lang="en-US" sz="2000" i="1" dirty="0" smtClean="0">
                <a:solidFill>
                  <a:srgbClr val="7030A0"/>
                </a:solidFill>
                <a:latin typeface="Calibri" panose="020F0502020204030204" pitchFamily="34" charset="0"/>
                <a:sym typeface="Wingdings" pitchFamily="2" charset="2"/>
              </a:rPr>
              <a:t>spatially </a:t>
            </a:r>
            <a:r>
              <a:rPr lang="en-US" sz="2000" i="1" dirty="0">
                <a:solidFill>
                  <a:srgbClr val="7030A0"/>
                </a:solidFill>
                <a:latin typeface="Calibri" panose="020F0502020204030204" pitchFamily="34" charset="0"/>
                <a:sym typeface="Wingdings" pitchFamily="2" charset="2"/>
              </a:rPr>
              <a:t>non-local </a:t>
            </a:r>
            <a:r>
              <a:rPr lang="en-US" sz="2000" i="1" dirty="0" smtClean="0">
                <a:solidFill>
                  <a:srgbClr val="7030A0"/>
                </a:solidFill>
                <a:latin typeface="Calibri" panose="020F0502020204030204" pitchFamily="34" charset="0"/>
                <a:sym typeface="Wingdings" pitchFamily="2" charset="2"/>
              </a:rPr>
              <a:t>n-dependence</a:t>
            </a:r>
            <a:r>
              <a:rPr lang="en-US" sz="2000" i="1" dirty="0" smtClean="0">
                <a:latin typeface="Calibri" panose="020F0502020204030204" pitchFamily="34" charset="0"/>
                <a:sym typeface="Wingdings" pitchFamily="2" charset="2"/>
              </a:rPr>
              <a:t>, </a:t>
            </a:r>
            <a:r>
              <a:rPr lang="en-US" sz="2000" dirty="0" smtClean="0">
                <a:latin typeface="Calibri" panose="020F0502020204030204" pitchFamily="34" charset="0"/>
                <a:sym typeface="Wingdings" pitchFamily="2" charset="2"/>
              </a:rPr>
              <a:t>i.e. a local density approximation with memory does not exist.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868145" y="5881498"/>
            <a:ext cx="3624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alibri" panose="020F0502020204030204" pitchFamily="34" charset="0"/>
                <a:sym typeface="Wingdings" pitchFamily="2" charset="2"/>
              </a:rPr>
              <a:t>even in limit of slowly-varying </a:t>
            </a:r>
            <a:r>
              <a:rPr lang="en-US" dirty="0" smtClean="0">
                <a:latin typeface="Calibri" panose="020F0502020204030204" pitchFamily="34" charset="0"/>
                <a:sym typeface="Wingdings" pitchFamily="2" charset="2"/>
              </a:rPr>
              <a:t>densities  “ultra-non-locality”</a:t>
            </a:r>
            <a:endParaRPr lang="en-US" dirty="0">
              <a:latin typeface="Calibri" panose="020F0502020204030204" pitchFamily="34" charset="0"/>
              <a:sym typeface="Wingdings" pitchFamily="2" charset="2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H="1" flipV="1">
            <a:off x="5652121" y="5881498"/>
            <a:ext cx="792088" cy="5177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" descr="http://images.mentalfloss.com/sites/default/files/styles/mf_image_16x9/public/scream_top.png?itok=XyzqB_mD&amp;resize=1100x619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47" t="32757" r="39587" b="40316"/>
          <a:stretch/>
        </p:blipFill>
        <p:spPr bwMode="auto">
          <a:xfrm>
            <a:off x="5691952" y="4142622"/>
            <a:ext cx="682093" cy="618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151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5" grpId="0"/>
      <p:bldP spid="16" grpId="0"/>
      <p:bldP spid="17" grpId="0"/>
      <p:bldP spid="18" grpId="0" animBg="1"/>
      <p:bldP spid="19" grpId="0" animBg="1"/>
      <p:bldP spid="22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rmAutofit/>
          </a:bodyPr>
          <a:lstStyle/>
          <a:p>
            <a:pPr algn="ctr"/>
            <a:r>
              <a:rPr lang="en-US" sz="2800" u="sng" dirty="0" smtClean="0">
                <a:latin typeface="Calibri" panose="020F0502020204030204" pitchFamily="34" charset="0"/>
              </a:rPr>
              <a:t>… Memory-Dependent </a:t>
            </a:r>
            <a:r>
              <a:rPr lang="en-US" sz="2800" u="sng" dirty="0" err="1" smtClean="0">
                <a:latin typeface="Calibri" panose="020F0502020204030204" pitchFamily="34" charset="0"/>
              </a:rPr>
              <a:t>Functional</a:t>
            </a:r>
            <a:r>
              <a:rPr lang="en-US" sz="2800" dirty="0" err="1" smtClean="0">
                <a:latin typeface="Calibri" panose="020F0502020204030204" pitchFamily="34" charset="0"/>
              </a:rPr>
              <a:t>s</a:t>
            </a:r>
            <a:endParaRPr lang="en-US" sz="2800" dirty="0">
              <a:latin typeface="Calibri" panose="020F0502020204030204" pitchFamily="34" charset="0"/>
            </a:endParaRPr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224360" y="3668841"/>
            <a:ext cx="866812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 dirty="0"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</a:rPr>
              <a:t>Vignale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</a:rPr>
              <a:t>-Kohn (VK) (1996) </a:t>
            </a:r>
            <a:r>
              <a:rPr lang="en-US" sz="2000" dirty="0">
                <a:latin typeface="Calibri" panose="020F0502020204030204" pitchFamily="34" charset="0"/>
              </a:rPr>
              <a:t>– </a:t>
            </a:r>
            <a:r>
              <a:rPr lang="en-US" sz="2000" dirty="0" smtClean="0">
                <a:latin typeface="Calibri" panose="020F0502020204030204" pitchFamily="34" charset="0"/>
              </a:rPr>
              <a:t>spatially local </a:t>
            </a:r>
            <a:r>
              <a:rPr lang="en-US" sz="2000" dirty="0" err="1" smtClean="0">
                <a:latin typeface="Calibri" panose="020F0502020204030204" pitchFamily="34" charset="0"/>
              </a:rPr>
              <a:t>approx</a:t>
            </a:r>
            <a:r>
              <a:rPr lang="en-US" sz="2000" dirty="0" smtClean="0">
                <a:latin typeface="Calibri" panose="020F0502020204030204" pitchFamily="34" charset="0"/>
              </a:rPr>
              <a:t> in terms of the </a:t>
            </a:r>
            <a:r>
              <a:rPr lang="en-US" sz="2000" i="1" dirty="0" smtClean="0">
                <a:latin typeface="Calibri" panose="020F0502020204030204" pitchFamily="34" charset="0"/>
              </a:rPr>
              <a:t>current-density,</a:t>
            </a:r>
            <a:r>
              <a:rPr lang="en-US" sz="2000" dirty="0" smtClean="0">
                <a:latin typeface="Calibri" panose="020F0502020204030204" pitchFamily="34" charset="0"/>
              </a:rPr>
              <a:t> </a:t>
            </a:r>
            <a:r>
              <a:rPr lang="en-US" sz="2000" b="1" i="1" dirty="0" smtClean="0">
                <a:latin typeface="Calibri" panose="020F0502020204030204" pitchFamily="34" charset="0"/>
              </a:rPr>
              <a:t>j</a:t>
            </a:r>
            <a:r>
              <a:rPr lang="en-US" sz="2000" i="1" dirty="0" smtClean="0">
                <a:latin typeface="Calibri" panose="020F0502020204030204" pitchFamily="34" charset="0"/>
              </a:rPr>
              <a:t>(</a:t>
            </a:r>
            <a:r>
              <a:rPr lang="en-US" sz="2000" b="1" i="1" dirty="0" err="1" smtClean="0">
                <a:latin typeface="Calibri" panose="020F0502020204030204" pitchFamily="34" charset="0"/>
              </a:rPr>
              <a:t>r</a:t>
            </a:r>
            <a:r>
              <a:rPr lang="en-US" sz="2000" i="1" dirty="0" err="1" smtClean="0">
                <a:latin typeface="Calibri" panose="020F0502020204030204" pitchFamily="34" charset="0"/>
              </a:rPr>
              <a:t>,t</a:t>
            </a:r>
            <a:r>
              <a:rPr lang="en-US" sz="2000" i="1" dirty="0" smtClean="0">
                <a:latin typeface="Calibri" panose="020F0502020204030204" pitchFamily="34" charset="0"/>
              </a:rPr>
              <a:t>)  </a:t>
            </a:r>
            <a:r>
              <a:rPr lang="en-US" sz="2000" dirty="0" smtClean="0">
                <a:latin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 sz="2000" dirty="0" smtClean="0">
                <a:latin typeface="Calibri" panose="020F0502020204030204" pitchFamily="34" charset="0"/>
              </a:rPr>
              <a:t>TD-current-density-FT</a:t>
            </a:r>
            <a:r>
              <a:rPr lang="en-US" sz="2000" dirty="0">
                <a:latin typeface="Calibri" panose="020F0502020204030204" pitchFamily="34" charset="0"/>
              </a:rPr>
              <a:t> </a:t>
            </a:r>
            <a:r>
              <a:rPr lang="en-US" sz="2000" dirty="0" smtClean="0">
                <a:latin typeface="Calibri" panose="020F0502020204030204" pitchFamily="34" charset="0"/>
              </a:rPr>
              <a:t>                                                                                                               </a:t>
            </a:r>
            <a:r>
              <a:rPr lang="en-US" i="1" dirty="0" smtClean="0">
                <a:latin typeface="Calibri" panose="020F0502020204030204" pitchFamily="34" charset="0"/>
              </a:rPr>
              <a:t>Phys</a:t>
            </a:r>
            <a:r>
              <a:rPr lang="en-US" i="1" dirty="0">
                <a:latin typeface="Calibri" panose="020F0502020204030204" pitchFamily="34" charset="0"/>
              </a:rPr>
              <a:t>. Rev. </a:t>
            </a:r>
            <a:r>
              <a:rPr lang="en-US" i="1" dirty="0" err="1">
                <a:latin typeface="Calibri" panose="020F0502020204030204" pitchFamily="34" charset="0"/>
              </a:rPr>
              <a:t>Lett</a:t>
            </a:r>
            <a:r>
              <a:rPr lang="en-US" i="1" dirty="0">
                <a:latin typeface="Calibri" panose="020F0502020204030204" pitchFamily="34" charset="0"/>
              </a:rPr>
              <a:t>. </a:t>
            </a:r>
            <a:r>
              <a:rPr lang="en-US" b="1" i="1" dirty="0">
                <a:latin typeface="Calibri" panose="020F0502020204030204" pitchFamily="34" charset="0"/>
              </a:rPr>
              <a:t>77</a:t>
            </a:r>
            <a:r>
              <a:rPr lang="en-US" i="1" dirty="0">
                <a:latin typeface="Calibri" panose="020F0502020204030204" pitchFamily="34" charset="0"/>
              </a:rPr>
              <a:t>, 2037 (1996)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dirty="0" smtClean="0">
                <a:latin typeface="Calibri" panose="020F0502020204030204" pitchFamily="34" charset="0"/>
              </a:rPr>
              <a:t>   </a:t>
            </a:r>
            <a:r>
              <a:rPr lang="en-US" sz="2000" dirty="0" smtClean="0">
                <a:latin typeface="Calibri" panose="020F0502020204030204" pitchFamily="34" charset="0"/>
              </a:rPr>
              <a:t> </a:t>
            </a:r>
            <a:endParaRPr lang="en-US" sz="2000" i="1" dirty="0">
              <a:latin typeface="Calibri" panose="020F0502020204030204" pitchFamily="34" charset="0"/>
            </a:endParaRPr>
          </a:p>
        </p:txBody>
      </p:sp>
      <p:sp>
        <p:nvSpPr>
          <p:cNvPr id="30732" name="Text Box 12"/>
          <p:cNvSpPr txBox="1">
            <a:spLocks noChangeArrowheads="1"/>
          </p:cNvSpPr>
          <p:nvPr/>
        </p:nvSpPr>
        <p:spPr bwMode="auto">
          <a:xfrm>
            <a:off x="236192" y="920833"/>
            <a:ext cx="9016327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 dirty="0">
                <a:latin typeface="Calibri" panose="020F0502020204030204" pitchFamily="34" charset="0"/>
              </a:rPr>
              <a:t>  </a:t>
            </a:r>
            <a:r>
              <a:rPr lang="en-US" sz="24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Dobson-</a:t>
            </a:r>
            <a:r>
              <a:rPr lang="en-US" sz="2400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B</a:t>
            </a:r>
            <a:r>
              <a:rPr lang="en-US" sz="2400" dirty="0" err="1" smtClean="0">
                <a:solidFill>
                  <a:srgbClr val="0070C0"/>
                </a:solidFill>
                <a:latin typeface="Calibri" panose="020F0502020204030204" pitchFamily="34" charset="0"/>
                <a:cs typeface="Arial" charset="0"/>
              </a:rPr>
              <a:t>ü</a:t>
            </a:r>
            <a:r>
              <a:rPr lang="en-US" sz="2400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nner</a:t>
            </a:r>
            <a:r>
              <a:rPr lang="en-US" sz="24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-Gross (1997)</a:t>
            </a:r>
            <a:endParaRPr lang="en-US" sz="2400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r>
              <a:rPr lang="en-US" i="1" dirty="0">
                <a:latin typeface="Calibri" panose="020F0502020204030204" pitchFamily="34" charset="0"/>
              </a:rPr>
              <a:t>Phys. Rev. </a:t>
            </a:r>
            <a:r>
              <a:rPr lang="en-US" i="1" dirty="0" err="1">
                <a:latin typeface="Calibri" panose="020F0502020204030204" pitchFamily="34" charset="0"/>
              </a:rPr>
              <a:t>Lett</a:t>
            </a:r>
            <a:r>
              <a:rPr lang="en-US" i="1" dirty="0">
                <a:latin typeface="Calibri" panose="020F0502020204030204" pitchFamily="34" charset="0"/>
              </a:rPr>
              <a:t>. </a:t>
            </a:r>
            <a:r>
              <a:rPr lang="en-US" b="1" i="1" dirty="0">
                <a:latin typeface="Calibri" panose="020F0502020204030204" pitchFamily="34" charset="0"/>
              </a:rPr>
              <a:t>79</a:t>
            </a:r>
            <a:r>
              <a:rPr lang="en-US" i="1" dirty="0">
                <a:latin typeface="Calibri" panose="020F0502020204030204" pitchFamily="34" charset="0"/>
              </a:rPr>
              <a:t>, 1905 (1997)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2000" dirty="0">
                <a:latin typeface="Calibri" panose="020F0502020204030204" pitchFamily="34" charset="0"/>
              </a:rPr>
              <a:t>Apply Gross-Kohn in frame that moves along with local velocity of electron </a:t>
            </a:r>
            <a:r>
              <a:rPr lang="en-US" sz="2000" dirty="0" smtClean="0">
                <a:latin typeface="Calibri" panose="020F0502020204030204" pitchFamily="34" charset="0"/>
              </a:rPr>
              <a:t>fluid: memory resides with the fluid element.</a:t>
            </a:r>
            <a:endParaRPr lang="en-US" sz="2000" dirty="0">
              <a:latin typeface="Calibri" panose="020F050202020403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2000" dirty="0">
                <a:latin typeface="Calibri" panose="020F0502020204030204" pitchFamily="34" charset="0"/>
              </a:rPr>
              <a:t>Spatially-local relative to where a fluid element at </a:t>
            </a:r>
            <a:r>
              <a:rPr lang="en-US" sz="2000" i="1" dirty="0">
                <a:latin typeface="Calibri" panose="020F0502020204030204" pitchFamily="34" charset="0"/>
              </a:rPr>
              <a:t>(</a:t>
            </a:r>
            <a:r>
              <a:rPr lang="en-US" sz="2000" i="1" dirty="0" err="1">
                <a:latin typeface="Calibri" panose="020F0502020204030204" pitchFamily="34" charset="0"/>
              </a:rPr>
              <a:t>r,t</a:t>
            </a:r>
            <a:r>
              <a:rPr lang="en-US" sz="2000" i="1" dirty="0">
                <a:latin typeface="Calibri" panose="020F0502020204030204" pitchFamily="34" charset="0"/>
              </a:rPr>
              <a:t>) </a:t>
            </a:r>
            <a:r>
              <a:rPr lang="en-US" sz="2000" dirty="0">
                <a:latin typeface="Calibri" panose="020F0502020204030204" pitchFamily="34" charset="0"/>
              </a:rPr>
              <a:t>was at earlier times </a:t>
            </a:r>
            <a:r>
              <a:rPr lang="en-US" sz="2000" i="1" dirty="0">
                <a:latin typeface="Calibri" panose="020F0502020204030204" pitchFamily="34" charset="0"/>
              </a:rPr>
              <a:t>t’, R’(</a:t>
            </a:r>
            <a:r>
              <a:rPr lang="en-US" sz="2000" i="1" dirty="0" err="1">
                <a:latin typeface="Calibri" panose="020F0502020204030204" pitchFamily="34" charset="0"/>
              </a:rPr>
              <a:t>t’|r,t</a:t>
            </a:r>
            <a:r>
              <a:rPr lang="en-US" sz="2000" i="1" dirty="0">
                <a:latin typeface="Calibri" panose="020F0502020204030204" pitchFamily="34" charset="0"/>
              </a:rPr>
              <a:t>) </a:t>
            </a:r>
          </a:p>
        </p:txBody>
      </p:sp>
      <p:sp>
        <p:nvSpPr>
          <p:cNvPr id="3" name="Cube 2"/>
          <p:cNvSpPr/>
          <p:nvPr/>
        </p:nvSpPr>
        <p:spPr>
          <a:xfrm>
            <a:off x="5469223" y="1144762"/>
            <a:ext cx="381000" cy="377952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ube 3"/>
          <p:cNvSpPr/>
          <p:nvPr/>
        </p:nvSpPr>
        <p:spPr>
          <a:xfrm>
            <a:off x="7094193" y="707058"/>
            <a:ext cx="228600" cy="414683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Curved Connector 6"/>
          <p:cNvCxnSpPr>
            <a:stCxn id="3" idx="5"/>
            <a:endCxn id="4" idx="2"/>
          </p:cNvCxnSpPr>
          <p:nvPr/>
        </p:nvCxnSpPr>
        <p:spPr>
          <a:xfrm flipV="1">
            <a:off x="5850223" y="942975"/>
            <a:ext cx="1243970" cy="343519"/>
          </a:xfrm>
          <a:prstGeom prst="curvedConnector3">
            <a:avLst/>
          </a:prstGeom>
          <a:ln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424393" y="728964"/>
            <a:ext cx="57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r,t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513673" y="752995"/>
            <a:ext cx="717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R’,t</a:t>
            </a:r>
            <a:r>
              <a:rPr lang="en-US" dirty="0" smtClean="0"/>
              <a:t>’</a:t>
            </a:r>
            <a:endParaRPr lang="en-US" dirty="0"/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395536" y="3011166"/>
            <a:ext cx="87484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Calibri" panose="020F0502020204030204" pitchFamily="34" charset="0"/>
              </a:rPr>
              <a:t>Non-adiabatic, and satisfies harmonic </a:t>
            </a:r>
            <a:r>
              <a:rPr lang="en-US" sz="2000" dirty="0">
                <a:latin typeface="Calibri" panose="020F0502020204030204" pitchFamily="34" charset="0"/>
              </a:rPr>
              <a:t>potential </a:t>
            </a:r>
            <a:r>
              <a:rPr lang="en-US" sz="2000" dirty="0" smtClean="0">
                <a:latin typeface="Calibri" panose="020F0502020204030204" pitchFamily="34" charset="0"/>
              </a:rPr>
              <a:t>theorem, zero-force theorem</a:t>
            </a:r>
            <a:endParaRPr lang="en-US" sz="2000" dirty="0">
              <a:latin typeface="Calibri" panose="020F050202020403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216208" y="4552761"/>
            <a:ext cx="3877985" cy="854075"/>
            <a:chOff x="3216208" y="4552761"/>
            <a:chExt cx="3877985" cy="854075"/>
          </a:xfrm>
        </p:grpSpPr>
        <p:sp>
          <p:nvSpPr>
            <p:cNvPr id="14" name="Rectangle 26"/>
            <p:cNvSpPr>
              <a:spLocks noChangeArrowheads="1"/>
            </p:cNvSpPr>
            <p:nvPr/>
          </p:nvSpPr>
          <p:spPr bwMode="auto">
            <a:xfrm>
              <a:off x="3216208" y="4781361"/>
              <a:ext cx="387798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i="1" dirty="0" smtClean="0"/>
                <a:t>  </a:t>
              </a:r>
              <a:r>
                <a:rPr lang="en-US" sz="2400" b="1" i="1" dirty="0" smtClean="0"/>
                <a:t> j </a:t>
              </a:r>
              <a:r>
                <a:rPr lang="en-US" sz="2400" b="1" dirty="0" smtClean="0"/>
                <a:t>  </a:t>
              </a:r>
              <a:r>
                <a:rPr lang="en-US" sz="2400" dirty="0"/>
                <a:t>		  </a:t>
              </a:r>
              <a:r>
                <a:rPr lang="en-US" sz="2400" b="1" i="1" dirty="0" err="1"/>
                <a:t>A</a:t>
              </a:r>
              <a:r>
                <a:rPr lang="en-US" sz="2400" baseline="-25000" dirty="0" err="1" smtClean="0"/>
                <a:t>ext</a:t>
              </a:r>
              <a:r>
                <a:rPr lang="en-US" sz="2400" dirty="0"/>
                <a:t>		</a:t>
              </a:r>
            </a:p>
          </p:txBody>
        </p:sp>
        <p:sp>
          <p:nvSpPr>
            <p:cNvPr id="15" name="Text Box 27"/>
            <p:cNvSpPr txBox="1">
              <a:spLocks noChangeArrowheads="1"/>
            </p:cNvSpPr>
            <p:nvPr/>
          </p:nvSpPr>
          <p:spPr bwMode="auto">
            <a:xfrm>
              <a:off x="4283008" y="5009961"/>
              <a:ext cx="6096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/>
                <a:t>1-1</a:t>
              </a:r>
            </a:p>
          </p:txBody>
        </p:sp>
        <p:sp>
          <p:nvSpPr>
            <p:cNvPr id="16" name="Line 31"/>
            <p:cNvSpPr>
              <a:spLocks noChangeShapeType="1"/>
            </p:cNvSpPr>
            <p:nvPr/>
          </p:nvSpPr>
          <p:spPr bwMode="auto">
            <a:xfrm>
              <a:off x="3978208" y="5009961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 Box 32"/>
            <p:cNvSpPr txBox="1">
              <a:spLocks noChangeArrowheads="1"/>
            </p:cNvSpPr>
            <p:nvPr/>
          </p:nvSpPr>
          <p:spPr bwMode="auto">
            <a:xfrm>
              <a:off x="4283008" y="4552761"/>
              <a:ext cx="5334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Symbol" pitchFamily="18" charset="2"/>
                  <a:cs typeface="Arial" charset="0"/>
                </a:rPr>
                <a:t>Y</a:t>
              </a:r>
              <a:r>
                <a:rPr lang="en-US" sz="2400" baseline="-25000" dirty="0">
                  <a:latin typeface="Symbol" pitchFamily="18" charset="2"/>
                  <a:cs typeface="Arial" charset="0"/>
                </a:rPr>
                <a:t>0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173564" y="4842916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panose="020F0502020204030204" pitchFamily="34" charset="0"/>
              </a:rPr>
              <a:t>Based on map:</a:t>
            </a:r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21456" y="6352182"/>
            <a:ext cx="87484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Calibri" panose="020F0502020204030204" pitchFamily="34" charset="0"/>
              </a:rPr>
              <a:t>Non-adiabatic, and satisfies harmonic </a:t>
            </a:r>
            <a:r>
              <a:rPr lang="en-US" sz="2000" dirty="0">
                <a:latin typeface="Calibri" panose="020F0502020204030204" pitchFamily="34" charset="0"/>
              </a:rPr>
              <a:t>potential </a:t>
            </a:r>
            <a:r>
              <a:rPr lang="en-US" sz="2000" dirty="0" smtClean="0">
                <a:latin typeface="Calibri" panose="020F0502020204030204" pitchFamily="34" charset="0"/>
              </a:rPr>
              <a:t>theorem, zero-force theorems…</a:t>
            </a:r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5336519"/>
            <a:ext cx="84969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panose="020F0502020204030204" pitchFamily="34" charset="0"/>
              </a:rPr>
              <a:t>VK constructed from dynamical longitudinal and transverse responses to slowly-varying perturbations of uniform electron liquid; involves </a:t>
            </a:r>
            <a:r>
              <a:rPr lang="en-US" sz="2000" dirty="0" err="1" smtClean="0">
                <a:latin typeface="Calibri" panose="020F0502020204030204" pitchFamily="34" charset="0"/>
              </a:rPr>
              <a:t>Navier</a:t>
            </a:r>
            <a:r>
              <a:rPr lang="en-US" sz="2000" dirty="0" smtClean="0">
                <a:latin typeface="Calibri" panose="020F0502020204030204" pitchFamily="34" charset="0"/>
              </a:rPr>
              <a:t>-Stokes-like </a:t>
            </a:r>
            <a:r>
              <a:rPr lang="en-US" sz="2000" dirty="0" err="1" smtClean="0">
                <a:latin typeface="Calibri" panose="020F0502020204030204" pitchFamily="34" charset="0"/>
              </a:rPr>
              <a:t>eqn</a:t>
            </a:r>
            <a:r>
              <a:rPr lang="en-US" sz="2000" dirty="0" smtClean="0">
                <a:latin typeface="Calibri" panose="020F0502020204030204" pitchFamily="34" charset="0"/>
              </a:rPr>
              <a:t> with  complex viscosity coefficients</a:t>
            </a:r>
            <a:r>
              <a:rPr lang="en-US" sz="2000" dirty="0">
                <a:latin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14326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8" grpId="0"/>
      <p:bldP spid="30732" grpId="0"/>
      <p:bldP spid="3" grpId="0" animBg="1"/>
      <p:bldP spid="4" grpId="0" animBg="1"/>
      <p:bldP spid="12" grpId="0"/>
      <p:bldP spid="21" grpId="0"/>
      <p:bldP spid="13" grpId="0"/>
      <p:bldP spid="5" grpId="0"/>
      <p:bldP spid="20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</a:rPr>
              <a:t>… </a:t>
            </a:r>
            <a:r>
              <a:rPr lang="en-US" sz="2400" dirty="0" smtClean="0">
                <a:solidFill>
                  <a:schemeClr val="tx2"/>
                </a:solidFill>
                <a:latin typeface="Calibri" panose="020F0502020204030204" pitchFamily="34" charset="0"/>
              </a:rPr>
              <a:t>A little more about </a:t>
            </a:r>
            <a:r>
              <a:rPr lang="en-US" sz="2400" dirty="0" err="1" smtClean="0">
                <a:solidFill>
                  <a:schemeClr val="tx2"/>
                </a:solidFill>
                <a:latin typeface="Calibri" panose="020F0502020204030204" pitchFamily="34" charset="0"/>
              </a:rPr>
              <a:t>Vignale</a:t>
            </a:r>
            <a:r>
              <a:rPr lang="en-US" sz="2400" dirty="0" smtClean="0">
                <a:solidFill>
                  <a:schemeClr val="tx2"/>
                </a:solidFill>
                <a:latin typeface="Calibri" panose="020F0502020204030204" pitchFamily="34" charset="0"/>
              </a:rPr>
              <a:t>-Kohn and TDCDFT…</a:t>
            </a:r>
            <a:endParaRPr lang="en-US" sz="2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1757" name="Text Box 13"/>
          <p:cNvSpPr txBox="1">
            <a:spLocks noChangeArrowheads="1"/>
          </p:cNvSpPr>
          <p:nvPr/>
        </p:nvSpPr>
        <p:spPr bwMode="auto">
          <a:xfrm>
            <a:off x="284222" y="5993669"/>
            <a:ext cx="84582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000" dirty="0" err="1" smtClean="0">
                <a:latin typeface="Calibri" panose="020F0502020204030204" pitchFamily="34" charset="0"/>
              </a:rPr>
              <a:t>Vignale</a:t>
            </a:r>
            <a:r>
              <a:rPr lang="en-US" sz="2000" dirty="0" smtClean="0">
                <a:latin typeface="Calibri" panose="020F0502020204030204" pitchFamily="34" charset="0"/>
              </a:rPr>
              <a:t>-Ullrich-Conti </a:t>
            </a:r>
            <a:r>
              <a:rPr lang="en-US" sz="2000" dirty="0">
                <a:latin typeface="Calibri" panose="020F0502020204030204" pitchFamily="34" charset="0"/>
              </a:rPr>
              <a:t>(1997) – </a:t>
            </a:r>
            <a:r>
              <a:rPr lang="en-US" sz="2000" dirty="0" smtClean="0">
                <a:latin typeface="Calibri" panose="020F0502020204030204" pitchFamily="34" charset="0"/>
              </a:rPr>
              <a:t>extended </a:t>
            </a:r>
            <a:r>
              <a:rPr lang="en-US" sz="2000" dirty="0">
                <a:latin typeface="Calibri" panose="020F0502020204030204" pitchFamily="34" charset="0"/>
              </a:rPr>
              <a:t>VK to non-linear regime.  </a:t>
            </a:r>
          </a:p>
          <a:p>
            <a:r>
              <a:rPr lang="en-US" i="1" dirty="0">
                <a:latin typeface="Calibri" panose="020F0502020204030204" pitchFamily="34" charset="0"/>
              </a:rPr>
              <a:t>G. </a:t>
            </a:r>
            <a:r>
              <a:rPr lang="en-US" i="1" dirty="0" err="1">
                <a:latin typeface="Calibri" panose="020F0502020204030204" pitchFamily="34" charset="0"/>
              </a:rPr>
              <a:t>Vignale</a:t>
            </a:r>
            <a:r>
              <a:rPr lang="en-US" i="1" dirty="0">
                <a:latin typeface="Calibri" panose="020F0502020204030204" pitchFamily="34" charset="0"/>
              </a:rPr>
              <a:t>, C.A. Ullrich, and S. Conti, PRL </a:t>
            </a:r>
            <a:r>
              <a:rPr lang="en-US" b="1" i="1" dirty="0">
                <a:latin typeface="Calibri" panose="020F0502020204030204" pitchFamily="34" charset="0"/>
              </a:rPr>
              <a:t>79</a:t>
            </a:r>
            <a:r>
              <a:rPr lang="en-US" i="1" dirty="0">
                <a:latin typeface="Calibri" panose="020F0502020204030204" pitchFamily="34" charset="0"/>
              </a:rPr>
              <a:t>, 4878 (1997</a:t>
            </a:r>
            <a:r>
              <a:rPr lang="en-US" i="1" dirty="0" smtClean="0">
                <a:latin typeface="Calibri" panose="020F0502020204030204" pitchFamily="34" charset="0"/>
              </a:rPr>
              <a:t>)</a:t>
            </a:r>
            <a:endParaRPr lang="en-US" i="1" dirty="0"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4851" y="808181"/>
            <a:ext cx="8496944" cy="1528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Note that RG’s 1</a:t>
            </a:r>
            <a:r>
              <a:rPr lang="en-US" sz="2000" baseline="30000" dirty="0" smtClean="0">
                <a:latin typeface="Calibri" panose="020F0502020204030204" pitchFamily="34" charset="0"/>
              </a:rPr>
              <a:t>st</a:t>
            </a:r>
            <a:r>
              <a:rPr lang="en-US" sz="2000" dirty="0" smtClean="0">
                <a:latin typeface="Calibri" panose="020F0502020204030204" pitchFamily="34" charset="0"/>
              </a:rPr>
              <a:t> step was j </a:t>
            </a:r>
            <a:r>
              <a:rPr lang="en-US" sz="2000" dirty="0" smtClean="0">
                <a:latin typeface="Calibri" panose="020F0502020204030204" pitchFamily="34" charset="0"/>
                <a:sym typeface="Wingdings" panose="05000000000000000000" pitchFamily="2" charset="2"/>
              </a:rPr>
              <a:t> </a:t>
            </a:r>
            <a:r>
              <a:rPr lang="en-US" sz="2000" dirty="0" err="1" smtClean="0">
                <a:latin typeface="Calibri" panose="020F0502020204030204" pitchFamily="34" charset="0"/>
                <a:sym typeface="Wingdings" panose="05000000000000000000" pitchFamily="2" charset="2"/>
              </a:rPr>
              <a:t>v</a:t>
            </a:r>
            <a:r>
              <a:rPr lang="en-US" sz="2000" baseline="-25000" dirty="0" err="1" smtClean="0">
                <a:latin typeface="Calibri" panose="020F0502020204030204" pitchFamily="34" charset="0"/>
                <a:sym typeface="Wingdings" panose="05000000000000000000" pitchFamily="2" charset="2"/>
              </a:rPr>
              <a:t>ext</a:t>
            </a:r>
            <a:endParaRPr lang="en-US" sz="2000" baseline="-25000" dirty="0" smtClean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endParaRPr lang="en-US" sz="2000" baseline="-25000" dirty="0" smtClean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r>
              <a:rPr lang="en-US" sz="2000" dirty="0" smtClean="0">
                <a:latin typeface="Calibri" panose="020F0502020204030204" pitchFamily="34" charset="0"/>
                <a:sym typeface="Wingdings" panose="05000000000000000000" pitchFamily="2" charset="2"/>
              </a:rPr>
              <a:t>Using </a:t>
            </a:r>
            <a:r>
              <a:rPr lang="en-US" sz="2000" b="1" dirty="0" smtClean="0">
                <a:latin typeface="Calibri" panose="020F0502020204030204" pitchFamily="34" charset="0"/>
                <a:sym typeface="Wingdings" panose="05000000000000000000" pitchFamily="2" charset="2"/>
              </a:rPr>
              <a:t>A</a:t>
            </a:r>
            <a:r>
              <a:rPr lang="en-US" sz="2000" dirty="0" smtClean="0">
                <a:latin typeface="Calibri" panose="020F0502020204030204" pitchFamily="34" charset="0"/>
                <a:sym typeface="Wingdings" panose="05000000000000000000" pitchFamily="2" charset="2"/>
              </a:rPr>
              <a:t> instead of v makes it easier to satisfy non-interacting representability: many currents of interacting systems in </a:t>
            </a:r>
            <a:r>
              <a:rPr lang="en-US" sz="2000" i="1" dirty="0" smtClean="0">
                <a:latin typeface="Calibri" panose="020F0502020204030204" pitchFamily="34" charset="0"/>
                <a:sym typeface="Wingdings" panose="05000000000000000000" pitchFamily="2" charset="2"/>
              </a:rPr>
              <a:t>scalar</a:t>
            </a:r>
            <a:r>
              <a:rPr lang="en-US" sz="2000" dirty="0" smtClean="0">
                <a:latin typeface="Calibri" panose="020F0502020204030204" pitchFamily="34" charset="0"/>
                <a:sym typeface="Wingdings" panose="05000000000000000000" pitchFamily="2" charset="2"/>
              </a:rPr>
              <a:t> potentials can only be reproduced by a non-interacting systems in </a:t>
            </a:r>
            <a:r>
              <a:rPr lang="en-US" sz="2000" i="1" dirty="0" smtClean="0">
                <a:latin typeface="Calibri" panose="020F0502020204030204" pitchFamily="34" charset="0"/>
                <a:sym typeface="Wingdings" panose="05000000000000000000" pitchFamily="2" charset="2"/>
              </a:rPr>
              <a:t>vector</a:t>
            </a:r>
            <a:r>
              <a:rPr lang="en-US" sz="2000" dirty="0" smtClean="0">
                <a:latin typeface="Calibri" panose="020F0502020204030204" pitchFamily="34" charset="0"/>
                <a:sym typeface="Wingdings" panose="05000000000000000000" pitchFamily="2" charset="2"/>
              </a:rPr>
              <a:t> potentials </a:t>
            </a:r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7123" y="2652380"/>
            <a:ext cx="86443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Note that spatially </a:t>
            </a:r>
            <a:r>
              <a:rPr lang="en-US" sz="2000" dirty="0">
                <a:latin typeface="Calibri" panose="020F0502020204030204" pitchFamily="34" charset="0"/>
              </a:rPr>
              <a:t>local </a:t>
            </a:r>
            <a:r>
              <a:rPr lang="en-US" sz="2000" dirty="0" smtClean="0">
                <a:latin typeface="Calibri" panose="020F0502020204030204" pitchFamily="34" charset="0"/>
              </a:rPr>
              <a:t>knowledge of </a:t>
            </a:r>
            <a:r>
              <a:rPr lang="en-US" sz="2000" dirty="0">
                <a:latin typeface="Calibri" panose="020F0502020204030204" pitchFamily="34" charset="0"/>
              </a:rPr>
              <a:t>current </a:t>
            </a:r>
            <a:r>
              <a:rPr lang="en-US" sz="2000" b="1" i="1" dirty="0">
                <a:latin typeface="Calibri" panose="020F0502020204030204" pitchFamily="34" charset="0"/>
              </a:rPr>
              <a:t>j </a:t>
            </a:r>
            <a:r>
              <a:rPr lang="en-US" sz="2000" dirty="0">
                <a:latin typeface="Calibri" panose="020F0502020204030204" pitchFamily="34" charset="0"/>
                <a:sym typeface="Wingdings" pitchFamily="2" charset="2"/>
              </a:rPr>
              <a:t> spatially </a:t>
            </a:r>
            <a:r>
              <a:rPr lang="en-US" sz="2000" dirty="0" smtClean="0">
                <a:latin typeface="Calibri" panose="020F0502020204030204" pitchFamily="34" charset="0"/>
                <a:sym typeface="Wingdings" pitchFamily="2" charset="2"/>
              </a:rPr>
              <a:t>ultra-nonlocal dependence on </a:t>
            </a:r>
            <a:r>
              <a:rPr lang="en-US" sz="2000" dirty="0">
                <a:latin typeface="Calibri" panose="020F0502020204030204" pitchFamily="34" charset="0"/>
              </a:rPr>
              <a:t>density </a:t>
            </a:r>
            <a:r>
              <a:rPr lang="en-US" sz="2000" i="1" dirty="0">
                <a:latin typeface="Calibri" panose="020F0502020204030204" pitchFamily="34" charset="0"/>
              </a:rPr>
              <a:t>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233812" y="4662431"/>
            <a:ext cx="78488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Seen some success for: correcting overestimate of LDA polarizabilities in long-chain polymers, dissipation in extended systems, spin-Coulomb drag, stopping power in metals….BUT problems for finite systems due to spurious damping</a:t>
            </a:r>
            <a:endParaRPr lang="en-US" sz="2000" dirty="0"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7542" y="3407633"/>
            <a:ext cx="4111561" cy="699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63687" y="3532715"/>
            <a:ext cx="752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E.g.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93899" y="4107233"/>
            <a:ext cx="8617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So even for static response (no memory), VK can help when spatial-non-locality important.  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306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7" grpId="0"/>
      <p:bldP spid="8" grpId="0"/>
      <p:bldP spid="9" grpId="0"/>
      <p:bldP spid="2" grpId="0"/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800" dirty="0" smtClean="0">
                <a:latin typeface="Calibri" panose="020F0502020204030204" pitchFamily="34" charset="0"/>
              </a:rPr>
              <a:t>…Memory-Dependent </a:t>
            </a:r>
            <a:r>
              <a:rPr lang="en-US" sz="2800" dirty="0" err="1">
                <a:latin typeface="Calibri" panose="020F0502020204030204" pitchFamily="34" charset="0"/>
              </a:rPr>
              <a:t>Functionals</a:t>
            </a:r>
            <a:endParaRPr lang="en-US" sz="2800" dirty="0">
              <a:latin typeface="Calibri" panose="020F0502020204030204" pitchFamily="34" charset="0"/>
            </a:endParaRPr>
          </a:p>
        </p:txBody>
      </p:sp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360784" y="1526013"/>
            <a:ext cx="8382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 dirty="0">
                <a:latin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Calibri" panose="020F0502020204030204" pitchFamily="34" charset="0"/>
              </a:rPr>
              <a:t>Tokatly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</a:rPr>
              <a:t> (2005, 2007</a:t>
            </a:r>
            <a:r>
              <a:rPr lang="en-US" sz="20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)</a:t>
            </a:r>
            <a:endParaRPr lang="en-US" sz="2000" i="1" baseline="-25000" dirty="0">
              <a:latin typeface="Calibri" panose="020F0502020204030204" pitchFamily="34" charset="0"/>
            </a:endParaRPr>
          </a:p>
        </p:txBody>
      </p:sp>
      <p:sp>
        <p:nvSpPr>
          <p:cNvPr id="31754" name="Text Box 10"/>
          <p:cNvSpPr txBox="1">
            <a:spLocks noChangeArrowheads="1"/>
          </p:cNvSpPr>
          <p:nvPr/>
        </p:nvSpPr>
        <p:spPr bwMode="auto">
          <a:xfrm>
            <a:off x="249659" y="2357830"/>
            <a:ext cx="8874125" cy="26161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  <a:buFont typeface="Wingdings" charset="2"/>
              <a:buChar char="Ø"/>
            </a:pPr>
            <a:r>
              <a:rPr lang="en-US" sz="20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Orbital </a:t>
            </a:r>
            <a:r>
              <a:rPr lang="en-US" sz="2000" dirty="0" err="1">
                <a:solidFill>
                  <a:schemeClr val="accent1"/>
                </a:solidFill>
                <a:latin typeface="Calibri" panose="020F0502020204030204" pitchFamily="34" charset="0"/>
              </a:rPr>
              <a:t>functionals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</a:rPr>
              <a:t>  </a:t>
            </a:r>
            <a:r>
              <a:rPr lang="en-US" sz="2000" dirty="0" err="1" smtClean="0">
                <a:latin typeface="Calibri" panose="020F0502020204030204" pitchFamily="34" charset="0"/>
              </a:rPr>
              <a:t>v</a:t>
            </a:r>
            <a:r>
              <a:rPr lang="en-US" sz="2000" baseline="-25000" dirty="0" err="1" smtClean="0">
                <a:latin typeface="Calibri" panose="020F0502020204030204" pitchFamily="34" charset="0"/>
              </a:rPr>
              <a:t>xc</a:t>
            </a:r>
            <a:r>
              <a:rPr lang="en-US" sz="2000" dirty="0" smtClean="0">
                <a:latin typeface="Calibri" panose="020F0502020204030204" pitchFamily="34" charset="0"/>
              </a:rPr>
              <a:t>[{</a:t>
            </a:r>
            <a:r>
              <a:rPr lang="en-US" sz="2000" i="1" dirty="0" smtClean="0">
                <a:latin typeface="Symbol" panose="05050102010706020507" pitchFamily="18" charset="2"/>
              </a:rPr>
              <a:t>f</a:t>
            </a:r>
            <a:r>
              <a:rPr lang="en-US" sz="2000" i="1" baseline="-25000" dirty="0" smtClean="0">
                <a:latin typeface="Calibri" panose="020F0502020204030204" pitchFamily="34" charset="0"/>
              </a:rPr>
              <a:t>i</a:t>
            </a:r>
            <a:r>
              <a:rPr lang="en-US" sz="2000" i="1" dirty="0" smtClean="0">
                <a:latin typeface="Calibri" panose="020F0502020204030204" pitchFamily="34" charset="0"/>
              </a:rPr>
              <a:t>(t)</a:t>
            </a:r>
            <a:r>
              <a:rPr lang="en-US" sz="2000" dirty="0" smtClean="0">
                <a:latin typeface="Calibri" panose="020F0502020204030204" pitchFamily="34" charset="0"/>
              </a:rPr>
              <a:t>}]</a:t>
            </a:r>
            <a:endParaRPr lang="en-US" sz="2000" dirty="0">
              <a:solidFill>
                <a:schemeClr val="accent2"/>
              </a:solidFill>
              <a:latin typeface="Calibri" panose="020F0502020204030204" pitchFamily="34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 sz="2000" dirty="0">
                <a:latin typeface="Calibri" panose="020F0502020204030204" pitchFamily="34" charset="0"/>
              </a:rPr>
              <a:t>– </a:t>
            </a:r>
            <a:r>
              <a:rPr lang="en-US" sz="2000" dirty="0" smtClean="0">
                <a:latin typeface="Calibri" panose="020F0502020204030204" pitchFamily="34" charset="0"/>
              </a:rPr>
              <a:t>instantaneous KS </a:t>
            </a:r>
            <a:r>
              <a:rPr lang="en-US" sz="2000" dirty="0">
                <a:latin typeface="Calibri" panose="020F0502020204030204" pitchFamily="34" charset="0"/>
              </a:rPr>
              <a:t>orbitals incorporate “infinite KS </a:t>
            </a:r>
            <a:r>
              <a:rPr lang="en-US" sz="2000" dirty="0" smtClean="0">
                <a:latin typeface="Calibri" panose="020F0502020204030204" pitchFamily="34" charset="0"/>
              </a:rPr>
              <a:t>memory”</a:t>
            </a:r>
          </a:p>
          <a:p>
            <a:pPr eaLnBrk="0" hangingPunct="0">
              <a:spcBef>
                <a:spcPct val="50000"/>
              </a:spcBef>
            </a:pPr>
            <a:r>
              <a:rPr lang="en-US" dirty="0" smtClean="0">
                <a:latin typeface="Calibri" panose="020F0502020204030204" pitchFamily="34" charset="0"/>
              </a:rPr>
              <a:t>Computationally more involved: TDOEP</a:t>
            </a:r>
          </a:p>
          <a:p>
            <a:pPr eaLnBrk="0" hangingPunct="0">
              <a:spcBef>
                <a:spcPct val="50000"/>
              </a:spcBef>
            </a:pPr>
            <a:endParaRPr lang="en-US" dirty="0" smtClean="0">
              <a:latin typeface="Calibri" panose="020F0502020204030204" pitchFamily="34" charset="0"/>
            </a:endParaRPr>
          </a:p>
          <a:p>
            <a:pPr marL="342900" indent="-342900" eaLnBrk="0" hangingPunct="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</a:rPr>
              <a:t>A</a:t>
            </a:r>
            <a:r>
              <a:rPr lang="en-US" sz="20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pproximations based on an exact formula for </a:t>
            </a:r>
            <a:r>
              <a:rPr lang="en-US" sz="2000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Vxc</a:t>
            </a:r>
            <a:endParaRPr lang="en-US" sz="2000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marL="342900" indent="-342900" eaLnBrk="0" hangingPunct="0">
              <a:spcBef>
                <a:spcPct val="50000"/>
              </a:spcBef>
              <a:buFont typeface="Wingdings" panose="05000000000000000000" pitchFamily="2" charset="2"/>
              <a:buChar char="Ø"/>
            </a:pPr>
            <a:endParaRPr lang="en-US" sz="200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31758" name="Text Box 14"/>
          <p:cNvSpPr txBox="1">
            <a:spLocks noChangeArrowheads="1"/>
          </p:cNvSpPr>
          <p:nvPr/>
        </p:nvSpPr>
        <p:spPr bwMode="auto">
          <a:xfrm>
            <a:off x="360784" y="980728"/>
            <a:ext cx="8763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 dirty="0">
                <a:latin typeface="Calibri" panose="020F0502020204030204" pitchFamily="34" charset="0"/>
              </a:rPr>
              <a:t> 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</a:rPr>
              <a:t>Kurzweil &amp; Baer (2004, 2005, </a:t>
            </a:r>
            <a:r>
              <a:rPr lang="en-US" sz="20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2006)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72190" y="5027593"/>
            <a:ext cx="76536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Fuks</a:t>
            </a:r>
            <a:r>
              <a:rPr lang="en-US" dirty="0" smtClean="0"/>
              <a:t>, Lacombe, Nielsen, Maitra, Phys. Chem. Chem. Phys. </a:t>
            </a:r>
            <a:r>
              <a:rPr lang="en-US" b="1" dirty="0" smtClean="0"/>
              <a:t>20</a:t>
            </a:r>
            <a:r>
              <a:rPr lang="en-US" dirty="0" smtClean="0"/>
              <a:t>, 26145 (2018)</a:t>
            </a:r>
          </a:p>
          <a:p>
            <a:r>
              <a:rPr lang="en-US" dirty="0" smtClean="0"/>
              <a:t>L. Lacombe &amp; N. T. Maitra, J. Chem. Theory and </a:t>
            </a:r>
            <a:r>
              <a:rPr lang="en-US" dirty="0" err="1" smtClean="0"/>
              <a:t>Comput</a:t>
            </a:r>
            <a:r>
              <a:rPr lang="en-US" dirty="0" smtClean="0"/>
              <a:t>. </a:t>
            </a:r>
            <a:r>
              <a:rPr lang="en-US" dirty="0"/>
              <a:t>t</a:t>
            </a:r>
            <a:r>
              <a:rPr lang="en-US" dirty="0" smtClean="0"/>
              <a:t>o appear (2019); </a:t>
            </a:r>
            <a:r>
              <a:rPr lang="en-US" dirty="0"/>
              <a:t>arXiv:1809.07378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494" y="5056979"/>
            <a:ext cx="684891" cy="684891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60784" y="3890682"/>
            <a:ext cx="7922604" cy="80682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351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6683" y="1786314"/>
            <a:ext cx="6202622" cy="5492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375" t="20165" r="34763" b="-20165"/>
          <a:stretch/>
        </p:blipFill>
        <p:spPr>
          <a:xfrm>
            <a:off x="581303" y="3798558"/>
            <a:ext cx="7835333" cy="8044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94926" y="3114623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7030A0"/>
                </a:solidFill>
              </a:rPr>
              <a:t>TD one-body density-matrix: </a:t>
            </a:r>
          </a:p>
          <a:p>
            <a:r>
              <a:rPr lang="en-US" sz="1600" dirty="0">
                <a:solidFill>
                  <a:srgbClr val="7030A0"/>
                </a:solidFill>
              </a:rPr>
              <a:t> </a:t>
            </a:r>
            <a:r>
              <a:rPr lang="en-US" sz="1600" dirty="0" smtClean="0">
                <a:solidFill>
                  <a:srgbClr val="7030A0"/>
                </a:solidFill>
              </a:rPr>
              <a:t>    interacting,      KS</a:t>
            </a:r>
            <a:endParaRPr lang="en-US" sz="1600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15144" y="1385656"/>
                <a:ext cx="86288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latin typeface="Calibri" panose="020F0502020204030204" pitchFamily="34" charset="0"/>
                  </a:rPr>
                  <a:t>Equate equation of motion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i="1" dirty="0" smtClean="0">
                    <a:latin typeface="Calibri" panose="020F0502020204030204" pitchFamily="34" charset="0"/>
                  </a:rPr>
                  <a:t>n(</a:t>
                </a:r>
                <a:r>
                  <a:rPr lang="en-US" sz="2000" i="1" dirty="0" err="1" smtClean="0">
                    <a:latin typeface="Calibri" panose="020F0502020204030204" pitchFamily="34" charset="0"/>
                  </a:rPr>
                  <a:t>r,t</a:t>
                </a:r>
                <a:r>
                  <a:rPr lang="en-US" sz="2000" i="1" dirty="0" smtClean="0">
                    <a:latin typeface="Calibri" panose="020F0502020204030204" pitchFamily="34" charset="0"/>
                  </a:rPr>
                  <a:t>)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/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𝜕</m:t>
                    </m:r>
                    <m:sSup>
                      <m:sSupPr>
                        <m:ctrlPr>
                          <a:rPr lang="en-US" sz="2000" i="1" smtClean="0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 smtClean="0">
                    <a:latin typeface="Calibri" panose="020F0502020204030204" pitchFamily="34" charset="0"/>
                  </a:rPr>
                  <a:t> coming from interacting system, </a:t>
                </a:r>
                <a:endParaRPr lang="en-US" sz="20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144" y="1385656"/>
                <a:ext cx="8628856" cy="400110"/>
              </a:xfrm>
              <a:prstGeom prst="rect">
                <a:avLst/>
              </a:prstGeom>
              <a:blipFill rotWithShape="0">
                <a:blip r:embed="rId5"/>
                <a:stretch>
                  <a:fillRect l="-777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515143" y="2480819"/>
            <a:ext cx="89446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panose="020F0502020204030204" pitchFamily="34" charset="0"/>
              </a:rPr>
              <a:t>with that of the KS system,   and then subtract </a:t>
            </a:r>
            <a:r>
              <a:rPr lang="en-US" sz="2000" dirty="0" smtClean="0">
                <a:latin typeface="Calibri" panose="020F0502020204030204" pitchFamily="34" charset="0"/>
                <a:sym typeface="Wingdings" panose="05000000000000000000" pitchFamily="2" charset="2"/>
              </a:rPr>
              <a:t></a:t>
            </a:r>
            <a:endParaRPr lang="en-US" sz="2000" dirty="0">
              <a:latin typeface="Calibri" panose="020F050202020403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65040"/>
          <a:stretch/>
        </p:blipFill>
        <p:spPr>
          <a:xfrm>
            <a:off x="4305956" y="4496264"/>
            <a:ext cx="4654687" cy="886607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H="1">
            <a:off x="5444836" y="3675487"/>
            <a:ext cx="278470" cy="210409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6609997" y="3716374"/>
            <a:ext cx="133350" cy="258787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44836" y="5228222"/>
            <a:ext cx="2095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7030A0"/>
                </a:solidFill>
              </a:rPr>
              <a:t>TD exchange-correlation hole</a:t>
            </a:r>
            <a:endParaRPr lang="en-US" sz="1600" dirty="0">
              <a:solidFill>
                <a:srgbClr val="7030A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30337" y="212998"/>
            <a:ext cx="5639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smtClean="0"/>
              <a:t>Expression for the </a:t>
            </a:r>
            <a:r>
              <a:rPr lang="en-US" sz="2800" i="1" u="sng" dirty="0" smtClean="0"/>
              <a:t>exact</a:t>
            </a:r>
            <a:r>
              <a:rPr lang="en-US" sz="2800" u="sng" dirty="0" smtClean="0"/>
              <a:t> </a:t>
            </a:r>
            <a:r>
              <a:rPr lang="en-US" sz="2800" u="sng" dirty="0" err="1" smtClean="0"/>
              <a:t>Vxc</a:t>
            </a:r>
            <a:endParaRPr lang="en-US" sz="2800" u="sng" dirty="0"/>
          </a:p>
        </p:txBody>
      </p:sp>
    </p:spTree>
    <p:extLst>
      <p:ext uri="{BB962C8B-B14F-4D97-AF65-F5344CB8AC3E}">
        <p14:creationId xmlns:p14="http://schemas.microsoft.com/office/powerpoint/2010/main" val="137762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9375" y="173616"/>
            <a:ext cx="7590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A</a:t>
            </a:r>
            <a:r>
              <a:rPr lang="en-US" sz="2400" u="sng" dirty="0" smtClean="0"/>
              <a:t>pproximations starting from the exact </a:t>
            </a:r>
            <a:r>
              <a:rPr lang="en-US" sz="2400" u="sng" dirty="0" err="1"/>
              <a:t>V</a:t>
            </a:r>
            <a:r>
              <a:rPr lang="en-US" sz="2400" u="sng" dirty="0" err="1" smtClean="0"/>
              <a:t>xc</a:t>
            </a:r>
            <a:endParaRPr lang="en-US" sz="2400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097867" y="3360818"/>
                <a:ext cx="3811693" cy="4264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 </m:t>
                        </m:r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𝑣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𝑥𝑐</m:t>
                        </m:r>
                      </m:sub>
                      <m:sup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sup>
                    </m:sSubSup>
                  </m:oMath>
                </a14:m>
                <a:r>
                  <a:rPr lang="en-US" sz="2000" dirty="0" smtClean="0">
                    <a:solidFill>
                      <a:srgbClr val="0070C0"/>
                    </a:solidFill>
                  </a:rPr>
                  <a:t>: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Approximate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𝑥𝑐</m:t>
                        </m:r>
                      </m:sub>
                      <m:sup/>
                    </m:sSubSup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by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𝑥𝑐</m:t>
                        </m:r>
                      </m:sub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sup>
                    </m:sSubSup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7867" y="3360818"/>
                <a:ext cx="3811693" cy="426463"/>
              </a:xfrm>
              <a:prstGeom prst="rect">
                <a:avLst/>
              </a:prstGeom>
              <a:blipFill rotWithShape="0">
                <a:blip r:embed="rId3"/>
                <a:stretch>
                  <a:fillRect l="-1438" t="-85714" b="-11857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/>
          <a:srcRect l="375" t="20165" r="34763" b="-20165"/>
          <a:stretch/>
        </p:blipFill>
        <p:spPr>
          <a:xfrm>
            <a:off x="253388" y="1171929"/>
            <a:ext cx="6591300" cy="67670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/>
          <a:srcRect l="65040"/>
          <a:stretch/>
        </p:blipFill>
        <p:spPr>
          <a:xfrm>
            <a:off x="4756049" y="1700307"/>
            <a:ext cx="3773238" cy="718712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5074396" y="2522826"/>
            <a:ext cx="346207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interaction component </a:t>
            </a:r>
            <a:r>
              <a:rPr lang="en-US" sz="2000" dirty="0" smtClean="0">
                <a:solidFill>
                  <a:srgbClr val="0070C0"/>
                </a:solidFill>
                <a:sym typeface="Wingdings" panose="05000000000000000000" pitchFamily="2" charset="2"/>
              </a:rPr>
              <a:t>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v</a:t>
            </a:r>
            <a:r>
              <a:rPr lang="en-US" sz="2000" baseline="-25000" dirty="0" err="1" smtClean="0">
                <a:solidFill>
                  <a:srgbClr val="0070C0"/>
                </a:solidFill>
              </a:rPr>
              <a:t>xc</a:t>
            </a:r>
            <a:r>
              <a:rPr lang="en-US" sz="2000" baseline="30000" dirty="0" err="1" smtClean="0">
                <a:solidFill>
                  <a:srgbClr val="0070C0"/>
                </a:solidFill>
              </a:rPr>
              <a:t>W</a:t>
            </a:r>
            <a:endParaRPr lang="en-US" sz="2000" baseline="30000" dirty="0">
              <a:solidFill>
                <a:srgbClr val="0070C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99231" y="1909436"/>
            <a:ext cx="297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</a:rPr>
              <a:t>kinetic component</a:t>
            </a:r>
            <a:r>
              <a:rPr lang="en-US" sz="2000" dirty="0" smtClean="0">
                <a:solidFill>
                  <a:srgbClr val="00B050"/>
                </a:solidFill>
                <a:sym typeface="Wingdings" panose="05000000000000000000" pitchFamily="2" charset="2"/>
              </a:rPr>
              <a:t>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v</a:t>
            </a:r>
            <a:r>
              <a:rPr lang="en-US" sz="2000" baseline="-25000" dirty="0" err="1" smtClean="0">
                <a:solidFill>
                  <a:srgbClr val="00B050"/>
                </a:solidFill>
              </a:rPr>
              <a:t>c</a:t>
            </a:r>
            <a:r>
              <a:rPr lang="en-US" sz="2000" baseline="30000" dirty="0" err="1" smtClean="0">
                <a:solidFill>
                  <a:srgbClr val="00B050"/>
                </a:solidFill>
              </a:rPr>
              <a:t>T</a:t>
            </a:r>
            <a:endParaRPr lang="en-US" sz="2000" dirty="0">
              <a:solidFill>
                <a:srgbClr val="00B050"/>
              </a:solidFill>
            </a:endParaRPr>
          </a:p>
        </p:txBody>
      </p:sp>
      <p:sp>
        <p:nvSpPr>
          <p:cNvPr id="26" name="Left Brace 25"/>
          <p:cNvSpPr/>
          <p:nvPr/>
        </p:nvSpPr>
        <p:spPr>
          <a:xfrm rot="16200000">
            <a:off x="3948660" y="-816990"/>
            <a:ext cx="359559" cy="5028455"/>
          </a:xfrm>
          <a:prstGeom prst="leftBrace">
            <a:avLst>
              <a:gd name="adj1" fmla="val 8333"/>
              <a:gd name="adj2" fmla="val 50838"/>
            </a:avLst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Left Brace 26"/>
          <p:cNvSpPr/>
          <p:nvPr/>
        </p:nvSpPr>
        <p:spPr>
          <a:xfrm rot="16200000">
            <a:off x="6462888" y="492481"/>
            <a:ext cx="359559" cy="3787609"/>
          </a:xfrm>
          <a:prstGeom prst="leftBrace">
            <a:avLst>
              <a:gd name="adj1" fmla="val 8333"/>
              <a:gd name="adj2" fmla="val 50838"/>
            </a:avLst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6245827" y="2254361"/>
            <a:ext cx="273506" cy="11975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42761" y="4347265"/>
                <a:ext cx="3714942" cy="16224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C00000"/>
                    </a:solidFill>
                  </a:rPr>
                  <a:t>eg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 </m:t>
                        </m:r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𝑣</m:t>
                        </m:r>
                      </m:e>
                      <m:sub>
                        <m:r>
                          <a:rPr lang="en-US" sz="1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𝑥𝑐</m:t>
                        </m:r>
                      </m:sub>
                      <m:sup>
                        <m:r>
                          <a:rPr lang="en-US" sz="1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sup>
                    </m:sSubSup>
                  </m:oMath>
                </a14:m>
                <a:r>
                  <a:rPr lang="en-US" sz="1600" dirty="0" smtClean="0">
                    <a:solidFill>
                      <a:srgbClr val="C00000"/>
                    </a:solidFill>
                  </a:rPr>
                  <a:t> +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 </m:t>
                        </m:r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𝑣</m:t>
                        </m:r>
                      </m:e>
                      <m:sub>
                        <m:r>
                          <a:rPr lang="en-US" sz="1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𝑇</m:t>
                        </m:r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,∆</m:t>
                        </m:r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𝜌</m:t>
                        </m:r>
                        <m:r>
                          <a:rPr lang="en-US" sz="1600" b="0" i="1" baseline="-25000" smtClean="0">
                            <a:solidFill>
                              <a:srgbClr val="C0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</m:t>
                        </m:r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(0)</m:t>
                        </m:r>
                      </m:sup>
                    </m:sSubSup>
                  </m:oMath>
                </a14:m>
                <a:endParaRPr lang="en-US" sz="1600" dirty="0" smtClean="0"/>
              </a:p>
              <a:p>
                <a:endParaRPr lang="en-US" sz="1600" dirty="0" smtClean="0"/>
              </a:p>
              <a:p>
                <a:r>
                  <a:rPr lang="en-US" sz="1600" dirty="0" smtClean="0"/>
                  <a:t>Freeze RDM-difference: put </a:t>
                </a:r>
                <a:r>
                  <a:rPr lang="en-US" sz="1600" i="1" dirty="0" smtClean="0"/>
                  <a:t>t</a:t>
                </a:r>
                <a:r>
                  <a:rPr lang="en-US" sz="1600" dirty="0" smtClean="0"/>
                  <a:t> =0 here</a:t>
                </a:r>
              </a:p>
              <a:p>
                <a:r>
                  <a:rPr lang="en-US" sz="1600" dirty="0" smtClean="0"/>
                  <a:t> </a:t>
                </a:r>
              </a:p>
              <a:p>
                <a:r>
                  <a:rPr lang="en-US" sz="1600" dirty="0" smtClean="0"/>
                  <a:t>	</a:t>
                </a:r>
                <a:endParaRPr lang="en-US" sz="1600" dirty="0"/>
              </a:p>
              <a:p>
                <a:r>
                  <a:rPr lang="en-US" sz="1600" dirty="0" smtClean="0"/>
                  <a:t>         </a:t>
                </a:r>
                <a:endParaRPr lang="en-US" sz="16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761" y="4347265"/>
                <a:ext cx="3714942" cy="1622495"/>
              </a:xfrm>
              <a:prstGeom prst="rect">
                <a:avLst/>
              </a:prstGeom>
              <a:blipFill rotWithShape="0">
                <a:blip r:embed="rId5"/>
                <a:stretch>
                  <a:fillRect l="-821" t="-150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/>
          <p:nvPr/>
        </p:nvCxnSpPr>
        <p:spPr>
          <a:xfrm flipV="1">
            <a:off x="2980298" y="1485478"/>
            <a:ext cx="1931331" cy="332830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2980298" y="1492162"/>
            <a:ext cx="3088451" cy="332161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50632" y="5903305"/>
            <a:ext cx="6664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>
                <a:solidFill>
                  <a:srgbClr val="8238B9"/>
                </a:solidFill>
              </a:rPr>
              <a:t> </a:t>
            </a:r>
            <a:r>
              <a:rPr lang="en-US" i="1" dirty="0" smtClean="0">
                <a:solidFill>
                  <a:srgbClr val="8238B9"/>
                </a:solidFill>
              </a:rPr>
              <a:t>density-matrix </a:t>
            </a:r>
            <a:r>
              <a:rPr lang="en-US" i="1" smtClean="0">
                <a:solidFill>
                  <a:srgbClr val="8238B9"/>
                </a:solidFill>
              </a:rPr>
              <a:t>coupled approximation</a:t>
            </a:r>
            <a:endParaRPr lang="en-US" dirty="0">
              <a:solidFill>
                <a:srgbClr val="8238B9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245826" y="4260674"/>
            <a:ext cx="29496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</a:t>
            </a:r>
            <a:r>
              <a:rPr lang="en-US" sz="1600" dirty="0" smtClean="0"/>
              <a:t>ested and checked satisfaction of important exact conditions, e.g. zero force theorem..</a:t>
            </a:r>
          </a:p>
          <a:p>
            <a:r>
              <a:rPr lang="en-US" sz="1600" dirty="0" err="1" smtClean="0">
                <a:solidFill>
                  <a:srgbClr val="0070C0"/>
                </a:solidFill>
              </a:rPr>
              <a:t>Fuks</a:t>
            </a:r>
            <a:r>
              <a:rPr lang="en-US" sz="1600" dirty="0">
                <a:solidFill>
                  <a:srgbClr val="0070C0"/>
                </a:solidFill>
              </a:rPr>
              <a:t>, Lacombe, Nielsen, Maitra, </a:t>
            </a:r>
            <a:r>
              <a:rPr lang="en-US" sz="1600" dirty="0" smtClean="0">
                <a:solidFill>
                  <a:srgbClr val="0070C0"/>
                </a:solidFill>
              </a:rPr>
              <a:t>PCCP 20, 26145 (2018).</a:t>
            </a:r>
            <a:endParaRPr lang="en-US" sz="1600" dirty="0">
              <a:solidFill>
                <a:srgbClr val="0070C0"/>
              </a:solidFill>
            </a:endParaRPr>
          </a:p>
          <a:p>
            <a:r>
              <a:rPr lang="en-US" sz="1600" dirty="0"/>
              <a:t>		</a:t>
            </a:r>
          </a:p>
        </p:txBody>
      </p:sp>
      <p:sp>
        <p:nvSpPr>
          <p:cNvPr id="5" name="Right Brace 4"/>
          <p:cNvSpPr/>
          <p:nvPr/>
        </p:nvSpPr>
        <p:spPr>
          <a:xfrm>
            <a:off x="5994907" y="4043711"/>
            <a:ext cx="391351" cy="170804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5417" y="3977933"/>
            <a:ext cx="3949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Tried various frozen approximations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768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" grpId="0"/>
      <p:bldP spid="6" grpId="0"/>
      <p:bldP spid="30" grpId="0"/>
      <p:bldP spid="5" grpId="0" animBg="1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 u="sng" dirty="0" smtClean="0">
                <a:solidFill>
                  <a:srgbClr val="7030A0"/>
                </a:solidFill>
                <a:latin typeface="+mn-lt"/>
              </a:rPr>
              <a:t>Outline</a:t>
            </a:r>
            <a:endParaRPr lang="en-US" sz="2800" b="1" u="sng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70025"/>
            <a:ext cx="7886700" cy="4351338"/>
          </a:xfrm>
        </p:spPr>
        <p:txBody>
          <a:bodyPr/>
          <a:lstStyle/>
          <a:p>
            <a:r>
              <a:rPr lang="en-US" dirty="0" smtClean="0"/>
              <a:t>What do we mean by memory in TDDFT?</a:t>
            </a:r>
          </a:p>
          <a:p>
            <a:endParaRPr lang="en-US" dirty="0"/>
          </a:p>
          <a:p>
            <a:r>
              <a:rPr lang="en-US" dirty="0" smtClean="0"/>
              <a:t>The adiabatic approximation and its failures</a:t>
            </a:r>
          </a:p>
          <a:p>
            <a:endParaRPr lang="en-US" dirty="0"/>
          </a:p>
          <a:p>
            <a:r>
              <a:rPr lang="en-US" dirty="0" smtClean="0"/>
              <a:t>Development of memory-dependent </a:t>
            </a:r>
            <a:r>
              <a:rPr lang="en-US" dirty="0" err="1" smtClean="0"/>
              <a:t>functionals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23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1507" y="125078"/>
            <a:ext cx="8378456" cy="832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8238B9"/>
                </a:solidFill>
              </a:rPr>
              <a:t>… “density-matrix coupled xc approximation” </a:t>
            </a:r>
          </a:p>
          <a:p>
            <a:r>
              <a:rPr lang="en-US" sz="2400" b="1" i="1" dirty="0">
                <a:solidFill>
                  <a:srgbClr val="8238B9"/>
                </a:solidFill>
              </a:rPr>
              <a:t>	</a:t>
            </a:r>
            <a:r>
              <a:rPr lang="en-US" sz="2400" b="1" i="1" dirty="0" smtClean="0">
                <a:solidFill>
                  <a:srgbClr val="8238B9"/>
                </a:solidFill>
              </a:rPr>
              <a:t>						</a:t>
            </a:r>
            <a:r>
              <a:rPr lang="en-US" sz="2000" b="1" i="1" dirty="0" smtClean="0">
                <a:solidFill>
                  <a:srgbClr val="C00000"/>
                </a:solidFill>
              </a:rPr>
              <a:t>(Lionel Lacombe)</a:t>
            </a:r>
            <a:endParaRPr lang="en-US" sz="2000" b="1" i="1" dirty="0">
              <a:solidFill>
                <a:srgbClr val="C00000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/>
          <a:srcRect l="375" t="20165" r="34763" b="-20165"/>
          <a:stretch/>
        </p:blipFill>
        <p:spPr>
          <a:xfrm>
            <a:off x="253388" y="1171929"/>
            <a:ext cx="6591300" cy="67670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/>
          <a:srcRect l="65040"/>
          <a:stretch/>
        </p:blipFill>
        <p:spPr>
          <a:xfrm>
            <a:off x="4756049" y="1700307"/>
            <a:ext cx="3773238" cy="718712"/>
          </a:xfrm>
          <a:prstGeom prst="rect">
            <a:avLst/>
          </a:prstGeom>
        </p:spPr>
      </p:pic>
      <p:sp>
        <p:nvSpPr>
          <p:cNvPr id="27" name="Left Brace 26"/>
          <p:cNvSpPr/>
          <p:nvPr/>
        </p:nvSpPr>
        <p:spPr>
          <a:xfrm rot="16200000">
            <a:off x="3948660" y="-816990"/>
            <a:ext cx="359559" cy="5028455"/>
          </a:xfrm>
          <a:prstGeom prst="leftBrace">
            <a:avLst>
              <a:gd name="adj1" fmla="val 8333"/>
              <a:gd name="adj2" fmla="val 50838"/>
            </a:avLst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28" name="Left Brace 27"/>
          <p:cNvSpPr/>
          <p:nvPr/>
        </p:nvSpPr>
        <p:spPr>
          <a:xfrm rot="16200000">
            <a:off x="6462888" y="492481"/>
            <a:ext cx="359559" cy="3787609"/>
          </a:xfrm>
          <a:prstGeom prst="leftBrace">
            <a:avLst>
              <a:gd name="adj1" fmla="val 8333"/>
              <a:gd name="adj2" fmla="val 50838"/>
            </a:avLst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854440" y="1908952"/>
            <a:ext cx="80217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00B050"/>
                </a:solidFill>
              </a:rPr>
              <a:t>v</a:t>
            </a:r>
            <a:r>
              <a:rPr lang="en-US" sz="2000" baseline="-25000" dirty="0" err="1" smtClean="0">
                <a:solidFill>
                  <a:srgbClr val="00B050"/>
                </a:solidFill>
              </a:rPr>
              <a:t>c</a:t>
            </a:r>
            <a:r>
              <a:rPr lang="en-US" sz="2000" baseline="30000" dirty="0" err="1" smtClean="0">
                <a:solidFill>
                  <a:srgbClr val="00B050"/>
                </a:solidFill>
              </a:rPr>
              <a:t>T</a:t>
            </a:r>
            <a:endParaRPr lang="en-US" sz="2000" dirty="0">
              <a:solidFill>
                <a:srgbClr val="00B05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589744" y="2529695"/>
            <a:ext cx="113501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v</a:t>
            </a:r>
            <a:r>
              <a:rPr lang="en-US" sz="2000" baseline="-25000" dirty="0" err="1" smtClean="0">
                <a:solidFill>
                  <a:srgbClr val="0070C0"/>
                </a:solidFill>
              </a:rPr>
              <a:t>xc</a:t>
            </a:r>
            <a:r>
              <a:rPr lang="en-US" sz="2000" baseline="30000" dirty="0" err="1" smtClean="0">
                <a:solidFill>
                  <a:srgbClr val="0070C0"/>
                </a:solidFill>
              </a:rPr>
              <a:t>W</a:t>
            </a:r>
            <a:endParaRPr lang="en-US" sz="2000" baseline="30000" dirty="0">
              <a:solidFill>
                <a:srgbClr val="0070C0"/>
              </a:solidFill>
            </a:endParaRP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389" y="3118848"/>
            <a:ext cx="3823312" cy="620880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6701" y="3234522"/>
            <a:ext cx="4198044" cy="55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684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1507" y="125078"/>
            <a:ext cx="8378456" cy="832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8238B9"/>
                </a:solidFill>
              </a:rPr>
              <a:t>… </a:t>
            </a:r>
            <a:r>
              <a:rPr lang="en-US" sz="2400" b="1" dirty="0" smtClean="0">
                <a:solidFill>
                  <a:srgbClr val="8238B9"/>
                </a:solidFill>
              </a:rPr>
              <a:t>“density-matrix coupled xc approximation” </a:t>
            </a:r>
          </a:p>
          <a:p>
            <a:r>
              <a:rPr lang="en-US" sz="2400" b="1" i="1" dirty="0">
                <a:solidFill>
                  <a:srgbClr val="8238B9"/>
                </a:solidFill>
              </a:rPr>
              <a:t>	</a:t>
            </a:r>
            <a:r>
              <a:rPr lang="en-US" sz="2400" b="1" i="1" dirty="0" smtClean="0">
                <a:solidFill>
                  <a:srgbClr val="8238B9"/>
                </a:solidFill>
              </a:rPr>
              <a:t>						</a:t>
            </a:r>
            <a:r>
              <a:rPr lang="en-US" sz="2000" b="1" i="1" dirty="0" smtClean="0">
                <a:solidFill>
                  <a:srgbClr val="C00000"/>
                </a:solidFill>
              </a:rPr>
              <a:t>(Lionel Lacombe)</a:t>
            </a:r>
            <a:endParaRPr lang="en-US" sz="2000" b="1" i="1" dirty="0">
              <a:solidFill>
                <a:srgbClr val="C00000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/>
          <a:srcRect l="375" t="20165" r="34763" b="-20165"/>
          <a:stretch/>
        </p:blipFill>
        <p:spPr>
          <a:xfrm>
            <a:off x="253388" y="1171929"/>
            <a:ext cx="6591300" cy="67670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/>
          <a:srcRect l="65040"/>
          <a:stretch/>
        </p:blipFill>
        <p:spPr>
          <a:xfrm>
            <a:off x="4756049" y="1700307"/>
            <a:ext cx="3773238" cy="718712"/>
          </a:xfrm>
          <a:prstGeom prst="rect">
            <a:avLst/>
          </a:prstGeom>
        </p:spPr>
      </p:pic>
      <p:sp>
        <p:nvSpPr>
          <p:cNvPr id="27" name="Left Brace 26"/>
          <p:cNvSpPr/>
          <p:nvPr/>
        </p:nvSpPr>
        <p:spPr>
          <a:xfrm rot="16200000">
            <a:off x="3948660" y="-816990"/>
            <a:ext cx="359559" cy="5028455"/>
          </a:xfrm>
          <a:prstGeom prst="leftBrace">
            <a:avLst>
              <a:gd name="adj1" fmla="val 8333"/>
              <a:gd name="adj2" fmla="val 50838"/>
            </a:avLst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28" name="Left Brace 27"/>
          <p:cNvSpPr/>
          <p:nvPr/>
        </p:nvSpPr>
        <p:spPr>
          <a:xfrm rot="16200000">
            <a:off x="6462888" y="492481"/>
            <a:ext cx="359559" cy="3787609"/>
          </a:xfrm>
          <a:prstGeom prst="leftBrace">
            <a:avLst>
              <a:gd name="adj1" fmla="val 8333"/>
              <a:gd name="adj2" fmla="val 50838"/>
            </a:avLst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854440" y="1908952"/>
            <a:ext cx="80217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00B050"/>
                </a:solidFill>
              </a:rPr>
              <a:t>v</a:t>
            </a:r>
            <a:r>
              <a:rPr lang="en-US" sz="2000" baseline="-25000" dirty="0" err="1" smtClean="0">
                <a:solidFill>
                  <a:srgbClr val="00B050"/>
                </a:solidFill>
              </a:rPr>
              <a:t>c</a:t>
            </a:r>
            <a:r>
              <a:rPr lang="en-US" sz="2000" baseline="30000" dirty="0" err="1" smtClean="0">
                <a:solidFill>
                  <a:srgbClr val="00B050"/>
                </a:solidFill>
              </a:rPr>
              <a:t>T</a:t>
            </a:r>
            <a:endParaRPr lang="en-US" sz="2000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6903233" y="4906317"/>
                <a:ext cx="1878409" cy="4266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rgbClr val="FF40FF"/>
                            </a:solidFill>
                            <a:latin typeface="Cambria Math" charset="0"/>
                          </a:rPr>
                        </m:ctrlPr>
                      </m:sSubSupPr>
                      <m:e>
                        <m:sSubSup>
                          <m:sSubSupPr>
                            <m:ctrlPr>
                              <a:rPr lang="en-US" i="1">
                                <a:solidFill>
                                  <a:srgbClr val="FF40FF"/>
                                </a:solidFill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rgbClr val="FF40FF"/>
                                </a:solidFill>
                                <a:latin typeface="Cambria Math" charset="0"/>
                              </a:rPr>
                              <m:t>  </m:t>
                            </m:r>
                            <m:r>
                              <a:rPr lang="en-US" i="1">
                                <a:solidFill>
                                  <a:srgbClr val="FF40FF"/>
                                </a:solidFill>
                                <a:latin typeface="Cambria Math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40FF"/>
                                </a:solidFill>
                                <a:latin typeface="Cambria Math" panose="02040503050406030204" pitchFamily="18" charset="0"/>
                              </a:rPr>
                              <m:t>𝑥𝑐</m:t>
                            </m:r>
                          </m:sub>
                          <m:sup/>
                        </m:sSubSup>
                        <m:r>
                          <a:rPr lang="en-US" i="1">
                            <a:solidFill>
                              <a:srgbClr val="FF40FF"/>
                            </a:solidFill>
                            <a:latin typeface="Cambria Math" charset="0"/>
                          </a:rPr>
                          <m:t>=</m:t>
                        </m:r>
                        <m:r>
                          <a:rPr lang="en-US" i="1">
                            <a:solidFill>
                              <a:srgbClr val="FF40FF"/>
                            </a:solidFill>
                            <a:latin typeface="Cambria Math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solidFill>
                              <a:srgbClr val="FF40FF"/>
                            </a:solidFill>
                            <a:latin typeface="Cambria Math" panose="02040503050406030204" pitchFamily="18" charset="0"/>
                          </a:rPr>
                          <m:t>𝑥𝑐</m:t>
                        </m:r>
                      </m:sub>
                      <m:sup>
                        <m:r>
                          <a:rPr lang="en-US" i="1">
                            <a:solidFill>
                              <a:srgbClr val="FF40FF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rgbClr val="FF40FF"/>
                    </a:solidFill>
                  </a:rPr>
                  <a:t> +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rgbClr val="FF40FF"/>
                            </a:solidFill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>
                            <a:solidFill>
                              <a:srgbClr val="FF40FF"/>
                            </a:solidFill>
                            <a:latin typeface="Cambria Math" charset="0"/>
                          </a:rPr>
                          <m:t> </m:t>
                        </m:r>
                        <m:r>
                          <a:rPr lang="en-US">
                            <a:solidFill>
                              <a:srgbClr val="FF40FF"/>
                            </a:solidFill>
                            <a:latin typeface="Cambria Math" charset="0"/>
                          </a:rPr>
                          <m:t>𝑣</m:t>
                        </m:r>
                      </m:e>
                      <m:sub>
                        <m:r>
                          <a:rPr lang="en-US">
                            <a:solidFill>
                              <a:srgbClr val="FF40FF"/>
                            </a:solidFill>
                            <a:latin typeface="Cambria Math" charset="0"/>
                          </a:rPr>
                          <m:t>𝑐</m:t>
                        </m:r>
                      </m:sub>
                      <m:sup>
                        <m:r>
                          <a:rPr lang="en-US">
                            <a:solidFill>
                              <a:srgbClr val="FF40FF"/>
                            </a:solidFill>
                            <a:latin typeface="Cambria Math" charset="0"/>
                          </a:rPr>
                          <m:t>𝑇</m:t>
                        </m:r>
                        <m:r>
                          <a:rPr lang="en-US">
                            <a:solidFill>
                              <a:srgbClr val="FF40FF"/>
                            </a:solidFill>
                            <a:latin typeface="Cambria Math" charset="0"/>
                          </a:rPr>
                          <m:t>,</m:t>
                        </m:r>
                        <m:acc>
                          <m:accPr>
                            <m:chr m:val="̃"/>
                            <m:ctrlPr>
                              <a:rPr lang="en-US" i="1">
                                <a:solidFill>
                                  <a:srgbClr val="FF40FF"/>
                                </a:solidFill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>
                                <a:solidFill>
                                  <a:srgbClr val="FF40FF"/>
                                </a:solidFill>
                                <a:latin typeface="Cambria Math" charset="0"/>
                              </a:rPr>
                              <m:t>𝜌</m:t>
                            </m:r>
                            <m:r>
                              <a:rPr lang="en-US" baseline="-25000">
                                <a:solidFill>
                                  <a:srgbClr val="FF40FF"/>
                                </a:solidFill>
                                <a:latin typeface="Cambria Math" charset="0"/>
                              </a:rPr>
                              <m:t>1</m:t>
                            </m:r>
                          </m:e>
                        </m:acc>
                      </m:sup>
                    </m:sSub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3233" y="4906317"/>
                <a:ext cx="1878409" cy="426655"/>
              </a:xfrm>
              <a:prstGeom prst="rect">
                <a:avLst/>
              </a:prstGeom>
              <a:blipFill rotWithShape="0">
                <a:blip r:embed="rId4"/>
                <a:stretch>
                  <a:fillRect l="-1294" t="-71429" r="-18770" b="-10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Picture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716" y="3177228"/>
            <a:ext cx="3487718" cy="52568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07434" y="3208969"/>
            <a:ext cx="4771605" cy="545904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257365" y="3087097"/>
            <a:ext cx="1201270" cy="738615"/>
          </a:xfrm>
          <a:prstGeom prst="ellipse">
            <a:avLst/>
          </a:prstGeom>
          <a:noFill/>
          <a:ln>
            <a:solidFill>
              <a:srgbClr val="8238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cxnSp>
        <p:nvCxnSpPr>
          <p:cNvPr id="13" name="Curved Connector 12"/>
          <p:cNvCxnSpPr/>
          <p:nvPr/>
        </p:nvCxnSpPr>
        <p:spPr>
          <a:xfrm rot="16200000" flipV="1">
            <a:off x="5665167" y="2616770"/>
            <a:ext cx="789950" cy="394447"/>
          </a:xfrm>
          <a:prstGeom prst="curvedConnector3">
            <a:avLst/>
          </a:prstGeom>
          <a:ln>
            <a:solidFill>
              <a:srgbClr val="8238B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635424" y="2725440"/>
                <a:ext cx="8494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smtClean="0">
                            <a:solidFill>
                              <a:srgbClr val="8238B9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rgbClr val="8238B9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𝑛</m:t>
                        </m:r>
                      </m:e>
                    </m:acc>
                  </m:oMath>
                </a14:m>
                <a:r>
                  <a:rPr lang="en-US" baseline="-25000" dirty="0" smtClean="0">
                    <a:solidFill>
                      <a:srgbClr val="8238B9"/>
                    </a:solidFill>
                  </a:rPr>
                  <a:t>xc</a:t>
                </a:r>
                <a:endParaRPr lang="en-US" baseline="-25000" dirty="0">
                  <a:solidFill>
                    <a:srgbClr val="8238B9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5424" y="2725440"/>
                <a:ext cx="849435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213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>
            <a:off x="6589744" y="2529695"/>
            <a:ext cx="113501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v</a:t>
            </a:r>
            <a:r>
              <a:rPr lang="en-US" sz="2000" baseline="-25000" dirty="0" err="1" smtClean="0">
                <a:solidFill>
                  <a:srgbClr val="0070C0"/>
                </a:solidFill>
              </a:rPr>
              <a:t>xc</a:t>
            </a:r>
            <a:r>
              <a:rPr lang="en-US" sz="2000" baseline="30000" dirty="0" err="1" smtClean="0">
                <a:solidFill>
                  <a:srgbClr val="0070C0"/>
                </a:solidFill>
              </a:rPr>
              <a:t>W</a:t>
            </a:r>
            <a:endParaRPr lang="en-US" sz="2000" baseline="30000" dirty="0">
              <a:solidFill>
                <a:srgbClr val="0070C0"/>
              </a:solidFill>
            </a:endParaRPr>
          </a:p>
        </p:txBody>
      </p:sp>
      <p:cxnSp>
        <p:nvCxnSpPr>
          <p:cNvPr id="20" name="Curved Connector 19"/>
          <p:cNvCxnSpPr/>
          <p:nvPr/>
        </p:nvCxnSpPr>
        <p:spPr>
          <a:xfrm flipV="1">
            <a:off x="860612" y="1517457"/>
            <a:ext cx="3267827" cy="1659771"/>
          </a:xfrm>
          <a:prstGeom prst="curvedConnector3">
            <a:avLst/>
          </a:prstGeom>
          <a:ln>
            <a:solidFill>
              <a:srgbClr val="8238B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560125" y="2124396"/>
                <a:ext cx="66046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smtClean="0">
                            <a:solidFill>
                              <a:srgbClr val="8238B9"/>
                            </a:solidFill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i="1" smtClean="0">
                            <a:solidFill>
                              <a:srgbClr val="8238B9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𝜌</m:t>
                        </m:r>
                      </m:e>
                    </m:acc>
                  </m:oMath>
                </a14:m>
                <a:r>
                  <a:rPr lang="en-US" baseline="-25000" dirty="0" smtClean="0">
                    <a:solidFill>
                      <a:srgbClr val="8238B9"/>
                    </a:solidFill>
                  </a:rPr>
                  <a:t>1</a:t>
                </a:r>
                <a:endParaRPr lang="en-US" baseline="-25000" dirty="0">
                  <a:solidFill>
                    <a:srgbClr val="8238B9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0125" y="2124396"/>
                <a:ext cx="660469" cy="369332"/>
              </a:xfrm>
              <a:prstGeom prst="rect">
                <a:avLst/>
              </a:prstGeom>
              <a:blipFill rotWithShape="0">
                <a:blip r:embed="rId8"/>
                <a:stretch>
                  <a:fillRect b="-213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/>
          <p:cNvSpPr txBox="1"/>
          <p:nvPr/>
        </p:nvSpPr>
        <p:spPr>
          <a:xfrm>
            <a:off x="5993236" y="3839319"/>
            <a:ext cx="427553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238B9"/>
                </a:solidFill>
              </a:rPr>
              <a:t>Use </a:t>
            </a:r>
            <a:r>
              <a:rPr lang="en-US" sz="2000" dirty="0" smtClean="0">
                <a:solidFill>
                  <a:srgbClr val="8238B9"/>
                </a:solidFill>
              </a:rPr>
              <a:t>approximation</a:t>
            </a:r>
          </a:p>
          <a:p>
            <a:r>
              <a:rPr lang="en-US" dirty="0" smtClean="0">
                <a:solidFill>
                  <a:srgbClr val="FF40FF"/>
                </a:solidFill>
              </a:rPr>
              <a:t>         e.g</a:t>
            </a:r>
            <a:r>
              <a:rPr lang="en-US" dirty="0" smtClean="0"/>
              <a:t>.</a:t>
            </a:r>
            <a:r>
              <a:rPr lang="en-US" dirty="0">
                <a:solidFill>
                  <a:srgbClr val="FF40FF"/>
                </a:solidFill>
              </a:rPr>
              <a:t> </a:t>
            </a:r>
            <a:r>
              <a:rPr lang="en-US" dirty="0" smtClean="0">
                <a:solidFill>
                  <a:srgbClr val="FF40FF"/>
                </a:solidFill>
              </a:rPr>
              <a:t>replace </a:t>
            </a:r>
            <a:r>
              <a:rPr lang="en-US" dirty="0">
                <a:solidFill>
                  <a:srgbClr val="FF40FF"/>
                </a:solidFill>
              </a:rPr>
              <a:t>with </a:t>
            </a:r>
            <a:r>
              <a:rPr lang="en-US" dirty="0" smtClean="0">
                <a:solidFill>
                  <a:srgbClr val="FF40FF"/>
                </a:solidFill>
              </a:rPr>
              <a:t>KS, </a:t>
            </a:r>
            <a:r>
              <a:rPr lang="en-US" dirty="0" smtClean="0">
                <a:solidFill>
                  <a:srgbClr val="FF40FF"/>
                </a:solidFill>
                <a:latin typeface="Symbol" charset="2"/>
                <a:ea typeface="Symbol" charset="2"/>
                <a:cs typeface="Symbol" charset="2"/>
              </a:rPr>
              <a:t>r</a:t>
            </a:r>
            <a:r>
              <a:rPr lang="en-US" baseline="-25000" dirty="0" smtClean="0">
                <a:solidFill>
                  <a:srgbClr val="FF40FF"/>
                </a:solidFill>
              </a:rPr>
              <a:t>2,S</a:t>
            </a:r>
            <a:r>
              <a:rPr lang="en-US" dirty="0" smtClean="0"/>
              <a:t> </a:t>
            </a:r>
          </a:p>
        </p:txBody>
      </p:sp>
      <p:grpSp>
        <p:nvGrpSpPr>
          <p:cNvPr id="51" name="Group 50"/>
          <p:cNvGrpSpPr/>
          <p:nvPr/>
        </p:nvGrpSpPr>
        <p:grpSpPr>
          <a:xfrm>
            <a:off x="119716" y="4507355"/>
            <a:ext cx="3176377" cy="2183291"/>
            <a:chOff x="119716" y="4507355"/>
            <a:chExt cx="3176377" cy="218329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9716" y="4507355"/>
              <a:ext cx="3176377" cy="2162233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>
              <a:off x="552450" y="5267434"/>
              <a:ext cx="81915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solidFill>
                    <a:srgbClr val="0070C0"/>
                  </a:solidFill>
                  <a:latin typeface="Symbol" charset="2"/>
                  <a:ea typeface="Symbol" charset="2"/>
                  <a:cs typeface="Symbol" charset="2"/>
                </a:rPr>
                <a:t>r</a:t>
              </a:r>
              <a:r>
                <a:rPr lang="en-US" baseline="-25000" dirty="0" smtClean="0">
                  <a:solidFill>
                    <a:srgbClr val="0070C0"/>
                  </a:solidFill>
                </a:rPr>
                <a:t>1,s </a:t>
              </a:r>
              <a:r>
                <a:rPr lang="en-US" dirty="0" smtClean="0">
                  <a:solidFill>
                    <a:srgbClr val="0070C0"/>
                  </a:solidFill>
                </a:rPr>
                <a:t>(</a:t>
              </a:r>
              <a:r>
                <a:rPr lang="en-US" i="1" dirty="0" smtClean="0">
                  <a:solidFill>
                    <a:srgbClr val="0070C0"/>
                  </a:solidFill>
                </a:rPr>
                <a:t>t</a:t>
              </a:r>
              <a:r>
                <a:rPr lang="en-US" dirty="0" smtClean="0">
                  <a:solidFill>
                    <a:srgbClr val="0070C0"/>
                  </a:solidFill>
                </a:rPr>
                <a:t>)</a:t>
              </a:r>
              <a:r>
                <a:rPr lang="en-US" baseline="-25000" dirty="0" smtClean="0">
                  <a:solidFill>
                    <a:srgbClr val="0070C0"/>
                  </a:solidFill>
                </a:rPr>
                <a:t> </a:t>
              </a:r>
              <a:endParaRPr lang="en-US" baseline="-25000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474436" y="6321314"/>
                  <a:ext cx="1992824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a typeface="Symbol" charset="2"/>
                      <a:cs typeface="Symbol" charset="2"/>
                    </a:rPr>
                    <a:t>with </a:t>
                  </a:r>
                  <a14:m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charset="0"/>
                              <a:ea typeface="Symbol" charset="2"/>
                              <a:cs typeface="Symbol" charset="2"/>
                            </a:rPr>
                          </m:ctrlPr>
                        </m:accPr>
                        <m:e>
                          <m:r>
                            <a:rPr lang="en-US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𝜌</m:t>
                          </m:r>
                        </m:e>
                      </m:acc>
                    </m:oMath>
                  </a14:m>
                  <a:r>
                    <a:rPr lang="en-US" baseline="-250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Symbol" charset="2"/>
                      <a:ea typeface="Symbol" charset="2"/>
                      <a:cs typeface="Symbol" charset="2"/>
                    </a:rPr>
                    <a:t>2</a:t>
                  </a:r>
                  <a:r>
                    <a:rPr lang="en-US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Symbol" charset="2"/>
                      <a:ea typeface="Symbol" charset="2"/>
                      <a:cs typeface="Symbol" charset="2"/>
                    </a:rPr>
                    <a:t> [</a:t>
                  </a:r>
                  <a14:m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charset="0"/>
                              <a:ea typeface="Symbol" charset="2"/>
                              <a:cs typeface="Symbol" charset="2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𝜌</m:t>
                          </m:r>
                        </m:e>
                      </m:acc>
                      <m:r>
                        <a:rPr lang="en-US" b="0" i="0" baseline="-2500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1</m:t>
                      </m:r>
                    </m:oMath>
                  </a14:m>
                  <a:r>
                    <a:rPr lang="en-US" baseline="-250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Symbol" charset="2"/>
                      <a:ea typeface="Symbol" charset="2"/>
                      <a:cs typeface="Symbol" charset="2"/>
                    </a:rPr>
                    <a:t>,</a:t>
                  </a:r>
                  <a:r>
                    <a:rPr lang="en-US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Symbol" charset="2"/>
                      <a:ea typeface="Symbol" charset="2"/>
                      <a:cs typeface="Symbol" charset="2"/>
                    </a:rPr>
                    <a:t> </a:t>
                  </a:r>
                  <a:r>
                    <a:rPr lang="en-US" i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Symbol" charset="2"/>
                      <a:ea typeface="Symbol" charset="2"/>
                      <a:cs typeface="Symbol" charset="2"/>
                    </a:rPr>
                    <a:t>r</a:t>
                  </a:r>
                  <a:r>
                    <a:rPr lang="en-US" baseline="-250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1,s </a:t>
                  </a:r>
                  <a:r>
                    <a:rPr lang="en-US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]</a:t>
                  </a:r>
                  <a:r>
                    <a:rPr lang="en-US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(</a:t>
                  </a:r>
                  <a:r>
                    <a:rPr lang="en-US" i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t</a:t>
                  </a:r>
                  <a:r>
                    <a:rPr lang="en-US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)</a:t>
                  </a:r>
                  <a:endParaRPr lang="en-US" baseline="-25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4436" y="6321314"/>
                  <a:ext cx="1992824" cy="369332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2752" t="-13115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/>
                <p:cNvSpPr txBox="1"/>
                <p:nvPr/>
              </p:nvSpPr>
              <p:spPr>
                <a:xfrm>
                  <a:off x="1707903" y="5264699"/>
                  <a:ext cx="1588190" cy="646331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 charset="0"/>
                              <a:ea typeface="Symbol" charset="2"/>
                              <a:cs typeface="Symbol" charset="2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𝜌</m:t>
                          </m:r>
                        </m:e>
                      </m:acc>
                      <m:r>
                        <a:rPr lang="en-US" baseline="-25000">
                          <a:solidFill>
                            <a:srgbClr val="0070C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1</m:t>
                      </m:r>
                    </m:oMath>
                  </a14:m>
                  <a:r>
                    <a:rPr lang="en-US" baseline="-25000" dirty="0" smtClean="0">
                      <a:solidFill>
                        <a:srgbClr val="0070C0"/>
                      </a:solidFill>
                    </a:rPr>
                    <a:t> </a:t>
                  </a:r>
                  <a:r>
                    <a:rPr lang="en-US" dirty="0" smtClean="0">
                      <a:solidFill>
                        <a:srgbClr val="0070C0"/>
                      </a:solidFill>
                    </a:rPr>
                    <a:t>(</a:t>
                  </a:r>
                  <a:r>
                    <a:rPr lang="en-US" i="1" dirty="0" smtClean="0">
                      <a:solidFill>
                        <a:srgbClr val="0070C0"/>
                      </a:solidFill>
                    </a:rPr>
                    <a:t>t</a:t>
                  </a:r>
                  <a:r>
                    <a:rPr lang="en-US" dirty="0" smtClean="0">
                      <a:solidFill>
                        <a:srgbClr val="0070C0"/>
                      </a:solidFill>
                    </a:rPr>
                    <a:t>), </a:t>
                  </a:r>
                  <a14:m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𝑛</m:t>
                          </m:r>
                          <m:r>
                            <m:rPr>
                              <m:sty m:val="p"/>
                            </m:rPr>
                            <a:rPr lang="en-US" baseline="-25000">
                              <a:solidFill>
                                <a:srgbClr val="0070C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xc</m:t>
                          </m:r>
                        </m:e>
                      </m:acc>
                      <m:r>
                        <a:rPr lang="en-US" b="0" i="0" smtClean="0">
                          <a:solidFill>
                            <a:srgbClr val="0070C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0070C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t</m:t>
                      </m:r>
                      <m:r>
                        <a:rPr lang="en-US" b="0" i="0" smtClean="0">
                          <a:solidFill>
                            <a:srgbClr val="0070C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)</m:t>
                      </m:r>
                    </m:oMath>
                  </a14:m>
                  <a:endParaRPr lang="en-US" baseline="-25000" dirty="0" smtClean="0">
                    <a:solidFill>
                      <a:srgbClr val="0070C0"/>
                    </a:solidFill>
                  </a:endParaRPr>
                </a:p>
                <a:p>
                  <a:r>
                    <a:rPr lang="en-US" dirty="0" smtClean="0">
                      <a:solidFill>
                        <a:srgbClr val="0070C0"/>
                      </a:solidFill>
                      <a:sym typeface="Wingdings"/>
                    </a:rPr>
                    <a:t> </a:t>
                  </a:r>
                  <a:r>
                    <a:rPr lang="en-US" dirty="0" err="1" smtClean="0">
                      <a:solidFill>
                        <a:srgbClr val="0070C0"/>
                      </a:solidFill>
                      <a:sym typeface="Wingdings"/>
                    </a:rPr>
                    <a:t>v</a:t>
                  </a:r>
                  <a:r>
                    <a:rPr lang="en-US" baseline="-25000" dirty="0" err="1" smtClean="0">
                      <a:solidFill>
                        <a:srgbClr val="0070C0"/>
                      </a:solidFill>
                      <a:sym typeface="Wingdings"/>
                    </a:rPr>
                    <a:t>c</a:t>
                  </a:r>
                  <a:r>
                    <a:rPr lang="en-US" baseline="30000" dirty="0" err="1" smtClean="0">
                      <a:solidFill>
                        <a:srgbClr val="0070C0"/>
                      </a:solidFill>
                      <a:sym typeface="Wingdings"/>
                    </a:rPr>
                    <a:t>T</a:t>
                  </a:r>
                  <a:r>
                    <a:rPr lang="en-US" dirty="0" smtClean="0">
                      <a:solidFill>
                        <a:srgbClr val="0070C0"/>
                      </a:solidFill>
                      <a:sym typeface="Wingdings"/>
                    </a:rPr>
                    <a:t>,  </a:t>
                  </a:r>
                  <a:r>
                    <a:rPr lang="en-US" dirty="0" err="1">
                      <a:solidFill>
                        <a:srgbClr val="0070C0"/>
                      </a:solidFill>
                      <a:sym typeface="Wingdings"/>
                    </a:rPr>
                    <a:t>v</a:t>
                  </a:r>
                  <a:r>
                    <a:rPr lang="en-US" baseline="-25000" dirty="0" err="1" smtClean="0">
                      <a:solidFill>
                        <a:srgbClr val="0070C0"/>
                      </a:solidFill>
                      <a:sym typeface="Wingdings"/>
                    </a:rPr>
                    <a:t>xc</a:t>
                  </a:r>
                  <a:r>
                    <a:rPr lang="en-US" baseline="30000" dirty="0" err="1" smtClean="0">
                      <a:solidFill>
                        <a:srgbClr val="0070C0"/>
                      </a:solidFill>
                      <a:sym typeface="Wingdings"/>
                    </a:rPr>
                    <a:t>W</a:t>
                  </a:r>
                  <a:r>
                    <a:rPr lang="en-US" baseline="-25000" dirty="0" smtClean="0">
                      <a:solidFill>
                        <a:srgbClr val="0070C0"/>
                      </a:solidFill>
                      <a:sym typeface="Wingdings"/>
                    </a:rPr>
                    <a:t> </a:t>
                  </a:r>
                  <a:r>
                    <a:rPr lang="en-US" baseline="-25000" dirty="0" smtClean="0">
                      <a:solidFill>
                        <a:srgbClr val="0070C0"/>
                      </a:solidFill>
                    </a:rPr>
                    <a:t> </a:t>
                  </a:r>
                  <a:endParaRPr lang="en-US" baseline="-25000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48" name="TextBox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07903" y="5264699"/>
                  <a:ext cx="1588190" cy="646331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l="-3065" t="-5660" r="-2682" b="-141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2" name="TextBox 51"/>
          <p:cNvSpPr txBox="1"/>
          <p:nvPr/>
        </p:nvSpPr>
        <p:spPr>
          <a:xfrm>
            <a:off x="3220594" y="6338327"/>
            <a:ext cx="6188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L. Lacombe and N. T. Maitra, arXiv:1809.07378,  JCTC to appear</a:t>
            </a:r>
            <a:endParaRPr lang="en-US" dirty="0">
              <a:solidFill>
                <a:srgbClr val="0070C0"/>
              </a:solidFill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3475801" y="5442122"/>
            <a:ext cx="4319245" cy="438181"/>
            <a:chOff x="3491803" y="5060895"/>
            <a:chExt cx="4319245" cy="438181"/>
          </a:xfrm>
        </p:grpSpPr>
        <p:sp>
          <p:nvSpPr>
            <p:cNvPr id="37" name="TextBox 36"/>
            <p:cNvSpPr txBox="1"/>
            <p:nvPr/>
          </p:nvSpPr>
          <p:spPr>
            <a:xfrm>
              <a:off x="3491803" y="5098966"/>
              <a:ext cx="43192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8238B9"/>
                  </a:solidFill>
                </a:rPr>
                <a:t>Method guarantees </a:t>
              </a:r>
              <a:r>
                <a:rPr lang="en-US" sz="2000" dirty="0" smtClean="0">
                  <a:solidFill>
                    <a:srgbClr val="8238B9"/>
                  </a:solidFill>
                  <a:latin typeface="Symbol" charset="2"/>
                  <a:ea typeface="Symbol" charset="2"/>
                  <a:cs typeface="Symbol" charset="2"/>
                </a:rPr>
                <a:t>r</a:t>
              </a:r>
              <a:r>
                <a:rPr lang="en-US" sz="2000" baseline="-25000" dirty="0" smtClean="0">
                  <a:solidFill>
                    <a:srgbClr val="8238B9"/>
                  </a:solidFill>
                </a:rPr>
                <a:t>1</a:t>
              </a:r>
              <a:r>
                <a:rPr lang="en-US" sz="2000" dirty="0" smtClean="0">
                  <a:solidFill>
                    <a:srgbClr val="8238B9"/>
                  </a:solidFill>
                </a:rPr>
                <a:t> (</a:t>
              </a:r>
              <a:r>
                <a:rPr lang="en-US" sz="2000" dirty="0" err="1" smtClean="0">
                  <a:solidFill>
                    <a:srgbClr val="8238B9"/>
                  </a:solidFill>
                </a:rPr>
                <a:t>r,r,t</a:t>
              </a:r>
              <a:r>
                <a:rPr lang="en-US" sz="2000" dirty="0" smtClean="0">
                  <a:solidFill>
                    <a:srgbClr val="8238B9"/>
                  </a:solidFill>
                </a:rPr>
                <a:t>) = </a:t>
              </a:r>
              <a:r>
                <a:rPr lang="en-US" sz="2000" dirty="0" err="1" smtClean="0">
                  <a:solidFill>
                    <a:srgbClr val="8238B9"/>
                  </a:solidFill>
                </a:rPr>
                <a:t>n</a:t>
              </a:r>
              <a:r>
                <a:rPr lang="en-US" sz="2000" baseline="-25000" dirty="0" err="1" smtClean="0">
                  <a:solidFill>
                    <a:srgbClr val="8238B9"/>
                  </a:solidFill>
                  <a:latin typeface="Symbol" charset="2"/>
                  <a:ea typeface="Symbol" charset="2"/>
                  <a:cs typeface="Symbol" charset="2"/>
                </a:rPr>
                <a:t>F</a:t>
              </a:r>
              <a:r>
                <a:rPr lang="en-US" sz="2000" dirty="0" smtClean="0">
                  <a:solidFill>
                    <a:srgbClr val="8238B9"/>
                  </a:solidFill>
                </a:rPr>
                <a:t>(</a:t>
              </a:r>
              <a:r>
                <a:rPr lang="en-US" sz="2000" dirty="0" err="1" smtClean="0">
                  <a:solidFill>
                    <a:srgbClr val="8238B9"/>
                  </a:solidFill>
                </a:rPr>
                <a:t>r,t</a:t>
              </a:r>
              <a:r>
                <a:rPr lang="en-US" sz="2000" dirty="0" smtClean="0">
                  <a:solidFill>
                    <a:srgbClr val="8238B9"/>
                  </a:solidFill>
                </a:rPr>
                <a:t>)    </a:t>
              </a:r>
              <a:endParaRPr lang="en-US" sz="2000" dirty="0">
                <a:solidFill>
                  <a:srgbClr val="8238B9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635424" y="5060895"/>
              <a:ext cx="15523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8238B9"/>
                  </a:solidFill>
                </a:rPr>
                <a:t>~</a:t>
              </a:r>
              <a:endParaRPr lang="en-US" dirty="0">
                <a:solidFill>
                  <a:srgbClr val="8238B9"/>
                </a:solidFill>
              </a:endParaRPr>
            </a:p>
          </p:txBody>
        </p:sp>
      </p:grpSp>
      <p:pic>
        <p:nvPicPr>
          <p:cNvPr id="40" name="Picture 3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642667" y="4491339"/>
            <a:ext cx="20193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27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3" grpId="0"/>
      <p:bldP spid="3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0527" y="332509"/>
            <a:ext cx="47382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solidFill>
                  <a:srgbClr val="7030A0"/>
                </a:solidFill>
              </a:rPr>
              <a:t>Summary</a:t>
            </a:r>
            <a:endParaRPr lang="en-US" sz="2800" b="1" u="sng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5636" y="1143000"/>
            <a:ext cx="766849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v"/>
            </a:pPr>
            <a:r>
              <a:rPr lang="en-US" sz="2000" dirty="0" smtClean="0"/>
              <a:t>Memory-dependence is important – adiabatic approximations can sometimes fail to even qualitatively capture the dynamics</a:t>
            </a:r>
          </a:p>
          <a:p>
            <a:pPr marL="285750" indent="-285750">
              <a:buFont typeface="Wingdings" charset="2"/>
              <a:buChar char="v"/>
            </a:pPr>
            <a:endParaRPr lang="en-US" sz="2000" dirty="0"/>
          </a:p>
          <a:p>
            <a:pPr marL="285750" indent="-285750">
              <a:buFont typeface="Wingdings" charset="2"/>
              <a:buChar char="v"/>
            </a:pPr>
            <a:endParaRPr lang="en-US" sz="2000" dirty="0" smtClean="0"/>
          </a:p>
          <a:p>
            <a:pPr marL="285750" indent="-285750">
              <a:buFont typeface="Wingdings" charset="2"/>
              <a:buChar char="v"/>
            </a:pPr>
            <a:r>
              <a:rPr lang="en-US" sz="2000" dirty="0" smtClean="0"/>
              <a:t>Development of memory-dependent approximations is needed, guided by exact conditions </a:t>
            </a:r>
          </a:p>
          <a:p>
            <a:pPr marL="285750" indent="-285750">
              <a:buFont typeface="Wingdings" charset="2"/>
              <a:buChar char="v"/>
            </a:pPr>
            <a:endParaRPr lang="en-US" sz="2000" dirty="0"/>
          </a:p>
          <a:p>
            <a:pPr marL="285750" indent="-285750">
              <a:buFont typeface="Wingdings" charset="2"/>
              <a:buChar char="v"/>
            </a:pPr>
            <a:endParaRPr lang="en-US" sz="2000" dirty="0" smtClean="0"/>
          </a:p>
          <a:p>
            <a:pPr marL="285750" indent="-285750">
              <a:buFont typeface="Wingdings" charset="2"/>
              <a:buChar char="v"/>
            </a:pPr>
            <a:r>
              <a:rPr lang="en-US" sz="2000" dirty="0" smtClean="0"/>
              <a:t>Density-matrix coupled approximations may be a fruitful route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339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053" y="148251"/>
            <a:ext cx="91853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  <a:latin typeface="Times" charset="0"/>
                <a:ea typeface="Times" charset="0"/>
                <a:cs typeface="Times" charset="0"/>
              </a:rPr>
              <a:t>Thanks to</a:t>
            </a:r>
            <a:r>
              <a:rPr lang="fr-FR" sz="2400" b="1" i="1" dirty="0" smtClean="0">
                <a:solidFill>
                  <a:srgbClr val="FF0000"/>
                </a:solidFill>
                <a:latin typeface="Times" charset="0"/>
                <a:ea typeface="Times" charset="0"/>
                <a:cs typeface="Times" charset="0"/>
              </a:rPr>
              <a:t> </a:t>
            </a:r>
            <a:r>
              <a:rPr lang="fr-FR" sz="2400" b="1" i="1" dirty="0" smtClean="0">
                <a:solidFill>
                  <a:srgbClr val="FF0000"/>
                </a:solidFill>
                <a:latin typeface="Times" charset="0"/>
                <a:ea typeface="Times" charset="0"/>
                <a:cs typeface="Times" charset="0"/>
              </a:rPr>
              <a:t>Paola, Mathieu, Brendan</a:t>
            </a:r>
            <a:endParaRPr lang="en-US" sz="1500" i="1" dirty="0">
              <a:solidFill>
                <a:srgbClr val="FF0000"/>
              </a:solidFill>
              <a:latin typeface="Times" charset="0"/>
              <a:ea typeface="Times" charset="0"/>
              <a:cs typeface="Times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100" r="31103" b="-1"/>
          <a:stretch/>
        </p:blipFill>
        <p:spPr>
          <a:xfrm>
            <a:off x="7164175" y="1096330"/>
            <a:ext cx="1979825" cy="5544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alphaModFix amt="85000"/>
          </a:blip>
          <a:srcRect t="3412" r="1399"/>
          <a:stretch/>
        </p:blipFill>
        <p:spPr>
          <a:xfrm>
            <a:off x="1769571" y="753392"/>
            <a:ext cx="5335807" cy="405989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315651" y="1852567"/>
            <a:ext cx="158109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Dr. Graeme </a:t>
            </a:r>
            <a:r>
              <a:rPr lang="en-US" sz="1200" dirty="0" err="1"/>
              <a:t>Gossel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3864711" y="3023384"/>
            <a:ext cx="105679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Norah Hoffmann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81533" y="3817166"/>
            <a:ext cx="1148877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50" dirty="0"/>
              <a:t>Steven Crisostomo</a:t>
            </a:r>
          </a:p>
        </p:txBody>
      </p:sp>
      <p:pic>
        <p:nvPicPr>
          <p:cNvPr id="17" name="Picture 5" descr="nsf4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4436" y="1951269"/>
            <a:ext cx="921182" cy="921182"/>
          </a:xfrm>
          <a:prstGeom prst="rect">
            <a:avLst/>
          </a:prstGeom>
          <a:noFill/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7314" y="3413864"/>
            <a:ext cx="2195425" cy="68687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694743" y="4784902"/>
            <a:ext cx="5429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  <a:latin typeface="Times" charset="0"/>
                <a:ea typeface="Times" charset="0"/>
                <a:cs typeface="Times" charset="0"/>
              </a:rPr>
              <a:t>	</a:t>
            </a:r>
            <a:r>
              <a:rPr lang="en-US" sz="2400" b="1" i="1" dirty="0" smtClean="0">
                <a:solidFill>
                  <a:srgbClr val="FF0000"/>
                </a:solidFill>
                <a:latin typeface="Times" charset="0"/>
                <a:ea typeface="Times" charset="0"/>
                <a:cs typeface="Times" charset="0"/>
              </a:rPr>
              <a:t>and to you all for listening!</a:t>
            </a:r>
            <a:endParaRPr lang="en-US" sz="2400" b="1" i="1" dirty="0">
              <a:solidFill>
                <a:srgbClr val="FF0000"/>
              </a:solidFill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209811" y="2745493"/>
            <a:ext cx="584553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50" dirty="0" err="1"/>
              <a:t>Enxi</a:t>
            </a:r>
            <a:r>
              <a:rPr lang="en-US" sz="1050" dirty="0"/>
              <a:t> Yu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55094" y="3332925"/>
            <a:ext cx="158109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/>
              <a:t>Dr. Lionel Lacombe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71328693-23FE-7D41-BC74-E807FDAC76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" y="5246567"/>
            <a:ext cx="2407323" cy="161143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335475" y="5576541"/>
            <a:ext cx="6808525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latin typeface="Calibri"/>
                <a:cs typeface="Calibri"/>
              </a:rPr>
              <a:t>2nd US School &amp;</a:t>
            </a:r>
            <a:r>
              <a:rPr lang="en-US" sz="2000" dirty="0" smtClean="0">
                <a:latin typeface="Calibri"/>
                <a:cs typeface="Calibri"/>
              </a:rPr>
              <a:t> Workshop on TDDFT: Aug </a:t>
            </a:r>
            <a:r>
              <a:rPr lang="en-US" sz="2000" dirty="0">
                <a:latin typeface="Calibri"/>
                <a:cs typeface="Calibri"/>
              </a:rPr>
              <a:t>4 – </a:t>
            </a:r>
            <a:r>
              <a:rPr lang="en-US" sz="2000" dirty="0" smtClean="0">
                <a:latin typeface="Calibri"/>
                <a:cs typeface="Calibri"/>
              </a:rPr>
              <a:t>9 </a:t>
            </a:r>
            <a:r>
              <a:rPr lang="is-IS" sz="2000" dirty="0" smtClean="0">
                <a:latin typeface="Calibri"/>
                <a:cs typeface="Calibri"/>
              </a:rPr>
              <a:t>&amp; </a:t>
            </a:r>
            <a:r>
              <a:rPr lang="en-US" sz="2000" dirty="0" smtClean="0">
                <a:latin typeface="Calibri"/>
                <a:cs typeface="Calibri"/>
              </a:rPr>
              <a:t>Aug </a:t>
            </a:r>
            <a:r>
              <a:rPr lang="en-US" sz="2000" dirty="0">
                <a:latin typeface="Calibri"/>
                <a:cs typeface="Calibri"/>
              </a:rPr>
              <a:t>11 – </a:t>
            </a:r>
            <a:r>
              <a:rPr lang="en-US" sz="2000" dirty="0" smtClean="0">
                <a:latin typeface="Calibri"/>
                <a:cs typeface="Calibri"/>
              </a:rPr>
              <a:t>14, 2019, Rutgers University, New Jersey, USA</a:t>
            </a:r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864711" y="6311635"/>
            <a:ext cx="31130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sites.rutgers.edu</a:t>
            </a:r>
            <a:r>
              <a:rPr lang="en-US" dirty="0"/>
              <a:t>/</a:t>
            </a:r>
            <a:r>
              <a:rPr lang="en-US" dirty="0" err="1"/>
              <a:t>tddft</a:t>
            </a:r>
            <a:r>
              <a:rPr lang="en-US" dirty="0"/>
              <a:t>/</a:t>
            </a:r>
          </a:p>
        </p:txBody>
      </p:sp>
      <p:sp>
        <p:nvSpPr>
          <p:cNvPr id="3" name="Cloud Callout 2"/>
          <p:cNvSpPr/>
          <p:nvPr/>
        </p:nvSpPr>
        <p:spPr>
          <a:xfrm>
            <a:off x="5255094" y="1089309"/>
            <a:ext cx="1722649" cy="524295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Exact factorization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17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896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ChangeArrowheads="1"/>
          </p:cNvSpPr>
          <p:nvPr/>
        </p:nvSpPr>
        <p:spPr bwMode="auto">
          <a:xfrm>
            <a:off x="309563" y="779463"/>
            <a:ext cx="8180387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/>
              <a:t> </a:t>
            </a:r>
          </a:p>
        </p:txBody>
      </p:sp>
      <p:sp>
        <p:nvSpPr>
          <p:cNvPr id="100364" name="Text Box 13"/>
          <p:cNvSpPr txBox="1">
            <a:spLocks noChangeArrowheads="1"/>
          </p:cNvSpPr>
          <p:nvPr/>
        </p:nvSpPr>
        <p:spPr bwMode="auto">
          <a:xfrm>
            <a:off x="263539" y="84346"/>
            <a:ext cx="857824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u="sng" dirty="0" smtClean="0">
                <a:latin typeface="Calibri" panose="020F0502020204030204" pitchFamily="34" charset="0"/>
              </a:rPr>
              <a:t>Finding </a:t>
            </a:r>
            <a:r>
              <a:rPr lang="en-US" sz="2400" u="sng" dirty="0">
                <a:latin typeface="Calibri" panose="020F0502020204030204" pitchFamily="34" charset="0"/>
              </a:rPr>
              <a:t>the exact xc potential for a given </a:t>
            </a:r>
            <a:r>
              <a:rPr lang="en-US" sz="2400" i="1" u="sng" dirty="0">
                <a:latin typeface="Calibri" panose="020F0502020204030204" pitchFamily="34" charset="0"/>
              </a:rPr>
              <a:t>known</a:t>
            </a:r>
            <a:r>
              <a:rPr lang="en-US" sz="2400" u="sng" dirty="0">
                <a:latin typeface="Calibri" panose="020F0502020204030204" pitchFamily="34" charset="0"/>
              </a:rPr>
              <a:t> density-evolution</a:t>
            </a:r>
          </a:p>
          <a:p>
            <a:pPr eaLnBrk="0" hangingPunct="0"/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4950" y="889732"/>
            <a:ext cx="795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O</a:t>
            </a:r>
            <a:r>
              <a:rPr lang="en-US" sz="2000" dirty="0" smtClean="0">
                <a:latin typeface="Calibri" panose="020F0502020204030204" pitchFamily="34" charset="0"/>
              </a:rPr>
              <a:t>ne can show:</a:t>
            </a:r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4950" y="2744636"/>
            <a:ext cx="695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where  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65292" y="4835326"/>
            <a:ext cx="87374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So, problem becomes finding the exact KS orbitals -- generally difficult, but possible,</a:t>
            </a:r>
            <a:r>
              <a:rPr lang="en-US" sz="2000" dirty="0">
                <a:latin typeface="Calibri" panose="020F0502020204030204" pitchFamily="34" charset="0"/>
              </a:rPr>
              <a:t> </a:t>
            </a:r>
            <a:r>
              <a:rPr lang="en-US" sz="2000" dirty="0" smtClean="0">
                <a:latin typeface="Calibri" panose="020F0502020204030204" pitchFamily="34" charset="0"/>
              </a:rPr>
              <a:t> 	</a:t>
            </a:r>
            <a:r>
              <a:rPr lang="en-US" i="1" dirty="0" smtClean="0">
                <a:latin typeface="Calibri" panose="020F0502020204030204" pitchFamily="34" charset="0"/>
              </a:rPr>
              <a:t>Nielsen</a:t>
            </a:r>
            <a:r>
              <a:rPr lang="en-US" i="1" dirty="0">
                <a:latin typeface="Calibri" panose="020F0502020204030204" pitchFamily="34" charset="0"/>
              </a:rPr>
              <a:t>, </a:t>
            </a:r>
            <a:r>
              <a:rPr lang="en-US" i="1" dirty="0" err="1">
                <a:latin typeface="Calibri" panose="020F0502020204030204" pitchFamily="34" charset="0"/>
              </a:rPr>
              <a:t>Ruggenthaler</a:t>
            </a:r>
            <a:r>
              <a:rPr lang="en-US" i="1" dirty="0">
                <a:latin typeface="Calibri" panose="020F0502020204030204" pitchFamily="34" charset="0"/>
              </a:rPr>
              <a:t>, van </a:t>
            </a:r>
            <a:r>
              <a:rPr lang="en-US" i="1" dirty="0" err="1" smtClean="0">
                <a:latin typeface="Calibri" panose="020F0502020204030204" pitchFamily="34" charset="0"/>
              </a:rPr>
              <a:t>Leeuwen</a:t>
            </a:r>
            <a:r>
              <a:rPr lang="en-US" i="1" dirty="0" smtClean="0">
                <a:latin typeface="Calibri" panose="020F0502020204030204" pitchFamily="34" charset="0"/>
              </a:rPr>
              <a:t>, </a:t>
            </a:r>
            <a:r>
              <a:rPr lang="en-US" i="1" dirty="0" err="1" smtClean="0">
                <a:latin typeface="Calibri" panose="020F0502020204030204" pitchFamily="34" charset="0"/>
              </a:rPr>
              <a:t>Europhys</a:t>
            </a:r>
            <a:r>
              <a:rPr lang="en-US" i="1" dirty="0" smtClean="0">
                <a:latin typeface="Calibri" panose="020F0502020204030204" pitchFamily="34" charset="0"/>
              </a:rPr>
              <a:t>. Lett. </a:t>
            </a:r>
            <a:r>
              <a:rPr lang="en-US" b="1" i="1" dirty="0" smtClean="0">
                <a:latin typeface="Calibri" panose="020F0502020204030204" pitchFamily="34" charset="0"/>
              </a:rPr>
              <a:t>101,</a:t>
            </a:r>
            <a:r>
              <a:rPr lang="en-US" i="1" dirty="0" smtClean="0">
                <a:latin typeface="Calibri" panose="020F0502020204030204" pitchFamily="34" charset="0"/>
              </a:rPr>
              <a:t> </a:t>
            </a:r>
            <a:r>
              <a:rPr lang="en-US" i="1" dirty="0">
                <a:latin typeface="Calibri" panose="020F0502020204030204" pitchFamily="34" charset="0"/>
              </a:rPr>
              <a:t>33001 (2013</a:t>
            </a:r>
            <a:r>
              <a:rPr lang="en-US" i="1" dirty="0" smtClean="0">
                <a:latin typeface="Calibri" panose="020F0502020204030204" pitchFamily="34" charset="0"/>
              </a:rPr>
              <a:t>)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 O</a:t>
            </a:r>
            <a:r>
              <a:rPr lang="en-US" sz="2000" dirty="0" smtClean="0">
                <a:latin typeface="Calibri" panose="020F0502020204030204" pitchFamily="34" charset="0"/>
              </a:rPr>
              <a:t>ne  easy case:  </a:t>
            </a:r>
            <a:r>
              <a:rPr lang="en-US" sz="2000" dirty="0" smtClean="0">
                <a:solidFill>
                  <a:srgbClr val="7030A0"/>
                </a:solidFill>
                <a:latin typeface="Calibri" panose="020F0502020204030204" pitchFamily="34" charset="0"/>
              </a:rPr>
              <a:t>2 </a:t>
            </a:r>
            <a:r>
              <a:rPr lang="en-US" sz="2000" dirty="0">
                <a:solidFill>
                  <a:srgbClr val="7030A0"/>
                </a:solidFill>
                <a:latin typeface="Calibri" panose="020F0502020204030204" pitchFamily="34" charset="0"/>
              </a:rPr>
              <a:t>electrons </a:t>
            </a:r>
            <a:r>
              <a:rPr lang="en-US" sz="2000" dirty="0" smtClean="0">
                <a:solidFill>
                  <a:srgbClr val="7030A0"/>
                </a:solidFill>
                <a:latin typeface="Calibri" panose="020F0502020204030204" pitchFamily="34" charset="0"/>
              </a:rPr>
              <a:t>spin-singlet in 1D</a:t>
            </a:r>
            <a:r>
              <a:rPr lang="en-US" sz="2000" dirty="0" smtClean="0">
                <a:latin typeface="Calibri" panose="020F0502020204030204" pitchFamily="34" charset="0"/>
              </a:rPr>
              <a:t>, in </a:t>
            </a:r>
            <a:r>
              <a:rPr lang="en-US" sz="2000" dirty="0">
                <a:latin typeface="Calibri" panose="020F0502020204030204" pitchFamily="34" charset="0"/>
              </a:rPr>
              <a:t>a </a:t>
            </a:r>
            <a:r>
              <a:rPr lang="en-US" sz="2000" dirty="0">
                <a:solidFill>
                  <a:srgbClr val="7030A0"/>
                </a:solidFill>
                <a:latin typeface="Calibri" panose="020F0502020204030204" pitchFamily="34" charset="0"/>
              </a:rPr>
              <a:t>doubly-occupied </a:t>
            </a:r>
            <a:r>
              <a:rPr lang="en-US" sz="2000" dirty="0" smtClean="0">
                <a:solidFill>
                  <a:srgbClr val="7030A0"/>
                </a:solidFill>
                <a:latin typeface="Calibri" panose="020F0502020204030204" pitchFamily="34" charset="0"/>
              </a:rPr>
              <a:t>KS orbital</a:t>
            </a:r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3410" y="6158765"/>
            <a:ext cx="9097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>
                <a:latin typeface="Calibri" panose="020F0502020204030204" pitchFamily="34" charset="0"/>
              </a:rPr>
              <a:t>n</a:t>
            </a:r>
            <a:r>
              <a:rPr lang="en-US" i="1" baseline="-25000" dirty="0" err="1" smtClean="0">
                <a:latin typeface="Calibri" panose="020F0502020204030204" pitchFamily="34" charset="0"/>
              </a:rPr>
              <a:t>i</a:t>
            </a:r>
            <a:r>
              <a:rPr lang="en-US" i="1" dirty="0" smtClean="0">
                <a:latin typeface="Calibri" panose="020F0502020204030204" pitchFamily="34" charset="0"/>
              </a:rPr>
              <a:t>(</a:t>
            </a:r>
            <a:r>
              <a:rPr lang="en-US" i="1" dirty="0" err="1" smtClean="0">
                <a:latin typeface="Calibri" panose="020F0502020204030204" pitchFamily="34" charset="0"/>
              </a:rPr>
              <a:t>x,t</a:t>
            </a:r>
            <a:r>
              <a:rPr lang="en-US" i="1" dirty="0" smtClean="0">
                <a:latin typeface="Calibri" panose="020F0502020204030204" pitchFamily="34" charset="0"/>
              </a:rPr>
              <a:t>) </a:t>
            </a:r>
            <a:r>
              <a:rPr lang="en-US" i="1" dirty="0" smtClean="0">
                <a:latin typeface="Calibri" panose="020F0502020204030204" pitchFamily="34" charset="0"/>
                <a:sym typeface="Wingdings" panose="05000000000000000000" pitchFamily="2" charset="2"/>
              </a:rPr>
              <a:t> ½ n(</a:t>
            </a:r>
            <a:r>
              <a:rPr lang="en-US" i="1" dirty="0" err="1" smtClean="0">
                <a:latin typeface="Calibri" panose="020F0502020204030204" pitchFamily="34" charset="0"/>
                <a:sym typeface="Wingdings" panose="05000000000000000000" pitchFamily="2" charset="2"/>
              </a:rPr>
              <a:t>x,t</a:t>
            </a:r>
            <a:r>
              <a:rPr lang="en-US" i="1" dirty="0" smtClean="0">
                <a:latin typeface="Calibri" panose="020F0502020204030204" pitchFamily="34" charset="0"/>
                <a:sym typeface="Wingdings" panose="05000000000000000000" pitchFamily="2" charset="2"/>
              </a:rPr>
              <a:t>), the exact density,</a:t>
            </a:r>
            <a:r>
              <a:rPr lang="en-US" i="1" dirty="0" smtClean="0">
                <a:latin typeface="Calibri" panose="020F0502020204030204" pitchFamily="34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</a:rPr>
              <a:t>and</a:t>
            </a:r>
            <a:r>
              <a:rPr lang="en-US" i="1" dirty="0" smtClean="0">
                <a:latin typeface="Calibri" panose="020F0502020204030204" pitchFamily="34" charset="0"/>
              </a:rPr>
              <a:t> </a:t>
            </a:r>
            <a:r>
              <a:rPr lang="en-US" i="1" dirty="0" err="1" smtClean="0">
                <a:latin typeface="Calibri" panose="020F0502020204030204" pitchFamily="34" charset="0"/>
              </a:rPr>
              <a:t>u</a:t>
            </a:r>
            <a:r>
              <a:rPr lang="en-US" i="1" baseline="-25000" dirty="0" err="1" smtClean="0">
                <a:latin typeface="Calibri" panose="020F0502020204030204" pitchFamily="34" charset="0"/>
              </a:rPr>
              <a:t>i</a:t>
            </a:r>
            <a:r>
              <a:rPr lang="en-US" i="1" dirty="0" smtClean="0">
                <a:latin typeface="Calibri" panose="020F0502020204030204" pitchFamily="34" charset="0"/>
              </a:rPr>
              <a:t>(</a:t>
            </a:r>
            <a:r>
              <a:rPr lang="en-US" i="1" dirty="0" err="1" smtClean="0">
                <a:latin typeface="Calibri" panose="020F0502020204030204" pitchFamily="34" charset="0"/>
              </a:rPr>
              <a:t>x,t</a:t>
            </a:r>
            <a:r>
              <a:rPr lang="en-US" i="1" dirty="0" smtClean="0">
                <a:latin typeface="Calibri" panose="020F0502020204030204" pitchFamily="34" charset="0"/>
              </a:rPr>
              <a:t>)</a:t>
            </a:r>
            <a:r>
              <a:rPr lang="en-US" i="1" dirty="0" smtClean="0">
                <a:latin typeface="Calibri" panose="020F0502020204030204" pitchFamily="34" charset="0"/>
                <a:sym typeface="Wingdings" panose="05000000000000000000" pitchFamily="2" charset="2"/>
              </a:rPr>
              <a:t> j(</a:t>
            </a:r>
            <a:r>
              <a:rPr lang="en-US" i="1" dirty="0" err="1" smtClean="0">
                <a:latin typeface="Calibri" panose="020F0502020204030204" pitchFamily="34" charset="0"/>
                <a:sym typeface="Wingdings" panose="05000000000000000000" pitchFamily="2" charset="2"/>
              </a:rPr>
              <a:t>x,t</a:t>
            </a:r>
            <a:r>
              <a:rPr lang="en-US" i="1" dirty="0" smtClean="0">
                <a:latin typeface="Calibri" panose="020F0502020204030204" pitchFamily="34" charset="0"/>
                <a:sym typeface="Wingdings" panose="05000000000000000000" pitchFamily="2" charset="2"/>
              </a:rPr>
              <a:t>)/n(</a:t>
            </a:r>
            <a:r>
              <a:rPr lang="en-US" i="1" dirty="0" err="1" smtClean="0">
                <a:latin typeface="Calibri" panose="020F0502020204030204" pitchFamily="34" charset="0"/>
                <a:sym typeface="Wingdings" panose="05000000000000000000" pitchFamily="2" charset="2"/>
              </a:rPr>
              <a:t>x,t</a:t>
            </a:r>
            <a:r>
              <a:rPr lang="en-US" i="1" dirty="0" smtClean="0">
                <a:latin typeface="Calibri" panose="020F0502020204030204" pitchFamily="34" charset="0"/>
                <a:sym typeface="Wingdings" panose="05000000000000000000" pitchFamily="2" charset="2"/>
              </a:rPr>
              <a:t>), where j is the exact</a:t>
            </a:r>
            <a:r>
              <a:rPr lang="en-US" i="1" dirty="0" smtClean="0">
                <a:latin typeface="Calibri" panose="020F0502020204030204" pitchFamily="34" charset="0"/>
              </a:rPr>
              <a:t> current-density</a:t>
            </a:r>
            <a:endParaRPr lang="en-US" i="1" dirty="0">
              <a:latin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34950" y="567697"/>
            <a:ext cx="51303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Generally, not so easy. </a:t>
            </a:r>
            <a:endParaRPr lang="en-US" sz="2000" dirty="0">
              <a:latin typeface="Calibri" panose="020F050202020403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8709" y="988707"/>
            <a:ext cx="3451681" cy="41976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1134" y="2770846"/>
            <a:ext cx="3654721" cy="43248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6298524" y="1509201"/>
            <a:ext cx="27750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o</a:t>
            </a:r>
            <a:r>
              <a:rPr lang="en-US" dirty="0" smtClean="0">
                <a:latin typeface="Calibri" panose="020F0502020204030204" pitchFamily="34" charset="0"/>
              </a:rPr>
              <a:t>rbital-density and orbital-phase of </a:t>
            </a:r>
            <a:r>
              <a:rPr lang="en-US" i="1" dirty="0" smtClean="0">
                <a:latin typeface="Calibri" panose="020F0502020204030204" pitchFamily="34" charset="0"/>
              </a:rPr>
              <a:t>any one </a:t>
            </a:r>
            <a:r>
              <a:rPr lang="en-US" dirty="0" smtClean="0">
                <a:latin typeface="Calibri" panose="020F0502020204030204" pitchFamily="34" charset="0"/>
              </a:rPr>
              <a:t>of the occupied orbitals</a:t>
            </a:r>
            <a:endParaRPr lang="en-US" dirty="0">
              <a:latin typeface="Calibri" panose="020F0502020204030204" pitchFamily="34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7077148" y="1322398"/>
            <a:ext cx="170514" cy="2781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 flipV="1">
            <a:off x="8340798" y="1279433"/>
            <a:ext cx="121016" cy="2727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65291" y="3444240"/>
            <a:ext cx="87374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In 1D, can express in terms of orbital-density and orbital-”velocity”, </a:t>
            </a:r>
            <a:r>
              <a:rPr lang="en-US" sz="2000" i="1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en-US" sz="2000" i="1" baseline="-250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000" i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en-US" sz="2000" i="1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j</a:t>
            </a:r>
            <a:r>
              <a:rPr lang="en-US" sz="2000" i="1" baseline="-250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000" i="1" baseline="-25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2000" i="1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000" i="1" baseline="-250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000" i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000" i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H="1">
            <a:off x="4220192" y="1387106"/>
            <a:ext cx="1431841" cy="2089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 rot="20964022">
            <a:off x="4229507" y="1098007"/>
            <a:ext cx="1312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i</a:t>
            </a:r>
            <a:r>
              <a:rPr lang="en-US" dirty="0" smtClean="0">
                <a:solidFill>
                  <a:srgbClr val="0070C0"/>
                </a:solidFill>
              </a:rPr>
              <a:t>nto TDKS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3" name="Curved Left Arrow 32"/>
          <p:cNvSpPr/>
          <p:nvPr/>
        </p:nvSpPr>
        <p:spPr>
          <a:xfrm rot="11876761">
            <a:off x="186972" y="4358974"/>
            <a:ext cx="435971" cy="1786023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3142" y="3895215"/>
            <a:ext cx="5692501" cy="9192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324" y="1698863"/>
            <a:ext cx="5145206" cy="802463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181580" y="3094438"/>
            <a:ext cx="1237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>
                <a:solidFill>
                  <a:schemeClr val="accent1"/>
                </a:solidFill>
              </a:rPr>
              <a:t>j</a:t>
            </a:r>
            <a:r>
              <a:rPr lang="en-US" i="1" baseline="-25000" dirty="0" err="1" smtClean="0">
                <a:solidFill>
                  <a:schemeClr val="accent1"/>
                </a:solidFill>
              </a:rPr>
              <a:t>i</a:t>
            </a:r>
            <a:endParaRPr lang="en-US" i="1" baseline="-25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986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6" grpId="0"/>
      <p:bldP spid="29" grpId="0"/>
      <p:bldP spid="32" grpId="0"/>
      <p:bldP spid="33" grpId="0" animBg="1"/>
      <p:bldP spid="3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97418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Expression directly for the exact exchange-correlation potential …</a:t>
            </a:r>
            <a:endParaRPr lang="en-US" sz="2000" b="1" u="sn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171" y="2492896"/>
            <a:ext cx="6202622" cy="5492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75" t="20165" r="34763" b="-20165"/>
          <a:stretch/>
        </p:blipFill>
        <p:spPr>
          <a:xfrm>
            <a:off x="401791" y="4505141"/>
            <a:ext cx="7753349" cy="7960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15414" y="3821205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</a:rPr>
              <a:t>TD one-body density-matrix: interacting,      KS</a:t>
            </a:r>
            <a:endParaRPr lang="en-US" sz="16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35632" y="2092238"/>
                <a:ext cx="86288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latin typeface="Calibri" panose="020F0502020204030204" pitchFamily="34" charset="0"/>
                  </a:rPr>
                  <a:t>Equate equation of motion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i="1" dirty="0" smtClean="0">
                    <a:latin typeface="Calibri" panose="020F0502020204030204" pitchFamily="34" charset="0"/>
                  </a:rPr>
                  <a:t>n(</a:t>
                </a:r>
                <a:r>
                  <a:rPr lang="en-US" sz="2000" i="1" dirty="0" err="1" smtClean="0">
                    <a:latin typeface="Calibri" panose="020F0502020204030204" pitchFamily="34" charset="0"/>
                  </a:rPr>
                  <a:t>r,t</a:t>
                </a:r>
                <a:r>
                  <a:rPr lang="en-US" sz="2000" i="1" dirty="0" smtClean="0">
                    <a:latin typeface="Calibri" panose="020F0502020204030204" pitchFamily="34" charset="0"/>
                  </a:rPr>
                  <a:t>)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/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𝜕</m:t>
                    </m:r>
                    <m:sSup>
                      <m:sSupPr>
                        <m:ctrlPr>
                          <a:rPr lang="en-US" sz="2000" i="1" smtClean="0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 smtClean="0">
                    <a:latin typeface="Calibri" panose="020F0502020204030204" pitchFamily="34" charset="0"/>
                  </a:rPr>
                  <a:t> coming from interacting system, </a:t>
                </a:r>
                <a:endParaRPr lang="en-US" sz="20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632" y="2092238"/>
                <a:ext cx="8628856" cy="400110"/>
              </a:xfrm>
              <a:prstGeom prst="rect">
                <a:avLst/>
              </a:prstGeom>
              <a:blipFill rotWithShape="0">
                <a:blip r:embed="rId4"/>
                <a:stretch>
                  <a:fillRect l="-706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335631" y="3187401"/>
            <a:ext cx="89446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panose="020F0502020204030204" pitchFamily="34" charset="0"/>
              </a:rPr>
              <a:t>with that of the KS system,   and then subtract </a:t>
            </a:r>
            <a:r>
              <a:rPr lang="en-US" sz="2000" dirty="0" smtClean="0">
                <a:latin typeface="Calibri" panose="020F0502020204030204" pitchFamily="34" charset="0"/>
                <a:sym typeface="Wingdings" panose="05000000000000000000" pitchFamily="2" charset="2"/>
              </a:rPr>
              <a:t></a:t>
            </a:r>
            <a:endParaRPr lang="en-US" sz="2000" dirty="0">
              <a:latin typeface="Calibri" panose="020F050202020403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65040"/>
          <a:stretch/>
        </p:blipFill>
        <p:spPr>
          <a:xfrm>
            <a:off x="4821392" y="5335217"/>
            <a:ext cx="3959739" cy="754236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H="1">
            <a:off x="5162794" y="4382069"/>
            <a:ext cx="381000" cy="152903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6305794" y="4415669"/>
            <a:ext cx="133350" cy="258787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580564" y="5969021"/>
            <a:ext cx="2095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TD exchange-correlation hole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799" y="836712"/>
            <a:ext cx="86596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panose="020F0502020204030204" pitchFamily="34" charset="0"/>
              </a:rPr>
              <a:t>Those expressions are directly for v</a:t>
            </a:r>
            <a:r>
              <a:rPr lang="en-US" sz="2000" baseline="-25000" dirty="0" smtClean="0">
                <a:latin typeface="Calibri" panose="020F0502020204030204" pitchFamily="34" charset="0"/>
              </a:rPr>
              <a:t>s</a:t>
            </a:r>
            <a:r>
              <a:rPr lang="en-US" sz="2000" dirty="0" smtClean="0">
                <a:latin typeface="Calibri" panose="020F0502020204030204" pitchFamily="34" charset="0"/>
              </a:rPr>
              <a:t>; to find </a:t>
            </a:r>
            <a:r>
              <a:rPr lang="en-US" sz="2000" dirty="0" err="1" smtClean="0">
                <a:latin typeface="Calibri" panose="020F0502020204030204" pitchFamily="34" charset="0"/>
              </a:rPr>
              <a:t>v</a:t>
            </a:r>
            <a:r>
              <a:rPr lang="en-US" sz="2000" baseline="-25000" dirty="0" err="1" smtClean="0">
                <a:latin typeface="Calibri" panose="020F0502020204030204" pitchFamily="34" charset="0"/>
              </a:rPr>
              <a:t>xc</a:t>
            </a:r>
            <a:r>
              <a:rPr lang="en-US" sz="2000" dirty="0" smtClean="0">
                <a:latin typeface="Calibri" panose="020F0502020204030204" pitchFamily="34" charset="0"/>
              </a:rPr>
              <a:t> we must subtract </a:t>
            </a:r>
            <a:r>
              <a:rPr lang="en-US" sz="2000" dirty="0" err="1" smtClean="0">
                <a:latin typeface="Calibri" panose="020F0502020204030204" pitchFamily="34" charset="0"/>
              </a:rPr>
              <a:t>Hartree</a:t>
            </a:r>
            <a:r>
              <a:rPr lang="en-US" sz="2000" dirty="0" smtClean="0">
                <a:latin typeface="Calibri" panose="020F0502020204030204" pitchFamily="34" charset="0"/>
              </a:rPr>
              <a:t> and </a:t>
            </a:r>
            <a:r>
              <a:rPr lang="en-US" sz="2000" dirty="0" err="1" smtClean="0">
                <a:latin typeface="Calibri" panose="020F0502020204030204" pitchFamily="34" charset="0"/>
              </a:rPr>
              <a:t>v</a:t>
            </a:r>
            <a:r>
              <a:rPr lang="en-US" sz="2000" baseline="-25000" dirty="0" err="1" smtClean="0">
                <a:latin typeface="Calibri" panose="020F0502020204030204" pitchFamily="34" charset="0"/>
              </a:rPr>
              <a:t>ext</a:t>
            </a:r>
            <a:endParaRPr lang="en-US" sz="2000" baseline="-25000" dirty="0" smtClean="0">
              <a:latin typeface="Calibri" panose="020F0502020204030204" pitchFamily="34" charset="0"/>
            </a:endParaRPr>
          </a:p>
          <a:p>
            <a:endParaRPr lang="en-US" sz="2000" dirty="0">
              <a:latin typeface="Calibri" panose="020F0502020204030204" pitchFamily="34" charset="0"/>
            </a:endParaRPr>
          </a:p>
          <a:p>
            <a:r>
              <a:rPr lang="en-US" sz="2000" dirty="0" smtClean="0">
                <a:latin typeface="Calibri" panose="020F0502020204030204" pitchFamily="34" charset="0"/>
              </a:rPr>
              <a:t>Note there is also an expression directly for </a:t>
            </a:r>
            <a:r>
              <a:rPr lang="en-US" sz="2000" dirty="0" err="1" smtClean="0">
                <a:latin typeface="Calibri" panose="020F0502020204030204" pitchFamily="34" charset="0"/>
              </a:rPr>
              <a:t>v</a:t>
            </a:r>
            <a:r>
              <a:rPr lang="en-US" sz="2000" baseline="-25000" dirty="0" err="1" smtClean="0">
                <a:latin typeface="Calibri" panose="020F0502020204030204" pitchFamily="34" charset="0"/>
              </a:rPr>
              <a:t>xc</a:t>
            </a:r>
            <a:r>
              <a:rPr lang="en-US" sz="2000" dirty="0" smtClean="0">
                <a:latin typeface="Calibri" panose="020F0502020204030204" pitchFamily="34" charset="0"/>
              </a:rPr>
              <a:t>:</a:t>
            </a:r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1791" y="5511114"/>
            <a:ext cx="39477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Exact expression for the </a:t>
            </a:r>
            <a:r>
              <a:rPr lang="en-US" smtClean="0">
                <a:solidFill>
                  <a:srgbClr val="7030A0"/>
                </a:solidFill>
              </a:rPr>
              <a:t>TD exchange-correlation potential</a:t>
            </a:r>
            <a:endParaRPr lang="en-US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30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228600" y="68560"/>
            <a:ext cx="3048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u="sng" dirty="0" smtClean="0">
                <a:solidFill>
                  <a:srgbClr val="7030A0"/>
                </a:solidFill>
              </a:rPr>
              <a:t>Whence </a:t>
            </a:r>
            <a:r>
              <a:rPr lang="en-US" sz="2400" b="1" u="sng" dirty="0">
                <a:solidFill>
                  <a:srgbClr val="7030A0"/>
                </a:solidFill>
              </a:rPr>
              <a:t>Memory?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 l="4124" t="76723" r="6186"/>
          <a:stretch>
            <a:fillRect/>
          </a:stretch>
        </p:blipFill>
        <p:spPr bwMode="auto">
          <a:xfrm>
            <a:off x="1295400" y="3048000"/>
            <a:ext cx="714375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6" name="Oval 6"/>
          <p:cNvSpPr>
            <a:spLocks noChangeArrowheads="1"/>
          </p:cNvSpPr>
          <p:nvPr/>
        </p:nvSpPr>
        <p:spPr bwMode="auto">
          <a:xfrm>
            <a:off x="6680200" y="3124200"/>
            <a:ext cx="1228725" cy="614363"/>
          </a:xfrm>
          <a:prstGeom prst="ellipse">
            <a:avLst/>
          </a:prstGeom>
          <a:noFill/>
          <a:ln w="1270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5125598" y="4148831"/>
            <a:ext cx="4003675" cy="7078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 dirty="0" smtClean="0">
                <a:solidFill>
                  <a:srgbClr val="008000"/>
                </a:solidFill>
              </a:rPr>
              <a:t>History</a:t>
            </a:r>
            <a:r>
              <a:rPr lang="en-US" sz="2000" b="1" dirty="0">
                <a:solidFill>
                  <a:srgbClr val="008000"/>
                </a:solidFill>
              </a:rPr>
              <a:t>:</a:t>
            </a:r>
            <a:r>
              <a:rPr lang="en-US" sz="2000" b="1" dirty="0" smtClean="0">
                <a:solidFill>
                  <a:srgbClr val="008000"/>
                </a:solidFill>
              </a:rPr>
              <a:t> </a:t>
            </a:r>
            <a:r>
              <a:rPr lang="en-US" b="1" i="1" dirty="0">
                <a:solidFill>
                  <a:srgbClr val="008000"/>
                </a:solidFill>
                <a:latin typeface="Times New Roman" pitchFamily="18" charset="0"/>
              </a:rPr>
              <a:t>n(r t’&lt;t),</a:t>
            </a:r>
            <a:r>
              <a:rPr lang="en-US" b="1" dirty="0">
                <a:solidFill>
                  <a:srgbClr val="008000"/>
                </a:solidFill>
              </a:rPr>
              <a:t> </a:t>
            </a:r>
            <a:r>
              <a:rPr lang="en-US" sz="2000" b="1" dirty="0" smtClean="0">
                <a:solidFill>
                  <a:srgbClr val="008000"/>
                </a:solidFill>
              </a:rPr>
              <a:t>and, </a:t>
            </a:r>
            <a:r>
              <a:rPr lang="en-US" sz="2000" b="1" dirty="0">
                <a:solidFill>
                  <a:srgbClr val="008000"/>
                </a:solidFill>
              </a:rPr>
              <a:t>initial states</a:t>
            </a:r>
            <a:r>
              <a:rPr lang="en-US" sz="2000" dirty="0">
                <a:solidFill>
                  <a:srgbClr val="008000"/>
                </a:solidFill>
                <a:latin typeface="Symbol" panose="05050102010706020507" pitchFamily="18" charset="2"/>
              </a:rPr>
              <a:t> </a:t>
            </a:r>
            <a:r>
              <a:rPr lang="en-US" sz="2000" dirty="0" smtClean="0">
                <a:solidFill>
                  <a:srgbClr val="008000"/>
                </a:solidFill>
                <a:latin typeface="Symbol" panose="05050102010706020507" pitchFamily="18" charset="2"/>
              </a:rPr>
              <a:t>Y</a:t>
            </a:r>
            <a:r>
              <a:rPr lang="en-US" sz="2000" baseline="-25000" dirty="0" smtClean="0">
                <a:solidFill>
                  <a:srgbClr val="008000"/>
                </a:solidFill>
                <a:latin typeface="Symbol" panose="05050102010706020507" pitchFamily="18" charset="2"/>
              </a:rPr>
              <a:t>0</a:t>
            </a:r>
            <a:r>
              <a:rPr lang="en-US" sz="2000" dirty="0" smtClean="0">
                <a:solidFill>
                  <a:srgbClr val="008000"/>
                </a:solidFill>
                <a:latin typeface="+mj-lt"/>
              </a:rPr>
              <a:t>, and </a:t>
            </a:r>
            <a:r>
              <a:rPr lang="en-US" sz="2000" dirty="0" smtClean="0">
                <a:solidFill>
                  <a:srgbClr val="008000"/>
                </a:solidFill>
                <a:latin typeface="Symbol" panose="05050102010706020507" pitchFamily="18" charset="2"/>
              </a:rPr>
              <a:t>F</a:t>
            </a:r>
            <a:r>
              <a:rPr lang="en-US" sz="2000" baseline="-25000" dirty="0" smtClean="0">
                <a:solidFill>
                  <a:srgbClr val="008000"/>
                </a:solidFill>
                <a:latin typeface="Symbol" panose="05050102010706020507" pitchFamily="18" charset="2"/>
              </a:rPr>
              <a:t>0</a:t>
            </a:r>
            <a:r>
              <a:rPr lang="en-US" sz="2000" dirty="0" smtClean="0">
                <a:solidFill>
                  <a:srgbClr val="008000"/>
                </a:solidFill>
                <a:latin typeface="Symbol" panose="05050102010706020507" pitchFamily="18" charset="2"/>
              </a:rPr>
              <a:t> </a:t>
            </a:r>
            <a:r>
              <a:rPr lang="en-US" sz="2000" b="1" dirty="0" smtClean="0">
                <a:solidFill>
                  <a:srgbClr val="008000"/>
                </a:solidFill>
              </a:rPr>
              <a:t>of </a:t>
            </a:r>
            <a:r>
              <a:rPr lang="en-US" sz="2000" b="1" dirty="0">
                <a:solidFill>
                  <a:srgbClr val="008000"/>
                </a:solidFill>
              </a:rPr>
              <a:t>true and KS systems</a:t>
            </a:r>
          </a:p>
        </p:txBody>
      </p:sp>
      <p:sp>
        <p:nvSpPr>
          <p:cNvPr id="5131" name="Line 11"/>
          <p:cNvSpPr>
            <a:spLocks noChangeShapeType="1"/>
          </p:cNvSpPr>
          <p:nvPr/>
        </p:nvSpPr>
        <p:spPr bwMode="auto">
          <a:xfrm flipV="1">
            <a:off x="5562600" y="2514600"/>
            <a:ext cx="381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5994400" y="2283018"/>
            <a:ext cx="3124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>
                <a:solidFill>
                  <a:srgbClr val="0070C0"/>
                </a:solidFill>
              </a:rPr>
              <a:t>Hartree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depends </a:t>
            </a:r>
            <a:r>
              <a:rPr lang="en-US" dirty="0">
                <a:solidFill>
                  <a:srgbClr val="0070C0"/>
                </a:solidFill>
              </a:rPr>
              <a:t>only on instantaneous density </a:t>
            </a:r>
          </a:p>
        </p:txBody>
      </p:sp>
      <p:sp>
        <p:nvSpPr>
          <p:cNvPr id="5133" name="Line 13"/>
          <p:cNvSpPr>
            <a:spLocks noChangeShapeType="1"/>
          </p:cNvSpPr>
          <p:nvPr/>
        </p:nvSpPr>
        <p:spPr bwMode="auto">
          <a:xfrm flipV="1">
            <a:off x="5994400" y="3810000"/>
            <a:ext cx="838200" cy="3810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40" name="Line 20"/>
          <p:cNvSpPr>
            <a:spLocks noChangeShapeType="1"/>
          </p:cNvSpPr>
          <p:nvPr/>
        </p:nvSpPr>
        <p:spPr bwMode="auto">
          <a:xfrm flipV="1">
            <a:off x="2362200" y="3609627"/>
            <a:ext cx="990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5160" name="Group 40"/>
          <p:cNvGrpSpPr>
            <a:grpSpLocks/>
          </p:cNvGrpSpPr>
          <p:nvPr/>
        </p:nvGrpSpPr>
        <p:grpSpPr bwMode="auto">
          <a:xfrm>
            <a:off x="421159" y="3950493"/>
            <a:ext cx="4114800" cy="1000125"/>
            <a:chOff x="240" y="2321"/>
            <a:chExt cx="2592" cy="630"/>
          </a:xfrm>
        </p:grpSpPr>
        <p:sp>
          <p:nvSpPr>
            <p:cNvPr id="5141" name="Text Box 21"/>
            <p:cNvSpPr txBox="1">
              <a:spLocks noChangeArrowheads="1"/>
            </p:cNvSpPr>
            <p:nvPr/>
          </p:nvSpPr>
          <p:spPr bwMode="auto">
            <a:xfrm>
              <a:off x="327" y="2321"/>
              <a:ext cx="16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rgbClr val="0070C0"/>
                  </a:solidFill>
                </a:rPr>
                <a:t>Actually, </a:t>
              </a:r>
              <a:r>
                <a:rPr lang="en-US" dirty="0" err="1">
                  <a:solidFill>
                    <a:srgbClr val="0070C0"/>
                  </a:solidFill>
                </a:rPr>
                <a:t>v</a:t>
              </a:r>
              <a:r>
                <a:rPr lang="en-US" sz="2000" baseline="-25000" dirty="0" err="1">
                  <a:solidFill>
                    <a:srgbClr val="0070C0"/>
                  </a:solidFill>
                </a:rPr>
                <a:t>ext</a:t>
              </a:r>
              <a:r>
                <a:rPr lang="en-US" dirty="0">
                  <a:solidFill>
                    <a:srgbClr val="0070C0"/>
                  </a:solidFill>
                </a:rPr>
                <a:t> [n,</a:t>
              </a:r>
              <a:r>
                <a:rPr lang="en-US" dirty="0">
                  <a:solidFill>
                    <a:srgbClr val="0070C0"/>
                  </a:solidFill>
                  <a:latin typeface="Symbol" pitchFamily="18" charset="2"/>
                </a:rPr>
                <a:t>Y</a:t>
              </a:r>
              <a:r>
                <a:rPr lang="en-US" sz="2000" baseline="-25000" dirty="0">
                  <a:solidFill>
                    <a:srgbClr val="0070C0"/>
                  </a:solidFill>
                </a:rPr>
                <a:t>0</a:t>
              </a:r>
              <a:r>
                <a:rPr lang="en-US" dirty="0">
                  <a:solidFill>
                    <a:srgbClr val="0070C0"/>
                  </a:solidFill>
                </a:rPr>
                <a:t>] (</a:t>
              </a:r>
              <a:r>
                <a:rPr lang="en-US" dirty="0" err="1">
                  <a:solidFill>
                    <a:srgbClr val="0070C0"/>
                  </a:solidFill>
                </a:rPr>
                <a:t>rt</a:t>
              </a:r>
              <a:r>
                <a:rPr lang="en-US" dirty="0" smtClean="0">
                  <a:solidFill>
                    <a:srgbClr val="0070C0"/>
                  </a:solidFill>
                </a:rPr>
                <a:t>) 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5142" name="Text Box 22"/>
            <p:cNvSpPr txBox="1">
              <a:spLocks noChangeArrowheads="1"/>
            </p:cNvSpPr>
            <p:nvPr/>
          </p:nvSpPr>
          <p:spPr bwMode="auto">
            <a:xfrm>
              <a:off x="240" y="2544"/>
              <a:ext cx="2592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>
                  <a:solidFill>
                    <a:srgbClr val="0070C0"/>
                  </a:solidFill>
                </a:rPr>
                <a:t>but </a:t>
              </a:r>
              <a:r>
                <a:rPr lang="en-US" dirty="0" err="1">
                  <a:solidFill>
                    <a:srgbClr val="0070C0"/>
                  </a:solidFill>
                </a:rPr>
                <a:t>v</a:t>
              </a:r>
              <a:r>
                <a:rPr lang="en-US" sz="2000" baseline="-25000" dirty="0" err="1">
                  <a:solidFill>
                    <a:srgbClr val="0070C0"/>
                  </a:solidFill>
                </a:rPr>
                <a:t>ext</a:t>
              </a:r>
              <a:r>
                <a:rPr lang="en-US" dirty="0">
                  <a:solidFill>
                    <a:srgbClr val="0070C0"/>
                  </a:solidFill>
                </a:rPr>
                <a:t> is </a:t>
              </a:r>
              <a:r>
                <a:rPr lang="en-US" dirty="0" smtClean="0">
                  <a:solidFill>
                    <a:srgbClr val="0070C0"/>
                  </a:solidFill>
                </a:rPr>
                <a:t> prescribed by problem, so functional dep. </a:t>
              </a:r>
              <a:r>
                <a:rPr lang="en-US" dirty="0">
                  <a:solidFill>
                    <a:srgbClr val="0070C0"/>
                  </a:solidFill>
                </a:rPr>
                <a:t>not </a:t>
              </a:r>
              <a:r>
                <a:rPr lang="en-US" dirty="0" smtClean="0">
                  <a:solidFill>
                    <a:srgbClr val="0070C0"/>
                  </a:solidFill>
                </a:rPr>
                <a:t>directly important.</a:t>
              </a:r>
              <a:endParaRPr lang="en-US" dirty="0">
                <a:solidFill>
                  <a:srgbClr val="0070C0"/>
                </a:solidFill>
              </a:endParaRPr>
            </a:p>
          </p:txBody>
        </p:sp>
      </p:grpSp>
      <p:sp>
        <p:nvSpPr>
          <p:cNvPr id="5146" name="Rectangle 26"/>
          <p:cNvSpPr>
            <a:spLocks noChangeArrowheads="1"/>
          </p:cNvSpPr>
          <p:nvPr/>
        </p:nvSpPr>
        <p:spPr bwMode="auto">
          <a:xfrm>
            <a:off x="2514600" y="685800"/>
            <a:ext cx="387798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1" dirty="0" smtClean="0"/>
              <a:t> </a:t>
            </a:r>
            <a:r>
              <a:rPr lang="en-US" sz="2400" dirty="0" smtClean="0">
                <a:latin typeface="Symbol" charset="2"/>
                <a:ea typeface="Symbol" charset="2"/>
                <a:cs typeface="Symbol" charset="2"/>
              </a:rPr>
              <a:t>Y</a:t>
            </a:r>
            <a:r>
              <a:rPr lang="en-US" sz="2400" baseline="-25000" dirty="0" smtClean="0"/>
              <a:t>0 </a:t>
            </a:r>
            <a:r>
              <a:rPr lang="en-US" sz="2400" i="1" dirty="0" smtClean="0"/>
              <a:t>:  n </a:t>
            </a:r>
            <a:r>
              <a:rPr lang="en-US" sz="2400" dirty="0" smtClean="0"/>
              <a:t>  </a:t>
            </a:r>
            <a:r>
              <a:rPr lang="en-US" sz="2400" dirty="0"/>
              <a:t> </a:t>
            </a:r>
            <a:r>
              <a:rPr lang="en-US" sz="2400" dirty="0" smtClean="0"/>
              <a:t>                  </a:t>
            </a:r>
            <a:r>
              <a:rPr lang="en-US" sz="2400" i="1" dirty="0" err="1" smtClean="0"/>
              <a:t>v</a:t>
            </a:r>
            <a:r>
              <a:rPr lang="en-US" sz="2400" baseline="-25000" dirty="0" err="1" smtClean="0"/>
              <a:t>ext</a:t>
            </a:r>
            <a:r>
              <a:rPr lang="en-US" sz="2400" dirty="0"/>
              <a:t>		</a:t>
            </a:r>
          </a:p>
        </p:txBody>
      </p:sp>
      <p:sp>
        <p:nvSpPr>
          <p:cNvPr id="5149" name="Text Box 29"/>
          <p:cNvSpPr txBox="1">
            <a:spLocks noChangeArrowheads="1"/>
          </p:cNvSpPr>
          <p:nvPr/>
        </p:nvSpPr>
        <p:spPr bwMode="auto">
          <a:xfrm>
            <a:off x="1" y="685800"/>
            <a:ext cx="2656318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err="1" smtClean="0">
                <a:solidFill>
                  <a:srgbClr val="7030A0"/>
                </a:solidFill>
              </a:rPr>
              <a:t>Runge</a:t>
            </a:r>
            <a:r>
              <a:rPr lang="en-US" sz="2000" dirty="0" smtClean="0">
                <a:solidFill>
                  <a:srgbClr val="7030A0"/>
                </a:solidFill>
              </a:rPr>
              <a:t>-Gross Theorem:</a:t>
            </a:r>
          </a:p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7030A0"/>
                </a:solidFill>
              </a:rPr>
              <a:t> (PRL </a:t>
            </a:r>
            <a:r>
              <a:rPr lang="en-US" sz="2000" b="1" dirty="0" smtClean="0">
                <a:solidFill>
                  <a:srgbClr val="7030A0"/>
                </a:solidFill>
              </a:rPr>
              <a:t>52</a:t>
            </a:r>
            <a:r>
              <a:rPr lang="en-US" sz="2000" dirty="0" smtClean="0">
                <a:solidFill>
                  <a:srgbClr val="7030A0"/>
                </a:solidFill>
              </a:rPr>
              <a:t>, 997 1984</a:t>
            </a:r>
            <a:r>
              <a:rPr lang="en-US" sz="2000" dirty="0" smtClean="0">
                <a:solidFill>
                  <a:srgbClr val="7030A0"/>
                </a:solidFill>
              </a:rPr>
              <a:t>) </a:t>
            </a:r>
            <a:endParaRPr lang="en-US" sz="2000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144" name="Text Box 24"/>
              <p:cNvSpPr txBox="1">
                <a:spLocks noChangeArrowheads="1"/>
              </p:cNvSpPr>
              <p:nvPr/>
            </p:nvSpPr>
            <p:spPr bwMode="auto">
              <a:xfrm>
                <a:off x="299083" y="5226049"/>
                <a:ext cx="8686800" cy="13843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dirty="0" smtClean="0">
                    <a:latin typeface="Symbol" pitchFamily="18" charset="2"/>
                  </a:rPr>
                  <a:t>Y</a:t>
                </a:r>
                <a:r>
                  <a:rPr lang="en-US" sz="2400" baseline="-25000" dirty="0">
                    <a:latin typeface="Symbol" pitchFamily="18" charset="2"/>
                  </a:rPr>
                  <a:t>0</a:t>
                </a:r>
                <a:r>
                  <a:rPr lang="en-US" sz="2400" dirty="0">
                    <a:latin typeface="Symbol" pitchFamily="18" charset="2"/>
                  </a:rPr>
                  <a:t>: </a:t>
                </a:r>
                <a:r>
                  <a:rPr lang="en-US" dirty="0"/>
                  <a:t>the true initial state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sz="2400" dirty="0">
                    <a:latin typeface="Symbol" pitchFamily="18" charset="2"/>
                  </a:rPr>
                  <a:t>F</a:t>
                </a:r>
                <a:r>
                  <a:rPr lang="en-US" sz="2400" baseline="-25000" dirty="0"/>
                  <a:t>0</a:t>
                </a:r>
                <a:r>
                  <a:rPr lang="en-US" dirty="0"/>
                  <a:t>: the initial state to start the KS </a:t>
                </a:r>
                <a:r>
                  <a:rPr lang="en-US" dirty="0" smtClean="0"/>
                  <a:t>calculation  </a:t>
                </a:r>
                <a:r>
                  <a:rPr lang="en-US" dirty="0"/>
                  <a:t>-- </a:t>
                </a:r>
                <a:r>
                  <a:rPr lang="en-US" dirty="0" smtClean="0"/>
                  <a:t>can choose </a:t>
                </a:r>
                <a:r>
                  <a:rPr lang="en-US" dirty="0"/>
                  <a:t>any </a:t>
                </a:r>
                <a:r>
                  <a:rPr lang="en-US" dirty="0" smtClean="0"/>
                  <a:t>state</a:t>
                </a:r>
                <a:r>
                  <a:rPr lang="en-US" dirty="0"/>
                  <a:t> </a:t>
                </a:r>
                <a:r>
                  <a:rPr lang="en-US" dirty="0" smtClean="0"/>
                  <a:t>that </a:t>
                </a:r>
                <a:r>
                  <a:rPr lang="en-US" dirty="0"/>
                  <a:t>has same </a:t>
                </a:r>
                <a:r>
                  <a:rPr lang="en-US" i="1" dirty="0"/>
                  <a:t>n(r,0</a:t>
                </a:r>
                <a:r>
                  <a:rPr lang="en-US" dirty="0"/>
                  <a:t>)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𝜕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i="1" dirty="0" smtClean="0"/>
                  <a:t>n(r,0)</a:t>
                </a:r>
                <a:r>
                  <a:rPr lang="en-US" dirty="0" smtClean="0"/>
                  <a:t> as </a:t>
                </a:r>
                <a:r>
                  <a:rPr lang="en-US" sz="2400" dirty="0" smtClean="0">
                    <a:latin typeface="Symbol" pitchFamily="18" charset="2"/>
                  </a:rPr>
                  <a:t>Y</a:t>
                </a:r>
                <a:r>
                  <a:rPr lang="en-US" sz="2400" baseline="-25000" dirty="0" smtClean="0"/>
                  <a:t>0 </a:t>
                </a:r>
                <a:r>
                  <a:rPr lang="en-US" sz="2400" dirty="0" smtClean="0"/>
                  <a:t> . </a:t>
                </a:r>
                <a:r>
                  <a:rPr lang="en-US" dirty="0" err="1" smtClean="0"/>
                  <a:t>Vxc</a:t>
                </a:r>
                <a:r>
                  <a:rPr lang="en-US" dirty="0" smtClean="0"/>
                  <a:t> is different for each choice</a:t>
                </a:r>
                <a:endParaRPr lang="en-US" i="1" dirty="0"/>
              </a:p>
            </p:txBody>
          </p:sp>
        </mc:Choice>
        <mc:Fallback>
          <p:sp>
            <p:nvSpPr>
              <p:cNvPr id="5144" name="Text 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9083" y="5226049"/>
                <a:ext cx="8686800" cy="1384301"/>
              </a:xfrm>
              <a:prstGeom prst="rect">
                <a:avLst/>
              </a:prstGeom>
              <a:blipFill rotWithShape="0">
                <a:blip r:embed="rId4"/>
                <a:stretch>
                  <a:fillRect l="-1053" t="-3524" b="-9251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5867400" y="7620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true system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5867400" y="16764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KS system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724128" y="6152248"/>
            <a:ext cx="35485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u</a:t>
            </a:r>
            <a:r>
              <a:rPr lang="en-US" dirty="0" smtClean="0">
                <a:solidFill>
                  <a:srgbClr val="0070C0"/>
                </a:solidFill>
              </a:rPr>
              <a:t>sually choose Slater determinant but not necessary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8" name="Line 31"/>
          <p:cNvSpPr>
            <a:spLocks noChangeShapeType="1"/>
          </p:cNvSpPr>
          <p:nvPr/>
        </p:nvSpPr>
        <p:spPr bwMode="auto">
          <a:xfrm>
            <a:off x="3581400" y="907519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" name="Text Box 27"/>
          <p:cNvSpPr txBox="1">
            <a:spLocks noChangeArrowheads="1"/>
          </p:cNvSpPr>
          <p:nvPr/>
        </p:nvSpPr>
        <p:spPr bwMode="auto">
          <a:xfrm>
            <a:off x="3920192" y="500215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1-1</a:t>
            </a:r>
          </a:p>
        </p:txBody>
      </p:sp>
      <p:sp>
        <p:nvSpPr>
          <p:cNvPr id="30" name="Rectangle 26"/>
          <p:cNvSpPr>
            <a:spLocks noChangeArrowheads="1"/>
          </p:cNvSpPr>
          <p:nvPr/>
        </p:nvSpPr>
        <p:spPr bwMode="auto">
          <a:xfrm>
            <a:off x="2551467" y="1732535"/>
            <a:ext cx="387798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1" dirty="0" smtClean="0"/>
              <a:t> </a:t>
            </a:r>
            <a:r>
              <a:rPr lang="en-US" sz="2400" dirty="0">
                <a:latin typeface="Symbol" charset="2"/>
                <a:ea typeface="Symbol" charset="2"/>
                <a:cs typeface="Symbol" charset="2"/>
              </a:rPr>
              <a:t>F</a:t>
            </a:r>
            <a:r>
              <a:rPr lang="en-US" sz="2400" baseline="-25000" dirty="0" smtClean="0"/>
              <a:t>0 </a:t>
            </a:r>
            <a:r>
              <a:rPr lang="en-US" sz="2400" i="1" dirty="0" smtClean="0"/>
              <a:t>:  n </a:t>
            </a:r>
            <a:r>
              <a:rPr lang="en-US" sz="2400" dirty="0" smtClean="0"/>
              <a:t>  </a:t>
            </a:r>
            <a:r>
              <a:rPr lang="en-US" sz="2400" dirty="0"/>
              <a:t> </a:t>
            </a:r>
            <a:r>
              <a:rPr lang="en-US" sz="2400" dirty="0" smtClean="0"/>
              <a:t>                  </a:t>
            </a:r>
            <a:r>
              <a:rPr lang="en-US" sz="2400" i="1" dirty="0" err="1" smtClean="0"/>
              <a:t>v</a:t>
            </a:r>
            <a:r>
              <a:rPr lang="en-US" sz="2400" baseline="-25000" dirty="0" err="1"/>
              <a:t>S</a:t>
            </a:r>
            <a:r>
              <a:rPr lang="en-US" sz="2400" dirty="0"/>
              <a:t>		</a:t>
            </a:r>
          </a:p>
        </p:txBody>
      </p:sp>
      <p:sp>
        <p:nvSpPr>
          <p:cNvPr id="31" name="Line 31"/>
          <p:cNvSpPr>
            <a:spLocks noChangeShapeType="1"/>
          </p:cNvSpPr>
          <p:nvPr/>
        </p:nvSpPr>
        <p:spPr bwMode="auto">
          <a:xfrm>
            <a:off x="3618267" y="1954254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" name="Text Box 27"/>
          <p:cNvSpPr txBox="1">
            <a:spLocks noChangeArrowheads="1"/>
          </p:cNvSpPr>
          <p:nvPr/>
        </p:nvSpPr>
        <p:spPr bwMode="auto">
          <a:xfrm>
            <a:off x="3957059" y="154695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1-1</a:t>
            </a:r>
          </a:p>
        </p:txBody>
      </p:sp>
    </p:spTree>
    <p:extLst>
      <p:ext uri="{BB962C8B-B14F-4D97-AF65-F5344CB8AC3E}">
        <p14:creationId xmlns:p14="http://schemas.microsoft.com/office/powerpoint/2010/main" val="301875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 animBg="1"/>
      <p:bldP spid="5127" grpId="0"/>
      <p:bldP spid="5131" grpId="0" animBg="1"/>
      <p:bldP spid="5132" grpId="0"/>
      <p:bldP spid="5133" grpId="0" animBg="1"/>
      <p:bldP spid="5140" grpId="0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457200" y="304800"/>
            <a:ext cx="7772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u="sng"/>
              <a:t>Memory</a:t>
            </a:r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 rotWithShape="1">
          <a:blip r:embed="rId3"/>
          <a:srcRect l="67506" t="78415" r="5246" b="4099"/>
          <a:stretch/>
        </p:blipFill>
        <p:spPr bwMode="auto">
          <a:xfrm>
            <a:off x="685800" y="990600"/>
            <a:ext cx="2209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965" name="Oval 5"/>
          <p:cNvSpPr>
            <a:spLocks noChangeArrowheads="1"/>
          </p:cNvSpPr>
          <p:nvPr/>
        </p:nvSpPr>
        <p:spPr bwMode="auto">
          <a:xfrm>
            <a:off x="1066800" y="914400"/>
            <a:ext cx="1304925" cy="762000"/>
          </a:xfrm>
          <a:prstGeom prst="ellipse">
            <a:avLst/>
          </a:prstGeom>
          <a:noFill/>
          <a:ln w="12700">
            <a:solidFill>
              <a:srgbClr val="007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70C0"/>
              </a:solidFill>
            </a:endParaRPr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3429000" y="838200"/>
            <a:ext cx="5715000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 dirty="0">
                <a:solidFill>
                  <a:srgbClr val="0070C0"/>
                </a:solidFill>
              </a:rPr>
              <a:t>functional </a:t>
            </a:r>
            <a:r>
              <a:rPr lang="en-US" sz="2000" b="1" dirty="0" smtClean="0">
                <a:solidFill>
                  <a:srgbClr val="0070C0"/>
                </a:solidFill>
              </a:rPr>
              <a:t>depend</a:t>
            </a:r>
            <a:r>
              <a:rPr lang="en-US" sz="2000" b="1" dirty="0">
                <a:solidFill>
                  <a:srgbClr val="0070C0"/>
                </a:solidFill>
              </a:rPr>
              <a:t>s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>
                <a:solidFill>
                  <a:srgbClr val="0070C0"/>
                </a:solidFill>
              </a:rPr>
              <a:t>on history, </a:t>
            </a:r>
            <a:r>
              <a:rPr lang="en-US" sz="2400" b="1" i="1" dirty="0">
                <a:solidFill>
                  <a:srgbClr val="0070C0"/>
                </a:solidFill>
                <a:latin typeface="Times New Roman" pitchFamily="18" charset="0"/>
              </a:rPr>
              <a:t>n(r t’&lt;t),</a:t>
            </a:r>
            <a:r>
              <a:rPr lang="en-US" sz="2000" b="1" dirty="0">
                <a:solidFill>
                  <a:srgbClr val="0070C0"/>
                </a:solidFill>
              </a:rPr>
              <a:t> and on initial states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b="1" dirty="0">
                <a:solidFill>
                  <a:srgbClr val="0070C0"/>
                </a:solidFill>
              </a:rPr>
              <a:t>of true and KS systems</a:t>
            </a:r>
          </a:p>
        </p:txBody>
      </p:sp>
      <p:sp>
        <p:nvSpPr>
          <p:cNvPr id="40967" name="Line 7"/>
          <p:cNvSpPr>
            <a:spLocks noChangeShapeType="1"/>
          </p:cNvSpPr>
          <p:nvPr/>
        </p:nvSpPr>
        <p:spPr bwMode="auto">
          <a:xfrm flipH="1">
            <a:off x="2362200" y="990600"/>
            <a:ext cx="990600" cy="76200"/>
          </a:xfrm>
          <a:prstGeom prst="line">
            <a:avLst/>
          </a:prstGeom>
          <a:noFill/>
          <a:ln w="9525">
            <a:solidFill>
              <a:srgbClr val="0070C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0070C0"/>
              </a:solidFill>
            </a:endParaRPr>
          </a:p>
        </p:txBody>
      </p:sp>
      <p:sp>
        <p:nvSpPr>
          <p:cNvPr id="40973" name="Text Box 13"/>
          <p:cNvSpPr txBox="1">
            <a:spLocks noChangeArrowheads="1"/>
          </p:cNvSpPr>
          <p:nvPr/>
        </p:nvSpPr>
        <p:spPr bwMode="auto">
          <a:xfrm>
            <a:off x="304800" y="1981200"/>
            <a:ext cx="525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 Also, for </a:t>
            </a:r>
            <a:r>
              <a:rPr lang="en-US" sz="2000" dirty="0" smtClean="0">
                <a:latin typeface="Calibri" panose="020F0502020204030204" pitchFamily="34" charset="0"/>
              </a:rPr>
              <a:t>a general observable: A[</a:t>
            </a:r>
            <a:r>
              <a:rPr lang="en-US" sz="2000" i="1" dirty="0" smtClean="0">
                <a:latin typeface="Calibri" panose="020F0502020204030204" pitchFamily="34" charset="0"/>
              </a:rPr>
              <a:t>n</a:t>
            </a:r>
            <a:r>
              <a:rPr lang="en-US" sz="2000" dirty="0" smtClean="0">
                <a:latin typeface="Calibri" panose="020F0502020204030204" pitchFamily="34" charset="0"/>
              </a:rPr>
              <a:t>; </a:t>
            </a:r>
            <a:r>
              <a:rPr lang="en-US" sz="2000" dirty="0" smtClean="0">
                <a:latin typeface="Symbol" panose="05050102010706020507" pitchFamily="18" charset="2"/>
              </a:rPr>
              <a:t>F</a:t>
            </a:r>
            <a:r>
              <a:rPr lang="en-US" sz="2000" baseline="-25000" dirty="0" smtClean="0">
                <a:latin typeface="Calibri" panose="020F0502020204030204" pitchFamily="34" charset="0"/>
              </a:rPr>
              <a:t>0</a:t>
            </a:r>
            <a:r>
              <a:rPr lang="en-US" sz="2000" dirty="0">
                <a:latin typeface="Calibri" panose="020F0502020204030204" pitchFamily="34" charset="0"/>
              </a:rPr>
              <a:t>] </a:t>
            </a:r>
          </a:p>
        </p:txBody>
      </p:sp>
      <p:sp>
        <p:nvSpPr>
          <p:cNvPr id="40974" name="Line 14"/>
          <p:cNvSpPr>
            <a:spLocks noChangeShapeType="1"/>
          </p:cNvSpPr>
          <p:nvPr/>
        </p:nvSpPr>
        <p:spPr bwMode="auto">
          <a:xfrm flipH="1">
            <a:off x="4343400" y="1676400"/>
            <a:ext cx="609600" cy="304800"/>
          </a:xfrm>
          <a:prstGeom prst="line">
            <a:avLst/>
          </a:prstGeom>
          <a:noFill/>
          <a:ln w="9525">
            <a:solidFill>
              <a:srgbClr val="0070C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72533" y="2895600"/>
            <a:ext cx="7643192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Special, and common, case: </a:t>
            </a:r>
          </a:p>
          <a:p>
            <a:r>
              <a:rPr lang="en-US" sz="2000" dirty="0">
                <a:latin typeface="Calibri" panose="020F0502020204030204" pitchFamily="34" charset="0"/>
              </a:rPr>
              <a:t>	</a:t>
            </a:r>
            <a:r>
              <a:rPr lang="en-US" sz="2000" dirty="0" smtClean="0">
                <a:latin typeface="Calibri" panose="020F0502020204030204" pitchFamily="34" charset="0"/>
              </a:rPr>
              <a:t>	</a:t>
            </a:r>
            <a:r>
              <a:rPr lang="en-US" sz="2000" dirty="0" smtClean="0">
                <a:solidFill>
                  <a:srgbClr val="00B050"/>
                </a:solidFill>
                <a:latin typeface="Symbol" panose="05050102010706020507" pitchFamily="18" charset="2"/>
              </a:rPr>
              <a:t>Y</a:t>
            </a:r>
            <a:r>
              <a:rPr lang="en-US" sz="2000" baseline="-25000" dirty="0">
                <a:solidFill>
                  <a:srgbClr val="00B050"/>
                </a:solidFill>
                <a:latin typeface="Calibri" panose="020F0502020204030204" pitchFamily="34" charset="0"/>
              </a:rPr>
              <a:t>0</a:t>
            </a:r>
            <a:r>
              <a:rPr lang="en-US" sz="20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 =</a:t>
            </a:r>
            <a:r>
              <a:rPr lang="en-US" sz="2000" dirty="0">
                <a:solidFill>
                  <a:srgbClr val="00B050"/>
                </a:solidFill>
                <a:latin typeface="Calibri" panose="020F0502020204030204" pitchFamily="34" charset="0"/>
              </a:rPr>
              <a:t> </a:t>
            </a:r>
            <a:r>
              <a:rPr lang="en-US" sz="2000" dirty="0" smtClean="0">
                <a:solidFill>
                  <a:srgbClr val="00B050"/>
                </a:solidFill>
                <a:latin typeface="Symbol" panose="05050102010706020507" pitchFamily="18" charset="2"/>
              </a:rPr>
              <a:t>Y</a:t>
            </a:r>
            <a:r>
              <a:rPr lang="en-US" sz="2000" baseline="-250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GS</a:t>
            </a:r>
          </a:p>
          <a:p>
            <a:r>
              <a:rPr lang="en-US" sz="2000" baseline="-25000" dirty="0">
                <a:solidFill>
                  <a:srgbClr val="00B050"/>
                </a:solidFill>
                <a:latin typeface="Calibri" panose="020F0502020204030204" pitchFamily="34" charset="0"/>
              </a:rPr>
              <a:t>	</a:t>
            </a:r>
            <a:r>
              <a:rPr lang="en-US" sz="2000" baseline="-250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	</a:t>
            </a:r>
            <a:r>
              <a:rPr lang="en-US" sz="2000" dirty="0" smtClean="0">
                <a:solidFill>
                  <a:srgbClr val="00B050"/>
                </a:solidFill>
                <a:latin typeface="Symbol" panose="05050102010706020507" pitchFamily="18" charset="2"/>
              </a:rPr>
              <a:t>F</a:t>
            </a:r>
            <a:r>
              <a:rPr lang="en-US" sz="2000" baseline="-250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0</a:t>
            </a:r>
            <a:r>
              <a:rPr lang="en-US" sz="20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 </a:t>
            </a:r>
            <a:r>
              <a:rPr lang="en-US" sz="2000" dirty="0">
                <a:solidFill>
                  <a:srgbClr val="00B050"/>
                </a:solidFill>
                <a:latin typeface="Calibri" panose="020F0502020204030204" pitchFamily="34" charset="0"/>
              </a:rPr>
              <a:t>= </a:t>
            </a:r>
            <a:r>
              <a:rPr lang="en-US" sz="2000" dirty="0" smtClean="0">
                <a:solidFill>
                  <a:srgbClr val="00B050"/>
                </a:solidFill>
                <a:latin typeface="Symbol" panose="05050102010706020507" pitchFamily="18" charset="2"/>
              </a:rPr>
              <a:t>F</a:t>
            </a:r>
            <a:r>
              <a:rPr lang="en-US" sz="2000" baseline="-250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GS</a:t>
            </a:r>
          </a:p>
          <a:p>
            <a:pPr>
              <a:spcBef>
                <a:spcPct val="50000"/>
              </a:spcBef>
            </a:pPr>
            <a:r>
              <a:rPr lang="en-US" sz="2000" dirty="0">
                <a:latin typeface="Calibri" panose="020F0502020204030204" pitchFamily="34" charset="0"/>
              </a:rPr>
              <a:t>Then, by the </a:t>
            </a:r>
            <a:r>
              <a:rPr lang="en-US" sz="2000" dirty="0" err="1">
                <a:latin typeface="Calibri" panose="020F0502020204030204" pitchFamily="34" charset="0"/>
              </a:rPr>
              <a:t>Hohenberg</a:t>
            </a:r>
            <a:r>
              <a:rPr lang="en-US" sz="2000" dirty="0">
                <a:latin typeface="Calibri" panose="020F0502020204030204" pitchFamily="34" charset="0"/>
              </a:rPr>
              <a:t>-Kohn </a:t>
            </a:r>
            <a:r>
              <a:rPr lang="en-US" sz="2000" dirty="0" smtClean="0">
                <a:latin typeface="Calibri" panose="020F0502020204030204" pitchFamily="34" charset="0"/>
              </a:rPr>
              <a:t>theorem</a:t>
            </a:r>
            <a:r>
              <a:rPr lang="en-US" sz="2000" dirty="0">
                <a:latin typeface="Calibri" panose="020F0502020204030204" pitchFamily="34" charset="0"/>
              </a:rPr>
              <a:t>, </a:t>
            </a:r>
            <a:r>
              <a:rPr lang="en-US" sz="2000" dirty="0">
                <a:latin typeface="Symbol" panose="05050102010706020507" pitchFamily="18" charset="2"/>
              </a:rPr>
              <a:t>Y</a:t>
            </a:r>
            <a:r>
              <a:rPr lang="en-US" sz="2000" baseline="-25000" dirty="0">
                <a:latin typeface="Calibri" panose="020F0502020204030204" pitchFamily="34" charset="0"/>
              </a:rPr>
              <a:t>0 </a:t>
            </a:r>
            <a:r>
              <a:rPr lang="en-US" sz="2000" dirty="0">
                <a:latin typeface="Calibri" panose="020F0502020204030204" pitchFamily="34" charset="0"/>
              </a:rPr>
              <a:t>= </a:t>
            </a:r>
            <a:r>
              <a:rPr lang="en-US" sz="2000" dirty="0">
                <a:latin typeface="Symbol" panose="05050102010706020507" pitchFamily="18" charset="2"/>
              </a:rPr>
              <a:t>Y</a:t>
            </a:r>
            <a:r>
              <a:rPr lang="en-US" sz="2000" baseline="-25000" dirty="0">
                <a:latin typeface="Calibri" panose="020F0502020204030204" pitchFamily="34" charset="0"/>
              </a:rPr>
              <a:t>0</a:t>
            </a:r>
            <a:r>
              <a:rPr lang="en-US" sz="2000" dirty="0">
                <a:latin typeface="Calibri" panose="020F0502020204030204" pitchFamily="34" charset="0"/>
              </a:rPr>
              <a:t>[n(0)] and </a:t>
            </a:r>
            <a:r>
              <a:rPr lang="en-US" sz="2000" dirty="0">
                <a:latin typeface="Symbol" panose="05050102010706020507" pitchFamily="18" charset="2"/>
              </a:rPr>
              <a:t>F</a:t>
            </a:r>
            <a:r>
              <a:rPr lang="en-US" sz="2000" baseline="-25000" dirty="0">
                <a:latin typeface="Calibri" panose="020F0502020204030204" pitchFamily="34" charset="0"/>
              </a:rPr>
              <a:t>0 </a:t>
            </a:r>
            <a:r>
              <a:rPr lang="en-US" sz="2000" dirty="0">
                <a:latin typeface="Calibri" panose="020F0502020204030204" pitchFamily="34" charset="0"/>
              </a:rPr>
              <a:t>= </a:t>
            </a:r>
            <a:r>
              <a:rPr lang="en-US" sz="2000" dirty="0">
                <a:latin typeface="Symbol" panose="05050102010706020507" pitchFamily="18" charset="2"/>
              </a:rPr>
              <a:t>F</a:t>
            </a:r>
            <a:r>
              <a:rPr lang="en-US" sz="2000" baseline="-25000" dirty="0">
                <a:latin typeface="Calibri" panose="020F0502020204030204" pitchFamily="34" charset="0"/>
              </a:rPr>
              <a:t>0 </a:t>
            </a:r>
            <a:r>
              <a:rPr lang="en-US" sz="2000" dirty="0">
                <a:latin typeface="Calibri" panose="020F0502020204030204" pitchFamily="34" charset="0"/>
              </a:rPr>
              <a:t>[n(0)]  </a:t>
            </a:r>
          </a:p>
          <a:p>
            <a:pPr>
              <a:spcBef>
                <a:spcPct val="50000"/>
              </a:spcBef>
            </a:pPr>
            <a:r>
              <a:rPr lang="en-US" sz="2000" dirty="0" smtClean="0">
                <a:latin typeface="Calibri" panose="020F0502020204030204" pitchFamily="34" charset="0"/>
              </a:rPr>
              <a:t>  -- </a:t>
            </a:r>
            <a:r>
              <a:rPr lang="en-US" sz="2000" dirty="0">
                <a:latin typeface="Calibri" panose="020F0502020204030204" pitchFamily="34" charset="0"/>
              </a:rPr>
              <a:t>no </a:t>
            </a:r>
            <a:r>
              <a:rPr lang="en-US" sz="2000" dirty="0" smtClean="0">
                <a:latin typeface="Calibri" panose="020F0502020204030204" pitchFamily="34" charset="0"/>
              </a:rPr>
              <a:t>explicit initial-state-dependence </a:t>
            </a:r>
            <a:r>
              <a:rPr lang="en-US" sz="2000" dirty="0" smtClean="0">
                <a:latin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 sz="2000" dirty="0" err="1" smtClean="0">
                <a:latin typeface="Calibri" panose="020F0502020204030204" pitchFamily="34" charset="0"/>
                <a:sym typeface="Wingdings" panose="05000000000000000000" pitchFamily="2" charset="2"/>
              </a:rPr>
              <a:t>v</a:t>
            </a:r>
            <a:r>
              <a:rPr lang="en-US" sz="2000" baseline="-25000" dirty="0" err="1" smtClean="0">
                <a:latin typeface="Calibri" panose="020F0502020204030204" pitchFamily="34" charset="0"/>
                <a:sym typeface="Wingdings" panose="05000000000000000000" pitchFamily="2" charset="2"/>
              </a:rPr>
              <a:t>xc</a:t>
            </a:r>
            <a:r>
              <a:rPr lang="en-US" sz="2000" dirty="0" smtClean="0">
                <a:latin typeface="Calibri" panose="020F0502020204030204" pitchFamily="34" charset="0"/>
                <a:sym typeface="Wingdings" panose="05000000000000000000" pitchFamily="2" charset="2"/>
              </a:rPr>
              <a:t>[n](</a:t>
            </a:r>
            <a:r>
              <a:rPr lang="en-US" sz="2000" dirty="0" err="1" smtClean="0">
                <a:latin typeface="Calibri" panose="020F0502020204030204" pitchFamily="34" charset="0"/>
                <a:sym typeface="Wingdings" panose="05000000000000000000" pitchFamily="2" charset="2"/>
              </a:rPr>
              <a:t>r,t</a:t>
            </a:r>
            <a:r>
              <a:rPr lang="en-US" sz="2000" dirty="0" smtClean="0">
                <a:latin typeface="Calibri" panose="020F0502020204030204" pitchFamily="34" charset="0"/>
                <a:sym typeface="Wingdings" panose="05000000000000000000" pitchFamily="2" charset="2"/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en-US" sz="2000" dirty="0" smtClean="0">
                <a:latin typeface="Calibri" panose="020F0502020204030204" pitchFamily="34" charset="0"/>
                <a:sym typeface="Wingdings" panose="05000000000000000000" pitchFamily="2" charset="2"/>
              </a:rPr>
              <a:t>e.g</a:t>
            </a:r>
            <a:r>
              <a:rPr lang="en-US" sz="2000" b="1" dirty="0" smtClean="0">
                <a:latin typeface="Calibri" panose="020F0502020204030204" pitchFamily="34" charset="0"/>
                <a:sym typeface="Wingdings" panose="05000000000000000000" pitchFamily="2" charset="2"/>
              </a:rPr>
              <a:t>. linear response regime</a:t>
            </a:r>
            <a:r>
              <a:rPr lang="en-US" sz="2000" b="1" dirty="0"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000" dirty="0" smtClean="0">
                <a:latin typeface="Calibri" panose="020F0502020204030204" pitchFamily="34" charset="0"/>
                <a:sym typeface="Wingdings" panose="05000000000000000000" pitchFamily="2" charset="2"/>
              </a:rPr>
              <a:t>(most applications)</a:t>
            </a:r>
            <a:endParaRPr lang="en-US" sz="2000" dirty="0">
              <a:latin typeface="Calibri" panose="020F0502020204030204" pitchFamily="34" charset="0"/>
            </a:endParaRPr>
          </a:p>
          <a:p>
            <a:endParaRPr lang="en-US" sz="2000" dirty="0" smtClean="0"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0833" y="5468892"/>
            <a:ext cx="4665133" cy="31261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7745" y="6083589"/>
            <a:ext cx="3349900" cy="6389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6319" y="6036319"/>
            <a:ext cx="3917810" cy="686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28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3" grpId="0"/>
      <p:bldP spid="4097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457200" y="104785"/>
            <a:ext cx="7772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u="sng" dirty="0" smtClean="0">
                <a:latin typeface="Calibri" panose="020F0502020204030204" pitchFamily="34" charset="0"/>
              </a:rPr>
              <a:t>The Adiabatic Approximation</a:t>
            </a:r>
            <a:endParaRPr lang="en-US" sz="2800" u="sng" dirty="0">
              <a:latin typeface="Calibri" panose="020F0502020204030204" pitchFamily="34" charset="0"/>
            </a:endParaRPr>
          </a:p>
        </p:txBody>
      </p:sp>
      <p:sp>
        <p:nvSpPr>
          <p:cNvPr id="40968" name="Rectangle 8"/>
          <p:cNvSpPr>
            <a:spLocks noChangeArrowheads="1"/>
          </p:cNvSpPr>
          <p:nvPr/>
        </p:nvSpPr>
        <p:spPr bwMode="auto">
          <a:xfrm>
            <a:off x="279672" y="633914"/>
            <a:ext cx="9144000" cy="10156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buFontTx/>
              <a:buChar char="•"/>
            </a:pP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en-US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Almost </a:t>
            </a: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</a:rPr>
              <a:t>all </a:t>
            </a:r>
            <a:r>
              <a:rPr lang="en-US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calculations today </a:t>
            </a: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</a:rPr>
              <a:t>ignore </a:t>
            </a:r>
            <a:r>
              <a:rPr lang="en-US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memory, </a:t>
            </a: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</a:rPr>
              <a:t>and use </a:t>
            </a:r>
            <a:r>
              <a:rPr lang="en-US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an</a:t>
            </a:r>
          </a:p>
          <a:p>
            <a:pPr eaLnBrk="0" hangingPunct="0"/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</a:rPr>
              <a:t>	</a:t>
            </a:r>
            <a:r>
              <a:rPr lang="en-US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		 </a:t>
            </a:r>
            <a:r>
              <a:rPr lang="en-US" sz="2000" b="1" dirty="0">
                <a:solidFill>
                  <a:srgbClr val="008000"/>
                </a:solidFill>
                <a:latin typeface="Calibri" panose="020F0502020204030204" pitchFamily="34" charset="0"/>
              </a:rPr>
              <a:t>adiabatic approximation</a:t>
            </a:r>
            <a:r>
              <a:rPr lang="en-US" sz="2000" b="1" dirty="0" smtClean="0">
                <a:solidFill>
                  <a:srgbClr val="008000"/>
                </a:solidFill>
                <a:latin typeface="Calibri" panose="020F0502020204030204" pitchFamily="34" charset="0"/>
              </a:rPr>
              <a:t>:</a:t>
            </a:r>
          </a:p>
          <a:p>
            <a:pPr eaLnBrk="0" hangingPunct="0"/>
            <a:r>
              <a:rPr lang="en-US" sz="2000" dirty="0" smtClean="0">
                <a:solidFill>
                  <a:srgbClr val="008000"/>
                </a:solidFill>
                <a:latin typeface="Calibri" panose="020F0502020204030204" pitchFamily="34" charset="0"/>
              </a:rPr>
              <a:t>         input </a:t>
            </a:r>
            <a:r>
              <a:rPr lang="en-US" sz="2000" dirty="0">
                <a:solidFill>
                  <a:srgbClr val="008000"/>
                </a:solidFill>
                <a:latin typeface="Calibri" panose="020F0502020204030204" pitchFamily="34" charset="0"/>
              </a:rPr>
              <a:t>instantaneous </a:t>
            </a:r>
            <a:r>
              <a:rPr lang="en-US" sz="2000" dirty="0" smtClean="0">
                <a:solidFill>
                  <a:srgbClr val="008000"/>
                </a:solidFill>
                <a:latin typeface="Calibri" panose="020F0502020204030204" pitchFamily="34" charset="0"/>
              </a:rPr>
              <a:t>density into </a:t>
            </a:r>
            <a:r>
              <a:rPr lang="en-US" sz="2000" dirty="0">
                <a:solidFill>
                  <a:srgbClr val="008000"/>
                </a:solidFill>
                <a:latin typeface="Calibri" panose="020F0502020204030204" pitchFamily="34" charset="0"/>
              </a:rPr>
              <a:t>a ground-state </a:t>
            </a:r>
            <a:r>
              <a:rPr lang="en-US" sz="2000" dirty="0" smtClean="0">
                <a:solidFill>
                  <a:srgbClr val="008000"/>
                </a:solidFill>
                <a:latin typeface="Calibri" panose="020F0502020204030204" pitchFamily="34" charset="0"/>
              </a:rPr>
              <a:t>approximation</a:t>
            </a:r>
            <a:endParaRPr lang="en-US" sz="2000" dirty="0">
              <a:solidFill>
                <a:srgbClr val="008000"/>
              </a:solidFill>
              <a:latin typeface="Calibri" panose="020F0502020204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8160" y="5551096"/>
            <a:ext cx="6125633" cy="95896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8160" y="4573168"/>
            <a:ext cx="5545062" cy="9779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122" y="4813543"/>
            <a:ext cx="15409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Example:</a:t>
            </a:r>
            <a:endParaRPr lang="en-US" sz="2000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0028" y="2585067"/>
            <a:ext cx="5564185" cy="7375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50028" y="3463127"/>
            <a:ext cx="3843482" cy="7069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08160" y="1700603"/>
            <a:ext cx="6542613" cy="88446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629400" y="3603272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f</a:t>
            </a:r>
            <a:r>
              <a:rPr lang="en-US" smtClean="0"/>
              <a:t>requency-independent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735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8" grpId="0"/>
      <p:bldP spid="4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457200" y="104785"/>
            <a:ext cx="7772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u="sng" dirty="0" smtClean="0">
                <a:latin typeface="Calibri" panose="020F0502020204030204" pitchFamily="34" charset="0"/>
              </a:rPr>
              <a:t>The Adiabatic Approximation</a:t>
            </a:r>
            <a:endParaRPr lang="en-US" sz="2800" u="sng" dirty="0">
              <a:latin typeface="Calibri" panose="020F0502020204030204" pitchFamily="34" charset="0"/>
            </a:endParaRPr>
          </a:p>
        </p:txBody>
      </p:sp>
      <p:sp>
        <p:nvSpPr>
          <p:cNvPr id="40968" name="Rectangle 8"/>
          <p:cNvSpPr>
            <a:spLocks noChangeArrowheads="1"/>
          </p:cNvSpPr>
          <p:nvPr/>
        </p:nvSpPr>
        <p:spPr bwMode="auto">
          <a:xfrm>
            <a:off x="279672" y="633914"/>
            <a:ext cx="9144000" cy="10156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buFontTx/>
              <a:buChar char="•"/>
            </a:pP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en-US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Almost </a:t>
            </a: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</a:rPr>
              <a:t>all </a:t>
            </a:r>
            <a:r>
              <a:rPr lang="en-US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calculations today </a:t>
            </a: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</a:rPr>
              <a:t>ignore </a:t>
            </a:r>
            <a:r>
              <a:rPr lang="en-US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memory, </a:t>
            </a: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</a:rPr>
              <a:t>and use </a:t>
            </a:r>
            <a:r>
              <a:rPr lang="en-US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an</a:t>
            </a:r>
          </a:p>
          <a:p>
            <a:pPr eaLnBrk="0" hangingPunct="0"/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</a:rPr>
              <a:t>	</a:t>
            </a:r>
            <a:r>
              <a:rPr lang="en-US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		 </a:t>
            </a:r>
            <a:r>
              <a:rPr lang="en-US" sz="2000" b="1" dirty="0">
                <a:solidFill>
                  <a:srgbClr val="008000"/>
                </a:solidFill>
                <a:latin typeface="Calibri" panose="020F0502020204030204" pitchFamily="34" charset="0"/>
              </a:rPr>
              <a:t>adiabatic approximation</a:t>
            </a:r>
            <a:r>
              <a:rPr lang="en-US" sz="2000" b="1" dirty="0" smtClean="0">
                <a:solidFill>
                  <a:srgbClr val="008000"/>
                </a:solidFill>
                <a:latin typeface="Calibri" panose="020F0502020204030204" pitchFamily="34" charset="0"/>
              </a:rPr>
              <a:t>:</a:t>
            </a:r>
          </a:p>
          <a:p>
            <a:pPr eaLnBrk="0" hangingPunct="0"/>
            <a:r>
              <a:rPr lang="en-US" sz="2000" dirty="0" smtClean="0">
                <a:solidFill>
                  <a:srgbClr val="008000"/>
                </a:solidFill>
                <a:latin typeface="Calibri" panose="020F0502020204030204" pitchFamily="34" charset="0"/>
              </a:rPr>
              <a:t>         input </a:t>
            </a:r>
            <a:r>
              <a:rPr lang="en-US" sz="2000" dirty="0">
                <a:solidFill>
                  <a:srgbClr val="008000"/>
                </a:solidFill>
                <a:latin typeface="Calibri" panose="020F0502020204030204" pitchFamily="34" charset="0"/>
              </a:rPr>
              <a:t>instantaneous </a:t>
            </a:r>
            <a:r>
              <a:rPr lang="en-US" sz="2000" dirty="0" smtClean="0">
                <a:solidFill>
                  <a:srgbClr val="008000"/>
                </a:solidFill>
                <a:latin typeface="Calibri" panose="020F0502020204030204" pitchFamily="34" charset="0"/>
              </a:rPr>
              <a:t>density into </a:t>
            </a:r>
            <a:r>
              <a:rPr lang="en-US" sz="2000" dirty="0">
                <a:solidFill>
                  <a:srgbClr val="008000"/>
                </a:solidFill>
                <a:latin typeface="Calibri" panose="020F0502020204030204" pitchFamily="34" charset="0"/>
              </a:rPr>
              <a:t>a ground-state </a:t>
            </a:r>
            <a:r>
              <a:rPr lang="en-US" sz="2000" dirty="0" smtClean="0">
                <a:solidFill>
                  <a:srgbClr val="008000"/>
                </a:solidFill>
                <a:latin typeface="Calibri" panose="020F0502020204030204" pitchFamily="34" charset="0"/>
              </a:rPr>
              <a:t>approximation</a:t>
            </a:r>
            <a:endParaRPr lang="en-US" sz="2000" dirty="0">
              <a:solidFill>
                <a:srgbClr val="008000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0028" y="2585067"/>
            <a:ext cx="5564185" cy="7375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0028" y="3463127"/>
            <a:ext cx="3843482" cy="7069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8160" y="1700603"/>
            <a:ext cx="6542613" cy="88446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10542" y="4625471"/>
            <a:ext cx="726571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Two sources of error:</a:t>
            </a:r>
          </a:p>
          <a:p>
            <a:pPr marL="400050" indent="-400050">
              <a:buAutoNum type="romanLcParenBoth"/>
            </a:pPr>
            <a:r>
              <a:rPr lang="en-US" sz="2000" dirty="0" smtClean="0">
                <a:latin typeface="Calibri" panose="020F0502020204030204" pitchFamily="34" charset="0"/>
              </a:rPr>
              <a:t>Adiabatic approximation itself</a:t>
            </a:r>
          </a:p>
          <a:p>
            <a:pPr marL="400050" indent="-400050">
              <a:buAutoNum type="romanLcParenBoth"/>
            </a:pPr>
            <a:r>
              <a:rPr lang="en-US" sz="2000" dirty="0" smtClean="0">
                <a:latin typeface="Calibri" panose="020F0502020204030204" pitchFamily="34" charset="0"/>
              </a:rPr>
              <a:t>Ground-state functional approximation</a:t>
            </a:r>
          </a:p>
          <a:p>
            <a:endParaRPr lang="en-US" sz="2000" dirty="0" smtClean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To disentangle, study </a:t>
            </a:r>
            <a:r>
              <a:rPr lang="en-US" sz="2000" dirty="0" smtClean="0">
                <a:solidFill>
                  <a:srgbClr val="7030A0"/>
                </a:solidFill>
                <a:latin typeface="Calibri" panose="020F0502020204030204" pitchFamily="34" charset="0"/>
              </a:rPr>
              <a:t>“adiabatically-exact” </a:t>
            </a:r>
            <a:r>
              <a:rPr lang="en-US" sz="2000" dirty="0" smtClean="0">
                <a:latin typeface="Calibri" panose="020F0502020204030204" pitchFamily="34" charset="0"/>
              </a:rPr>
              <a:t>approximation:</a:t>
            </a:r>
          </a:p>
          <a:p>
            <a:endParaRPr lang="en-US" sz="2000" dirty="0" smtClean="0">
              <a:latin typeface="Calibri" panose="020F0502020204030204" pitchFamily="34" charset="0"/>
            </a:endParaRPr>
          </a:p>
          <a:p>
            <a:r>
              <a:rPr lang="en-US" sz="2000" dirty="0" smtClean="0">
                <a:latin typeface="Calibri" panose="020F0502020204030204" pitchFamily="34" charset="0"/>
              </a:rPr>
              <a:t> </a:t>
            </a:r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82750" y="6229409"/>
            <a:ext cx="45378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/>
              <a:t>v</a:t>
            </a:r>
            <a:r>
              <a:rPr lang="en-US" sz="2800" baseline="-25000" dirty="0" err="1" smtClean="0"/>
              <a:t>xc</a:t>
            </a:r>
            <a:r>
              <a:rPr lang="en-US" sz="2800" baseline="30000" dirty="0" err="1" smtClean="0"/>
              <a:t>A</a:t>
            </a:r>
            <a:r>
              <a:rPr lang="en-US" sz="2800" baseline="30000" dirty="0" smtClean="0"/>
              <a:t>-ex </a:t>
            </a:r>
            <a:r>
              <a:rPr lang="en-US" sz="2800" dirty="0" smtClean="0"/>
              <a:t>(</a:t>
            </a:r>
            <a:r>
              <a:rPr lang="en-US" sz="2800" dirty="0" err="1" smtClean="0"/>
              <a:t>r,t</a:t>
            </a:r>
            <a:r>
              <a:rPr lang="en-US" sz="2800" dirty="0" smtClean="0"/>
              <a:t>) = </a:t>
            </a:r>
            <a:r>
              <a:rPr lang="en-US" sz="2800" dirty="0" err="1" smtClean="0"/>
              <a:t>v</a:t>
            </a:r>
            <a:r>
              <a:rPr lang="en-US" sz="2800" baseline="-25000" dirty="0" err="1" smtClean="0"/>
              <a:t>xc</a:t>
            </a:r>
            <a:r>
              <a:rPr lang="en-US" sz="2800" baseline="30000" dirty="0" err="1" smtClean="0"/>
              <a:t>exact-gs</a:t>
            </a:r>
            <a:r>
              <a:rPr lang="en-US" sz="2800" dirty="0" smtClean="0"/>
              <a:t>[n(t)](r)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54379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2707" y="943790"/>
            <a:ext cx="3608009" cy="24512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84711" y="1051811"/>
            <a:ext cx="55475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  <a:latin typeface="Calibri" panose="020F0502020204030204" pitchFamily="34" charset="0"/>
              </a:rPr>
              <a:t>S. </a:t>
            </a:r>
            <a:r>
              <a:rPr lang="en-US" sz="1600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Ragunathan</a:t>
            </a:r>
            <a:r>
              <a:rPr lang="en-US" sz="16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, M. Ne</a:t>
            </a:r>
            <a:r>
              <a:rPr lang="en-US" sz="1600" dirty="0">
                <a:solidFill>
                  <a:srgbClr val="0070C0"/>
                </a:solidFill>
                <a:latin typeface="Calibri" panose="020F0502020204030204" pitchFamily="34" charset="0"/>
              </a:rPr>
              <a:t>s</a:t>
            </a:r>
            <a:r>
              <a:rPr lang="en-US" sz="16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t, J. Chem. Th.</a:t>
            </a:r>
            <a:r>
              <a:rPr lang="en-US" sz="1600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Calibri" panose="020F0502020204030204" pitchFamily="34" charset="0"/>
              </a:rPr>
              <a:t>Comput</a:t>
            </a:r>
            <a:r>
              <a:rPr lang="en-US" sz="1600" dirty="0">
                <a:solidFill>
                  <a:srgbClr val="0070C0"/>
                </a:solidFill>
                <a:latin typeface="Calibri" panose="020F0502020204030204" pitchFamily="34" charset="0"/>
              </a:rPr>
              <a:t>. 7 2492 (2011). </a:t>
            </a:r>
          </a:p>
          <a:p>
            <a:r>
              <a:rPr lang="en-US" sz="16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endParaRPr lang="en-US" sz="160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99417" y="5686833"/>
            <a:ext cx="49905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J.I. </a:t>
            </a:r>
            <a:r>
              <a:rPr lang="en-US" sz="1600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Fuks</a:t>
            </a:r>
            <a:r>
              <a:rPr lang="en-US" sz="16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 and </a:t>
            </a:r>
            <a:r>
              <a:rPr lang="en-US" sz="1600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Maitra</a:t>
            </a:r>
            <a:r>
              <a:rPr lang="en-US" sz="16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, Phy</a:t>
            </a:r>
            <a:r>
              <a:rPr lang="en-US" sz="1600" dirty="0">
                <a:solidFill>
                  <a:srgbClr val="0070C0"/>
                </a:solidFill>
                <a:latin typeface="Calibri" panose="020F0502020204030204" pitchFamily="34" charset="0"/>
              </a:rPr>
              <a:t>s</a:t>
            </a:r>
            <a:r>
              <a:rPr lang="en-US" sz="16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. Rev. A. </a:t>
            </a:r>
            <a:r>
              <a:rPr lang="en-US" sz="1600" b="1" dirty="0">
                <a:solidFill>
                  <a:srgbClr val="0070C0"/>
                </a:solidFill>
                <a:latin typeface="Calibri" panose="020F0502020204030204" pitchFamily="34" charset="0"/>
              </a:rPr>
              <a:t>89</a:t>
            </a:r>
            <a:r>
              <a:rPr lang="en-US" sz="1600" dirty="0">
                <a:solidFill>
                  <a:srgbClr val="0070C0"/>
                </a:solidFill>
                <a:latin typeface="Calibri" panose="020F0502020204030204" pitchFamily="34" charset="0"/>
              </a:rPr>
              <a:t>, 062502</a:t>
            </a:r>
            <a:r>
              <a:rPr lang="en-US" sz="16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en-US" sz="1600" dirty="0">
                <a:solidFill>
                  <a:srgbClr val="0070C0"/>
                </a:solidFill>
                <a:latin typeface="Calibri" panose="020F0502020204030204" pitchFamily="34" charset="0"/>
              </a:rPr>
              <a:t>(2014</a:t>
            </a:r>
            <a:r>
              <a:rPr lang="en-US" sz="16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);  </a:t>
            </a:r>
            <a:r>
              <a:rPr lang="en-US" sz="1600" dirty="0">
                <a:solidFill>
                  <a:srgbClr val="0070C0"/>
                </a:solidFill>
                <a:latin typeface="Calibri" panose="020F0502020204030204" pitchFamily="34" charset="0"/>
              </a:rPr>
              <a:t>Phys. Chem. Chem. Phys. </a:t>
            </a:r>
            <a:r>
              <a:rPr lang="en-US" sz="1600" b="1" dirty="0">
                <a:solidFill>
                  <a:srgbClr val="0070C0"/>
                </a:solidFill>
                <a:latin typeface="Calibri" panose="020F0502020204030204" pitchFamily="34" charset="0"/>
              </a:rPr>
              <a:t>16</a:t>
            </a:r>
            <a:r>
              <a:rPr lang="en-US" sz="1600" dirty="0">
                <a:solidFill>
                  <a:srgbClr val="0070C0"/>
                </a:solidFill>
                <a:latin typeface="Calibri" panose="020F0502020204030204" pitchFamily="34" charset="0"/>
              </a:rPr>
              <a:t>, 14504 (2014)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96557" y="209705"/>
            <a:ext cx="87474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/>
              <a:t>One of the worst examples</a:t>
            </a:r>
            <a:r>
              <a:rPr lang="en-US" sz="2000" b="1" u="sng" dirty="0" smtClean="0"/>
              <a:t>: Charge-transfer dynamics out of the ground-state </a:t>
            </a:r>
            <a:endParaRPr lang="en-US" sz="2000" b="1" u="sng" dirty="0"/>
          </a:p>
        </p:txBody>
      </p:sp>
      <p:sp>
        <p:nvSpPr>
          <p:cNvPr id="26" name="TextBox 25"/>
          <p:cNvSpPr txBox="1"/>
          <p:nvPr/>
        </p:nvSpPr>
        <p:spPr>
          <a:xfrm>
            <a:off x="701914" y="668613"/>
            <a:ext cx="2018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LiCN</a:t>
            </a:r>
            <a:r>
              <a:rPr lang="en-US" dirty="0" smtClean="0"/>
              <a:t> molecule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0679" y="2664359"/>
            <a:ext cx="3569291" cy="2575509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5763825" y="3901331"/>
            <a:ext cx="3426818" cy="3064300"/>
            <a:chOff x="4593483" y="3238500"/>
            <a:chExt cx="4457177" cy="3112275"/>
          </a:xfrm>
        </p:grpSpPr>
        <p:grpSp>
          <p:nvGrpSpPr>
            <p:cNvPr id="6" name="Group 5"/>
            <p:cNvGrpSpPr/>
            <p:nvPr/>
          </p:nvGrpSpPr>
          <p:grpSpPr>
            <a:xfrm>
              <a:off x="4593483" y="3238500"/>
              <a:ext cx="4457177" cy="3112275"/>
              <a:chOff x="4588040" y="3188405"/>
              <a:chExt cx="4457177" cy="3112275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88040" y="3188405"/>
                <a:ext cx="4457177" cy="3112275"/>
              </a:xfrm>
              <a:prstGeom prst="rect">
                <a:avLst/>
              </a:prstGeom>
            </p:spPr>
          </p:pic>
          <p:sp>
            <p:nvSpPr>
              <p:cNvPr id="9" name="Rectangle 8"/>
              <p:cNvSpPr/>
              <p:nvPr/>
            </p:nvSpPr>
            <p:spPr>
              <a:xfrm>
                <a:off x="6167886" y="3494358"/>
                <a:ext cx="1219200" cy="16324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6173329" y="3423166"/>
              <a:ext cx="1009598" cy="375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EXX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4618643" y="2079584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J</a:t>
            </a:r>
            <a:r>
              <a:rPr lang="en-US" sz="1600" dirty="0">
                <a:solidFill>
                  <a:srgbClr val="0070C0"/>
                </a:solidFill>
                <a:latin typeface="Calibri" panose="020F0502020204030204" pitchFamily="34" charset="0"/>
              </a:rPr>
              <a:t>. I. </a:t>
            </a:r>
            <a:r>
              <a:rPr lang="en-US" sz="1600" dirty="0" err="1">
                <a:solidFill>
                  <a:srgbClr val="0070C0"/>
                </a:solidFill>
                <a:latin typeface="Calibri" panose="020F0502020204030204" pitchFamily="34" charset="0"/>
              </a:rPr>
              <a:t>Fuks</a:t>
            </a:r>
            <a:r>
              <a:rPr lang="en-US" sz="1600" dirty="0">
                <a:solidFill>
                  <a:srgbClr val="0070C0"/>
                </a:solidFill>
                <a:latin typeface="Calibri" panose="020F0502020204030204" pitchFamily="34" charset="0"/>
              </a:rPr>
              <a:t>, P. Elliott, A Rubio, N. T. </a:t>
            </a:r>
            <a:r>
              <a:rPr lang="en-US" sz="1600" dirty="0" err="1">
                <a:solidFill>
                  <a:srgbClr val="0070C0"/>
                </a:solidFill>
                <a:latin typeface="Calibri" panose="020F0502020204030204" pitchFamily="34" charset="0"/>
              </a:rPr>
              <a:t>Maitra</a:t>
            </a:r>
            <a:r>
              <a:rPr lang="en-US" sz="1600" dirty="0">
                <a:solidFill>
                  <a:srgbClr val="0070C0"/>
                </a:solidFill>
                <a:latin typeface="Calibri" panose="020F0502020204030204" pitchFamily="34" charset="0"/>
              </a:rPr>
              <a:t> J. Phys. Chem. </a:t>
            </a:r>
            <a:r>
              <a:rPr lang="en-US" sz="1600" dirty="0" err="1">
                <a:solidFill>
                  <a:srgbClr val="0070C0"/>
                </a:solidFill>
                <a:latin typeface="Calibri" panose="020F0502020204030204" pitchFamily="34" charset="0"/>
              </a:rPr>
              <a:t>Lett</a:t>
            </a:r>
            <a:r>
              <a:rPr lang="en-US" sz="1600" dirty="0">
                <a:solidFill>
                  <a:srgbClr val="0070C0"/>
                </a:solidFill>
                <a:latin typeface="Calibri" panose="020F0502020204030204" pitchFamily="34" charset="0"/>
              </a:rPr>
              <a:t>.</a:t>
            </a:r>
            <a:r>
              <a:rPr lang="en-US" sz="1600" b="1" dirty="0">
                <a:solidFill>
                  <a:srgbClr val="0070C0"/>
                </a:solidFill>
                <a:latin typeface="Calibri" panose="020F0502020204030204" pitchFamily="34" charset="0"/>
              </a:rPr>
              <a:t> 4</a:t>
            </a:r>
            <a:r>
              <a:rPr lang="en-US" sz="1600" dirty="0">
                <a:solidFill>
                  <a:srgbClr val="0070C0"/>
                </a:solidFill>
                <a:latin typeface="Calibri" panose="020F0502020204030204" pitchFamily="34" charset="0"/>
              </a:rPr>
              <a:t>, 735 (2013)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52693" y="5331363"/>
            <a:ext cx="15550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Symbol" charset="2"/>
                <a:ea typeface="Symbol" charset="2"/>
                <a:cs typeface="Symbol" charset="2"/>
              </a:rPr>
              <a:t>w </a:t>
            </a:r>
            <a:r>
              <a:rPr lang="en-US" sz="1600" dirty="0" smtClean="0"/>
              <a:t>= 0.5177 </a:t>
            </a:r>
          </a:p>
          <a:p>
            <a:r>
              <a:rPr lang="en-US" sz="1600" dirty="0" err="1" smtClean="0">
                <a:latin typeface="Symbol" charset="2"/>
                <a:ea typeface="Symbol" charset="2"/>
                <a:cs typeface="Symbol" charset="2"/>
              </a:rPr>
              <a:t>w</a:t>
            </a:r>
            <a:r>
              <a:rPr lang="en-US" sz="1600" baseline="30000" dirty="0" err="1" smtClean="0">
                <a:ea typeface="Symbol" charset="2"/>
                <a:cs typeface="Symbol" charset="2"/>
              </a:rPr>
              <a:t>adia</a:t>
            </a:r>
            <a:r>
              <a:rPr lang="en-US" sz="1600" baseline="30000" dirty="0" smtClean="0">
                <a:ea typeface="Symbol" charset="2"/>
                <a:cs typeface="Symbol" charset="2"/>
              </a:rPr>
              <a:t>-ex</a:t>
            </a:r>
            <a:r>
              <a:rPr lang="en-US" sz="1600" dirty="0" smtClean="0"/>
              <a:t> </a:t>
            </a:r>
            <a:r>
              <a:rPr lang="en-US" sz="1600" dirty="0"/>
              <a:t>= </a:t>
            </a:r>
            <a:r>
              <a:rPr lang="en-US" sz="1600" dirty="0" smtClean="0"/>
              <a:t>0.5187</a:t>
            </a:r>
            <a:endParaRPr lang="en-US" sz="1600" dirty="0"/>
          </a:p>
          <a:p>
            <a:pPr marL="285750" indent="-285750">
              <a:buFont typeface="Symbol" charset="2"/>
              <a:buChar char="w"/>
            </a:pPr>
            <a:endParaRPr lang="en-US" sz="1600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8821" y="6127776"/>
            <a:ext cx="1767745" cy="632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303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2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95" y="367545"/>
            <a:ext cx="7076976" cy="48391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58240" y="1210297"/>
            <a:ext cx="548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70C0"/>
                </a:solidFill>
              </a:rPr>
              <a:t>V</a:t>
            </a:r>
            <a:r>
              <a:rPr lang="en-US" dirty="0" err="1" smtClean="0">
                <a:solidFill>
                  <a:srgbClr val="0070C0"/>
                </a:solidFill>
              </a:rPr>
              <a:t>c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0740" y="182880"/>
            <a:ext cx="795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panose="020F0502020204030204" pitchFamily="34" charset="0"/>
              </a:rPr>
              <a:t>The </a:t>
            </a:r>
            <a:r>
              <a:rPr lang="en-US" sz="2000" b="1" dirty="0" smtClean="0">
                <a:latin typeface="Calibri" panose="020F0502020204030204" pitchFamily="34" charset="0"/>
              </a:rPr>
              <a:t>exact</a:t>
            </a:r>
            <a:r>
              <a:rPr lang="en-US" sz="2000" dirty="0" smtClean="0">
                <a:latin typeface="Calibri" panose="020F0502020204030204" pitchFamily="34" charset="0"/>
              </a:rPr>
              <a:t> correlation potential develops step and peak features …</a:t>
            </a:r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60179" y="733243"/>
            <a:ext cx="19838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panose="020F0502020204030204" pitchFamily="34" charset="0"/>
              </a:rPr>
              <a:t>…gradual build-up of </a:t>
            </a:r>
            <a:r>
              <a:rPr lang="en-US" sz="20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step associated with charge-transfer… </a:t>
            </a:r>
            <a:endParaRPr lang="en-US" sz="2000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35508" y="2908397"/>
            <a:ext cx="213360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panose="020F0502020204030204" pitchFamily="34" charset="0"/>
              </a:rPr>
              <a:t>…on top of much faster “</a:t>
            </a:r>
            <a:r>
              <a:rPr lang="en-US" sz="20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dynamical step</a:t>
            </a:r>
            <a:r>
              <a:rPr lang="en-US" sz="2000" dirty="0" smtClean="0">
                <a:latin typeface="Calibri" panose="020F0502020204030204" pitchFamily="34" charset="0"/>
              </a:rPr>
              <a:t>” oscillating on the optical time-scale</a:t>
            </a:r>
            <a:r>
              <a:rPr lang="en-US" sz="2000" i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..</a:t>
            </a:r>
            <a:endParaRPr lang="en-US" sz="2000" i="1" dirty="0">
              <a:solidFill>
                <a:srgbClr val="7030A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05840" y="1643836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667000" y="5169287"/>
            <a:ext cx="6248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latin typeface="Calibri" panose="020F0502020204030204" pitchFamily="34" charset="0"/>
              </a:rPr>
              <a:t>Generically</a:t>
            </a:r>
            <a:r>
              <a:rPr lang="en-US" sz="2000" dirty="0" smtClean="0">
                <a:latin typeface="Calibri" panose="020F0502020204030204" pitchFamily="34" charset="0"/>
              </a:rPr>
              <a:t> appears in non-perturbative dynamics, completely missed in any adiabatic approximation, </a:t>
            </a:r>
          </a:p>
          <a:p>
            <a:r>
              <a:rPr lang="en-US" sz="16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e.g. J</a:t>
            </a:r>
            <a:r>
              <a:rPr lang="en-US" sz="1600" dirty="0">
                <a:solidFill>
                  <a:srgbClr val="0070C0"/>
                </a:solidFill>
                <a:latin typeface="Calibri" panose="020F0502020204030204" pitchFamily="34" charset="0"/>
              </a:rPr>
              <a:t>. D. Ramsden and R. W. </a:t>
            </a:r>
            <a:r>
              <a:rPr lang="en-US" sz="1600" dirty="0" err="1">
                <a:solidFill>
                  <a:srgbClr val="0070C0"/>
                </a:solidFill>
                <a:latin typeface="Calibri" panose="020F0502020204030204" pitchFamily="34" charset="0"/>
              </a:rPr>
              <a:t>Godby</a:t>
            </a:r>
            <a:r>
              <a:rPr lang="en-US" sz="1600" dirty="0">
                <a:solidFill>
                  <a:srgbClr val="0070C0"/>
                </a:solidFill>
                <a:latin typeface="Calibri" panose="020F0502020204030204" pitchFamily="34" charset="0"/>
              </a:rPr>
              <a:t>, Phys. Rev. Lett. </a:t>
            </a:r>
            <a:r>
              <a:rPr lang="en-US" sz="1600" b="1" dirty="0">
                <a:solidFill>
                  <a:srgbClr val="0070C0"/>
                </a:solidFill>
                <a:latin typeface="Calibri" panose="020F0502020204030204" pitchFamily="34" charset="0"/>
              </a:rPr>
              <a:t>109</a:t>
            </a:r>
            <a:r>
              <a:rPr lang="en-US" sz="1600" dirty="0">
                <a:solidFill>
                  <a:srgbClr val="0070C0"/>
                </a:solidFill>
                <a:latin typeface="Calibri" panose="020F0502020204030204" pitchFamily="34" charset="0"/>
              </a:rPr>
              <a:t>, 036402 (2012</a:t>
            </a:r>
            <a:r>
              <a:rPr lang="en-US" sz="16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);</a:t>
            </a:r>
          </a:p>
          <a:p>
            <a:r>
              <a:rPr lang="en-US" sz="1600" dirty="0">
                <a:solidFill>
                  <a:srgbClr val="0070C0"/>
                </a:solidFill>
                <a:latin typeface="Calibri" panose="020F0502020204030204" pitchFamily="34" charset="0"/>
              </a:rPr>
              <a:t>P. Elliott, J. I. </a:t>
            </a:r>
            <a:r>
              <a:rPr lang="en-US" sz="1600" dirty="0" err="1">
                <a:solidFill>
                  <a:srgbClr val="0070C0"/>
                </a:solidFill>
                <a:latin typeface="Calibri" panose="020F0502020204030204" pitchFamily="34" charset="0"/>
              </a:rPr>
              <a:t>Fuks</a:t>
            </a:r>
            <a:r>
              <a:rPr lang="en-US" sz="1600" dirty="0">
                <a:solidFill>
                  <a:srgbClr val="0070C0"/>
                </a:solidFill>
                <a:latin typeface="Calibri" panose="020F0502020204030204" pitchFamily="34" charset="0"/>
              </a:rPr>
              <a:t>, A Rubio, N. T. Maitra, Phys. Rev. Lett. </a:t>
            </a:r>
            <a:r>
              <a:rPr lang="en-US" sz="1600" b="1" dirty="0">
                <a:solidFill>
                  <a:srgbClr val="0070C0"/>
                </a:solidFill>
                <a:latin typeface="Calibri" panose="020F0502020204030204" pitchFamily="34" charset="0"/>
              </a:rPr>
              <a:t>109</a:t>
            </a:r>
            <a:r>
              <a:rPr lang="en-US" sz="1600" dirty="0">
                <a:solidFill>
                  <a:srgbClr val="0070C0"/>
                </a:solidFill>
                <a:latin typeface="Calibri" panose="020F0502020204030204" pitchFamily="34" charset="0"/>
              </a:rPr>
              <a:t>, 266404 (2012</a:t>
            </a:r>
            <a:r>
              <a:rPr lang="en-US" sz="16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);</a:t>
            </a:r>
            <a:endParaRPr lang="en-US" sz="160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7707163" y="4777505"/>
            <a:ext cx="321351" cy="425858"/>
          </a:xfrm>
          <a:prstGeom prst="straightConnector1">
            <a:avLst/>
          </a:prstGeom>
          <a:ln>
            <a:solidFill>
              <a:srgbClr val="00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Bent Arrow 19"/>
          <p:cNvSpPr/>
          <p:nvPr/>
        </p:nvSpPr>
        <p:spPr>
          <a:xfrm rot="11883460">
            <a:off x="7296637" y="1959057"/>
            <a:ext cx="610908" cy="439626"/>
          </a:xfrm>
          <a:prstGeom prst="bentArrow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Bent Arrow 21"/>
          <p:cNvSpPr/>
          <p:nvPr/>
        </p:nvSpPr>
        <p:spPr>
          <a:xfrm rot="11883460">
            <a:off x="7135555" y="4416944"/>
            <a:ext cx="610908" cy="439626"/>
          </a:xfrm>
          <a:prstGeom prst="bentArrow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94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4124" y="401273"/>
            <a:ext cx="89394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What does the “best” adiabatic approximation, </a:t>
            </a:r>
            <a:r>
              <a:rPr lang="en-US" sz="2000" dirty="0" err="1"/>
              <a:t>v</a:t>
            </a:r>
            <a:r>
              <a:rPr lang="en-US" sz="2000" baseline="-25000" dirty="0" err="1"/>
              <a:t>c</a:t>
            </a:r>
            <a:r>
              <a:rPr lang="en-US" sz="2000" baseline="30000" dirty="0" err="1"/>
              <a:t>adia</a:t>
            </a:r>
            <a:r>
              <a:rPr lang="en-US" sz="2000" baseline="30000" dirty="0"/>
              <a:t>-ex</a:t>
            </a:r>
            <a:r>
              <a:rPr lang="en-US" sz="2000" dirty="0" smtClean="0"/>
              <a:t> , look like?</a:t>
            </a:r>
            <a:endParaRPr lang="en-US" sz="2400" dirty="0" smtClean="0"/>
          </a:p>
          <a:p>
            <a:endParaRPr lang="en-US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 l="50660"/>
          <a:stretch>
            <a:fillRect/>
          </a:stretch>
        </p:blipFill>
        <p:spPr bwMode="auto">
          <a:xfrm>
            <a:off x="6275551" y="2851059"/>
            <a:ext cx="2828049" cy="2399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864688" y="3200806"/>
            <a:ext cx="6747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0070C0"/>
                </a:solidFill>
                <a:latin typeface="Calibri" panose="020F0502020204030204" pitchFamily="34" charset="0"/>
              </a:rPr>
              <a:t>V</a:t>
            </a:r>
            <a:r>
              <a:rPr lang="en-US" sz="2000" baseline="-25000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c</a:t>
            </a:r>
            <a:endParaRPr lang="en-US" sz="2000" baseline="-2500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12583" y="3630443"/>
            <a:ext cx="15847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    </a:t>
            </a:r>
            <a:r>
              <a:rPr lang="en-US" sz="2000" dirty="0" err="1">
                <a:solidFill>
                  <a:srgbClr val="FF0000"/>
                </a:solidFill>
              </a:rPr>
              <a:t>V</a:t>
            </a:r>
            <a:r>
              <a:rPr lang="en-US" sz="2000" baseline="-25000" dirty="0" err="1" smtClean="0">
                <a:solidFill>
                  <a:srgbClr val="FF0000"/>
                </a:solidFill>
              </a:rPr>
              <a:t>c</a:t>
            </a:r>
            <a:r>
              <a:rPr lang="en-US" sz="2000" baseline="30000" dirty="0" err="1" smtClean="0">
                <a:solidFill>
                  <a:srgbClr val="FF0000"/>
                </a:solidFill>
              </a:rPr>
              <a:t>adia</a:t>
            </a:r>
            <a:r>
              <a:rPr lang="en-US" sz="2000" baseline="30000" dirty="0" smtClean="0">
                <a:solidFill>
                  <a:srgbClr val="FF0000"/>
                </a:solidFill>
              </a:rPr>
              <a:t>-ex</a:t>
            </a:r>
            <a:endParaRPr lang="en-US" sz="20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05083" y="2097026"/>
            <a:ext cx="37530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panose="020F0502020204030204" pitchFamily="34" charset="0"/>
              </a:rPr>
              <a:t>Correlation potential in the final CT state, as R</a:t>
            </a:r>
            <a:r>
              <a:rPr lang="en-US" sz="2000" dirty="0" smtClean="0">
                <a:latin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 sz="2000" dirty="0" smtClean="0">
                <a:latin typeface="+mj-lt"/>
                <a:sym typeface="Wingdings" panose="05000000000000000000" pitchFamily="2" charset="2"/>
              </a:rPr>
              <a:t>∞</a:t>
            </a:r>
            <a:endParaRPr lang="en-US" sz="2000" dirty="0"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0551" y="3202789"/>
            <a:ext cx="1632231" cy="3316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0551" y="3630443"/>
            <a:ext cx="1945717" cy="347470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2992" y="948516"/>
            <a:ext cx="4455160" cy="2029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11"/>
          <p:cNvSpPr/>
          <p:nvPr/>
        </p:nvSpPr>
        <p:spPr>
          <a:xfrm>
            <a:off x="3685239" y="5646067"/>
            <a:ext cx="52543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Calibri" panose="020F0502020204030204" pitchFamily="34" charset="0"/>
              </a:rPr>
              <a:t>N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</a:rPr>
              <a:t>. T. Maitra, Topical Review on </a:t>
            </a:r>
            <a:r>
              <a:rPr lang="en-US" i="1" dirty="0">
                <a:solidFill>
                  <a:srgbClr val="0070C0"/>
                </a:solidFill>
                <a:latin typeface="Calibri" panose="020F0502020204030204" pitchFamily="34" charset="0"/>
              </a:rPr>
              <a:t>Charge Transfer in TDDFT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</a:rPr>
              <a:t>in J. Phys. </a:t>
            </a:r>
            <a:r>
              <a:rPr lang="en-US" dirty="0" err="1">
                <a:solidFill>
                  <a:srgbClr val="0070C0"/>
                </a:solidFill>
                <a:latin typeface="Calibri" panose="020F0502020204030204" pitchFamily="34" charset="0"/>
              </a:rPr>
              <a:t>Condens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</a:rPr>
              <a:t>. </a:t>
            </a:r>
            <a:r>
              <a:rPr lang="en-US" dirty="0" smtClean="0">
                <a:solidFill>
                  <a:srgbClr val="0070C0"/>
                </a:solidFill>
                <a:latin typeface="Calibri" panose="020F0502020204030204" pitchFamily="34" charset="0"/>
              </a:rPr>
              <a:t>Matt. </a:t>
            </a:r>
            <a:r>
              <a:rPr lang="en-US" b="1" dirty="0">
                <a:solidFill>
                  <a:srgbClr val="0070C0"/>
                </a:solidFill>
              </a:rPr>
              <a:t>29</a:t>
            </a:r>
            <a:r>
              <a:rPr lang="en-US" dirty="0">
                <a:solidFill>
                  <a:srgbClr val="0070C0"/>
                </a:solidFill>
              </a:rPr>
              <a:t> 423001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</a:rPr>
              <a:t> (2017</a:t>
            </a:r>
            <a:r>
              <a:rPr lang="en-US" dirty="0" smtClean="0">
                <a:solidFill>
                  <a:srgbClr val="0070C0"/>
                </a:solidFill>
                <a:latin typeface="Calibri" panose="020F0502020204030204" pitchFamily="34" charset="0"/>
              </a:rPr>
              <a:t>)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0" y="4056885"/>
            <a:ext cx="3076381" cy="2807400"/>
            <a:chOff x="4593483" y="3238500"/>
            <a:chExt cx="4457177" cy="3112275"/>
          </a:xfrm>
        </p:grpSpPr>
        <p:grpSp>
          <p:nvGrpSpPr>
            <p:cNvPr id="13" name="Group 12"/>
            <p:cNvGrpSpPr/>
            <p:nvPr/>
          </p:nvGrpSpPr>
          <p:grpSpPr>
            <a:xfrm>
              <a:off x="4593483" y="3238500"/>
              <a:ext cx="4457177" cy="3112275"/>
              <a:chOff x="4588040" y="3188405"/>
              <a:chExt cx="4457177" cy="3112275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588040" y="3188405"/>
                <a:ext cx="4457177" cy="3112275"/>
              </a:xfrm>
              <a:prstGeom prst="rect">
                <a:avLst/>
              </a:prstGeom>
            </p:spPr>
          </p:pic>
          <p:sp>
            <p:nvSpPr>
              <p:cNvPr id="16" name="Rectangle 15"/>
              <p:cNvSpPr/>
              <p:nvPr/>
            </p:nvSpPr>
            <p:spPr>
              <a:xfrm>
                <a:off x="6167886" y="3494358"/>
                <a:ext cx="1219200" cy="16324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6173329" y="3423166"/>
              <a:ext cx="1009598" cy="375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EXX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52992" y="5460585"/>
            <a:ext cx="15550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Symbol" charset="2"/>
                <a:ea typeface="Symbol" charset="2"/>
                <a:cs typeface="Symbol" charset="2"/>
              </a:rPr>
              <a:t>w </a:t>
            </a:r>
            <a:r>
              <a:rPr lang="en-US" sz="1600" dirty="0" smtClean="0"/>
              <a:t>= 0.5177 </a:t>
            </a:r>
          </a:p>
          <a:p>
            <a:r>
              <a:rPr lang="en-US" sz="1600" dirty="0" err="1" smtClean="0">
                <a:latin typeface="Symbol" charset="2"/>
                <a:ea typeface="Symbol" charset="2"/>
                <a:cs typeface="Symbol" charset="2"/>
              </a:rPr>
              <a:t>w</a:t>
            </a:r>
            <a:r>
              <a:rPr lang="en-US" sz="1600" baseline="30000" dirty="0" err="1" smtClean="0">
                <a:ea typeface="Symbol" charset="2"/>
                <a:cs typeface="Symbol" charset="2"/>
              </a:rPr>
              <a:t>adia</a:t>
            </a:r>
            <a:r>
              <a:rPr lang="en-US" sz="1600" baseline="30000" dirty="0" smtClean="0">
                <a:ea typeface="Symbol" charset="2"/>
                <a:cs typeface="Symbol" charset="2"/>
              </a:rPr>
              <a:t>-ex</a:t>
            </a:r>
            <a:r>
              <a:rPr lang="en-US" sz="1600" dirty="0" smtClean="0"/>
              <a:t> </a:t>
            </a:r>
            <a:r>
              <a:rPr lang="en-US" sz="1600" dirty="0"/>
              <a:t>= </a:t>
            </a:r>
            <a:r>
              <a:rPr lang="en-US" sz="1600" dirty="0" smtClean="0"/>
              <a:t>0.5187</a:t>
            </a:r>
            <a:endParaRPr lang="en-US" sz="1600" dirty="0"/>
          </a:p>
          <a:p>
            <a:pPr marL="285750" indent="-285750">
              <a:buFont typeface="Symbol" charset="2"/>
              <a:buChar char="w"/>
            </a:pPr>
            <a:endParaRPr lang="en-US" sz="16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6550" y="6122199"/>
            <a:ext cx="1767745" cy="632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827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2" grpId="0"/>
      <p:bldP spid="17" grpId="0"/>
      <p:bldP spid="17" grpId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842</TotalTime>
  <Words>2505</Words>
  <Application>Microsoft Macintosh PowerPoint</Application>
  <PresentationFormat>On-screen Show (4:3)</PresentationFormat>
  <Paragraphs>287</Paragraphs>
  <Slides>26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Calibri</vt:lpstr>
      <vt:lpstr>Calibri Light</vt:lpstr>
      <vt:lpstr>Cambria Math</vt:lpstr>
      <vt:lpstr>Comic Sans MS</vt:lpstr>
      <vt:lpstr>Symbol</vt:lpstr>
      <vt:lpstr>Times</vt:lpstr>
      <vt:lpstr>Times New Roman</vt:lpstr>
      <vt:lpstr>Wingdings</vt:lpstr>
      <vt:lpstr>Arial</vt:lpstr>
      <vt:lpstr>Office Theme</vt:lpstr>
      <vt:lpstr>Memory in Time-Dependent DFT:  Exact Features and Approximations 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Outline</vt:lpstr>
      <vt:lpstr>Memory-Dependent Functionals …</vt:lpstr>
      <vt:lpstr>PowerPoint Presentation</vt:lpstr>
      <vt:lpstr>PowerPoint Presentation</vt:lpstr>
      <vt:lpstr>… Memory-Dependent Functionals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Memory in Time-Dependent DFT:  Exact Features and Approximations </dc:title>
  <dc:creator>Memory TDDFT</dc:creator>
  <cp:lastModifiedBy>Memory TDDFT</cp:lastModifiedBy>
  <cp:revision>102</cp:revision>
  <dcterms:created xsi:type="dcterms:W3CDTF">2019-01-27T22:45:54Z</dcterms:created>
  <dcterms:modified xsi:type="dcterms:W3CDTF">2019-01-29T18:29:30Z</dcterms:modified>
</cp:coreProperties>
</file>