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8"/>
  </p:notesMasterIdLst>
  <p:handoutMasterIdLst>
    <p:handoutMasterId r:id="rId29"/>
  </p:handoutMasterIdLst>
  <p:sldIdLst>
    <p:sldId id="353" r:id="rId2"/>
    <p:sldId id="358" r:id="rId3"/>
    <p:sldId id="456" r:id="rId4"/>
    <p:sldId id="373" r:id="rId5"/>
    <p:sldId id="396" r:id="rId6"/>
    <p:sldId id="398" r:id="rId7"/>
    <p:sldId id="410" r:id="rId8"/>
    <p:sldId id="422" r:id="rId9"/>
    <p:sldId id="354" r:id="rId10"/>
    <p:sldId id="355" r:id="rId11"/>
    <p:sldId id="423" r:id="rId12"/>
    <p:sldId id="357" r:id="rId13"/>
    <p:sldId id="424" r:id="rId14"/>
    <p:sldId id="413" r:id="rId15"/>
    <p:sldId id="417" r:id="rId16"/>
    <p:sldId id="418" r:id="rId17"/>
    <p:sldId id="420" r:id="rId18"/>
    <p:sldId id="400" r:id="rId19"/>
    <p:sldId id="454" r:id="rId20"/>
    <p:sldId id="426" r:id="rId21"/>
    <p:sldId id="427" r:id="rId22"/>
    <p:sldId id="431" r:id="rId23"/>
    <p:sldId id="432" r:id="rId24"/>
    <p:sldId id="457" r:id="rId25"/>
    <p:sldId id="455" r:id="rId26"/>
    <p:sldId id="391" r:id="rId27"/>
  </p:sldIdLst>
  <p:sldSz cx="12192000" cy="6858000"/>
  <p:notesSz cx="7315200" cy="9601200"/>
  <p:custDataLst>
    <p:tags r:id="rId30"/>
  </p:custDataLst>
  <p:defaultTextStyle>
    <a:defPPr>
      <a:defRPr lang="en-US"/>
    </a:defPPr>
    <a:lvl1pPr marL="0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5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0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7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3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9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umbia University" initials="CU" lastIdx="11" clrIdx="0"/>
  <p:cmAuthor id="1" name="Cheng, Freddy" initials="FC" lastIdx="1" clrIdx="1"/>
  <p:cmAuthor id="2" name="Maria O'Brien" initials="MO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FB7"/>
    <a:srgbClr val="389DAA"/>
    <a:srgbClr val="E68323"/>
    <a:srgbClr val="D5E7F4"/>
    <a:srgbClr val="1D2763"/>
    <a:srgbClr val="A9B52A"/>
    <a:srgbClr val="641868"/>
    <a:srgbClr val="D33320"/>
    <a:srgbClr val="4990D7"/>
    <a:srgbClr val="89B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94877" autoAdjust="0"/>
  </p:normalViewPr>
  <p:slideViewPr>
    <p:cSldViewPr>
      <p:cViewPr varScale="1">
        <p:scale>
          <a:sx n="90" d="100"/>
          <a:sy n="90" d="100"/>
        </p:scale>
        <p:origin x="328" y="184"/>
      </p:cViewPr>
      <p:guideLst>
        <p:guide orient="horz" pos="384"/>
        <p:guide pos="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86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170582" cy="480886"/>
          </a:xfrm>
          <a:prstGeom prst="rect">
            <a:avLst/>
          </a:prstGeom>
        </p:spPr>
        <p:txBody>
          <a:bodyPr vert="horz" lIns="81432" tIns="40715" rIns="81432" bIns="40715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8" y="2"/>
            <a:ext cx="3170582" cy="480886"/>
          </a:xfrm>
          <a:prstGeom prst="rect">
            <a:avLst/>
          </a:prstGeom>
        </p:spPr>
        <p:txBody>
          <a:bodyPr vert="horz" lIns="81432" tIns="40715" rIns="81432" bIns="40715" rtlCol="0"/>
          <a:lstStyle>
            <a:lvl1pPr algn="r">
              <a:defRPr sz="1000"/>
            </a:lvl1pPr>
          </a:lstStyle>
          <a:p>
            <a:fld id="{42DE4DD6-0497-4073-A07F-BACAF3B5AA44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18663"/>
            <a:ext cx="3170582" cy="480886"/>
          </a:xfrm>
          <a:prstGeom prst="rect">
            <a:avLst/>
          </a:prstGeom>
        </p:spPr>
        <p:txBody>
          <a:bodyPr vert="horz" lIns="81432" tIns="40715" rIns="81432" bIns="40715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8" y="9118663"/>
            <a:ext cx="3170582" cy="480886"/>
          </a:xfrm>
          <a:prstGeom prst="rect">
            <a:avLst/>
          </a:prstGeom>
        </p:spPr>
        <p:txBody>
          <a:bodyPr vert="horz" lIns="81432" tIns="40715" rIns="81432" bIns="40715" rtlCol="0" anchor="b"/>
          <a:lstStyle>
            <a:lvl1pPr algn="r">
              <a:defRPr sz="1000"/>
            </a:lvl1pPr>
          </a:lstStyle>
          <a:p>
            <a:fld id="{889A981B-1A9B-4905-B523-5D15ED530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8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82605" tIns="41302" rIns="82605" bIns="41302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3"/>
            <a:ext cx="3169920" cy="480060"/>
          </a:xfrm>
          <a:prstGeom prst="rect">
            <a:avLst/>
          </a:prstGeom>
        </p:spPr>
        <p:txBody>
          <a:bodyPr vert="horz" lIns="82605" tIns="41302" rIns="82605" bIns="41302" rtlCol="0"/>
          <a:lstStyle>
            <a:lvl1pPr algn="r">
              <a:defRPr sz="1000"/>
            </a:lvl1pPr>
          </a:lstStyle>
          <a:p>
            <a:fld id="{B1EB5D17-1482-4B71-829E-DEE524F3DC4D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9212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605" tIns="41302" rIns="82605" bIns="413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82605" tIns="41302" rIns="82605" bIns="413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82605" tIns="41302" rIns="82605" bIns="41302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82605" tIns="41302" rIns="82605" bIns="41302" rtlCol="0" anchor="b"/>
          <a:lstStyle>
            <a:lvl1pPr algn="r">
              <a:defRPr sz="1000"/>
            </a:lvl1pPr>
          </a:lstStyle>
          <a:p>
            <a:fld id="{45F8B6A7-DB98-47EE-9BB0-6897AB4B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1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5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7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3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9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54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15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0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26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1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95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4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0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80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2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6A7-DB98-47EE-9BB0-6897AB4B33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0E2E71A-3261-9645-8BF4-05418ADCA3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16637" y="2514600"/>
            <a:ext cx="6062198" cy="2514600"/>
          </a:xfrm>
        </p:spPr>
        <p:txBody>
          <a:bodyPr anchor="t">
            <a:normAutofit/>
          </a:bodyPr>
          <a:lstStyle>
            <a:lvl1pPr algn="r">
              <a:defRPr sz="3600" b="1" cap="all" baseline="0">
                <a:latin typeface="Circular Std Book" panose="020B0604020101020102" pitchFamily="34" charset="77"/>
                <a:cs typeface="Circular Std Book" panose="020B0604020101020102" pitchFamily="34" charset="77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C130B4-1983-AE46-94D5-F95EA9C11F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4749" y="5449838"/>
            <a:ext cx="7721600" cy="1066800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 cap="none" baseline="0">
                <a:solidFill>
                  <a:schemeClr val="tx1">
                    <a:lumMod val="75000"/>
                  </a:schemeClr>
                </a:solidFill>
                <a:latin typeface="Proxima Nova" panose="02000506030000020004" pitchFamily="2" charset="0"/>
                <a:ea typeface="Proxima Nova" panose="02000506030000020004" pitchFamily="2" charset="0"/>
                <a:cs typeface="Proxima Nova" panose="02000506030000020004" pitchFamily="2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D6E92-8B77-684E-97B0-F58F65E12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533400"/>
            <a:ext cx="7162800" cy="59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5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D457510-F397-584B-AD96-6BFD7262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14400"/>
          </a:xfrm>
          <a:prstGeom prst="rect">
            <a:avLst/>
          </a:prstGeom>
          <a:ln>
            <a:noFill/>
          </a:ln>
        </p:spPr>
        <p:txBody>
          <a:bodyPr vert="horz" lIns="91429" tIns="45714" rIns="91429" bIns="45714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03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953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Proxima Nova" panose="02000506030000020004" pitchFamily="2" charset="0"/>
              </a:defRPr>
            </a:lvl1pPr>
            <a:lvl2pPr marL="742862">
              <a:lnSpc>
                <a:spcPct val="100000"/>
              </a:lnSpc>
              <a:spcBef>
                <a:spcPts val="0"/>
              </a:spcBef>
              <a:defRPr sz="2400">
                <a:solidFill>
                  <a:srgbClr val="389DAA"/>
                </a:solidFill>
                <a:latin typeface="Proxima Nova" panose="02000506030000020004" pitchFamily="2" charset="0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B55A70-A879-4C4A-9B59-B1588052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14400"/>
          </a:xfrm>
          <a:prstGeom prst="rect">
            <a:avLst/>
          </a:prstGeom>
          <a:ln>
            <a:noFill/>
          </a:ln>
        </p:spPr>
        <p:txBody>
          <a:bodyPr vert="horz" lIns="91429" tIns="45714" rIns="91429" bIns="45714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49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46400" y="1600205"/>
            <a:ext cx="8636000" cy="467359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113509E-B73E-F943-970E-05D08191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14400"/>
          </a:xfrm>
          <a:prstGeom prst="rect">
            <a:avLst/>
          </a:prstGeom>
          <a:ln>
            <a:noFill/>
          </a:ln>
        </p:spPr>
        <p:txBody>
          <a:bodyPr vert="horz" lIns="91429" tIns="45714" rIns="91429" bIns="45714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404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6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5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7" indent="0">
              <a:buNone/>
              <a:defRPr sz="1600" b="1"/>
            </a:lvl7pPr>
            <a:lvl8pPr marL="3200023" indent="0">
              <a:buNone/>
              <a:defRPr sz="1600" b="1"/>
            </a:lvl8pPr>
            <a:lvl9pPr marL="365716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5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7" indent="0">
              <a:buNone/>
              <a:defRPr sz="1600" b="1"/>
            </a:lvl7pPr>
            <a:lvl8pPr marL="3200023" indent="0">
              <a:buNone/>
              <a:defRPr sz="1600" b="1"/>
            </a:lvl8pPr>
            <a:lvl9pPr marL="365716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0832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64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3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5" indent="0">
              <a:buNone/>
              <a:defRPr sz="900"/>
            </a:lvl5pPr>
            <a:lvl6pPr marL="2285730" indent="0">
              <a:buNone/>
              <a:defRPr sz="900"/>
            </a:lvl6pPr>
            <a:lvl7pPr marL="2742877" indent="0">
              <a:buNone/>
              <a:defRPr sz="900"/>
            </a:lvl7pPr>
            <a:lvl8pPr marL="3200023" indent="0">
              <a:buNone/>
              <a:defRPr sz="900"/>
            </a:lvl8pPr>
            <a:lvl9pPr marL="36571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47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5" indent="0">
              <a:buNone/>
              <a:defRPr sz="2000"/>
            </a:lvl5pPr>
            <a:lvl6pPr marL="2285730" indent="0">
              <a:buNone/>
              <a:defRPr sz="2000"/>
            </a:lvl6pPr>
            <a:lvl7pPr marL="2742877" indent="0">
              <a:buNone/>
              <a:defRPr sz="2000"/>
            </a:lvl7pPr>
            <a:lvl8pPr marL="3200023" indent="0">
              <a:buNone/>
              <a:defRPr sz="2000"/>
            </a:lvl8pPr>
            <a:lvl9pPr marL="365716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5" indent="0">
              <a:buNone/>
              <a:defRPr sz="900"/>
            </a:lvl5pPr>
            <a:lvl6pPr marL="2285730" indent="0">
              <a:buNone/>
              <a:defRPr sz="900"/>
            </a:lvl6pPr>
            <a:lvl7pPr marL="2742877" indent="0">
              <a:buNone/>
              <a:defRPr sz="900"/>
            </a:lvl7pPr>
            <a:lvl8pPr marL="3200023" indent="0">
              <a:buNone/>
              <a:defRPr sz="900"/>
            </a:lvl8pPr>
            <a:lvl9pPr marL="36571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04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14400"/>
          </a:xfrm>
          <a:prstGeom prst="rect">
            <a:avLst/>
          </a:prstGeom>
          <a:ln>
            <a:noFill/>
          </a:ln>
        </p:spPr>
        <p:txBody>
          <a:bodyPr vert="horz" lIns="91429" tIns="45714" rIns="91429" bIns="45714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1554"/>
            <a:ext cx="10972800" cy="476684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 flipH="1">
            <a:off x="3048000" y="406280"/>
            <a:ext cx="89154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03200" y="6553200"/>
            <a:ext cx="1178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8605" y="6519446"/>
            <a:ext cx="580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1345B3D-9E2B-4648-B8DA-C1967F580BC1}" type="slidenum">
              <a:rPr lang="en-US" sz="1600" smtClean="0">
                <a:solidFill>
                  <a:schemeClr val="accent2"/>
                </a:solidFill>
              </a:rPr>
              <a:pPr algn="ctr"/>
              <a:t>‹#›</a:t>
            </a:fld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B6D103-1E30-B241-AD2B-7C607B845E4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" y="87319"/>
            <a:ext cx="2754321" cy="3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71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05" r:id="rId2"/>
    <p:sldLayoutId id="2147483706" r:id="rId3"/>
    <p:sldLayoutId id="2147483707" r:id="rId4"/>
    <p:sldLayoutId id="2147483709" r:id="rId5"/>
    <p:sldLayoutId id="2147483710" r:id="rId6"/>
    <p:sldLayoutId id="2147483712" r:id="rId7"/>
    <p:sldLayoutId id="2147483713" r:id="rId8"/>
    <p:sldLayoutId id="2147483714" r:id="rId9"/>
  </p:sldLayoutIdLst>
  <p:hf hdr="0" ftr="0" dt="0"/>
  <p:txStyles>
    <p:titleStyle>
      <a:lvl1pPr algn="l" defTabSz="914292" rtl="0" eaLnBrk="1" latinLnBrk="0" hangingPunct="1">
        <a:spcBef>
          <a:spcPct val="0"/>
        </a:spcBef>
        <a:buNone/>
        <a:defRPr sz="4200" b="1" i="0" kern="1200">
          <a:solidFill>
            <a:srgbClr val="286FB7"/>
          </a:solidFill>
          <a:effectLst/>
          <a:latin typeface="Circular Std Book" panose="020B0604020101020102" pitchFamily="34" charset="77"/>
          <a:ea typeface="+mj-ea"/>
          <a:cs typeface="Circular Std Book" panose="020B0604020101020102" pitchFamily="34" charset="77"/>
        </a:defRPr>
      </a:lvl1pPr>
    </p:titleStyle>
    <p:bodyStyle>
      <a:lvl1pPr marL="342860" indent="-342860" algn="l" defTabSz="914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86FB7"/>
          </a:solidFill>
          <a:effectLst/>
          <a:latin typeface="Proxima Nova" panose="02000506030000020004" pitchFamily="2" charset="0"/>
          <a:ea typeface="+mn-ea"/>
          <a:cs typeface="+mn-cs"/>
        </a:defRPr>
      </a:lvl1pPr>
      <a:lvl2pPr marL="742862" marR="0" indent="-285717" algn="l" defTabSz="91429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400" b="0" kern="1200">
          <a:solidFill>
            <a:srgbClr val="389DAA"/>
          </a:solidFill>
          <a:effectLst/>
          <a:latin typeface="Proxima Nova" panose="02000506030000020004" pitchFamily="2" charset="0"/>
          <a:ea typeface="+mn-ea"/>
          <a:cs typeface="+mn-cs"/>
        </a:defRPr>
      </a:lvl2pPr>
      <a:lvl3pPr marL="1142865" indent="-228573" algn="l" defTabSz="9142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86FB7"/>
          </a:solidFill>
          <a:effectLst/>
          <a:latin typeface="+mn-lt"/>
          <a:ea typeface="+mn-ea"/>
          <a:cs typeface="+mn-cs"/>
        </a:defRPr>
      </a:lvl3pPr>
      <a:lvl4pPr marL="1600012" indent="-228573" algn="l" defTabSz="91429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286FB7"/>
          </a:solidFill>
          <a:effectLst/>
          <a:latin typeface="+mn-lt"/>
          <a:ea typeface="+mn-ea"/>
          <a:cs typeface="+mn-cs"/>
        </a:defRPr>
      </a:lvl4pPr>
      <a:lvl5pPr marL="1828585" marR="0" indent="0" algn="l" defTabSz="91429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600" kern="1200">
          <a:solidFill>
            <a:srgbClr val="286FB7"/>
          </a:solidFill>
          <a:effectLst/>
          <a:latin typeface="+mn-lt"/>
          <a:ea typeface="+mn-ea"/>
          <a:cs typeface="+mn-cs"/>
        </a:defRPr>
      </a:lvl5pPr>
      <a:lvl6pPr marL="2514304" indent="-228573" algn="l" defTabSz="9142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0" indent="-228573" algn="l" defTabSz="9142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7" indent="-228573" algn="l" defTabSz="9142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2" indent="-228573" algn="l" defTabSz="9142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5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7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3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9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Functional data methods for Accelerometer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Jeff Goldsmith, PhD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Columbia Biostatistics</a:t>
            </a:r>
          </a:p>
        </p:txBody>
      </p:sp>
    </p:spTree>
    <p:extLst>
      <p:ext uri="{BB962C8B-B14F-4D97-AF65-F5344CB8AC3E}">
        <p14:creationId xmlns:p14="http://schemas.microsoft.com/office/powerpoint/2010/main" val="312097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3278E-3430-5847-9F88-7CA889FAF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420 kids recruited from </a:t>
            </a:r>
            <a:r>
              <a:rPr lang="en-US" dirty="0" err="1"/>
              <a:t>HeadStart</a:t>
            </a:r>
            <a:r>
              <a:rPr lang="en-US" dirty="0"/>
              <a:t> centers</a:t>
            </a:r>
          </a:p>
          <a:p>
            <a:r>
              <a:rPr lang="en-US" dirty="0"/>
              <a:t>Accelerometer worn on the non-dominant hand</a:t>
            </a:r>
          </a:p>
          <a:p>
            <a:r>
              <a:rPr lang="en-US" dirty="0"/>
              <a:t>Attached with a hospital band</a:t>
            </a:r>
          </a:p>
          <a:p>
            <a:r>
              <a:rPr lang="en-US" dirty="0"/>
              <a:t>Worn for five days, although we average across days</a:t>
            </a:r>
          </a:p>
          <a:p>
            <a:r>
              <a:rPr lang="en-US" dirty="0"/>
              <a:t>Covariates include child demographics (age, sex, BMI), behaviors (TV, video games), mother demographics, and season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Data for </a:t>
            </a:r>
            <a:r>
              <a:rPr lang="en-US" dirty="0" err="1"/>
              <a:t>FoSR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5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EA6C-9C46-B747-BC67-2F3813B71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to minute-level data to single number summaries</a:t>
            </a:r>
          </a:p>
          <a:p>
            <a:r>
              <a:rPr lang="en-US" dirty="0"/>
              <a:t>Analyzed using MLR</a:t>
            </a:r>
          </a:p>
          <a:p>
            <a:r>
              <a:rPr lang="en-US" dirty="0"/>
              <a:t>Found several associations of interest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Initial analyses</a:t>
            </a:r>
          </a:p>
        </p:txBody>
      </p:sp>
    </p:spTree>
    <p:extLst>
      <p:ext uri="{BB962C8B-B14F-4D97-AF65-F5344CB8AC3E}">
        <p14:creationId xmlns:p14="http://schemas.microsoft.com/office/powerpoint/2010/main" val="124885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2238E-0AC3-7843-8F7C-791EF5D07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to minute-level data to single number summaries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Issue with initial analyses</a:t>
            </a:r>
          </a:p>
        </p:txBody>
      </p:sp>
    </p:spTree>
    <p:extLst>
      <p:ext uri="{BB962C8B-B14F-4D97-AF65-F5344CB8AC3E}">
        <p14:creationId xmlns:p14="http://schemas.microsoft.com/office/powerpoint/2010/main" val="170698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D3D8D-F9AA-2F43-B87C-26F70B994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covariate effects on diurnal activity patterns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Our goal</a:t>
            </a:r>
          </a:p>
        </p:txBody>
      </p:sp>
    </p:spTree>
    <p:extLst>
      <p:ext uri="{BB962C8B-B14F-4D97-AF65-F5344CB8AC3E}">
        <p14:creationId xmlns:p14="http://schemas.microsoft.com/office/powerpoint/2010/main" val="2288381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34151F-534F-A54F-BC94-F9A8987CD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Outcome is a curve</a:t>
            </a:r>
          </a:p>
          <a:p>
            <a:r>
              <a:rPr lang="en-US" dirty="0"/>
              <a:t>Everything else should be too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Interpretations stay the same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do we deal with that?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5" y="2524523"/>
            <a:ext cx="6153150" cy="366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962400"/>
            <a:ext cx="8001000" cy="368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0977" y="3196981"/>
            <a:ext cx="142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68323"/>
                </a:solidFill>
                <a:latin typeface="Proxima Nova" panose="02000506030000020004" pitchFamily="2" charset="0"/>
              </a:rPr>
              <a:t>becomes</a:t>
            </a:r>
          </a:p>
        </p:txBody>
      </p:sp>
    </p:spTree>
    <p:extLst>
      <p:ext uri="{BB962C8B-B14F-4D97-AF65-F5344CB8AC3E}">
        <p14:creationId xmlns:p14="http://schemas.microsoft.com/office/powerpoint/2010/main" val="120712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219200"/>
            <a:ext cx="841248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4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219200"/>
            <a:ext cx="841248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02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MLR vs </a:t>
            </a:r>
            <a:r>
              <a:rPr lang="en-US" dirty="0" err="1"/>
              <a:t>FoSR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77638"/>
            <a:ext cx="9144000" cy="49345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3733800"/>
            <a:ext cx="8458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343400"/>
            <a:ext cx="8458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9DE305-0FA3-0645-9580-821E73509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Accelerometer data (and other wearable device data) is complex and high-dimensional</a:t>
            </a:r>
          </a:p>
          <a:p>
            <a:r>
              <a:rPr lang="en-US" dirty="0"/>
              <a:t>It’d be great to extract some interpretable, low-dimensional structure from these data</a:t>
            </a:r>
          </a:p>
          <a:p>
            <a:r>
              <a:rPr lang="en-US" dirty="0"/>
              <a:t>Usual approaches (e.g. PCA) won’t naturally account for temporal structure</a:t>
            </a:r>
          </a:p>
          <a:p>
            <a:endParaRPr lang="en-US" dirty="0"/>
          </a:p>
          <a:p>
            <a:r>
              <a:rPr lang="en-US" strike="sngStrike" dirty="0"/>
              <a:t>Two</a:t>
            </a:r>
            <a:r>
              <a:rPr lang="en-US" dirty="0"/>
              <a:t> One idea</a:t>
            </a:r>
          </a:p>
          <a:p>
            <a:pPr lvl="1"/>
            <a:r>
              <a:rPr lang="en-US" dirty="0"/>
              <a:t>NARFD</a:t>
            </a:r>
          </a:p>
          <a:p>
            <a:pPr lvl="1"/>
            <a:r>
              <a:rPr lang="en-US" strike="sngStrike" dirty="0"/>
              <a:t>GFPCA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2992DF-7CF8-9C4C-A32D-3350A032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reduction</a:t>
            </a:r>
          </a:p>
        </p:txBody>
      </p:sp>
    </p:spTree>
    <p:extLst>
      <p:ext uri="{BB962C8B-B14F-4D97-AF65-F5344CB8AC3E}">
        <p14:creationId xmlns:p14="http://schemas.microsoft.com/office/powerpoint/2010/main" val="2288758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B9E1B0-ED6A-1449-9B70-545AC9E5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                                         </a:t>
            </a:r>
            <a:r>
              <a:rPr lang="en-US" sz="2400" dirty="0"/>
              <a:t>(you’ve seen this before)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7A835-D104-7F42-B5D5-A91E71E76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05000"/>
            <a:ext cx="8763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8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is to cover a lot of ground</a:t>
            </a:r>
          </a:p>
          <a:p>
            <a:pPr lvl="1"/>
            <a:r>
              <a:rPr lang="en-US" dirty="0"/>
              <a:t>Give an overview of thought process, not technical details</a:t>
            </a:r>
          </a:p>
          <a:p>
            <a:pPr lvl="1"/>
            <a:r>
              <a:rPr lang="en-US" dirty="0"/>
              <a:t>Close on what I’d like to work 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457331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68323"/>
                </a:solidFill>
              </a:rPr>
              <a:t>N</a:t>
            </a:r>
            <a:r>
              <a:rPr lang="en-US" dirty="0"/>
              <a:t>on-negative </a:t>
            </a:r>
            <a:r>
              <a:rPr lang="en-US" dirty="0">
                <a:solidFill>
                  <a:srgbClr val="E68323"/>
                </a:solidFill>
              </a:rPr>
              <a:t>a</a:t>
            </a:r>
            <a:r>
              <a:rPr lang="en-US" dirty="0"/>
              <a:t>nd </a:t>
            </a:r>
            <a:r>
              <a:rPr lang="en-US" dirty="0">
                <a:solidFill>
                  <a:srgbClr val="E68323"/>
                </a:solidFill>
              </a:rPr>
              <a:t>R</a:t>
            </a:r>
            <a:r>
              <a:rPr lang="en-US" dirty="0"/>
              <a:t>egularized </a:t>
            </a:r>
            <a:r>
              <a:rPr lang="en-US" dirty="0">
                <a:solidFill>
                  <a:srgbClr val="E68323"/>
                </a:solidFill>
              </a:rPr>
              <a:t>F</a:t>
            </a:r>
            <a:r>
              <a:rPr lang="en-US" dirty="0"/>
              <a:t>unctional </a:t>
            </a:r>
            <a:r>
              <a:rPr lang="en-US" dirty="0">
                <a:solidFill>
                  <a:srgbClr val="E68323"/>
                </a:solidFill>
              </a:rPr>
              <a:t>D</a:t>
            </a:r>
            <a:r>
              <a:rPr lang="en-US" dirty="0"/>
              <a:t>ecomposition (</a:t>
            </a:r>
            <a:r>
              <a:rPr lang="en-US" dirty="0">
                <a:solidFill>
                  <a:srgbClr val="E68323"/>
                </a:solidFill>
              </a:rPr>
              <a:t>NARFD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Borrow from non-negative matrix factorization:</a:t>
            </a:r>
          </a:p>
          <a:p>
            <a:pPr lvl="1"/>
            <a:r>
              <a:rPr lang="en-US" dirty="0"/>
              <a:t>Decompose curves into non-negative prototypes, non-negative scores</a:t>
            </a:r>
          </a:p>
          <a:p>
            <a:pPr lvl="1"/>
            <a:r>
              <a:rPr lang="en-US" dirty="0"/>
              <a:t>Reconstruct curves through addition</a:t>
            </a:r>
          </a:p>
          <a:p>
            <a:pPr lvl="1"/>
            <a:r>
              <a:rPr lang="en-US" dirty="0"/>
              <a:t>Makes a lot of sense for count data from accelerometers</a:t>
            </a:r>
          </a:p>
          <a:p>
            <a:endParaRPr lang="en-US" dirty="0"/>
          </a:p>
          <a:p>
            <a:r>
              <a:rPr lang="en-US" dirty="0"/>
              <a:t>Incorporate smoothness / functional approach into the NMF framework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NARFD</a:t>
            </a:r>
          </a:p>
        </p:txBody>
      </p:sp>
    </p:spTree>
    <p:extLst>
      <p:ext uri="{BB962C8B-B14F-4D97-AF65-F5344CB8AC3E}">
        <p14:creationId xmlns:p14="http://schemas.microsoft.com/office/powerpoint/2010/main" val="3424746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Generative model for Poisson data: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No population mean</a:t>
            </a:r>
          </a:p>
          <a:p>
            <a:pPr lvl="1"/>
            <a:r>
              <a:rPr lang="en-US" dirty="0"/>
              <a:t>Functional prototypes and scores are non-negative</a:t>
            </a:r>
          </a:p>
          <a:p>
            <a:pPr lvl="1"/>
            <a:r>
              <a:rPr lang="en-US" dirty="0"/>
              <a:t>Subject-level mean is constructed through addition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247392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61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BLSA data:</a:t>
            </a:r>
          </a:p>
          <a:p>
            <a:pPr lvl="1"/>
            <a:r>
              <a:rPr lang="en-US" dirty="0"/>
              <a:t>592 subjects; five days of observation, averaged across days</a:t>
            </a:r>
          </a:p>
          <a:p>
            <a:pPr lvl="1"/>
            <a:r>
              <a:rPr lang="en-US" dirty="0"/>
              <a:t>10-minute epochs (for computational reasons)</a:t>
            </a:r>
          </a:p>
          <a:p>
            <a:pPr lvl="1"/>
            <a:r>
              <a:rPr lang="en-US" dirty="0"/>
              <a:t>Prototypes / FPCs estimated using periodic B-splines with 25 basis functions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 Dimension Reduction</a:t>
            </a:r>
          </a:p>
        </p:txBody>
      </p:sp>
    </p:spTree>
    <p:extLst>
      <p:ext uri="{BB962C8B-B14F-4D97-AF65-F5344CB8AC3E}">
        <p14:creationId xmlns:p14="http://schemas.microsoft.com/office/powerpoint/2010/main" val="2145272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estimated prototypes / FPCs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BLSA: Estimated Prototypes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8991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0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08C3BC-C6C2-B348-BF08-02D3FA908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of this, if there’s reason to</a:t>
            </a:r>
          </a:p>
          <a:p>
            <a:r>
              <a:rPr lang="en-US" dirty="0"/>
              <a:t>Maybe also scalar outcomes and predictors from accelerometer data?</a:t>
            </a:r>
          </a:p>
          <a:p>
            <a:endParaRPr lang="en-US" dirty="0"/>
          </a:p>
          <a:p>
            <a:r>
              <a:rPr lang="en-US" dirty="0"/>
              <a:t>Always software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8A6CD1-B981-7E40-A4D7-2D241CE3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want to work on?</a:t>
            </a:r>
          </a:p>
        </p:txBody>
      </p:sp>
    </p:spTree>
    <p:extLst>
      <p:ext uri="{BB962C8B-B14F-4D97-AF65-F5344CB8AC3E}">
        <p14:creationId xmlns:p14="http://schemas.microsoft.com/office/powerpoint/2010/main" val="393361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34734A-14A9-2F46-B4A1-AB15DCB2B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refund</a:t>
            </a:r>
          </a:p>
          <a:p>
            <a:r>
              <a:rPr lang="en-US" dirty="0" err="1"/>
              <a:t>refund.shiny</a:t>
            </a:r>
            <a:endParaRPr lang="en-US" dirty="0"/>
          </a:p>
          <a:p>
            <a:r>
              <a:rPr lang="en-US" dirty="0" err="1"/>
              <a:t>tidyfun</a:t>
            </a:r>
            <a:endParaRPr lang="en-US" dirty="0"/>
          </a:p>
          <a:p>
            <a:endParaRPr lang="en-US" dirty="0"/>
          </a:p>
          <a:p>
            <a:r>
              <a:rPr lang="en-US" dirty="0"/>
              <a:t>(cheer</a:t>
            </a:r>
            <a:r>
              <a:rPr lang="en-US"/>
              <a:t>::cheer)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3DF53F-B9CB-0B4C-8A72-9B5C9783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5D781-BFA3-F64A-A89E-DC99A1608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048000"/>
            <a:ext cx="3352800" cy="335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B871D-3CC2-C946-95E4-BFC75E37E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42113"/>
            <a:ext cx="2750865" cy="31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/>
          <a:lstStyle/>
          <a:p>
            <a:pPr algn="l"/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48FE6-F562-1B49-A9CD-AB0C20B81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err="1">
                <a:solidFill>
                  <a:srgbClr val="E68323"/>
                </a:solidFill>
              </a:rPr>
              <a:t>jeff.goldsmith@columbia.edu</a:t>
            </a:r>
            <a:endParaRPr lang="en-US" sz="2400" b="1" dirty="0">
              <a:solidFill>
                <a:srgbClr val="E68323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err="1">
                <a:solidFill>
                  <a:srgbClr val="E68323"/>
                </a:solidFill>
              </a:rPr>
              <a:t>jeffgoldsmith.com</a:t>
            </a:r>
            <a:endParaRPr lang="en-US" sz="2400" b="1" dirty="0">
              <a:solidFill>
                <a:srgbClr val="E68323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err="1">
                <a:solidFill>
                  <a:srgbClr val="E68323"/>
                </a:solidFill>
              </a:rPr>
              <a:t>github.com</a:t>
            </a:r>
            <a:r>
              <a:rPr lang="en-US" sz="2400" b="1" dirty="0">
                <a:solidFill>
                  <a:srgbClr val="E68323"/>
                </a:solidFill>
              </a:rPr>
              <a:t>/</a:t>
            </a:r>
            <a:r>
              <a:rPr lang="en-US" sz="2400" b="1" dirty="0" err="1">
                <a:solidFill>
                  <a:srgbClr val="E68323"/>
                </a:solidFill>
              </a:rPr>
              <a:t>jeff</a:t>
            </a:r>
            <a:r>
              <a:rPr lang="en-US" sz="2400" b="1" dirty="0">
                <a:solidFill>
                  <a:srgbClr val="E68323"/>
                </a:solidFill>
              </a:rPr>
              <a:t>-goldsmith</a:t>
            </a:r>
            <a:r>
              <a:rPr lang="en-US" b="1" dirty="0">
                <a:solidFill>
                  <a:srgbClr val="E68323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7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Xinyue</a:t>
            </a:r>
            <a:r>
              <a:rPr lang="en-US" dirty="0"/>
              <a:t> Liu, Judith S. Jacobson, Andrew Rundle</a:t>
            </a:r>
          </a:p>
          <a:p>
            <a:r>
              <a:rPr lang="en-US" dirty="0"/>
              <a:t>Joseph E. Schwartz</a:t>
            </a:r>
          </a:p>
          <a:p>
            <a:r>
              <a:rPr lang="en-US" dirty="0"/>
              <a:t>Daniel </a:t>
            </a:r>
            <a:r>
              <a:rPr lang="en-US" dirty="0" err="1"/>
              <a:t>Backenroth</a:t>
            </a:r>
            <a:r>
              <a:rPr lang="en-US" dirty="0"/>
              <a:t>, Taki Shinohara</a:t>
            </a:r>
          </a:p>
          <a:p>
            <a:r>
              <a:rPr lang="en-US" dirty="0"/>
              <a:t>Julia Wrobel, Vadim </a:t>
            </a:r>
            <a:r>
              <a:rPr lang="en-US" dirty="0" err="1"/>
              <a:t>Zipunnikov</a:t>
            </a:r>
            <a:r>
              <a:rPr lang="en-US" dirty="0"/>
              <a:t>, Jennifer </a:t>
            </a:r>
            <a:r>
              <a:rPr lang="en-US" dirty="0" err="1"/>
              <a:t>Schrack</a:t>
            </a:r>
            <a:endParaRPr lang="en-US" dirty="0"/>
          </a:p>
          <a:p>
            <a:endParaRPr lang="en-US" dirty="0"/>
          </a:p>
          <a:p>
            <a:r>
              <a:rPr lang="en-US" dirty="0"/>
              <a:t>R21EB018917, R01NS097423-01, R01HL123407, R01NS085211, R21NS93349, R01NS060910, R01MH112847, others … </a:t>
            </a:r>
          </a:p>
          <a:p>
            <a:endParaRPr lang="en-US" dirty="0"/>
          </a:p>
          <a:p>
            <a:r>
              <a:rPr lang="en-US" dirty="0"/>
              <a:t>Columbia Center for Children’s Environmental Health</a:t>
            </a:r>
          </a:p>
          <a:p>
            <a:r>
              <a:rPr lang="en-US" dirty="0"/>
              <a:t>Masked Hypertension Study</a:t>
            </a:r>
          </a:p>
          <a:p>
            <a:r>
              <a:rPr lang="en-US" dirty="0"/>
              <a:t>The Baltimore Longitudinal Study of Aging, an Intramural Study of the National Institute on Aging.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67771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Wearable devices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726338-CF39-8C44-9464-948EB380E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0" y="1600200"/>
            <a:ext cx="4478794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1B51A-6DBB-6446-97A2-BC300C8CC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8410"/>
            <a:ext cx="3759200" cy="312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13F401-459E-0B4B-B508-6966057F5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76600"/>
            <a:ext cx="3855027" cy="2355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F0DFC7-08E5-1944-9E47-A0640B33B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39" y="827530"/>
            <a:ext cx="3314700" cy="381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29D104-6511-B74A-9CDB-D423277C4A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75380"/>
            <a:ext cx="4303077" cy="31125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89ACC9-5B08-0D41-9EC0-29B65B38B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33" y="1588782"/>
            <a:ext cx="4417828" cy="296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B9E1B0-ED6A-1449-9B70-545AC9E5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produced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7A835-D104-7F42-B5D5-A91E71E76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05000"/>
            <a:ext cx="8763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4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CCC13C-EDA9-834A-9A65-080A45222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preference</a:t>
            </a:r>
          </a:p>
          <a:p>
            <a:endParaRPr lang="en-US" dirty="0"/>
          </a:p>
          <a:p>
            <a:r>
              <a:rPr lang="en-US" dirty="0"/>
              <a:t>Tentative definition for functional data: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E68323"/>
                </a:solidFill>
              </a:rPr>
              <a:t>Observations on subjects that you can imagine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E68323"/>
                </a:solidFill>
              </a:rPr>
              <a:t>as </a:t>
            </a:r>
            <a:r>
              <a:rPr lang="en-US" i="1" dirty="0">
                <a:solidFill>
                  <a:srgbClr val="E68323"/>
                </a:solidFill>
              </a:rPr>
              <a:t>X</a:t>
            </a:r>
            <a:r>
              <a:rPr lang="en-US" i="1" baseline="-25000" dirty="0">
                <a:solidFill>
                  <a:srgbClr val="E68323"/>
                </a:solidFill>
              </a:rPr>
              <a:t>i</a:t>
            </a:r>
            <a:r>
              <a:rPr lang="en-US" i="1" dirty="0">
                <a:solidFill>
                  <a:srgbClr val="E68323"/>
                </a:solidFill>
              </a:rPr>
              <a:t>(</a:t>
            </a:r>
            <a:r>
              <a:rPr lang="en-US" i="1" dirty="0" err="1">
                <a:solidFill>
                  <a:srgbClr val="E68323"/>
                </a:solidFill>
              </a:rPr>
              <a:t>t</a:t>
            </a:r>
            <a:r>
              <a:rPr lang="en-US" i="1" baseline="-25000" dirty="0" err="1">
                <a:solidFill>
                  <a:srgbClr val="E68323"/>
                </a:solidFill>
              </a:rPr>
              <a:t>i</a:t>
            </a:r>
            <a:r>
              <a:rPr lang="en-US" i="1" dirty="0">
                <a:solidFill>
                  <a:srgbClr val="E68323"/>
                </a:solidFill>
              </a:rPr>
              <a:t>)</a:t>
            </a:r>
            <a:r>
              <a:rPr lang="en-US" dirty="0">
                <a:solidFill>
                  <a:srgbClr val="E68323"/>
                </a:solidFill>
              </a:rPr>
              <a:t>, where </a:t>
            </a:r>
            <a:r>
              <a:rPr lang="en-US" i="1" dirty="0" err="1">
                <a:solidFill>
                  <a:srgbClr val="E68323"/>
                </a:solidFill>
              </a:rPr>
              <a:t>t</a:t>
            </a:r>
            <a:r>
              <a:rPr lang="en-US" i="1" baseline="-25000" dirty="0" err="1">
                <a:solidFill>
                  <a:srgbClr val="E68323"/>
                </a:solidFill>
              </a:rPr>
              <a:t>i</a:t>
            </a:r>
            <a:r>
              <a:rPr lang="en-US" dirty="0">
                <a:solidFill>
                  <a:srgbClr val="E68323"/>
                </a:solidFill>
              </a:rPr>
              <a:t> is continuous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Functional notation is conceptual; observations are made on a finite discrete grid (“intensely longitudinal data”)</a:t>
            </a:r>
          </a:p>
          <a:p>
            <a:r>
              <a:rPr lang="en-US" dirty="0"/>
              <a:t>Domain is shared across subjects, e.g. 0 &lt; t &lt; 1</a:t>
            </a:r>
          </a:p>
          <a:p>
            <a:endParaRPr lang="en-US" dirty="0"/>
          </a:p>
          <a:p>
            <a:r>
              <a:rPr lang="en-US" dirty="0"/>
              <a:t>Works for wearable device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230984-ED59-0F46-8DE0-95D10803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96890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CCC13C-EDA9-834A-9A65-080A45222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this framework, we want to “do statistics”</a:t>
            </a:r>
          </a:p>
          <a:p>
            <a:pPr lvl="1"/>
            <a:r>
              <a:rPr lang="en-US" dirty="0"/>
              <a:t>Define mean and covariance, for example</a:t>
            </a:r>
          </a:p>
          <a:p>
            <a:pPr lvl="1"/>
            <a:endParaRPr lang="en-US" dirty="0"/>
          </a:p>
          <a:p>
            <a:r>
              <a:rPr lang="en-US" dirty="0"/>
              <a:t>For this talk, I’ll focus on two major problems:</a:t>
            </a:r>
          </a:p>
          <a:p>
            <a:pPr lvl="1"/>
            <a:r>
              <a:rPr lang="en-US" dirty="0"/>
              <a:t>Function-on-scalar regression</a:t>
            </a:r>
          </a:p>
          <a:p>
            <a:pPr lvl="1"/>
            <a:r>
              <a:rPr lang="en-US" dirty="0"/>
              <a:t>Dimension reduction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230984-ED59-0F46-8DE0-95D10803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36712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Function-on-scalar regression: motivation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63" y="1667340"/>
            <a:ext cx="6724673" cy="4276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6019800"/>
            <a:ext cx="1165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86FB7"/>
                </a:solidFill>
              </a:rPr>
              <a:t>J. A. </a:t>
            </a:r>
            <a:r>
              <a:rPr lang="en-US" sz="1400" dirty="0" err="1">
                <a:solidFill>
                  <a:srgbClr val="286FB7"/>
                </a:solidFill>
              </a:rPr>
              <a:t>Schrack</a:t>
            </a:r>
            <a:r>
              <a:rPr lang="en-US" sz="1400" dirty="0">
                <a:solidFill>
                  <a:srgbClr val="286FB7"/>
                </a:solidFill>
              </a:rPr>
              <a:t>, V. </a:t>
            </a:r>
            <a:r>
              <a:rPr lang="en-US" sz="1400" dirty="0" err="1">
                <a:solidFill>
                  <a:srgbClr val="286FB7"/>
                </a:solidFill>
              </a:rPr>
              <a:t>Zipunnikov</a:t>
            </a:r>
            <a:r>
              <a:rPr lang="en-US" sz="1400" dirty="0">
                <a:solidFill>
                  <a:srgbClr val="286FB7"/>
                </a:solidFill>
              </a:rPr>
              <a:t>, J. Goldsmith, J. Bai, E. M. </a:t>
            </a:r>
            <a:r>
              <a:rPr lang="en-US" sz="1400" dirty="0" err="1">
                <a:solidFill>
                  <a:srgbClr val="286FB7"/>
                </a:solidFill>
              </a:rPr>
              <a:t>Simonsick</a:t>
            </a:r>
            <a:r>
              <a:rPr lang="en-US" sz="1400" dirty="0">
                <a:solidFill>
                  <a:srgbClr val="286FB7"/>
                </a:solidFill>
              </a:rPr>
              <a:t>, C. M. </a:t>
            </a:r>
            <a:r>
              <a:rPr lang="en-US" sz="1400" dirty="0" err="1">
                <a:solidFill>
                  <a:srgbClr val="286FB7"/>
                </a:solidFill>
              </a:rPr>
              <a:t>Crainiceanu</a:t>
            </a:r>
            <a:r>
              <a:rPr lang="en-US" sz="1400" dirty="0">
                <a:solidFill>
                  <a:srgbClr val="286FB7"/>
                </a:solidFill>
              </a:rPr>
              <a:t>, L. </a:t>
            </a:r>
            <a:r>
              <a:rPr lang="en-US" sz="1400" dirty="0" err="1">
                <a:solidFill>
                  <a:srgbClr val="286FB7"/>
                </a:solidFill>
              </a:rPr>
              <a:t>Ferrucci</a:t>
            </a:r>
            <a:r>
              <a:rPr lang="en-US" sz="1400" dirty="0">
                <a:solidFill>
                  <a:srgbClr val="286FB7"/>
                </a:solidFill>
              </a:rPr>
              <a:t> (2014). Assessing the “Physical Cliff”: Detailed Quantification of Aging and Physical Activity. Journal of Gerontology: Medical Sciences, 69 973-979.</a:t>
            </a:r>
          </a:p>
        </p:txBody>
      </p:sp>
    </p:spTree>
    <p:extLst>
      <p:ext uri="{BB962C8B-B14F-4D97-AF65-F5344CB8AC3E}">
        <p14:creationId xmlns:p14="http://schemas.microsoft.com/office/powerpoint/2010/main" val="305630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0FFC7-B3BB-5148-9660-58144E824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Association?</a:t>
            </a:r>
          </a:p>
          <a:p>
            <a:r>
              <a:rPr lang="en-US" dirty="0"/>
              <a:t>Confounding?</a:t>
            </a:r>
          </a:p>
          <a:p>
            <a:r>
              <a:rPr lang="en-US" dirty="0"/>
              <a:t>Significance?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Questions to address</a:t>
            </a:r>
          </a:p>
        </p:txBody>
      </p:sp>
    </p:spTree>
    <p:extLst>
      <p:ext uri="{BB962C8B-B14F-4D97-AF65-F5344CB8AC3E}">
        <p14:creationId xmlns:p14="http://schemas.microsoft.com/office/powerpoint/2010/main" val="1496520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5720&quot;&gt;&lt;property id=&quot;20148&quot; value=&quot;5&quot;/&gt;&lt;property id=&quot;20300&quot; value=&quot;Slide 9 - &amp;quot;Celebrating our leadership&amp;quot;&quot;/&gt;&lt;property id=&quot;20307&quot; value=&quot;277&quot;/&gt;&lt;/object&gt;&lt;object type=&quot;3&quot; unique_id=&quot;16150&quot;&gt;&lt;property id=&quot;20148&quot; value=&quot;5&quot;/&gt;&lt;property id=&quot;20300&quot; value=&quot;Slide 17 - &amp;quot;Staff Awards for Excellence&amp;quot;&quot;/&gt;&lt;property id=&quot;20307&quot; value=&quot;299&quot;/&gt;&lt;/object&gt;&lt;object type=&quot;3&quot; unique_id=&quot;16151&quot;&gt;&lt;property id=&quot;20148&quot; value=&quot;5&quot;/&gt;&lt;property id=&quot;20300&quot; value=&quot;Slide 18 - &amp;quot;Celebrating our leadership&amp;quot;&quot;/&gt;&lt;property id=&quot;20307&quot; value=&quot;302&quot;/&gt;&lt;/object&gt;&lt;object type=&quot;3&quot; unique_id=&quot;16152&quot;&gt;&lt;property id=&quot;20148&quot; value=&quot;5&quot;/&gt;&lt;property id=&quot;20300&quot; value=&quot;Slide 20 - &amp;quot;Dean’s Excellence in Leadership Award&amp;quot;&quot;/&gt;&lt;property id=&quot;20307&quot; value=&quot;301&quot;/&gt;&lt;/object&gt;&lt;object type=&quot;3&quot; unique_id=&quot;16218&quot;&gt;&lt;property id=&quot;20148&quot; value=&quot;5&quot;/&gt;&lt;property id=&quot;20300&quot; value=&quot;Slide 19 - &amp;quot;Dean’s Excellence in Mentoring Award&amp;quot;&quot;/&gt;&lt;property id=&quot;20307&quot; value=&quot;305&quot;/&gt;&lt;/object&gt;&lt;object type=&quot;3&quot; unique_id=&quot;16219&quot;&gt;&lt;property id=&quot;20148&quot; value=&quot;5&quot;/&gt;&lt;property id=&quot;20300&quot; value=&quot;Slide 22 - &amp;quot;Congrats&amp;quot;&quot;/&gt;&lt;property id=&quot;20307&quot; value=&quot;304&quot;/&gt;&lt;/object&gt;&lt;object type=&quot;3&quot; unique_id=&quot;16220&quot;&gt;&lt;property id=&quot;20148&quot; value=&quot;5&quot;/&gt;&lt;property id=&quot;20300&quot; value=&quot;Slide 23 - &amp;quot;Public Health Innovation Contest (tbd)&amp;quot;&quot;/&gt;&lt;property id=&quot;20307&quot; value=&quot;303&quot;/&gt;&lt;/object&gt;&lt;object type=&quot;3&quot; unique_id=&quot;16221&quot;&gt;&lt;property id=&quot;20148&quot; value=&quot;5&quot;/&gt;&lt;property id=&quot;20300&quot; value=&quot;Slide 26 - &amp;quot;New Faculty&amp;quot;&quot;/&gt;&lt;property id=&quot;20307&quot; value=&quot;306&quot;/&gt;&lt;/object&gt;&lt;object type=&quot;3&quot; unique_id=&quot;16222&quot;&gt;&lt;property id=&quot;20148&quot; value=&quot;5&quot;/&gt;&lt;property id=&quot;20300&quot; value=&quot;Slide 27 - &amp;quot;Promotions&amp;quot;&quot;/&gt;&lt;property id=&quot;20307&quot; value=&quot;307&quot;/&gt;&lt;/object&gt;&lt;object type=&quot;3&quot; unique_id=&quot;16367&quot;&gt;&lt;property id=&quot;20148&quot; value=&quot;5&quot;/&gt;&lt;property id=&quot;20300&quot; value=&quot;Slide 8 - &amp;quot;The Allan Rosenfield Alumni Award for Excellence&amp;quot;&quot;/&gt;&lt;property id=&quot;20307&quot; value=&quot;308&quot;/&gt;&lt;/object&gt;&lt;object type=&quot;3&quot; unique_id=&quot;16501&quot;&gt;&lt;property id=&quot;20148&quot; value=&quot;5&quot;/&gt;&lt;property id=&quot;20300&quot; value=&quot;Slide 10 - &amp;quot;Staff Awards for Excellence&amp;quot;&quot;/&gt;&lt;property id=&quot;20307&quot; value=&quot;315&quot;/&gt;&lt;/object&gt;&lt;object type=&quot;3&quot; unique_id=&quot;16502&quot;&gt;&lt;property id=&quot;20148&quot; value=&quot;5&quot;/&gt;&lt;property id=&quot;20300&quot; value=&quot;Slide 11 - &amp;quot;Staff Awards for Excellence&amp;quot;&quot;/&gt;&lt;property id=&quot;20307&quot; value=&quot;314&quot;/&gt;&lt;/object&gt;&lt;object type=&quot;3&quot; unique_id=&quot;16503&quot;&gt;&lt;property id=&quot;20148&quot; value=&quot;5&quot;/&gt;&lt;property id=&quot;20300&quot; value=&quot;Slide 12 - &amp;quot;Staff Awards for Excellence&amp;quot;&quot;/&gt;&lt;property id=&quot;20307&quot; value=&quot;313&quot;/&gt;&lt;/object&gt;&lt;object type=&quot;3&quot; unique_id=&quot;16504&quot;&gt;&lt;property id=&quot;20148&quot; value=&quot;5&quot;/&gt;&lt;property id=&quot;20300&quot; value=&quot;Slide 13 - &amp;quot;Staff Awards for Excellence&amp;quot;&quot;/&gt;&lt;property id=&quot;20307&quot; value=&quot;312&quot;/&gt;&lt;/object&gt;&lt;object type=&quot;3&quot; unique_id=&quot;16505&quot;&gt;&lt;property id=&quot;20148&quot; value=&quot;5&quot;/&gt;&lt;property id=&quot;20300&quot; value=&quot;Slide 14 - &amp;quot;Staff Awards for Excellence&amp;quot;&quot;/&gt;&lt;property id=&quot;20307&quot; value=&quot;311&quot;/&gt;&lt;/object&gt;&lt;object type=&quot;3&quot; unique_id=&quot;16506&quot;&gt;&lt;property id=&quot;20148&quot; value=&quot;5&quot;/&gt;&lt;property id=&quot;20300&quot; value=&quot;Slide 15 - &amp;quot;Staff Awards for Excellence&amp;quot;&quot;/&gt;&lt;property id=&quot;20307&quot; value=&quot;310&quot;/&gt;&lt;/object&gt;&lt;object type=&quot;3&quot; unique_id=&quot;16507&quot;&gt;&lt;property id=&quot;20148&quot; value=&quot;5&quot;/&gt;&lt;property id=&quot;20300&quot; value=&quot;Slide 16 - &amp;quot;Staff Awards for Excellence&amp;quot;&quot;/&gt;&lt;property id=&quot;20307&quot; value=&quot;309&quot;/&gt;&lt;/object&gt;&lt;object type=&quot;3&quot; unique_id=&quot;16712&quot;&gt;&lt;property id=&quot;20148&quot; value=&quot;5&quot;/&gt;&lt;property id=&quot;20300&quot; value=&quot;Slide 24 - &amp;quot;Celebrating our leadership&amp;quot;&quot;/&gt;&lt;property id=&quot;20307&quot; value=&quot;316&quot;/&gt;&lt;/object&gt;&lt;object type=&quot;3&quot; unique_id=&quot;16713&quot;&gt;&lt;property id=&quot;20148&quot; value=&quot;5&quot;/&gt;&lt;property id=&quot;20300&quot; value=&quot;Slide 25 - &amp;quot;New Leaders&amp;quot;&quot;/&gt;&lt;property id=&quot;20307&quot; value=&quot;317&quot;/&gt;&lt;/object&gt;&lt;object type=&quot;3&quot; unique_id=&quot;16861&quot;&gt;&lt;property id=&quot;20148&quot; value=&quot;5&quot;/&gt;&lt;property id=&quot;20300&quot; value=&quot;Slide 28 - &amp;quot;Teaching Excellence Award&amp;quot;&quot;/&gt;&lt;property id=&quot;20307&quot; value=&quot;318&quot;/&gt;&lt;/object&gt;&lt;object type=&quot;3&quot; unique_id=&quot;16862&quot;&gt;&lt;property id=&quot;20148&quot; value=&quot;5&quot;/&gt;&lt;property id=&quot;20300&quot; value=&quot;Slide 29 - &amp;quot;Junior Faculty Teaching Award&amp;quot;&quot;/&gt;&lt;property id=&quot;20307&quot; value=&quot;319&quot;/&gt;&lt;/object&gt;&lt;object type=&quot;3&quot; unique_id=&quot;16978&quot;&gt;&lt;property id=&quot;20148&quot; value=&quot;5&quot;/&gt;&lt;property id=&quot;20300&quot; value=&quot;Slide 21 - &amp;quot;Highest ranking faculty (tbd)&amp;quot;&quot;/&gt;&lt;property id=&quot;20307&quot; value=&quot;320&quot;/&gt;&lt;/object&gt;&lt;object type=&quot;3&quot; unique_id=&quot;17411&quot;&gt;&lt;property id=&quot;20148&quot; value=&quot;5&quot;/&gt;&lt;property id=&quot;20300&quot; value=&quot;Slide 1 - &amp;quot;New Revenue Model Needed&amp;quot;&quot;/&gt;&lt;property id=&quot;20307&quot; value=&quot;333&quot;/&gt;&lt;/object&gt;&lt;object type=&quot;3&quot; unique_id=&quot;17808&quot;&gt;&lt;property id=&quot;20148&quot; value=&quot;5&quot;/&gt;&lt;property id=&quot;20300&quot; value=&quot;Slide 2 - &amp;quot;New Revenue Model Needed&amp;quot;&quot;/&gt;&lt;property id=&quot;20307&quot; value=&quot;335&quot;/&gt;&lt;/object&gt;&lt;object type=&quot;3&quot; unique_id=&quot;17809&quot;&gt;&lt;property id=&quot;20148&quot; value=&quot;5&quot;/&gt;&lt;property id=&quot;20300&quot; value=&quot;Slide 3 - &amp;quot;New Revenue Streams&amp;quot;&quot;/&gt;&lt;property id=&quot;20307&quot; value=&quot;336&quot;/&gt;&lt;/object&gt;&lt;object type=&quot;3&quot; unique_id=&quot;17810&quot;&gt;&lt;property id=&quot;20148&quot; value=&quot;5&quot;/&gt;&lt;property id=&quot;20300&quot; value=&quot;Slide 4 - &amp;quot;Philanthropy&amp;quot;&quot;/&gt;&lt;property id=&quot;20307&quot; value=&quot;337&quot;/&gt;&lt;/object&gt;&lt;object type=&quot;3&quot; unique_id=&quot;17811&quot;&gt;&lt;property id=&quot;20148&quot; value=&quot;5&quot;/&gt;&lt;property id=&quot;20300&quot; value=&quot;Slide 5 - &amp;quot;Educational Initiatives&amp;quot;&quot;/&gt;&lt;property id=&quot;20307&quot; value=&quot;338&quot;/&gt;&lt;/object&gt;&lt;object type=&quot;3&quot; unique_id=&quot;17812&quot;&gt;&lt;property id=&quot;20148&quot; value=&quot;5&quot;/&gt;&lt;property id=&quot;20300&quot; value=&quot;Slide 6 - &amp;quot;Research Competitiveness&amp;quot;&quot;/&gt;&lt;property id=&quot;20307&quot; value=&quot;339&quot;/&gt;&lt;/object&gt;&lt;object type=&quot;3&quot; unique_id=&quot;17813&quot;&gt;&lt;property id=&quot;20148&quot; value=&quot;5&quot;/&gt;&lt;property id=&quot;20300&quot; value=&quot;Slide 7 - &amp;quot;Harnessing Global Centers&amp;quot;&quot;/&gt;&lt;property id=&quot;20307&quot; value=&quot;34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7_sos_1">
  <a:themeElements>
    <a:clrScheme name="Custom 2">
      <a:dk1>
        <a:srgbClr val="FFFFFF"/>
      </a:dk1>
      <a:lt1>
        <a:sysClr val="window" lastClr="FFFFFF"/>
      </a:lt1>
      <a:dk2>
        <a:srgbClr val="000000"/>
      </a:dk2>
      <a:lt2>
        <a:srgbClr val="454545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11173</TotalTime>
  <Words>647</Words>
  <Application>Microsoft Macintosh PowerPoint</Application>
  <PresentationFormat>Widescreen</PresentationFormat>
  <Paragraphs>141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Circular Std Book</vt:lpstr>
      <vt:lpstr>Gill Sans MT</vt:lpstr>
      <vt:lpstr>Proxima Nova</vt:lpstr>
      <vt:lpstr>7_sos_1</vt:lpstr>
      <vt:lpstr>Functional data methods for Accelerometer data</vt:lpstr>
      <vt:lpstr>Disclaimer</vt:lpstr>
      <vt:lpstr>Acknowledgements</vt:lpstr>
      <vt:lpstr>Wearable devices</vt:lpstr>
      <vt:lpstr>Data produced</vt:lpstr>
      <vt:lpstr>Functional data analysis</vt:lpstr>
      <vt:lpstr>Functional data analysis</vt:lpstr>
      <vt:lpstr>Function-on-scalar regression: motivation</vt:lpstr>
      <vt:lpstr>Questions to address</vt:lpstr>
      <vt:lpstr>Data for FoSR</vt:lpstr>
      <vt:lpstr>Initial analyses</vt:lpstr>
      <vt:lpstr>Issue with initial analyses</vt:lpstr>
      <vt:lpstr>Our goal</vt:lpstr>
      <vt:lpstr>How do we deal with that?</vt:lpstr>
      <vt:lpstr>Results</vt:lpstr>
      <vt:lpstr>Results</vt:lpstr>
      <vt:lpstr>MLR vs FoSR</vt:lpstr>
      <vt:lpstr>Dimension reduction</vt:lpstr>
      <vt:lpstr>Data                                          (you’ve seen this before)</vt:lpstr>
      <vt:lpstr>NARFD</vt:lpstr>
      <vt:lpstr>Model</vt:lpstr>
      <vt:lpstr>Data for Dimension Reduction</vt:lpstr>
      <vt:lpstr>BLSA: Estimated Prototypes</vt:lpstr>
      <vt:lpstr>What do I want to work on?</vt:lpstr>
      <vt:lpstr>Software</vt:lpstr>
      <vt:lpstr>Thanks!</vt:lpstr>
    </vt:vector>
  </TitlesOfParts>
  <Company>Columbia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Columbia University</dc:creator>
  <cp:lastModifiedBy>Goldsmith, Jeff</cp:lastModifiedBy>
  <cp:revision>640</cp:revision>
  <cp:lastPrinted>2018-08-04T13:45:05Z</cp:lastPrinted>
  <dcterms:created xsi:type="dcterms:W3CDTF">2013-09-08T00:57:50Z</dcterms:created>
  <dcterms:modified xsi:type="dcterms:W3CDTF">2020-02-24T17:33:54Z</dcterms:modified>
</cp:coreProperties>
</file>